
<file path=[Content_Types].xml><?xml version="1.0" encoding="utf-8"?>
<Types xmlns="http://schemas.openxmlformats.org/package/2006/content-types">
  <Default Extension="emf" ContentType="image/x-emf"/>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75"/>
  </p:notesMasterIdLst>
  <p:handoutMasterIdLst>
    <p:handoutMasterId r:id="rId76"/>
  </p:handoutMasterIdLst>
  <p:sldIdLst>
    <p:sldId id="256" r:id="rId2"/>
    <p:sldId id="472" r:id="rId3"/>
    <p:sldId id="508" r:id="rId4"/>
    <p:sldId id="535" r:id="rId5"/>
    <p:sldId id="382" r:id="rId6"/>
    <p:sldId id="404" r:id="rId7"/>
    <p:sldId id="405" r:id="rId8"/>
    <p:sldId id="406" r:id="rId9"/>
    <p:sldId id="407" r:id="rId10"/>
    <p:sldId id="509" r:id="rId11"/>
    <p:sldId id="510" r:id="rId12"/>
    <p:sldId id="511" r:id="rId13"/>
    <p:sldId id="512" r:id="rId14"/>
    <p:sldId id="513" r:id="rId15"/>
    <p:sldId id="514" r:id="rId16"/>
    <p:sldId id="515" r:id="rId17"/>
    <p:sldId id="516" r:id="rId18"/>
    <p:sldId id="517" r:id="rId19"/>
    <p:sldId id="518" r:id="rId20"/>
    <p:sldId id="519" r:id="rId21"/>
    <p:sldId id="520" r:id="rId22"/>
    <p:sldId id="521" r:id="rId23"/>
    <p:sldId id="522" r:id="rId24"/>
    <p:sldId id="523" r:id="rId25"/>
    <p:sldId id="524" r:id="rId26"/>
    <p:sldId id="525" r:id="rId27"/>
    <p:sldId id="526" r:id="rId28"/>
    <p:sldId id="527" r:id="rId29"/>
    <p:sldId id="430" r:id="rId30"/>
    <p:sldId id="528" r:id="rId31"/>
    <p:sldId id="529" r:id="rId32"/>
    <p:sldId id="530" r:id="rId33"/>
    <p:sldId id="409" r:id="rId34"/>
    <p:sldId id="431" r:id="rId35"/>
    <p:sldId id="460" r:id="rId36"/>
    <p:sldId id="432" r:id="rId37"/>
    <p:sldId id="457" r:id="rId38"/>
    <p:sldId id="461" r:id="rId39"/>
    <p:sldId id="462" r:id="rId40"/>
    <p:sldId id="481" r:id="rId41"/>
    <p:sldId id="502" r:id="rId42"/>
    <p:sldId id="531" r:id="rId43"/>
    <p:sldId id="414" r:id="rId44"/>
    <p:sldId id="536" r:id="rId45"/>
    <p:sldId id="436" r:id="rId46"/>
    <p:sldId id="473" r:id="rId47"/>
    <p:sldId id="438" r:id="rId48"/>
    <p:sldId id="439" r:id="rId49"/>
    <p:sldId id="534" r:id="rId50"/>
    <p:sldId id="440" r:id="rId51"/>
    <p:sldId id="441" r:id="rId52"/>
    <p:sldId id="442" r:id="rId53"/>
    <p:sldId id="443" r:id="rId54"/>
    <p:sldId id="444" r:id="rId55"/>
    <p:sldId id="463" r:id="rId56"/>
    <p:sldId id="469" r:id="rId57"/>
    <p:sldId id="466" r:id="rId58"/>
    <p:sldId id="467" r:id="rId59"/>
    <p:sldId id="446" r:id="rId60"/>
    <p:sldId id="447" r:id="rId61"/>
    <p:sldId id="468" r:id="rId62"/>
    <p:sldId id="464" r:id="rId63"/>
    <p:sldId id="448" r:id="rId64"/>
    <p:sldId id="470" r:id="rId65"/>
    <p:sldId id="532" r:id="rId66"/>
    <p:sldId id="449" r:id="rId67"/>
    <p:sldId id="505" r:id="rId68"/>
    <p:sldId id="504" r:id="rId69"/>
    <p:sldId id="450" r:id="rId70"/>
    <p:sldId id="451" r:id="rId71"/>
    <p:sldId id="478" r:id="rId72"/>
    <p:sldId id="399" r:id="rId73"/>
    <p:sldId id="533" r:id="rId74"/>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Cambria Math" panose="02040503050406030204" pitchFamily="18" charset="0"/>
      <p:regular r:id="rId81"/>
    </p:embeddedFont>
    <p:embeddedFont>
      <p:font typeface="Georgia" panose="02040502050405020303" pitchFamily="18" charset="0"/>
      <p:regular r:id="rId82"/>
      <p:bold r:id="rId83"/>
      <p:italic r:id="rId84"/>
      <p:boldItalic r:id="rId85"/>
    </p:embeddedFont>
    <p:embeddedFont>
      <p:font typeface="Nunito Sans" pitchFamily="2" charset="77"/>
      <p:regular r:id="rId86"/>
      <p:bold r:id="rId87"/>
      <p:italic r:id="rId88"/>
      <p:boldItalic r:id="rId89"/>
    </p:embeddedFont>
    <p:embeddedFont>
      <p:font typeface="Open Sans" panose="020B0606030504020204" pitchFamily="34" charset="0"/>
      <p:regular r:id="rId90"/>
      <p:bold r:id="rId91"/>
      <p:italic r:id="rId92"/>
      <p:boldItalic r:id="rId93"/>
    </p:embeddedFont>
    <p:embeddedFont>
      <p:font typeface="Roboto Mono for Powerline" panose="020F050202020403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3C5"/>
    <a:srgbClr val="4E77A4"/>
    <a:srgbClr val="EC2C1D"/>
    <a:srgbClr val="6FFBFE"/>
    <a:srgbClr val="95698A"/>
    <a:srgbClr val="B57BA6"/>
    <a:srgbClr val="FFAEEF"/>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98"/>
    <p:restoredTop sz="95679" autoAdjust="0"/>
  </p:normalViewPr>
  <p:slideViewPr>
    <p:cSldViewPr snapToGrid="0" snapToObjects="1">
      <p:cViewPr varScale="1">
        <p:scale>
          <a:sx n="141" d="100"/>
          <a:sy n="141" d="100"/>
        </p:scale>
        <p:origin x="200" y="5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97"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4/4/24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L(w) = RSS(w)</a:t>
            </a:r>
          </a:p>
        </p:txBody>
      </p:sp>
    </p:spTree>
    <p:extLst>
      <p:ext uri="{BB962C8B-B14F-4D97-AF65-F5344CB8AC3E}">
        <p14:creationId xmlns:p14="http://schemas.microsoft.com/office/powerpoint/2010/main" val="13450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generic w vector</a:t>
            </a:r>
          </a:p>
          <a:p>
            <a:r>
              <a:rPr lang="en-US" dirty="0"/>
              <a:t>Draw why sum doesn’t work with an example of w_1 and w_2</a:t>
            </a:r>
          </a:p>
          <a:p>
            <a:r>
              <a:rPr lang="en-US" dirty="0"/>
              <a:t>Show summation for absolute values and show L1 norm notation</a:t>
            </a:r>
          </a:p>
          <a:p>
            <a:r>
              <a:rPr lang="en-US" dirty="0"/>
              <a:t>Show sum of squares summation and L2 norm notation</a:t>
            </a:r>
          </a:p>
          <a:p>
            <a:r>
              <a:rPr lang="en-US" dirty="0"/>
              <a:t>Both L1 and L2 have specific interpretation and practical importance</a:t>
            </a:r>
          </a:p>
          <a:p>
            <a:r>
              <a:rPr lang="en-US" dirty="0"/>
              <a:t>Talk about norm, notations, </a:t>
            </a:r>
          </a:p>
        </p:txBody>
      </p:sp>
    </p:spTree>
    <p:extLst>
      <p:ext uri="{BB962C8B-B14F-4D97-AF65-F5344CB8AC3E}">
        <p14:creationId xmlns:p14="http://schemas.microsoft.com/office/powerpoint/2010/main" val="135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021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987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2480654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Think of each epoch as taking one gradient descent step. </a:t>
            </a:r>
          </a:p>
          <a:p>
            <a:r>
              <a:rPr lang="en-US" dirty="0"/>
              <a:t>They don’t specify what the model is, but the concept of regularization is broader than just regression. Is often also applied to neural networks,</a:t>
            </a:r>
          </a:p>
          <a:p>
            <a:r>
              <a:rPr lang="en-US" dirty="0"/>
              <a:t>Key takeaways:</a:t>
            </a:r>
          </a:p>
          <a:p>
            <a:pPr lvl="1"/>
            <a:r>
              <a:rPr lang="en-US" dirty="0"/>
              <a:t>Regularized weights are smaller in magnitude.</a:t>
            </a:r>
          </a:p>
          <a:p>
            <a:pPr lvl="1"/>
            <a:r>
              <a:rPr lang="en-US" dirty="0"/>
              <a:t>L1 zeroes out weights, L2 keeps them around at really low values.</a:t>
            </a:r>
          </a:p>
        </p:txBody>
      </p:sp>
    </p:spTree>
    <p:extLst>
      <p:ext uri="{BB962C8B-B14F-4D97-AF65-F5344CB8AC3E}">
        <p14:creationId xmlns:p14="http://schemas.microsoft.com/office/powerpoint/2010/main" val="409893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523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way to think about it: assume that instead of regularization being a soft constraint, it was a hard constraint, where we said that we want to pick the weights with the minimum MSE such that the norm of the coefficients have to be less than or equal to some budget.</a:t>
            </a:r>
          </a:p>
          <a:p>
            <a:r>
              <a:rPr lang="en-US" dirty="0"/>
              <a:t>In that case, the budgets will form these shapes, and the selected weights will be the ones with the minimum MSE within that shape. </a:t>
            </a:r>
          </a:p>
          <a:p>
            <a:r>
              <a:rPr lang="en-US" dirty="0"/>
              <a:t>Since L1 norm is diamond-shaped, it ends up being more likely that the minimum point of MSE will be along one of the corners, unlike the L2 which is a circle.</a:t>
            </a:r>
          </a:p>
          <a:p>
            <a:r>
              <a:rPr lang="en-US" dirty="0"/>
              <a:t>This is very informal intuition, not a formal proof.</a:t>
            </a:r>
          </a:p>
        </p:txBody>
      </p:sp>
    </p:spTree>
    <p:extLst>
      <p:ext uri="{BB962C8B-B14F-4D97-AF65-F5344CB8AC3E}">
        <p14:creationId xmlns:p14="http://schemas.microsoft.com/office/powerpoint/2010/main" val="3461064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675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1043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281402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visualization of Ridge coefficient path</a:t>
            </a:r>
          </a:p>
        </p:txBody>
      </p:sp>
    </p:spTree>
    <p:extLst>
      <p:ext uri="{BB962C8B-B14F-4D97-AF65-F5344CB8AC3E}">
        <p14:creationId xmlns:p14="http://schemas.microsoft.com/office/powerpoint/2010/main" val="122478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992681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621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3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967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are they called greedy? They take the best step at this time, or the best local step, although this may not necessary be the best step globally.</a:t>
            </a:r>
          </a:p>
        </p:txBody>
      </p:sp>
    </p:spTree>
    <p:extLst>
      <p:ext uri="{BB962C8B-B14F-4D97-AF65-F5344CB8AC3E}">
        <p14:creationId xmlns:p14="http://schemas.microsoft.com/office/powerpoint/2010/main" val="2054236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44451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459E29E7-DCB5-40DA-B7DA-7F4C81A300FB}"/>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0E230D7C-4FEE-428D-9CB5-6C7BFFD76185}"/>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3586AF32-B74D-47C0-8108-D836B6B555F3}"/>
              </a:ext>
            </a:extLst>
          </p:cNvPr>
          <p:cNvGrpSpPr/>
          <p:nvPr userDrawn="1"/>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B2370C4A-4C26-4C65-986C-FB87908A4C26}"/>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8499FB7-55AD-4D11-ABC3-9FE1F930933E}"/>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AA87CBA7-0785-44D9-B753-5CF50245B2CE}"/>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8FA0E5ED-9D3A-42C7-9FEB-A25F49D2A01D}"/>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E24647E6-7468-46C8-9E31-FF35C282F294}"/>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E357776E-407A-4407-9A6D-ABA3759EEFF0}"/>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53594EBA-D710-4ABA-B6DC-EAD2E7CCA260}"/>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17801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485235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2832007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4148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4607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1046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782E7C6C-1655-4FD1-8408-B6CBD3CA338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67472990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253355255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70604245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309319467"/>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127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59481632"/>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1" r:id="rId7"/>
    <p:sldLayoutId id="2147483682" r:id="rId8"/>
    <p:sldLayoutId id="2147483678" r:id="rId9"/>
    <p:sldLayoutId id="2147483679" r:id="rId10"/>
    <p:sldLayoutId id="2147483680" r:id="rId11"/>
    <p:sldLayoutId id="2147483667" r:id="rId12"/>
    <p:sldLayoutId id="2147483668" r:id="rId13"/>
    <p:sldLayoutId id="2147483683" r:id="rId14"/>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tiff"/><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5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16.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hyperlink" Target="https://developers.google.com/machine-learning/crash-course/regularization-for-sparsity/l1-regularization" TargetMode="External"/><Relationship Id="rId4"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19.png"/><Relationship Id="rId7" Type="http://schemas.openxmlformats.org/officeDocument/2006/relationships/image" Target="../media/image36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291.png"/><Relationship Id="rId10" Type="http://schemas.openxmlformats.org/officeDocument/2006/relationships/image" Target="../media/image301.png"/><Relationship Id="rId4" Type="http://schemas.openxmlformats.org/officeDocument/2006/relationships/image" Target="../media/image330.png"/><Relationship Id="rId9" Type="http://schemas.openxmlformats.org/officeDocument/2006/relationships/image" Target="../media/image29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16.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68.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CSE/STAT 416</a:t>
            </a:r>
            <a:br>
              <a:rPr lang="en" dirty="0"/>
            </a:br>
            <a:r>
              <a:rPr lang="en" sz="1600" dirty="0"/>
              <a:t>Regularization – LASSO Regression</a:t>
            </a:r>
            <a:br>
              <a:rPr lang="en" sz="1600" dirty="0"/>
            </a:br>
            <a:r>
              <a:rPr lang="en" sz="1200" b="0" dirty="0"/>
              <a:t>Pre-Class Videos</a:t>
            </a:r>
            <a:br>
              <a:rPr lang="en" sz="1800" dirty="0"/>
            </a:br>
            <a:br>
              <a:rPr lang="en" sz="1800" dirty="0"/>
            </a:br>
            <a:r>
              <a:rPr lang="en" sz="1000" dirty="0"/>
              <a:t>Tanmay Shah</a:t>
            </a:r>
            <a:br>
              <a:rPr lang="en" sz="1000" dirty="0"/>
            </a:br>
            <a:r>
              <a:rPr lang="en" sz="1000" dirty="0"/>
              <a:t>University of Washington</a:t>
            </a:r>
            <a:br>
              <a:rPr lang="en" sz="1000" dirty="0"/>
            </a:br>
            <a:r>
              <a:rPr lang="en" sz="1000" dirty="0"/>
              <a:t>April 5, 2024</a:t>
            </a:r>
            <a:br>
              <a:rPr lang="en" sz="1000" dirty="0"/>
            </a:br>
            <a:br>
              <a:rPr lang="en" sz="1000" dirty="0"/>
            </a:br>
            <a:endParaRPr sz="1000" dirty="0"/>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D4AF-B13A-1E26-52E2-81266291821D}"/>
              </a:ext>
            </a:extLst>
          </p:cNvPr>
          <p:cNvSpPr>
            <a:spLocks noGrp="1"/>
          </p:cNvSpPr>
          <p:nvPr>
            <p:ph type="ctrTitle"/>
          </p:nvPr>
        </p:nvSpPr>
        <p:spPr/>
        <p:txBody>
          <a:bodyPr/>
          <a:lstStyle/>
          <a:p>
            <a:r>
              <a:rPr lang="en-US" dirty="0"/>
              <a:t>Pre-Class Video 2</a:t>
            </a:r>
          </a:p>
        </p:txBody>
      </p:sp>
      <p:sp>
        <p:nvSpPr>
          <p:cNvPr id="3" name="Subtitle 2">
            <a:extLst>
              <a:ext uri="{FF2B5EF4-FFF2-40B4-BE49-F238E27FC236}">
                <a16:creationId xmlns:a16="http://schemas.microsoft.com/office/drawing/2014/main" id="{7DB44727-574D-7C40-0A3A-94C129ADF589}"/>
              </a:ext>
            </a:extLst>
          </p:cNvPr>
          <p:cNvSpPr>
            <a:spLocks noGrp="1"/>
          </p:cNvSpPr>
          <p:nvPr>
            <p:ph type="subTitle" idx="1"/>
          </p:nvPr>
        </p:nvSpPr>
        <p:spPr/>
        <p:txBody>
          <a:bodyPr/>
          <a:lstStyle/>
          <a:p>
            <a:r>
              <a:rPr lang="en-US" dirty="0"/>
              <a:t>Feature Selection &amp; All Subsets</a:t>
            </a:r>
          </a:p>
        </p:txBody>
      </p:sp>
      <p:sp>
        <p:nvSpPr>
          <p:cNvPr id="4" name="Slide Number Placeholder 3">
            <a:extLst>
              <a:ext uri="{FF2B5EF4-FFF2-40B4-BE49-F238E27FC236}">
                <a16:creationId xmlns:a16="http://schemas.microsoft.com/office/drawing/2014/main" id="{3924294A-73E1-8ED4-2617-9BBF86BB97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8512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07E8-03F2-B640-B615-18313F087123}"/>
              </a:ext>
            </a:extLst>
          </p:cNvPr>
          <p:cNvSpPr>
            <a:spLocks noGrp="1"/>
          </p:cNvSpPr>
          <p:nvPr>
            <p:ph type="title"/>
          </p:nvPr>
        </p:nvSpPr>
        <p:spPr/>
        <p:txBody>
          <a:bodyPr/>
          <a:lstStyle/>
          <a:p>
            <a:r>
              <a:rPr lang="en-US" dirty="0"/>
              <a:t>Benefits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D633A24-A729-C34A-8A14-47B2B0DE6CD1}"/>
                  </a:ext>
                </a:extLst>
              </p:cNvPr>
              <p:cNvSpPr>
                <a:spLocks noGrp="1"/>
              </p:cNvSpPr>
              <p:nvPr>
                <p:ph type="body" idx="1"/>
              </p:nvPr>
            </p:nvSpPr>
            <p:spPr/>
            <p:txBody>
              <a:bodyPr/>
              <a:lstStyle/>
              <a:p>
                <a:pPr marL="139700" indent="0">
                  <a:buNone/>
                </a:pPr>
                <a:r>
                  <a:rPr lang="en-US" dirty="0"/>
                  <a:t>Why do we care about selecting features? Why not use them all?</a:t>
                </a:r>
              </a:p>
              <a:p>
                <a:pPr marL="139700" indent="0">
                  <a:lnSpc>
                    <a:spcPct val="150000"/>
                  </a:lnSpc>
                  <a:buNone/>
                </a:pPr>
                <a:r>
                  <a:rPr lang="en-US" b="1" dirty="0"/>
                  <a:t>Complexity</a:t>
                </a:r>
              </a:p>
              <a:p>
                <a:pPr marL="139700" indent="0">
                  <a:buNone/>
                </a:pPr>
                <a:r>
                  <a:rPr lang="en-US" dirty="0"/>
                  <a:t>Models with too many features are more complex. Might overfit!</a:t>
                </a:r>
              </a:p>
              <a:p>
                <a:pPr marL="139700" indent="0">
                  <a:lnSpc>
                    <a:spcPct val="150000"/>
                  </a:lnSpc>
                  <a:buNone/>
                </a:pPr>
                <a:r>
                  <a:rPr lang="en-US" b="1" dirty="0"/>
                  <a:t>Interpretability</a:t>
                </a:r>
              </a:p>
              <a:p>
                <a:pPr marL="139700" indent="0">
                  <a:buNone/>
                </a:pPr>
                <a:r>
                  <a:rPr lang="en-US" dirty="0"/>
                  <a:t>Can help us identify which features carry more information.</a:t>
                </a:r>
              </a:p>
              <a:p>
                <a:pPr marL="139700" indent="0">
                  <a:lnSpc>
                    <a:spcPct val="150000"/>
                  </a:lnSpc>
                  <a:buNone/>
                </a:pPr>
                <a:r>
                  <a:rPr lang="en-US" b="1" dirty="0"/>
                  <a:t>Efficiency</a:t>
                </a:r>
              </a:p>
              <a:p>
                <a:pPr marL="139700" indent="0">
                  <a:buNone/>
                </a:pPr>
                <a:r>
                  <a:rPr lang="en-US" dirty="0"/>
                  <a:t>Imagine if we had MANY features (e.g. DNA).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 </m:t>
                        </m:r>
                        <m:r>
                          <a:rPr lang="en-US" b="0" i="1" smtClean="0">
                            <a:latin typeface="Cambria Math" panose="02040503050406030204" pitchFamily="18" charset="0"/>
                          </a:rPr>
                          <m:t>𝑤</m:t>
                        </m:r>
                      </m:e>
                    </m:acc>
                  </m:oMath>
                </a14:m>
                <a:r>
                  <a:rPr lang="en-US" dirty="0"/>
                  <a:t> could have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oMath>
                </a14:m>
                <a:r>
                  <a:rPr lang="en-US" dirty="0"/>
                  <a:t> coefficients. Evaluating </a:t>
                </a:r>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would be very slow! </a:t>
                </a:r>
              </a:p>
              <a:p>
                <a:pPr marL="139700" indent="0">
                  <a:buNone/>
                </a:pPr>
                <a:endParaRPr lang="en-US" dirty="0"/>
              </a:p>
              <a:p>
                <a:pPr marL="139700" indent="0">
                  <a:buNone/>
                </a:pPr>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is </a:t>
                </a:r>
                <a:r>
                  <a:rPr lang="en-US" b="1" dirty="0"/>
                  <a:t>sparse</a:t>
                </a:r>
                <a:r>
                  <a:rPr lang="en-US" dirty="0"/>
                  <a:t>, only need to look at the non-zero coefficients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≠0</m:t>
                          </m:r>
                        </m:sub>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D633A24-A729-C34A-8A14-47B2B0DE6CD1}"/>
                  </a:ext>
                </a:extLst>
              </p:cNvPr>
              <p:cNvSpPr>
                <a:spLocks noGrp="1" noRot="1" noChangeAspect="1" noMove="1" noResize="1" noEditPoints="1" noAdjustHandles="1" noChangeArrowheads="1" noChangeShapeType="1" noTextEdit="1"/>
              </p:cNvSpPr>
              <p:nvPr>
                <p:ph type="body" idx="1"/>
              </p:nvPr>
            </p:nvSpPr>
            <p:spPr>
              <a:blipFill>
                <a:blip r:embed="rId2"/>
                <a:stretch>
                  <a:fillRect b="-29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ED311A-92A9-EC43-A664-51A5E2141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18217893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0016-A816-BE47-8F92-0E80DA5D55BF}"/>
              </a:ext>
            </a:extLst>
          </p:cNvPr>
          <p:cNvSpPr>
            <a:spLocks noGrp="1"/>
          </p:cNvSpPr>
          <p:nvPr>
            <p:ph type="title"/>
          </p:nvPr>
        </p:nvSpPr>
        <p:spPr/>
        <p:txBody>
          <a:bodyPr/>
          <a:lstStyle/>
          <a:p>
            <a:r>
              <a:rPr lang="en-US" dirty="0"/>
              <a:t>Sparsity: Housing</a:t>
            </a:r>
          </a:p>
        </p:txBody>
      </p:sp>
      <p:sp>
        <p:nvSpPr>
          <p:cNvPr id="3" name="Text Placeholder 2">
            <a:extLst>
              <a:ext uri="{FF2B5EF4-FFF2-40B4-BE49-F238E27FC236}">
                <a16:creationId xmlns:a16="http://schemas.microsoft.com/office/drawing/2014/main" id="{B48D1982-1F55-A441-964A-E610FD7FC0E8}"/>
              </a:ext>
            </a:extLst>
          </p:cNvPr>
          <p:cNvSpPr>
            <a:spLocks noGrp="1"/>
          </p:cNvSpPr>
          <p:nvPr>
            <p:ph type="body" idx="1"/>
          </p:nvPr>
        </p:nvSpPr>
        <p:spPr/>
        <p:txBody>
          <a:bodyPr/>
          <a:lstStyle/>
          <a:p>
            <a:pPr marL="139700" indent="0">
              <a:buNone/>
            </a:pPr>
            <a:r>
              <a:rPr lang="en-US" dirty="0"/>
              <a:t>Might have many features to potentially use. Which are useful?</a:t>
            </a:r>
          </a:p>
        </p:txBody>
      </p:sp>
      <p:sp>
        <p:nvSpPr>
          <p:cNvPr id="4" name="Slide Number Placeholder 3">
            <a:extLst>
              <a:ext uri="{FF2B5EF4-FFF2-40B4-BE49-F238E27FC236}">
                <a16:creationId xmlns:a16="http://schemas.microsoft.com/office/drawing/2014/main" id="{FD2565A5-580A-F54A-9DEB-D220D2073B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aphicFrame>
        <p:nvGraphicFramePr>
          <p:cNvPr id="5" name="Table 4">
            <a:extLst>
              <a:ext uri="{FF2B5EF4-FFF2-40B4-BE49-F238E27FC236}">
                <a16:creationId xmlns:a16="http://schemas.microsoft.com/office/drawing/2014/main" id="{1BC2F8DC-7E97-9846-A567-FEF23913E6D1}"/>
              </a:ext>
            </a:extLst>
          </p:cNvPr>
          <p:cNvGraphicFramePr>
            <a:graphicFrameLocks noGrp="1"/>
          </p:cNvGraphicFramePr>
          <p:nvPr/>
        </p:nvGraphicFramePr>
        <p:xfrm>
          <a:off x="3492920" y="1014731"/>
          <a:ext cx="4572529" cy="3931920"/>
        </p:xfrm>
        <a:graphic>
          <a:graphicData uri="http://schemas.openxmlformats.org/drawingml/2006/table">
            <a:tbl>
              <a:tblPr firstRow="1" bandRow="1">
                <a:tableStyleId>{2D5ABB26-0587-4C30-8999-92F81FD0307C}</a:tableStyleId>
              </a:tblPr>
              <a:tblGrid>
                <a:gridCol w="2566325">
                  <a:extLst>
                    <a:ext uri="{9D8B030D-6E8A-4147-A177-3AD203B41FA5}">
                      <a16:colId xmlns:a16="http://schemas.microsoft.com/office/drawing/2014/main" val="20000"/>
                    </a:ext>
                  </a:extLst>
                </a:gridCol>
                <a:gridCol w="2006204">
                  <a:extLst>
                    <a:ext uri="{9D8B030D-6E8A-4147-A177-3AD203B41FA5}">
                      <a16:colId xmlns:a16="http://schemas.microsoft.com/office/drawing/2014/main" val="20001"/>
                    </a:ext>
                  </a:extLst>
                </a:gridCol>
              </a:tblGrid>
              <a:tr h="3813396">
                <a:tc>
                  <a:txBody>
                    <a:bodyPr/>
                    <a:lstStyle/>
                    <a:p>
                      <a:r>
                        <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rPr>
                        <a:t>Lot size</a:t>
                      </a:r>
                    </a:p>
                    <a:p>
                      <a:r>
                        <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rPr>
                        <a:t>Single </a:t>
                      </a:r>
                      <a:r>
                        <a:rPr lang="fr-FR"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Family</a:t>
                      </a:r>
                      <a:endParaRPr lang="fr-FR"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r>
                        <a:rPr lang="nl-NL"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Year</a:t>
                      </a:r>
                      <a:r>
                        <a:rPr lang="nl-NL" dirty="0">
                          <a:solidFill>
                            <a:srgbClr val="95698A"/>
                          </a:solidFill>
                          <a:latin typeface="Open Sans" panose="020B0606030504020204" pitchFamily="34" charset="0"/>
                          <a:ea typeface="Open Sans" panose="020B0606030504020204" pitchFamily="34" charset="0"/>
                          <a:cs typeface="Open Sans" panose="020B0606030504020204" pitchFamily="34" charset="0"/>
                        </a:rPr>
                        <a:t> built</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Last sold price</a:t>
                      </a:r>
                    </a:p>
                    <a:p>
                      <a:r>
                        <a:rPr lang="en-US" dirty="0">
                          <a:latin typeface="Open Sans" panose="020B0606030504020204" pitchFamily="34" charset="0"/>
                          <a:ea typeface="Open Sans" panose="020B0606030504020204" pitchFamily="34" charset="0"/>
                          <a:cs typeface="Open Sans" panose="020B0606030504020204" pitchFamily="34" charset="0"/>
                        </a:rPr>
                        <a:t>Last sale price/</a:t>
                      </a:r>
                      <a:r>
                        <a:rPr lang="en-US" dirty="0" err="1">
                          <a:latin typeface="Open Sans" panose="020B0606030504020204" pitchFamily="34" charset="0"/>
                          <a:ea typeface="Open Sans" panose="020B0606030504020204" pitchFamily="34" charset="0"/>
                          <a:cs typeface="Open Sans" panose="020B0606030504020204" pitchFamily="34" charset="0"/>
                        </a:rPr>
                        <a:t>sqft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Finished </a:t>
                      </a:r>
                      <a:r>
                        <a:rPr lang="en-US"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sqft</a:t>
                      </a:r>
                      <a:endPar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Unfinished </a:t>
                      </a:r>
                      <a:r>
                        <a:rPr lang="en-US" dirty="0" err="1">
                          <a:solidFill>
                            <a:srgbClr val="95698A"/>
                          </a:solidFill>
                          <a:latin typeface="Open Sans" panose="020B0606030504020204" pitchFamily="34" charset="0"/>
                          <a:ea typeface="Open Sans" panose="020B0606030504020204" pitchFamily="34" charset="0"/>
                          <a:cs typeface="Open Sans" panose="020B0606030504020204" pitchFamily="34" charset="0"/>
                        </a:rPr>
                        <a:t>sqft</a:t>
                      </a:r>
                      <a:endPar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Finished basement </a:t>
                      </a:r>
                      <a:r>
                        <a:rPr lang="en-US" dirty="0" err="1">
                          <a:latin typeface="Open Sans" panose="020B0606030504020204" pitchFamily="34" charset="0"/>
                          <a:ea typeface="Open Sans" panose="020B0606030504020204" pitchFamily="34" charset="0"/>
                          <a:cs typeface="Open Sans" panose="020B0606030504020204" pitchFamily="34" charset="0"/>
                        </a:rPr>
                        <a:t>sqft</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 floors</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Flooring types</a:t>
                      </a:r>
                    </a:p>
                    <a:p>
                      <a:r>
                        <a:rPr lang="en-US" dirty="0">
                          <a:latin typeface="Open Sans" panose="020B0606030504020204" pitchFamily="34" charset="0"/>
                          <a:ea typeface="Open Sans" panose="020B0606030504020204" pitchFamily="34" charset="0"/>
                          <a:cs typeface="Open Sans" panose="020B0606030504020204" pitchFamily="34" charset="0"/>
                        </a:rPr>
                        <a:t>Parking type</a:t>
                      </a:r>
                    </a:p>
                    <a:p>
                      <a:r>
                        <a:rPr lang="en-US" dirty="0">
                          <a:latin typeface="Open Sans" panose="020B0606030504020204" pitchFamily="34" charset="0"/>
                          <a:ea typeface="Open Sans" panose="020B0606030504020204" pitchFamily="34" charset="0"/>
                          <a:cs typeface="Open Sans" panose="020B0606030504020204" pitchFamily="34" charset="0"/>
                        </a:rPr>
                        <a:t>Parking amount</a:t>
                      </a:r>
                    </a:p>
                    <a:p>
                      <a:r>
                        <a:rPr lang="en-US" dirty="0">
                          <a:latin typeface="Open Sans" panose="020B0606030504020204" pitchFamily="34" charset="0"/>
                          <a:ea typeface="Open Sans" panose="020B0606030504020204" pitchFamily="34" charset="0"/>
                          <a:cs typeface="Open Sans" panose="020B0606030504020204" pitchFamily="34" charset="0"/>
                        </a:rPr>
                        <a:t>Cooling</a:t>
                      </a:r>
                    </a:p>
                    <a:p>
                      <a:r>
                        <a:rPr lang="en-US" dirty="0">
                          <a:solidFill>
                            <a:srgbClr val="95698A"/>
                          </a:solidFill>
                          <a:latin typeface="Open Sans" panose="020B0606030504020204" pitchFamily="34" charset="0"/>
                          <a:ea typeface="Open Sans" panose="020B0606030504020204" pitchFamily="34" charset="0"/>
                          <a:cs typeface="Open Sans" panose="020B0606030504020204" pitchFamily="34" charset="0"/>
                        </a:rPr>
                        <a:t>Heating</a:t>
                      </a:r>
                    </a:p>
                    <a:p>
                      <a:r>
                        <a:rPr lang="en-US" dirty="0">
                          <a:latin typeface="Open Sans" panose="020B0606030504020204" pitchFamily="34" charset="0"/>
                          <a:ea typeface="Open Sans" panose="020B0606030504020204" pitchFamily="34" charset="0"/>
                          <a:cs typeface="Open Sans" panose="020B0606030504020204" pitchFamily="34" charset="0"/>
                        </a:rPr>
                        <a:t>Exterior materials</a:t>
                      </a:r>
                    </a:p>
                    <a:p>
                      <a:r>
                        <a:rPr lang="en-US" dirty="0">
                          <a:latin typeface="Open Sans" panose="020B0606030504020204" pitchFamily="34" charset="0"/>
                          <a:ea typeface="Open Sans" panose="020B0606030504020204" pitchFamily="34" charset="0"/>
                          <a:cs typeface="Open Sans" panose="020B0606030504020204" pitchFamily="34" charset="0"/>
                        </a:rPr>
                        <a:t>Roof type</a:t>
                      </a:r>
                    </a:p>
                    <a:p>
                      <a:r>
                        <a:rPr lang="en-US" dirty="0">
                          <a:latin typeface="Open Sans" panose="020B0606030504020204" pitchFamily="34" charset="0"/>
                          <a:ea typeface="Open Sans" panose="020B0606030504020204" pitchFamily="34" charset="0"/>
                          <a:cs typeface="Open Sans" panose="020B0606030504020204" pitchFamily="34" charset="0"/>
                        </a:rPr>
                        <a:t>Structure style</a:t>
                      </a:r>
                    </a:p>
                    <a:p>
                      <a:endParaRPr lang="en-US" dirty="0">
                        <a:latin typeface="Open Sans" panose="020B0606030504020204" pitchFamily="34" charset="0"/>
                        <a:ea typeface="Open Sans" panose="020B0606030504020204" pitchFamily="34" charset="0"/>
                        <a:cs typeface="Open Sans" panose="020B0606030504020204" pitchFamily="34" charset="0"/>
                      </a:endParaRPr>
                    </a:p>
                  </a:txBody>
                  <a:tcPr>
                    <a:solidFill>
                      <a:srgbClr val="FFFFFF"/>
                    </a:solidFill>
                  </a:tcPr>
                </a:tc>
                <a:tc>
                  <a:txBody>
                    <a:bodyPr/>
                    <a:lstStyle/>
                    <a:p>
                      <a:r>
                        <a:rPr lang="en-US" dirty="0">
                          <a:latin typeface="Open Sans" panose="020B0606030504020204" pitchFamily="34" charset="0"/>
                          <a:ea typeface="Open Sans" panose="020B0606030504020204" pitchFamily="34" charset="0"/>
                          <a:cs typeface="Open Sans" panose="020B0606030504020204" pitchFamily="34" charset="0"/>
                        </a:rPr>
                        <a:t>Dishwasher</a:t>
                      </a:r>
                    </a:p>
                    <a:p>
                      <a:r>
                        <a:rPr lang="en-US" dirty="0">
                          <a:latin typeface="Open Sans" panose="020B0606030504020204" pitchFamily="34" charset="0"/>
                          <a:ea typeface="Open Sans" panose="020B0606030504020204" pitchFamily="34" charset="0"/>
                          <a:cs typeface="Open Sans" panose="020B0606030504020204" pitchFamily="34" charset="0"/>
                        </a:rPr>
                        <a:t>Garbage disposal</a:t>
                      </a:r>
                    </a:p>
                    <a:p>
                      <a:r>
                        <a:rPr lang="en-US" dirty="0">
                          <a:latin typeface="Open Sans" panose="020B0606030504020204" pitchFamily="34" charset="0"/>
                          <a:ea typeface="Open Sans" panose="020B0606030504020204" pitchFamily="34" charset="0"/>
                          <a:cs typeface="Open Sans" panose="020B0606030504020204" pitchFamily="34" charset="0"/>
                        </a:rPr>
                        <a:t>Microwave</a:t>
                      </a:r>
                    </a:p>
                    <a:p>
                      <a:r>
                        <a:rPr lang="en-US" dirty="0">
                          <a:latin typeface="Open Sans" panose="020B0606030504020204" pitchFamily="34" charset="0"/>
                          <a:ea typeface="Open Sans" panose="020B0606030504020204" pitchFamily="34" charset="0"/>
                          <a:cs typeface="Open Sans" panose="020B0606030504020204" pitchFamily="34" charset="0"/>
                        </a:rPr>
                        <a:t>Range / Oven</a:t>
                      </a:r>
                    </a:p>
                    <a:p>
                      <a:r>
                        <a:rPr lang="en-US" dirty="0">
                          <a:latin typeface="Open Sans" panose="020B0606030504020204" pitchFamily="34" charset="0"/>
                          <a:ea typeface="Open Sans" panose="020B0606030504020204" pitchFamily="34" charset="0"/>
                          <a:cs typeface="Open Sans" panose="020B0606030504020204" pitchFamily="34" charset="0"/>
                        </a:rPr>
                        <a:t>Refrigerator</a:t>
                      </a:r>
                    </a:p>
                    <a:p>
                      <a:r>
                        <a:rPr lang="en-US" dirty="0">
                          <a:latin typeface="Open Sans" panose="020B0606030504020204" pitchFamily="34" charset="0"/>
                          <a:ea typeface="Open Sans" panose="020B0606030504020204" pitchFamily="34" charset="0"/>
                          <a:cs typeface="Open Sans" panose="020B0606030504020204" pitchFamily="34" charset="0"/>
                        </a:rPr>
                        <a:t>Washer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Dryer</a:t>
                      </a:r>
                    </a:p>
                    <a:p>
                      <a:r>
                        <a:rPr lang="en-US" dirty="0">
                          <a:latin typeface="Open Sans" panose="020B0606030504020204" pitchFamily="34" charset="0"/>
                          <a:ea typeface="Open Sans" panose="020B0606030504020204" pitchFamily="34" charset="0"/>
                          <a:cs typeface="Open Sans" panose="020B0606030504020204" pitchFamily="34" charset="0"/>
                        </a:rPr>
                        <a:t>Laundry</a:t>
                      </a:r>
                      <a:r>
                        <a:rPr lang="en-US" baseline="0" dirty="0">
                          <a:latin typeface="Open Sans" panose="020B0606030504020204" pitchFamily="34" charset="0"/>
                          <a:ea typeface="Open Sans" panose="020B0606030504020204" pitchFamily="34" charset="0"/>
                          <a:cs typeface="Open Sans" panose="020B0606030504020204" pitchFamily="34" charset="0"/>
                        </a:rPr>
                        <a:t> location</a:t>
                      </a:r>
                    </a:p>
                    <a:p>
                      <a:r>
                        <a:rPr lang="en-US" dirty="0">
                          <a:latin typeface="Open Sans" panose="020B0606030504020204" pitchFamily="34" charset="0"/>
                          <a:ea typeface="Open Sans" panose="020B0606030504020204" pitchFamily="34" charset="0"/>
                          <a:cs typeface="Open Sans" panose="020B0606030504020204" pitchFamily="34" charset="0"/>
                        </a:rPr>
                        <a:t>Heating type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Jetted Tub</a:t>
                      </a:r>
                    </a:p>
                    <a:p>
                      <a:r>
                        <a:rPr lang="en-US" dirty="0">
                          <a:latin typeface="Open Sans" panose="020B0606030504020204" pitchFamily="34" charset="0"/>
                          <a:ea typeface="Open Sans" panose="020B0606030504020204" pitchFamily="34" charset="0"/>
                          <a:cs typeface="Open Sans" panose="020B0606030504020204" pitchFamily="34" charset="0"/>
                        </a:rPr>
                        <a:t>Deck</a:t>
                      </a:r>
                    </a:p>
                    <a:p>
                      <a:r>
                        <a:rPr lang="en-US" dirty="0">
                          <a:latin typeface="Open Sans" panose="020B0606030504020204" pitchFamily="34" charset="0"/>
                          <a:ea typeface="Open Sans" panose="020B0606030504020204" pitchFamily="34" charset="0"/>
                          <a:cs typeface="Open Sans" panose="020B0606030504020204" pitchFamily="34" charset="0"/>
                        </a:rPr>
                        <a:t>Fenced Yard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Open Sans" panose="020B0606030504020204" pitchFamily="34" charset="0"/>
                          <a:ea typeface="Open Sans" panose="020B0606030504020204" pitchFamily="34" charset="0"/>
                          <a:cs typeface="Open Sans" panose="020B0606030504020204" pitchFamily="34" charset="0"/>
                        </a:rPr>
                        <a:t>Lawn</a:t>
                      </a:r>
                    </a:p>
                    <a:p>
                      <a:r>
                        <a:rPr lang="en-US" dirty="0">
                          <a:latin typeface="Open Sans" panose="020B0606030504020204" pitchFamily="34" charset="0"/>
                          <a:ea typeface="Open Sans" panose="020B0606030504020204" pitchFamily="34" charset="0"/>
                          <a:cs typeface="Open Sans" panose="020B0606030504020204" pitchFamily="34" charset="0"/>
                        </a:rPr>
                        <a:t>Garden</a:t>
                      </a:r>
                    </a:p>
                    <a:p>
                      <a:r>
                        <a:rPr lang="en-US" dirty="0">
                          <a:latin typeface="Open Sans" panose="020B0606030504020204" pitchFamily="34" charset="0"/>
                          <a:ea typeface="Open Sans" panose="020B0606030504020204" pitchFamily="34" charset="0"/>
                          <a:cs typeface="Open Sans" panose="020B0606030504020204" pitchFamily="34" charset="0"/>
                        </a:rPr>
                        <a:t>Sprinkler System</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algn="ctr"/>
                      <a:r>
                        <a:rPr lang="en-US" dirty="0">
                          <a:latin typeface="Open Sans" panose="020B0606030504020204" pitchFamily="34" charset="0"/>
                          <a:ea typeface="Open Sans" panose="020B0606030504020204" pitchFamily="34" charset="0"/>
                          <a:cs typeface="Open Sans" panose="020B0606030504020204" pitchFamily="34" charset="0"/>
                        </a:rPr>
                        <a:t>… </a:t>
                      </a:r>
                    </a:p>
                  </a:txBody>
                  <a:tcPr>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5265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3CF0-EC1D-5741-A4C9-4EB88F354AEE}"/>
              </a:ext>
            </a:extLst>
          </p:cNvPr>
          <p:cNvSpPr>
            <a:spLocks noGrp="1"/>
          </p:cNvSpPr>
          <p:nvPr>
            <p:ph type="title"/>
          </p:nvPr>
        </p:nvSpPr>
        <p:spPr/>
        <p:txBody>
          <a:bodyPr/>
          <a:lstStyle/>
          <a:p>
            <a:r>
              <a:rPr lang="en-US" dirty="0"/>
              <a:t>Sparsity:</a:t>
            </a:r>
            <a:br>
              <a:rPr lang="en-US" dirty="0"/>
            </a:br>
            <a:r>
              <a:rPr lang="en-US" sz="2200" dirty="0"/>
              <a:t>Reading Minds</a:t>
            </a:r>
          </a:p>
        </p:txBody>
      </p:sp>
      <p:sp>
        <p:nvSpPr>
          <p:cNvPr id="3" name="Text Placeholder 2">
            <a:extLst>
              <a:ext uri="{FF2B5EF4-FFF2-40B4-BE49-F238E27FC236}">
                <a16:creationId xmlns:a16="http://schemas.microsoft.com/office/drawing/2014/main" id="{67FBA48B-DA3B-BD43-BBEA-3D8BB499C198}"/>
              </a:ext>
            </a:extLst>
          </p:cNvPr>
          <p:cNvSpPr>
            <a:spLocks noGrp="1"/>
          </p:cNvSpPr>
          <p:nvPr>
            <p:ph type="body" idx="1"/>
          </p:nvPr>
        </p:nvSpPr>
        <p:spPr/>
        <p:txBody>
          <a:bodyPr/>
          <a:lstStyle/>
          <a:p>
            <a:pPr marL="139700" indent="0">
              <a:buNone/>
            </a:pPr>
            <a:r>
              <a:rPr lang="en-US" dirty="0"/>
              <a:t>How happy are you? What part of the brain controls happiness?</a:t>
            </a:r>
          </a:p>
        </p:txBody>
      </p:sp>
      <p:sp>
        <p:nvSpPr>
          <p:cNvPr id="4" name="Slide Number Placeholder 3">
            <a:extLst>
              <a:ext uri="{FF2B5EF4-FFF2-40B4-BE49-F238E27FC236}">
                <a16:creationId xmlns:a16="http://schemas.microsoft.com/office/drawing/2014/main" id="{17575B05-63A0-9A48-80F3-BBD2A77561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6" name="Picture 5">
            <a:extLst>
              <a:ext uri="{FF2B5EF4-FFF2-40B4-BE49-F238E27FC236}">
                <a16:creationId xmlns:a16="http://schemas.microsoft.com/office/drawing/2014/main" id="{87B9201D-71CD-E94B-8BE1-5A5781F4A351}"/>
              </a:ext>
            </a:extLst>
          </p:cNvPr>
          <p:cNvPicPr>
            <a:picLocks noChangeAspect="1"/>
          </p:cNvPicPr>
          <p:nvPr/>
        </p:nvPicPr>
        <p:blipFill>
          <a:blip r:embed="rId2"/>
          <a:stretch>
            <a:fillRect/>
          </a:stretch>
        </p:blipFill>
        <p:spPr>
          <a:xfrm>
            <a:off x="3090625" y="1592476"/>
            <a:ext cx="3060700" cy="30607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318075DE-B992-C442-B779-30C7463D08BE}"/>
                  </a:ext>
                </a:extLst>
              </p:cNvPr>
              <p:cNvSpPr/>
              <p:nvPr/>
            </p:nvSpPr>
            <p:spPr>
              <a:xfrm>
                <a:off x="4429737" y="1245236"/>
                <a:ext cx="382477" cy="307777"/>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 </a:t>
                </a:r>
                <a14:m>
                  <m:oMath xmlns:m="http://schemas.openxmlformats.org/officeDocument/2006/math">
                    <m:r>
                      <a:rPr lang="en-US" b="0" i="1" smtClean="0">
                        <a:solidFill>
                          <a:srgbClr val="666666"/>
                        </a:solidFill>
                        <a:latin typeface="Cambria Math" panose="02040503050406030204" pitchFamily="18" charset="0"/>
                        <a:ea typeface="Nunito Sans" pitchFamily="2" charset="77"/>
                        <a:cs typeface="Nunito Sans" pitchFamily="2" charset="77"/>
                      </a:rPr>
                      <m:t>𝑥</m:t>
                    </m:r>
                  </m:oMath>
                </a14:m>
                <a:r>
                  <a:rPr lang="en-US" dirty="0"/>
                  <a:t> </a:t>
                </a:r>
              </a:p>
            </p:txBody>
          </p:sp>
        </mc:Choice>
        <mc:Fallback xmlns="">
          <p:sp>
            <p:nvSpPr>
              <p:cNvPr id="7" name="Rectangle 6">
                <a:extLst>
                  <a:ext uri="{FF2B5EF4-FFF2-40B4-BE49-F238E27FC236}">
                    <a16:creationId xmlns:a16="http://schemas.microsoft.com/office/drawing/2014/main" id="{318075DE-B992-C442-B779-30C7463D08BE}"/>
                  </a:ext>
                </a:extLst>
              </p:cNvPr>
              <p:cNvSpPr>
                <a:spLocks noRot="1" noChangeAspect="1" noMove="1" noResize="1" noEditPoints="1" noAdjustHandles="1" noChangeArrowheads="1" noChangeShapeType="1" noTextEdit="1"/>
              </p:cNvSpPr>
              <p:nvPr/>
            </p:nvSpPr>
            <p:spPr>
              <a:xfrm>
                <a:off x="4429737" y="1245236"/>
                <a:ext cx="382477"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937941F-AED2-2743-AB5E-ACB659279FD1}"/>
                  </a:ext>
                </a:extLst>
              </p:cNvPr>
              <p:cNvSpPr/>
              <p:nvPr/>
            </p:nvSpPr>
            <p:spPr>
              <a:xfrm>
                <a:off x="7266709" y="1245235"/>
                <a:ext cx="384913" cy="307777"/>
              </a:xfrm>
              <a:prstGeom prst="rect">
                <a:avLst/>
              </a:prstGeom>
            </p:spPr>
            <p:txBody>
              <a:bodyPr wrap="none">
                <a:spAutoFit/>
              </a:bodyPr>
              <a:lstStyle/>
              <a:p>
                <a:pPr algn="ctr"/>
                <a:r>
                  <a:rPr lang="en-US" dirty="0">
                    <a:solidFill>
                      <a:srgbClr val="666666"/>
                    </a:solidFill>
                    <a:latin typeface="Nunito Sans" pitchFamily="2" charset="77"/>
                    <a:ea typeface="Nunito Sans" pitchFamily="2" charset="77"/>
                    <a:cs typeface="Nunito Sans" pitchFamily="2" charset="77"/>
                  </a:rPr>
                  <a:t> </a:t>
                </a:r>
                <a14:m>
                  <m:oMath xmlns:m="http://schemas.openxmlformats.org/officeDocument/2006/math">
                    <m:r>
                      <a:rPr lang="en-US" b="0" i="1" smtClean="0">
                        <a:solidFill>
                          <a:srgbClr val="666666"/>
                        </a:solidFill>
                        <a:latin typeface="Cambria Math" panose="02040503050406030204" pitchFamily="18" charset="0"/>
                        <a:ea typeface="Nunito Sans" pitchFamily="2" charset="77"/>
                        <a:cs typeface="Nunito Sans" pitchFamily="2" charset="77"/>
                      </a:rPr>
                      <m:t>𝑦</m:t>
                    </m:r>
                  </m:oMath>
                </a14:m>
                <a:r>
                  <a:rPr lang="en-US" dirty="0"/>
                  <a:t> </a:t>
                </a:r>
              </a:p>
            </p:txBody>
          </p:sp>
        </mc:Choice>
        <mc:Fallback xmlns="">
          <p:sp>
            <p:nvSpPr>
              <p:cNvPr id="8" name="Rectangle 7">
                <a:extLst>
                  <a:ext uri="{FF2B5EF4-FFF2-40B4-BE49-F238E27FC236}">
                    <a16:creationId xmlns:a16="http://schemas.microsoft.com/office/drawing/2014/main" id="{3937941F-AED2-2743-AB5E-ACB659279FD1}"/>
                  </a:ext>
                </a:extLst>
              </p:cNvPr>
              <p:cNvSpPr>
                <a:spLocks noRot="1" noChangeAspect="1" noMove="1" noResize="1" noEditPoints="1" noAdjustHandles="1" noChangeArrowheads="1" noChangeShapeType="1" noTextEdit="1"/>
              </p:cNvSpPr>
              <p:nvPr/>
            </p:nvSpPr>
            <p:spPr>
              <a:xfrm>
                <a:off x="7266709" y="1245235"/>
                <a:ext cx="384913" cy="307777"/>
              </a:xfrm>
              <a:prstGeom prst="rect">
                <a:avLst/>
              </a:prstGeom>
              <a:blipFill>
                <a:blip r:embed="rId4"/>
                <a:stretch>
                  <a:fillRect/>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91E3D513-4E7A-244C-AB06-A32807428A3E}"/>
              </a:ext>
            </a:extLst>
          </p:cNvPr>
          <p:cNvSpPr/>
          <p:nvPr/>
        </p:nvSpPr>
        <p:spPr>
          <a:xfrm>
            <a:off x="7238288" y="1592476"/>
            <a:ext cx="441754" cy="3060700"/>
          </a:xfrm>
          <a:prstGeom prst="rect">
            <a:avLst/>
          </a:prstGeom>
          <a:gradFill flip="none" rotWithShape="1">
            <a:gsLst>
              <a:gs pos="49000">
                <a:srgbClr val="F4F8FC"/>
              </a:gs>
              <a:gs pos="0">
                <a:schemeClr val="accent3"/>
              </a:gs>
              <a:gs pos="100000">
                <a:schemeClr val="accent1"/>
              </a:gs>
            </a:gsLst>
            <a:lin ang="5400000" scaled="1"/>
            <a:tileRect/>
          </a:gra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9211382-FDA0-DF47-A919-92291EEED26C}"/>
              </a:ext>
            </a:extLst>
          </p:cNvPr>
          <p:cNvSpPr/>
          <p:nvPr/>
        </p:nvSpPr>
        <p:spPr>
          <a:xfrm>
            <a:off x="7708471" y="1438587"/>
            <a:ext cx="1407758"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10 – Happy </a:t>
            </a:r>
            <a:r>
              <a:rPr lang="en-US" dirty="0">
                <a:solidFill>
                  <a:srgbClr val="666666"/>
                </a:solidFill>
                <a:latin typeface="Nunito Sans" pitchFamily="2" charset="77"/>
                <a:ea typeface="Nunito Sans" pitchFamily="2" charset="77"/>
                <a:cs typeface="Nunito Sans" pitchFamily="2" charset="77"/>
                <a:sym typeface="Wingdings" pitchFamily="2" charset="2"/>
              </a:rPr>
              <a:t></a:t>
            </a:r>
            <a:r>
              <a:rPr lang="en-US" dirty="0"/>
              <a:t> </a:t>
            </a:r>
          </a:p>
        </p:txBody>
      </p:sp>
      <p:sp>
        <p:nvSpPr>
          <p:cNvPr id="12" name="Rectangle 11">
            <a:extLst>
              <a:ext uri="{FF2B5EF4-FFF2-40B4-BE49-F238E27FC236}">
                <a16:creationId xmlns:a16="http://schemas.microsoft.com/office/drawing/2014/main" id="{30948402-7CF7-7A40-9CBF-522528A8AD99}"/>
              </a:ext>
            </a:extLst>
          </p:cNvPr>
          <p:cNvSpPr/>
          <p:nvPr/>
        </p:nvSpPr>
        <p:spPr>
          <a:xfrm>
            <a:off x="7707529" y="4499287"/>
            <a:ext cx="1397013"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 Sad </a:t>
            </a:r>
            <a:r>
              <a:rPr lang="en-US" dirty="0">
                <a:solidFill>
                  <a:srgbClr val="666666"/>
                </a:solidFill>
                <a:latin typeface="Nunito Sans" pitchFamily="2" charset="77"/>
                <a:ea typeface="Nunito Sans" pitchFamily="2" charset="77"/>
                <a:cs typeface="Nunito Sans" pitchFamily="2" charset="77"/>
                <a:sym typeface="Wingdings" pitchFamily="2" charset="2"/>
              </a:rPr>
              <a:t> </a:t>
            </a:r>
            <a:r>
              <a:rPr lang="en-US" dirty="0">
                <a:solidFill>
                  <a:srgbClr val="666666"/>
                </a:solidFill>
                <a:latin typeface="Nunito Sans" pitchFamily="2" charset="77"/>
                <a:ea typeface="Nunito Sans" pitchFamily="2" charset="77"/>
                <a:cs typeface="Nunito Sans" pitchFamily="2" charset="77"/>
              </a:rPr>
              <a:t> </a:t>
            </a:r>
            <a:r>
              <a:rPr lang="en-US" dirty="0"/>
              <a:t> </a:t>
            </a:r>
          </a:p>
        </p:txBody>
      </p:sp>
      <p:pic>
        <p:nvPicPr>
          <p:cNvPr id="24" name="Graphic 23" descr="Arrow: Slight curve">
            <a:extLst>
              <a:ext uri="{FF2B5EF4-FFF2-40B4-BE49-F238E27FC236}">
                <a16:creationId xmlns:a16="http://schemas.microsoft.com/office/drawing/2014/main" id="{F5A8EEB7-6061-D241-AEAB-5F7917C73D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471470">
            <a:off x="6082374" y="2366045"/>
            <a:ext cx="1232812" cy="914400"/>
          </a:xfrm>
          <a:prstGeom prst="rect">
            <a:avLst/>
          </a:prstGeom>
        </p:spPr>
      </p:pic>
    </p:spTree>
    <p:extLst>
      <p:ext uri="{BB962C8B-B14F-4D97-AF65-F5344CB8AC3E}">
        <p14:creationId xmlns:p14="http://schemas.microsoft.com/office/powerpoint/2010/main" val="359962031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a:t>
            </a:r>
            <a:br>
              <a:rPr lang="en-US" dirty="0"/>
            </a:br>
            <a:r>
              <a:rPr lang="en-US" dirty="0"/>
              <a:t>Size 0 </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2597913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B57BA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371708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B57BA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75644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B57BA6"/>
                </a:solidFill>
                <a:latin typeface="Nunito Sans" pitchFamily="2" charset="77"/>
              </a:rPr>
              <a:t>sq.ft</a:t>
            </a:r>
            <a:r>
              <a:rPr lang="en-US" dirty="0">
                <a:solidFill>
                  <a:srgbClr val="B57BA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21559619-A4DF-3D49-B774-F5CA17144FEE}"/>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139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B57BA6"/>
                </a:solidFill>
                <a:latin typeface="Nunito Sans" pitchFamily="2" charset="77"/>
              </a:rPr>
              <a:t>sq.ft</a:t>
            </a:r>
            <a:r>
              <a:rPr lang="en-US" dirty="0">
                <a:solidFill>
                  <a:srgbClr val="B57BA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BB2F3E70-99F2-6148-8263-03D9C5CC194E}"/>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88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B57BA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8" name="Oval 17">
            <a:extLst>
              <a:ext uri="{FF2B5EF4-FFF2-40B4-BE49-F238E27FC236}">
                <a16:creationId xmlns:a16="http://schemas.microsoft.com/office/drawing/2014/main" id="{BEAD8332-6219-734A-9FBA-0D6D9FCFDCC0}"/>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75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Administrivia</a:t>
            </a:r>
          </a:p>
        </p:txBody>
      </p:sp>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a:xfrm>
            <a:off x="2894690" y="599806"/>
            <a:ext cx="6014860" cy="4568000"/>
          </a:xfrm>
        </p:spPr>
        <p:txBody>
          <a:bodyPr/>
          <a:lstStyle/>
          <a:p>
            <a:r>
              <a:rPr lang="en-US" dirty="0"/>
              <a:t>Last lecture in the “Regression” case study!</a:t>
            </a:r>
          </a:p>
          <a:p>
            <a:pPr lvl="1">
              <a:buClr>
                <a:schemeClr val="bg2"/>
              </a:buClr>
            </a:pPr>
            <a:r>
              <a:rPr lang="en-US" dirty="0"/>
              <a:t>Next 2 weeks: Classification</a:t>
            </a:r>
          </a:p>
          <a:p>
            <a:pPr lvl="1">
              <a:buClr>
                <a:schemeClr val="bg2"/>
              </a:buClr>
            </a:pPr>
            <a:r>
              <a:rPr lang="en-US" dirty="0"/>
              <a:t>Following 1 week: Deep Learning</a:t>
            </a:r>
          </a:p>
          <a:p>
            <a:r>
              <a:rPr lang="en-US" dirty="0"/>
              <a:t>Section this week:</a:t>
            </a:r>
          </a:p>
          <a:p>
            <a:pPr lvl="1"/>
            <a:r>
              <a:rPr lang="en-US" dirty="0"/>
              <a:t>Coding up RIDGE and Lasso (helpful for HW1!)</a:t>
            </a:r>
          </a:p>
          <a:p>
            <a:pPr lvl="1"/>
            <a:r>
              <a:rPr lang="en-US" dirty="0"/>
              <a:t>Section Handouts due on Monday 11 PM, graded on completion</a:t>
            </a:r>
          </a:p>
          <a:p>
            <a:r>
              <a:rPr lang="en-US" dirty="0"/>
              <a:t>Upcoming Due Dates:</a:t>
            </a:r>
          </a:p>
          <a:p>
            <a:pPr lvl="1"/>
            <a:r>
              <a:rPr lang="en-US" dirty="0"/>
              <a:t>HW0 Late due date Sat 4/6 11:59PM (if using 2 late days)</a:t>
            </a:r>
          </a:p>
          <a:p>
            <a:pPr lvl="1"/>
            <a:r>
              <a:rPr lang="en-US" dirty="0"/>
              <a:t>HW1 out today, due Thu 4/11 11:59PM</a:t>
            </a:r>
          </a:p>
          <a:p>
            <a:pPr lvl="1"/>
            <a:r>
              <a:rPr lang="en-US" dirty="0"/>
              <a:t>Learning Reflection 1 due Monday 11:59PM</a:t>
            </a:r>
          </a:p>
          <a:p>
            <a:r>
              <a:rPr lang="en-US" dirty="0"/>
              <a:t>OH is a great place to ask your learning reflection questions!</a:t>
            </a:r>
          </a:p>
          <a:p>
            <a:r>
              <a:rPr lang="en-US" dirty="0"/>
              <a:t>Reminder of resources</a:t>
            </a:r>
          </a:p>
        </p:txBody>
      </p:sp>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82906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B57BA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19" name="Oval 18">
            <a:extLst>
              <a:ext uri="{FF2B5EF4-FFF2-40B4-BE49-F238E27FC236}">
                <a16:creationId xmlns:a16="http://schemas.microsoft.com/office/drawing/2014/main" id="{4C28A8CE-F5CA-854D-B6B6-D6B24CB8284F}"/>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57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B57BA6"/>
                </a:solidFill>
                <a:latin typeface="Nunito Sans" pitchFamily="2" charset="77"/>
              </a:rPr>
              <a:t>year renovated</a:t>
            </a:r>
          </a:p>
          <a:p>
            <a:r>
              <a:rPr lang="en-US" dirty="0">
                <a:solidFill>
                  <a:srgbClr val="666666"/>
                </a:solidFill>
                <a:latin typeface="Nunito Sans" pitchFamily="2" charset="77"/>
              </a:rPr>
              <a:t>waterfront</a:t>
            </a:r>
          </a:p>
        </p:txBody>
      </p:sp>
      <p:sp>
        <p:nvSpPr>
          <p:cNvPr id="18" name="Oval 17">
            <a:extLst>
              <a:ext uri="{FF2B5EF4-FFF2-40B4-BE49-F238E27FC236}">
                <a16:creationId xmlns:a16="http://schemas.microsoft.com/office/drawing/2014/main" id="{F632E152-D94E-6D40-ACE1-C7CDD04979FA}"/>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47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B57BA6"/>
                </a:solidFill>
                <a:latin typeface="Nunito Sans" pitchFamily="2" charset="77"/>
              </a:rPr>
              <a:t>waterfront</a:t>
            </a:r>
          </a:p>
        </p:txBody>
      </p:sp>
      <p:sp>
        <p:nvSpPr>
          <p:cNvPr id="18" name="Oval 17">
            <a:extLst>
              <a:ext uri="{FF2B5EF4-FFF2-40B4-BE49-F238E27FC236}">
                <a16:creationId xmlns:a16="http://schemas.microsoft.com/office/drawing/2014/main" id="{B2A0DC04-0578-E04E-B115-D701C253A3B0}"/>
              </a:ext>
            </a:extLst>
          </p:cNvPr>
          <p:cNvSpPr/>
          <p:nvPr/>
        </p:nvSpPr>
        <p:spPr>
          <a:xfrm>
            <a:off x="3878359" y="217331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30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1</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B57BA6"/>
                </a:solidFill>
                <a:latin typeface="Nunito Sans" pitchFamily="2" charset="77"/>
              </a:rPr>
              <a:t>sq.ft</a:t>
            </a:r>
            <a:r>
              <a:rPr lang="en-US" dirty="0">
                <a:solidFill>
                  <a:srgbClr val="B57BA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173474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2</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B57BA6"/>
                </a:solidFill>
                <a:latin typeface="Nunito Sans" pitchFamily="2" charset="77"/>
                <a:ea typeface="Nunito Sans" pitchFamily="2" charset="77"/>
                <a:cs typeface="Nunito Sans" pitchFamily="2" charset="77"/>
              </a:rPr>
              <a:t># bathrooms</a:t>
            </a:r>
          </a:p>
          <a:p>
            <a:r>
              <a:rPr lang="en-US" dirty="0">
                <a:solidFill>
                  <a:srgbClr val="B57BA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
        <p:nvSpPr>
          <p:cNvPr id="96" name="Rectangle 95">
            <a:extLst>
              <a:ext uri="{FF2B5EF4-FFF2-40B4-BE49-F238E27FC236}">
                <a16:creationId xmlns:a16="http://schemas.microsoft.com/office/drawing/2014/main" id="{FB7C4216-5EF9-C140-8085-BC52805CB612}"/>
              </a:ext>
            </a:extLst>
          </p:cNvPr>
          <p:cNvSpPr/>
          <p:nvPr/>
        </p:nvSpPr>
        <p:spPr>
          <a:xfrm>
            <a:off x="5844098" y="332534"/>
            <a:ext cx="2670924" cy="954107"/>
          </a:xfrm>
          <a:prstGeom prst="rect">
            <a:avLst/>
          </a:prstGeom>
          <a:ln>
            <a:solidFill>
              <a:schemeClr val="bg2">
                <a:lumMod val="75000"/>
              </a:schemeClr>
            </a:solidFill>
          </a:ln>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Not necessarily nested!</a:t>
            </a:r>
          </a:p>
          <a:p>
            <a:r>
              <a:rPr lang="en-US" dirty="0">
                <a:solidFill>
                  <a:srgbClr val="666666"/>
                </a:solidFill>
                <a:latin typeface="Nunito Sans" pitchFamily="2" charset="77"/>
              </a:rPr>
              <a:t>Best Model – Size 1: </a:t>
            </a:r>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a:solidFill>
                  <a:srgbClr val="666666"/>
                </a:solidFill>
                <a:latin typeface="Nunito Sans" pitchFamily="2" charset="77"/>
              </a:rPr>
              <a:t>Best Model – Size 2: </a:t>
            </a:r>
          </a:p>
          <a:p>
            <a:r>
              <a:rPr lang="en-US" dirty="0">
                <a:solidFill>
                  <a:srgbClr val="666666"/>
                </a:solidFill>
                <a:latin typeface="Nunito Sans" pitchFamily="2" charset="77"/>
              </a:rPr>
              <a:t>  # bathrooms &amp; # bedrooms</a:t>
            </a:r>
          </a:p>
        </p:txBody>
      </p:sp>
    </p:spTree>
    <p:extLst>
      <p:ext uri="{BB962C8B-B14F-4D97-AF65-F5344CB8AC3E}">
        <p14:creationId xmlns:p14="http://schemas.microsoft.com/office/powerpoint/2010/main" val="65059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a:t>
            </a:r>
            <a:br>
              <a:rPr lang="en-US" dirty="0"/>
            </a:br>
            <a:r>
              <a:rPr lang="en-US" dirty="0"/>
              <a:t>Size 3</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161739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4</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992361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5</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4198691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6</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22352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7</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4570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3207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37852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323998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31360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9975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89362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53458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3592382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92D-E5EC-458D-4D20-CA8EDD4F0BB8}"/>
              </a:ext>
            </a:extLst>
          </p:cNvPr>
          <p:cNvSpPr>
            <a:spLocks noGrp="1"/>
          </p:cNvSpPr>
          <p:nvPr>
            <p:ph type="ctrTitle"/>
          </p:nvPr>
        </p:nvSpPr>
        <p:spPr/>
        <p:txBody>
          <a:bodyPr/>
          <a:lstStyle/>
          <a:p>
            <a:r>
              <a:rPr lang="en-US" dirty="0"/>
              <a:t>Pre-Class Video 1</a:t>
            </a:r>
          </a:p>
        </p:txBody>
      </p:sp>
      <p:sp>
        <p:nvSpPr>
          <p:cNvPr id="3" name="Subtitle 2">
            <a:extLst>
              <a:ext uri="{FF2B5EF4-FFF2-40B4-BE49-F238E27FC236}">
                <a16:creationId xmlns:a16="http://schemas.microsoft.com/office/drawing/2014/main" id="{9D446B20-A5EC-3C9E-700C-54F5BF830AA0}"/>
              </a:ext>
            </a:extLst>
          </p:cNvPr>
          <p:cNvSpPr>
            <a:spLocks noGrp="1"/>
          </p:cNvSpPr>
          <p:nvPr>
            <p:ph type="subTitle" idx="1"/>
          </p:nvPr>
        </p:nvSpPr>
        <p:spPr/>
        <p:txBody>
          <a:bodyPr/>
          <a:lstStyle/>
          <a:p>
            <a:r>
              <a:rPr lang="en-US" dirty="0"/>
              <a:t>Ridge Regression</a:t>
            </a:r>
          </a:p>
        </p:txBody>
      </p:sp>
      <p:sp>
        <p:nvSpPr>
          <p:cNvPr id="4" name="Slide Number Placeholder 3">
            <a:extLst>
              <a:ext uri="{FF2B5EF4-FFF2-40B4-BE49-F238E27FC236}">
                <a16:creationId xmlns:a16="http://schemas.microsoft.com/office/drawing/2014/main" id="{FACE2F53-77B7-79F5-4F34-A13C9F62B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520389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8</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49227" y="2098608"/>
                <a:ext cx="11682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𝑡𝑟𝑎𝑖𝑛</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49227" y="2098608"/>
                <a:ext cx="1168269" cy="307777"/>
              </a:xfrm>
              <a:prstGeom prst="rect">
                <a:avLst/>
              </a:prstGeom>
              <a:blipFill>
                <a:blip r:embed="rId2"/>
                <a:stretch>
                  <a:fillRect r="-12000"/>
                </a:stretch>
              </a:blipFill>
            </p:spPr>
            <p:txBody>
              <a:bodyPr/>
              <a:lstStyle/>
              <a:p>
                <a:r>
                  <a:rPr lang="en-US">
                    <a:noFill/>
                  </a:rPr>
                  <a:t> </a:t>
                </a:r>
              </a:p>
            </p:txBody>
          </p:sp>
        </mc:Fallback>
      </mc:AlternateContent>
      <p:sp>
        <p:nvSpPr>
          <p:cNvPr id="183" name="Freeform 182">
            <a:extLst>
              <a:ext uri="{FF2B5EF4-FFF2-40B4-BE49-F238E27FC236}">
                <a16:creationId xmlns:a16="http://schemas.microsoft.com/office/drawing/2014/main" id="{1754A578-EA01-A540-8578-5FA1B88C2607}"/>
              </a:ext>
            </a:extLst>
          </p:cNvPr>
          <p:cNvSpPr/>
          <p:nvPr/>
        </p:nvSpPr>
        <p:spPr>
          <a:xfrm>
            <a:off x="3426864" y="755144"/>
            <a:ext cx="2928966" cy="2863668"/>
          </a:xfrm>
          <a:custGeom>
            <a:avLst/>
            <a:gdLst>
              <a:gd name="connsiteX0" fmla="*/ 0 w 5801975"/>
              <a:gd name="connsiteY0" fmla="*/ 0 h 3385306"/>
              <a:gd name="connsiteX1" fmla="*/ 2179083 w 5801975"/>
              <a:gd name="connsiteY1" fmla="*/ 2753895 h 3385306"/>
              <a:gd name="connsiteX2" fmla="*/ 5801975 w 5801975"/>
              <a:gd name="connsiteY2" fmla="*/ 3382211 h 3385306"/>
            </a:gdLst>
            <a:ahLst/>
            <a:cxnLst>
              <a:cxn ang="0">
                <a:pos x="connsiteX0" y="connsiteY0"/>
              </a:cxn>
              <a:cxn ang="0">
                <a:pos x="connsiteX1" y="connsiteY1"/>
              </a:cxn>
              <a:cxn ang="0">
                <a:pos x="connsiteX2" y="connsiteY2"/>
              </a:cxn>
            </a:cxnLst>
            <a:rect l="l" t="t" r="r" b="b"/>
            <a:pathLst>
              <a:path w="5801975" h="3385306">
                <a:moveTo>
                  <a:pt x="0" y="0"/>
                </a:moveTo>
                <a:cubicBezTo>
                  <a:pt x="606043" y="1095096"/>
                  <a:pt x="1212087" y="2190193"/>
                  <a:pt x="2179083" y="2753895"/>
                </a:cubicBezTo>
                <a:cubicBezTo>
                  <a:pt x="3146079" y="3317597"/>
                  <a:pt x="5138001" y="3404492"/>
                  <a:pt x="5801975" y="3382211"/>
                </a:cubicBezTo>
              </a:path>
            </a:pathLst>
          </a:custGeom>
          <a:ln>
            <a:solidFill>
              <a:srgbClr val="95698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4570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3207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37852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323998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31360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9975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89362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D31BCFF-71E7-E141-9B3F-AA815C962FDB}"/>
              </a:ext>
            </a:extLst>
          </p:cNvPr>
          <p:cNvSpPr/>
          <p:nvPr/>
        </p:nvSpPr>
        <p:spPr>
          <a:xfrm>
            <a:off x="6218670" y="3562968"/>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53458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0       1      2     3     4     5     6     7     8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13617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wipe(left)">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A5D1-B8E3-B94C-BE9B-9C1C54132530}"/>
              </a:ext>
            </a:extLst>
          </p:cNvPr>
          <p:cNvSpPr>
            <a:spLocks noGrp="1"/>
          </p:cNvSpPr>
          <p:nvPr>
            <p:ph type="title"/>
          </p:nvPr>
        </p:nvSpPr>
        <p:spPr/>
        <p:txBody>
          <a:bodyPr/>
          <a:lstStyle/>
          <a:p>
            <a:r>
              <a:rPr lang="en-US" dirty="0"/>
              <a:t>Choose Num Features?</a:t>
            </a:r>
          </a:p>
        </p:txBody>
      </p:sp>
      <p:sp>
        <p:nvSpPr>
          <p:cNvPr id="3" name="Text Placeholder 2">
            <a:extLst>
              <a:ext uri="{FF2B5EF4-FFF2-40B4-BE49-F238E27FC236}">
                <a16:creationId xmlns:a16="http://schemas.microsoft.com/office/drawing/2014/main" id="{6B6CDF32-884A-2B47-8A40-3E6C616FB6FB}"/>
              </a:ext>
            </a:extLst>
          </p:cNvPr>
          <p:cNvSpPr>
            <a:spLocks noGrp="1"/>
          </p:cNvSpPr>
          <p:nvPr>
            <p:ph type="body" idx="1"/>
          </p:nvPr>
        </p:nvSpPr>
        <p:spPr/>
        <p:txBody>
          <a:bodyPr/>
          <a:lstStyle/>
          <a:p>
            <a:pPr marL="139700" indent="0">
              <a:buNone/>
            </a:pPr>
            <a:r>
              <a:rPr lang="en-US" b="1" dirty="0"/>
              <a:t>Option 1</a:t>
            </a:r>
          </a:p>
          <a:p>
            <a:pPr marL="139700" indent="0">
              <a:buNone/>
            </a:pPr>
            <a:r>
              <a:rPr lang="en-US" dirty="0"/>
              <a:t>Assess on a validation set</a:t>
            </a:r>
          </a:p>
          <a:p>
            <a:pPr marL="139700" indent="0">
              <a:buNone/>
            </a:pPr>
            <a:endParaRPr lang="en-US" dirty="0"/>
          </a:p>
          <a:p>
            <a:pPr marL="139700" indent="0">
              <a:buNone/>
            </a:pPr>
            <a:r>
              <a:rPr lang="en-US" b="1" dirty="0"/>
              <a:t>Option 2</a:t>
            </a:r>
          </a:p>
          <a:p>
            <a:pPr marL="139700" indent="0">
              <a:buNone/>
            </a:pPr>
            <a:r>
              <a:rPr lang="en-US" dirty="0"/>
              <a:t>Cross validation</a:t>
            </a:r>
          </a:p>
          <a:p>
            <a:pPr marL="139700" indent="0">
              <a:buNone/>
            </a:pPr>
            <a:endParaRPr lang="en-US" dirty="0"/>
          </a:p>
          <a:p>
            <a:pPr marL="139700" indent="0">
              <a:buNone/>
            </a:pPr>
            <a:r>
              <a:rPr lang="en-US" b="1" dirty="0"/>
              <a:t>Option 3+</a:t>
            </a:r>
          </a:p>
          <a:p>
            <a:pPr marL="139700" indent="0">
              <a:buNone/>
            </a:pPr>
            <a:r>
              <a:rPr lang="en-US" dirty="0"/>
              <a:t>Other metrics for penalizing model complexity like Bayesian Information Criterion (BIC)</a:t>
            </a:r>
          </a:p>
        </p:txBody>
      </p:sp>
      <p:sp>
        <p:nvSpPr>
          <p:cNvPr id="4" name="Slide Number Placeholder 3">
            <a:extLst>
              <a:ext uri="{FF2B5EF4-FFF2-40B4-BE49-F238E27FC236}">
                <a16:creationId xmlns:a16="http://schemas.microsoft.com/office/drawing/2014/main" id="{8B038FAC-5191-A74A-B71E-9B0EC408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7636379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Recap: </a:t>
            </a:r>
            <a:br>
              <a:rPr lang="en-US" sz="2200" dirty="0"/>
            </a:br>
            <a:r>
              <a:rPr lang="en-US" sz="2200" dirty="0"/>
              <a:t>Ridge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𝑊</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81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66380275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07E8-03F2-B640-B615-18313F087123}"/>
              </a:ext>
            </a:extLst>
          </p:cNvPr>
          <p:cNvSpPr>
            <a:spLocks noGrp="1"/>
          </p:cNvSpPr>
          <p:nvPr>
            <p:ph type="title"/>
          </p:nvPr>
        </p:nvSpPr>
        <p:spPr/>
        <p:txBody>
          <a:bodyPr/>
          <a:lstStyle/>
          <a:p>
            <a:r>
              <a:rPr lang="en-US" dirty="0"/>
              <a:t>Benefits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D633A24-A729-C34A-8A14-47B2B0DE6CD1}"/>
                  </a:ext>
                </a:extLst>
              </p:cNvPr>
              <p:cNvSpPr>
                <a:spLocks noGrp="1"/>
              </p:cNvSpPr>
              <p:nvPr>
                <p:ph type="body" idx="1"/>
              </p:nvPr>
            </p:nvSpPr>
            <p:spPr/>
            <p:txBody>
              <a:bodyPr/>
              <a:lstStyle/>
              <a:p>
                <a:pPr marL="139700" indent="0">
                  <a:buNone/>
                </a:pPr>
                <a:r>
                  <a:rPr lang="en-US" dirty="0"/>
                  <a:t>Why do we care about selecting features? Why not use them all?</a:t>
                </a:r>
              </a:p>
              <a:p>
                <a:pPr marL="139700" indent="0">
                  <a:lnSpc>
                    <a:spcPct val="150000"/>
                  </a:lnSpc>
                  <a:buNone/>
                </a:pPr>
                <a:r>
                  <a:rPr lang="en-US" b="1" dirty="0"/>
                  <a:t>Complexity</a:t>
                </a:r>
              </a:p>
              <a:p>
                <a:pPr marL="139700" indent="0">
                  <a:buNone/>
                </a:pPr>
                <a:r>
                  <a:rPr lang="en-US" dirty="0"/>
                  <a:t>Models with too many features are more complex. Might overfit!</a:t>
                </a:r>
              </a:p>
              <a:p>
                <a:pPr marL="139700" indent="0">
                  <a:lnSpc>
                    <a:spcPct val="150000"/>
                  </a:lnSpc>
                  <a:buNone/>
                </a:pPr>
                <a:r>
                  <a:rPr lang="en-US" b="1" dirty="0"/>
                  <a:t>Interpretability</a:t>
                </a:r>
              </a:p>
              <a:p>
                <a:pPr marL="139700" indent="0">
                  <a:buNone/>
                </a:pPr>
                <a:r>
                  <a:rPr lang="en-US" dirty="0"/>
                  <a:t>Can help us identify which features carry more information.</a:t>
                </a:r>
              </a:p>
              <a:p>
                <a:pPr marL="139700" indent="0">
                  <a:lnSpc>
                    <a:spcPct val="150000"/>
                  </a:lnSpc>
                  <a:buNone/>
                </a:pPr>
                <a:r>
                  <a:rPr lang="en-US" b="1" dirty="0"/>
                  <a:t>Efficiency</a:t>
                </a:r>
              </a:p>
              <a:p>
                <a:pPr marL="139700" indent="0">
                  <a:buNone/>
                </a:pPr>
                <a:r>
                  <a:rPr lang="en-US" dirty="0"/>
                  <a:t>Imagine if we had MANY features (e.g. DNA).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 </m:t>
                        </m:r>
                        <m:r>
                          <a:rPr lang="en-US" b="0" i="1" smtClean="0">
                            <a:latin typeface="Cambria Math" panose="02040503050406030204" pitchFamily="18" charset="0"/>
                          </a:rPr>
                          <m:t>𝑤</m:t>
                        </m:r>
                      </m:e>
                    </m:acc>
                  </m:oMath>
                </a14:m>
                <a:r>
                  <a:rPr lang="en-US" dirty="0"/>
                  <a:t> could have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11</m:t>
                        </m:r>
                      </m:sup>
                    </m:sSup>
                  </m:oMath>
                </a14:m>
                <a:r>
                  <a:rPr lang="en-US" dirty="0"/>
                  <a:t> coefficients. Evaluating </a:t>
                </a:r>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𝑦</m:t>
                        </m:r>
                      </m:e>
                    </m:acc>
                    <m:r>
                      <a:rPr lang="en-US" b="0" i="1"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h</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a14:m>
                <a:r>
                  <a:rPr lang="en-US" dirty="0"/>
                  <a:t> would be very slow! </a:t>
                </a:r>
              </a:p>
              <a:p>
                <a:pPr marL="139700" indent="0">
                  <a:buNone/>
                </a:pPr>
                <a:endParaRPr lang="en-US" dirty="0"/>
              </a:p>
              <a:p>
                <a:pPr marL="139700" indent="0">
                  <a:buNone/>
                </a:pPr>
                <a:r>
                  <a:rPr lang="en-US" dirty="0"/>
                  <a:t>If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is </a:t>
                </a:r>
                <a:r>
                  <a:rPr lang="en-US" b="1" dirty="0"/>
                  <a:t>sparse</a:t>
                </a:r>
                <a:r>
                  <a:rPr lang="en-US" dirty="0"/>
                  <a:t>, only need to look at the non-zero coefficients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nary>
                        <m:naryPr>
                          <m:chr m:val="∑"/>
                          <m:supHide m:val="on"/>
                          <m:ctrlPr>
                            <a:rPr lang="en-US" b="0" i="1" dirty="0" smtClean="0">
                              <a:latin typeface="Cambria Math" panose="02040503050406030204" pitchFamily="18" charset="0"/>
                            </a:rPr>
                          </m:ctrlPr>
                        </m:naryPr>
                        <m:sub>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≠0</m:t>
                          </m:r>
                        </m:sub>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2D633A24-A729-C34A-8A14-47B2B0DE6CD1}"/>
                  </a:ext>
                </a:extLst>
              </p:cNvPr>
              <p:cNvSpPr>
                <a:spLocks noGrp="1" noRot="1" noChangeAspect="1" noMove="1" noResize="1" noEditPoints="1" noAdjustHandles="1" noChangeArrowheads="1" noChangeShapeType="1" noTextEdit="1"/>
              </p:cNvSpPr>
              <p:nvPr>
                <p:ph type="body" idx="1"/>
              </p:nvPr>
            </p:nvSpPr>
            <p:spPr>
              <a:blipFill>
                <a:blip r:embed="rId2"/>
                <a:stretch>
                  <a:fillRect b="-29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EED311A-92A9-EC43-A664-51A5E2141E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3499759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4735-C2D4-FB4C-A964-144778D880F5}"/>
              </a:ext>
            </a:extLst>
          </p:cNvPr>
          <p:cNvSpPr>
            <a:spLocks noGrp="1"/>
          </p:cNvSpPr>
          <p:nvPr>
            <p:ph type="title"/>
          </p:nvPr>
        </p:nvSpPr>
        <p:spPr/>
        <p:txBody>
          <a:bodyPr/>
          <a:lstStyle/>
          <a:p>
            <a:r>
              <a:rPr lang="en-US" dirty="0"/>
              <a:t>Best Model Size 8</a:t>
            </a:r>
          </a:p>
        </p:txBody>
      </p:sp>
      <p:sp>
        <p:nvSpPr>
          <p:cNvPr id="4" name="Slide Number Placeholder 3">
            <a:extLst>
              <a:ext uri="{FF2B5EF4-FFF2-40B4-BE49-F238E27FC236}">
                <a16:creationId xmlns:a16="http://schemas.microsoft.com/office/drawing/2014/main" id="{53538D5D-75A2-1449-8331-C153B4A313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5" name="Left-Up Arrow 4">
            <a:extLst>
              <a:ext uri="{FF2B5EF4-FFF2-40B4-BE49-F238E27FC236}">
                <a16:creationId xmlns:a16="http://schemas.microsoft.com/office/drawing/2014/main" id="{5F5F2E5E-6A7F-5548-8B63-A046A5CFDE83}"/>
              </a:ext>
            </a:extLst>
          </p:cNvPr>
          <p:cNvSpPr/>
          <p:nvPr/>
        </p:nvSpPr>
        <p:spPr>
          <a:xfrm flipH="1">
            <a:off x="3140439" y="534599"/>
            <a:ext cx="3515192" cy="3413792"/>
          </a:xfrm>
          <a:prstGeom prst="leftUpArrow">
            <a:avLst>
              <a:gd name="adj1" fmla="val 0"/>
              <a:gd name="adj2" fmla="val 1989"/>
              <a:gd name="adj3" fmla="val 28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40F779-F138-E94E-A698-B97E4FDE91DD}"/>
              </a:ext>
            </a:extLst>
          </p:cNvPr>
          <p:cNvSpPr/>
          <p:nvPr/>
        </p:nvSpPr>
        <p:spPr>
          <a:xfrm>
            <a:off x="4313986" y="4246585"/>
            <a:ext cx="1249060"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 of features</a:t>
            </a:r>
            <a:r>
              <a:rPr lang="en-US" dirty="0"/>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9C95EE-452F-0C40-B8F9-BDDA634C9BA5}"/>
                  </a:ext>
                </a:extLst>
              </p:cNvPr>
              <p:cNvSpPr txBox="1"/>
              <p:nvPr/>
            </p:nvSpPr>
            <p:spPr>
              <a:xfrm rot="16200000">
                <a:off x="2389848" y="2098608"/>
                <a:ext cx="10870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𝑀𝑆</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𝑣𝑎𝑙</m:t>
                          </m:r>
                        </m:sub>
                      </m:sSub>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E99C95EE-452F-0C40-B8F9-BDDA634C9BA5}"/>
                  </a:ext>
                </a:extLst>
              </p:cNvPr>
              <p:cNvSpPr txBox="1">
                <a:spLocks noRot="1" noChangeAspect="1" noMove="1" noResize="1" noEditPoints="1" noAdjustHandles="1" noChangeArrowheads="1" noChangeShapeType="1" noTextEdit="1"/>
              </p:cNvSpPr>
              <p:nvPr/>
            </p:nvSpPr>
            <p:spPr>
              <a:xfrm rot="16200000">
                <a:off x="2389848" y="2098608"/>
                <a:ext cx="1087029" cy="307777"/>
              </a:xfrm>
              <a:prstGeom prst="rect">
                <a:avLst/>
              </a:prstGeom>
              <a:blipFill>
                <a:blip r:embed="rId3"/>
                <a:stretch>
                  <a:fillRect r="-16000"/>
                </a:stretch>
              </a:blipFill>
            </p:spPr>
            <p:txBody>
              <a:bodyPr/>
              <a:lstStyle/>
              <a:p>
                <a:r>
                  <a:rPr lang="en-US">
                    <a:noFill/>
                  </a:rPr>
                  <a:t> </a:t>
                </a:r>
              </a:p>
            </p:txBody>
          </p:sp>
        </mc:Fallback>
      </mc:AlternateContent>
      <p:sp>
        <p:nvSpPr>
          <p:cNvPr id="184" name="Oval 183">
            <a:extLst>
              <a:ext uri="{FF2B5EF4-FFF2-40B4-BE49-F238E27FC236}">
                <a16:creationId xmlns:a16="http://schemas.microsoft.com/office/drawing/2014/main" id="{C8B8C4EF-39E2-D542-9099-6ACA77DABA75}"/>
              </a:ext>
            </a:extLst>
          </p:cNvPr>
          <p:cNvSpPr/>
          <p:nvPr/>
        </p:nvSpPr>
        <p:spPr>
          <a:xfrm>
            <a:off x="3884568" y="217872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1B2D9BB-C36A-8B44-BE34-291B6B7DC59A}"/>
              </a:ext>
            </a:extLst>
          </p:cNvPr>
          <p:cNvSpPr/>
          <p:nvPr/>
        </p:nvSpPr>
        <p:spPr>
          <a:xfrm>
            <a:off x="3429714" y="878365"/>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8426ADC5-3E09-FD4D-8586-A8A99338997C}"/>
              </a:ext>
            </a:extLst>
          </p:cNvPr>
          <p:cNvSpPr/>
          <p:nvPr/>
        </p:nvSpPr>
        <p:spPr>
          <a:xfrm>
            <a:off x="3893067" y="10930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69CFFA1-0331-EE4F-A998-1A6867A416C8}"/>
              </a:ext>
            </a:extLst>
          </p:cNvPr>
          <p:cNvSpPr/>
          <p:nvPr/>
        </p:nvSpPr>
        <p:spPr>
          <a:xfrm>
            <a:off x="3895380" y="9567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F21723B-376E-4342-98C6-AF817669F810}"/>
              </a:ext>
            </a:extLst>
          </p:cNvPr>
          <p:cNvSpPr/>
          <p:nvPr/>
        </p:nvSpPr>
        <p:spPr>
          <a:xfrm>
            <a:off x="3889607" y="18573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55FD03D-920B-6840-AF87-1199C2B56AB6}"/>
              </a:ext>
            </a:extLst>
          </p:cNvPr>
          <p:cNvSpPr/>
          <p:nvPr/>
        </p:nvSpPr>
        <p:spPr>
          <a:xfrm>
            <a:off x="3889607" y="171879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B24AFE31-C81F-104B-973F-FB72FFAF0570}"/>
              </a:ext>
            </a:extLst>
          </p:cNvPr>
          <p:cNvSpPr/>
          <p:nvPr/>
        </p:nvSpPr>
        <p:spPr>
          <a:xfrm>
            <a:off x="3889607" y="161488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B6F60A94-BAA0-AA4A-9187-98128A530EE2}"/>
              </a:ext>
            </a:extLst>
          </p:cNvPr>
          <p:cNvSpPr/>
          <p:nvPr/>
        </p:nvSpPr>
        <p:spPr>
          <a:xfrm>
            <a:off x="3889607" y="147633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1D6934AB-B0D5-8940-933D-B255C0E8DA08}"/>
              </a:ext>
            </a:extLst>
          </p:cNvPr>
          <p:cNvSpPr/>
          <p:nvPr/>
        </p:nvSpPr>
        <p:spPr>
          <a:xfrm>
            <a:off x="3889607" y="1372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A2DFC2F6-8C27-8A42-8BF3-B3B6A319736D}"/>
              </a:ext>
            </a:extLst>
          </p:cNvPr>
          <p:cNvSpPr/>
          <p:nvPr/>
        </p:nvSpPr>
        <p:spPr>
          <a:xfrm>
            <a:off x="5910595" y="31937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D601536-1548-D947-AB32-381BB7AA1EE8}"/>
              </a:ext>
            </a:extLst>
          </p:cNvPr>
          <p:cNvSpPr/>
          <p:nvPr/>
        </p:nvSpPr>
        <p:spPr>
          <a:xfrm>
            <a:off x="5912908" y="305753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E19270C-B618-5B47-8A8E-C678245B35FE}"/>
              </a:ext>
            </a:extLst>
          </p:cNvPr>
          <p:cNvSpPr/>
          <p:nvPr/>
        </p:nvSpPr>
        <p:spPr>
          <a:xfrm>
            <a:off x="5907136" y="311529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FE5D5FF-5B6B-254C-BD23-8889116F3D72}"/>
              </a:ext>
            </a:extLst>
          </p:cNvPr>
          <p:cNvSpPr/>
          <p:nvPr/>
        </p:nvSpPr>
        <p:spPr>
          <a:xfrm>
            <a:off x="5907136" y="29767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3B944B6-2B9B-A649-ADDF-5BE02B754484}"/>
              </a:ext>
            </a:extLst>
          </p:cNvPr>
          <p:cNvSpPr/>
          <p:nvPr/>
        </p:nvSpPr>
        <p:spPr>
          <a:xfrm>
            <a:off x="5907136" y="28728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4C65EF4B-0E73-8D4F-A5B7-3DC9714B22CE}"/>
              </a:ext>
            </a:extLst>
          </p:cNvPr>
          <p:cNvSpPr/>
          <p:nvPr/>
        </p:nvSpPr>
        <p:spPr>
          <a:xfrm>
            <a:off x="5907136" y="273428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45F7472E-5ACC-2F43-9317-05EA2A8E71A1}"/>
              </a:ext>
            </a:extLst>
          </p:cNvPr>
          <p:cNvSpPr/>
          <p:nvPr/>
        </p:nvSpPr>
        <p:spPr>
          <a:xfrm>
            <a:off x="5907136" y="263038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A8A10497-10D3-AA4D-86FA-DAD923039C90}"/>
              </a:ext>
            </a:extLst>
          </p:cNvPr>
          <p:cNvSpPr/>
          <p:nvPr/>
        </p:nvSpPr>
        <p:spPr>
          <a:xfrm>
            <a:off x="4218055" y="14751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8C908FF7-845E-A749-8CB0-4105CCFBD163}"/>
              </a:ext>
            </a:extLst>
          </p:cNvPr>
          <p:cNvSpPr/>
          <p:nvPr/>
        </p:nvSpPr>
        <p:spPr>
          <a:xfrm>
            <a:off x="4212283" y="15328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C9C0D2F7-9E4F-5A43-9A20-2D9A1152E956}"/>
              </a:ext>
            </a:extLst>
          </p:cNvPr>
          <p:cNvSpPr/>
          <p:nvPr/>
        </p:nvSpPr>
        <p:spPr>
          <a:xfrm>
            <a:off x="4212283" y="13943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50E40769-01F2-5146-AB87-004F3814B510}"/>
              </a:ext>
            </a:extLst>
          </p:cNvPr>
          <p:cNvSpPr/>
          <p:nvPr/>
        </p:nvSpPr>
        <p:spPr>
          <a:xfrm>
            <a:off x="4212283" y="12904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9B51DC37-B330-1C45-99F0-6D638D30DC04}"/>
              </a:ext>
            </a:extLst>
          </p:cNvPr>
          <p:cNvSpPr/>
          <p:nvPr/>
        </p:nvSpPr>
        <p:spPr>
          <a:xfrm>
            <a:off x="4212283" y="115187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0D158A5E-90A1-E34B-85D3-84B4B07F356B}"/>
              </a:ext>
            </a:extLst>
          </p:cNvPr>
          <p:cNvSpPr/>
          <p:nvPr/>
        </p:nvSpPr>
        <p:spPr>
          <a:xfrm>
            <a:off x="4212283" y="104796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6C7F2863-A1AE-9A46-A6B1-1913ACEB2B62}"/>
              </a:ext>
            </a:extLst>
          </p:cNvPr>
          <p:cNvSpPr/>
          <p:nvPr/>
        </p:nvSpPr>
        <p:spPr>
          <a:xfrm>
            <a:off x="4229600" y="25373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132F9C-203A-3C4A-B8C2-42CDC63A8D93}"/>
              </a:ext>
            </a:extLst>
          </p:cNvPr>
          <p:cNvSpPr/>
          <p:nvPr/>
        </p:nvSpPr>
        <p:spPr>
          <a:xfrm>
            <a:off x="4223828" y="259506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BCEFADF0-3F89-594A-96A4-2D2B31D070C2}"/>
              </a:ext>
            </a:extLst>
          </p:cNvPr>
          <p:cNvSpPr/>
          <p:nvPr/>
        </p:nvSpPr>
        <p:spPr>
          <a:xfrm>
            <a:off x="4223828" y="245651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7E6146DC-DCEF-E749-9AFB-325C540062BE}"/>
              </a:ext>
            </a:extLst>
          </p:cNvPr>
          <p:cNvSpPr/>
          <p:nvPr/>
        </p:nvSpPr>
        <p:spPr>
          <a:xfrm>
            <a:off x="4223828" y="23526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F9DDB5B-EAC7-DB40-88F8-26F785F1B3FB}"/>
              </a:ext>
            </a:extLst>
          </p:cNvPr>
          <p:cNvSpPr/>
          <p:nvPr/>
        </p:nvSpPr>
        <p:spPr>
          <a:xfrm>
            <a:off x="4223828" y="21101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4951112-175A-744F-A7FD-4377944F7417}"/>
              </a:ext>
            </a:extLst>
          </p:cNvPr>
          <p:cNvSpPr/>
          <p:nvPr/>
        </p:nvSpPr>
        <p:spPr>
          <a:xfrm>
            <a:off x="4223828" y="184460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66809F0-F283-7D4B-810D-1F240A514E5D}"/>
              </a:ext>
            </a:extLst>
          </p:cNvPr>
          <p:cNvSpPr/>
          <p:nvPr/>
        </p:nvSpPr>
        <p:spPr>
          <a:xfrm>
            <a:off x="5593071" y="325894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8464036-0158-1846-B646-B77849265803}"/>
              </a:ext>
            </a:extLst>
          </p:cNvPr>
          <p:cNvSpPr/>
          <p:nvPr/>
        </p:nvSpPr>
        <p:spPr>
          <a:xfrm>
            <a:off x="5587299" y="331670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6E285AF3-3E18-CA4C-81AD-DC6F872ECC04}"/>
              </a:ext>
            </a:extLst>
          </p:cNvPr>
          <p:cNvSpPr/>
          <p:nvPr/>
        </p:nvSpPr>
        <p:spPr>
          <a:xfrm>
            <a:off x="5587299" y="317815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4CDB71BC-4E7B-0E4C-8938-503215FF1380}"/>
              </a:ext>
            </a:extLst>
          </p:cNvPr>
          <p:cNvSpPr/>
          <p:nvPr/>
        </p:nvSpPr>
        <p:spPr>
          <a:xfrm>
            <a:off x="5587299" y="307424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19D54F16-7FFF-C54E-8542-A0AC271CDF22}"/>
              </a:ext>
            </a:extLst>
          </p:cNvPr>
          <p:cNvSpPr/>
          <p:nvPr/>
        </p:nvSpPr>
        <p:spPr>
          <a:xfrm>
            <a:off x="5587299" y="258934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815C570B-C14F-F347-BD7D-378AABA96C09}"/>
              </a:ext>
            </a:extLst>
          </p:cNvPr>
          <p:cNvSpPr/>
          <p:nvPr/>
        </p:nvSpPr>
        <p:spPr>
          <a:xfrm>
            <a:off x="5587299" y="232380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D8A393-D4BF-D245-A1DF-6B64F633E551}"/>
              </a:ext>
            </a:extLst>
          </p:cNvPr>
          <p:cNvSpPr/>
          <p:nvPr/>
        </p:nvSpPr>
        <p:spPr>
          <a:xfrm>
            <a:off x="5593072" y="331666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A4A3861B-5D5F-D943-8C89-A8BCA908EDA0}"/>
              </a:ext>
            </a:extLst>
          </p:cNvPr>
          <p:cNvSpPr/>
          <p:nvPr/>
        </p:nvSpPr>
        <p:spPr>
          <a:xfrm>
            <a:off x="5587300" y="337442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E4503A9A-D5A0-364E-B415-42848209E472}"/>
              </a:ext>
            </a:extLst>
          </p:cNvPr>
          <p:cNvSpPr/>
          <p:nvPr/>
        </p:nvSpPr>
        <p:spPr>
          <a:xfrm>
            <a:off x="5587300" y="32358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224CC104-76EF-5C44-8B45-4E2CB3BA28E3}"/>
              </a:ext>
            </a:extLst>
          </p:cNvPr>
          <p:cNvSpPr/>
          <p:nvPr/>
        </p:nvSpPr>
        <p:spPr>
          <a:xfrm>
            <a:off x="5587300" y="313197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E88DDEA2-3B38-A046-BF5A-F2401F64052C}"/>
              </a:ext>
            </a:extLst>
          </p:cNvPr>
          <p:cNvSpPr/>
          <p:nvPr/>
        </p:nvSpPr>
        <p:spPr>
          <a:xfrm>
            <a:off x="5587300" y="299342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036F388C-F9EC-5F4B-8066-B24543133CD6}"/>
              </a:ext>
            </a:extLst>
          </p:cNvPr>
          <p:cNvSpPr/>
          <p:nvPr/>
        </p:nvSpPr>
        <p:spPr>
          <a:xfrm>
            <a:off x="5587300" y="28895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63D22A5-88EA-B742-B5C6-55896E41FD0C}"/>
              </a:ext>
            </a:extLst>
          </p:cNvPr>
          <p:cNvSpPr/>
          <p:nvPr/>
        </p:nvSpPr>
        <p:spPr>
          <a:xfrm>
            <a:off x="4531719" y="183645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2C2076A-AC72-7F42-A426-E88FB13C7A4A}"/>
              </a:ext>
            </a:extLst>
          </p:cNvPr>
          <p:cNvSpPr/>
          <p:nvPr/>
        </p:nvSpPr>
        <p:spPr>
          <a:xfrm>
            <a:off x="4531719" y="206739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3BD9947F-0183-8942-9360-ABF9980DD1DE}"/>
              </a:ext>
            </a:extLst>
          </p:cNvPr>
          <p:cNvSpPr/>
          <p:nvPr/>
        </p:nvSpPr>
        <p:spPr>
          <a:xfrm>
            <a:off x="4531719" y="175566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63D04716-0962-AC41-B5D1-B21143CC1161}"/>
              </a:ext>
            </a:extLst>
          </p:cNvPr>
          <p:cNvSpPr/>
          <p:nvPr/>
        </p:nvSpPr>
        <p:spPr>
          <a:xfrm>
            <a:off x="4531719" y="165175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EC5D97C-DFA8-664C-900D-6FC16B8BE729}"/>
              </a:ext>
            </a:extLst>
          </p:cNvPr>
          <p:cNvSpPr/>
          <p:nvPr/>
        </p:nvSpPr>
        <p:spPr>
          <a:xfrm>
            <a:off x="4531719" y="15132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5D71B1D7-3F0A-EF46-BD22-73CE4BF71E97}"/>
              </a:ext>
            </a:extLst>
          </p:cNvPr>
          <p:cNvSpPr/>
          <p:nvPr/>
        </p:nvSpPr>
        <p:spPr>
          <a:xfrm>
            <a:off x="4531719" y="1409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CD21C6C7-9A9A-B046-A6FC-D3A2DC8EE2B1}"/>
              </a:ext>
            </a:extLst>
          </p:cNvPr>
          <p:cNvSpPr/>
          <p:nvPr/>
        </p:nvSpPr>
        <p:spPr>
          <a:xfrm>
            <a:off x="4531719" y="274854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C7DEE053-DA82-1147-89F3-09CC8C7F5738}"/>
              </a:ext>
            </a:extLst>
          </p:cNvPr>
          <p:cNvSpPr/>
          <p:nvPr/>
        </p:nvSpPr>
        <p:spPr>
          <a:xfrm>
            <a:off x="4531719" y="280630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139FE8F-65C2-7047-9D29-290FE04C83C4}"/>
              </a:ext>
            </a:extLst>
          </p:cNvPr>
          <p:cNvSpPr/>
          <p:nvPr/>
        </p:nvSpPr>
        <p:spPr>
          <a:xfrm>
            <a:off x="4531719" y="266775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52376A13-9FBE-4945-A997-BD87FD82D943}"/>
              </a:ext>
            </a:extLst>
          </p:cNvPr>
          <p:cNvSpPr/>
          <p:nvPr/>
        </p:nvSpPr>
        <p:spPr>
          <a:xfrm>
            <a:off x="4531719" y="256384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87061BF0-9B7F-6645-893C-91EB158EFF32}"/>
              </a:ext>
            </a:extLst>
          </p:cNvPr>
          <p:cNvSpPr/>
          <p:nvPr/>
        </p:nvSpPr>
        <p:spPr>
          <a:xfrm>
            <a:off x="4531719" y="242529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FCF3ABF8-6162-F54B-A8E4-E9A77B32B507}"/>
              </a:ext>
            </a:extLst>
          </p:cNvPr>
          <p:cNvSpPr/>
          <p:nvPr/>
        </p:nvSpPr>
        <p:spPr>
          <a:xfrm>
            <a:off x="4531719" y="215975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C1424FF7-01CA-0144-90D7-A0F7D8C40FBB}"/>
              </a:ext>
            </a:extLst>
          </p:cNvPr>
          <p:cNvSpPr/>
          <p:nvPr/>
        </p:nvSpPr>
        <p:spPr>
          <a:xfrm>
            <a:off x="4531719" y="123842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BDDAE793-6165-F146-97BF-48B4D2D911CA}"/>
              </a:ext>
            </a:extLst>
          </p:cNvPr>
          <p:cNvSpPr/>
          <p:nvPr/>
        </p:nvSpPr>
        <p:spPr>
          <a:xfrm>
            <a:off x="4531499" y="111654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77AC292B-3C98-2142-B4D1-1673A53C5C1C}"/>
              </a:ext>
            </a:extLst>
          </p:cNvPr>
          <p:cNvSpPr/>
          <p:nvPr/>
        </p:nvSpPr>
        <p:spPr>
          <a:xfrm>
            <a:off x="4875956" y="308191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58166283-71AE-0B4F-9999-166BC9FC0F91}"/>
              </a:ext>
            </a:extLst>
          </p:cNvPr>
          <p:cNvSpPr/>
          <p:nvPr/>
        </p:nvSpPr>
        <p:spPr>
          <a:xfrm>
            <a:off x="4875956" y="313967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239D72D5-A7DF-8D48-A7CA-FD55409BDD31}"/>
              </a:ext>
            </a:extLst>
          </p:cNvPr>
          <p:cNvSpPr/>
          <p:nvPr/>
        </p:nvSpPr>
        <p:spPr>
          <a:xfrm>
            <a:off x="4875956" y="30011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0BB3134-2555-A948-95A6-8B1FE0FC61FF}"/>
              </a:ext>
            </a:extLst>
          </p:cNvPr>
          <p:cNvSpPr/>
          <p:nvPr/>
        </p:nvSpPr>
        <p:spPr>
          <a:xfrm>
            <a:off x="4875956" y="289722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D889A1F2-735F-4E42-97F0-32729993773E}"/>
              </a:ext>
            </a:extLst>
          </p:cNvPr>
          <p:cNvSpPr/>
          <p:nvPr/>
        </p:nvSpPr>
        <p:spPr>
          <a:xfrm>
            <a:off x="4875956" y="275867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79FBA20B-7160-504B-8875-5555678BE62B}"/>
              </a:ext>
            </a:extLst>
          </p:cNvPr>
          <p:cNvSpPr/>
          <p:nvPr/>
        </p:nvSpPr>
        <p:spPr>
          <a:xfrm>
            <a:off x="4875956" y="263167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36AA085-7B89-9D40-8925-B6A3964B0797}"/>
              </a:ext>
            </a:extLst>
          </p:cNvPr>
          <p:cNvSpPr/>
          <p:nvPr/>
        </p:nvSpPr>
        <p:spPr>
          <a:xfrm>
            <a:off x="4875955" y="2481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A476D2F7-56CA-9343-949E-7210524835A6}"/>
              </a:ext>
            </a:extLst>
          </p:cNvPr>
          <p:cNvSpPr/>
          <p:nvPr/>
        </p:nvSpPr>
        <p:spPr>
          <a:xfrm>
            <a:off x="4875956" y="2285277"/>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3427358B-2543-F742-85DF-17CB0BA55D76}"/>
              </a:ext>
            </a:extLst>
          </p:cNvPr>
          <p:cNvSpPr/>
          <p:nvPr/>
        </p:nvSpPr>
        <p:spPr>
          <a:xfrm>
            <a:off x="4875956" y="220449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780A99FE-6C2D-A543-9D62-3451A8C16F41}"/>
              </a:ext>
            </a:extLst>
          </p:cNvPr>
          <p:cNvSpPr/>
          <p:nvPr/>
        </p:nvSpPr>
        <p:spPr>
          <a:xfrm>
            <a:off x="4875956" y="2100580"/>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CF455B-2A30-FC41-A124-68CC4A7D688D}"/>
              </a:ext>
            </a:extLst>
          </p:cNvPr>
          <p:cNvSpPr/>
          <p:nvPr/>
        </p:nvSpPr>
        <p:spPr>
          <a:xfrm>
            <a:off x="4875956" y="1962035"/>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491A8B3F-C9C9-6144-9E36-806749CEB750}"/>
              </a:ext>
            </a:extLst>
          </p:cNvPr>
          <p:cNvSpPr/>
          <p:nvPr/>
        </p:nvSpPr>
        <p:spPr>
          <a:xfrm>
            <a:off x="4875956" y="1696498"/>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2932126A-D0DF-0A49-9584-2E8468B3D492}"/>
              </a:ext>
            </a:extLst>
          </p:cNvPr>
          <p:cNvSpPr/>
          <p:nvPr/>
        </p:nvSpPr>
        <p:spPr>
          <a:xfrm>
            <a:off x="4875956" y="154870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36109102-F292-E546-8C2C-04A2D1017AAD}"/>
              </a:ext>
            </a:extLst>
          </p:cNvPr>
          <p:cNvSpPr/>
          <p:nvPr/>
        </p:nvSpPr>
        <p:spPr>
          <a:xfrm>
            <a:off x="4875956" y="130626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9260464-7A4B-784E-9269-C63B77792352}"/>
              </a:ext>
            </a:extLst>
          </p:cNvPr>
          <p:cNvSpPr/>
          <p:nvPr/>
        </p:nvSpPr>
        <p:spPr>
          <a:xfrm>
            <a:off x="5231099" y="2870431"/>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74E049F0-7A42-9B45-8849-2A85015F723A}"/>
              </a:ext>
            </a:extLst>
          </p:cNvPr>
          <p:cNvSpPr/>
          <p:nvPr/>
        </p:nvSpPr>
        <p:spPr>
          <a:xfrm>
            <a:off x="5231099" y="278964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F2B6829-2236-3649-805B-FCEB2C45989D}"/>
              </a:ext>
            </a:extLst>
          </p:cNvPr>
          <p:cNvSpPr/>
          <p:nvPr/>
        </p:nvSpPr>
        <p:spPr>
          <a:xfrm>
            <a:off x="5231099" y="2685734"/>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0823B3A-185F-1548-B95D-DB78E527317D}"/>
              </a:ext>
            </a:extLst>
          </p:cNvPr>
          <p:cNvSpPr/>
          <p:nvPr/>
        </p:nvSpPr>
        <p:spPr>
          <a:xfrm>
            <a:off x="5231099" y="2547189"/>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F8154E49-9F75-6E45-8850-B18915AB6968}"/>
              </a:ext>
            </a:extLst>
          </p:cNvPr>
          <p:cNvSpPr/>
          <p:nvPr/>
        </p:nvSpPr>
        <p:spPr>
          <a:xfrm>
            <a:off x="5231099" y="2443282"/>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5DE20F78-F454-CC48-AFDE-207042ABDC2B}"/>
              </a:ext>
            </a:extLst>
          </p:cNvPr>
          <p:cNvSpPr/>
          <p:nvPr/>
        </p:nvSpPr>
        <p:spPr>
          <a:xfrm>
            <a:off x="5231099" y="17967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A1B54483-31A1-1847-8FCF-10AFF0C5ECF3}"/>
              </a:ext>
            </a:extLst>
          </p:cNvPr>
          <p:cNvSpPr/>
          <p:nvPr/>
        </p:nvSpPr>
        <p:spPr>
          <a:xfrm>
            <a:off x="5231099" y="319373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17342D-FD0C-6B44-9908-EE03503C6036}"/>
              </a:ext>
            </a:extLst>
          </p:cNvPr>
          <p:cNvSpPr/>
          <p:nvPr/>
        </p:nvSpPr>
        <p:spPr>
          <a:xfrm>
            <a:off x="5231099" y="227240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E91C816A-E332-2745-99F4-613684392317}"/>
              </a:ext>
            </a:extLst>
          </p:cNvPr>
          <p:cNvSpPr/>
          <p:nvPr/>
        </p:nvSpPr>
        <p:spPr>
          <a:xfrm>
            <a:off x="5231099" y="2076136"/>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E91818A1-CCA6-8845-AB76-8B0FC991DC2B}"/>
              </a:ext>
            </a:extLst>
          </p:cNvPr>
          <p:cNvSpPr/>
          <p:nvPr/>
        </p:nvSpPr>
        <p:spPr>
          <a:xfrm>
            <a:off x="5231099" y="3101373"/>
            <a:ext cx="137160" cy="137160"/>
          </a:xfrm>
          <a:prstGeom prst="ellipse">
            <a:avLst/>
          </a:prstGeom>
          <a:gradFill>
            <a:gsLst>
              <a:gs pos="0">
                <a:schemeClr val="bg1">
                  <a:lumMod val="50000"/>
                </a:schemeClr>
              </a:gs>
              <a:gs pos="100000">
                <a:schemeClr val="bg1">
                  <a:lumMod val="85000"/>
                </a:schemeClr>
              </a:gs>
            </a:gsLst>
          </a:gradFill>
          <a:ln>
            <a:solidFill>
              <a:schemeClr val="tx1">
                <a:lumMod val="50000"/>
                <a:lumOff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81C563F-7763-784E-AEDB-B77410B36F7B}"/>
              </a:ext>
            </a:extLst>
          </p:cNvPr>
          <p:cNvSpPr/>
          <p:nvPr/>
        </p:nvSpPr>
        <p:spPr>
          <a:xfrm>
            <a:off x="4214152" y="274854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79050C31-FD3E-1E45-9C06-036F212C0C95}"/>
              </a:ext>
            </a:extLst>
          </p:cNvPr>
          <p:cNvSpPr/>
          <p:nvPr/>
        </p:nvSpPr>
        <p:spPr>
          <a:xfrm>
            <a:off x="4528200" y="30819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F0F1570F-C7E7-184D-B41A-8FA15F3454E7}"/>
              </a:ext>
            </a:extLst>
          </p:cNvPr>
          <p:cNvSpPr/>
          <p:nvPr/>
        </p:nvSpPr>
        <p:spPr>
          <a:xfrm>
            <a:off x="4869936" y="326826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3D285579-C2FB-E74F-B898-187641BDCAE1}"/>
              </a:ext>
            </a:extLst>
          </p:cNvPr>
          <p:cNvSpPr/>
          <p:nvPr/>
        </p:nvSpPr>
        <p:spPr>
          <a:xfrm>
            <a:off x="5236435" y="3411646"/>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583A1199-D442-BD40-839F-CA54D7E035AA}"/>
              </a:ext>
            </a:extLst>
          </p:cNvPr>
          <p:cNvSpPr/>
          <p:nvPr/>
        </p:nvSpPr>
        <p:spPr>
          <a:xfrm>
            <a:off x="5586101" y="3491952"/>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ED31BCFF-71E7-E141-9B3F-AA815C962FDB}"/>
              </a:ext>
            </a:extLst>
          </p:cNvPr>
          <p:cNvSpPr/>
          <p:nvPr/>
        </p:nvSpPr>
        <p:spPr>
          <a:xfrm>
            <a:off x="6218670" y="2897949"/>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2718A28E-0CD3-4F4A-A0E3-B36C15B75585}"/>
              </a:ext>
            </a:extLst>
          </p:cNvPr>
          <p:cNvSpPr/>
          <p:nvPr/>
        </p:nvSpPr>
        <p:spPr>
          <a:xfrm>
            <a:off x="5898831" y="3299047"/>
            <a:ext cx="137160" cy="137160"/>
          </a:xfrm>
          <a:prstGeom prst="ellipse">
            <a:avLst/>
          </a:prstGeom>
          <a:gradFill>
            <a:gsLst>
              <a:gs pos="0">
                <a:srgbClr val="B57BA6"/>
              </a:gs>
              <a:gs pos="99000">
                <a:srgbClr val="FFAEEF"/>
              </a:gs>
            </a:gsLst>
            <a:lin ang="16200000" scaled="0"/>
          </a:gradFill>
          <a:ln>
            <a:solidFill>
              <a:srgbClr val="9569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6679A-4460-AF4A-8BD8-E1ECBD418932}"/>
              </a:ext>
            </a:extLst>
          </p:cNvPr>
          <p:cNvSpPr/>
          <p:nvPr/>
        </p:nvSpPr>
        <p:spPr>
          <a:xfrm>
            <a:off x="3140438" y="3919092"/>
            <a:ext cx="3515191" cy="307777"/>
          </a:xfrm>
          <a:prstGeom prst="rect">
            <a:avLst/>
          </a:prstGeom>
        </p:spPr>
        <p:txBody>
          <a:bodyPr wrap="square">
            <a:spAutoFit/>
          </a:bodyPr>
          <a:lstStyle/>
          <a:p>
            <a:r>
              <a:rPr lang="en-US" dirty="0">
                <a:solidFill>
                  <a:srgbClr val="666666"/>
                </a:solidFill>
                <a:latin typeface="Nunito Sans" pitchFamily="2" charset="77"/>
                <a:ea typeface="Nunito Sans" pitchFamily="2" charset="77"/>
                <a:cs typeface="Nunito Sans" pitchFamily="2" charset="77"/>
              </a:rPr>
              <a:t>    0       1      2     3     4     5     6     7     8 </a:t>
            </a:r>
            <a:endParaRPr lang="en-US" dirty="0"/>
          </a:p>
        </p:txBody>
      </p:sp>
      <p:sp>
        <p:nvSpPr>
          <p:cNvPr id="270" name="Rectangle 269">
            <a:extLst>
              <a:ext uri="{FF2B5EF4-FFF2-40B4-BE49-F238E27FC236}">
                <a16:creationId xmlns:a16="http://schemas.microsoft.com/office/drawing/2014/main" id="{1BE6D645-E39A-ED4F-8586-C1C361366AE4}"/>
              </a:ext>
            </a:extLst>
          </p:cNvPr>
          <p:cNvSpPr/>
          <p:nvPr/>
        </p:nvSpPr>
        <p:spPr>
          <a:xfrm>
            <a:off x="7179560" y="1611189"/>
            <a:ext cx="1385316" cy="2031325"/>
          </a:xfrm>
          <a:prstGeom prst="rect">
            <a:avLst/>
          </a:prstGeom>
        </p:spPr>
        <p:txBody>
          <a:bodyPr wrap="none">
            <a:spAutoFit/>
          </a:bodyPr>
          <a:lstStyle/>
          <a:p>
            <a:r>
              <a:rPr lang="en-US" b="1" dirty="0">
                <a:solidFill>
                  <a:srgbClr val="666666"/>
                </a:solidFill>
                <a:latin typeface="Nunito Sans" pitchFamily="2" charset="77"/>
                <a:ea typeface="Nunito Sans" pitchFamily="2" charset="77"/>
                <a:cs typeface="Nunito Sans" pitchFamily="2" charset="77"/>
              </a:rPr>
              <a:t>Features</a:t>
            </a:r>
          </a:p>
          <a:p>
            <a:r>
              <a:rPr lang="en-US" dirty="0">
                <a:solidFill>
                  <a:srgbClr val="666666"/>
                </a:solidFill>
                <a:latin typeface="Nunito Sans" pitchFamily="2" charset="77"/>
                <a:ea typeface="Nunito Sans" pitchFamily="2" charset="77"/>
                <a:cs typeface="Nunito Sans" pitchFamily="2" charset="77"/>
              </a:rPr>
              <a:t># bathrooms</a:t>
            </a:r>
          </a:p>
          <a:p>
            <a:r>
              <a:rPr lang="en-US" dirty="0">
                <a:solidFill>
                  <a:srgbClr val="666666"/>
                </a:solidFill>
                <a:latin typeface="Nunito Sans" pitchFamily="2" charset="77"/>
              </a:rPr>
              <a:t># bedrooms</a:t>
            </a:r>
          </a:p>
          <a:p>
            <a:r>
              <a:rPr lang="en-US" dirty="0" err="1">
                <a:solidFill>
                  <a:srgbClr val="666666"/>
                </a:solidFill>
                <a:latin typeface="Nunito Sans" pitchFamily="2" charset="77"/>
              </a:rPr>
              <a:t>sq.ft</a:t>
            </a:r>
            <a:r>
              <a:rPr lang="en-US" dirty="0">
                <a:solidFill>
                  <a:srgbClr val="666666"/>
                </a:solidFill>
                <a:latin typeface="Nunito Sans" pitchFamily="2" charset="77"/>
              </a:rPr>
              <a:t>. living</a:t>
            </a:r>
          </a:p>
          <a:p>
            <a:r>
              <a:rPr lang="en-US" dirty="0" err="1">
                <a:solidFill>
                  <a:srgbClr val="666666"/>
                </a:solidFill>
                <a:latin typeface="Nunito Sans" pitchFamily="2" charset="77"/>
              </a:rPr>
              <a:t>sq.ft</a:t>
            </a:r>
            <a:r>
              <a:rPr lang="en-US" dirty="0">
                <a:solidFill>
                  <a:srgbClr val="666666"/>
                </a:solidFill>
                <a:latin typeface="Nunito Sans" pitchFamily="2" charset="77"/>
              </a:rPr>
              <a:t> lot</a:t>
            </a:r>
          </a:p>
          <a:p>
            <a:r>
              <a:rPr lang="en-US" dirty="0">
                <a:solidFill>
                  <a:srgbClr val="666666"/>
                </a:solidFill>
                <a:latin typeface="Nunito Sans" pitchFamily="2" charset="77"/>
              </a:rPr>
              <a:t>floors</a:t>
            </a:r>
          </a:p>
          <a:p>
            <a:r>
              <a:rPr lang="en-US" dirty="0">
                <a:solidFill>
                  <a:srgbClr val="666666"/>
                </a:solidFill>
                <a:latin typeface="Nunito Sans" pitchFamily="2" charset="77"/>
              </a:rPr>
              <a:t>year built</a:t>
            </a:r>
          </a:p>
          <a:p>
            <a:r>
              <a:rPr lang="en-US" dirty="0">
                <a:solidFill>
                  <a:srgbClr val="666666"/>
                </a:solidFill>
                <a:latin typeface="Nunito Sans" pitchFamily="2" charset="77"/>
              </a:rPr>
              <a:t>year renovated</a:t>
            </a:r>
          </a:p>
          <a:p>
            <a:r>
              <a:rPr lang="en-US" dirty="0">
                <a:solidFill>
                  <a:srgbClr val="666666"/>
                </a:solidFill>
                <a:latin typeface="Nunito Sans" pitchFamily="2" charset="77"/>
              </a:rPr>
              <a:t>waterfront</a:t>
            </a:r>
          </a:p>
        </p:txBody>
      </p:sp>
    </p:spTree>
    <p:extLst>
      <p:ext uri="{BB962C8B-B14F-4D97-AF65-F5344CB8AC3E}">
        <p14:creationId xmlns:p14="http://schemas.microsoft.com/office/powerpoint/2010/main" val="369124348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DC01F-141F-D841-846E-5A635ABF8189}"/>
              </a:ext>
            </a:extLst>
          </p:cNvPr>
          <p:cNvSpPr>
            <a:spLocks noGrp="1"/>
          </p:cNvSpPr>
          <p:nvPr>
            <p:ph type="title"/>
          </p:nvPr>
        </p:nvSpPr>
        <p:spPr/>
        <p:txBody>
          <a:bodyPr/>
          <a:lstStyle/>
          <a:p>
            <a:r>
              <a:rPr lang="en-US" dirty="0"/>
              <a:t>Efficiency of All Subsets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EEF17E8-824E-1849-84F6-6B946F983C2C}"/>
                  </a:ext>
                </a:extLst>
              </p:cNvPr>
              <p:cNvSpPr>
                <a:spLocks noGrp="1"/>
              </p:cNvSpPr>
              <p:nvPr>
                <p:ph type="body" idx="1"/>
              </p:nvPr>
            </p:nvSpPr>
            <p:spPr>
              <a:xfrm>
                <a:off x="3090625" y="596282"/>
                <a:ext cx="5596200" cy="3981000"/>
              </a:xfrm>
            </p:spPr>
            <p:txBody>
              <a:bodyPr/>
              <a:lstStyle/>
              <a:p>
                <a:pPr marL="139700" indent="0">
                  <a:buNone/>
                </a:pPr>
                <a:r>
                  <a:rPr lang="en-US" b="1" dirty="0"/>
                  <a:t>How many models did we evaluate?</a:t>
                </a:r>
              </a:p>
              <a:p>
                <a:pPr marL="139700" indent="0" algn="ctr">
                  <a:buNone/>
                </a:pPr>
                <a14:m>
                  <m:oMathPara xmlns:m="http://schemas.openxmlformats.org/officeDocument/2006/math">
                    <m:oMathParaPr>
                      <m:jc m:val="left"/>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0</m:t>
                          </m:r>
                        </m:sub>
                      </m:sSub>
                    </m:oMath>
                  </m:oMathPara>
                </a14:m>
                <a:endParaRPr lang="en-US" dirty="0"/>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b="0" i="1" dirty="0" smtClean="0">
                              <a:latin typeface="Cambria Math" panose="02040503050406030204" pitchFamily="18" charset="0"/>
                            </a:rPr>
                            <m:t>2</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buNone/>
                </a:pPr>
                <a:r>
                  <a:rPr lang="en-US" dirty="0"/>
                  <a:t>…</a:t>
                </a:r>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2</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2</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oMath>
                  </m:oMathPara>
                </a14:m>
                <a:endParaRPr lang="en-US" dirty="0"/>
              </a:p>
              <a:p>
                <a:pPr marL="139700" indent="0">
                  <a:buNone/>
                </a:pPr>
                <a:r>
                  <a:rPr lang="en-US" dirty="0"/>
                  <a:t>…</a:t>
                </a:r>
              </a:p>
              <a:p>
                <a:pPr marL="139700" indent="0" algn="ctr">
                  <a:buNone/>
                </a:pPr>
                <a14:m>
                  <m:oMathPara xmlns:m="http://schemas.openxmlformats.org/officeDocument/2006/math">
                    <m:oMathParaPr>
                      <m:jc m:val="left"/>
                    </m:oMathParaPr>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𝑦</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0</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1</m:t>
                          </m:r>
                        </m:sub>
                      </m:sSub>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r>
                        <m:rPr>
                          <m:nor/>
                        </m:rPr>
                        <a:rPr lang="en-US" dirty="0">
                          <a:latin typeface="Cambria Math" panose="02040503050406030204" pitchFamily="18" charset="0"/>
                        </a:rPr>
                        <m:t>…</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𝐷</m:t>
                          </m:r>
                        </m:sub>
                      </m:sSub>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𝐷</m:t>
                          </m:r>
                        </m:sub>
                      </m:sSub>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3EEF17E8-824E-1849-84F6-6B946F983C2C}"/>
                  </a:ext>
                </a:extLst>
              </p:cNvPr>
              <p:cNvSpPr>
                <a:spLocks noGrp="1" noRot="1" noChangeAspect="1" noMove="1" noResize="1" noEditPoints="1" noAdjustHandles="1" noChangeArrowheads="1" noChangeShapeType="1" noTextEdit="1"/>
              </p:cNvSpPr>
              <p:nvPr>
                <p:ph type="body" idx="1"/>
              </p:nvPr>
            </p:nvSpPr>
            <p:spPr>
              <a:xfrm>
                <a:off x="3090625" y="596282"/>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A1BC4FE-B2F6-4D41-BE8A-C26EDBE5E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Rectangle 4">
            <a:extLst>
              <a:ext uri="{FF2B5EF4-FFF2-40B4-BE49-F238E27FC236}">
                <a16:creationId xmlns:a16="http://schemas.microsoft.com/office/drawing/2014/main" id="{4188BD98-4CF3-4A4D-AB52-EF110A6DD142}"/>
              </a:ext>
            </a:extLst>
          </p:cNvPr>
          <p:cNvSpPr/>
          <p:nvPr/>
        </p:nvSpPr>
        <p:spPr>
          <a:xfrm>
            <a:off x="6880698" y="933241"/>
            <a:ext cx="1343638" cy="2031325"/>
          </a:xfrm>
          <a:prstGeom prst="rect">
            <a:avLst/>
          </a:prstGeom>
        </p:spPr>
        <p:txBody>
          <a:bodyPr wrap="none">
            <a:spAutoFit/>
          </a:bodyPr>
          <a:lstStyle/>
          <a:p>
            <a:r>
              <a:rPr lang="en-US" dirty="0">
                <a:solidFill>
                  <a:srgbClr val="666666"/>
                </a:solidFill>
                <a:latin typeface="Nunito Sans" pitchFamily="2" charset="77"/>
              </a:rPr>
              <a:t>[0 0 0 … 0 0 0]</a:t>
            </a:r>
          </a:p>
          <a:p>
            <a:r>
              <a:rPr lang="en-US" dirty="0">
                <a:solidFill>
                  <a:srgbClr val="666666"/>
                </a:solidFill>
                <a:latin typeface="Nunito Sans" pitchFamily="2" charset="77"/>
              </a:rPr>
              <a:t>[1 0 0 … 0 0 0]</a:t>
            </a:r>
          </a:p>
          <a:p>
            <a:r>
              <a:rPr lang="en-US" dirty="0">
                <a:solidFill>
                  <a:srgbClr val="666666"/>
                </a:solidFill>
                <a:latin typeface="Nunito Sans" pitchFamily="2" charset="77"/>
              </a:rPr>
              <a:t>[0 1 0 … 0 0 0]</a:t>
            </a:r>
          </a:p>
          <a:p>
            <a:pPr>
              <a:lnSpc>
                <a:spcPct val="200000"/>
              </a:lnSpc>
            </a:pPr>
            <a:r>
              <a:rPr lang="en-US" dirty="0">
                <a:solidFill>
                  <a:srgbClr val="666666"/>
                </a:solidFill>
                <a:latin typeface="Nunito Sans" pitchFamily="2" charset="77"/>
              </a:rPr>
              <a:t>…</a:t>
            </a:r>
          </a:p>
          <a:p>
            <a:r>
              <a:rPr lang="en-US" dirty="0">
                <a:solidFill>
                  <a:srgbClr val="666666"/>
                </a:solidFill>
                <a:latin typeface="Nunito Sans" pitchFamily="2" charset="77"/>
              </a:rPr>
              <a:t>[1 1 0 … 0 0 0]</a:t>
            </a:r>
          </a:p>
          <a:p>
            <a:pPr>
              <a:lnSpc>
                <a:spcPct val="200000"/>
              </a:lnSpc>
            </a:pPr>
            <a:r>
              <a:rPr lang="en-US" dirty="0">
                <a:solidFill>
                  <a:srgbClr val="666666"/>
                </a:solidFill>
                <a:latin typeface="Nunito Sans" pitchFamily="2" charset="77"/>
              </a:rPr>
              <a:t>…</a:t>
            </a:r>
          </a:p>
          <a:p>
            <a:r>
              <a:rPr lang="en-US" dirty="0">
                <a:solidFill>
                  <a:srgbClr val="666666"/>
                </a:solidFill>
                <a:latin typeface="Nunito Sans" pitchFamily="2" charset="77"/>
              </a:rPr>
              <a:t>[1 1 1 … 1 1 1]</a:t>
            </a:r>
          </a:p>
        </p:txBody>
      </p:sp>
      <p:sp>
        <p:nvSpPr>
          <p:cNvPr id="8" name="Text Placeholder 2">
            <a:extLst>
              <a:ext uri="{FF2B5EF4-FFF2-40B4-BE49-F238E27FC236}">
                <a16:creationId xmlns:a16="http://schemas.microsoft.com/office/drawing/2014/main" id="{3271B516-E11D-8D40-A088-4CFB34B9A589}"/>
              </a:ext>
            </a:extLst>
          </p:cNvPr>
          <p:cNvSpPr txBox="1">
            <a:spLocks/>
          </p:cNvSpPr>
          <p:nvPr/>
        </p:nvSpPr>
        <p:spPr>
          <a:xfrm>
            <a:off x="3090625" y="3157917"/>
            <a:ext cx="5596200" cy="1800296"/>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None/>
            </a:pPr>
            <a:r>
              <a:rPr lang="en-US" dirty="0"/>
              <a:t>If evaluating all subsets of 8 features only took 5 seconds, then</a:t>
            </a:r>
          </a:p>
          <a:p>
            <a:r>
              <a:rPr lang="en-US" dirty="0"/>
              <a:t>16 features would take 21 minutes</a:t>
            </a:r>
          </a:p>
          <a:p>
            <a:r>
              <a:rPr lang="en-US" dirty="0"/>
              <a:t>32 features would take almost 3 years</a:t>
            </a:r>
          </a:p>
          <a:p>
            <a:r>
              <a:rPr lang="en-US" dirty="0"/>
              <a:t>100 features would take almost 7.5*10</a:t>
            </a:r>
            <a:r>
              <a:rPr lang="en-US" baseline="30000" dirty="0"/>
              <a:t>20 </a:t>
            </a:r>
            <a:r>
              <a:rPr lang="en-US" dirty="0"/>
              <a:t>years</a:t>
            </a:r>
          </a:p>
          <a:p>
            <a:pPr lvl="1"/>
            <a:r>
              <a:rPr lang="en-US" dirty="0"/>
              <a:t>50,000,000,000x longer than the age of the universe!</a:t>
            </a:r>
          </a:p>
        </p:txBody>
      </p:sp>
    </p:spTree>
    <p:extLst>
      <p:ext uri="{BB962C8B-B14F-4D97-AF65-F5344CB8AC3E}">
        <p14:creationId xmlns:p14="http://schemas.microsoft.com/office/powerpoint/2010/main" val="3484850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uiExpand="1"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AA5D1-B8E3-B94C-BE9B-9C1C54132530}"/>
              </a:ext>
            </a:extLst>
          </p:cNvPr>
          <p:cNvSpPr>
            <a:spLocks noGrp="1"/>
          </p:cNvSpPr>
          <p:nvPr>
            <p:ph type="title"/>
          </p:nvPr>
        </p:nvSpPr>
        <p:spPr/>
        <p:txBody>
          <a:bodyPr/>
          <a:lstStyle/>
          <a:p>
            <a:r>
              <a:rPr lang="en-US" dirty="0"/>
              <a:t>Choose Num Features?</a:t>
            </a:r>
          </a:p>
        </p:txBody>
      </p:sp>
      <p:sp>
        <p:nvSpPr>
          <p:cNvPr id="3" name="Text Placeholder 2">
            <a:extLst>
              <a:ext uri="{FF2B5EF4-FFF2-40B4-BE49-F238E27FC236}">
                <a16:creationId xmlns:a16="http://schemas.microsoft.com/office/drawing/2014/main" id="{6B6CDF32-884A-2B47-8A40-3E6C616FB6FB}"/>
              </a:ext>
            </a:extLst>
          </p:cNvPr>
          <p:cNvSpPr>
            <a:spLocks noGrp="1"/>
          </p:cNvSpPr>
          <p:nvPr>
            <p:ph type="body" idx="1"/>
          </p:nvPr>
        </p:nvSpPr>
        <p:spPr/>
        <p:txBody>
          <a:bodyPr/>
          <a:lstStyle/>
          <a:p>
            <a:pPr marL="139700" indent="0">
              <a:buNone/>
            </a:pPr>
            <a:r>
              <a:rPr lang="en-US" dirty="0"/>
              <a:t>Clearly all subsets is unreasonable. How can we choose how many and which features to include?</a:t>
            </a:r>
          </a:p>
          <a:p>
            <a:pPr marL="139700" indent="0">
              <a:buNone/>
            </a:pPr>
            <a:endParaRPr lang="en-US" b="1" dirty="0"/>
          </a:p>
          <a:p>
            <a:pPr marL="139700" indent="0">
              <a:buNone/>
            </a:pPr>
            <a:r>
              <a:rPr lang="en-US" b="1" dirty="0"/>
              <a:t>Option 1</a:t>
            </a:r>
          </a:p>
          <a:p>
            <a:pPr marL="139700" indent="0">
              <a:buNone/>
            </a:pPr>
            <a:r>
              <a:rPr lang="en-US" dirty="0"/>
              <a:t>Greedy Algorithm</a:t>
            </a:r>
          </a:p>
          <a:p>
            <a:pPr marL="139700" indent="0">
              <a:buNone/>
            </a:pPr>
            <a:endParaRPr lang="en-US" dirty="0"/>
          </a:p>
          <a:p>
            <a:pPr marL="139700" indent="0">
              <a:buNone/>
            </a:pPr>
            <a:r>
              <a:rPr lang="en-US" b="1" dirty="0"/>
              <a:t>Option 2</a:t>
            </a:r>
          </a:p>
          <a:p>
            <a:pPr marL="139700" indent="0">
              <a:buNone/>
            </a:pPr>
            <a:r>
              <a:rPr lang="en-US" dirty="0"/>
              <a:t>LASSO Regression (L1 Regularization)</a:t>
            </a:r>
          </a:p>
        </p:txBody>
      </p:sp>
      <p:sp>
        <p:nvSpPr>
          <p:cNvPr id="4" name="Slide Number Placeholder 3">
            <a:extLst>
              <a:ext uri="{FF2B5EF4-FFF2-40B4-BE49-F238E27FC236}">
                <a16:creationId xmlns:a16="http://schemas.microsoft.com/office/drawing/2014/main" id="{8B038FAC-5191-A74A-B71E-9B0EC408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44721168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53BC9-BDD1-4C01-8545-410CFE40B37D}"/>
              </a:ext>
            </a:extLst>
          </p:cNvPr>
          <p:cNvSpPr>
            <a:spLocks noGrp="1"/>
          </p:cNvSpPr>
          <p:nvPr>
            <p:ph type="ctrTitle"/>
          </p:nvPr>
        </p:nvSpPr>
        <p:spPr/>
        <p:txBody>
          <a:bodyPr/>
          <a:lstStyle/>
          <a:p>
            <a:r>
              <a:rPr lang="en-US" dirty="0"/>
              <a:t>Greedy Algorithms</a:t>
            </a:r>
          </a:p>
        </p:txBody>
      </p:sp>
      <p:sp>
        <p:nvSpPr>
          <p:cNvPr id="6" name="Subtitle 5">
            <a:extLst>
              <a:ext uri="{FF2B5EF4-FFF2-40B4-BE49-F238E27FC236}">
                <a16:creationId xmlns:a16="http://schemas.microsoft.com/office/drawing/2014/main" id="{C69BC31B-8CE5-41F0-B39C-14391C54BD8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DB8B879-B39A-4E7B-A878-9A418558E8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22706332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9FF0-551A-1546-891C-FB3CCA32881B}"/>
              </a:ext>
            </a:extLst>
          </p:cNvPr>
          <p:cNvSpPr>
            <a:spLocks noGrp="1"/>
          </p:cNvSpPr>
          <p:nvPr>
            <p:ph type="title"/>
          </p:nvPr>
        </p:nvSpPr>
        <p:spPr/>
        <p:txBody>
          <a:bodyPr/>
          <a:lstStyle/>
          <a:p>
            <a:r>
              <a:rPr lang="en-US" dirty="0"/>
              <a:t>Greedy Algorithms</a:t>
            </a:r>
          </a:p>
        </p:txBody>
      </p:sp>
      <p:sp>
        <p:nvSpPr>
          <p:cNvPr id="3" name="Text Placeholder 2">
            <a:extLst>
              <a:ext uri="{FF2B5EF4-FFF2-40B4-BE49-F238E27FC236}">
                <a16:creationId xmlns:a16="http://schemas.microsoft.com/office/drawing/2014/main" id="{013D1EE8-3E1A-3A4F-B425-73C5357C29EF}"/>
              </a:ext>
            </a:extLst>
          </p:cNvPr>
          <p:cNvSpPr>
            <a:spLocks noGrp="1"/>
          </p:cNvSpPr>
          <p:nvPr>
            <p:ph type="body" idx="1"/>
          </p:nvPr>
        </p:nvSpPr>
        <p:spPr>
          <a:xfrm>
            <a:off x="2883796" y="270699"/>
            <a:ext cx="5596200" cy="4479151"/>
          </a:xfrm>
        </p:spPr>
        <p:txBody>
          <a:bodyPr/>
          <a:lstStyle/>
          <a:p>
            <a:pPr marL="139700" indent="0">
              <a:buNone/>
            </a:pPr>
            <a:r>
              <a:rPr lang="en-US" dirty="0"/>
              <a:t>Knowing it’s impossible to find exact solution, approximate it! </a:t>
            </a:r>
          </a:p>
          <a:p>
            <a:pPr marL="139700" indent="0">
              <a:buNone/>
            </a:pPr>
            <a:endParaRPr lang="en-US" dirty="0"/>
          </a:p>
          <a:p>
            <a:pPr marL="139700" indent="0">
              <a:buNone/>
            </a:pPr>
            <a:r>
              <a:rPr lang="en-US" b="1" dirty="0"/>
              <a:t>Forward stepwise</a:t>
            </a:r>
          </a:p>
          <a:p>
            <a:pPr marL="139700" indent="0">
              <a:buNone/>
            </a:pPr>
            <a:r>
              <a:rPr lang="en-US" dirty="0"/>
              <a:t>Start from model with no features, iteratively add features as performance improves.</a:t>
            </a:r>
          </a:p>
          <a:p>
            <a:pPr marL="139700" indent="0">
              <a:buNone/>
            </a:pPr>
            <a:endParaRPr lang="en-US" dirty="0"/>
          </a:p>
          <a:p>
            <a:pPr marL="139700" indent="0">
              <a:buNone/>
            </a:pPr>
            <a:r>
              <a:rPr lang="en-US" b="1" dirty="0"/>
              <a:t>Backward stepwise</a:t>
            </a:r>
          </a:p>
          <a:p>
            <a:pPr marL="139700" indent="0">
              <a:buNone/>
            </a:pPr>
            <a:r>
              <a:rPr lang="en-US" dirty="0"/>
              <a:t>Start with a full model and iteratively remove features that are the least useful.</a:t>
            </a:r>
          </a:p>
          <a:p>
            <a:pPr marL="139700" indent="0">
              <a:buNone/>
            </a:pPr>
            <a:endParaRPr lang="en-US" dirty="0"/>
          </a:p>
          <a:p>
            <a:pPr marL="139700" indent="0">
              <a:buNone/>
            </a:pPr>
            <a:r>
              <a:rPr lang="en-US" b="1" dirty="0"/>
              <a:t>Combining forward and backwards steps</a:t>
            </a:r>
          </a:p>
          <a:p>
            <a:pPr marL="139700" indent="0">
              <a:buNone/>
            </a:pPr>
            <a:r>
              <a:rPr lang="en-US" dirty="0"/>
              <a:t>Do a forward greedy algorithm that eventually prunes features that are no longer as relevant</a:t>
            </a:r>
          </a:p>
          <a:p>
            <a:pPr marL="139700" indent="0">
              <a:buNone/>
            </a:pPr>
            <a:r>
              <a:rPr lang="en-US" i="1" dirty="0"/>
              <a:t>And many many more! </a:t>
            </a:r>
          </a:p>
        </p:txBody>
      </p:sp>
      <p:sp>
        <p:nvSpPr>
          <p:cNvPr id="4" name="Slide Number Placeholder 3">
            <a:extLst>
              <a:ext uri="{FF2B5EF4-FFF2-40B4-BE49-F238E27FC236}">
                <a16:creationId xmlns:a16="http://schemas.microsoft.com/office/drawing/2014/main" id="{85E10567-5606-F841-9AC4-4FB27E9CF0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376175082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DF5B-288E-C448-96AF-C4439D0AA93C}"/>
              </a:ext>
            </a:extLst>
          </p:cNvPr>
          <p:cNvSpPr>
            <a:spLocks noGrp="1"/>
          </p:cNvSpPr>
          <p:nvPr>
            <p:ph type="title"/>
          </p:nvPr>
        </p:nvSpPr>
        <p:spPr/>
        <p:txBody>
          <a:bodyPr/>
          <a:lstStyle/>
          <a:p>
            <a:r>
              <a:rPr lang="en-US" dirty="0"/>
              <a:t>Example:</a:t>
            </a:r>
            <a:br>
              <a:rPr lang="en-US" dirty="0"/>
            </a:br>
            <a:r>
              <a:rPr lang="en-US" dirty="0"/>
              <a:t>Forward Stepwise</a:t>
            </a:r>
            <a:br>
              <a:rPr lang="en-US" dirty="0"/>
            </a:br>
            <a:br>
              <a:rPr lang="en-US" dirty="0"/>
            </a:b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31EACD8-78B2-0746-AC4C-97146FAC1059}"/>
                  </a:ext>
                </a:extLst>
              </p:cNvPr>
              <p:cNvSpPr>
                <a:spLocks noGrp="1"/>
              </p:cNvSpPr>
              <p:nvPr>
                <p:ph type="body" idx="1"/>
              </p:nvPr>
            </p:nvSpPr>
            <p:spPr/>
            <p:txBody>
              <a:bodyPr/>
              <a:lstStyle/>
              <a:p>
                <a:pPr marL="139700" indent="0">
                  <a:buNone/>
                </a:pPr>
                <a:r>
                  <a:rPr lang="en-US" dirty="0"/>
                  <a:t>Start by selecting number of desired features </a:t>
                </a:r>
                <a14:m>
                  <m:oMath xmlns:m="http://schemas.openxmlformats.org/officeDocument/2006/math">
                    <m:r>
                      <a:rPr lang="en-US" b="0" i="1" smtClean="0">
                        <a:latin typeface="Cambria Math" panose="02040503050406030204" pitchFamily="18" charset="0"/>
                      </a:rPr>
                      <m:t>𝑘</m:t>
                    </m:r>
                  </m:oMath>
                </a14:m>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Called greedy because it makes choices that look best at the time.</a:t>
                </a:r>
              </a:p>
              <a:p>
                <a:pPr lvl="1"/>
                <a:r>
                  <a:rPr lang="en-US" dirty="0"/>
                  <a:t>Greedily optimal != </a:t>
                </a:r>
              </a:p>
            </p:txBody>
          </p:sp>
        </mc:Choice>
        <mc:Fallback xmlns="">
          <p:sp>
            <p:nvSpPr>
              <p:cNvPr id="3" name="Text Placeholder 2">
                <a:extLst>
                  <a:ext uri="{FF2B5EF4-FFF2-40B4-BE49-F238E27FC236}">
                    <a16:creationId xmlns:a16="http://schemas.microsoft.com/office/drawing/2014/main" id="{231EACD8-78B2-0746-AC4C-97146FAC1059}"/>
                  </a:ext>
                </a:extLst>
              </p:cNvPr>
              <p:cNvSpPr>
                <a:spLocks noGrp="1" noRot="1" noChangeAspect="1" noMove="1" noResize="1" noEditPoints="1" noAdjustHandles="1" noChangeArrowheads="1" noChangeShapeType="1" noTextEdit="1"/>
              </p:cNvSpPr>
              <p:nvPr>
                <p:ph type="body" idx="1"/>
              </p:nvPr>
            </p:nvSpPr>
            <p:spPr>
              <a:blipFill>
                <a:blip r:embed="rId3"/>
                <a:stretch>
                  <a:fillRect b="-6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C75E07B-DF3B-4A42-BD22-5E14054FA2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E9798319-0C7C-AA46-84A7-C83D01CD6F22}"/>
                  </a:ext>
                </a:extLst>
              </p:cNvPr>
              <p:cNvSpPr txBox="1">
                <a:spLocks/>
              </p:cNvSpPr>
              <p:nvPr/>
            </p:nvSpPr>
            <p:spPr>
              <a:xfrm>
                <a:off x="2930236" y="1221620"/>
                <a:ext cx="5979313" cy="2675465"/>
              </a:xfrm>
              <a:prstGeom prst="rect">
                <a:avLst/>
              </a:prstGeom>
              <a:solidFill>
                <a:schemeClr val="bg1">
                  <a:lumMod val="95000"/>
                </a:schemeClr>
              </a:solidFill>
              <a:ln>
                <a:solidFill>
                  <a:schemeClr val="tx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None/>
                </a:pPr>
                <a:r>
                  <a:rPr lang="en-US" dirty="0">
                    <a:latin typeface="Roboto Mono for Powerline" pitchFamily="2" charset="0"/>
                    <a:ea typeface="Roboto Mono for Powerline" pitchFamily="2" charset="0"/>
                  </a:rPr>
                  <a:t>min_val =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latin typeface="Roboto Mono for Powerline" pitchFamily="2" charset="0"/>
                  <a:ea typeface="Roboto Mono for Powerline" pitchFamily="2" charset="0"/>
                </a:endParaRPr>
              </a:p>
              <a:p>
                <a:pPr marL="139700" indent="0">
                  <a:buNone/>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i="1" smtClean="0">
                          <a:latin typeface="Cambria Math" panose="02040503050406030204" pitchFamily="18" charset="0"/>
                          <a:ea typeface="Cambria Math" panose="02040503050406030204" pitchFamily="18" charset="0"/>
                        </a:rPr>
                        <m:t>←∅</m:t>
                      </m:r>
                    </m:oMath>
                  </m:oMathPara>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for </a:t>
                </a:r>
                <a14:m>
                  <m:oMath xmlns:m="http://schemas.openxmlformats.org/officeDocument/2006/math">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r>
                      <a:rPr lang="en-US" b="0" i="1" smtClean="0">
                        <a:latin typeface="Cambria Math" panose="02040503050406030204" pitchFamily="18" charset="0"/>
                        <a:ea typeface="Roboto Mono for Powerline" pitchFamily="2" charset="0"/>
                      </a:rPr>
                      <m:t>𝑘</m:t>
                    </m:r>
                  </m:oMath>
                </a14:m>
                <a:r>
                  <a:rPr lang="en-US" dirty="0">
                    <a:latin typeface="Roboto Mono for Powerline" pitchFamily="2" charset="0"/>
                    <a:ea typeface="Roboto Mono for Powerline" pitchFamily="2" charset="0"/>
                  </a:rPr>
                  <a:t>:</a:t>
                </a:r>
              </a:p>
              <a:p>
                <a:pPr marL="139700" indent="0">
                  <a:buFont typeface="Nunito Sans"/>
                  <a:buNone/>
                </a:pPr>
                <a:r>
                  <a:rPr lang="en-US" dirty="0">
                    <a:latin typeface="Roboto Mono for Powerline" pitchFamily="2" charset="0"/>
                    <a:ea typeface="Roboto Mono for Powerline" pitchFamily="2" charset="0"/>
                  </a:rPr>
                  <a:t>   Find feature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𝑓</m:t>
                        </m:r>
                      </m:e>
                      <m:sub>
                        <m:r>
                          <a:rPr lang="en-US" b="0" i="1" smtClean="0">
                            <a:latin typeface="Cambria Math" panose="02040503050406030204" pitchFamily="18" charset="0"/>
                            <a:ea typeface="Roboto Mono for Powerline" pitchFamily="2" charset="0"/>
                          </a:rPr>
                          <m:t>𝑖</m:t>
                        </m:r>
                      </m:sub>
                    </m:sSub>
                  </m:oMath>
                </a14:m>
                <a:r>
                  <a:rPr lang="en-US" dirty="0">
                    <a:latin typeface="Roboto Mono for Powerline" pitchFamily="2" charset="0"/>
                    <a:ea typeface="Roboto Mono for Powerline" pitchFamily="2" charset="0"/>
                  </a:rPr>
                  <a:t> not in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oMath>
                </a14:m>
                <a:r>
                  <a:rPr lang="en-US" dirty="0">
                    <a:latin typeface="Roboto Mono for Powerline" pitchFamily="2" charset="0"/>
                    <a:ea typeface="Roboto Mono for Powerline" pitchFamily="2" charset="0"/>
                  </a:rPr>
                  <a:t>, that when combined </a:t>
                </a:r>
              </a:p>
              <a:p>
                <a:pPr marL="139700" indent="0">
                  <a:buFont typeface="Nunito Sans"/>
                  <a:buNone/>
                </a:pPr>
                <a:r>
                  <a:rPr lang="en-US" dirty="0">
                    <a:latin typeface="Roboto Mono for Powerline" pitchFamily="2" charset="0"/>
                    <a:ea typeface="Roboto Mono for Powerline" pitchFamily="2" charset="0"/>
                  </a:rPr>
                  <a:t>   with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oMath>
                </a14:m>
                <a:r>
                  <a:rPr lang="en-US" dirty="0">
                    <a:latin typeface="Roboto Mono for Powerline" pitchFamily="2" charset="0"/>
                    <a:ea typeface="Roboto Mono for Powerline" pitchFamily="2" charset="0"/>
                  </a:rPr>
                  <a:t>, minimizes the validation loss the most.</a:t>
                </a:r>
              </a:p>
              <a:p>
                <a:pPr marL="139700" indent="0">
                  <a:buFont typeface="Nunito Sans"/>
                  <a:buNone/>
                </a:pPr>
                <a:r>
                  <a:rPr lang="en-US" dirty="0">
                    <a:latin typeface="Roboto Mono for Powerline" pitchFamily="2" charset="0"/>
                    <a:ea typeface="Roboto Mono for Powerline" pitchFamily="2" charset="0"/>
                  </a:rPr>
                  <a:t>   </a:t>
                </a:r>
                <a14:m>
                  <m:oMath xmlns:m="http://schemas.openxmlformats.org/officeDocument/2006/math">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𝑖</m:t>
                        </m:r>
                        <m:r>
                          <a:rPr lang="en-US" b="0" i="1" smtClean="0">
                            <a:latin typeface="Cambria Math" panose="02040503050406030204" pitchFamily="18" charset="0"/>
                            <a:ea typeface="Roboto Mono for Powerline" pitchFamily="2" charset="0"/>
                          </a:rPr>
                          <m:t>−1</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m:t>
                        </m:r>
                        <m:r>
                          <a:rPr lang="en-US" b="0" i="1" smtClean="0">
                            <a:latin typeface="Cambria Math" panose="02040503050406030204" pitchFamily="18" charset="0"/>
                            <a:ea typeface="Roboto Mono for Powerline" pitchFamily="2" charset="0"/>
                          </a:rPr>
                          <m:t>𝑓</m:t>
                        </m:r>
                      </m:e>
                      <m:sub>
                        <m:r>
                          <a:rPr lang="en-US" b="0" i="1" smtClean="0">
                            <a:latin typeface="Cambria Math" panose="02040503050406030204" pitchFamily="18" charset="0"/>
                            <a:ea typeface="Roboto Mono for Powerline" pitchFamily="2" charset="0"/>
                          </a:rPr>
                          <m:t>𝑖</m:t>
                        </m:r>
                      </m:sub>
                    </m:sSub>
                    <m:r>
                      <a:rPr lang="en-US" b="0" i="1" smtClean="0">
                        <a:latin typeface="Cambria Math" panose="02040503050406030204" pitchFamily="18" charset="0"/>
                        <a:ea typeface="Roboto Mono for Powerline" pitchFamily="2" charset="0"/>
                      </a:rPr>
                      <m:t>}</m:t>
                    </m:r>
                  </m:oMath>
                </a14:m>
                <a:endParaRPr lang="en-US" dirty="0">
                  <a:latin typeface="Roboto Mono for Powerline" pitchFamily="2" charset="0"/>
                  <a:ea typeface="Roboto Mono for Powerline" pitchFamily="2" charset="0"/>
                </a:endParaRPr>
              </a:p>
              <a:p>
                <a:pPr marL="139700" indent="0">
                  <a:buNone/>
                </a:pPr>
                <a:r>
                  <a:rPr lang="en-US" dirty="0">
                    <a:latin typeface="Roboto Mono for Powerline" pitchFamily="2" charset="0"/>
                    <a:ea typeface="Roboto Mono for Powerline" pitchFamily="2" charset="0"/>
                  </a:rPr>
                  <a:t>   if </a:t>
                </a:r>
                <a:r>
                  <a:rPr lang="en-US" dirty="0" err="1">
                    <a:latin typeface="Roboto Mono for Powerline" pitchFamily="2" charset="0"/>
                    <a:ea typeface="Roboto Mono for Powerline" pitchFamily="2" charset="0"/>
                  </a:rPr>
                  <a:t>val_loss</a:t>
                </a:r>
                <a:r>
                  <a:rPr lang="en-US" dirty="0">
                    <a:latin typeface="Roboto Mono for Powerline" pitchFamily="2" charset="0"/>
                    <a:ea typeface="Roboto Mono for Powerline" pitchFamily="2" charset="0"/>
                  </a:rPr>
                  <a:t>(</a:t>
                </a:r>
                <a14:m>
                  <m:oMath xmlns:m="http://schemas.openxmlformats.org/officeDocument/2006/math">
                    <m:sSub>
                      <m:sSubPr>
                        <m:ctrlPr>
                          <a:rPr lang="en-US" i="1">
                            <a:latin typeface="Cambria Math" panose="02040503050406030204" pitchFamily="18" charset="0"/>
                            <a:ea typeface="Roboto Mono for Powerline" pitchFamily="2" charset="0"/>
                          </a:rPr>
                        </m:ctrlPr>
                      </m:sSubPr>
                      <m:e>
                        <m:r>
                          <a:rPr lang="en-US" i="1">
                            <a:latin typeface="Cambria Math" panose="02040503050406030204" pitchFamily="18" charset="0"/>
                            <a:ea typeface="Roboto Mono for Powerline" pitchFamily="2" charset="0"/>
                          </a:rPr>
                          <m:t>𝑆</m:t>
                        </m:r>
                      </m:e>
                      <m:sub>
                        <m:r>
                          <a:rPr lang="en-US" i="1">
                            <a:latin typeface="Cambria Math" panose="02040503050406030204" pitchFamily="18" charset="0"/>
                            <a:ea typeface="Roboto Mono for Powerline" pitchFamily="2" charset="0"/>
                          </a:rPr>
                          <m:t>𝑖</m:t>
                        </m:r>
                      </m:sub>
                    </m:sSub>
                  </m:oMath>
                </a14:m>
                <a:r>
                  <a:rPr lang="en-US" dirty="0">
                    <a:latin typeface="Roboto Mono for Powerline" pitchFamily="2" charset="0"/>
                    <a:ea typeface="Roboto Mono for Powerline" pitchFamily="2" charset="0"/>
                  </a:rPr>
                  <a:t>) &gt; </a:t>
                </a:r>
                <a:r>
                  <a:rPr lang="en-US" dirty="0" err="1">
                    <a:latin typeface="Roboto Mono for Powerline" pitchFamily="2" charset="0"/>
                    <a:ea typeface="Roboto Mono for Powerline" pitchFamily="2" charset="0"/>
                  </a:rPr>
                  <a:t>min_val</a:t>
                </a:r>
                <a:r>
                  <a:rPr lang="en-US" dirty="0">
                    <a:latin typeface="Roboto Mono for Powerline" pitchFamily="2" charset="0"/>
                    <a:ea typeface="Roboto Mono for Powerline" pitchFamily="2" charset="0"/>
                  </a:rPr>
                  <a:t>:</a:t>
                </a:r>
              </a:p>
              <a:p>
                <a:pPr marL="139700" indent="0">
                  <a:buNone/>
                </a:pPr>
                <a:r>
                  <a:rPr lang="en-US" dirty="0">
                    <a:latin typeface="Roboto Mono for Powerline" pitchFamily="2" charset="0"/>
                    <a:ea typeface="Roboto Mono for Powerline" pitchFamily="2" charset="0"/>
                  </a:rPr>
                  <a:t>	break  # No need to look at more features</a:t>
                </a:r>
              </a:p>
            </p:txBody>
          </p:sp>
        </mc:Choice>
        <mc:Fallback xmlns="">
          <p:sp>
            <p:nvSpPr>
              <p:cNvPr id="5" name="Text Placeholder 2">
                <a:extLst>
                  <a:ext uri="{FF2B5EF4-FFF2-40B4-BE49-F238E27FC236}">
                    <a16:creationId xmlns:a16="http://schemas.microsoft.com/office/drawing/2014/main" id="{E9798319-0C7C-AA46-84A7-C83D01CD6F22}"/>
                  </a:ext>
                </a:extLst>
              </p:cNvPr>
              <p:cNvSpPr txBox="1">
                <a:spLocks noRot="1" noChangeAspect="1" noMove="1" noResize="1" noEditPoints="1" noAdjustHandles="1" noChangeArrowheads="1" noChangeShapeType="1" noTextEdit="1"/>
              </p:cNvSpPr>
              <p:nvPr/>
            </p:nvSpPr>
            <p:spPr>
              <a:xfrm>
                <a:off x="2930236" y="1221620"/>
                <a:ext cx="5979313" cy="2675465"/>
              </a:xfrm>
              <a:prstGeom prst="rect">
                <a:avLst/>
              </a:prstGeom>
              <a:blipFill>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784000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92D-E5EC-458D-4D20-CA8EDD4F0BB8}"/>
              </a:ext>
            </a:extLst>
          </p:cNvPr>
          <p:cNvSpPr>
            <a:spLocks noGrp="1"/>
          </p:cNvSpPr>
          <p:nvPr>
            <p:ph type="ctrTitle"/>
          </p:nvPr>
        </p:nvSpPr>
        <p:spPr/>
        <p:txBody>
          <a:bodyPr/>
          <a:lstStyle/>
          <a:p>
            <a:r>
              <a:rPr lang="en-US" dirty="0"/>
              <a:t>Overfitting in a nutshell</a:t>
            </a:r>
          </a:p>
        </p:txBody>
      </p:sp>
      <p:sp>
        <p:nvSpPr>
          <p:cNvPr id="4" name="Slide Number Placeholder 3">
            <a:extLst>
              <a:ext uri="{FF2B5EF4-FFF2-40B4-BE49-F238E27FC236}">
                <a16:creationId xmlns:a16="http://schemas.microsoft.com/office/drawing/2014/main" id="{FACE2F53-77B7-79F5-4F34-A13C9F62B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 name="Picture 4">
            <a:extLst>
              <a:ext uri="{FF2B5EF4-FFF2-40B4-BE49-F238E27FC236}">
                <a16:creationId xmlns:a16="http://schemas.microsoft.com/office/drawing/2014/main" id="{B522947D-71B7-2A97-A931-85F3AFA512DD}"/>
              </a:ext>
            </a:extLst>
          </p:cNvPr>
          <p:cNvPicPr>
            <a:picLocks noChangeAspect="1"/>
          </p:cNvPicPr>
          <p:nvPr/>
        </p:nvPicPr>
        <p:blipFill>
          <a:blip r:embed="rId2"/>
          <a:stretch>
            <a:fillRect/>
          </a:stretch>
        </p:blipFill>
        <p:spPr>
          <a:xfrm>
            <a:off x="3278171" y="60391"/>
            <a:ext cx="5005749" cy="5022718"/>
          </a:xfrm>
          <a:prstGeom prst="rect">
            <a:avLst/>
          </a:prstGeom>
        </p:spPr>
      </p:pic>
    </p:spTree>
    <p:extLst>
      <p:ext uri="{BB962C8B-B14F-4D97-AF65-F5344CB8AC3E}">
        <p14:creationId xmlns:p14="http://schemas.microsoft.com/office/powerpoint/2010/main" val="2831608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4257C-2020-D244-9893-FFB20ED6E6C1}"/>
              </a:ext>
            </a:extLst>
          </p:cNvPr>
          <p:cNvSpPr>
            <a:spLocks noGrp="1"/>
          </p:cNvSpPr>
          <p:nvPr>
            <p:ph type="body" idx="1"/>
          </p:nvPr>
        </p:nvSpPr>
        <p:spPr/>
        <p:txBody>
          <a:bodyPr/>
          <a:lstStyle/>
          <a:p>
            <a:r>
              <a:rPr lang="en-US" dirty="0"/>
              <a:t>Say you want to find the optimal two-feature model, using the forward stepwise algorithm. What model would the forward stepwise algorithm choose?</a:t>
            </a:r>
          </a:p>
        </p:txBody>
      </p:sp>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graphicFrame>
        <p:nvGraphicFramePr>
          <p:cNvPr id="7" name="Table 7">
            <a:extLst>
              <a:ext uri="{FF2B5EF4-FFF2-40B4-BE49-F238E27FC236}">
                <a16:creationId xmlns:a16="http://schemas.microsoft.com/office/drawing/2014/main" id="{27F9C05F-112E-AF4E-ACB4-0395B22A1071}"/>
              </a:ext>
            </a:extLst>
          </p:cNvPr>
          <p:cNvGraphicFramePr>
            <a:graphicFrameLocks noGrp="1"/>
          </p:cNvGraphicFramePr>
          <p:nvPr>
            <p:extLst>
              <p:ext uri="{D42A27DB-BD31-4B8C-83A1-F6EECF244321}">
                <p14:modId xmlns:p14="http://schemas.microsoft.com/office/powerpoint/2010/main" val="1071316198"/>
              </p:ext>
            </p:extLst>
          </p:nvPr>
        </p:nvGraphicFramePr>
        <p:xfrm>
          <a:off x="3548850" y="1924094"/>
          <a:ext cx="2046300" cy="1854200"/>
        </p:xfrm>
        <a:graphic>
          <a:graphicData uri="http://schemas.openxmlformats.org/drawingml/2006/table">
            <a:tbl>
              <a:tblPr firstRow="1" bandRow="1">
                <a:tableStyleId>{CB23F696-D533-4BE0-B1DA-8B15BD142E95}</a:tableStyleId>
              </a:tblPr>
              <a:tblGrid>
                <a:gridCol w="939430">
                  <a:extLst>
                    <a:ext uri="{9D8B030D-6E8A-4147-A177-3AD203B41FA5}">
                      <a16:colId xmlns:a16="http://schemas.microsoft.com/office/drawing/2014/main" val="1130068958"/>
                    </a:ext>
                  </a:extLst>
                </a:gridCol>
                <a:gridCol w="1106870">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a:t>
                      </a: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a:t>
                      </a:r>
                    </a:p>
                  </a:txBody>
                  <a:tcPr/>
                </a:tc>
                <a:tc>
                  <a:txBody>
                    <a:bodyPr/>
                    <a:lstStyle/>
                    <a:p>
                      <a:r>
                        <a:rPr lang="en-US" dirty="0">
                          <a:latin typeface="Nunito Sans" pitchFamily="2" charset="77"/>
                        </a:rPr>
                        <a:t>201</a:t>
                      </a:r>
                    </a:p>
                  </a:txBody>
                  <a:tcPr/>
                </a:tc>
                <a:extLst>
                  <a:ext uri="{0D108BD9-81ED-4DB2-BD59-A6C34878D82A}">
                    <a16:rowId xmlns:a16="http://schemas.microsoft.com/office/drawing/2014/main" val="2429082194"/>
                  </a:ext>
                </a:extLst>
              </a:tr>
              <a:tr h="370840">
                <a:tc>
                  <a:txBody>
                    <a:bodyPr/>
                    <a:lstStyle/>
                    <a:p>
                      <a:r>
                        <a:rPr lang="en-US" dirty="0">
                          <a:latin typeface="Nunito Sans" pitchFamily="2" charset="77"/>
                        </a:rPr>
                        <a:t># bed</a:t>
                      </a:r>
                    </a:p>
                  </a:txBody>
                  <a:tcPr/>
                </a:tc>
                <a:tc>
                  <a:txBody>
                    <a:bodyPr/>
                    <a:lstStyle/>
                    <a:p>
                      <a:r>
                        <a:rPr lang="en-US" dirty="0">
                          <a:latin typeface="Nunito Sans" pitchFamily="2" charset="77"/>
                        </a:rPr>
                        <a:t>300</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a:t>
                      </a:r>
                    </a:p>
                  </a:txBody>
                  <a:tcPr/>
                </a:tc>
                <a:tc>
                  <a:txBody>
                    <a:bodyPr/>
                    <a:lstStyle/>
                    <a:p>
                      <a:r>
                        <a:rPr lang="en-US" dirty="0">
                          <a:latin typeface="Nunito Sans" pitchFamily="2" charset="77"/>
                        </a:rPr>
                        <a:t>157</a:t>
                      </a:r>
                    </a:p>
                  </a:txBody>
                  <a:tcPr/>
                </a:tc>
                <a:extLst>
                  <a:ext uri="{0D108BD9-81ED-4DB2-BD59-A6C34878D82A}">
                    <a16:rowId xmlns:a16="http://schemas.microsoft.com/office/drawing/2014/main" val="2123543049"/>
                  </a:ext>
                </a:extLst>
              </a:tr>
              <a:tr h="370840">
                <a:tc>
                  <a:txBody>
                    <a:bodyPr/>
                    <a:lstStyle/>
                    <a:p>
                      <a:r>
                        <a:rPr lang="en-US" dirty="0">
                          <a:latin typeface="Nunito Sans" pitchFamily="2" charset="77"/>
                        </a:rPr>
                        <a:t>year built</a:t>
                      </a:r>
                    </a:p>
                  </a:txBody>
                  <a:tcPr/>
                </a:tc>
                <a:tc>
                  <a:txBody>
                    <a:bodyPr/>
                    <a:lstStyle/>
                    <a:p>
                      <a:r>
                        <a:rPr lang="en-US" dirty="0">
                          <a:latin typeface="Nunito Sans" pitchFamily="2" charset="77"/>
                        </a:rPr>
                        <a:t>224</a:t>
                      </a:r>
                    </a:p>
                  </a:txBody>
                  <a:tcPr/>
                </a:tc>
                <a:extLst>
                  <a:ext uri="{0D108BD9-81ED-4DB2-BD59-A6C34878D82A}">
                    <a16:rowId xmlns:a16="http://schemas.microsoft.com/office/drawing/2014/main" val="562035043"/>
                  </a:ext>
                </a:extLst>
              </a:tr>
            </a:tbl>
          </a:graphicData>
        </a:graphic>
      </p:graphicFrame>
      <p:graphicFrame>
        <p:nvGraphicFramePr>
          <p:cNvPr id="8" name="Table 7">
            <a:extLst>
              <a:ext uri="{FF2B5EF4-FFF2-40B4-BE49-F238E27FC236}">
                <a16:creationId xmlns:a16="http://schemas.microsoft.com/office/drawing/2014/main" id="{D3721C3F-CE55-0F4F-888A-80AF685BA0AC}"/>
              </a:ext>
            </a:extLst>
          </p:cNvPr>
          <p:cNvGraphicFramePr>
            <a:graphicFrameLocks noGrp="1"/>
          </p:cNvGraphicFramePr>
          <p:nvPr>
            <p:extLst>
              <p:ext uri="{D42A27DB-BD31-4B8C-83A1-F6EECF244321}">
                <p14:modId xmlns:p14="http://schemas.microsoft.com/office/powerpoint/2010/main" val="1190896499"/>
              </p:ext>
            </p:extLst>
          </p:nvPr>
        </p:nvGraphicFramePr>
        <p:xfrm>
          <a:off x="6071330" y="1924094"/>
          <a:ext cx="2615495" cy="2595880"/>
        </p:xfrm>
        <a:graphic>
          <a:graphicData uri="http://schemas.openxmlformats.org/drawingml/2006/table">
            <a:tbl>
              <a:tblPr firstRow="1" bandRow="1">
                <a:tableStyleId>{CB23F696-D533-4BE0-B1DA-8B15BD142E95}</a:tableStyleId>
              </a:tblPr>
              <a:tblGrid>
                <a:gridCol w="1725358">
                  <a:extLst>
                    <a:ext uri="{9D8B030D-6E8A-4147-A177-3AD203B41FA5}">
                      <a16:colId xmlns:a16="http://schemas.microsoft.com/office/drawing/2014/main" val="1130068958"/>
                    </a:ext>
                  </a:extLst>
                </a:gridCol>
                <a:gridCol w="890137">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 </a:t>
                      </a:r>
                      <a:r>
                        <a:rPr lang="en-US" sz="1100" b="0" i="1" dirty="0">
                          <a:latin typeface="Nunito Sans" pitchFamily="2" charset="77"/>
                        </a:rPr>
                        <a:t>(unordered)</a:t>
                      </a:r>
                      <a:endParaRPr lang="en-US" b="0" i="1" dirty="0">
                        <a:latin typeface="Nunito Sans" pitchFamily="2" charset="77"/>
                      </a:endParaRP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 # bed)</a:t>
                      </a:r>
                    </a:p>
                  </a:txBody>
                  <a:tcPr/>
                </a:tc>
                <a:tc>
                  <a:txBody>
                    <a:bodyPr/>
                    <a:lstStyle/>
                    <a:p>
                      <a:r>
                        <a:rPr lang="en-US" dirty="0">
                          <a:latin typeface="Nunito Sans" pitchFamily="2" charset="77"/>
                        </a:rPr>
                        <a:t>120</a:t>
                      </a:r>
                    </a:p>
                  </a:txBody>
                  <a:tcPr/>
                </a:tc>
                <a:extLst>
                  <a:ext uri="{0D108BD9-81ED-4DB2-BD59-A6C34878D82A}">
                    <a16:rowId xmlns:a16="http://schemas.microsoft.com/office/drawing/2014/main" val="242908219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sq ft)</a:t>
                      </a:r>
                    </a:p>
                  </a:txBody>
                  <a:tcPr/>
                </a:tc>
                <a:tc>
                  <a:txBody>
                    <a:bodyPr/>
                    <a:lstStyle/>
                    <a:p>
                      <a:r>
                        <a:rPr lang="en-US" dirty="0">
                          <a:latin typeface="Nunito Sans" pitchFamily="2" charset="77"/>
                        </a:rPr>
                        <a:t>131</a:t>
                      </a:r>
                    </a:p>
                  </a:txBody>
                  <a:tcPr/>
                </a:tc>
                <a:extLst>
                  <a:ext uri="{0D108BD9-81ED-4DB2-BD59-A6C34878D82A}">
                    <a16:rowId xmlns:a16="http://schemas.microsoft.com/office/drawing/2014/main" val="383675881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year built)</a:t>
                      </a:r>
                    </a:p>
                  </a:txBody>
                  <a:tcPr/>
                </a:tc>
                <a:tc>
                  <a:txBody>
                    <a:bodyPr/>
                    <a:lstStyle/>
                    <a:p>
                      <a:r>
                        <a:rPr lang="en-US" dirty="0">
                          <a:latin typeface="Nunito Sans" pitchFamily="2" charset="77"/>
                        </a:rPr>
                        <a:t>190</a:t>
                      </a:r>
                    </a:p>
                  </a:txBody>
                  <a:tcPr/>
                </a:tc>
                <a:extLst>
                  <a:ext uri="{0D108BD9-81ED-4DB2-BD59-A6C34878D82A}">
                    <a16:rowId xmlns:a16="http://schemas.microsoft.com/office/drawing/2014/main" val="1730604837"/>
                  </a:ext>
                </a:extLst>
              </a:tr>
              <a:tr h="370840">
                <a:tc>
                  <a:txBody>
                    <a:bodyPr/>
                    <a:lstStyle/>
                    <a:p>
                      <a:r>
                        <a:rPr lang="en-US" dirty="0">
                          <a:latin typeface="Nunito Sans" pitchFamily="2" charset="77"/>
                        </a:rPr>
                        <a:t>(# bed, sq ft)</a:t>
                      </a:r>
                    </a:p>
                  </a:txBody>
                  <a:tcPr/>
                </a:tc>
                <a:tc>
                  <a:txBody>
                    <a:bodyPr/>
                    <a:lstStyle/>
                    <a:p>
                      <a:r>
                        <a:rPr lang="en-US" dirty="0">
                          <a:latin typeface="Nunito Sans" pitchFamily="2" charset="77"/>
                        </a:rPr>
                        <a:t>137</a:t>
                      </a:r>
                    </a:p>
                  </a:txBody>
                  <a:tcPr/>
                </a:tc>
                <a:extLst>
                  <a:ext uri="{0D108BD9-81ED-4DB2-BD59-A6C34878D82A}">
                    <a16:rowId xmlns:a16="http://schemas.microsoft.com/office/drawing/2014/main" val="1464078212"/>
                  </a:ext>
                </a:extLst>
              </a:tr>
              <a:tr h="370840">
                <a:tc>
                  <a:txBody>
                    <a:bodyPr/>
                    <a:lstStyle/>
                    <a:p>
                      <a:r>
                        <a:rPr lang="en-US" dirty="0">
                          <a:latin typeface="Nunito Sans" pitchFamily="2" charset="77"/>
                        </a:rPr>
                        <a:t>(# bed, year built)</a:t>
                      </a:r>
                    </a:p>
                  </a:txBody>
                  <a:tcPr/>
                </a:tc>
                <a:tc>
                  <a:txBody>
                    <a:bodyPr/>
                    <a:lstStyle/>
                    <a:p>
                      <a:r>
                        <a:rPr lang="en-US" dirty="0">
                          <a:latin typeface="Nunito Sans" pitchFamily="2" charset="77"/>
                        </a:rPr>
                        <a:t>209</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 year built)</a:t>
                      </a:r>
                    </a:p>
                  </a:txBody>
                  <a:tcPr/>
                </a:tc>
                <a:tc>
                  <a:txBody>
                    <a:bodyPr/>
                    <a:lstStyle/>
                    <a:p>
                      <a:r>
                        <a:rPr lang="en-US" dirty="0">
                          <a:latin typeface="Nunito Sans" pitchFamily="2" charset="77"/>
                        </a:rPr>
                        <a:t>145</a:t>
                      </a:r>
                    </a:p>
                  </a:txBody>
                  <a:tcPr/>
                </a:tc>
                <a:extLst>
                  <a:ext uri="{0D108BD9-81ED-4DB2-BD59-A6C34878D82A}">
                    <a16:rowId xmlns:a16="http://schemas.microsoft.com/office/drawing/2014/main" val="2123543049"/>
                  </a:ext>
                </a:extLst>
              </a:tr>
            </a:tbl>
          </a:graphicData>
        </a:graphic>
      </p:graphicFrame>
      <p:sp>
        <p:nvSpPr>
          <p:cNvPr id="5" name="TextBox 4">
            <a:extLst>
              <a:ext uri="{FF2B5EF4-FFF2-40B4-BE49-F238E27FC236}">
                <a16:creationId xmlns:a16="http://schemas.microsoft.com/office/drawing/2014/main" id="{1995C80D-C2F3-F72F-D878-B9667CBF9A7D}"/>
              </a:ext>
            </a:extLst>
          </p:cNvPr>
          <p:cNvSpPr txBox="1"/>
          <p:nvPr/>
        </p:nvSpPr>
        <p:spPr>
          <a:xfrm>
            <a:off x="3654614" y="1576854"/>
            <a:ext cx="1656223" cy="307777"/>
          </a:xfrm>
          <a:prstGeom prst="rect">
            <a:avLst/>
          </a:prstGeom>
          <a:noFill/>
        </p:spPr>
        <p:txBody>
          <a:bodyPr wrap="none" rtlCol="0">
            <a:spAutoFit/>
          </a:bodyPr>
          <a:lstStyle/>
          <a:p>
            <a:r>
              <a:rPr lang="en-US" b="1" dirty="0"/>
              <a:t>Subsets of Size 1</a:t>
            </a:r>
          </a:p>
        </p:txBody>
      </p:sp>
      <p:sp>
        <p:nvSpPr>
          <p:cNvPr id="9" name="TextBox 8">
            <a:extLst>
              <a:ext uri="{FF2B5EF4-FFF2-40B4-BE49-F238E27FC236}">
                <a16:creationId xmlns:a16="http://schemas.microsoft.com/office/drawing/2014/main" id="{9207D758-3D6E-01F1-CE97-A45ADD20BDB6}"/>
              </a:ext>
            </a:extLst>
          </p:cNvPr>
          <p:cNvSpPr txBox="1"/>
          <p:nvPr/>
        </p:nvSpPr>
        <p:spPr>
          <a:xfrm>
            <a:off x="6550965" y="1546436"/>
            <a:ext cx="1656223" cy="307777"/>
          </a:xfrm>
          <a:prstGeom prst="rect">
            <a:avLst/>
          </a:prstGeom>
          <a:noFill/>
        </p:spPr>
        <p:txBody>
          <a:bodyPr wrap="none" rtlCol="0">
            <a:spAutoFit/>
          </a:bodyPr>
          <a:lstStyle/>
          <a:p>
            <a:r>
              <a:rPr lang="en-US" b="1" dirty="0"/>
              <a:t>Subsets of Size 2</a:t>
            </a:r>
          </a:p>
        </p:txBody>
      </p:sp>
    </p:spTree>
    <p:extLst>
      <p:ext uri="{BB962C8B-B14F-4D97-AF65-F5344CB8AC3E}">
        <p14:creationId xmlns:p14="http://schemas.microsoft.com/office/powerpoint/2010/main" val="165066172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E4257C-2020-D244-9893-FFB20ED6E6C1}"/>
              </a:ext>
            </a:extLst>
          </p:cNvPr>
          <p:cNvSpPr>
            <a:spLocks noGrp="1"/>
          </p:cNvSpPr>
          <p:nvPr>
            <p:ph type="body" idx="1"/>
          </p:nvPr>
        </p:nvSpPr>
        <p:spPr/>
        <p:txBody>
          <a:bodyPr/>
          <a:lstStyle/>
          <a:p>
            <a:r>
              <a:rPr lang="en-US" dirty="0"/>
              <a:t>Say you want to find the optimal two-feature model, using the forward stepwise algorithm. What model would the forward stepwise algorithm choose?</a:t>
            </a:r>
          </a:p>
        </p:txBody>
      </p:sp>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graphicFrame>
        <p:nvGraphicFramePr>
          <p:cNvPr id="2" name="Table 7">
            <a:extLst>
              <a:ext uri="{FF2B5EF4-FFF2-40B4-BE49-F238E27FC236}">
                <a16:creationId xmlns:a16="http://schemas.microsoft.com/office/drawing/2014/main" id="{7FAF95AD-8038-FD31-E1E3-438E34C0D36F}"/>
              </a:ext>
            </a:extLst>
          </p:cNvPr>
          <p:cNvGraphicFramePr>
            <a:graphicFrameLocks noGrp="1"/>
          </p:cNvGraphicFramePr>
          <p:nvPr>
            <p:extLst>
              <p:ext uri="{D42A27DB-BD31-4B8C-83A1-F6EECF244321}">
                <p14:modId xmlns:p14="http://schemas.microsoft.com/office/powerpoint/2010/main" val="3041847812"/>
              </p:ext>
            </p:extLst>
          </p:nvPr>
        </p:nvGraphicFramePr>
        <p:xfrm>
          <a:off x="3548850" y="1924094"/>
          <a:ext cx="2046300" cy="1854200"/>
        </p:xfrm>
        <a:graphic>
          <a:graphicData uri="http://schemas.openxmlformats.org/drawingml/2006/table">
            <a:tbl>
              <a:tblPr firstRow="1" bandRow="1">
                <a:tableStyleId>{CB23F696-D533-4BE0-B1DA-8B15BD142E95}</a:tableStyleId>
              </a:tblPr>
              <a:tblGrid>
                <a:gridCol w="939430">
                  <a:extLst>
                    <a:ext uri="{9D8B030D-6E8A-4147-A177-3AD203B41FA5}">
                      <a16:colId xmlns:a16="http://schemas.microsoft.com/office/drawing/2014/main" val="1130068958"/>
                    </a:ext>
                  </a:extLst>
                </a:gridCol>
                <a:gridCol w="1106870">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a:t>
                      </a: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a:t>
                      </a:r>
                    </a:p>
                  </a:txBody>
                  <a:tcPr/>
                </a:tc>
                <a:tc>
                  <a:txBody>
                    <a:bodyPr/>
                    <a:lstStyle/>
                    <a:p>
                      <a:r>
                        <a:rPr lang="en-US" dirty="0">
                          <a:latin typeface="Nunito Sans" pitchFamily="2" charset="77"/>
                        </a:rPr>
                        <a:t>201</a:t>
                      </a:r>
                    </a:p>
                  </a:txBody>
                  <a:tcPr/>
                </a:tc>
                <a:extLst>
                  <a:ext uri="{0D108BD9-81ED-4DB2-BD59-A6C34878D82A}">
                    <a16:rowId xmlns:a16="http://schemas.microsoft.com/office/drawing/2014/main" val="2429082194"/>
                  </a:ext>
                </a:extLst>
              </a:tr>
              <a:tr h="370840">
                <a:tc>
                  <a:txBody>
                    <a:bodyPr/>
                    <a:lstStyle/>
                    <a:p>
                      <a:r>
                        <a:rPr lang="en-US" dirty="0">
                          <a:latin typeface="Nunito Sans" pitchFamily="2" charset="77"/>
                        </a:rPr>
                        <a:t># bed</a:t>
                      </a:r>
                    </a:p>
                  </a:txBody>
                  <a:tcPr/>
                </a:tc>
                <a:tc>
                  <a:txBody>
                    <a:bodyPr/>
                    <a:lstStyle/>
                    <a:p>
                      <a:r>
                        <a:rPr lang="en-US" dirty="0">
                          <a:latin typeface="Nunito Sans" pitchFamily="2" charset="77"/>
                        </a:rPr>
                        <a:t>300</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a:t>
                      </a:r>
                    </a:p>
                  </a:txBody>
                  <a:tcPr/>
                </a:tc>
                <a:tc>
                  <a:txBody>
                    <a:bodyPr/>
                    <a:lstStyle/>
                    <a:p>
                      <a:r>
                        <a:rPr lang="en-US" dirty="0">
                          <a:latin typeface="Nunito Sans" pitchFamily="2" charset="77"/>
                        </a:rPr>
                        <a:t>157</a:t>
                      </a:r>
                    </a:p>
                  </a:txBody>
                  <a:tcPr/>
                </a:tc>
                <a:extLst>
                  <a:ext uri="{0D108BD9-81ED-4DB2-BD59-A6C34878D82A}">
                    <a16:rowId xmlns:a16="http://schemas.microsoft.com/office/drawing/2014/main" val="2123543049"/>
                  </a:ext>
                </a:extLst>
              </a:tr>
              <a:tr h="370840">
                <a:tc>
                  <a:txBody>
                    <a:bodyPr/>
                    <a:lstStyle/>
                    <a:p>
                      <a:r>
                        <a:rPr lang="en-US" dirty="0">
                          <a:latin typeface="Nunito Sans" pitchFamily="2" charset="77"/>
                        </a:rPr>
                        <a:t>year built</a:t>
                      </a:r>
                    </a:p>
                  </a:txBody>
                  <a:tcPr/>
                </a:tc>
                <a:tc>
                  <a:txBody>
                    <a:bodyPr/>
                    <a:lstStyle/>
                    <a:p>
                      <a:r>
                        <a:rPr lang="en-US" dirty="0">
                          <a:latin typeface="Nunito Sans" pitchFamily="2" charset="77"/>
                        </a:rPr>
                        <a:t>224</a:t>
                      </a:r>
                    </a:p>
                  </a:txBody>
                  <a:tcPr/>
                </a:tc>
                <a:extLst>
                  <a:ext uri="{0D108BD9-81ED-4DB2-BD59-A6C34878D82A}">
                    <a16:rowId xmlns:a16="http://schemas.microsoft.com/office/drawing/2014/main" val="562035043"/>
                  </a:ext>
                </a:extLst>
              </a:tr>
            </a:tbl>
          </a:graphicData>
        </a:graphic>
      </p:graphicFrame>
      <p:graphicFrame>
        <p:nvGraphicFramePr>
          <p:cNvPr id="5" name="Table 4">
            <a:extLst>
              <a:ext uri="{FF2B5EF4-FFF2-40B4-BE49-F238E27FC236}">
                <a16:creationId xmlns:a16="http://schemas.microsoft.com/office/drawing/2014/main" id="{8EEFC2F3-0AA2-A959-7EE8-BD3A85B05440}"/>
              </a:ext>
            </a:extLst>
          </p:cNvPr>
          <p:cNvGraphicFramePr>
            <a:graphicFrameLocks noGrp="1"/>
          </p:cNvGraphicFramePr>
          <p:nvPr>
            <p:extLst>
              <p:ext uri="{D42A27DB-BD31-4B8C-83A1-F6EECF244321}">
                <p14:modId xmlns:p14="http://schemas.microsoft.com/office/powerpoint/2010/main" val="1944701073"/>
              </p:ext>
            </p:extLst>
          </p:nvPr>
        </p:nvGraphicFramePr>
        <p:xfrm>
          <a:off x="6071330" y="1924094"/>
          <a:ext cx="2615495" cy="2595880"/>
        </p:xfrm>
        <a:graphic>
          <a:graphicData uri="http://schemas.openxmlformats.org/drawingml/2006/table">
            <a:tbl>
              <a:tblPr firstRow="1" bandRow="1">
                <a:tableStyleId>{CB23F696-D533-4BE0-B1DA-8B15BD142E95}</a:tableStyleId>
              </a:tblPr>
              <a:tblGrid>
                <a:gridCol w="1725358">
                  <a:extLst>
                    <a:ext uri="{9D8B030D-6E8A-4147-A177-3AD203B41FA5}">
                      <a16:colId xmlns:a16="http://schemas.microsoft.com/office/drawing/2014/main" val="1130068958"/>
                    </a:ext>
                  </a:extLst>
                </a:gridCol>
                <a:gridCol w="890137">
                  <a:extLst>
                    <a:ext uri="{9D8B030D-6E8A-4147-A177-3AD203B41FA5}">
                      <a16:colId xmlns:a16="http://schemas.microsoft.com/office/drawing/2014/main" val="4004525230"/>
                    </a:ext>
                  </a:extLst>
                </a:gridCol>
              </a:tblGrid>
              <a:tr h="370840">
                <a:tc>
                  <a:txBody>
                    <a:bodyPr/>
                    <a:lstStyle/>
                    <a:p>
                      <a:r>
                        <a:rPr lang="en-US" b="1" dirty="0">
                          <a:latin typeface="Nunito Sans" pitchFamily="2" charset="77"/>
                        </a:rPr>
                        <a:t>Features </a:t>
                      </a:r>
                      <a:r>
                        <a:rPr lang="en-US" sz="1100" b="0" i="1" dirty="0">
                          <a:latin typeface="Nunito Sans" pitchFamily="2" charset="77"/>
                        </a:rPr>
                        <a:t>(unordered)</a:t>
                      </a:r>
                      <a:endParaRPr lang="en-US" b="0" i="1" dirty="0">
                        <a:latin typeface="Nunito Sans" pitchFamily="2" charset="77"/>
                      </a:endParaRPr>
                    </a:p>
                  </a:txBody>
                  <a:tcPr/>
                </a:tc>
                <a:tc>
                  <a:txBody>
                    <a:bodyPr/>
                    <a:lstStyle/>
                    <a:p>
                      <a:r>
                        <a:rPr lang="en-US" b="1" dirty="0">
                          <a:latin typeface="Nunito Sans" pitchFamily="2" charset="77"/>
                        </a:rPr>
                        <a:t>Val Loss</a:t>
                      </a:r>
                    </a:p>
                  </a:txBody>
                  <a:tcPr/>
                </a:tc>
                <a:extLst>
                  <a:ext uri="{0D108BD9-81ED-4DB2-BD59-A6C34878D82A}">
                    <a16:rowId xmlns:a16="http://schemas.microsoft.com/office/drawing/2014/main" val="3594809706"/>
                  </a:ext>
                </a:extLst>
              </a:tr>
              <a:tr h="370840">
                <a:tc>
                  <a:txBody>
                    <a:bodyPr/>
                    <a:lstStyle/>
                    <a:p>
                      <a:r>
                        <a:rPr lang="en-US" dirty="0">
                          <a:latin typeface="Nunito Sans" pitchFamily="2" charset="77"/>
                        </a:rPr>
                        <a:t>(# bath, # bed)</a:t>
                      </a:r>
                    </a:p>
                  </a:txBody>
                  <a:tcPr/>
                </a:tc>
                <a:tc>
                  <a:txBody>
                    <a:bodyPr/>
                    <a:lstStyle/>
                    <a:p>
                      <a:r>
                        <a:rPr lang="en-US" dirty="0">
                          <a:latin typeface="Nunito Sans" pitchFamily="2" charset="77"/>
                        </a:rPr>
                        <a:t>120</a:t>
                      </a:r>
                    </a:p>
                  </a:txBody>
                  <a:tcPr/>
                </a:tc>
                <a:extLst>
                  <a:ext uri="{0D108BD9-81ED-4DB2-BD59-A6C34878D82A}">
                    <a16:rowId xmlns:a16="http://schemas.microsoft.com/office/drawing/2014/main" val="242908219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sq ft)</a:t>
                      </a:r>
                    </a:p>
                  </a:txBody>
                  <a:tcPr/>
                </a:tc>
                <a:tc>
                  <a:txBody>
                    <a:bodyPr/>
                    <a:lstStyle/>
                    <a:p>
                      <a:r>
                        <a:rPr lang="en-US" dirty="0">
                          <a:latin typeface="Nunito Sans" pitchFamily="2" charset="77"/>
                        </a:rPr>
                        <a:t>131</a:t>
                      </a:r>
                    </a:p>
                  </a:txBody>
                  <a:tcPr/>
                </a:tc>
                <a:extLst>
                  <a:ext uri="{0D108BD9-81ED-4DB2-BD59-A6C34878D82A}">
                    <a16:rowId xmlns:a16="http://schemas.microsoft.com/office/drawing/2014/main" val="383675881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Nunito Sans" pitchFamily="2" charset="77"/>
                        </a:rPr>
                        <a:t>(# bath, year built)</a:t>
                      </a:r>
                    </a:p>
                  </a:txBody>
                  <a:tcPr/>
                </a:tc>
                <a:tc>
                  <a:txBody>
                    <a:bodyPr/>
                    <a:lstStyle/>
                    <a:p>
                      <a:r>
                        <a:rPr lang="en-US" dirty="0">
                          <a:latin typeface="Nunito Sans" pitchFamily="2" charset="77"/>
                        </a:rPr>
                        <a:t>190</a:t>
                      </a:r>
                    </a:p>
                  </a:txBody>
                  <a:tcPr/>
                </a:tc>
                <a:extLst>
                  <a:ext uri="{0D108BD9-81ED-4DB2-BD59-A6C34878D82A}">
                    <a16:rowId xmlns:a16="http://schemas.microsoft.com/office/drawing/2014/main" val="1730604837"/>
                  </a:ext>
                </a:extLst>
              </a:tr>
              <a:tr h="370840">
                <a:tc>
                  <a:txBody>
                    <a:bodyPr/>
                    <a:lstStyle/>
                    <a:p>
                      <a:r>
                        <a:rPr lang="en-US" dirty="0">
                          <a:latin typeface="Nunito Sans" pitchFamily="2" charset="77"/>
                        </a:rPr>
                        <a:t>(# bed, sq ft)</a:t>
                      </a:r>
                    </a:p>
                  </a:txBody>
                  <a:tcPr/>
                </a:tc>
                <a:tc>
                  <a:txBody>
                    <a:bodyPr/>
                    <a:lstStyle/>
                    <a:p>
                      <a:r>
                        <a:rPr lang="en-US" dirty="0">
                          <a:latin typeface="Nunito Sans" pitchFamily="2" charset="77"/>
                        </a:rPr>
                        <a:t>137</a:t>
                      </a:r>
                    </a:p>
                  </a:txBody>
                  <a:tcPr/>
                </a:tc>
                <a:extLst>
                  <a:ext uri="{0D108BD9-81ED-4DB2-BD59-A6C34878D82A}">
                    <a16:rowId xmlns:a16="http://schemas.microsoft.com/office/drawing/2014/main" val="1464078212"/>
                  </a:ext>
                </a:extLst>
              </a:tr>
              <a:tr h="370840">
                <a:tc>
                  <a:txBody>
                    <a:bodyPr/>
                    <a:lstStyle/>
                    <a:p>
                      <a:r>
                        <a:rPr lang="en-US" dirty="0">
                          <a:latin typeface="Nunito Sans" pitchFamily="2" charset="77"/>
                        </a:rPr>
                        <a:t>(# bed, year built)</a:t>
                      </a:r>
                    </a:p>
                  </a:txBody>
                  <a:tcPr/>
                </a:tc>
                <a:tc>
                  <a:txBody>
                    <a:bodyPr/>
                    <a:lstStyle/>
                    <a:p>
                      <a:r>
                        <a:rPr lang="en-US" dirty="0">
                          <a:latin typeface="Nunito Sans" pitchFamily="2" charset="77"/>
                        </a:rPr>
                        <a:t>209</a:t>
                      </a:r>
                    </a:p>
                  </a:txBody>
                  <a:tcPr/>
                </a:tc>
                <a:extLst>
                  <a:ext uri="{0D108BD9-81ED-4DB2-BD59-A6C34878D82A}">
                    <a16:rowId xmlns:a16="http://schemas.microsoft.com/office/drawing/2014/main" val="276791429"/>
                  </a:ext>
                </a:extLst>
              </a:tr>
              <a:tr h="370840">
                <a:tc>
                  <a:txBody>
                    <a:bodyPr/>
                    <a:lstStyle/>
                    <a:p>
                      <a:r>
                        <a:rPr lang="en-US" dirty="0">
                          <a:latin typeface="Nunito Sans" pitchFamily="2" charset="77"/>
                        </a:rPr>
                        <a:t>(sq ft, year built)</a:t>
                      </a:r>
                    </a:p>
                  </a:txBody>
                  <a:tcPr/>
                </a:tc>
                <a:tc>
                  <a:txBody>
                    <a:bodyPr/>
                    <a:lstStyle/>
                    <a:p>
                      <a:r>
                        <a:rPr lang="en-US" dirty="0">
                          <a:latin typeface="Nunito Sans" pitchFamily="2" charset="77"/>
                        </a:rPr>
                        <a:t>145</a:t>
                      </a:r>
                    </a:p>
                  </a:txBody>
                  <a:tcPr/>
                </a:tc>
                <a:extLst>
                  <a:ext uri="{0D108BD9-81ED-4DB2-BD59-A6C34878D82A}">
                    <a16:rowId xmlns:a16="http://schemas.microsoft.com/office/drawing/2014/main" val="2123543049"/>
                  </a:ext>
                </a:extLst>
              </a:tr>
            </a:tbl>
          </a:graphicData>
        </a:graphic>
      </p:graphicFrame>
      <p:sp>
        <p:nvSpPr>
          <p:cNvPr id="9" name="TextBox 8">
            <a:extLst>
              <a:ext uri="{FF2B5EF4-FFF2-40B4-BE49-F238E27FC236}">
                <a16:creationId xmlns:a16="http://schemas.microsoft.com/office/drawing/2014/main" id="{CDAE0D64-CD1D-378B-3F8B-865FB38FBD74}"/>
              </a:ext>
            </a:extLst>
          </p:cNvPr>
          <p:cNvSpPr txBox="1"/>
          <p:nvPr/>
        </p:nvSpPr>
        <p:spPr>
          <a:xfrm>
            <a:off x="3654614" y="1576854"/>
            <a:ext cx="1656223" cy="307777"/>
          </a:xfrm>
          <a:prstGeom prst="rect">
            <a:avLst/>
          </a:prstGeom>
          <a:noFill/>
        </p:spPr>
        <p:txBody>
          <a:bodyPr wrap="none" rtlCol="0">
            <a:spAutoFit/>
          </a:bodyPr>
          <a:lstStyle/>
          <a:p>
            <a:r>
              <a:rPr lang="en-US" b="1" dirty="0"/>
              <a:t>Subsets of Size 1</a:t>
            </a:r>
          </a:p>
        </p:txBody>
      </p:sp>
      <p:sp>
        <p:nvSpPr>
          <p:cNvPr id="10" name="TextBox 9">
            <a:extLst>
              <a:ext uri="{FF2B5EF4-FFF2-40B4-BE49-F238E27FC236}">
                <a16:creationId xmlns:a16="http://schemas.microsoft.com/office/drawing/2014/main" id="{309A3AB5-A38A-8C83-1090-B7233F441DEC}"/>
              </a:ext>
            </a:extLst>
          </p:cNvPr>
          <p:cNvSpPr txBox="1"/>
          <p:nvPr/>
        </p:nvSpPr>
        <p:spPr>
          <a:xfrm>
            <a:off x="6550965" y="1546436"/>
            <a:ext cx="1656223" cy="307777"/>
          </a:xfrm>
          <a:prstGeom prst="rect">
            <a:avLst/>
          </a:prstGeom>
          <a:noFill/>
        </p:spPr>
        <p:txBody>
          <a:bodyPr wrap="none" rtlCol="0">
            <a:spAutoFit/>
          </a:bodyPr>
          <a:lstStyle/>
          <a:p>
            <a:r>
              <a:rPr lang="en-US" b="1" dirty="0"/>
              <a:t>Subsets of Size 2</a:t>
            </a:r>
          </a:p>
        </p:txBody>
      </p:sp>
    </p:spTree>
    <p:extLst>
      <p:ext uri="{BB962C8B-B14F-4D97-AF65-F5344CB8AC3E}">
        <p14:creationId xmlns:p14="http://schemas.microsoft.com/office/powerpoint/2010/main" val="5719113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B402568-E884-884A-B2FC-C08FD41BDD89}"/>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3A84D929-C8BA-5C4A-ADAE-B277AE2824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7" name="Picture 6">
            <a:extLst>
              <a:ext uri="{FF2B5EF4-FFF2-40B4-BE49-F238E27FC236}">
                <a16:creationId xmlns:a16="http://schemas.microsoft.com/office/drawing/2014/main" id="{149D16D6-A65B-B643-AB3F-E62108121672}"/>
              </a:ext>
            </a:extLst>
          </p:cNvPr>
          <p:cNvPicPr>
            <a:picLocks noChangeAspect="1"/>
          </p:cNvPicPr>
          <p:nvPr/>
        </p:nvPicPr>
        <p:blipFill>
          <a:blip r:embed="rId2"/>
          <a:stretch>
            <a:fillRect/>
          </a:stretch>
        </p:blipFill>
        <p:spPr>
          <a:xfrm>
            <a:off x="4382093" y="1066741"/>
            <a:ext cx="3010018" cy="3010018"/>
          </a:xfrm>
          <a:prstGeom prst="rect">
            <a:avLst/>
          </a:prstGeom>
        </p:spPr>
      </p:pic>
    </p:spTree>
    <p:extLst>
      <p:ext uri="{BB962C8B-B14F-4D97-AF65-F5344CB8AC3E}">
        <p14:creationId xmlns:p14="http://schemas.microsoft.com/office/powerpoint/2010/main" val="68799604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4911-23FC-6546-A560-F57FC70C5082}"/>
              </a:ext>
            </a:extLst>
          </p:cNvPr>
          <p:cNvSpPr>
            <a:spLocks noGrp="1"/>
          </p:cNvSpPr>
          <p:nvPr>
            <p:ph type="ctrTitle"/>
          </p:nvPr>
        </p:nvSpPr>
        <p:spPr/>
        <p:txBody>
          <a:bodyPr/>
          <a:lstStyle/>
          <a:p>
            <a:r>
              <a:rPr lang="en-US" dirty="0"/>
              <a:t>Option 2</a:t>
            </a:r>
            <a:br>
              <a:rPr lang="en-US" dirty="0"/>
            </a:br>
            <a:r>
              <a:rPr lang="en-US" sz="2000" dirty="0"/>
              <a:t>Regularization</a:t>
            </a:r>
            <a:endParaRPr lang="en-US" dirty="0"/>
          </a:p>
        </p:txBody>
      </p:sp>
      <p:sp>
        <p:nvSpPr>
          <p:cNvPr id="3" name="Subtitle 2">
            <a:extLst>
              <a:ext uri="{FF2B5EF4-FFF2-40B4-BE49-F238E27FC236}">
                <a16:creationId xmlns:a16="http://schemas.microsoft.com/office/drawing/2014/main" id="{7B45CE90-B6C7-E44D-95B9-4D1E8E6DD4B7}"/>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53AA780-ACE1-E241-B70D-EAD9C3E7A2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337572134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4911-23FC-6546-A560-F57FC70C5082}"/>
              </a:ext>
            </a:extLst>
          </p:cNvPr>
          <p:cNvSpPr>
            <a:spLocks noGrp="1"/>
          </p:cNvSpPr>
          <p:nvPr>
            <p:ph type="ctrTitle"/>
          </p:nvPr>
        </p:nvSpPr>
        <p:spPr>
          <a:xfrm>
            <a:off x="277100" y="284200"/>
            <a:ext cx="2167336" cy="3678000"/>
          </a:xfrm>
        </p:spPr>
        <p:txBody>
          <a:bodyPr/>
          <a:lstStyle/>
          <a:p>
            <a:r>
              <a:rPr lang="en-US" dirty="0"/>
              <a:t>Regularization in a nutshell</a:t>
            </a:r>
          </a:p>
        </p:txBody>
      </p:sp>
      <p:sp>
        <p:nvSpPr>
          <p:cNvPr id="4" name="Slide Number Placeholder 3">
            <a:extLst>
              <a:ext uri="{FF2B5EF4-FFF2-40B4-BE49-F238E27FC236}">
                <a16:creationId xmlns:a16="http://schemas.microsoft.com/office/drawing/2014/main" id="{F53AA780-ACE1-E241-B70D-EAD9C3E7A2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5" name="Picture 4">
            <a:extLst>
              <a:ext uri="{FF2B5EF4-FFF2-40B4-BE49-F238E27FC236}">
                <a16:creationId xmlns:a16="http://schemas.microsoft.com/office/drawing/2014/main" id="{50F613E2-34E6-333C-05F7-488B303EEDAF}"/>
              </a:ext>
            </a:extLst>
          </p:cNvPr>
          <p:cNvPicPr>
            <a:picLocks noChangeAspect="1"/>
          </p:cNvPicPr>
          <p:nvPr/>
        </p:nvPicPr>
        <p:blipFill>
          <a:blip r:embed="rId2"/>
          <a:stretch>
            <a:fillRect/>
          </a:stretch>
        </p:blipFill>
        <p:spPr>
          <a:xfrm>
            <a:off x="2589291" y="720524"/>
            <a:ext cx="6554709" cy="3702451"/>
          </a:xfrm>
          <a:prstGeom prst="rect">
            <a:avLst/>
          </a:prstGeom>
        </p:spPr>
      </p:pic>
    </p:spTree>
    <p:extLst>
      <p:ext uri="{BB962C8B-B14F-4D97-AF65-F5344CB8AC3E}">
        <p14:creationId xmlns:p14="http://schemas.microsoft.com/office/powerpoint/2010/main" val="291763846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BE9A-E7E4-5943-A2A8-66918E1E93CD}"/>
              </a:ext>
            </a:extLst>
          </p:cNvPr>
          <p:cNvSpPr>
            <a:spLocks noGrp="1"/>
          </p:cNvSpPr>
          <p:nvPr>
            <p:ph type="title"/>
          </p:nvPr>
        </p:nvSpPr>
        <p:spPr/>
        <p:txBody>
          <a:bodyPr/>
          <a:lstStyle/>
          <a:p>
            <a:r>
              <a:rPr lang="en-US" sz="2200" dirty="0"/>
              <a:t>Recap: Regularization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2C52D98-4048-AE46-A38B-7CE82A2221DF}"/>
                  </a:ext>
                </a:extLst>
              </p:cNvPr>
              <p:cNvSpPr>
                <a:spLocks noGrp="1"/>
              </p:cNvSpPr>
              <p:nvPr>
                <p:ph type="body" idx="1"/>
              </p:nvPr>
            </p:nvSpPr>
            <p:spPr/>
            <p:txBody>
              <a:bodyPr/>
              <a:lstStyle/>
              <a:p>
                <a:pPr marL="139700" indent="0">
                  <a:buNone/>
                </a:pPr>
                <a:r>
                  <a:rPr lang="en-US" dirty="0"/>
                  <a:t>Before, we used the quality metric that minimize loss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39700" indent="0">
                  <a:buNone/>
                </a:pPr>
                <a:endParaRPr lang="en-US" dirty="0"/>
              </a:p>
              <a:p>
                <a:pPr marL="139700" indent="0">
                  <a:buNone/>
                </a:pPr>
                <a:r>
                  <a:rPr lang="en-US" dirty="0"/>
                  <a:t>Change quality metric to balance loss with measure of overfitting</a:t>
                </a:r>
              </a:p>
              <a:p>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is the measure of fit</a:t>
                </a:r>
              </a:p>
              <a:p>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oMath>
                </a14:m>
                <a:r>
                  <a:rPr lang="en-US" dirty="0"/>
                  <a:t> measures the magnitude of coefficients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r>
                            <a:rPr lang="en-US" b="0" i="1" dirty="0" smtClean="0">
                              <a:latin typeface="Cambria Math" panose="02040503050406030204" pitchFamily="18" charset="0"/>
                            </a:rPr>
                            <m:t>𝑅</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39700" indent="0">
                  <a:buNone/>
                </a:pPr>
                <a:endParaRPr lang="en-US" dirty="0"/>
              </a:p>
              <a:p>
                <a:pPr marL="139700" indent="0">
                  <a:buNone/>
                </a:pPr>
                <a:r>
                  <a:rPr lang="en-US" dirty="0"/>
                  <a:t>How do we actually measure the magnitude of coefficients?</a:t>
                </a:r>
              </a:p>
            </p:txBody>
          </p:sp>
        </mc:Choice>
        <mc:Fallback xmlns="">
          <p:sp>
            <p:nvSpPr>
              <p:cNvPr id="3" name="Text Placeholder 2">
                <a:extLst>
                  <a:ext uri="{FF2B5EF4-FFF2-40B4-BE49-F238E27FC236}">
                    <a16:creationId xmlns:a16="http://schemas.microsoft.com/office/drawing/2014/main" id="{C2C52D98-4048-AE46-A38B-7CE82A2221D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349AF5-ED4B-FF44-96AB-CED5274C93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
        <p:nvSpPr>
          <p:cNvPr id="5" name="TextBox 4">
            <a:extLst>
              <a:ext uri="{FF2B5EF4-FFF2-40B4-BE49-F238E27FC236}">
                <a16:creationId xmlns:a16="http://schemas.microsoft.com/office/drawing/2014/main" id="{2FBFDD64-2CA9-1142-983C-352EE212D956}"/>
              </a:ext>
            </a:extLst>
          </p:cNvPr>
          <p:cNvSpPr txBox="1"/>
          <p:nvPr/>
        </p:nvSpPr>
        <p:spPr>
          <a:xfrm>
            <a:off x="4255477" y="398291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1812696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71C6-1150-6D4A-8F37-730CC60A86CC}"/>
              </a:ext>
            </a:extLst>
          </p:cNvPr>
          <p:cNvSpPr>
            <a:spLocks noGrp="1"/>
          </p:cNvSpPr>
          <p:nvPr>
            <p:ph type="title"/>
          </p:nvPr>
        </p:nvSpPr>
        <p:spPr/>
        <p:txBody>
          <a:bodyPr/>
          <a:lstStyle/>
          <a:p>
            <a:r>
              <a:rPr lang="en-US" dirty="0"/>
              <a:t>Recap:</a:t>
            </a:r>
            <a:br>
              <a:rPr lang="en-US" dirty="0"/>
            </a:br>
            <a:r>
              <a:rPr lang="en-US" dirty="0"/>
              <a:t>Magnitude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6E831D7-4A09-674D-96FD-A1EFA0B2BFBD}"/>
                  </a:ext>
                </a:extLst>
              </p:cNvPr>
              <p:cNvSpPr>
                <a:spLocks noGrp="1"/>
              </p:cNvSpPr>
              <p:nvPr>
                <p:ph type="body" idx="1"/>
              </p:nvPr>
            </p:nvSpPr>
            <p:spPr>
              <a:xfrm>
                <a:off x="2581156" y="23151"/>
                <a:ext cx="7060557" cy="4715125"/>
              </a:xfrm>
            </p:spPr>
            <p:txBody>
              <a:bodyPr/>
              <a:lstStyle/>
              <a:p>
                <a:pPr marL="139700" indent="0">
                  <a:buNone/>
                </a:pPr>
                <a:r>
                  <a:rPr lang="en-US" dirty="0"/>
                  <a:t>Come up with some number that summarizes the magnitude of the weights </a:t>
                </a:r>
                <a14:m>
                  <m:oMath xmlns:m="http://schemas.openxmlformats.org/officeDocument/2006/math">
                    <m:r>
                      <a:rPr lang="en-US" b="0" i="1" smtClean="0">
                        <a:latin typeface="Cambria Math" panose="02040503050406030204" pitchFamily="18" charset="0"/>
                      </a:rPr>
                      <m:t>𝑤</m:t>
                    </m:r>
                  </m:oMath>
                </a14:m>
                <a:r>
                  <a:rPr lang="en-US" dirty="0"/>
                  <a:t>.</a:t>
                </a:r>
              </a:p>
              <a:p>
                <a:pPr marL="13970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m:rPr>
                              <m:sty m:val="p"/>
                            </m:rPr>
                            <a:rPr lang="en-US">
                              <a:latin typeface="Cambria Math" panose="02040503050406030204" pitchFamily="18" charset="0"/>
                            </a:rPr>
                            <m:t>w</m:t>
                          </m:r>
                        </m:e>
                      </m:acc>
                      <m:r>
                        <a:rPr lang="en-US">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argmin</m:t>
                              </m:r>
                            </m:e>
                            <m:lim>
                              <m:r>
                                <a:rPr lang="en-US" i="1">
                                  <a:latin typeface="Cambria Math" panose="02040503050406030204" pitchFamily="18" charset="0"/>
                                </a:rPr>
                                <m:t>𝑤</m:t>
                              </m:r>
                            </m:lim>
                          </m:limLow>
                        </m:fName>
                        <m:e>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e>
                      </m:func>
                    </m:oMath>
                  </m:oMathPara>
                </a14:m>
                <a:endParaRPr lang="en-US" dirty="0"/>
              </a:p>
              <a:p>
                <a:pPr marL="139700" indent="0">
                  <a:buNone/>
                </a:pPr>
                <a:r>
                  <a:rPr lang="en-US" b="1" dirty="0"/>
                  <a:t>Sum?</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𝑑</m:t>
                          </m:r>
                        </m:sub>
                      </m:sSub>
                    </m:oMath>
                  </m:oMathPara>
                </a14:m>
                <a:endParaRPr lang="en-US" b="1" dirty="0"/>
              </a:p>
              <a:p>
                <a:pPr marL="139700" indent="0">
                  <a:buNone/>
                </a:pPr>
                <a:r>
                  <a:rPr lang="en-US" dirty="0"/>
                  <a:t>Doesn’t work because the weights can cancel out (e.g.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=1000</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=−1000)</m:t>
                    </m:r>
                  </m:oMath>
                </a14:m>
                <a:r>
                  <a:rPr lang="en-US" dirty="0"/>
                  <a:t>, which so </a:t>
                </a:r>
                <a14:m>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oMath>
                </a14:m>
                <a:r>
                  <a:rPr lang="en-US" dirty="0"/>
                  <a:t> doesn’t reflect the magnitudes of the weights</a:t>
                </a:r>
              </a:p>
              <a:p>
                <a:pPr marL="139700" indent="0">
                  <a:buNone/>
                </a:pPr>
                <a:endParaRPr lang="en-US" b="1" dirty="0"/>
              </a:p>
              <a:p>
                <a:pPr marL="139700" indent="0">
                  <a:buNone/>
                </a:pPr>
                <a:r>
                  <a:rPr lang="en-US" b="1" dirty="0"/>
                  <a:t>Sum of absolute values?</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0</m:t>
                          </m:r>
                        </m:sub>
                      </m:sSub>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𝑤</m:t>
                          </m:r>
                        </m:e>
                        <m:sub>
                          <m:r>
                            <a:rPr lang="en-US" i="1">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e>
                          </m:d>
                        </m:e>
                        <m:sub>
                          <m:r>
                            <a:rPr lang="en-US" b="0" i="1" smtClean="0">
                              <a:latin typeface="Cambria Math" panose="02040503050406030204" pitchFamily="18" charset="0"/>
                            </a:rPr>
                            <m:t>1</m:t>
                          </m:r>
                        </m:sub>
                      </m:sSub>
                    </m:oMath>
                  </m:oMathPara>
                </a14:m>
                <a:endParaRPr lang="en-US" b="1" dirty="0"/>
              </a:p>
              <a:p>
                <a:pPr marL="139700" indent="0">
                  <a:buNone/>
                </a:pPr>
                <a:r>
                  <a:rPr lang="en-US" dirty="0"/>
                  <a:t>It works! We’re using L1-norm, for L1-regularization (LASSO)</a:t>
                </a:r>
                <a:endParaRPr lang="en-US" b="1" dirty="0"/>
              </a:p>
              <a:p>
                <a:pPr marL="139700" indent="0">
                  <a:buNone/>
                </a:pPr>
                <a:endParaRPr lang="en-US" b="1" dirty="0"/>
              </a:p>
              <a:p>
                <a:pPr marL="139700" indent="0">
                  <a:buNone/>
                </a:pPr>
                <a:r>
                  <a:rPr lang="en-US" b="1" dirty="0"/>
                  <a:t>Sum of squares?</a:t>
                </a:r>
              </a:p>
              <a:p>
                <a:pPr marL="13970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𝑑</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0</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1</m:t>
                          </m:r>
                        </m:sub>
                        <m:sup>
                          <m:r>
                            <a:rPr lang="en-US" i="1">
                              <a:latin typeface="Cambria Math" panose="02040503050406030204" pitchFamily="18" charset="0"/>
                            </a:rPr>
                            <m:t>2</m:t>
                          </m:r>
                        </m:sup>
                      </m:sSubSup>
                      <m:r>
                        <a:rPr lang="en-US" i="1">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𝑑</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b="0" i="1" smtClean="0">
                              <a:latin typeface="Cambria Math" panose="02040503050406030204" pitchFamily="18" charset="0"/>
                            </a:rPr>
                          </m:ctrlPr>
                        </m:sSubSup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m:oMathPara>
                </a14:m>
                <a:endParaRPr lang="en-US" b="1" dirty="0"/>
              </a:p>
              <a:p>
                <a:pPr marL="139700" indent="0">
                  <a:buNone/>
                </a:pPr>
                <a:r>
                  <a:rPr lang="en-US" dirty="0"/>
                  <a:t>It works! We’re using L2-norm, for L2-regularization (Ridge Regression)</a:t>
                </a:r>
                <a:endParaRPr lang="en-US" b="1" dirty="0"/>
              </a:p>
              <a:p>
                <a:pPr marL="139700" indent="0">
                  <a:buNone/>
                </a:pPr>
                <a:endParaRPr lang="en-US" b="1" dirty="0"/>
              </a:p>
              <a:p>
                <a:pPr marL="139700" indent="0">
                  <a:buNone/>
                </a:pPr>
                <a:r>
                  <a:rPr lang="en-US" b="1" dirty="0"/>
                  <a:t>Note:</a:t>
                </a:r>
                <a:r>
                  <a:rPr lang="en-US" dirty="0"/>
                  <a:t> Definition of p-Norm: </a:t>
                </a:r>
                <a14:m>
                  <m:oMath xmlns:m="http://schemas.openxmlformats.org/officeDocument/2006/math">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sub>
                        <m:r>
                          <a:rPr lang="en-US" b="0" i="1" smtClean="0">
                            <a:latin typeface="Cambria Math" panose="02040503050406030204" pitchFamily="18" charset="0"/>
                          </a:rPr>
                          <m:t>𝑝</m:t>
                        </m:r>
                      </m:sub>
                      <m:sup>
                        <m:r>
                          <a:rPr lang="en-US" b="0" i="1" smtClean="0">
                            <a:latin typeface="Cambria Math" panose="02040503050406030204" pitchFamily="18" charset="0"/>
                          </a:rPr>
                          <m:t>𝑝</m:t>
                        </m:r>
                      </m:sup>
                    </m:sSubSup>
                    <m:r>
                      <a:rPr lang="en-US" b="0" i="1" smtClean="0">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e>
                        </m:d>
                      </m:e>
                      <m:sup>
                        <m:r>
                          <a:rPr lang="en-US" b="0" i="1" smtClean="0">
                            <a:latin typeface="Cambria Math" panose="02040503050406030204" pitchFamily="18" charset="0"/>
                          </a:rPr>
                          <m:t>𝑝</m:t>
                        </m:r>
                      </m:sup>
                    </m:sSup>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e>
                        </m:d>
                      </m:e>
                      <m:sup>
                        <m:r>
                          <a:rPr lang="en-US" b="0" i="1" smtClean="0">
                            <a:latin typeface="Cambria Math" panose="02040503050406030204" pitchFamily="18" charset="0"/>
                          </a:rPr>
                          <m:t>𝑝</m:t>
                        </m:r>
                      </m:sup>
                    </m:sSup>
                    <m:r>
                      <a:rPr lang="en-US" i="1">
                        <a:latin typeface="Cambria Math" panose="02040503050406030204" pitchFamily="18" charset="0"/>
                      </a:rPr>
                      <m:t>+ …+</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𝑑</m:t>
                                </m:r>
                              </m:sub>
                            </m:sSub>
                          </m:e>
                        </m:d>
                      </m:e>
                      <m:sup>
                        <m:r>
                          <a:rPr lang="en-US" b="0" i="1" smtClean="0">
                            <a:latin typeface="Cambria Math" panose="02040503050406030204" pitchFamily="18" charset="0"/>
                          </a:rPr>
                          <m:t>𝑝</m:t>
                        </m:r>
                      </m:sup>
                    </m:sSup>
                  </m:oMath>
                </a14:m>
                <a:endParaRPr lang="en-US" b="1" dirty="0"/>
              </a:p>
            </p:txBody>
          </p:sp>
        </mc:Choice>
        <mc:Fallback xmlns="">
          <p:sp>
            <p:nvSpPr>
              <p:cNvPr id="3" name="Text Placeholder 2">
                <a:extLst>
                  <a:ext uri="{FF2B5EF4-FFF2-40B4-BE49-F238E27FC236}">
                    <a16:creationId xmlns:a16="http://schemas.microsoft.com/office/drawing/2014/main" id="{76E831D7-4A09-674D-96FD-A1EFA0B2BFBD}"/>
                  </a:ext>
                </a:extLst>
              </p:cNvPr>
              <p:cNvSpPr>
                <a:spLocks noGrp="1" noRot="1" noChangeAspect="1" noMove="1" noResize="1" noEditPoints="1" noAdjustHandles="1" noChangeArrowheads="1" noChangeShapeType="1" noTextEdit="1"/>
              </p:cNvSpPr>
              <p:nvPr>
                <p:ph type="body" idx="1"/>
              </p:nvPr>
            </p:nvSpPr>
            <p:spPr>
              <a:xfrm>
                <a:off x="2581156" y="23151"/>
                <a:ext cx="7060557" cy="4715125"/>
              </a:xfrm>
              <a:blipFill>
                <a:blip r:embed="rId3"/>
                <a:stretch>
                  <a:fillRect b="-833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4EF797F-E22F-AB42-B476-88C5B61ACD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149443325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D444-D4CB-DE45-9882-474DF9B62F8F}"/>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8DE58A73-431A-694A-85EF-38F9FDF05400}"/>
              </a:ext>
            </a:extLst>
          </p:cNvPr>
          <p:cNvSpPr>
            <a:spLocks noGrp="1"/>
          </p:cNvSpPr>
          <p:nvPr>
            <p:ph type="body" idx="1"/>
          </p:nvPr>
        </p:nvSpPr>
        <p:spPr/>
        <p:txBody>
          <a:bodyPr/>
          <a:lstStyle/>
          <a:p>
            <a:pPr marL="139700" indent="0">
              <a:buNone/>
            </a:pPr>
            <a:r>
              <a:rPr lang="en-US" dirty="0"/>
              <a:t>We saw that Ridge Regression shrinks coefficients, but they don’t become 0. What if we remove weights that are sufficiently small? </a:t>
            </a:r>
          </a:p>
        </p:txBody>
      </p:sp>
      <p:sp>
        <p:nvSpPr>
          <p:cNvPr id="4" name="Slide Number Placeholder 3">
            <a:extLst>
              <a:ext uri="{FF2B5EF4-FFF2-40B4-BE49-F238E27FC236}">
                <a16:creationId xmlns:a16="http://schemas.microsoft.com/office/drawing/2014/main" id="{325AC9BF-6CCB-834C-BFF6-4FFD51DA05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pic>
        <p:nvPicPr>
          <p:cNvPr id="5" name="Picture 4" descr="coef_path_ridge_scaled.eps">
            <a:extLst>
              <a:ext uri="{FF2B5EF4-FFF2-40B4-BE49-F238E27FC236}">
                <a16:creationId xmlns:a16="http://schemas.microsoft.com/office/drawing/2014/main" id="{C0ADEDDE-686A-1549-A74D-60DA8DD70406}"/>
              </a:ext>
            </a:extLst>
          </p:cNvPr>
          <p:cNvPicPr>
            <a:picLocks noChangeAspect="1"/>
          </p:cNvPicPr>
          <p:nvPr/>
        </p:nvPicPr>
        <p:blipFill rotWithShape="1">
          <a:blip r:embed="rId2">
            <a:extLst>
              <a:ext uri="{28A0092B-C50C-407E-A947-70E740481C1C}">
                <a14:useLocalDpi xmlns:a14="http://schemas.microsoft.com/office/drawing/2010/main" val="0"/>
              </a:ext>
            </a:extLst>
          </a:blip>
          <a:srcRect l="3875" t="12561" b="9559"/>
          <a:stretch/>
        </p:blipFill>
        <p:spPr>
          <a:xfrm>
            <a:off x="3231992" y="1483829"/>
            <a:ext cx="5324792" cy="2943986"/>
          </a:xfrm>
          <a:prstGeom prst="rect">
            <a:avLst/>
          </a:prstGeom>
        </p:spPr>
      </p:pic>
    </p:spTree>
    <p:extLst>
      <p:ext uri="{BB962C8B-B14F-4D97-AF65-F5344CB8AC3E}">
        <p14:creationId xmlns:p14="http://schemas.microsoft.com/office/powerpoint/2010/main" val="105418837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DD0F-1AA3-8346-9CC6-C8226F113B31}"/>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A36B5505-28B3-C443-95E0-E8443B6BBB82}"/>
              </a:ext>
            </a:extLst>
          </p:cNvPr>
          <p:cNvSpPr>
            <a:spLocks noGrp="1"/>
          </p:cNvSpPr>
          <p:nvPr>
            <p:ph type="body" idx="1"/>
          </p:nvPr>
        </p:nvSpPr>
        <p:spPr/>
        <p:txBody>
          <a:bodyPr/>
          <a:lstStyle/>
          <a:p>
            <a:pPr marL="139700" indent="0">
              <a:buNone/>
            </a:pPr>
            <a:r>
              <a:rPr lang="en-US" dirty="0"/>
              <a:t>Instead of searching over a </a:t>
            </a:r>
            <a:r>
              <a:rPr lang="en-US" b="1" dirty="0"/>
              <a:t>discrete </a:t>
            </a:r>
            <a:r>
              <a:rPr lang="en-US" dirty="0"/>
              <a:t>set of solutions, use regularization to reduce coefficient of unhelpful features.</a:t>
            </a:r>
          </a:p>
          <a:p>
            <a:pPr marL="139700" indent="0">
              <a:buNone/>
            </a:pPr>
            <a:endParaRPr lang="en-US" dirty="0"/>
          </a:p>
          <a:p>
            <a:pPr marL="139700" indent="0">
              <a:buNone/>
            </a:pPr>
            <a:r>
              <a:rPr lang="en-US" dirty="0"/>
              <a:t>Start with a full model, and then “shrink” ridge coefficients near 0.</a:t>
            </a:r>
          </a:p>
          <a:p>
            <a:pPr marL="139700" indent="0">
              <a:buNone/>
            </a:pPr>
            <a:r>
              <a:rPr lang="en-US" dirty="0"/>
              <a:t>Non-zero coefficients would be considered selected as important.</a:t>
            </a:r>
          </a:p>
        </p:txBody>
      </p:sp>
      <p:sp>
        <p:nvSpPr>
          <p:cNvPr id="4" name="Slide Number Placeholder 3">
            <a:extLst>
              <a:ext uri="{FF2B5EF4-FFF2-40B4-BE49-F238E27FC236}">
                <a16:creationId xmlns:a16="http://schemas.microsoft.com/office/drawing/2014/main" id="{F783557C-DFB9-2B41-A6CC-75516D37FB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cxnSp>
        <p:nvCxnSpPr>
          <p:cNvPr id="22" name="Straight Connector 21">
            <a:extLst>
              <a:ext uri="{FF2B5EF4-FFF2-40B4-BE49-F238E27FC236}">
                <a16:creationId xmlns:a16="http://schemas.microsoft.com/office/drawing/2014/main" id="{26CAB338-AFE4-6343-8EB9-84FA9A2FF5DB}"/>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065A0AE-A1DA-684C-8890-ACE4BA894880}"/>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24" name="TextBox 23">
            <a:extLst>
              <a:ext uri="{FF2B5EF4-FFF2-40B4-BE49-F238E27FC236}">
                <a16:creationId xmlns:a16="http://schemas.microsoft.com/office/drawing/2014/main" id="{A801D27C-75BB-EE4A-AD24-4DAE5D03A7DC}"/>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25" name="TextBox 24">
            <a:extLst>
              <a:ext uri="{FF2B5EF4-FFF2-40B4-BE49-F238E27FC236}">
                <a16:creationId xmlns:a16="http://schemas.microsoft.com/office/drawing/2014/main" id="{B3858E2C-B0FF-3C44-8E63-74F0234C548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26" name="TextBox 25">
            <a:extLst>
              <a:ext uri="{FF2B5EF4-FFF2-40B4-BE49-F238E27FC236}">
                <a16:creationId xmlns:a16="http://schemas.microsoft.com/office/drawing/2014/main" id="{F4098B9D-ED6E-BF43-9E46-883FD337F7A6}"/>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27" name="TextBox 26">
            <a:extLst>
              <a:ext uri="{FF2B5EF4-FFF2-40B4-BE49-F238E27FC236}">
                <a16:creationId xmlns:a16="http://schemas.microsoft.com/office/drawing/2014/main" id="{607A9E0C-FF32-F746-AC26-F041962EFDAF}"/>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28" name="TextBox 27">
            <a:extLst>
              <a:ext uri="{FF2B5EF4-FFF2-40B4-BE49-F238E27FC236}">
                <a16:creationId xmlns:a16="http://schemas.microsoft.com/office/drawing/2014/main" id="{BAB9E23D-C9CD-1240-AC97-72CA796F15E2}"/>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29" name="TextBox 28">
            <a:extLst>
              <a:ext uri="{FF2B5EF4-FFF2-40B4-BE49-F238E27FC236}">
                <a16:creationId xmlns:a16="http://schemas.microsoft.com/office/drawing/2014/main" id="{7E1A6351-F7D2-4449-845A-197FA929892F}"/>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30" name="TextBox 29">
            <a:extLst>
              <a:ext uri="{FF2B5EF4-FFF2-40B4-BE49-F238E27FC236}">
                <a16:creationId xmlns:a16="http://schemas.microsoft.com/office/drawing/2014/main" id="{68FB7C98-4960-D041-910C-55F060CE5FD4}"/>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31" name="TextBox 30">
            <a:extLst>
              <a:ext uri="{FF2B5EF4-FFF2-40B4-BE49-F238E27FC236}">
                <a16:creationId xmlns:a16="http://schemas.microsoft.com/office/drawing/2014/main" id="{9A862FC9-F722-9A45-A5E4-403721EA232F}"/>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32" name="TextBox 31">
            <a:extLst>
              <a:ext uri="{FF2B5EF4-FFF2-40B4-BE49-F238E27FC236}">
                <a16:creationId xmlns:a16="http://schemas.microsoft.com/office/drawing/2014/main" id="{2597E745-5DDA-1247-BFC3-F32FF2E9B656}"/>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33" name="TextBox 32">
            <a:extLst>
              <a:ext uri="{FF2B5EF4-FFF2-40B4-BE49-F238E27FC236}">
                <a16:creationId xmlns:a16="http://schemas.microsoft.com/office/drawing/2014/main" id="{4BD448FC-5810-9C46-8496-8A6F84D230F5}"/>
              </a:ext>
            </a:extLst>
          </p:cNvPr>
          <p:cNvSpPr txBox="1"/>
          <p:nvPr/>
        </p:nvSpPr>
        <p:spPr>
          <a:xfrm rot="19411254">
            <a:off x="6112160"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showers</a:t>
            </a:r>
          </a:p>
        </p:txBody>
      </p:sp>
      <p:sp>
        <p:nvSpPr>
          <p:cNvPr id="34" name="TextBox 33">
            <a:extLst>
              <a:ext uri="{FF2B5EF4-FFF2-40B4-BE49-F238E27FC236}">
                <a16:creationId xmlns:a16="http://schemas.microsoft.com/office/drawing/2014/main" id="{075F8740-2E78-9746-8029-4E93483D382E}"/>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37" name="Straight Connector 36">
            <a:extLst>
              <a:ext uri="{FF2B5EF4-FFF2-40B4-BE49-F238E27FC236}">
                <a16:creationId xmlns:a16="http://schemas.microsoft.com/office/drawing/2014/main" id="{B83EF2F7-2722-6249-BD0C-AC35B7470AFE}"/>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8B5ADA2-7C1A-4C4B-B1F8-E5870E8D0870}"/>
              </a:ext>
            </a:extLst>
          </p:cNvPr>
          <p:cNvCxnSpPr>
            <a:cxnSpLocks/>
          </p:cNvCxnSpPr>
          <p:nvPr/>
        </p:nvCxnSpPr>
        <p:spPr>
          <a:xfrm>
            <a:off x="4024759" y="2776523"/>
            <a:ext cx="0" cy="5080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39" name="Straight Connector 38">
            <a:extLst>
              <a:ext uri="{FF2B5EF4-FFF2-40B4-BE49-F238E27FC236}">
                <a16:creationId xmlns:a16="http://schemas.microsoft.com/office/drawing/2014/main" id="{D691668E-7358-5A4F-835E-01D424CD7A1F}"/>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3CEC159-E6C7-8548-8B3B-51B71D3383E4}"/>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8CCF730-2F41-4448-9BFA-25A0D6256B45}"/>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815D5C8-C7A9-A84C-8F7F-C421C2BE2B5B}"/>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3DE663F-EEAC-3449-973E-008ECA9B58A9}"/>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266D842-7696-6B40-9EB9-0EAB98F46677}"/>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B0DF1C2-687D-F74F-81EB-F33C567F0601}"/>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A68AAD3-38EC-0C42-8B44-7BD33126EADD}"/>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B8E68A2-91B0-4049-BA27-FF6B05BBB9DC}"/>
              </a:ext>
            </a:extLst>
          </p:cNvPr>
          <p:cNvCxnSpPr>
            <a:cxnSpLocks/>
          </p:cNvCxnSpPr>
          <p:nvPr/>
        </p:nvCxnSpPr>
        <p:spPr>
          <a:xfrm>
            <a:off x="7672843" y="2795573"/>
            <a:ext cx="0" cy="4953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3F6AB0C2-6AE2-864D-BFF2-9FF7FE6001D8}"/>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C38C2F9-7E75-3642-AC96-74AE849FA198}"/>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1F479843-FA2E-CC43-AFB1-FCF1C058E027}"/>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BF992-82C6-924F-A4ED-C8AFB5183B41}"/>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91" name="Rectangle 90">
            <a:extLst>
              <a:ext uri="{FF2B5EF4-FFF2-40B4-BE49-F238E27FC236}">
                <a16:creationId xmlns:a16="http://schemas.microsoft.com/office/drawing/2014/main" id="{EBE0D631-CDBB-0B4E-9A80-58FCDD2EE55E}"/>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87287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22" presetClass="entr" presetSubtype="8"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7" presetClass="emph" presetSubtype="2" fill="hold" nodeType="clickEffect">
                                  <p:stCondLst>
                                    <p:cond delay="0"/>
                                  </p:stCondLst>
                                  <p:childTnLst>
                                    <p:animClr clrSpc="rgb" dir="cw">
                                      <p:cBhvr>
                                        <p:cTn id="14" dur="500" fill="hold"/>
                                        <p:tgtEl>
                                          <p:spTgt spid="39"/>
                                        </p:tgtEl>
                                        <p:attrNameLst>
                                          <p:attrName>stroke.color</p:attrName>
                                        </p:attrNameLst>
                                      </p:cBhvr>
                                      <p:to>
                                        <a:schemeClr val="accent2"/>
                                      </p:to>
                                    </p:animClr>
                                    <p:set>
                                      <p:cBhvr>
                                        <p:cTn id="15" dur="500" fill="hold"/>
                                        <p:tgtEl>
                                          <p:spTgt spid="39"/>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500" fill="hold"/>
                                        <p:tgtEl>
                                          <p:spTgt spid="42"/>
                                        </p:tgtEl>
                                        <p:attrNameLst>
                                          <p:attrName>stroke.color</p:attrName>
                                        </p:attrNameLst>
                                      </p:cBhvr>
                                      <p:to>
                                        <a:schemeClr val="accent2"/>
                                      </p:to>
                                    </p:animClr>
                                    <p:set>
                                      <p:cBhvr>
                                        <p:cTn id="18" dur="500" fill="hold"/>
                                        <p:tgtEl>
                                          <p:spTgt spid="42"/>
                                        </p:tgtEl>
                                        <p:attrNameLst>
                                          <p:attrName>stroke.on</p:attrName>
                                        </p:attrNameLst>
                                      </p:cBhvr>
                                      <p:to>
                                        <p:strVal val="true"/>
                                      </p:to>
                                    </p:set>
                                  </p:childTnLst>
                                </p:cTn>
                              </p:par>
                              <p:par>
                                <p:cTn id="19" presetID="7" presetClass="emph" presetSubtype="2" fill="hold" nodeType="withEffect">
                                  <p:stCondLst>
                                    <p:cond delay="0"/>
                                  </p:stCondLst>
                                  <p:childTnLst>
                                    <p:animClr clrSpc="rgb" dir="cw">
                                      <p:cBhvr>
                                        <p:cTn id="20" dur="500" fill="hold"/>
                                        <p:tgtEl>
                                          <p:spTgt spid="43"/>
                                        </p:tgtEl>
                                        <p:attrNameLst>
                                          <p:attrName>stroke.color</p:attrName>
                                        </p:attrNameLst>
                                      </p:cBhvr>
                                      <p:to>
                                        <a:schemeClr val="accent2"/>
                                      </p:to>
                                    </p:animClr>
                                    <p:set>
                                      <p:cBhvr>
                                        <p:cTn id="21" dur="500" fill="hold"/>
                                        <p:tgtEl>
                                          <p:spTgt spid="43"/>
                                        </p:tgtEl>
                                        <p:attrNameLst>
                                          <p:attrName>stroke.on</p:attrName>
                                        </p:attrNameLst>
                                      </p:cBhvr>
                                      <p:to>
                                        <p:strVal val="true"/>
                                      </p:to>
                                    </p:set>
                                  </p:childTnLst>
                                </p:cTn>
                              </p:par>
                              <p:par>
                                <p:cTn id="22" presetID="7" presetClass="emph" presetSubtype="2" fill="hold" nodeType="withEffect">
                                  <p:stCondLst>
                                    <p:cond delay="0"/>
                                  </p:stCondLst>
                                  <p:childTnLst>
                                    <p:animClr clrSpc="rgb" dir="cw">
                                      <p:cBhvr>
                                        <p:cTn id="23" dur="500" fill="hold"/>
                                        <p:tgtEl>
                                          <p:spTgt spid="48"/>
                                        </p:tgtEl>
                                        <p:attrNameLst>
                                          <p:attrName>stroke.color</p:attrName>
                                        </p:attrNameLst>
                                      </p:cBhvr>
                                      <p:to>
                                        <a:schemeClr val="accent2"/>
                                      </p:to>
                                    </p:animClr>
                                    <p:set>
                                      <p:cBhvr>
                                        <p:cTn id="24" dur="500" fill="hold"/>
                                        <p:tgtEl>
                                          <p:spTgt spid="48"/>
                                        </p:tgtEl>
                                        <p:attrNameLst>
                                          <p:attrName>stroke.on</p:attrName>
                                        </p:attrNameLst>
                                      </p:cBhvr>
                                      <p:to>
                                        <p:strVal val="true"/>
                                      </p:to>
                                    </p:set>
                                  </p:childTnLst>
                                </p:cTn>
                              </p:par>
                              <p:par>
                                <p:cTn id="25" presetID="7" presetClass="emph" presetSubtype="2" fill="hold" nodeType="withEffect">
                                  <p:stCondLst>
                                    <p:cond delay="0"/>
                                  </p:stCondLst>
                                  <p:childTnLst>
                                    <p:animClr clrSpc="rgb" dir="cw">
                                      <p:cBhvr>
                                        <p:cTn id="26" dur="500" fill="hold"/>
                                        <p:tgtEl>
                                          <p:spTgt spid="40"/>
                                        </p:tgtEl>
                                        <p:attrNameLst>
                                          <p:attrName>stroke.color</p:attrName>
                                        </p:attrNameLst>
                                      </p:cBhvr>
                                      <p:to>
                                        <a:schemeClr val="accent2"/>
                                      </p:to>
                                    </p:animClr>
                                    <p:set>
                                      <p:cBhvr>
                                        <p:cTn id="27" dur="500" fill="hold"/>
                                        <p:tgtEl>
                                          <p:spTgt spid="40"/>
                                        </p:tgtEl>
                                        <p:attrNameLst>
                                          <p:attrName>stroke.on</p:attrName>
                                        </p:attrNameLst>
                                      </p:cBhvr>
                                      <p:to>
                                        <p:strVal val="true"/>
                                      </p:to>
                                    </p:set>
                                  </p:childTnLst>
                                </p:cTn>
                              </p:par>
                              <p:par>
                                <p:cTn id="28" presetID="3" presetClass="emph" presetSubtype="2" fill="hold" grpId="0" nodeType="withEffect">
                                  <p:stCondLst>
                                    <p:cond delay="0"/>
                                  </p:stCondLst>
                                  <p:childTnLst>
                                    <p:animClr clrSpc="rgb" dir="cw">
                                      <p:cBhvr override="childStyle">
                                        <p:cTn id="29" dur="500" fill="hold"/>
                                        <p:tgtEl>
                                          <p:spTgt spid="25"/>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500" fill="hold"/>
                                        <p:tgtEl>
                                          <p:spTgt spid="26"/>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500" fill="hold"/>
                                        <p:tgtEl>
                                          <p:spTgt spid="29"/>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500" fill="hold"/>
                                        <p:tgtEl>
                                          <p:spTgt spid="28"/>
                                        </p:tgtEl>
                                        <p:attrNameLst>
                                          <p:attrName>style.color</p:attrName>
                                        </p:attrNameLst>
                                      </p:cBhvr>
                                      <p:to>
                                        <a:schemeClr val="accent2"/>
                                      </p:to>
                                    </p:animClr>
                                  </p:childTnLst>
                                </p:cTn>
                              </p:par>
                              <p:par>
                                <p:cTn id="36" presetID="3" presetClass="emph" presetSubtype="2" fill="hold" grpId="0" nodeType="withEffect">
                                  <p:stCondLst>
                                    <p:cond delay="0"/>
                                  </p:stCondLst>
                                  <p:childTnLst>
                                    <p:animClr clrSpc="rgb" dir="cw">
                                      <p:cBhvr override="childStyle">
                                        <p:cTn id="37" dur="500" fill="hold"/>
                                        <p:tgtEl>
                                          <p:spTgt spid="3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P spid="29"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682D270-55B9-41A4-BCA7-B36F58B3F0C8}"/>
              </a:ext>
            </a:extLst>
          </p:cNvPr>
          <p:cNvSpPr>
            <a:spLocks noGrp="1"/>
          </p:cNvSpPr>
          <p:nvPr>
            <p:ph type="body" idx="1"/>
          </p:nvPr>
        </p:nvSpPr>
        <p:spPr/>
        <p:txBody>
          <a:bodyPr/>
          <a:lstStyle/>
          <a:p>
            <a:pPr marL="139700" indent="0">
              <a:buNone/>
            </a:pPr>
            <a:r>
              <a:rPr lang="en-US" dirty="0"/>
              <a:t>What do you think about this approach to feature selection? Will it work? Why or why not. Use your logic!</a:t>
            </a:r>
          </a:p>
        </p:txBody>
      </p:sp>
      <p:sp>
        <p:nvSpPr>
          <p:cNvPr id="4" name="Slide Number Placeholder 3">
            <a:extLst>
              <a:ext uri="{FF2B5EF4-FFF2-40B4-BE49-F238E27FC236}">
                <a16:creationId xmlns:a16="http://schemas.microsoft.com/office/drawing/2014/main" id="{FFE85234-1EC5-4770-9BA9-8B2FD566D2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
        <p:nvSpPr>
          <p:cNvPr id="7" name="Title 6">
            <a:extLst>
              <a:ext uri="{FF2B5EF4-FFF2-40B4-BE49-F238E27FC236}">
                <a16:creationId xmlns:a16="http://schemas.microsoft.com/office/drawing/2014/main" id="{66382BE1-55DD-4796-BF63-DBDD61AD36CB}"/>
              </a:ext>
            </a:extLst>
          </p:cNvPr>
          <p:cNvSpPr>
            <a:spLocks noGrp="1"/>
          </p:cNvSpPr>
          <p:nvPr>
            <p:ph type="title"/>
          </p:nvPr>
        </p:nvSpPr>
        <p:spPr/>
        <p:txBody>
          <a:bodyPr/>
          <a:lstStyle/>
          <a:p>
            <a:r>
              <a:rPr lang="en-US" dirty="0"/>
              <a:t>1 min</a:t>
            </a:r>
          </a:p>
        </p:txBody>
      </p:sp>
      <p:sp>
        <p:nvSpPr>
          <p:cNvPr id="9" name="Rectangle 8">
            <a:extLst>
              <a:ext uri="{FF2B5EF4-FFF2-40B4-BE49-F238E27FC236}">
                <a16:creationId xmlns:a16="http://schemas.microsoft.com/office/drawing/2014/main" id="{2E7772C2-A863-48CD-B56A-AC004959962F}"/>
              </a:ext>
            </a:extLst>
          </p:cNvPr>
          <p:cNvSpPr/>
          <p:nvPr/>
        </p:nvSpPr>
        <p:spPr>
          <a:xfrm>
            <a:off x="89095" y="65649"/>
            <a:ext cx="2335237" cy="998806"/>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E9FA50-E53A-4D75-9679-8DC9479EAF8C}"/>
              </a:ext>
            </a:extLst>
          </p:cNvPr>
          <p:cNvSpPr/>
          <p:nvPr/>
        </p:nvSpPr>
        <p:spPr>
          <a:xfrm>
            <a:off x="400929" y="3979394"/>
            <a:ext cx="1723293" cy="311252"/>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743261"/>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DBA-36CE-FB41-AD81-C85F98858826}"/>
              </a:ext>
            </a:extLst>
          </p:cNvPr>
          <p:cNvSpPr>
            <a:spLocks noGrp="1"/>
          </p:cNvSpPr>
          <p:nvPr>
            <p:ph type="title"/>
          </p:nvPr>
        </p:nvSpPr>
        <p:spPr/>
        <p:txBody>
          <a:bodyPr/>
          <a:lstStyle/>
          <a:p>
            <a:r>
              <a:rPr lang="en-US" dirty="0"/>
              <a:t>Recap: Number of Features</a:t>
            </a:r>
          </a:p>
        </p:txBody>
      </p:sp>
      <p:sp>
        <p:nvSpPr>
          <p:cNvPr id="3" name="Text Placeholder 2">
            <a:extLst>
              <a:ext uri="{FF2B5EF4-FFF2-40B4-BE49-F238E27FC236}">
                <a16:creationId xmlns:a16="http://schemas.microsoft.com/office/drawing/2014/main" id="{9D1C3619-4B76-1247-9023-373EE722802A}"/>
              </a:ext>
            </a:extLst>
          </p:cNvPr>
          <p:cNvSpPr>
            <a:spLocks noGrp="1"/>
          </p:cNvSpPr>
          <p:nvPr>
            <p:ph type="body" idx="1"/>
          </p:nvPr>
        </p:nvSpPr>
        <p:spPr/>
        <p:txBody>
          <a:bodyPr/>
          <a:lstStyle/>
          <a:p>
            <a:pPr marL="139700" indent="0">
              <a:buNone/>
            </a:pPr>
            <a:r>
              <a:rPr lang="en-US" dirty="0"/>
              <a:t>Overfitting is not limited to polynomial regression of large degree. It can also happen if you use a large number of features! </a:t>
            </a:r>
          </a:p>
          <a:p>
            <a:pPr marL="139700" indent="0">
              <a:buNone/>
            </a:pPr>
            <a:endParaRPr lang="en-US" dirty="0"/>
          </a:p>
          <a:p>
            <a:pPr marL="139700" indent="0">
              <a:buNone/>
            </a:pPr>
            <a:r>
              <a:rPr lang="en-US" dirty="0"/>
              <a:t>Why? Overfitting depends on how much data you have and if there is enough to get a representative sample for the complexity of the model.</a:t>
            </a:r>
          </a:p>
        </p:txBody>
      </p:sp>
      <p:sp>
        <p:nvSpPr>
          <p:cNvPr id="4" name="Slide Number Placeholder 3">
            <a:extLst>
              <a:ext uri="{FF2B5EF4-FFF2-40B4-BE49-F238E27FC236}">
                <a16:creationId xmlns:a16="http://schemas.microsoft.com/office/drawing/2014/main" id="{DB1168C8-66ED-5743-B346-0E18D47AA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9" name="Picture 8">
            <a:extLst>
              <a:ext uri="{FF2B5EF4-FFF2-40B4-BE49-F238E27FC236}">
                <a16:creationId xmlns:a16="http://schemas.microsoft.com/office/drawing/2014/main" id="{8DF7CA6A-1DFB-994C-BE0F-5DAA36D67014}"/>
              </a:ext>
            </a:extLst>
          </p:cNvPr>
          <p:cNvPicPr>
            <a:picLocks noChangeAspect="1"/>
          </p:cNvPicPr>
          <p:nvPr/>
        </p:nvPicPr>
        <p:blipFill>
          <a:blip r:embed="rId2"/>
          <a:stretch>
            <a:fillRect/>
          </a:stretch>
        </p:blipFill>
        <p:spPr>
          <a:xfrm>
            <a:off x="3016250" y="3112475"/>
            <a:ext cx="2886020" cy="1637375"/>
          </a:xfrm>
          <a:prstGeom prst="rect">
            <a:avLst/>
          </a:prstGeom>
        </p:spPr>
      </p:pic>
      <p:pic>
        <p:nvPicPr>
          <p:cNvPr id="10" name="Picture 9">
            <a:extLst>
              <a:ext uri="{FF2B5EF4-FFF2-40B4-BE49-F238E27FC236}">
                <a16:creationId xmlns:a16="http://schemas.microsoft.com/office/drawing/2014/main" id="{6D9ED7B9-58DB-EB45-841B-4B3E625E03AB}"/>
              </a:ext>
            </a:extLst>
          </p:cNvPr>
          <p:cNvPicPr>
            <a:picLocks noChangeAspect="1"/>
          </p:cNvPicPr>
          <p:nvPr/>
        </p:nvPicPr>
        <p:blipFill>
          <a:blip r:embed="rId3"/>
          <a:stretch>
            <a:fillRect/>
          </a:stretch>
        </p:blipFill>
        <p:spPr>
          <a:xfrm>
            <a:off x="5964276" y="3112474"/>
            <a:ext cx="2886022" cy="1637376"/>
          </a:xfrm>
          <a:prstGeom prst="rect">
            <a:avLst/>
          </a:prstGeom>
        </p:spPr>
      </p:pic>
    </p:spTree>
    <p:extLst>
      <p:ext uri="{BB962C8B-B14F-4D97-AF65-F5344CB8AC3E}">
        <p14:creationId xmlns:p14="http://schemas.microsoft.com/office/powerpoint/2010/main" val="179132520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B6C2-8779-AE44-8334-B4DC27EC629E}"/>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1A9B7BF7-3EEE-F143-A43E-4AA2B73EF464}"/>
              </a:ext>
            </a:extLst>
          </p:cNvPr>
          <p:cNvSpPr>
            <a:spLocks noGrp="1"/>
          </p:cNvSpPr>
          <p:nvPr>
            <p:ph type="body" idx="1"/>
          </p:nvPr>
        </p:nvSpPr>
        <p:spPr/>
        <p:txBody>
          <a:bodyPr/>
          <a:lstStyle/>
          <a:p>
            <a:pPr marL="139700" indent="0">
              <a:buNone/>
            </a:pPr>
            <a:r>
              <a:rPr lang="en-US" dirty="0"/>
              <a:t>Look at two related features #bathrooms and # showers.</a:t>
            </a:r>
          </a:p>
          <a:p>
            <a:pPr marL="139700" indent="0">
              <a:buNone/>
            </a:pPr>
            <a:r>
              <a:rPr lang="en-US" dirty="0"/>
              <a:t>Our model ended up not choosing any features about bathrooms!</a:t>
            </a:r>
          </a:p>
          <a:p>
            <a:pPr marL="139700" indent="0">
              <a:buNone/>
            </a:pPr>
            <a:endParaRPr lang="en-US" dirty="0"/>
          </a:p>
        </p:txBody>
      </p:sp>
      <p:sp>
        <p:nvSpPr>
          <p:cNvPr id="4" name="Slide Number Placeholder 3">
            <a:extLst>
              <a:ext uri="{FF2B5EF4-FFF2-40B4-BE49-F238E27FC236}">
                <a16:creationId xmlns:a16="http://schemas.microsoft.com/office/drawing/2014/main" id="{21667288-7938-2246-85B6-CC8EDFFB39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cxnSp>
        <p:nvCxnSpPr>
          <p:cNvPr id="5" name="Straight Connector 4">
            <a:extLst>
              <a:ext uri="{FF2B5EF4-FFF2-40B4-BE49-F238E27FC236}">
                <a16:creationId xmlns:a16="http://schemas.microsoft.com/office/drawing/2014/main" id="{63EA4B13-083C-664E-AF1F-F321D14F7F42}"/>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F320ABB-D2A3-4F4B-BC1F-5E6BB0A79C32}"/>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7" name="TextBox 6">
            <a:extLst>
              <a:ext uri="{FF2B5EF4-FFF2-40B4-BE49-F238E27FC236}">
                <a16:creationId xmlns:a16="http://schemas.microsoft.com/office/drawing/2014/main" id="{C6B298A6-50D3-D742-8132-82841BC2E14B}"/>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8" name="TextBox 7">
            <a:extLst>
              <a:ext uri="{FF2B5EF4-FFF2-40B4-BE49-F238E27FC236}">
                <a16:creationId xmlns:a16="http://schemas.microsoft.com/office/drawing/2014/main" id="{8E92E0D3-43AE-5644-B521-C6098056541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9" name="TextBox 8">
            <a:extLst>
              <a:ext uri="{FF2B5EF4-FFF2-40B4-BE49-F238E27FC236}">
                <a16:creationId xmlns:a16="http://schemas.microsoft.com/office/drawing/2014/main" id="{AF61E9C6-0A03-2943-8FF9-FB742E9B846E}"/>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10" name="TextBox 9">
            <a:extLst>
              <a:ext uri="{FF2B5EF4-FFF2-40B4-BE49-F238E27FC236}">
                <a16:creationId xmlns:a16="http://schemas.microsoft.com/office/drawing/2014/main" id="{22ECFF1A-981E-AA4B-A8E7-2D755751ABDC}"/>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11" name="TextBox 10">
            <a:extLst>
              <a:ext uri="{FF2B5EF4-FFF2-40B4-BE49-F238E27FC236}">
                <a16:creationId xmlns:a16="http://schemas.microsoft.com/office/drawing/2014/main" id="{AA3221BE-B97D-E24D-8E08-10C4AA61755F}"/>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12" name="TextBox 11">
            <a:extLst>
              <a:ext uri="{FF2B5EF4-FFF2-40B4-BE49-F238E27FC236}">
                <a16:creationId xmlns:a16="http://schemas.microsoft.com/office/drawing/2014/main" id="{769B710E-7DA6-4D44-BC7E-47619E070CD9}"/>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13" name="TextBox 12">
            <a:extLst>
              <a:ext uri="{FF2B5EF4-FFF2-40B4-BE49-F238E27FC236}">
                <a16:creationId xmlns:a16="http://schemas.microsoft.com/office/drawing/2014/main" id="{5747A006-B7C2-AD44-9E3E-B55B7C6522AB}"/>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14" name="TextBox 13">
            <a:extLst>
              <a:ext uri="{FF2B5EF4-FFF2-40B4-BE49-F238E27FC236}">
                <a16:creationId xmlns:a16="http://schemas.microsoft.com/office/drawing/2014/main" id="{222E5993-EF9E-BE45-9542-E556A19FA0F7}"/>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9E3E3E57-9712-BB4F-96AE-3C682F9F5813}"/>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16" name="TextBox 15">
            <a:extLst>
              <a:ext uri="{FF2B5EF4-FFF2-40B4-BE49-F238E27FC236}">
                <a16:creationId xmlns:a16="http://schemas.microsoft.com/office/drawing/2014/main" id="{6F835C8C-3DD8-5A43-BE2F-E8078F5A4E9C}"/>
              </a:ext>
            </a:extLst>
          </p:cNvPr>
          <p:cNvSpPr txBox="1"/>
          <p:nvPr/>
        </p:nvSpPr>
        <p:spPr>
          <a:xfrm rot="19411254">
            <a:off x="6112160"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showers</a:t>
            </a:r>
          </a:p>
        </p:txBody>
      </p:sp>
      <p:sp>
        <p:nvSpPr>
          <p:cNvPr id="17" name="TextBox 16">
            <a:extLst>
              <a:ext uri="{FF2B5EF4-FFF2-40B4-BE49-F238E27FC236}">
                <a16:creationId xmlns:a16="http://schemas.microsoft.com/office/drawing/2014/main" id="{DEA36C65-5B28-AE43-AD44-FCBF8A93D9DB}"/>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19" name="Straight Connector 18">
            <a:extLst>
              <a:ext uri="{FF2B5EF4-FFF2-40B4-BE49-F238E27FC236}">
                <a16:creationId xmlns:a16="http://schemas.microsoft.com/office/drawing/2014/main" id="{F3DF2E1D-530E-2448-B5A9-4B929DD6DDE3}"/>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76A13A-80A9-6945-BBFD-1FF2A07C660C}"/>
              </a:ext>
            </a:extLst>
          </p:cNvPr>
          <p:cNvCxnSpPr>
            <a:cxnSpLocks/>
          </p:cNvCxnSpPr>
          <p:nvPr/>
        </p:nvCxnSpPr>
        <p:spPr>
          <a:xfrm>
            <a:off x="4024759" y="2776523"/>
            <a:ext cx="0" cy="5080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F71AC5F5-662F-BC4B-90B5-98AD79861652}"/>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C3B8E29-AF6A-B844-9748-DCBEF3DB7433}"/>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1A474FE-B06D-A045-9309-6D7F26BA7039}"/>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AD6585-F851-8A47-8CD1-57D605BF84DE}"/>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152DEF-3A06-3342-8A99-E6B6DD9718FD}"/>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E3D1F1-9927-FB46-B9EB-CDDC7DA73DA5}"/>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8CB85B-4023-8E4A-81E9-4B6B36FBA1A6}"/>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B04A872-E13A-C141-89F9-93673730EA14}"/>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DF210D3-ACFD-D24C-8EAF-C32101D4011F}"/>
              </a:ext>
            </a:extLst>
          </p:cNvPr>
          <p:cNvCxnSpPr>
            <a:cxnSpLocks/>
          </p:cNvCxnSpPr>
          <p:nvPr/>
        </p:nvCxnSpPr>
        <p:spPr>
          <a:xfrm>
            <a:off x="7672843" y="2795573"/>
            <a:ext cx="0" cy="495300"/>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8D761119-8AC3-A847-A89C-D5FD313D6C19}"/>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3EB051-3B67-4B4B-8A0C-D2AE28504367}"/>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F0A665-2D12-3844-9725-B8CCFAA35ACD}"/>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5C5B49E-5DBC-334C-9359-7AA1A00643FA}"/>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57B4E9C1-2EF9-D24A-B5CD-A02911ED15CB}"/>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3321204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
                                        <p:tgtEl>
                                          <p:spTgt spid="32"/>
                                        </p:tgtEl>
                                      </p:cBhvr>
                                    </p:animEffect>
                                  </p:childTnLst>
                                </p:cTn>
                              </p:par>
                              <p:par>
                                <p:cTn id="11" presetID="7" presetClass="emph" presetSubtype="2" fill="hold" nodeType="withEffect">
                                  <p:stCondLst>
                                    <p:cond delay="0"/>
                                  </p:stCondLst>
                                  <p:childTnLst>
                                    <p:animClr clrSpc="rgb" dir="cw">
                                      <p:cBhvr>
                                        <p:cTn id="12" dur="10" fill="hold"/>
                                        <p:tgtEl>
                                          <p:spTgt spid="21"/>
                                        </p:tgtEl>
                                        <p:attrNameLst>
                                          <p:attrName>stroke.color</p:attrName>
                                        </p:attrNameLst>
                                      </p:cBhvr>
                                      <p:to>
                                        <a:schemeClr val="accent2"/>
                                      </p:to>
                                    </p:animClr>
                                    <p:set>
                                      <p:cBhvr>
                                        <p:cTn id="13" dur="10" fill="hold"/>
                                        <p:tgtEl>
                                          <p:spTgt spid="21"/>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24"/>
                                        </p:tgtEl>
                                        <p:attrNameLst>
                                          <p:attrName>stroke.color</p:attrName>
                                        </p:attrNameLst>
                                      </p:cBhvr>
                                      <p:to>
                                        <a:schemeClr val="accent2"/>
                                      </p:to>
                                    </p:animClr>
                                    <p:set>
                                      <p:cBhvr>
                                        <p:cTn id="16" dur="10" fill="hold"/>
                                        <p:tgtEl>
                                          <p:spTgt spid="24"/>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25"/>
                                        </p:tgtEl>
                                        <p:attrNameLst>
                                          <p:attrName>stroke.color</p:attrName>
                                        </p:attrNameLst>
                                      </p:cBhvr>
                                      <p:to>
                                        <a:schemeClr val="accent2"/>
                                      </p:to>
                                    </p:animClr>
                                    <p:set>
                                      <p:cBhvr>
                                        <p:cTn id="19" dur="10" fill="hold"/>
                                        <p:tgtEl>
                                          <p:spTgt spid="25"/>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30"/>
                                        </p:tgtEl>
                                        <p:attrNameLst>
                                          <p:attrName>stroke.color</p:attrName>
                                        </p:attrNameLst>
                                      </p:cBhvr>
                                      <p:to>
                                        <a:schemeClr val="accent2"/>
                                      </p:to>
                                    </p:animClr>
                                    <p:set>
                                      <p:cBhvr>
                                        <p:cTn id="22" dur="10" fill="hold"/>
                                        <p:tgtEl>
                                          <p:spTgt spid="30"/>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22"/>
                                        </p:tgtEl>
                                        <p:attrNameLst>
                                          <p:attrName>stroke.color</p:attrName>
                                        </p:attrNameLst>
                                      </p:cBhvr>
                                      <p:to>
                                        <a:schemeClr val="accent2"/>
                                      </p:to>
                                    </p:animClr>
                                    <p:set>
                                      <p:cBhvr>
                                        <p:cTn id="25" dur="10" fill="hold"/>
                                        <p:tgtEl>
                                          <p:spTgt spid="22"/>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 fill="hold"/>
                                        <p:tgtEl>
                                          <p:spTgt spid="8"/>
                                        </p:tgtEl>
                                        <p:attrNameLst>
                                          <p:attrName>style.color</p:attrName>
                                        </p:attrNameLst>
                                      </p:cBhvr>
                                      <p:to>
                                        <a:schemeClr val="accent2"/>
                                      </p:to>
                                    </p:animClr>
                                  </p:childTnLst>
                                </p:cTn>
                              </p:par>
                              <p:par>
                                <p:cTn id="28" presetID="3" presetClass="emph" presetSubtype="2" fill="hold" grpId="0" nodeType="withEffect">
                                  <p:stCondLst>
                                    <p:cond delay="0"/>
                                  </p:stCondLst>
                                  <p:childTnLst>
                                    <p:animClr clrSpc="rgb" dir="cw">
                                      <p:cBhvr override="childStyle">
                                        <p:cTn id="29" dur="10" fill="hold"/>
                                        <p:tgtEl>
                                          <p:spTgt spid="9"/>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10" fill="hold"/>
                                        <p:tgtEl>
                                          <p:spTgt spid="12"/>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10" fill="hold"/>
                                        <p:tgtEl>
                                          <p:spTgt spid="11"/>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10" fill="hold"/>
                                        <p:tgtEl>
                                          <p:spTgt spid="17"/>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7" presetClass="emph" presetSubtype="2" fill="hold" nodeType="clickEffect">
                                  <p:stCondLst>
                                    <p:cond delay="0"/>
                                  </p:stCondLst>
                                  <p:childTnLst>
                                    <p:animClr clrSpc="rgb" dir="cw">
                                      <p:cBhvr>
                                        <p:cTn id="39" dur="500" fill="hold"/>
                                        <p:tgtEl>
                                          <p:spTgt spid="29"/>
                                        </p:tgtEl>
                                        <p:attrNameLst>
                                          <p:attrName>stroke.color</p:attrName>
                                        </p:attrNameLst>
                                      </p:cBhvr>
                                      <p:to>
                                        <a:srgbClr val="FF7E79"/>
                                      </p:to>
                                    </p:animClr>
                                    <p:set>
                                      <p:cBhvr>
                                        <p:cTn id="40" dur="500" fill="hold"/>
                                        <p:tgtEl>
                                          <p:spTgt spid="29"/>
                                        </p:tgtEl>
                                        <p:attrNameLst>
                                          <p:attrName>stroke.on</p:attrName>
                                        </p:attrNameLst>
                                      </p:cBhvr>
                                      <p:to>
                                        <p:strVal val="true"/>
                                      </p:to>
                                    </p:set>
                                  </p:childTnLst>
                                </p:cTn>
                              </p:par>
                              <p:par>
                                <p:cTn id="41" presetID="7" presetClass="emph" presetSubtype="2" fill="hold" nodeType="withEffect">
                                  <p:stCondLst>
                                    <p:cond delay="0"/>
                                  </p:stCondLst>
                                  <p:childTnLst>
                                    <p:animClr clrSpc="rgb" dir="cw">
                                      <p:cBhvr>
                                        <p:cTn id="42" dur="500" fill="hold"/>
                                        <p:tgtEl>
                                          <p:spTgt spid="20"/>
                                        </p:tgtEl>
                                        <p:attrNameLst>
                                          <p:attrName>stroke.color</p:attrName>
                                        </p:attrNameLst>
                                      </p:cBhvr>
                                      <p:to>
                                        <a:srgbClr val="FF7E79"/>
                                      </p:to>
                                    </p:animClr>
                                    <p:set>
                                      <p:cBhvr>
                                        <p:cTn id="43" dur="500" fill="hold"/>
                                        <p:tgtEl>
                                          <p:spTgt spid="20"/>
                                        </p:tgtEl>
                                        <p:attrNameLst>
                                          <p:attrName>stroke.on</p:attrName>
                                        </p:attrNameLst>
                                      </p:cBhvr>
                                      <p:to>
                                        <p:strVal val="true"/>
                                      </p:to>
                                    </p:set>
                                  </p:childTnLst>
                                </p:cTn>
                              </p:par>
                              <p:par>
                                <p:cTn id="44" presetID="3" presetClass="emph" presetSubtype="2" fill="hold" grpId="0" nodeType="withEffect">
                                  <p:stCondLst>
                                    <p:cond delay="0"/>
                                  </p:stCondLst>
                                  <p:childTnLst>
                                    <p:animClr clrSpc="rgb" dir="cw">
                                      <p:cBhvr override="childStyle">
                                        <p:cTn id="45" dur="500" fill="hold"/>
                                        <p:tgtEl>
                                          <p:spTgt spid="7"/>
                                        </p:tgtEl>
                                        <p:attrNameLst>
                                          <p:attrName>style.color</p:attrName>
                                        </p:attrNameLst>
                                      </p:cBhvr>
                                      <p:to>
                                        <a:srgbClr val="FF7E79"/>
                                      </p:to>
                                    </p:animClr>
                                  </p:childTnLst>
                                </p:cTn>
                              </p:par>
                              <p:par>
                                <p:cTn id="46" presetID="3" presetClass="emph" presetSubtype="2" fill="hold" grpId="0" nodeType="withEffect">
                                  <p:stCondLst>
                                    <p:cond delay="0"/>
                                  </p:stCondLst>
                                  <p:childTnLst>
                                    <p:animClr clrSpc="rgb" dir="cw">
                                      <p:cBhvr override="childStyle">
                                        <p:cTn id="47" dur="500" fill="hold"/>
                                        <p:tgtEl>
                                          <p:spTgt spid="16"/>
                                        </p:tgtEl>
                                        <p:attrNameLst>
                                          <p:attrName>style.color</p:attrName>
                                        </p:attrNameLst>
                                      </p:cBhvr>
                                      <p:to>
                                        <a:srgbClr val="FF7E7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BB6C2-8779-AE44-8334-B4DC27EC629E}"/>
              </a:ext>
            </a:extLst>
          </p:cNvPr>
          <p:cNvSpPr>
            <a:spLocks noGrp="1"/>
          </p:cNvSpPr>
          <p:nvPr>
            <p:ph type="title"/>
          </p:nvPr>
        </p:nvSpPr>
        <p:spPr/>
        <p:txBody>
          <a:bodyPr/>
          <a:lstStyle/>
          <a:p>
            <a:r>
              <a:rPr lang="en-US" dirty="0"/>
              <a:t>Ridge for Feature Selection</a:t>
            </a:r>
          </a:p>
        </p:txBody>
      </p:sp>
      <p:sp>
        <p:nvSpPr>
          <p:cNvPr id="3" name="Text Placeholder 2">
            <a:extLst>
              <a:ext uri="{FF2B5EF4-FFF2-40B4-BE49-F238E27FC236}">
                <a16:creationId xmlns:a16="http://schemas.microsoft.com/office/drawing/2014/main" id="{1A9B7BF7-3EEE-F143-A43E-4AA2B73EF464}"/>
              </a:ext>
            </a:extLst>
          </p:cNvPr>
          <p:cNvSpPr>
            <a:spLocks noGrp="1"/>
          </p:cNvSpPr>
          <p:nvPr>
            <p:ph type="body" idx="1"/>
          </p:nvPr>
        </p:nvSpPr>
        <p:spPr/>
        <p:txBody>
          <a:bodyPr/>
          <a:lstStyle/>
          <a:p>
            <a:pPr marL="139700" indent="0">
              <a:buNone/>
            </a:pPr>
            <a:r>
              <a:rPr lang="en-US" dirty="0"/>
              <a:t>What if we had originally removed the # showers feature?</a:t>
            </a:r>
          </a:p>
          <a:p>
            <a:r>
              <a:rPr lang="en-US" dirty="0"/>
              <a:t>The coefficient for # bathrooms would be larger since it wasn’t “split up” amongst two correlated features</a:t>
            </a:r>
          </a:p>
          <a:p>
            <a:r>
              <a:rPr lang="en-US" dirty="0"/>
              <a:t>Instead, it would be nice if there were a </a:t>
            </a:r>
            <a:r>
              <a:rPr lang="en-US" dirty="0" err="1"/>
              <a:t>regularizer</a:t>
            </a:r>
            <a:r>
              <a:rPr lang="en-US" dirty="0"/>
              <a:t> that favors sparse solutions in the first place to account for this…</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1667288-7938-2246-85B6-CC8EDFFB39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cxnSp>
        <p:nvCxnSpPr>
          <p:cNvPr id="5" name="Straight Connector 4">
            <a:extLst>
              <a:ext uri="{FF2B5EF4-FFF2-40B4-BE49-F238E27FC236}">
                <a16:creationId xmlns:a16="http://schemas.microsoft.com/office/drawing/2014/main" id="{63EA4B13-083C-664E-AF1F-F321D14F7F42}"/>
              </a:ext>
            </a:extLst>
          </p:cNvPr>
          <p:cNvCxnSpPr>
            <a:cxnSpLocks/>
          </p:cNvCxnSpPr>
          <p:nvPr/>
        </p:nvCxnSpPr>
        <p:spPr>
          <a:xfrm>
            <a:off x="2967315" y="4248017"/>
            <a:ext cx="570681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F320ABB-D2A3-4F4B-BC1F-5E6BB0A79C32}"/>
              </a:ext>
            </a:extLst>
          </p:cNvPr>
          <p:cNvSpPr txBox="1"/>
          <p:nvPr/>
        </p:nvSpPr>
        <p:spPr>
          <a:xfrm rot="19411254">
            <a:off x="2024767" y="4734936"/>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bedrooms</a:t>
            </a:r>
          </a:p>
        </p:txBody>
      </p:sp>
      <p:sp>
        <p:nvSpPr>
          <p:cNvPr id="7" name="TextBox 6">
            <a:extLst>
              <a:ext uri="{FF2B5EF4-FFF2-40B4-BE49-F238E27FC236}">
                <a16:creationId xmlns:a16="http://schemas.microsoft.com/office/drawing/2014/main" id="{C6B298A6-50D3-D742-8132-82841BC2E14B}"/>
              </a:ext>
            </a:extLst>
          </p:cNvPr>
          <p:cNvSpPr txBox="1"/>
          <p:nvPr/>
        </p:nvSpPr>
        <p:spPr>
          <a:xfrm rot="19411254">
            <a:off x="2518411" y="4734937"/>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 bathrooms</a:t>
            </a:r>
          </a:p>
        </p:txBody>
      </p:sp>
      <p:sp>
        <p:nvSpPr>
          <p:cNvPr id="8" name="TextBox 7">
            <a:extLst>
              <a:ext uri="{FF2B5EF4-FFF2-40B4-BE49-F238E27FC236}">
                <a16:creationId xmlns:a16="http://schemas.microsoft.com/office/drawing/2014/main" id="{8E92E0D3-43AE-5644-B521-C60980565418}"/>
              </a:ext>
            </a:extLst>
          </p:cNvPr>
          <p:cNvSpPr txBox="1"/>
          <p:nvPr/>
        </p:nvSpPr>
        <p:spPr>
          <a:xfrm rot="19411254">
            <a:off x="2929309" y="4710636"/>
            <a:ext cx="1879600" cy="261610"/>
          </a:xfrm>
          <a:prstGeom prst="rect">
            <a:avLst/>
          </a:prstGeom>
          <a:noFill/>
          <a:ln>
            <a:noFill/>
          </a:ln>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living</a:t>
            </a:r>
          </a:p>
        </p:txBody>
      </p:sp>
      <p:sp>
        <p:nvSpPr>
          <p:cNvPr id="9" name="TextBox 8">
            <a:extLst>
              <a:ext uri="{FF2B5EF4-FFF2-40B4-BE49-F238E27FC236}">
                <a16:creationId xmlns:a16="http://schemas.microsoft.com/office/drawing/2014/main" id="{AF61E9C6-0A03-2943-8FF9-FB742E9B846E}"/>
              </a:ext>
            </a:extLst>
          </p:cNvPr>
          <p:cNvSpPr txBox="1"/>
          <p:nvPr/>
        </p:nvSpPr>
        <p:spPr>
          <a:xfrm rot="19411254">
            <a:off x="3266286" y="4762255"/>
            <a:ext cx="1879600" cy="261610"/>
          </a:xfrm>
          <a:prstGeom prst="rect">
            <a:avLst/>
          </a:prstGeom>
          <a:noFill/>
        </p:spPr>
        <p:txBody>
          <a:bodyPr wrap="square" rtlCol="0">
            <a:spAutoFit/>
          </a:bodyPr>
          <a:lstStyle/>
          <a:p>
            <a:pPr algn="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 lot</a:t>
            </a:r>
          </a:p>
        </p:txBody>
      </p:sp>
      <p:sp>
        <p:nvSpPr>
          <p:cNvPr id="10" name="TextBox 9">
            <a:extLst>
              <a:ext uri="{FF2B5EF4-FFF2-40B4-BE49-F238E27FC236}">
                <a16:creationId xmlns:a16="http://schemas.microsoft.com/office/drawing/2014/main" id="{22ECFF1A-981E-AA4B-A8E7-2D755751ABDC}"/>
              </a:ext>
            </a:extLst>
          </p:cNvPr>
          <p:cNvSpPr txBox="1"/>
          <p:nvPr/>
        </p:nvSpPr>
        <p:spPr>
          <a:xfrm rot="19411254">
            <a:off x="3603154"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floors</a:t>
            </a:r>
          </a:p>
        </p:txBody>
      </p:sp>
      <p:sp>
        <p:nvSpPr>
          <p:cNvPr id="11" name="TextBox 10">
            <a:extLst>
              <a:ext uri="{FF2B5EF4-FFF2-40B4-BE49-F238E27FC236}">
                <a16:creationId xmlns:a16="http://schemas.microsoft.com/office/drawing/2014/main" id="{AA3221BE-B97D-E24D-8E08-10C4AA61755F}"/>
              </a:ext>
            </a:extLst>
          </p:cNvPr>
          <p:cNvSpPr txBox="1"/>
          <p:nvPr/>
        </p:nvSpPr>
        <p:spPr>
          <a:xfrm rot="19411254">
            <a:off x="4074557" y="4793911"/>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built</a:t>
            </a:r>
          </a:p>
        </p:txBody>
      </p:sp>
      <p:sp>
        <p:nvSpPr>
          <p:cNvPr id="12" name="TextBox 11">
            <a:extLst>
              <a:ext uri="{FF2B5EF4-FFF2-40B4-BE49-F238E27FC236}">
                <a16:creationId xmlns:a16="http://schemas.microsoft.com/office/drawing/2014/main" id="{769B710E-7DA6-4D44-BC7E-47619E070CD9}"/>
              </a:ext>
            </a:extLst>
          </p:cNvPr>
          <p:cNvSpPr txBox="1"/>
          <p:nvPr/>
        </p:nvSpPr>
        <p:spPr>
          <a:xfrm rot="19411254">
            <a:off x="4497513" y="4773728"/>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year renovated</a:t>
            </a:r>
          </a:p>
        </p:txBody>
      </p:sp>
      <p:sp>
        <p:nvSpPr>
          <p:cNvPr id="13" name="TextBox 12">
            <a:extLst>
              <a:ext uri="{FF2B5EF4-FFF2-40B4-BE49-F238E27FC236}">
                <a16:creationId xmlns:a16="http://schemas.microsoft.com/office/drawing/2014/main" id="{5747A006-B7C2-AD44-9E3E-B55B7C6522AB}"/>
              </a:ext>
            </a:extLst>
          </p:cNvPr>
          <p:cNvSpPr txBox="1"/>
          <p:nvPr/>
        </p:nvSpPr>
        <p:spPr>
          <a:xfrm rot="19411254">
            <a:off x="4899234" y="4798272"/>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last sales price</a:t>
            </a:r>
          </a:p>
        </p:txBody>
      </p:sp>
      <p:sp>
        <p:nvSpPr>
          <p:cNvPr id="14" name="TextBox 13">
            <a:extLst>
              <a:ext uri="{FF2B5EF4-FFF2-40B4-BE49-F238E27FC236}">
                <a16:creationId xmlns:a16="http://schemas.microsoft.com/office/drawing/2014/main" id="{222E5993-EF9E-BE45-9542-E556A19FA0F7}"/>
              </a:ext>
            </a:extLst>
          </p:cNvPr>
          <p:cNvSpPr txBox="1"/>
          <p:nvPr/>
        </p:nvSpPr>
        <p:spPr>
          <a:xfrm rot="19411254">
            <a:off x="5403173" y="4773729"/>
            <a:ext cx="1879600" cy="261610"/>
          </a:xfrm>
          <a:prstGeom prst="rect">
            <a:avLst/>
          </a:prstGeom>
          <a:noFill/>
          <a:ln>
            <a:noFill/>
          </a:ln>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cost per </a:t>
            </a:r>
            <a:r>
              <a:rPr lang="en-US" sz="1100" dirty="0" err="1">
                <a:latin typeface="Open Sans" panose="020B0606030504020204" pitchFamily="34" charset="0"/>
                <a:ea typeface="Open Sans" panose="020B0606030504020204" pitchFamily="34" charset="0"/>
                <a:cs typeface="Open Sans" panose="020B0606030504020204" pitchFamily="34" charset="0"/>
              </a:rPr>
              <a:t>sq.ft</a:t>
            </a:r>
            <a:r>
              <a:rPr lang="en-US" sz="1100" dirty="0">
                <a:latin typeface="Open Sans" panose="020B0606030504020204" pitchFamily="34" charset="0"/>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9E3E3E57-9712-BB4F-96AE-3C682F9F5813}"/>
              </a:ext>
            </a:extLst>
          </p:cNvPr>
          <p:cNvSpPr txBox="1"/>
          <p:nvPr/>
        </p:nvSpPr>
        <p:spPr>
          <a:xfrm rot="19411254">
            <a:off x="5740042" y="4814095"/>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heating</a:t>
            </a:r>
          </a:p>
        </p:txBody>
      </p:sp>
      <p:sp>
        <p:nvSpPr>
          <p:cNvPr id="17" name="TextBox 16">
            <a:extLst>
              <a:ext uri="{FF2B5EF4-FFF2-40B4-BE49-F238E27FC236}">
                <a16:creationId xmlns:a16="http://schemas.microsoft.com/office/drawing/2014/main" id="{DEA36C65-5B28-AE43-AD44-FCBF8A93D9DB}"/>
              </a:ext>
            </a:extLst>
          </p:cNvPr>
          <p:cNvSpPr txBox="1"/>
          <p:nvPr/>
        </p:nvSpPr>
        <p:spPr>
          <a:xfrm rot="19411254">
            <a:off x="6692901" y="4854460"/>
            <a:ext cx="1879600" cy="261610"/>
          </a:xfrm>
          <a:prstGeom prst="rect">
            <a:avLst/>
          </a:prstGeom>
          <a:noFill/>
        </p:spPr>
        <p:txBody>
          <a:bodyPr wrap="square" rtlCol="0">
            <a:spAutoFit/>
          </a:bodyPr>
          <a:lstStyle/>
          <a:p>
            <a:pPr algn="r"/>
            <a:r>
              <a:rPr lang="en-US" sz="1100" dirty="0">
                <a:latin typeface="Open Sans" panose="020B0606030504020204" pitchFamily="34" charset="0"/>
                <a:ea typeface="Open Sans" panose="020B0606030504020204" pitchFamily="34" charset="0"/>
                <a:cs typeface="Open Sans" panose="020B0606030504020204" pitchFamily="34" charset="0"/>
              </a:rPr>
              <a:t>waterfront</a:t>
            </a:r>
          </a:p>
        </p:txBody>
      </p:sp>
      <p:cxnSp>
        <p:nvCxnSpPr>
          <p:cNvPr id="19" name="Straight Connector 18">
            <a:extLst>
              <a:ext uri="{FF2B5EF4-FFF2-40B4-BE49-F238E27FC236}">
                <a16:creationId xmlns:a16="http://schemas.microsoft.com/office/drawing/2014/main" id="{F3DF2E1D-530E-2448-B5A9-4B929DD6DDE3}"/>
              </a:ext>
            </a:extLst>
          </p:cNvPr>
          <p:cNvCxnSpPr>
            <a:cxnSpLocks/>
          </p:cNvCxnSpPr>
          <p:nvPr/>
        </p:nvCxnSpPr>
        <p:spPr>
          <a:xfrm>
            <a:off x="3647086" y="3268500"/>
            <a:ext cx="0" cy="4699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76A13A-80A9-6945-BBFD-1FF2A07C660C}"/>
              </a:ext>
            </a:extLst>
          </p:cNvPr>
          <p:cNvCxnSpPr>
            <a:cxnSpLocks/>
          </p:cNvCxnSpPr>
          <p:nvPr/>
        </p:nvCxnSpPr>
        <p:spPr>
          <a:xfrm>
            <a:off x="4024759" y="2444097"/>
            <a:ext cx="0" cy="840426"/>
          </a:xfrm>
          <a:prstGeom prst="line">
            <a:avLst/>
          </a:prstGeom>
          <a:ln>
            <a:solidFill>
              <a:srgbClr val="6093C5"/>
            </a:solidFill>
          </a:ln>
        </p:spPr>
        <p:style>
          <a:lnRef idx="3">
            <a:schemeClr val="accent3"/>
          </a:lnRef>
          <a:fillRef idx="0">
            <a:schemeClr val="accent3"/>
          </a:fillRef>
          <a:effectRef idx="2">
            <a:schemeClr val="accent3"/>
          </a:effectRef>
          <a:fontRef idx="minor">
            <a:schemeClr val="tx1"/>
          </a:fontRef>
        </p:style>
      </p:cxnSp>
      <p:cxnSp>
        <p:nvCxnSpPr>
          <p:cNvPr id="21" name="Straight Connector 20">
            <a:extLst>
              <a:ext uri="{FF2B5EF4-FFF2-40B4-BE49-F238E27FC236}">
                <a16:creationId xmlns:a16="http://schemas.microsoft.com/office/drawing/2014/main" id="{F71AC5F5-662F-BC4B-90B5-98AD79861652}"/>
              </a:ext>
            </a:extLst>
          </p:cNvPr>
          <p:cNvCxnSpPr>
            <a:cxnSpLocks/>
          </p:cNvCxnSpPr>
          <p:nvPr/>
        </p:nvCxnSpPr>
        <p:spPr>
          <a:xfrm flipH="1">
            <a:off x="4414704" y="2260054"/>
            <a:ext cx="12700" cy="10160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C3B8E29-AF6A-B844-9748-DCBEF3DB7433}"/>
              </a:ext>
            </a:extLst>
          </p:cNvPr>
          <p:cNvCxnSpPr>
            <a:cxnSpLocks/>
          </p:cNvCxnSpPr>
          <p:nvPr/>
        </p:nvCxnSpPr>
        <p:spPr>
          <a:xfrm>
            <a:off x="4809099" y="2570000"/>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1A474FE-B06D-A045-9309-6D7F26BA7039}"/>
              </a:ext>
            </a:extLst>
          </p:cNvPr>
          <p:cNvCxnSpPr>
            <a:cxnSpLocks/>
          </p:cNvCxnSpPr>
          <p:nvPr/>
        </p:nvCxnSpPr>
        <p:spPr>
          <a:xfrm>
            <a:off x="5218919" y="3268500"/>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AD6585-F851-8A47-8CD1-57D605BF84DE}"/>
              </a:ext>
            </a:extLst>
          </p:cNvPr>
          <p:cNvCxnSpPr>
            <a:cxnSpLocks/>
          </p:cNvCxnSpPr>
          <p:nvPr/>
        </p:nvCxnSpPr>
        <p:spPr>
          <a:xfrm>
            <a:off x="5656259" y="2345657"/>
            <a:ext cx="0" cy="9398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152DEF-3A06-3342-8A99-E6B6DD9718FD}"/>
              </a:ext>
            </a:extLst>
          </p:cNvPr>
          <p:cNvCxnSpPr>
            <a:cxnSpLocks/>
          </p:cNvCxnSpPr>
          <p:nvPr/>
        </p:nvCxnSpPr>
        <p:spPr>
          <a:xfrm flipV="1">
            <a:off x="6067583" y="3284523"/>
            <a:ext cx="0" cy="672434"/>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E3D1F1-9927-FB46-B9EB-CDDC7DA73DA5}"/>
              </a:ext>
            </a:extLst>
          </p:cNvPr>
          <p:cNvCxnSpPr>
            <a:cxnSpLocks/>
          </p:cNvCxnSpPr>
          <p:nvPr/>
        </p:nvCxnSpPr>
        <p:spPr>
          <a:xfrm>
            <a:off x="6502176" y="2958554"/>
            <a:ext cx="0" cy="317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E8CB85B-4023-8E4A-81E9-4B6B36FBA1A6}"/>
              </a:ext>
            </a:extLst>
          </p:cNvPr>
          <p:cNvCxnSpPr>
            <a:cxnSpLocks/>
          </p:cNvCxnSpPr>
          <p:nvPr/>
        </p:nvCxnSpPr>
        <p:spPr>
          <a:xfrm>
            <a:off x="6858281" y="3100373"/>
            <a:ext cx="0" cy="190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B04A872-E13A-C141-89F9-93673730EA14}"/>
              </a:ext>
            </a:extLst>
          </p:cNvPr>
          <p:cNvCxnSpPr>
            <a:cxnSpLocks/>
          </p:cNvCxnSpPr>
          <p:nvPr/>
        </p:nvCxnSpPr>
        <p:spPr>
          <a:xfrm>
            <a:off x="7295545" y="2912186"/>
            <a:ext cx="0" cy="3556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D761119-8AC3-A847-A89C-D5FD313D6C19}"/>
              </a:ext>
            </a:extLst>
          </p:cNvPr>
          <p:cNvCxnSpPr>
            <a:cxnSpLocks/>
          </p:cNvCxnSpPr>
          <p:nvPr/>
        </p:nvCxnSpPr>
        <p:spPr>
          <a:xfrm>
            <a:off x="8134532" y="2569286"/>
            <a:ext cx="0" cy="698500"/>
          </a:xfrm>
          <a:prstGeom prst="line">
            <a:avLst/>
          </a:prstGeom>
          <a:ln w="38100" cmpd="sng">
            <a:solidFill>
              <a:srgbClr val="6093C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53EB051-3B67-4B4B-8A0C-D2AE28504367}"/>
              </a:ext>
            </a:extLst>
          </p:cNvPr>
          <p:cNvCxnSpPr>
            <a:cxnSpLocks/>
          </p:cNvCxnSpPr>
          <p:nvPr/>
        </p:nvCxnSpPr>
        <p:spPr>
          <a:xfrm>
            <a:off x="2975861" y="2698616"/>
            <a:ext cx="5710964" cy="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91F0A665-2D12-3844-9725-B8CCFAA35ACD}"/>
              </a:ext>
            </a:extLst>
          </p:cNvPr>
          <p:cNvCxnSpPr>
            <a:cxnSpLocks/>
          </p:cNvCxnSpPr>
          <p:nvPr/>
        </p:nvCxnSpPr>
        <p:spPr>
          <a:xfrm flipV="1">
            <a:off x="2975861" y="3803516"/>
            <a:ext cx="5710964" cy="8240"/>
          </a:xfrm>
          <a:prstGeom prst="line">
            <a:avLst/>
          </a:prstGeom>
          <a:ln>
            <a:solidFill>
              <a:srgbClr val="95698A"/>
            </a:solidFill>
            <a:prstDash val="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5C5B49E-5DBC-334C-9359-7AA1A00643FA}"/>
              </a:ext>
            </a:extLst>
          </p:cNvPr>
          <p:cNvCxnSpPr>
            <a:cxnSpLocks/>
          </p:cNvCxnSpPr>
          <p:nvPr/>
        </p:nvCxnSpPr>
        <p:spPr>
          <a:xfrm>
            <a:off x="2975861" y="3270116"/>
            <a:ext cx="5710964" cy="0"/>
          </a:xfrm>
          <a:prstGeom prst="line">
            <a:avLst/>
          </a:prstGeom>
          <a:ln>
            <a:solidFill>
              <a:srgbClr val="6093C5"/>
            </a:solidFill>
            <a:prstDash val="sysDash"/>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E4FD715A-CBC4-7F47-B2CA-133E9A02A31E}"/>
              </a:ext>
            </a:extLst>
          </p:cNvPr>
          <p:cNvSpPr/>
          <p:nvPr/>
        </p:nvSpPr>
        <p:spPr>
          <a:xfrm>
            <a:off x="2650442" y="3067731"/>
            <a:ext cx="409086" cy="400110"/>
          </a:xfrm>
          <a:prstGeom prst="rect">
            <a:avLst/>
          </a:prstGeom>
        </p:spPr>
        <p:txBody>
          <a:bodyPr wrap="none">
            <a:spAutoFit/>
          </a:bodyPr>
          <a:lstStyle/>
          <a:p>
            <a:r>
              <a:rPr lang="en-US" sz="2000" b="1" dirty="0">
                <a:solidFill>
                  <a:srgbClr val="666666"/>
                </a:solidFill>
                <a:latin typeface="Nunito Sans" pitchFamily="2" charset="77"/>
              </a:rPr>
              <a:t>0</a:t>
            </a:r>
            <a:r>
              <a:rPr lang="en-US" sz="2000" dirty="0"/>
              <a:t> </a:t>
            </a:r>
          </a:p>
        </p:txBody>
      </p:sp>
    </p:spTree>
    <p:extLst>
      <p:ext uri="{BB962C8B-B14F-4D97-AF65-F5344CB8AC3E}">
        <p14:creationId xmlns:p14="http://schemas.microsoft.com/office/powerpoint/2010/main" val="1801875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
                                        <p:tgtEl>
                                          <p:spTgt spid="32"/>
                                        </p:tgtEl>
                                      </p:cBhvr>
                                    </p:animEffect>
                                  </p:childTnLst>
                                </p:cTn>
                              </p:par>
                              <p:par>
                                <p:cTn id="11" presetID="7" presetClass="emph" presetSubtype="2" fill="hold" nodeType="withEffect">
                                  <p:stCondLst>
                                    <p:cond delay="0"/>
                                  </p:stCondLst>
                                  <p:childTnLst>
                                    <p:animClr clrSpc="rgb" dir="cw">
                                      <p:cBhvr>
                                        <p:cTn id="12" dur="10" fill="hold"/>
                                        <p:tgtEl>
                                          <p:spTgt spid="21"/>
                                        </p:tgtEl>
                                        <p:attrNameLst>
                                          <p:attrName>stroke.color</p:attrName>
                                        </p:attrNameLst>
                                      </p:cBhvr>
                                      <p:to>
                                        <a:schemeClr val="accent2"/>
                                      </p:to>
                                    </p:animClr>
                                    <p:set>
                                      <p:cBhvr>
                                        <p:cTn id="13" dur="10" fill="hold"/>
                                        <p:tgtEl>
                                          <p:spTgt spid="21"/>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10" fill="hold"/>
                                        <p:tgtEl>
                                          <p:spTgt spid="24"/>
                                        </p:tgtEl>
                                        <p:attrNameLst>
                                          <p:attrName>stroke.color</p:attrName>
                                        </p:attrNameLst>
                                      </p:cBhvr>
                                      <p:to>
                                        <a:schemeClr val="accent2"/>
                                      </p:to>
                                    </p:animClr>
                                    <p:set>
                                      <p:cBhvr>
                                        <p:cTn id="16" dur="10" fill="hold"/>
                                        <p:tgtEl>
                                          <p:spTgt spid="24"/>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10" fill="hold"/>
                                        <p:tgtEl>
                                          <p:spTgt spid="25"/>
                                        </p:tgtEl>
                                        <p:attrNameLst>
                                          <p:attrName>stroke.color</p:attrName>
                                        </p:attrNameLst>
                                      </p:cBhvr>
                                      <p:to>
                                        <a:schemeClr val="accent2"/>
                                      </p:to>
                                    </p:animClr>
                                    <p:set>
                                      <p:cBhvr>
                                        <p:cTn id="19" dur="10" fill="hold"/>
                                        <p:tgtEl>
                                          <p:spTgt spid="25"/>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10" fill="hold"/>
                                        <p:tgtEl>
                                          <p:spTgt spid="30"/>
                                        </p:tgtEl>
                                        <p:attrNameLst>
                                          <p:attrName>stroke.color</p:attrName>
                                        </p:attrNameLst>
                                      </p:cBhvr>
                                      <p:to>
                                        <a:schemeClr val="accent2"/>
                                      </p:to>
                                    </p:animClr>
                                    <p:set>
                                      <p:cBhvr>
                                        <p:cTn id="22" dur="10" fill="hold"/>
                                        <p:tgtEl>
                                          <p:spTgt spid="30"/>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10" fill="hold"/>
                                        <p:tgtEl>
                                          <p:spTgt spid="22"/>
                                        </p:tgtEl>
                                        <p:attrNameLst>
                                          <p:attrName>stroke.color</p:attrName>
                                        </p:attrNameLst>
                                      </p:cBhvr>
                                      <p:to>
                                        <a:schemeClr val="accent2"/>
                                      </p:to>
                                    </p:animClr>
                                    <p:set>
                                      <p:cBhvr>
                                        <p:cTn id="25" dur="10" fill="hold"/>
                                        <p:tgtEl>
                                          <p:spTgt spid="22"/>
                                        </p:tgtEl>
                                        <p:attrNameLst>
                                          <p:attrName>stroke.on</p:attrName>
                                        </p:attrNameLst>
                                      </p:cBhvr>
                                      <p:to>
                                        <p:strVal val="true"/>
                                      </p:to>
                                    </p:set>
                                  </p:childTnLst>
                                </p:cTn>
                              </p:par>
                              <p:par>
                                <p:cTn id="26" presetID="3" presetClass="emph" presetSubtype="2" fill="hold" grpId="0" nodeType="withEffect">
                                  <p:stCondLst>
                                    <p:cond delay="0"/>
                                  </p:stCondLst>
                                  <p:childTnLst>
                                    <p:animClr clrSpc="rgb" dir="cw">
                                      <p:cBhvr override="childStyle">
                                        <p:cTn id="27" dur="10" fill="hold"/>
                                        <p:tgtEl>
                                          <p:spTgt spid="8"/>
                                        </p:tgtEl>
                                        <p:attrNameLst>
                                          <p:attrName>style.color</p:attrName>
                                        </p:attrNameLst>
                                      </p:cBhvr>
                                      <p:to>
                                        <a:schemeClr val="accent2"/>
                                      </p:to>
                                    </p:animClr>
                                  </p:childTnLst>
                                </p:cTn>
                              </p:par>
                              <p:par>
                                <p:cTn id="28" presetID="3" presetClass="emph" presetSubtype="2" fill="hold" grpId="0" nodeType="withEffect">
                                  <p:stCondLst>
                                    <p:cond delay="0"/>
                                  </p:stCondLst>
                                  <p:childTnLst>
                                    <p:animClr clrSpc="rgb" dir="cw">
                                      <p:cBhvr override="childStyle">
                                        <p:cTn id="29" dur="10" fill="hold"/>
                                        <p:tgtEl>
                                          <p:spTgt spid="9"/>
                                        </p:tgtEl>
                                        <p:attrNameLst>
                                          <p:attrName>style.color</p:attrName>
                                        </p:attrNameLst>
                                      </p:cBhvr>
                                      <p:to>
                                        <a:schemeClr val="accent2"/>
                                      </p:to>
                                    </p:animClr>
                                  </p:childTnLst>
                                </p:cTn>
                              </p:par>
                              <p:par>
                                <p:cTn id="30" presetID="3" presetClass="emph" presetSubtype="2" fill="hold" grpId="0" nodeType="withEffect">
                                  <p:stCondLst>
                                    <p:cond delay="0"/>
                                  </p:stCondLst>
                                  <p:childTnLst>
                                    <p:animClr clrSpc="rgb" dir="cw">
                                      <p:cBhvr override="childStyle">
                                        <p:cTn id="31" dur="10" fill="hold"/>
                                        <p:tgtEl>
                                          <p:spTgt spid="12"/>
                                        </p:tgtEl>
                                        <p:attrNameLst>
                                          <p:attrName>style.color</p:attrName>
                                        </p:attrNameLst>
                                      </p:cBhvr>
                                      <p:to>
                                        <a:schemeClr val="accent2"/>
                                      </p:to>
                                    </p:animClr>
                                  </p:childTnLst>
                                </p:cTn>
                              </p:par>
                              <p:par>
                                <p:cTn id="32" presetID="3" presetClass="emph" presetSubtype="2" fill="hold" grpId="0" nodeType="withEffect">
                                  <p:stCondLst>
                                    <p:cond delay="0"/>
                                  </p:stCondLst>
                                  <p:childTnLst>
                                    <p:animClr clrSpc="rgb" dir="cw">
                                      <p:cBhvr override="childStyle">
                                        <p:cTn id="33" dur="10" fill="hold"/>
                                        <p:tgtEl>
                                          <p:spTgt spid="11"/>
                                        </p:tgtEl>
                                        <p:attrNameLst>
                                          <p:attrName>style.color</p:attrName>
                                        </p:attrNameLst>
                                      </p:cBhvr>
                                      <p:to>
                                        <a:schemeClr val="accent2"/>
                                      </p:to>
                                    </p:animClr>
                                  </p:childTnLst>
                                </p:cTn>
                              </p:par>
                              <p:par>
                                <p:cTn id="34" presetID="3" presetClass="emph" presetSubtype="2" fill="hold" grpId="0" nodeType="withEffect">
                                  <p:stCondLst>
                                    <p:cond delay="0"/>
                                  </p:stCondLst>
                                  <p:childTnLst>
                                    <p:animClr clrSpc="rgb" dir="cw">
                                      <p:cBhvr override="childStyle">
                                        <p:cTn id="35" dur="10" fill="hold"/>
                                        <p:tgtEl>
                                          <p:spTgt spid="17"/>
                                        </p:tgtEl>
                                        <p:attrNameLst>
                                          <p:attrName>style.color</p:attrName>
                                        </p:attrNameLst>
                                      </p:cBhvr>
                                      <p:to>
                                        <a:schemeClr val="accent2"/>
                                      </p:to>
                                    </p:animClr>
                                  </p:childTnLst>
                                </p:cTn>
                              </p:par>
                              <p:par>
                                <p:cTn id="36" presetID="7" presetClass="emph" presetSubtype="2" fill="hold" nodeType="withEffect">
                                  <p:stCondLst>
                                    <p:cond delay="0"/>
                                  </p:stCondLst>
                                  <p:childTnLst>
                                    <p:animClr clrSpc="rgb" dir="cw">
                                      <p:cBhvr>
                                        <p:cTn id="37" dur="500" fill="hold"/>
                                        <p:tgtEl>
                                          <p:spTgt spid="20"/>
                                        </p:tgtEl>
                                        <p:attrNameLst>
                                          <p:attrName>stroke.color</p:attrName>
                                        </p:attrNameLst>
                                      </p:cBhvr>
                                      <p:to>
                                        <a:srgbClr val="FF7E79"/>
                                      </p:to>
                                    </p:animClr>
                                    <p:set>
                                      <p:cBhvr>
                                        <p:cTn id="38" dur="500" fill="hold"/>
                                        <p:tgtEl>
                                          <p:spTgt spid="20"/>
                                        </p:tgtEl>
                                        <p:attrNameLst>
                                          <p:attrName>stroke.on</p:attrName>
                                        </p:attrNameLst>
                                      </p:cBhvr>
                                      <p:to>
                                        <p:strVal val="true"/>
                                      </p:to>
                                    </p:set>
                                  </p:childTnLst>
                                </p:cTn>
                              </p:par>
                              <p:par>
                                <p:cTn id="39" presetID="3" presetClass="emph" presetSubtype="2" fill="hold" grpId="0" nodeType="withEffect">
                                  <p:stCondLst>
                                    <p:cond delay="0"/>
                                  </p:stCondLst>
                                  <p:childTnLst>
                                    <p:animClr clrSpc="rgb" dir="cw">
                                      <p:cBhvr override="childStyle">
                                        <p:cTn id="40" dur="500" fill="hold"/>
                                        <p:tgtEl>
                                          <p:spTgt spid="7"/>
                                        </p:tgtEl>
                                        <p:attrNameLst>
                                          <p:attrName>style.color</p:attrName>
                                        </p:attrNameLst>
                                      </p:cBhvr>
                                      <p:to>
                                        <a:srgbClr val="FF7E79"/>
                                      </p:to>
                                    </p:animClr>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LASSO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dirty="0">
                          <a:latin typeface="Cambria Math" panose="02040503050406030204" pitchFamily="18" charset="0"/>
                        </a:rPr>
                        <m:t>=</m:t>
                      </m:r>
                      <m:func>
                        <m:funcPr>
                          <m:ctrlPr>
                            <a:rPr lang="en-US" i="1" dirty="0">
                              <a:latin typeface="Cambria Math" panose="02040503050406030204" pitchFamily="18" charset="0"/>
                            </a:rPr>
                          </m:ctrlPr>
                        </m:funcPr>
                        <m:fName>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argmin</m:t>
                              </m:r>
                            </m:e>
                            <m:lim>
                              <m:r>
                                <a:rPr lang="en-US" i="1" dirty="0">
                                  <a:latin typeface="Cambria Math" panose="02040503050406030204" pitchFamily="18" charset="0"/>
                                </a:rPr>
                                <m:t>𝑤</m:t>
                              </m:r>
                            </m:lim>
                          </m:limLow>
                        </m:fName>
                        <m:e>
                          <m:r>
                            <a:rPr lang="en-US" i="1" dirty="0">
                              <a:latin typeface="Cambria Math" panose="02040503050406030204" pitchFamily="18" charset="0"/>
                            </a:rPr>
                            <m:t>𝑀𝑆𝐸</m:t>
                          </m:r>
                          <m:d>
                            <m:dPr>
                              <m:ctrlPr>
                                <a:rPr lang="en-US" i="1" dirty="0">
                                  <a:latin typeface="Cambria Math" panose="02040503050406030204" pitchFamily="18" charset="0"/>
                                </a:rPr>
                              </m:ctrlPr>
                            </m:dPr>
                            <m:e>
                              <m:r>
                                <a:rPr lang="en-US" i="1" dirty="0">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𝜆</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𝑤</m:t>
                                      </m:r>
                                    </m:e>
                                  </m:d>
                                </m:e>
                              </m:d>
                            </m:e>
                            <m:sub>
                              <m:r>
                                <a:rPr lang="en-US" i="1" dirty="0">
                                  <a:latin typeface="Cambria Math" panose="02040503050406030204" pitchFamily="18" charset="0"/>
                                </a:rPr>
                                <m:t>1</m:t>
                              </m:r>
                            </m:sub>
                          </m:sSub>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a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94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132793222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Ridge (L2)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6" name="Picture 5" descr="coef_path_ridge_scaled.eps">
            <a:extLst>
              <a:ext uri="{FF2B5EF4-FFF2-40B4-BE49-F238E27FC236}">
                <a16:creationId xmlns:a16="http://schemas.microsoft.com/office/drawing/2014/main" id="{364A0AC0-C01B-D946-944B-68228173A4EE}"/>
              </a:ext>
            </a:extLst>
          </p:cNvPr>
          <p:cNvPicPr>
            <a:picLocks noChangeAspect="1"/>
          </p:cNvPicPr>
          <p:nvPr/>
        </p:nvPicPr>
        <p:blipFill rotWithShape="1">
          <a:blip r:embed="rId2">
            <a:extLst>
              <a:ext uri="{28A0092B-C50C-407E-A947-70E740481C1C}">
                <a14:useLocalDpi xmlns:a14="http://schemas.microsoft.com/office/drawing/2010/main" val="0"/>
              </a:ext>
            </a:extLst>
          </a:blip>
          <a:srcRect l="3875" t="12561" b="9559"/>
          <a:stretch/>
        </p:blipFill>
        <p:spPr>
          <a:xfrm>
            <a:off x="3231992" y="1201817"/>
            <a:ext cx="5324792" cy="294398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706246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253775092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50CA-46DA-43F2-B40E-0E491EE62E8B}"/>
              </a:ext>
            </a:extLst>
          </p:cNvPr>
          <p:cNvSpPr>
            <a:spLocks noGrp="1"/>
          </p:cNvSpPr>
          <p:nvPr>
            <p:ph type="title"/>
          </p:nvPr>
        </p:nvSpPr>
        <p:spPr/>
        <p:txBody>
          <a:bodyPr/>
          <a:lstStyle/>
          <a:p>
            <a:r>
              <a:rPr lang="en-US" sz="1800" dirty="0"/>
              <a:t>Coefficient Paths – Another View</a:t>
            </a:r>
          </a:p>
        </p:txBody>
      </p:sp>
      <p:sp>
        <p:nvSpPr>
          <p:cNvPr id="3" name="Text Placeholder 2">
            <a:extLst>
              <a:ext uri="{FF2B5EF4-FFF2-40B4-BE49-F238E27FC236}">
                <a16:creationId xmlns:a16="http://schemas.microsoft.com/office/drawing/2014/main" id="{B741A77C-FE3D-4374-A75F-78E51B494E9B}"/>
              </a:ext>
            </a:extLst>
          </p:cNvPr>
          <p:cNvSpPr>
            <a:spLocks noGrp="1"/>
          </p:cNvSpPr>
          <p:nvPr>
            <p:ph type="body" idx="1"/>
          </p:nvPr>
        </p:nvSpPr>
        <p:spPr/>
        <p:txBody>
          <a:bodyPr/>
          <a:lstStyle/>
          <a:p>
            <a:pPr marL="139700" indent="0">
              <a:buNone/>
            </a:pPr>
            <a:r>
              <a:rPr lang="en-US" dirty="0"/>
              <a:t>Example from Google’s </a:t>
            </a:r>
            <a:r>
              <a:rPr lang="en-US" dirty="0">
                <a:hlinkClick r:id="rId5"/>
              </a:rPr>
              <a:t>Machine Learning Crash Course</a:t>
            </a:r>
            <a:endParaRPr lang="en-US" dirty="0"/>
          </a:p>
        </p:txBody>
      </p:sp>
      <p:sp>
        <p:nvSpPr>
          <p:cNvPr id="4" name="Slide Number Placeholder 3">
            <a:extLst>
              <a:ext uri="{FF2B5EF4-FFF2-40B4-BE49-F238E27FC236}">
                <a16:creationId xmlns:a16="http://schemas.microsoft.com/office/drawing/2014/main" id="{6C8FE47C-B428-49BB-84CF-98897AE7D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pic>
        <p:nvPicPr>
          <p:cNvPr id="6" name="Screen Recording 5">
            <a:hlinkClick r:id="" action="ppaction://media"/>
            <a:extLst>
              <a:ext uri="{FF2B5EF4-FFF2-40B4-BE49-F238E27FC236}">
                <a16:creationId xmlns:a16="http://schemas.microsoft.com/office/drawing/2014/main" id="{8F596D21-6CDE-408F-93DA-2214FEBE58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7153" y="1442910"/>
            <a:ext cx="6322119" cy="2522262"/>
          </a:xfrm>
          <a:prstGeom prst="rect">
            <a:avLst/>
          </a:prstGeom>
        </p:spPr>
      </p:pic>
    </p:spTree>
    <p:extLst>
      <p:ext uri="{BB962C8B-B14F-4D97-AF65-F5344CB8AC3E}">
        <p14:creationId xmlns:p14="http://schemas.microsoft.com/office/powerpoint/2010/main" val="153811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011FB-1AE5-4BAA-AFC4-A0953C0A5BE6}"/>
              </a:ext>
            </a:extLst>
          </p:cNvPr>
          <p:cNvSpPr>
            <a:spLocks noGrp="1"/>
          </p:cNvSpPr>
          <p:nvPr>
            <p:ph type="title"/>
          </p:nvPr>
        </p:nvSpPr>
        <p:spPr>
          <a:xfrm>
            <a:off x="234450" y="575501"/>
            <a:ext cx="2046300" cy="1188696"/>
          </a:xfrm>
        </p:spPr>
        <p:txBody>
          <a:bodyPr/>
          <a:lstStyle/>
          <a:p>
            <a:r>
              <a:rPr lang="en-US" dirty="0"/>
              <a:t>Demo</a:t>
            </a:r>
          </a:p>
        </p:txBody>
      </p:sp>
      <p:sp>
        <p:nvSpPr>
          <p:cNvPr id="6" name="Text Placeholder 5">
            <a:extLst>
              <a:ext uri="{FF2B5EF4-FFF2-40B4-BE49-F238E27FC236}">
                <a16:creationId xmlns:a16="http://schemas.microsoft.com/office/drawing/2014/main" id="{5516B4D2-D3A3-4801-82D1-7DB0A2860535}"/>
              </a:ext>
            </a:extLst>
          </p:cNvPr>
          <p:cNvSpPr>
            <a:spLocks noGrp="1"/>
          </p:cNvSpPr>
          <p:nvPr>
            <p:ph type="body" idx="1"/>
          </p:nvPr>
        </p:nvSpPr>
        <p:spPr/>
        <p:txBody>
          <a:bodyPr/>
          <a:lstStyle/>
          <a:p>
            <a:pPr marL="139700" indent="0">
              <a:buNone/>
            </a:pPr>
            <a:r>
              <a:rPr lang="en-US" dirty="0"/>
              <a:t>Similar demo to last time’s with Ridge but using the LASSO penalty</a:t>
            </a:r>
          </a:p>
        </p:txBody>
      </p:sp>
      <p:sp>
        <p:nvSpPr>
          <p:cNvPr id="4" name="Slide Number Placeholder 3">
            <a:extLst>
              <a:ext uri="{FF2B5EF4-FFF2-40B4-BE49-F238E27FC236}">
                <a16:creationId xmlns:a16="http://schemas.microsoft.com/office/drawing/2014/main" id="{AB08BA3A-2638-49CE-BE07-301BE66F61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77997439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44B7F-A471-4BE6-B33F-652D8E365AA6}"/>
              </a:ext>
            </a:extLst>
          </p:cNvPr>
          <p:cNvSpPr>
            <a:spLocks noGrp="1"/>
          </p:cNvSpPr>
          <p:nvPr>
            <p:ph type="body" idx="1"/>
          </p:nvPr>
        </p:nvSpPr>
        <p:spPr/>
        <p:txBody>
          <a:bodyPr/>
          <a:lstStyle/>
          <a:p>
            <a:pPr marL="139700" indent="0">
              <a:buNone/>
            </a:pPr>
            <a:r>
              <a:rPr lang="en-US" dirty="0"/>
              <a:t>Why might the shape of the L1 penalty cause more sparsity than the L2 penalty? </a:t>
            </a:r>
          </a:p>
        </p:txBody>
      </p:sp>
      <p:sp>
        <p:nvSpPr>
          <p:cNvPr id="3" name="Slide Number Placeholder 2">
            <a:extLst>
              <a:ext uri="{FF2B5EF4-FFF2-40B4-BE49-F238E27FC236}">
                <a16:creationId xmlns:a16="http://schemas.microsoft.com/office/drawing/2014/main" id="{880EFF99-4C27-457A-B09E-D718CDC3DA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dirty="0"/>
          </a:p>
        </p:txBody>
      </p:sp>
      <p:sp>
        <p:nvSpPr>
          <p:cNvPr id="4" name="Title 3">
            <a:extLst>
              <a:ext uri="{FF2B5EF4-FFF2-40B4-BE49-F238E27FC236}">
                <a16:creationId xmlns:a16="http://schemas.microsoft.com/office/drawing/2014/main" id="{EDE88380-AB2E-468E-888F-4B0FE741F9DE}"/>
              </a:ext>
            </a:extLst>
          </p:cNvPr>
          <p:cNvSpPr>
            <a:spLocks noGrp="1"/>
          </p:cNvSpPr>
          <p:nvPr>
            <p:ph type="title"/>
          </p:nvPr>
        </p:nvSpPr>
        <p:spPr/>
        <p:txBody>
          <a:bodyPr/>
          <a:lstStyle/>
          <a:p>
            <a:r>
              <a:rPr lang="en-US" dirty="0"/>
              <a:t>2 minutes</a:t>
            </a:r>
          </a:p>
        </p:txBody>
      </p:sp>
      <p:pic>
        <p:nvPicPr>
          <p:cNvPr id="5" name="Picture 4">
            <a:extLst>
              <a:ext uri="{FF2B5EF4-FFF2-40B4-BE49-F238E27FC236}">
                <a16:creationId xmlns:a16="http://schemas.microsoft.com/office/drawing/2014/main" id="{1003278C-92FF-471D-89A1-37562798E657}"/>
              </a:ext>
            </a:extLst>
          </p:cNvPr>
          <p:cNvPicPr>
            <a:picLocks noChangeAspect="1"/>
          </p:cNvPicPr>
          <p:nvPr/>
        </p:nvPicPr>
        <p:blipFill>
          <a:blip r:embed="rId3"/>
          <a:stretch>
            <a:fillRect/>
          </a:stretch>
        </p:blipFill>
        <p:spPr>
          <a:xfrm>
            <a:off x="3734511" y="2404688"/>
            <a:ext cx="4116461" cy="2248487"/>
          </a:xfrm>
          <a:prstGeom prst="rect">
            <a:avLst/>
          </a:prstGeom>
        </p:spPr>
      </p:pic>
      <p:sp>
        <p:nvSpPr>
          <p:cNvPr id="6" name="Rectangle 5">
            <a:extLst>
              <a:ext uri="{FF2B5EF4-FFF2-40B4-BE49-F238E27FC236}">
                <a16:creationId xmlns:a16="http://schemas.microsoft.com/office/drawing/2014/main" id="{E413254C-4F56-CA4E-A3A1-444B7CC2A014}"/>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poll</a:t>
            </a:r>
          </a:p>
        </p:txBody>
      </p:sp>
    </p:spTree>
    <p:extLst>
      <p:ext uri="{BB962C8B-B14F-4D97-AF65-F5344CB8AC3E}">
        <p14:creationId xmlns:p14="http://schemas.microsoft.com/office/powerpoint/2010/main" val="254536778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6A15-2F50-E845-B127-8B8451EF682B}"/>
              </a:ext>
            </a:extLst>
          </p:cNvPr>
          <p:cNvSpPr>
            <a:spLocks noGrp="1"/>
          </p:cNvSpPr>
          <p:nvPr>
            <p:ph type="title"/>
          </p:nvPr>
        </p:nvSpPr>
        <p:spPr/>
        <p:txBody>
          <a:bodyPr/>
          <a:lstStyle/>
          <a:p>
            <a:r>
              <a:rPr lang="en-US" dirty="0"/>
              <a:t>Sparsity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63A69F9-6DC3-8247-AED8-83AF00E89933}"/>
                  </a:ext>
                </a:extLst>
              </p:cNvPr>
              <p:cNvSpPr>
                <a:spLocks noGrp="1"/>
              </p:cNvSpPr>
              <p:nvPr>
                <p:ph type="body" idx="1"/>
              </p:nvPr>
            </p:nvSpPr>
            <p:spPr>
              <a:xfrm>
                <a:off x="3090625" y="151918"/>
                <a:ext cx="5596200" cy="3981000"/>
              </a:xfrm>
            </p:spPr>
            <p:txBody>
              <a:bodyPr/>
              <a:lstStyle/>
              <a:p>
                <a:pPr marL="139700" indent="0">
                  <a:buNone/>
                </a:pPr>
                <a:r>
                  <a:rPr lang="en-US" dirty="0"/>
                  <a:t>When using the L1 Norm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e>
                            </m:d>
                          </m:e>
                        </m:d>
                      </m:e>
                      <m:sub>
                        <m:r>
                          <a:rPr lang="en-US" b="0" i="1" smtClean="0">
                            <a:latin typeface="Cambria Math" panose="02040503050406030204" pitchFamily="18" charset="0"/>
                          </a:rPr>
                          <m:t>1</m:t>
                        </m:r>
                      </m:sub>
                    </m:sSub>
                  </m:oMath>
                </a14:m>
                <a:r>
                  <a:rPr lang="en-US" dirty="0"/>
                  <a:t>) as a </a:t>
                </a:r>
                <a:r>
                  <a:rPr lang="en-US" dirty="0" err="1"/>
                  <a:t>regularizer</a:t>
                </a:r>
                <a:r>
                  <a:rPr lang="en-US" dirty="0"/>
                  <a:t>, it favors solutions that are </a:t>
                </a:r>
                <a:r>
                  <a:rPr lang="en-US" b="1" dirty="0"/>
                  <a:t>sparse</a:t>
                </a:r>
                <a:r>
                  <a:rPr lang="en-US" dirty="0"/>
                  <a:t>. Sparsity for regression means many of the learned coefficients are 0.</a:t>
                </a:r>
              </a:p>
              <a:p>
                <a:pPr marL="139700" indent="0">
                  <a:buNone/>
                </a:pPr>
                <a:endParaRPr lang="en-US" b="1" dirty="0"/>
              </a:p>
              <a:p>
                <a:pPr marL="139700" indent="0">
                  <a:buNone/>
                </a:pPr>
                <a:r>
                  <a:rPr lang="en-US" dirty="0"/>
                  <a:t>This has to do with the shape of the norm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oMath>
                </a14:m>
                <a:r>
                  <a:rPr lang="en-US" dirty="0"/>
                  <a:t> is small,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𝑗</m:t>
                        </m:r>
                      </m:sub>
                      <m:sup>
                        <m:r>
                          <a:rPr lang="en-US" b="0" i="1" smtClean="0">
                            <a:latin typeface="Cambria Math" panose="02040503050406030204" pitchFamily="18" charset="0"/>
                          </a:rPr>
                          <m:t>2</m:t>
                        </m:r>
                      </m:sup>
                    </m:sSubSup>
                  </m:oMath>
                </a14:m>
                <a:r>
                  <a:rPr lang="en-US" dirty="0"/>
                  <a:t> is VERY small! Diminishing returns on decreasing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oMath>
                </a14:m>
                <a:r>
                  <a:rPr lang="en-US" dirty="0"/>
                  <a:t> with Ridge penalty</a:t>
                </a:r>
              </a:p>
            </p:txBody>
          </p:sp>
        </mc:Choice>
        <mc:Fallback xmlns="">
          <p:sp>
            <p:nvSpPr>
              <p:cNvPr id="3" name="Text Placeholder 2">
                <a:extLst>
                  <a:ext uri="{FF2B5EF4-FFF2-40B4-BE49-F238E27FC236}">
                    <a16:creationId xmlns:a16="http://schemas.microsoft.com/office/drawing/2014/main" id="{A63A69F9-6DC3-8247-AED8-83AF00E89933}"/>
                  </a:ext>
                </a:extLst>
              </p:cNvPr>
              <p:cNvSpPr>
                <a:spLocks noGrp="1" noRot="1" noChangeAspect="1" noMove="1" noResize="1" noEditPoints="1" noAdjustHandles="1" noChangeArrowheads="1" noChangeShapeType="1" noTextEdit="1"/>
              </p:cNvSpPr>
              <p:nvPr>
                <p:ph type="body" idx="1"/>
              </p:nvPr>
            </p:nvSpPr>
            <p:spPr>
              <a:xfrm>
                <a:off x="3090625" y="151918"/>
                <a:ext cx="5596200" cy="3981000"/>
              </a:xfrm>
              <a:blipFill>
                <a:blip r:embed="rId2"/>
                <a:stretch>
                  <a:fillRect b="-229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E509972-6FD2-2144-A8B1-FF0C806CF8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5" name="Picture 4">
            <a:extLst>
              <a:ext uri="{FF2B5EF4-FFF2-40B4-BE49-F238E27FC236}">
                <a16:creationId xmlns:a16="http://schemas.microsoft.com/office/drawing/2014/main" id="{E8572E1E-17C1-3444-B3F6-B34A9814B243}"/>
              </a:ext>
            </a:extLst>
          </p:cNvPr>
          <p:cNvPicPr>
            <a:picLocks noChangeAspect="1"/>
          </p:cNvPicPr>
          <p:nvPr/>
        </p:nvPicPr>
        <p:blipFill>
          <a:blip r:embed="rId3"/>
          <a:stretch>
            <a:fillRect/>
          </a:stretch>
        </p:blipFill>
        <p:spPr>
          <a:xfrm>
            <a:off x="3734511" y="1981106"/>
            <a:ext cx="4116461" cy="2248487"/>
          </a:xfrm>
          <a:prstGeom prst="rect">
            <a:avLst/>
          </a:prstGeom>
        </p:spPr>
      </p:pic>
    </p:spTree>
    <p:extLst>
      <p:ext uri="{BB962C8B-B14F-4D97-AF65-F5344CB8AC3E}">
        <p14:creationId xmlns:p14="http://schemas.microsoft.com/office/powerpoint/2010/main" val="114047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r>
              <a:rPr lang="en-US" dirty="0"/>
              <a:t>Another way to visualize why LASSO prefers sparse solutions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The L1 ball has spikes (places where some coefficients are 0)</a:t>
            </a:r>
          </a:p>
        </p:txBody>
      </p:sp>
      <p:pic>
        <p:nvPicPr>
          <p:cNvPr id="17" name="Picture 16" descr="A picture containing sky&#10;&#10;Description automatically generated">
            <a:extLst>
              <a:ext uri="{FF2B5EF4-FFF2-40B4-BE49-F238E27FC236}">
                <a16:creationId xmlns:a16="http://schemas.microsoft.com/office/drawing/2014/main" id="{CBBCDA91-05AB-0847-A4C0-037850598B87}"/>
              </a:ext>
            </a:extLst>
          </p:cNvPr>
          <p:cNvPicPr>
            <a:picLocks noChangeAspect="1"/>
          </p:cNvPicPr>
          <p:nvPr/>
        </p:nvPicPr>
        <p:blipFill rotWithShape="1">
          <a:blip r:embed="rId3"/>
          <a:srcRect r="54523"/>
          <a:stretch/>
        </p:blipFill>
        <p:spPr>
          <a:xfrm>
            <a:off x="5635625" y="1019763"/>
            <a:ext cx="2545000" cy="3092474"/>
          </a:xfrm>
          <a:prstGeom prst="rect">
            <a:avLst/>
          </a:prstGeom>
        </p:spPr>
      </p:pic>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8" name="Picture 7" descr="A picture containing sky&#10;&#10;Description automatically generated">
            <a:extLst>
              <a:ext uri="{FF2B5EF4-FFF2-40B4-BE49-F238E27FC236}">
                <a16:creationId xmlns:a16="http://schemas.microsoft.com/office/drawing/2014/main" id="{E0010E5D-DFA0-F948-9C81-D4402DB70742}"/>
              </a:ext>
            </a:extLst>
          </p:cNvPr>
          <p:cNvPicPr>
            <a:picLocks noChangeAspect="1"/>
          </p:cNvPicPr>
          <p:nvPr/>
        </p:nvPicPr>
        <p:blipFill rotWithShape="1">
          <a:blip r:embed="rId3"/>
          <a:srcRect r="54523"/>
          <a:stretch/>
        </p:blipFill>
        <p:spPr>
          <a:xfrm>
            <a:off x="3090625" y="1019763"/>
            <a:ext cx="2545000" cy="309247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E6B203-2736-5F43-9192-CD12250AB86A}"/>
                  </a:ext>
                </a:extLst>
              </p:cNvPr>
              <p:cNvSpPr txBox="1"/>
              <p:nvPr/>
            </p:nvSpPr>
            <p:spPr>
              <a:xfrm>
                <a:off x="4349856" y="2016806"/>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9" name="TextBox 8">
                <a:extLst>
                  <a:ext uri="{FF2B5EF4-FFF2-40B4-BE49-F238E27FC236}">
                    <a16:creationId xmlns:a16="http://schemas.microsoft.com/office/drawing/2014/main" id="{AFE6B203-2736-5F43-9192-CD12250AB86A}"/>
                  </a:ext>
                </a:extLst>
              </p:cNvPr>
              <p:cNvSpPr txBox="1">
                <a:spLocks noRot="1" noChangeAspect="1" noMove="1" noResize="1" noEditPoints="1" noAdjustHandles="1" noChangeArrowheads="1" noChangeShapeType="1" noTextEdit="1"/>
              </p:cNvSpPr>
              <p:nvPr/>
            </p:nvSpPr>
            <p:spPr>
              <a:xfrm>
                <a:off x="4349856" y="2016806"/>
                <a:ext cx="444288" cy="2616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59D1295-5660-2146-AD28-EFA892FA48B3}"/>
                  </a:ext>
                </a:extLst>
              </p:cNvPr>
              <p:cNvSpPr txBox="1"/>
              <p:nvPr/>
            </p:nvSpPr>
            <p:spPr>
              <a:xfrm>
                <a:off x="6918553" y="2033801"/>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10" name="TextBox 9">
                <a:extLst>
                  <a:ext uri="{FF2B5EF4-FFF2-40B4-BE49-F238E27FC236}">
                    <a16:creationId xmlns:a16="http://schemas.microsoft.com/office/drawing/2014/main" id="{A59D1295-5660-2146-AD28-EFA892FA48B3}"/>
                  </a:ext>
                </a:extLst>
              </p:cNvPr>
              <p:cNvSpPr txBox="1">
                <a:spLocks noRot="1" noChangeAspect="1" noMove="1" noResize="1" noEditPoints="1" noAdjustHandles="1" noChangeArrowheads="1" noChangeShapeType="1" noTextEdit="1"/>
              </p:cNvSpPr>
              <p:nvPr/>
            </p:nvSpPr>
            <p:spPr>
              <a:xfrm>
                <a:off x="6918553" y="2033801"/>
                <a:ext cx="444288"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B702B6-A6BF-FD4A-9437-A4B65A26E901}"/>
                  </a:ext>
                </a:extLst>
              </p:cNvPr>
              <p:cNvSpPr txBox="1"/>
              <p:nvPr/>
            </p:nvSpPr>
            <p:spPr>
              <a:xfrm>
                <a:off x="7535920"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1" name="TextBox 10">
                <a:extLst>
                  <a:ext uri="{FF2B5EF4-FFF2-40B4-BE49-F238E27FC236}">
                    <a16:creationId xmlns:a16="http://schemas.microsoft.com/office/drawing/2014/main" id="{25B702B6-A6BF-FD4A-9437-A4B65A26E901}"/>
                  </a:ext>
                </a:extLst>
              </p:cNvPr>
              <p:cNvSpPr txBox="1">
                <a:spLocks noRot="1" noChangeAspect="1" noMove="1" noResize="1" noEditPoints="1" noAdjustHandles="1" noChangeArrowheads="1" noChangeShapeType="1" noTextEdit="1"/>
              </p:cNvSpPr>
              <p:nvPr/>
            </p:nvSpPr>
            <p:spPr>
              <a:xfrm>
                <a:off x="7535920"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4B7A84-5E79-F44A-9272-5FB62181FD1C}"/>
                  </a:ext>
                </a:extLst>
              </p:cNvPr>
              <p:cNvSpPr txBox="1"/>
              <p:nvPr/>
            </p:nvSpPr>
            <p:spPr>
              <a:xfrm>
                <a:off x="4868208"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2" name="TextBox 11">
                <a:extLst>
                  <a:ext uri="{FF2B5EF4-FFF2-40B4-BE49-F238E27FC236}">
                    <a16:creationId xmlns:a16="http://schemas.microsoft.com/office/drawing/2014/main" id="{8D4B7A84-5E79-F44A-9272-5FB62181FD1C}"/>
                  </a:ext>
                </a:extLst>
              </p:cNvPr>
              <p:cNvSpPr txBox="1">
                <a:spLocks noRot="1" noChangeAspect="1" noMove="1" noResize="1" noEditPoints="1" noAdjustHandles="1" noChangeArrowheads="1" noChangeShapeType="1" noTextEdit="1"/>
              </p:cNvSpPr>
              <p:nvPr/>
            </p:nvSpPr>
            <p:spPr>
              <a:xfrm>
                <a:off x="4868208"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8F8AC5D-F1CA-A448-A375-8CADB3A7B218}"/>
                  </a:ext>
                </a:extLst>
              </p:cNvPr>
              <p:cNvSpPr txBox="1"/>
              <p:nvPr/>
            </p:nvSpPr>
            <p:spPr>
              <a:xfrm>
                <a:off x="3560391"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3" name="TextBox 12">
                <a:extLst>
                  <a:ext uri="{FF2B5EF4-FFF2-40B4-BE49-F238E27FC236}">
                    <a16:creationId xmlns:a16="http://schemas.microsoft.com/office/drawing/2014/main" id="{58F8AC5D-F1CA-A448-A375-8CADB3A7B218}"/>
                  </a:ext>
                </a:extLst>
              </p:cNvPr>
              <p:cNvSpPr txBox="1">
                <a:spLocks noRot="1" noChangeAspect="1" noMove="1" noResize="1" noEditPoints="1" noAdjustHandles="1" noChangeArrowheads="1" noChangeShapeType="1" noTextEdit="1"/>
              </p:cNvSpPr>
              <p:nvPr/>
            </p:nvSpPr>
            <p:spPr>
              <a:xfrm>
                <a:off x="3560391" y="1886001"/>
                <a:ext cx="387798" cy="2616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1351D2-E313-FE44-96BA-22552FD4F029}"/>
                  </a:ext>
                </a:extLst>
              </p:cNvPr>
              <p:cNvSpPr txBox="1"/>
              <p:nvPr/>
            </p:nvSpPr>
            <p:spPr>
              <a:xfrm>
                <a:off x="6123608"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4" name="TextBox 13">
                <a:extLst>
                  <a:ext uri="{FF2B5EF4-FFF2-40B4-BE49-F238E27FC236}">
                    <a16:creationId xmlns:a16="http://schemas.microsoft.com/office/drawing/2014/main" id="{6F1351D2-E313-FE44-96BA-22552FD4F029}"/>
                  </a:ext>
                </a:extLst>
              </p:cNvPr>
              <p:cNvSpPr txBox="1">
                <a:spLocks noRot="1" noChangeAspect="1" noMove="1" noResize="1" noEditPoints="1" noAdjustHandles="1" noChangeArrowheads="1" noChangeShapeType="1" noTextEdit="1"/>
              </p:cNvSpPr>
              <p:nvPr/>
            </p:nvSpPr>
            <p:spPr>
              <a:xfrm>
                <a:off x="6123608" y="1886001"/>
                <a:ext cx="387798" cy="2616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2DAE3B-E315-EA4D-ACC4-B5BC98641BF4}"/>
                  </a:ext>
                </a:extLst>
              </p:cNvPr>
              <p:cNvSpPr txBox="1"/>
              <p:nvPr/>
            </p:nvSpPr>
            <p:spPr>
              <a:xfrm>
                <a:off x="3712791" y="4061166"/>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m:oMathPara>
                </a14:m>
                <a:endParaRPr lang="en-US" sz="1100" dirty="0"/>
              </a:p>
            </p:txBody>
          </p:sp>
        </mc:Choice>
        <mc:Fallback xmlns="">
          <p:sp>
            <p:nvSpPr>
              <p:cNvPr id="15" name="TextBox 14">
                <a:extLst>
                  <a:ext uri="{FF2B5EF4-FFF2-40B4-BE49-F238E27FC236}">
                    <a16:creationId xmlns:a16="http://schemas.microsoft.com/office/drawing/2014/main" id="{652DAE3B-E315-EA4D-ACC4-B5BC98641BF4}"/>
                  </a:ext>
                </a:extLst>
              </p:cNvPr>
              <p:cNvSpPr txBox="1">
                <a:spLocks noRot="1" noChangeAspect="1" noMove="1" noResize="1" noEditPoints="1" noAdjustHandles="1" noChangeArrowheads="1" noChangeShapeType="1" noTextEdit="1"/>
              </p:cNvSpPr>
              <p:nvPr/>
            </p:nvSpPr>
            <p:spPr>
              <a:xfrm>
                <a:off x="3712791" y="4061166"/>
                <a:ext cx="377026" cy="2616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5CEC5D-6A9E-1143-BC86-B631453263F6}"/>
                  </a:ext>
                </a:extLst>
              </p:cNvPr>
              <p:cNvSpPr txBox="1"/>
              <p:nvPr/>
            </p:nvSpPr>
            <p:spPr>
              <a:xfrm>
                <a:off x="6256987" y="3992932"/>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2</m:t>
                      </m:r>
                    </m:oMath>
                  </m:oMathPara>
                </a14:m>
                <a:endParaRPr lang="en-US" sz="1100" dirty="0"/>
              </a:p>
            </p:txBody>
          </p:sp>
        </mc:Choice>
        <mc:Fallback xmlns="">
          <p:sp>
            <p:nvSpPr>
              <p:cNvPr id="16" name="TextBox 15">
                <a:extLst>
                  <a:ext uri="{FF2B5EF4-FFF2-40B4-BE49-F238E27FC236}">
                    <a16:creationId xmlns:a16="http://schemas.microsoft.com/office/drawing/2014/main" id="{F85CEC5D-6A9E-1143-BC86-B631453263F6}"/>
                  </a:ext>
                </a:extLst>
              </p:cNvPr>
              <p:cNvSpPr txBox="1">
                <a:spLocks noRot="1" noChangeAspect="1" noMove="1" noResize="1" noEditPoints="1" noAdjustHandles="1" noChangeArrowheads="1" noChangeShapeType="1" noTextEdit="1"/>
              </p:cNvSpPr>
              <p:nvPr/>
            </p:nvSpPr>
            <p:spPr>
              <a:xfrm>
                <a:off x="6256987" y="3992932"/>
                <a:ext cx="377026" cy="261610"/>
              </a:xfrm>
              <a:prstGeom prst="rect">
                <a:avLst/>
              </a:prstGeom>
              <a:blipFill>
                <a:blip r:embed="rId10"/>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3DB66373-A854-CA4A-90BB-7AE2E4FB5017}"/>
              </a:ext>
            </a:extLst>
          </p:cNvPr>
          <p:cNvSpPr/>
          <p:nvPr/>
        </p:nvSpPr>
        <p:spPr>
          <a:xfrm>
            <a:off x="6018514" y="2898648"/>
            <a:ext cx="869093" cy="869093"/>
          </a:xfrm>
          <a:prstGeom prst="ellipse">
            <a:avLst/>
          </a:prstGeom>
          <a:solidFill>
            <a:srgbClr val="6F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D46233EF-A991-1644-8EBE-AEFB38A32298}"/>
              </a:ext>
            </a:extLst>
          </p:cNvPr>
          <p:cNvSpPr/>
          <p:nvPr/>
        </p:nvSpPr>
        <p:spPr>
          <a:xfrm rot="8102089">
            <a:off x="6059400" y="1682496"/>
            <a:ext cx="2311170" cy="734472"/>
          </a:xfrm>
          <a:prstGeom prst="arc">
            <a:avLst>
              <a:gd name="adj1" fmla="val 21131263"/>
              <a:gd name="adj2" fmla="val 21505242"/>
            </a:avLst>
          </a:prstGeom>
          <a:noFill/>
          <a:ln w="6350">
            <a:solidFill>
              <a:srgbClr val="EC2C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DF77FA0-B17B-E74E-AE44-06AF8B45C625}"/>
              </a:ext>
            </a:extLst>
          </p:cNvPr>
          <p:cNvCxnSpPr>
            <a:cxnSpLocks/>
            <a:stCxn id="7" idx="2"/>
            <a:endCxn id="7" idx="6"/>
          </p:cNvCxnSpPr>
          <p:nvPr/>
        </p:nvCxnSpPr>
        <p:spPr>
          <a:xfrm>
            <a:off x="6018514" y="3333195"/>
            <a:ext cx="869093" cy="0"/>
          </a:xfrm>
          <a:prstGeom prst="line">
            <a:avLst/>
          </a:prstGeom>
          <a:ln w="63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0EB59D1-3A12-6744-9AAC-21722D3EABCD}"/>
              </a:ext>
            </a:extLst>
          </p:cNvPr>
          <p:cNvCxnSpPr>
            <a:stCxn id="7" idx="0"/>
            <a:endCxn id="7" idx="4"/>
          </p:cNvCxnSpPr>
          <p:nvPr/>
        </p:nvCxnSpPr>
        <p:spPr>
          <a:xfrm>
            <a:off x="6453061" y="2898648"/>
            <a:ext cx="0" cy="869093"/>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83970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Recap: </a:t>
            </a:r>
            <a:br>
              <a:rPr lang="en-US" sz="2200" dirty="0"/>
            </a:br>
            <a:r>
              <a:rPr lang="en-US" sz="2200" dirty="0"/>
              <a:t>Ridge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𝑊</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81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2160097522"/>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5" name="Picture 4">
            <a:extLst>
              <a:ext uri="{FF2B5EF4-FFF2-40B4-BE49-F238E27FC236}">
                <a16:creationId xmlns:a16="http://schemas.microsoft.com/office/drawing/2014/main" id="{A4AEFC0E-3FE1-0048-8F39-EC47B7254AA2}"/>
              </a:ext>
            </a:extLst>
          </p:cNvPr>
          <p:cNvPicPr>
            <a:picLocks noChangeAspect="1"/>
          </p:cNvPicPr>
          <p:nvPr/>
        </p:nvPicPr>
        <p:blipFill>
          <a:blip r:embed="rId2"/>
          <a:stretch>
            <a:fillRect/>
          </a:stretch>
        </p:blipFill>
        <p:spPr>
          <a:xfrm>
            <a:off x="3090625" y="1325294"/>
            <a:ext cx="5596200" cy="249291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D9A842-A4BF-8442-B6F1-B97A044C13FA}"/>
                  </a:ext>
                </a:extLst>
              </p:cNvPr>
              <p:cNvSpPr txBox="1"/>
              <p:nvPr/>
            </p:nvSpPr>
            <p:spPr>
              <a:xfrm>
                <a:off x="370810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(2 features)</a:t>
                </a:r>
              </a:p>
            </p:txBody>
          </p:sp>
        </mc:Choice>
        <mc:Fallback xmlns="">
          <p:sp>
            <p:nvSpPr>
              <p:cNvPr id="6" name="TextBox 5">
                <a:extLst>
                  <a:ext uri="{FF2B5EF4-FFF2-40B4-BE49-F238E27FC236}">
                    <a16:creationId xmlns:a16="http://schemas.microsoft.com/office/drawing/2014/main" id="{FED9A842-A4BF-8442-B6F1-B97A044C13FA}"/>
                  </a:ext>
                </a:extLst>
              </p:cNvPr>
              <p:cNvSpPr txBox="1">
                <a:spLocks noRot="1" noChangeAspect="1" noMove="1" noResize="1" noEditPoints="1" noAdjustHandles="1" noChangeArrowheads="1" noChangeShapeType="1" noTextEdit="1"/>
              </p:cNvSpPr>
              <p:nvPr/>
            </p:nvSpPr>
            <p:spPr>
              <a:xfrm>
                <a:off x="3708104" y="3687401"/>
                <a:ext cx="1095172" cy="261610"/>
              </a:xfrm>
              <a:prstGeom prst="rect">
                <a:avLst/>
              </a:prstGeom>
              <a:blipFill>
                <a:blip r:embed="rId3"/>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1F80AA-0FC7-2B48-A85C-592F8DA75D4E}"/>
                  </a:ext>
                </a:extLst>
              </p:cNvPr>
              <p:cNvSpPr txBox="1"/>
              <p:nvPr/>
            </p:nvSpPr>
            <p:spPr>
              <a:xfrm>
                <a:off x="619746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(3 features)</a:t>
                </a:r>
              </a:p>
            </p:txBody>
          </p:sp>
        </mc:Choice>
        <mc:Fallback xmlns="">
          <p:sp>
            <p:nvSpPr>
              <p:cNvPr id="7" name="TextBox 6">
                <a:extLst>
                  <a:ext uri="{FF2B5EF4-FFF2-40B4-BE49-F238E27FC236}">
                    <a16:creationId xmlns:a16="http://schemas.microsoft.com/office/drawing/2014/main" id="{1F1F80AA-0FC7-2B48-A85C-592F8DA75D4E}"/>
                  </a:ext>
                </a:extLst>
              </p:cNvPr>
              <p:cNvSpPr txBox="1">
                <a:spLocks noRot="1" noChangeAspect="1" noMove="1" noResize="1" noEditPoints="1" noAdjustHandles="1" noChangeArrowheads="1" noChangeShapeType="1" noTextEdit="1"/>
              </p:cNvSpPr>
              <p:nvPr/>
            </p:nvSpPr>
            <p:spPr>
              <a:xfrm>
                <a:off x="6197464" y="3687401"/>
                <a:ext cx="1095172" cy="261610"/>
              </a:xfrm>
              <a:prstGeom prst="rect">
                <a:avLst/>
              </a:prstGeom>
              <a:blipFill>
                <a:blip r:embed="rId4"/>
                <a:stretch>
                  <a:fillRect t="-2326" b="-13953"/>
                </a:stretch>
              </a:blipFill>
            </p:spPr>
            <p:txBody>
              <a:bodyPr/>
              <a:lstStyle/>
              <a:p>
                <a:r>
                  <a:rPr lang="en-US">
                    <a:noFill/>
                  </a:rPr>
                  <a:t> </a:t>
                </a:r>
              </a:p>
            </p:txBody>
          </p:sp>
        </mc:Fallback>
      </mc:AlternateContent>
    </p:spTree>
    <p:extLst>
      <p:ext uri="{BB962C8B-B14F-4D97-AF65-F5344CB8AC3E}">
        <p14:creationId xmlns:p14="http://schemas.microsoft.com/office/powerpoint/2010/main" val="392849184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76DB9C-E116-41BB-BBF8-489815CAF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1026" name="Picture 2" descr="25bestgifs9">
            <a:extLst>
              <a:ext uri="{FF2B5EF4-FFF2-40B4-BE49-F238E27FC236}">
                <a16:creationId xmlns:a16="http://schemas.microsoft.com/office/drawing/2014/main" id="{3B9A460F-F929-43B9-8AA1-A667B80378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34069" y="85725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3470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for LASSO?</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m:rPr>
                        <m:sty m:val="p"/>
                      </m:rPr>
                      <a:rPr lang="en-US" b="0" i="0" smtClean="0">
                        <a:latin typeface="Cambria Math" panose="02040503050406030204" pitchFamily="18" charset="0"/>
                      </a:rPr>
                      <m:t>M</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𝑀</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most zero coefficients</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fewest zero coefficients</a:t>
                </a:r>
              </a:p>
              <a:p>
                <a:pPr marL="482600" indent="-342900">
                  <a:buClr>
                    <a:schemeClr val="bg2"/>
                  </a:buClr>
                  <a:buFont typeface="+mj-lt"/>
                  <a:buAutoNum type="alphaLcParenR"/>
                </a:pPr>
                <a:r>
                  <a:rPr lang="en-US" dirty="0"/>
                  <a:t>None of the above</a:t>
                </a: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95992205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AB0CF6-00D2-4747-B28B-2EC6C91EBF59}"/>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37AB0CF6-00D2-4747-B28B-2EC6C91EBF59}"/>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F0CF913B-6E24-BF4B-B914-B2931C474D1D}"/>
              </a:ext>
            </a:extLst>
          </p:cNvPr>
          <p:cNvSpPr>
            <a:spLocks noGrp="1"/>
          </p:cNvSpPr>
          <p:nvPr>
            <p:ph type="body" idx="1"/>
          </p:nvPr>
        </p:nvSpPr>
        <p:spPr/>
        <p:txBody>
          <a:bodyPr/>
          <a:lstStyle/>
          <a:p>
            <a:pPr marL="139700" indent="0">
              <a:buNone/>
            </a:pPr>
            <a:r>
              <a:rPr lang="en-US" dirty="0"/>
              <a:t>Exactly the same as Ridge Regression :) </a:t>
            </a:r>
          </a:p>
          <a:p>
            <a:pPr marL="139700" indent="0">
              <a:buNone/>
            </a:pPr>
            <a:endParaRPr lang="en-US" dirty="0"/>
          </a:p>
          <a:p>
            <a:pPr marL="139700" indent="0">
              <a:buNone/>
            </a:pPr>
            <a:r>
              <a:rPr lang="en-US" dirty="0"/>
              <a:t>This will be true for almost every </a:t>
            </a:r>
            <a:r>
              <a:rPr lang="en-US" b="1" dirty="0"/>
              <a:t>hyper-parameter</a:t>
            </a:r>
            <a:r>
              <a:rPr lang="en-US" dirty="0"/>
              <a:t> we talk about</a:t>
            </a:r>
          </a:p>
          <a:p>
            <a:pPr marL="139700" indent="0">
              <a:buNone/>
            </a:pPr>
            <a:endParaRPr lang="en-US" dirty="0"/>
          </a:p>
          <a:p>
            <a:pPr marL="139700" indent="0">
              <a:buNone/>
            </a:pPr>
            <a:r>
              <a:rPr lang="en-US" dirty="0"/>
              <a:t>A </a:t>
            </a:r>
            <a:r>
              <a:rPr lang="en-US" b="1" dirty="0"/>
              <a:t>hyper-parameter</a:t>
            </a:r>
            <a:r>
              <a:rPr lang="en-US" dirty="0"/>
              <a:t> is a parameter you specify for the model that influences which parameters (e.g. coefficients) are learned by the ML </a:t>
            </a:r>
            <a:r>
              <a:rPr lang="en-US" dirty="0" err="1"/>
              <a:t>aglorithm</a:t>
            </a:r>
            <a:endParaRPr lang="en-US" dirty="0"/>
          </a:p>
        </p:txBody>
      </p:sp>
      <p:sp>
        <p:nvSpPr>
          <p:cNvPr id="4" name="Slide Number Placeholder 3">
            <a:extLst>
              <a:ext uri="{FF2B5EF4-FFF2-40B4-BE49-F238E27FC236}">
                <a16:creationId xmlns:a16="http://schemas.microsoft.com/office/drawing/2014/main" id="{C6773593-9C2E-3B4D-B171-B6E2CCA7A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422052730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55D-93A5-4400-BE67-253EF956C418}"/>
              </a:ext>
            </a:extLst>
          </p:cNvPr>
          <p:cNvSpPr>
            <a:spLocks noGrp="1"/>
          </p:cNvSpPr>
          <p:nvPr>
            <p:ph type="title"/>
          </p:nvPr>
        </p:nvSpPr>
        <p:spPr/>
        <p:txBody>
          <a:bodyPr/>
          <a:lstStyle/>
          <a:p>
            <a:r>
              <a:rPr lang="en-US" dirty="0"/>
              <a:t>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9F5AB86-FB46-40C7-9DE4-BF489D79A992}"/>
                  </a:ext>
                </a:extLst>
              </p:cNvPr>
              <p:cNvSpPr>
                <a:spLocks noGrp="1"/>
              </p:cNvSpPr>
              <p:nvPr>
                <p:ph type="body" idx="1"/>
              </p:nvPr>
            </p:nvSpPr>
            <p:spPr/>
            <p:txBody>
              <a:bodyPr/>
              <a:lstStyle/>
              <a:p>
                <a:pPr marL="139700" indent="0">
                  <a:buNone/>
                </a:pPr>
                <a:r>
                  <a:rPr lang="en-US" dirty="0"/>
                  <a:t>A very common usage of LASSO is in feature selection. If you have a model with potentially many features you want to explore, you can use LASSO on a model with all the features and choose the appropriate </a:t>
                </a:r>
                <a14:m>
                  <m:oMath xmlns:m="http://schemas.openxmlformats.org/officeDocument/2006/math">
                    <m:r>
                      <a:rPr lang="en-US" i="1">
                        <a:latin typeface="Cambria Math" panose="02040503050406030204" pitchFamily="18" charset="0"/>
                      </a:rPr>
                      <m:t>𝜆</m:t>
                    </m:r>
                  </m:oMath>
                </a14:m>
                <a:r>
                  <a:rPr lang="en-US" dirty="0"/>
                  <a:t> to get the right complexity.</a:t>
                </a:r>
              </a:p>
              <a:p>
                <a:pPr marL="139700" indent="0">
                  <a:buNone/>
                </a:pPr>
                <a:endParaRPr lang="en-US" dirty="0"/>
              </a:p>
              <a:p>
                <a:pPr marL="139700" indent="0">
                  <a:buNone/>
                </a:pPr>
                <a:r>
                  <a:rPr lang="en-US" dirty="0"/>
                  <a:t>Then once you find the non-zero coefficients, you can identify which features are the most important to the task at hand*</a:t>
                </a:r>
              </a:p>
              <a:p>
                <a:pPr marL="139700" indent="0">
                  <a:buNone/>
                </a:pPr>
                <a:endParaRPr lang="en-US" dirty="0"/>
              </a:p>
              <a:p>
                <a:pPr marL="139700" indent="0">
                  <a:buNone/>
                </a:pPr>
                <a:r>
                  <a:rPr lang="en-US" dirty="0"/>
                  <a:t>* e.g., using domain-specific expertise</a:t>
                </a:r>
              </a:p>
            </p:txBody>
          </p:sp>
        </mc:Choice>
        <mc:Fallback xmlns="">
          <p:sp>
            <p:nvSpPr>
              <p:cNvPr id="3" name="Text Placeholder 2">
                <a:extLst>
                  <a:ext uri="{FF2B5EF4-FFF2-40B4-BE49-F238E27FC236}">
                    <a16:creationId xmlns:a16="http://schemas.microsoft.com/office/drawing/2014/main" id="{69F5AB86-FB46-40C7-9DE4-BF489D79A992}"/>
                  </a:ext>
                </a:extLst>
              </p:cNvPr>
              <p:cNvSpPr>
                <a:spLocks noGrp="1" noRot="1" noChangeAspect="1" noMove="1" noResize="1" noEditPoints="1" noAdjustHandles="1" noChangeArrowheads="1" noChangeShapeType="1" noTextEdit="1"/>
              </p:cNvSpPr>
              <p:nvPr>
                <p:ph type="body" idx="1"/>
              </p:nvPr>
            </p:nvSpPr>
            <p:spPr>
              <a:blipFill>
                <a:blip r:embed="rId2"/>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0C1C90-DFB5-426F-BA0A-591651E737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3763866265"/>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65</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5AC9-D4A7-7E40-BA7F-76F5056C681C}"/>
              </a:ext>
            </a:extLst>
          </p:cNvPr>
          <p:cNvSpPr>
            <a:spLocks noGrp="1"/>
          </p:cNvSpPr>
          <p:nvPr>
            <p:ph type="title"/>
          </p:nvPr>
        </p:nvSpPr>
        <p:spPr/>
        <p:txBody>
          <a:bodyPr/>
          <a:lstStyle/>
          <a:p>
            <a:r>
              <a:rPr lang="en-US" dirty="0"/>
              <a:t>De-biasing LASSO</a:t>
            </a:r>
          </a:p>
        </p:txBody>
      </p:sp>
      <p:sp>
        <p:nvSpPr>
          <p:cNvPr id="3" name="Text Placeholder 2">
            <a:extLst>
              <a:ext uri="{FF2B5EF4-FFF2-40B4-BE49-F238E27FC236}">
                <a16:creationId xmlns:a16="http://schemas.microsoft.com/office/drawing/2014/main" id="{FD1E5059-A79C-4C47-9615-B14650F74E9F}"/>
              </a:ext>
            </a:extLst>
          </p:cNvPr>
          <p:cNvSpPr>
            <a:spLocks noGrp="1"/>
          </p:cNvSpPr>
          <p:nvPr>
            <p:ph type="body" idx="1"/>
          </p:nvPr>
        </p:nvSpPr>
        <p:spPr/>
        <p:txBody>
          <a:bodyPr/>
          <a:lstStyle/>
          <a:p>
            <a:pPr marL="139700" indent="0">
              <a:buNone/>
            </a:pPr>
            <a:r>
              <a:rPr lang="en-US" dirty="0"/>
              <a:t>LASSO (and Ridge) adds bias to the Least Squares solution (this was intended to avoid the variance that leads to overfitting)</a:t>
            </a:r>
          </a:p>
          <a:p>
            <a:r>
              <a:rPr lang="en-US" dirty="0"/>
              <a:t>Recall Bias-Variance Tradeoff</a:t>
            </a:r>
          </a:p>
          <a:p>
            <a:endParaRPr lang="en-US" dirty="0"/>
          </a:p>
          <a:p>
            <a:pPr marL="139700" indent="0">
              <a:buNone/>
            </a:pPr>
            <a:r>
              <a:rPr lang="en-US" dirty="0"/>
              <a:t>It’s possible to try to remove the bias from the LASSO solution using the following steps</a:t>
            </a:r>
          </a:p>
          <a:p>
            <a:pPr marL="482600" indent="-342900">
              <a:buFont typeface="+mj-lt"/>
              <a:buAutoNum type="arabicPeriod"/>
            </a:pPr>
            <a:r>
              <a:rPr lang="en-US" dirty="0"/>
              <a:t>Run LASSO to select which features should be used</a:t>
            </a:r>
            <a:br>
              <a:rPr lang="en-US" dirty="0"/>
            </a:br>
            <a:r>
              <a:rPr lang="en-US" dirty="0"/>
              <a:t>(those with non-zero coefficients)</a:t>
            </a:r>
          </a:p>
          <a:p>
            <a:pPr marL="482600" indent="-342900">
              <a:buFont typeface="+mj-lt"/>
              <a:buAutoNum type="arabicPeriod"/>
            </a:pPr>
            <a:r>
              <a:rPr lang="en-US" dirty="0"/>
              <a:t>Run regular Ordinary Least Squares on the dataset with only those features</a:t>
            </a:r>
          </a:p>
          <a:p>
            <a:pPr marL="482600" indent="-342900">
              <a:buFont typeface="+mj-lt"/>
              <a:buAutoNum type="arabicPeriod"/>
            </a:pPr>
            <a:endParaRPr lang="en-US" dirty="0"/>
          </a:p>
          <a:p>
            <a:pPr marL="139700" indent="0">
              <a:buNone/>
            </a:pPr>
            <a:r>
              <a:rPr lang="en-US" dirty="0"/>
              <a:t>Coefficients are no longer shrunk from their true values</a:t>
            </a:r>
          </a:p>
        </p:txBody>
      </p:sp>
      <p:sp>
        <p:nvSpPr>
          <p:cNvPr id="4" name="Slide Number Placeholder 3">
            <a:extLst>
              <a:ext uri="{FF2B5EF4-FFF2-40B4-BE49-F238E27FC236}">
                <a16:creationId xmlns:a16="http://schemas.microsoft.com/office/drawing/2014/main" id="{8120A055-5979-4846-B9E6-975A26FC1D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484572544"/>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197107321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BDA0-94DF-4B54-8B3E-7CD6D323A9F8}"/>
              </a:ext>
            </a:extLst>
          </p:cNvPr>
          <p:cNvSpPr>
            <a:spLocks noGrp="1"/>
          </p:cNvSpPr>
          <p:nvPr>
            <p:ph type="title"/>
          </p:nvPr>
        </p:nvSpPr>
        <p:spPr/>
        <p:txBody>
          <a:bodyPr/>
          <a:lstStyle/>
          <a:p>
            <a:r>
              <a:rPr lang="en-US" dirty="0"/>
              <a:t>(De-biased) 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76F5356-B745-4F11-8278-05F17FA2226F}"/>
                  </a:ext>
                </a:extLst>
              </p:cNvPr>
              <p:cNvSpPr>
                <a:spLocks noGrp="1"/>
              </p:cNvSpPr>
              <p:nvPr>
                <p:ph type="body" idx="1"/>
              </p:nvPr>
            </p:nvSpPr>
            <p:spPr/>
            <p:txBody>
              <a:bodyPr/>
              <a:lstStyle/>
              <a:p>
                <a:pPr marL="482600" indent="-342900">
                  <a:buClr>
                    <a:schemeClr val="bg2"/>
                  </a:buClr>
                  <a:buFont typeface="+mj-lt"/>
                  <a:buAutoNum type="arabicPeriod"/>
                </a:pPr>
                <a:r>
                  <a:rPr lang="en-US" dirty="0"/>
                  <a:t>Split the dataset into train, </a:t>
                </a:r>
                <a:r>
                  <a:rPr lang="en-US" dirty="0" err="1"/>
                  <a:t>val</a:t>
                </a:r>
                <a:r>
                  <a:rPr lang="en-US" dirty="0"/>
                  <a:t>, and test sets</a:t>
                </a:r>
              </a:p>
              <a:p>
                <a:pPr marL="482600" indent="-342900">
                  <a:buClr>
                    <a:schemeClr val="bg2"/>
                  </a:buClr>
                  <a:buFont typeface="+mj-lt"/>
                  <a:buAutoNum type="arabicPeriod"/>
                </a:pPr>
                <a:r>
                  <a:rPr lang="en-US" dirty="0"/>
                  <a:t>Normalize features. Fit the normalization on the train set, apply that normalization on the train, </a:t>
                </a:r>
                <a:r>
                  <a:rPr lang="en-US" dirty="0" err="1"/>
                  <a:t>val</a:t>
                </a:r>
                <a:r>
                  <a:rPr lang="en-US" dirty="0"/>
                  <a:t>, and test sets.</a:t>
                </a:r>
              </a:p>
              <a:p>
                <a:pPr marL="482600" indent="-342900">
                  <a:buClr>
                    <a:schemeClr val="bg2"/>
                  </a:buClr>
                  <a:buFont typeface="+mj-lt"/>
                  <a:buAutoNum type="arabicPeriod"/>
                </a:pPr>
                <a:r>
                  <a:rPr lang="en-US" dirty="0"/>
                  <a:t>Use validation or cross-validation to find the value of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that that results in a LASSO model with the lowest validation error.</a:t>
                </a:r>
              </a:p>
              <a:p>
                <a:pPr marL="482600" indent="-342900">
                  <a:buClr>
                    <a:schemeClr val="bg2"/>
                  </a:buClr>
                  <a:buFont typeface="+mj-lt"/>
                  <a:buAutoNum type="arabicPeriod"/>
                </a:pPr>
                <a:r>
                  <a:rPr lang="en-US" dirty="0"/>
                  <a:t>Select the features of that model that have non-zero weights.</a:t>
                </a:r>
              </a:p>
              <a:p>
                <a:pPr marL="482600" indent="-342900">
                  <a:buClr>
                    <a:schemeClr val="bg2"/>
                  </a:buClr>
                  <a:buFont typeface="+mj-lt"/>
                  <a:buAutoNum type="arabicPeriod"/>
                </a:pPr>
                <a:r>
                  <a:rPr lang="en-US" dirty="0"/>
                  <a:t>Train a Linear Regression model with only those features.</a:t>
                </a:r>
              </a:p>
              <a:p>
                <a:pPr marL="482600" indent="-342900">
                  <a:buClr>
                    <a:schemeClr val="bg2"/>
                  </a:buClr>
                  <a:buFont typeface="+mj-lt"/>
                  <a:buAutoNum type="arabicPeriod"/>
                </a:pPr>
                <a:r>
                  <a:rPr lang="en-US" dirty="0"/>
                  <a:t>Evaluate on the test set.</a:t>
                </a:r>
              </a:p>
            </p:txBody>
          </p:sp>
        </mc:Choice>
        <mc:Fallback xmlns="">
          <p:sp>
            <p:nvSpPr>
              <p:cNvPr id="3" name="Text Placeholder 2">
                <a:extLst>
                  <a:ext uri="{FF2B5EF4-FFF2-40B4-BE49-F238E27FC236}">
                    <a16:creationId xmlns:a16="http://schemas.microsoft.com/office/drawing/2014/main" id="{576F5356-B745-4F11-8278-05F17FA2226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96D93B9-4D13-49B0-B5A1-B5812E2777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856076776"/>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p:txBody>
          <a:bodyPr/>
          <a:lstStyle/>
          <a:p>
            <a:r>
              <a:rPr lang="en-US" dirty="0"/>
              <a:t>Issues with LASSO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482600" indent="-342900">
                  <a:buFont typeface="+mj-lt"/>
                  <a:buAutoNum type="arabicPeriod"/>
                </a:pPr>
                <a:r>
                  <a:rPr lang="en-US" dirty="0"/>
                  <a:t>Within a group of highly correlated features (e.g. # bathroom and # showers), LASSO tends to select amongst them arbitrarily.</a:t>
                </a:r>
              </a:p>
              <a:p>
                <a:pPr lvl="1"/>
                <a:r>
                  <a:rPr lang="en-US" dirty="0"/>
                  <a:t>Maybe it would be better to select them all together?</a:t>
                </a:r>
              </a:p>
              <a:p>
                <a:pPr marL="482600" indent="-342900">
                  <a:buFont typeface="+mj-lt"/>
                  <a:buAutoNum type="arabicPeriod"/>
                </a:pPr>
                <a:r>
                  <a:rPr lang="en-US" dirty="0"/>
                  <a:t>Often, empirically Ridge tends to have better predictive performance</a:t>
                </a:r>
              </a:p>
              <a:p>
                <a:pPr marL="482600" indent="-342900">
                  <a:buFont typeface="+mj-lt"/>
                  <a:buAutoNum type="arabicPeriod"/>
                </a:pPr>
                <a:endParaRPr lang="en-US" dirty="0"/>
              </a:p>
              <a:p>
                <a:pPr marL="482600" indent="-342900">
                  <a:buFont typeface="+mj-lt"/>
                  <a:buAutoNum type="arabicPeriod"/>
                </a:pPr>
                <a:endParaRPr lang="en-US" dirty="0"/>
              </a:p>
              <a:p>
                <a:pPr marL="139700" indent="0">
                  <a:buNone/>
                </a:pPr>
                <a:r>
                  <a:rPr lang="en-US" b="1" dirty="0"/>
                  <a:t>Elastic Net </a:t>
                </a:r>
                <a:r>
                  <a:rPr lang="en-US" dirty="0"/>
                  <a:t>aims to address these issues</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𝐸𝑙𝑎𝑠𝑡𝑖𝑐𝑁𝑒𝑡</m:t>
                          </m:r>
                        </m:sub>
                      </m:sSub>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2</m:t>
                              </m:r>
                            </m:sub>
                          </m:sSub>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endParaRPr lang="en-US" dirty="0"/>
              </a:p>
              <a:p>
                <a:pPr marL="139700" indent="0">
                  <a:buNone/>
                </a:pPr>
                <a:r>
                  <a:rPr lang="en-US" dirty="0"/>
                  <a:t>Combines both to achieve best of both worlds!</a:t>
                </a:r>
              </a:p>
            </p:txBody>
          </p:sp>
        </mc:Choice>
        <mc:Fallback xmlns="">
          <p:sp>
            <p:nvSpPr>
              <p:cNvPr id="3" name="Text Placeholder 2">
                <a:extLst>
                  <a:ext uri="{FF2B5EF4-FFF2-40B4-BE49-F238E27FC236}">
                    <a16:creationId xmlns:a16="http://schemas.microsoft.com/office/drawing/2014/main" id="{425E6C1B-334A-BD4D-A8DA-D76DE7893D3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189563004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a:t>
                </a:r>
              </a:p>
              <a:p>
                <a:r>
                  <a:rPr lang="en-US" dirty="0"/>
                  <a:t>Pick the </a:t>
                </a:r>
                <a14:m>
                  <m:oMath xmlns:m="http://schemas.openxmlformats.org/officeDocument/2006/math">
                    <m:r>
                      <a:rPr lang="en-US" b="0" i="1" smtClean="0">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d>
                  </m:oMath>
                </a14:m>
                <a:r>
                  <a:rPr lang="en-US" dirty="0"/>
                  <a:t> on the </a:t>
                </a:r>
                <a:r>
                  <a:rPr lang="en-US" b="1" dirty="0"/>
                  <a:t>training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test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validation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𝑤</m:t>
                            </m:r>
                          </m:e>
                        </m:acc>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𝒘</m:t>
                                    </m:r>
                                  </m:e>
                                </m:acc>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r>
                  <a:rPr lang="en-US" dirty="0"/>
                  <a:t> on the </a:t>
                </a:r>
                <a:r>
                  <a:rPr lang="en-US" b="1" dirty="0"/>
                  <a:t>training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br>
                  <a:rPr lang="en-US" dirty="0"/>
                </a:br>
                <a:r>
                  <a:rPr lang="en-US" b="1" dirty="0"/>
                  <a:t>test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i="1">
                        <a:latin typeface="Cambria Math" panose="02040503050406030204" pitchFamily="18" charset="0"/>
                      </a:rPr>
                      <m:t>𝑅𝑆𝑆</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smallest coefficients</a:t>
                </a:r>
              </a:p>
              <a:p>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largest coefficients</a:t>
                </a:r>
              </a:p>
              <a:p>
                <a:r>
                  <a:rPr lang="en-US" dirty="0"/>
                  <a:t>None of the above</a:t>
                </a: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blipFill>
                <a:blip r:embed="rId2"/>
                <a:stretch>
                  <a:fillRect b="-12381"/>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1730033533"/>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761A-8966-F145-81F6-2F5CAE922EA0}"/>
              </a:ext>
            </a:extLst>
          </p:cNvPr>
          <p:cNvSpPr>
            <a:spLocks noGrp="1"/>
          </p:cNvSpPr>
          <p:nvPr>
            <p:ph type="title"/>
          </p:nvPr>
        </p:nvSpPr>
        <p:spPr/>
        <p:txBody>
          <a:bodyPr/>
          <a:lstStyle/>
          <a:p>
            <a:r>
              <a:rPr lang="en-US" dirty="0"/>
              <a:t>A Big Grain of Salt</a:t>
            </a:r>
          </a:p>
        </p:txBody>
      </p:sp>
      <p:sp>
        <p:nvSpPr>
          <p:cNvPr id="3" name="Text Placeholder 2">
            <a:extLst>
              <a:ext uri="{FF2B5EF4-FFF2-40B4-BE49-F238E27FC236}">
                <a16:creationId xmlns:a16="http://schemas.microsoft.com/office/drawing/2014/main" id="{D3AE9CD4-1C1B-744C-80C4-DA1C9624C8F7}"/>
              </a:ext>
            </a:extLst>
          </p:cNvPr>
          <p:cNvSpPr>
            <a:spLocks noGrp="1"/>
          </p:cNvSpPr>
          <p:nvPr>
            <p:ph type="body" idx="1"/>
          </p:nvPr>
        </p:nvSpPr>
        <p:spPr/>
        <p:txBody>
          <a:bodyPr/>
          <a:lstStyle/>
          <a:p>
            <a:pPr marL="139700" indent="0">
              <a:buNone/>
            </a:pPr>
            <a:r>
              <a:rPr lang="en-US" dirty="0"/>
              <a:t>Be careful when interpreting the results of feature selection or feature importance in Machine Learning!</a:t>
            </a:r>
          </a:p>
          <a:p>
            <a:r>
              <a:rPr lang="en-US" dirty="0"/>
              <a:t>Selection only considers features included</a:t>
            </a:r>
          </a:p>
          <a:p>
            <a:r>
              <a:rPr lang="en-US" dirty="0"/>
              <a:t>Sensitive to correlations between features </a:t>
            </a:r>
          </a:p>
          <a:p>
            <a:r>
              <a:rPr lang="en-US" dirty="0"/>
              <a:t>Results depend on the algorithm used!</a:t>
            </a:r>
          </a:p>
          <a:p>
            <a:endParaRPr lang="en-US" dirty="0"/>
          </a:p>
          <a:p>
            <a:pPr marL="139700" indent="0">
              <a:buNone/>
            </a:pPr>
            <a:r>
              <a:rPr lang="en-US" b="1" dirty="0"/>
              <a:t>At the end of the day, the best models combine statistical insights with domain-specific expertise!</a:t>
            </a:r>
          </a:p>
          <a:p>
            <a:endParaRPr lang="en-US" dirty="0"/>
          </a:p>
          <a:p>
            <a:endParaRPr lang="en-US" dirty="0"/>
          </a:p>
        </p:txBody>
      </p:sp>
      <p:sp>
        <p:nvSpPr>
          <p:cNvPr id="4" name="Slide Number Placeholder 3">
            <a:extLst>
              <a:ext uri="{FF2B5EF4-FFF2-40B4-BE49-F238E27FC236}">
                <a16:creationId xmlns:a16="http://schemas.microsoft.com/office/drawing/2014/main" id="{6FAB8FCE-B319-E44F-85AB-CFAF9AD10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397389652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a:xfrm>
            <a:off x="234449" y="575500"/>
            <a:ext cx="2287077" cy="3981000"/>
          </a:xfrm>
        </p:spPr>
        <p:txBody>
          <a:bodyPr/>
          <a:lstStyle/>
          <a:p>
            <a:r>
              <a:rPr lang="en-US" dirty="0"/>
              <a:t>Differences between L1 and L2 regularizations</a:t>
            </a:r>
          </a:p>
        </p:txBody>
      </p:sp>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139700" indent="0">
              <a:buNone/>
            </a:pPr>
            <a:r>
              <a:rPr lang="en-US" dirty="0"/>
              <a:t>L1 (LASSO): </a:t>
            </a:r>
          </a:p>
          <a:p>
            <a:r>
              <a:rPr lang="en-US" dirty="0"/>
              <a:t>Introduces more sparsity to the model</a:t>
            </a:r>
          </a:p>
          <a:p>
            <a:r>
              <a:rPr lang="en-US" dirty="0"/>
              <a:t>Less sensitive to outliers</a:t>
            </a:r>
          </a:p>
          <a:p>
            <a:r>
              <a:rPr lang="en-US" dirty="0"/>
              <a:t>Helpful for feature selection, making the model more interpretable</a:t>
            </a:r>
          </a:p>
          <a:p>
            <a:r>
              <a:rPr lang="en-US" dirty="0"/>
              <a:t>More computational efficient as a model (due to the sparse solutions, so you have to compute less dot products)</a:t>
            </a:r>
          </a:p>
          <a:p>
            <a:pPr marL="139700" indent="0">
              <a:buNone/>
            </a:pPr>
            <a:endParaRPr lang="en-US" dirty="0"/>
          </a:p>
          <a:p>
            <a:pPr marL="139700" indent="0">
              <a:buNone/>
            </a:pPr>
            <a:r>
              <a:rPr lang="en-US" dirty="0"/>
              <a:t>L2 (Ridge):</a:t>
            </a:r>
          </a:p>
          <a:p>
            <a:r>
              <a:rPr lang="en-US" dirty="0"/>
              <a:t>Makes the weights small (but not 0)</a:t>
            </a:r>
          </a:p>
          <a:p>
            <a:r>
              <a:rPr lang="en-US" dirty="0"/>
              <a:t>More sensitive to outliers (due to the squared terms)</a:t>
            </a:r>
          </a:p>
          <a:p>
            <a:r>
              <a:rPr lang="en-US" dirty="0"/>
              <a:t>Usually works better in practice</a:t>
            </a:r>
          </a:p>
        </p:txBody>
      </p:sp>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65632357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Using regularization to do feature selection</a:t>
                </a:r>
              </a:p>
              <a:p>
                <a:pPr marL="139700" indent="0">
                  <a:buNone/>
                </a:pPr>
                <a:r>
                  <a:rPr lang="en-US" b="1" dirty="0"/>
                  <a:t>Ideas:</a:t>
                </a:r>
              </a:p>
              <a:p>
                <a:r>
                  <a:rPr lang="en-US" dirty="0"/>
                  <a:t>Describe “all subsets” approach to feature selection and why it’s impractical to implement.</a:t>
                </a:r>
              </a:p>
              <a:p>
                <a:r>
                  <a:rPr lang="en-US" dirty="0"/>
                  <a:t>Formulate LASSO objective </a:t>
                </a:r>
              </a:p>
              <a:p>
                <a:r>
                  <a:rPr lang="en-US" dirty="0"/>
                  <a:t>Describe how LASSO coefficients change as hyper-parameter </a:t>
                </a:r>
                <a14:m>
                  <m:oMath xmlns:m="http://schemas.openxmlformats.org/officeDocument/2006/math">
                    <m:r>
                      <a:rPr lang="en-US" b="0" i="1" smtClean="0">
                        <a:latin typeface="Cambria Math" panose="02040503050406030204" pitchFamily="18" charset="0"/>
                      </a:rPr>
                      <m:t>𝜆</m:t>
                    </m:r>
                  </m:oMath>
                </a14:m>
                <a:r>
                  <a:rPr lang="en-US" dirty="0"/>
                  <a:t> is varied</a:t>
                </a:r>
              </a:p>
              <a:p>
                <a:r>
                  <a:rPr lang="en-US" dirty="0"/>
                  <a:t>Interpret LASSO coefficient path plot</a:t>
                </a:r>
              </a:p>
              <a:p>
                <a:r>
                  <a:rPr lang="en-US" dirty="0"/>
                  <a:t>Compare and contrast LASSO (L1) and Ridge (L2)</a:t>
                </a:r>
              </a:p>
            </p:txBody>
          </p:sp>
        </mc:Choice>
        <mc:Fallback xmlns="">
          <p:sp>
            <p:nvSpPr>
              <p:cNvPr id="3" name="Text Placeholder 2">
                <a:extLst>
                  <a:ext uri="{FF2B5EF4-FFF2-40B4-BE49-F238E27FC236}">
                    <a16:creationId xmlns:a16="http://schemas.microsoft.com/office/drawing/2014/main" id="{02657BDE-7BF3-BF4E-9E0C-0ECCD3FD4F24}"/>
                  </a:ext>
                </a:extLst>
              </p:cNvPr>
              <p:cNvSpPr>
                <a:spLocks noGrp="1" noRot="1" noChangeAspect="1" noMove="1" noResize="1" noEditPoints="1" noAdjustHandles="1" noChangeArrowheads="1" noChangeShapeType="1" noTextEdit="1"/>
              </p:cNvSpPr>
              <p:nvPr>
                <p:ph type="body" idx="1"/>
              </p:nvPr>
            </p:nvSpPr>
            <p:spPr>
              <a:blipFill>
                <a:blip r:embed="rId2"/>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73</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237098643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p:txBody>
              <a:bodyPr/>
              <a:lstStyle/>
              <a:p>
                <a:pPr marL="139700" indent="0">
                  <a:buNone/>
                </a:pPr>
                <a:r>
                  <a:rPr lang="en-US" dirty="0"/>
                  <a:t>For any particular setting of </a:t>
                </a:r>
                <a14:m>
                  <m:oMath xmlns:m="http://schemas.openxmlformats.org/officeDocument/2006/math">
                    <m:r>
                      <a:rPr lang="en-US" b="0" i="1" smtClean="0">
                        <a:latin typeface="Cambria Math" panose="02040503050406030204" pitchFamily="18" charset="0"/>
                      </a:rPr>
                      <m:t>𝜆</m:t>
                    </m:r>
                  </m:oMath>
                </a14:m>
                <a:r>
                  <a:rPr lang="en-US" dirty="0"/>
                  <a:t>, use Ridge Regression objective</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𝑟𝑖𝑑𝑔𝑒</m:t>
                          </m:r>
                        </m:sub>
                      </m:sSub>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𝑅𝑆𝑆</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m:t>
                                          </m:r>
                                          <m:r>
                                            <a:rPr lang="en-US" b="0" i="1" dirty="0" smtClean="0">
                                              <a:latin typeface="Cambria Math" panose="02040503050406030204" pitchFamily="18" charset="0"/>
                                            </a:rPr>
                                            <m:t>𝐷</m:t>
                                          </m:r>
                                        </m:sub>
                                      </m:sSub>
                                    </m:e>
                                  </m:d>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r>
                  <a:rPr lang="en-US" dirty="0"/>
                  <a:t>If </a:t>
                </a:r>
                <a14:m>
                  <m:oMath xmlns:m="http://schemas.openxmlformats.org/officeDocument/2006/math">
                    <m:r>
                      <a:rPr lang="en-US" b="0" i="1" smtClean="0">
                        <a:latin typeface="Cambria Math" panose="02040503050406030204" pitchFamily="18" charset="0"/>
                      </a:rPr>
                      <m:t>𝜆</m:t>
                    </m:r>
                  </m:oMath>
                </a14:m>
                <a:r>
                  <a:rPr lang="en-US" dirty="0"/>
                  <a:t> is too small, will overfit to </a:t>
                </a:r>
                <a:r>
                  <a:rPr lang="en-US" b="1" dirty="0"/>
                  <a:t>training set</a:t>
                </a:r>
                <a:r>
                  <a:rPr lang="en-US" dirty="0"/>
                  <a:t>. Too large,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𝑟𝑖𝑑𝑔𝑒</m:t>
                        </m:r>
                      </m:sub>
                    </m:sSub>
                    <m:r>
                      <a:rPr lang="en-US" b="0" i="1" dirty="0" smtClean="0">
                        <a:latin typeface="Cambria Math" panose="02040503050406030204" pitchFamily="18" charset="0"/>
                      </a:rPr>
                      <m:t>=0</m:t>
                    </m:r>
                  </m:oMath>
                </a14:m>
                <a:r>
                  <a:rPr lang="en-US" dirty="0"/>
                  <a:t>.</a:t>
                </a:r>
              </a:p>
              <a:p>
                <a:pPr marL="139700" indent="0">
                  <a:buNone/>
                </a:pPr>
                <a:endParaRPr lang="en-US" dirty="0"/>
              </a:p>
              <a:p>
                <a:pPr marL="139700" indent="0">
                  <a:buNone/>
                </a:pPr>
                <a:r>
                  <a:rPr lang="en-US" dirty="0"/>
                  <a:t>How do we choose the right value of </a:t>
                </a:r>
                <a14:m>
                  <m:oMath xmlns:m="http://schemas.openxmlformats.org/officeDocument/2006/math">
                    <m:r>
                      <a:rPr lang="en-US" b="0" i="1" smtClean="0">
                        <a:latin typeface="Cambria Math" panose="02040503050406030204" pitchFamily="18" charset="0"/>
                      </a:rPr>
                      <m:t>𝜆</m:t>
                    </m:r>
                  </m:oMath>
                </a14:m>
                <a:r>
                  <a:rPr lang="en-US" dirty="0"/>
                  <a:t>? We want the one that will do best on </a:t>
                </a:r>
                <a:r>
                  <a:rPr lang="en-US" b="1" dirty="0"/>
                  <a:t>future data. </a:t>
                </a:r>
                <a:r>
                  <a:rPr lang="en-US" dirty="0"/>
                  <a:t>This means we want to minimize error on the validation set.</a:t>
                </a:r>
              </a:p>
              <a:p>
                <a:pPr marL="139700" indent="0">
                  <a:buNone/>
                </a:pPr>
                <a:r>
                  <a:rPr lang="en-US" dirty="0"/>
                  <a:t>Don’t need to minimize </a:t>
                </a:r>
                <a14:m>
                  <m:oMath xmlns:m="http://schemas.openxmlformats.org/officeDocument/2006/math">
                    <m:r>
                      <a:rPr lang="en-US" b="0" i="1" smtClean="0">
                        <a:latin typeface="Cambria Math" panose="02040503050406030204" pitchFamily="18" charset="0"/>
                      </a:rPr>
                      <m:t>𝑅𝑆𝑆</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r>
                                      <a:rPr lang="en-US" b="0" i="1" smtClean="0">
                                        <a:latin typeface="Cambria Math" panose="02040503050406030204" pitchFamily="18" charset="0"/>
                                      </a:rPr>
                                      <m:t>𝐷</m:t>
                                    </m:r>
                                  </m:sub>
                                </m:sSub>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r>
                  <a:rPr lang="en-US" dirty="0"/>
                  <a:t> on validation because you can’t overfit to the validation data (you never train on it).</a:t>
                </a:r>
              </a:p>
              <a:p>
                <a:pPr marL="139700" indent="0">
                  <a:buNone/>
                </a:pPr>
                <a:br>
                  <a:rPr lang="en-US" dirty="0"/>
                </a:br>
                <a:r>
                  <a:rPr lang="en-US" dirty="0"/>
                  <a:t>Another argument is that it doesn’t make sense to compare those values for different settings of </a:t>
                </a:r>
                <a14:m>
                  <m:oMath xmlns:m="http://schemas.openxmlformats.org/officeDocument/2006/math">
                    <m:r>
                      <a:rPr lang="en-US" b="0" i="1" smtClean="0">
                        <a:latin typeface="Cambria Math" panose="02040503050406030204" pitchFamily="18" charset="0"/>
                      </a:rPr>
                      <m:t>𝜆</m:t>
                    </m:r>
                  </m:oMath>
                </a14:m>
                <a:r>
                  <a:rPr lang="en-US" dirty="0"/>
                  <a:t>. They are in different “units” in some sense.</a:t>
                </a:r>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blipFill>
                <a:blip r:embed="rId3"/>
                <a:stretch>
                  <a:fillRect r="-452" b="-31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252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a:xfrm>
                <a:off x="3090625" y="575500"/>
                <a:ext cx="5596200" cy="885747"/>
              </a:xfrm>
            </p:spPr>
            <p:txBody>
              <a:bodyPr/>
              <a:lstStyle/>
              <a:p>
                <a:pPr marL="139700" indent="0">
                  <a:buNone/>
                </a:pPr>
                <a:r>
                  <a:rPr lang="en-US" dirty="0"/>
                  <a:t>The process for selecting </a:t>
                </a:r>
                <a14:m>
                  <m:oMath xmlns:m="http://schemas.openxmlformats.org/officeDocument/2006/math">
                    <m:r>
                      <a:rPr lang="en-US" b="0" i="1" smtClean="0">
                        <a:latin typeface="Cambria Math" panose="02040503050406030204" pitchFamily="18" charset="0"/>
                      </a:rPr>
                      <m:t>𝜆</m:t>
                    </m:r>
                  </m:oMath>
                </a14:m>
                <a:r>
                  <a:rPr lang="en-US" dirty="0"/>
                  <a:t> is exactly the same as we saw with using a validation set or using cross validation.</a:t>
                </a:r>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xfrm>
                <a:off x="3090625" y="575500"/>
                <a:ext cx="5596200" cy="885747"/>
              </a:xfr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E640235C-B837-3A47-9C3D-85B35451E85B}"/>
                  </a:ext>
                </a:extLst>
              </p:cNvPr>
              <p:cNvSpPr txBox="1">
                <a:spLocks/>
              </p:cNvSpPr>
              <p:nvPr/>
            </p:nvSpPr>
            <p:spPr>
              <a:xfrm>
                <a:off x="3090625" y="1461247"/>
                <a:ext cx="5596200" cy="2481408"/>
              </a:xfrm>
              <a:prstGeom prst="rect">
                <a:avLst/>
              </a:prstGeom>
              <a:solidFill>
                <a:schemeClr val="bg1">
                  <a:lumMod val="95000"/>
                </a:schemeClr>
              </a:solidFill>
              <a:ln>
                <a:solidFill>
                  <a:schemeClr val="tx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latin typeface="Roboto Mono for Powerline" pitchFamily="2" charset="0"/>
                    <a:ea typeface="Roboto Mono for Powerline" pitchFamily="2" charset="0"/>
                  </a:rPr>
                  <a:t>for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in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s:</a:t>
                </a:r>
              </a:p>
              <a:p>
                <a:pPr marL="139700" indent="0">
                  <a:buFont typeface="Nunito Sans"/>
                  <a:buNone/>
                </a:pPr>
                <a:r>
                  <a:rPr lang="en-US" dirty="0">
                    <a:latin typeface="Roboto Mono for Powerline" pitchFamily="2" charset="0"/>
                    <a:ea typeface="Roboto Mono for Powerline" pitchFamily="2" charset="0"/>
                  </a:rPr>
                  <a:t>  Train a model using using Gradient Descent</a:t>
                </a:r>
              </a:p>
              <a:p>
                <a:pPr marL="139700" indent="0" algn="ctr">
                  <a:buFont typeface="Nunito Sans"/>
                  <a:buNone/>
                </a:pPr>
                <a:r>
                  <a:rPr lang="en-US" dirty="0">
                    <a:latin typeface="Roboto Mono for Powerline" pitchFamily="2" charset="0"/>
                    <a:ea typeface="Roboto Mono for Powerline" pitchFamily="2" charset="0"/>
                  </a:rPr>
                  <a:t>    </a:t>
                </a:r>
                <a14:m>
                  <m:oMath xmlns:m="http://schemas.openxmlformats.org/officeDocument/2006/math">
                    <m:sSub>
                      <m:sSubPr>
                        <m:ctrlPr>
                          <a:rPr lang="en-US" b="0" i="1" dirty="0"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dirty="0" smtClean="0">
                            <a:latin typeface="Cambria Math" panose="02040503050406030204" pitchFamily="18" charset="0"/>
                            <a:ea typeface="Roboto Mono for Powerline" pitchFamily="2" charset="0"/>
                          </a:rPr>
                          <m:t>𝑟𝑖𝑑𝑔𝑒</m:t>
                        </m:r>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r>
                          <a:rPr lang="en-US" b="0" i="1" dirty="0" smtClean="0">
                            <a:latin typeface="Cambria Math" panose="02040503050406030204" pitchFamily="18" charset="0"/>
                            <a:ea typeface="Roboto Mono for Powerline" pitchFamily="2" charset="0"/>
                          </a:rPr>
                          <m:t>)</m:t>
                        </m:r>
                      </m:sub>
                    </m:sSub>
                    <m:r>
                      <a:rPr lang="en-US" b="0" i="0" dirty="0" smtClean="0">
                        <a:latin typeface="Cambria Math" panose="02040503050406030204" pitchFamily="18" charset="0"/>
                        <a:ea typeface="Roboto Mono for Powerline" pitchFamily="2" charset="0"/>
                      </a:rPr>
                      <m:t>= </m:t>
                    </m:r>
                    <m:func>
                      <m:funcPr>
                        <m:ctrlPr>
                          <a:rPr lang="en-US" b="0" i="1" dirty="0" smtClean="0">
                            <a:latin typeface="Cambria Math" panose="02040503050406030204" pitchFamily="18" charset="0"/>
                            <a:ea typeface="Roboto Mono for Powerline" pitchFamily="2" charset="0"/>
                          </a:rPr>
                        </m:ctrlPr>
                      </m:funcPr>
                      <m:fName>
                        <m:limLow>
                          <m:limLowPr>
                            <m:ctrlPr>
                              <a:rPr lang="en-US" b="0" i="1" dirty="0" smtClean="0">
                                <a:latin typeface="Cambria Math" panose="02040503050406030204" pitchFamily="18" charset="0"/>
                                <a:ea typeface="Roboto Mono for Powerline" pitchFamily="2" charset="0"/>
                              </a:rPr>
                            </m:ctrlPr>
                          </m:limLowPr>
                          <m:e>
                            <m:r>
                              <m:rPr>
                                <m:sty m:val="p"/>
                              </m:rPr>
                              <a:rPr lang="en-US" b="0" i="0" dirty="0" smtClean="0">
                                <a:latin typeface="Cambria Math" panose="02040503050406030204" pitchFamily="18" charset="0"/>
                                <a:ea typeface="Roboto Mono for Powerline" pitchFamily="2" charset="0"/>
                              </a:rPr>
                              <m:t>min</m:t>
                            </m:r>
                          </m:e>
                          <m:lim>
                            <m:r>
                              <a:rPr lang="en-US" b="0" i="1" dirty="0" smtClean="0">
                                <a:latin typeface="Cambria Math" panose="02040503050406030204" pitchFamily="18" charset="0"/>
                                <a:ea typeface="Roboto Mono for Powerline" pitchFamily="2" charset="0"/>
                              </a:rPr>
                              <m:t>𝑤</m:t>
                            </m:r>
                          </m:lim>
                        </m:limLow>
                      </m:fName>
                      <m:e>
                        <m:r>
                          <a:rPr lang="en-US" b="0" i="1" dirty="0" smtClean="0">
                            <a:latin typeface="Cambria Math" panose="02040503050406030204" pitchFamily="18" charset="0"/>
                            <a:ea typeface="Roboto Mono for Powerline" pitchFamily="2" charset="0"/>
                          </a:rPr>
                          <m:t>𝑅𝑆</m:t>
                        </m:r>
                        <m:sSub>
                          <m:sSubPr>
                            <m:ctrlPr>
                              <a:rPr lang="en-US" b="0" i="1" dirty="0" smtClean="0">
                                <a:latin typeface="Cambria Math" panose="02040503050406030204" pitchFamily="18" charset="0"/>
                                <a:ea typeface="Roboto Mono for Powerline" pitchFamily="2" charset="0"/>
                              </a:rPr>
                            </m:ctrlPr>
                          </m:sSubPr>
                          <m:e>
                            <m:r>
                              <a:rPr lang="en-US" b="0" i="1" dirty="0" smtClean="0">
                                <a:latin typeface="Cambria Math" panose="02040503050406030204" pitchFamily="18" charset="0"/>
                                <a:ea typeface="Roboto Mono for Powerline" pitchFamily="2" charset="0"/>
                              </a:rPr>
                              <m:t>𝑆</m:t>
                            </m:r>
                          </m:e>
                          <m:sub>
                            <m:r>
                              <a:rPr lang="en-US" b="0" i="1" dirty="0" smtClean="0">
                                <a:latin typeface="Cambria Math" panose="02040503050406030204" pitchFamily="18" charset="0"/>
                                <a:ea typeface="Roboto Mono for Powerline" pitchFamily="2" charset="0"/>
                              </a:rPr>
                              <m:t>𝑡𝑟𝑎𝑖𝑛</m:t>
                            </m:r>
                          </m:sub>
                        </m:sSub>
                        <m:d>
                          <m:dPr>
                            <m:ctrlPr>
                              <a:rPr lang="en-US" b="0" i="1" dirty="0" smtClean="0">
                                <a:latin typeface="Cambria Math" panose="02040503050406030204" pitchFamily="18" charset="0"/>
                                <a:ea typeface="Roboto Mono for Powerline" pitchFamily="2" charset="0"/>
                              </a:rPr>
                            </m:ctrlPr>
                          </m:dPr>
                          <m:e>
                            <m:r>
                              <a:rPr lang="en-US" b="0" i="1" dirty="0" smtClean="0">
                                <a:latin typeface="Cambria Math" panose="02040503050406030204" pitchFamily="18" charset="0"/>
                                <a:ea typeface="Roboto Mono for Powerline" pitchFamily="2" charset="0"/>
                              </a:rPr>
                              <m:t>𝑤</m:t>
                            </m:r>
                          </m:e>
                        </m:d>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sSubSup>
                          <m:sSubSupPr>
                            <m:ctrlPr>
                              <a:rPr lang="en-US" b="0" i="1" dirty="0" smtClean="0">
                                <a:latin typeface="Cambria Math" panose="02040503050406030204" pitchFamily="18" charset="0"/>
                                <a:ea typeface="Roboto Mono for Powerline" pitchFamily="2" charset="0"/>
                              </a:rPr>
                            </m:ctrlPr>
                          </m:sSubSupPr>
                          <m:e>
                            <m:d>
                              <m:dPr>
                                <m:begChr m:val="|"/>
                                <m:endChr m:val="|"/>
                                <m:ctrlPr>
                                  <a:rPr lang="en-US" b="0" i="1" dirty="0" smtClean="0">
                                    <a:latin typeface="Cambria Math" panose="02040503050406030204" pitchFamily="18" charset="0"/>
                                    <a:ea typeface="Roboto Mono for Powerline" pitchFamily="2" charset="0"/>
                                  </a:rPr>
                                </m:ctrlPr>
                              </m:dPr>
                              <m:e>
                                <m:d>
                                  <m:dPr>
                                    <m:begChr m:val="|"/>
                                    <m:endChr m:val="|"/>
                                    <m:ctrlPr>
                                      <a:rPr lang="en-US" b="0" i="1" dirty="0" smtClean="0">
                                        <a:latin typeface="Cambria Math" panose="02040503050406030204" pitchFamily="18" charset="0"/>
                                        <a:ea typeface="Roboto Mono for Powerline" pitchFamily="2" charset="0"/>
                                      </a:rPr>
                                    </m:ctrlPr>
                                  </m:dPr>
                                  <m:e>
                                    <m:sSub>
                                      <m:sSubPr>
                                        <m:ctrlPr>
                                          <a:rPr lang="en-US" b="0" i="1" dirty="0" smtClean="0">
                                            <a:latin typeface="Cambria Math" panose="02040503050406030204" pitchFamily="18" charset="0"/>
                                            <a:ea typeface="Roboto Mono for Powerline" pitchFamily="2" charset="0"/>
                                          </a:rPr>
                                        </m:ctrlPr>
                                      </m:sSubPr>
                                      <m:e>
                                        <m:r>
                                          <a:rPr lang="en-US" b="0" i="1" dirty="0" smtClean="0">
                                            <a:latin typeface="Cambria Math" panose="02040503050406030204" pitchFamily="18" charset="0"/>
                                            <a:ea typeface="Roboto Mono for Powerline" pitchFamily="2" charset="0"/>
                                          </a:rPr>
                                          <m:t>𝑤</m:t>
                                        </m:r>
                                      </m:e>
                                      <m:sub>
                                        <m:r>
                                          <a:rPr lang="en-US" b="0" i="1" dirty="0" smtClean="0">
                                            <a:latin typeface="Cambria Math" panose="02040503050406030204" pitchFamily="18" charset="0"/>
                                            <a:ea typeface="Roboto Mono for Powerline" pitchFamily="2" charset="0"/>
                                          </a:rPr>
                                          <m:t>1:</m:t>
                                        </m:r>
                                        <m:r>
                                          <a:rPr lang="en-US" b="0" i="1" dirty="0" smtClean="0">
                                            <a:latin typeface="Cambria Math" panose="02040503050406030204" pitchFamily="18" charset="0"/>
                                            <a:ea typeface="Roboto Mono for Powerline" pitchFamily="2" charset="0"/>
                                          </a:rPr>
                                          <m:t>𝐷</m:t>
                                        </m:r>
                                      </m:sub>
                                    </m:sSub>
                                  </m:e>
                                </m:d>
                              </m:e>
                            </m:d>
                          </m:e>
                          <m:sub>
                            <m:r>
                              <a:rPr lang="en-US" b="0" i="1" dirty="0" smtClean="0">
                                <a:latin typeface="Cambria Math" panose="02040503050406030204" pitchFamily="18" charset="0"/>
                                <a:ea typeface="Roboto Mono for Powerline" pitchFamily="2" charset="0"/>
                              </a:rPr>
                              <m:t>2</m:t>
                            </m:r>
                          </m:sub>
                          <m:sup>
                            <m:r>
                              <a:rPr lang="en-US" b="0" i="1" dirty="0" smtClean="0">
                                <a:latin typeface="Cambria Math" panose="02040503050406030204" pitchFamily="18" charset="0"/>
                                <a:ea typeface="Roboto Mono for Powerline" pitchFamily="2" charset="0"/>
                              </a:rPr>
                              <m:t>2</m:t>
                            </m:r>
                          </m:sup>
                        </m:sSubSup>
                      </m:e>
                    </m:func>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Compute validation error </a:t>
                </a:r>
              </a:p>
              <a:p>
                <a:pPr marL="139700" indent="0">
                  <a:buFont typeface="Nunito Sans"/>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r>
                        <a:rPr lang="en-US" b="0" i="1" smtClean="0">
                          <a:latin typeface="Cambria Math" panose="02040503050406030204" pitchFamily="18" charset="0"/>
                          <a:ea typeface="Roboto Mono for Powerline" pitchFamily="2" charset="0"/>
                        </a:rPr>
                        <m:t>=</m:t>
                      </m:r>
                      <m:r>
                        <a:rPr lang="en-US" b="0" i="1" smtClean="0">
                          <a:latin typeface="Cambria Math" panose="02040503050406030204" pitchFamily="18" charset="0"/>
                          <a:ea typeface="Roboto Mono for Powerline" pitchFamily="2" charset="0"/>
                        </a:rPr>
                        <m:t>𝑅𝑆</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𝑣𝑎𝑙</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r>
                                <a:rPr lang="en-US" b="0" i="1" smtClean="0">
                                  <a:latin typeface="Cambria Math" panose="02040503050406030204" pitchFamily="18" charset="0"/>
                                  <a:ea typeface="Roboto Mono for Powerline" pitchFamily="2" charset="0"/>
                                </a:rPr>
                                <m:t>𝜆</m:t>
                              </m:r>
                            </m:e>
                          </m:d>
                        </m:sub>
                      </m:sSub>
                      <m:r>
                        <a:rPr lang="en-US" b="0" i="1" smtClean="0">
                          <a:latin typeface="Cambria Math" panose="02040503050406030204" pitchFamily="18" charset="0"/>
                          <a:ea typeface="Roboto Mono for Powerline" pitchFamily="2" charset="0"/>
                        </a:rPr>
                        <m:t>)</m:t>
                      </m:r>
                    </m:oMath>
                  </m:oMathPara>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Track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with smallest </a:t>
                </a:r>
                <a14:m>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Return </a:t>
                </a:r>
                <a14:m>
                  <m:oMath xmlns:m="http://schemas.openxmlformats.org/officeDocument/2006/math">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oMath>
                </a14:m>
                <a:r>
                  <a:rPr lang="en-US" dirty="0">
                    <a:latin typeface="Roboto Mono for Powerline" pitchFamily="2" charset="0"/>
                    <a:ea typeface="Roboto Mono for Powerline" pitchFamily="2" charset="0"/>
                  </a:rPr>
                  <a:t> &amp; estimated future error </a:t>
                </a:r>
                <a14:m>
                  <m:oMath xmlns:m="http://schemas.openxmlformats.org/officeDocument/2006/math">
                    <m:r>
                      <a:rPr lang="en-US" b="0" i="1" smtClean="0">
                        <a:latin typeface="Cambria Math" panose="02040503050406030204" pitchFamily="18" charset="0"/>
                        <a:ea typeface="Roboto Mono for Powerline" pitchFamily="2" charset="0"/>
                      </a:rPr>
                      <m:t>𝑅𝑆</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𝑆</m:t>
                        </m:r>
                      </m:e>
                      <m:sub>
                        <m:r>
                          <a:rPr lang="en-US" b="0" i="1" smtClean="0">
                            <a:latin typeface="Cambria Math" panose="02040503050406030204" pitchFamily="18" charset="0"/>
                            <a:ea typeface="Roboto Mono for Powerline" pitchFamily="2" charset="0"/>
                          </a:rPr>
                          <m:t>𝑡𝑒𝑠𝑡</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e>
                        </m:d>
                      </m:sub>
                    </m:sSub>
                    <m:r>
                      <a:rPr lang="en-US" b="0" i="1" smtClean="0">
                        <a:latin typeface="Cambria Math" panose="02040503050406030204" pitchFamily="18" charset="0"/>
                        <a:ea typeface="Roboto Mono for Powerline" pitchFamily="2" charset="0"/>
                      </a:rPr>
                      <m:t>)</m:t>
                    </m:r>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a:t>
                </a:r>
              </a:p>
            </p:txBody>
          </p:sp>
        </mc:Choice>
        <mc:Fallback xmlns="">
          <p:sp>
            <p:nvSpPr>
              <p:cNvPr id="5" name="Text Placeholder 2">
                <a:extLst>
                  <a:ext uri="{FF2B5EF4-FFF2-40B4-BE49-F238E27FC236}">
                    <a16:creationId xmlns:a16="http://schemas.microsoft.com/office/drawing/2014/main" id="{E640235C-B837-3A47-9C3D-85B35451E85B}"/>
                  </a:ext>
                </a:extLst>
              </p:cNvPr>
              <p:cNvSpPr txBox="1">
                <a:spLocks noRot="1" noChangeAspect="1" noMove="1" noResize="1" noEditPoints="1" noAdjustHandles="1" noChangeArrowheads="1" noChangeShapeType="1" noTextEdit="1"/>
              </p:cNvSpPr>
              <p:nvPr/>
            </p:nvSpPr>
            <p:spPr>
              <a:xfrm>
                <a:off x="3090625" y="1461247"/>
                <a:ext cx="5596200" cy="2481408"/>
              </a:xfrm>
              <a:prstGeom prst="rect">
                <a:avLst/>
              </a:prstGeom>
              <a:blipFill>
                <a:blip r:embed="rId5"/>
                <a:stretch>
                  <a:fillRect b="-508"/>
                </a:stretch>
              </a:blipFill>
              <a:ln>
                <a:solidFill>
                  <a:schemeClr val="tx1"/>
                </a:solidFill>
              </a:ln>
            </p:spPr>
            <p:txBody>
              <a:bodyPr/>
              <a:lstStyle/>
              <a:p>
                <a:r>
                  <a:rPr lang="en-US">
                    <a:noFill/>
                  </a:rPr>
                  <a:t> </a:t>
                </a:r>
              </a:p>
            </p:txBody>
          </p:sp>
        </mc:Fallback>
      </mc:AlternateContent>
      <p:sp>
        <p:nvSpPr>
          <p:cNvPr id="6" name="Text Placeholder 2">
            <a:extLst>
              <a:ext uri="{FF2B5EF4-FFF2-40B4-BE49-F238E27FC236}">
                <a16:creationId xmlns:a16="http://schemas.microsoft.com/office/drawing/2014/main" id="{BAA5329F-36C6-4043-BF40-294B367AA35B}"/>
              </a:ext>
            </a:extLst>
          </p:cNvPr>
          <p:cNvSpPr txBox="1">
            <a:spLocks/>
          </p:cNvSpPr>
          <p:nvPr/>
        </p:nvSpPr>
        <p:spPr>
          <a:xfrm>
            <a:off x="3090625" y="3942655"/>
            <a:ext cx="5466159" cy="98243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There is no fear of overfitting to validation set since you never trained on it! You can just worry about error when you aren’t worried about overfitting to the data.</a:t>
            </a:r>
          </a:p>
          <a:p>
            <a:pPr marL="139700" indent="0">
              <a:buFont typeface="Nunito Sans"/>
              <a:buNone/>
            </a:pPr>
            <a:endParaRPr lang="en-US" dirty="0"/>
          </a:p>
          <a:p>
            <a:pPr marL="139700" indent="0">
              <a:buFont typeface="Nunito Sans"/>
              <a:buNone/>
            </a:pPr>
            <a:endParaRPr lang="en-US" dirty="0"/>
          </a:p>
        </p:txBody>
      </p:sp>
    </p:spTree>
    <p:extLst>
      <p:ext uri="{BB962C8B-B14F-4D97-AF65-F5344CB8AC3E}">
        <p14:creationId xmlns:p14="http://schemas.microsoft.com/office/powerpoint/2010/main" val="6522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CA18BEEF-D4EF-4F88-99E6-1D7926899B3A}" vid="{A5D5D014-4C2E-4158-92E1-C053326E6D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9882</TotalTime>
  <Words>3979</Words>
  <Application>Microsoft Macintosh PowerPoint</Application>
  <PresentationFormat>On-screen Show (16:9)</PresentationFormat>
  <Paragraphs>864</Paragraphs>
  <Slides>73</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Georgia</vt:lpstr>
      <vt:lpstr>Calibri</vt:lpstr>
      <vt:lpstr>Open Sans</vt:lpstr>
      <vt:lpstr>Cambria Math</vt:lpstr>
      <vt:lpstr>Nunito Sans</vt:lpstr>
      <vt:lpstr>Roboto Mono for Powerline</vt:lpstr>
      <vt:lpstr>SlideMaster</vt:lpstr>
      <vt:lpstr>CSE/STAT 416 Regularization – LASSO Regression Pre-Class Videos  Tanmay Shah University of Washington April 5, 2024  </vt:lpstr>
      <vt:lpstr>Administrivia</vt:lpstr>
      <vt:lpstr>Pre-Class Video 1</vt:lpstr>
      <vt:lpstr>Overfitting in a nutshell</vt:lpstr>
      <vt:lpstr>Recap: Number of Features</vt:lpstr>
      <vt:lpstr>Recap:  Ridge Regression</vt:lpstr>
      <vt:lpstr>2 min</vt:lpstr>
      <vt:lpstr>Choosing λ</vt:lpstr>
      <vt:lpstr>Choosing λ</vt:lpstr>
      <vt:lpstr>Pre-Class Video 2</vt:lpstr>
      <vt:lpstr>Benefits</vt:lpstr>
      <vt:lpstr>Sparsity: Housing</vt:lpstr>
      <vt:lpstr>Sparsity: Reading Minds</vt:lpstr>
      <vt:lpstr>Best Model  Size 0 </vt:lpstr>
      <vt:lpstr>Best Model Size 1</vt:lpstr>
      <vt:lpstr>Best Model Size 1</vt:lpstr>
      <vt:lpstr>Best Model Size 1</vt:lpstr>
      <vt:lpstr>Best Model Size 1</vt:lpstr>
      <vt:lpstr>Best Model Size 1</vt:lpstr>
      <vt:lpstr>Best Model Size 1</vt:lpstr>
      <vt:lpstr>Best Model Size 1</vt:lpstr>
      <vt:lpstr>Best Model Size 1</vt:lpstr>
      <vt:lpstr>Best Model Size 1</vt:lpstr>
      <vt:lpstr>Best Model Size 2</vt:lpstr>
      <vt:lpstr>Best Model Size 3</vt:lpstr>
      <vt:lpstr>Best Model Size 4</vt:lpstr>
      <vt:lpstr>Best Model Size 5</vt:lpstr>
      <vt:lpstr>Best Model Size 6</vt:lpstr>
      <vt:lpstr>Best Model Size 7</vt:lpstr>
      <vt:lpstr>Best Model Size 8</vt:lpstr>
      <vt:lpstr>Choose Num Features?</vt:lpstr>
      <vt:lpstr>Recap:  Ridge Regression</vt:lpstr>
      <vt:lpstr>Benefits</vt:lpstr>
      <vt:lpstr>Best Model Size 8</vt:lpstr>
      <vt:lpstr>Efficiency of All Subsets</vt:lpstr>
      <vt:lpstr>Choose Num Features?</vt:lpstr>
      <vt:lpstr>Greedy Algorithms</vt:lpstr>
      <vt:lpstr>Greedy Algorithms</vt:lpstr>
      <vt:lpstr>Example: Forward Stepwise  </vt:lpstr>
      <vt:lpstr>1 min</vt:lpstr>
      <vt:lpstr>1 min</vt:lpstr>
      <vt:lpstr>PowerPoint Presentation</vt:lpstr>
      <vt:lpstr>Option 2 Regularization</vt:lpstr>
      <vt:lpstr>Regularization in a nutshell</vt:lpstr>
      <vt:lpstr>Recap: Regularization</vt:lpstr>
      <vt:lpstr>Recap: Magnitude</vt:lpstr>
      <vt:lpstr>Ridge for Feature Selection</vt:lpstr>
      <vt:lpstr>Ridge for Feature Selection</vt:lpstr>
      <vt:lpstr>1 min</vt:lpstr>
      <vt:lpstr>Ridge for Feature Selection</vt:lpstr>
      <vt:lpstr>Ridge for Feature Selection</vt:lpstr>
      <vt:lpstr>LASSO Regression</vt:lpstr>
      <vt:lpstr>Ridge (L2) Coefficient Paths</vt:lpstr>
      <vt:lpstr>LASSO (L1) Coefficient Paths</vt:lpstr>
      <vt:lpstr>Coefficient Paths – Another View</vt:lpstr>
      <vt:lpstr>Demo</vt:lpstr>
      <vt:lpstr>2 minutes</vt:lpstr>
      <vt:lpstr>Sparsity</vt:lpstr>
      <vt:lpstr>Sparsity Geometry</vt:lpstr>
      <vt:lpstr>Sparsity Geometry</vt:lpstr>
      <vt:lpstr>PowerPoint Presentation</vt:lpstr>
      <vt:lpstr>1 min</vt:lpstr>
      <vt:lpstr>Choosing λ</vt:lpstr>
      <vt:lpstr>LASSO in Practice</vt:lpstr>
      <vt:lpstr>PowerPoint Presentation</vt:lpstr>
      <vt:lpstr>De-biasing LASSO</vt:lpstr>
      <vt:lpstr>LASSO (L1) Coefficient Paths</vt:lpstr>
      <vt:lpstr>(De-biased) LASSO In Practice</vt:lpstr>
      <vt:lpstr>Issues with LASSO</vt:lpstr>
      <vt:lpstr>A Big Grain of Salt</vt:lpstr>
      <vt:lpstr>Differences between L1 and L2 regularizations</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Microsoft Office User</cp:lastModifiedBy>
  <cp:revision>234</cp:revision>
  <cp:lastPrinted>2019-07-01T15:50:14Z</cp:lastPrinted>
  <dcterms:modified xsi:type="dcterms:W3CDTF">2024-04-05T18:35:42Z</dcterms:modified>
</cp:coreProperties>
</file>