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0" r:id="rId1"/>
  </p:sldMasterIdLst>
  <p:notesMasterIdLst>
    <p:notesMasterId r:id="rId86"/>
  </p:notesMasterIdLst>
  <p:handoutMasterIdLst>
    <p:handoutMasterId r:id="rId87"/>
  </p:handoutMasterIdLst>
  <p:sldIdLst>
    <p:sldId id="256" r:id="rId2"/>
    <p:sldId id="361" r:id="rId3"/>
    <p:sldId id="465" r:id="rId4"/>
    <p:sldId id="466" r:id="rId5"/>
    <p:sldId id="467" r:id="rId6"/>
    <p:sldId id="424" r:id="rId7"/>
    <p:sldId id="410" r:id="rId8"/>
    <p:sldId id="386" r:id="rId9"/>
    <p:sldId id="366" r:id="rId10"/>
    <p:sldId id="364" r:id="rId11"/>
    <p:sldId id="365" r:id="rId12"/>
    <p:sldId id="367" r:id="rId13"/>
    <p:sldId id="368" r:id="rId14"/>
    <p:sldId id="468" r:id="rId15"/>
    <p:sldId id="469" r:id="rId16"/>
    <p:sldId id="470" r:id="rId17"/>
    <p:sldId id="372" r:id="rId18"/>
    <p:sldId id="390" r:id="rId19"/>
    <p:sldId id="471" r:id="rId20"/>
    <p:sldId id="472" r:id="rId21"/>
    <p:sldId id="394" r:id="rId22"/>
    <p:sldId id="375" r:id="rId23"/>
    <p:sldId id="448" r:id="rId24"/>
    <p:sldId id="445" r:id="rId25"/>
    <p:sldId id="446" r:id="rId26"/>
    <p:sldId id="447" r:id="rId27"/>
    <p:sldId id="449" r:id="rId28"/>
    <p:sldId id="450" r:id="rId29"/>
    <p:sldId id="451" r:id="rId30"/>
    <p:sldId id="452" r:id="rId31"/>
    <p:sldId id="453" r:id="rId32"/>
    <p:sldId id="454" r:id="rId33"/>
    <p:sldId id="455" r:id="rId34"/>
    <p:sldId id="456" r:id="rId35"/>
    <p:sldId id="457" r:id="rId36"/>
    <p:sldId id="458" r:id="rId37"/>
    <p:sldId id="459" r:id="rId38"/>
    <p:sldId id="460" r:id="rId39"/>
    <p:sldId id="461" r:id="rId40"/>
    <p:sldId id="462" r:id="rId41"/>
    <p:sldId id="444" r:id="rId42"/>
    <p:sldId id="417" r:id="rId43"/>
    <p:sldId id="434" r:id="rId44"/>
    <p:sldId id="353" r:id="rId45"/>
    <p:sldId id="363" r:id="rId46"/>
    <p:sldId id="369" r:id="rId47"/>
    <p:sldId id="370" r:id="rId48"/>
    <p:sldId id="371" r:id="rId49"/>
    <p:sldId id="420" r:id="rId50"/>
    <p:sldId id="373" r:id="rId51"/>
    <p:sldId id="374" r:id="rId52"/>
    <p:sldId id="439" r:id="rId53"/>
    <p:sldId id="440" r:id="rId54"/>
    <p:sldId id="405" r:id="rId55"/>
    <p:sldId id="378" r:id="rId56"/>
    <p:sldId id="380" r:id="rId57"/>
    <p:sldId id="421" r:id="rId58"/>
    <p:sldId id="385" r:id="rId59"/>
    <p:sldId id="406" r:id="rId60"/>
    <p:sldId id="464" r:id="rId61"/>
    <p:sldId id="463" r:id="rId62"/>
    <p:sldId id="387" r:id="rId63"/>
    <p:sldId id="388" r:id="rId64"/>
    <p:sldId id="414" r:id="rId65"/>
    <p:sldId id="389" r:id="rId66"/>
    <p:sldId id="425" r:id="rId67"/>
    <p:sldId id="392" r:id="rId68"/>
    <p:sldId id="401" r:id="rId69"/>
    <p:sldId id="391" r:id="rId70"/>
    <p:sldId id="431" r:id="rId71"/>
    <p:sldId id="426" r:id="rId72"/>
    <p:sldId id="428" r:id="rId73"/>
    <p:sldId id="427" r:id="rId74"/>
    <p:sldId id="407" r:id="rId75"/>
    <p:sldId id="429" r:id="rId76"/>
    <p:sldId id="430" r:id="rId77"/>
    <p:sldId id="395" r:id="rId78"/>
    <p:sldId id="396" r:id="rId79"/>
    <p:sldId id="441" r:id="rId80"/>
    <p:sldId id="408" r:id="rId81"/>
    <p:sldId id="442" r:id="rId82"/>
    <p:sldId id="397" r:id="rId83"/>
    <p:sldId id="398" r:id="rId84"/>
    <p:sldId id="399" r:id="rId8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88"/>
      <p:bold r:id="rId89"/>
      <p:italic r:id="rId90"/>
      <p:boldItalic r:id="rId91"/>
    </p:embeddedFont>
    <p:embeddedFont>
      <p:font typeface="Cambria Math" panose="02040503050406030204" pitchFamily="18" charset="0"/>
      <p:regular r:id="rId92"/>
    </p:embeddedFont>
    <p:embeddedFont>
      <p:font typeface="Georgia" panose="02040502050405020303" pitchFamily="18" charset="0"/>
      <p:regular r:id="rId93"/>
      <p:bold r:id="rId94"/>
      <p:italic r:id="rId95"/>
      <p:boldItalic r:id="rId96"/>
    </p:embeddedFont>
    <p:embeddedFont>
      <p:font typeface="Nunito Sans" pitchFamily="2" charset="77"/>
      <p:regular r:id="rId97"/>
      <p:bold r:id="rId98"/>
      <p:italic r:id="rId99"/>
      <p:boldItalic r:id="rId100"/>
    </p:embeddedFont>
    <p:embeddedFont>
      <p:font typeface="Open Sans" panose="020B0606030504020204" pitchFamily="34" charset="0"/>
      <p:regular r:id="rId101"/>
      <p:bold r:id="rId102"/>
      <p:italic r:id="rId103"/>
      <p:boldItalic r:id="rId104"/>
    </p:embeddedFont>
    <p:embeddedFont>
      <p:font typeface="Roboto Mono for Powerline" panose="020F0502020204030204" pitchFamily="34" charset="0"/>
      <p:regular r:id="rId105"/>
      <p:bold r:id="rId106"/>
      <p:italic r:id="rId107"/>
      <p:boldItalic r:id="rId108"/>
    </p:embeddedFont>
    <p:embeddedFont>
      <p:font typeface="Stencil" pitchFamily="82" charset="77"/>
      <p:regular r:id="rId10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93C5"/>
    <a:srgbClr val="B57BA6"/>
    <a:srgbClr val="95698A"/>
    <a:srgbClr val="942093"/>
    <a:srgbClr val="D89F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B23F696-D533-4BE0-B1DA-8B15BD142E95}">
  <a:tblStyle styleId="{CB23F696-D533-4BE0-B1DA-8B15BD142E9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97"/>
    <p:restoredTop sz="83840" autoAdjust="0"/>
  </p:normalViewPr>
  <p:slideViewPr>
    <p:cSldViewPr snapToGrid="0" snapToObjects="1">
      <p:cViewPr varScale="1">
        <p:scale>
          <a:sx n="119" d="100"/>
          <a:sy n="119" d="100"/>
        </p:scale>
        <p:origin x="1280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font" Target="fonts/font2.fntdata"/><Relationship Id="rId112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font" Target="fonts/font20.fntdata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font" Target="fonts/font15.fntdata"/><Relationship Id="rId5" Type="http://schemas.openxmlformats.org/officeDocument/2006/relationships/slide" Target="slides/slide4.xml"/><Relationship Id="rId90" Type="http://schemas.openxmlformats.org/officeDocument/2006/relationships/font" Target="fonts/font3.fntdata"/><Relationship Id="rId95" Type="http://schemas.openxmlformats.org/officeDocument/2006/relationships/font" Target="fonts/font8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font" Target="fonts/font16.fntdata"/><Relationship Id="rId108" Type="http://schemas.openxmlformats.org/officeDocument/2006/relationships/font" Target="fonts/font21.fnt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font" Target="fonts/font4.fntdata"/><Relationship Id="rId96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font" Target="fonts/font1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94" Type="http://schemas.openxmlformats.org/officeDocument/2006/relationships/font" Target="fonts/font7.fntdata"/><Relationship Id="rId99" Type="http://schemas.openxmlformats.org/officeDocument/2006/relationships/font" Target="fonts/font12.fntdata"/><Relationship Id="rId10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22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10.fntdata"/><Relationship Id="rId104" Type="http://schemas.openxmlformats.org/officeDocument/2006/relationships/font" Target="fonts/font17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5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handoutMaster" Target="handoutMasters/handoutMaster1.xml"/><Relationship Id="rId110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font" Target="fonts/font13.fntdata"/><Relationship Id="rId105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6.fntdata"/><Relationship Id="rId98" Type="http://schemas.openxmlformats.org/officeDocument/2006/relationships/font" Target="fonts/font11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font" Target="fonts/font1.fntdata"/><Relationship Id="rId11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3514F16-DD08-9D45-99E8-6100C70A18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11782F-D7B4-1D4E-8BD0-59CD4216F54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52ED9-18B6-0749-BB32-82EB97D0DB13}" type="datetimeFigureOut">
              <a:rPr lang="en-US" smtClean="0"/>
              <a:t>4/2/24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5A43E5-3862-3D44-8EAD-E8BE6FE12C8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A427D9-1E89-AB4D-AAE9-7A179DD01E8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D49D8-58CC-5E4D-9921-5892B6C29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761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practice, the amount of data you need to cover the space increases exponentially with the dimension! If you need 100 points to cover 1D, you’d need 100^D points to get similar coverage on D </a:t>
            </a:r>
            <a:r>
              <a:rPr lang="en-US" dirty="0" err="1"/>
              <a:t>dimentions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887131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666425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that we are testing them on a different dataset!</a:t>
            </a:r>
          </a:p>
          <a:p>
            <a:r>
              <a:rPr lang="en-US" dirty="0"/>
              <a:t>Reminder that we are running a similarity checker! Collaborate on a high-level, don’t show or communicate code directly!</a:t>
            </a:r>
          </a:p>
        </p:txBody>
      </p:sp>
    </p:spTree>
    <p:extLst>
      <p:ext uri="{BB962C8B-B14F-4D97-AF65-F5344CB8AC3E}">
        <p14:creationId xmlns:p14="http://schemas.microsoft.com/office/powerpoint/2010/main" val="10312616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Remind them that test error is a heuristic for true error.</a:t>
            </a:r>
          </a:p>
        </p:txBody>
      </p:sp>
    </p:spTree>
    <p:extLst>
      <p:ext uri="{BB962C8B-B14F-4D97-AF65-F5344CB8AC3E}">
        <p14:creationId xmlns:p14="http://schemas.microsoft.com/office/powerpoint/2010/main" val="5930035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1196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28059423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Features, parameters, and polynomial degree are all different ways of looking at model complexity</a:t>
            </a:r>
          </a:p>
        </p:txBody>
      </p:sp>
    </p:spTree>
    <p:extLst>
      <p:ext uri="{BB962C8B-B14F-4D97-AF65-F5344CB8AC3E}">
        <p14:creationId xmlns:p14="http://schemas.microsoft.com/office/powerpoint/2010/main" val="13422961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9784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Draw: L(w) = MSE(w)</a:t>
            </a:r>
          </a:p>
        </p:txBody>
      </p:sp>
    </p:spTree>
    <p:extLst>
      <p:ext uri="{BB962C8B-B14F-4D97-AF65-F5344CB8AC3E}">
        <p14:creationId xmlns:p14="http://schemas.microsoft.com/office/powerpoint/2010/main" val="18409473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Draw generic w vector</a:t>
            </a:r>
          </a:p>
          <a:p>
            <a:r>
              <a:rPr lang="en-US" dirty="0"/>
              <a:t>Draw why sum doesn’t work with an example of w_1 and w_2</a:t>
            </a:r>
          </a:p>
          <a:p>
            <a:r>
              <a:rPr lang="en-US" dirty="0"/>
              <a:t>Show summation for absolute values and show L1 norm notation</a:t>
            </a:r>
          </a:p>
          <a:p>
            <a:r>
              <a:rPr lang="en-US" dirty="0"/>
              <a:t>Show sum of squares summation and L2 norm notation</a:t>
            </a:r>
          </a:p>
          <a:p>
            <a:r>
              <a:rPr lang="en-US" dirty="0"/>
              <a:t>Both L1 and L2 have specific interpretation and practical importance</a:t>
            </a:r>
          </a:p>
          <a:p>
            <a:r>
              <a:rPr lang="en-US" dirty="0"/>
              <a:t>Talk about norm, notations, </a:t>
            </a:r>
          </a:p>
        </p:txBody>
      </p:sp>
    </p:spTree>
    <p:extLst>
      <p:ext uri="{BB962C8B-B14F-4D97-AF65-F5344CB8AC3E}">
        <p14:creationId xmlns:p14="http://schemas.microsoft.com/office/powerpoint/2010/main" val="3708434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9818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\lam = 0, write that this is just min RSS(w) which is the same as before </a:t>
            </a:r>
          </a:p>
          <a:p>
            <a:pPr lvl="1"/>
            <a:r>
              <a:rPr lang="en-US" dirty="0"/>
              <a:t>We call this \hat{</a:t>
            </a:r>
            <a:r>
              <a:rPr lang="en-US" dirty="0" err="1"/>
              <a:t>w_LS</a:t>
            </a:r>
            <a:r>
              <a:rPr lang="en-US" dirty="0"/>
              <a:t>} for the least squares solution</a:t>
            </a:r>
          </a:p>
          <a:p>
            <a:pPr lvl="0"/>
            <a:r>
              <a:rPr lang="en-US" dirty="0"/>
              <a:t>Talk about how if \hat{w} != 0, then the cost is infinite </a:t>
            </a:r>
          </a:p>
          <a:p>
            <a:pPr lvl="1"/>
            <a:r>
              <a:rPr lang="en-US" dirty="0"/>
              <a:t>Therefore \hat{w} = 0</a:t>
            </a:r>
          </a:p>
          <a:p>
            <a:pPr lvl="0"/>
            <a:r>
              <a:rPr lang="en-US" dirty="0"/>
              <a:t>In between 0 &lt;= |\hat{w} |_2^2 &lt;= |\hat{</a:t>
            </a:r>
            <a:r>
              <a:rPr lang="en-US" dirty="0" err="1"/>
              <a:t>w_LS</a:t>
            </a:r>
            <a:r>
              <a:rPr lang="en-US" dirty="0"/>
              <a:t>}|_2^2</a:t>
            </a:r>
          </a:p>
        </p:txBody>
      </p:sp>
    </p:spTree>
    <p:extLst>
      <p:ext uri="{BB962C8B-B14F-4D97-AF65-F5344CB8AC3E}">
        <p14:creationId xmlns:p14="http://schemas.microsoft.com/office/powerpoint/2010/main" val="34564813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7914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2715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Each vertical line is the coefficients for a model at different values of lambda</a:t>
            </a:r>
          </a:p>
        </p:txBody>
      </p:sp>
    </p:spTree>
    <p:extLst>
      <p:ext uri="{BB962C8B-B14F-4D97-AF65-F5344CB8AC3E}">
        <p14:creationId xmlns:p14="http://schemas.microsoft.com/office/powerpoint/2010/main" val="41697440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8446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1866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7852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Learning rate (in Gradient Descent)</a:t>
            </a:r>
          </a:p>
          <a:p>
            <a:r>
              <a:rPr lang="en-US" i="1" dirty="0"/>
              <a:t>Number of iterations (in Gradient Descent)</a:t>
            </a:r>
          </a:p>
          <a:p>
            <a:r>
              <a:rPr lang="en-US" i="1" dirty="0"/>
              <a:t>Regularization parameter</a:t>
            </a:r>
          </a:p>
          <a:p>
            <a:r>
              <a:rPr lang="en-US" i="1" dirty="0"/>
              <a:t>Number of folds (in Cross Validation)</a:t>
            </a:r>
          </a:p>
          <a:p>
            <a:r>
              <a:rPr lang="en-US" i="1" dirty="0"/>
              <a:t>Polynomial degree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0451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970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WOS: true error, train error</a:t>
            </a:r>
          </a:p>
          <a:p>
            <a:r>
              <a:rPr lang="en-US" dirty="0"/>
              <a:t>Much easier to overfit smaller training set vs larger training set</a:t>
            </a:r>
          </a:p>
        </p:txBody>
      </p:sp>
    </p:spTree>
    <p:extLst>
      <p:ext uri="{BB962C8B-B14F-4D97-AF65-F5344CB8AC3E}">
        <p14:creationId xmlns:p14="http://schemas.microsoft.com/office/powerpoint/2010/main" val="241918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Bias is not impacted by training set size, because in bias calculations we average across several sampled datasets, we don’t consider individual models trained on particular datasets. https://</a:t>
            </a:r>
            <a:r>
              <a:rPr lang="en-US" dirty="0" err="1"/>
              <a:t>stats.stackexchange.com</a:t>
            </a:r>
            <a:r>
              <a:rPr lang="en-US" dirty="0"/>
              <a:t>/a/406782 </a:t>
            </a:r>
          </a:p>
        </p:txBody>
      </p:sp>
    </p:spTree>
    <p:extLst>
      <p:ext uri="{BB962C8B-B14F-4D97-AF65-F5344CB8AC3E}">
        <p14:creationId xmlns:p14="http://schemas.microsoft.com/office/powerpoint/2010/main" val="4235389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2921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LOOCV gives better results because at the end of the day, the model you return is trained on the whole dataset. So you </a:t>
            </a:r>
            <a:r>
              <a:rPr lang="en-US" i="1" u="sng" dirty="0"/>
              <a:t>want to </a:t>
            </a:r>
            <a:r>
              <a:rPr lang="en-US" dirty="0"/>
              <a:t>return the model that is most likely to perform well when trained on the whole dataset. LOOCV achieves this.</a:t>
            </a:r>
          </a:p>
          <a:p>
            <a:r>
              <a:rPr lang="en-US" dirty="0"/>
              <a:t>(Recall that smaller dataset size increases the change of overfitting)</a:t>
            </a:r>
          </a:p>
          <a:p>
            <a:r>
              <a:rPr lang="en-US" dirty="0"/>
              <a:t>In practice, with large datasets smaller k is fine.</a:t>
            </a:r>
          </a:p>
        </p:txBody>
      </p:sp>
    </p:spTree>
    <p:extLst>
      <p:ext uri="{BB962C8B-B14F-4D97-AF65-F5344CB8AC3E}">
        <p14:creationId xmlns:p14="http://schemas.microsoft.com/office/powerpoint/2010/main" val="3183203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2129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2711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4081295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CD9732-38F6-429A-80B4-0D5E5CCEE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101" y="-300"/>
            <a:ext cx="4602079" cy="5143500"/>
          </a:xfrm>
          <a:prstGeom prst="rect">
            <a:avLst/>
          </a:prstGeom>
        </p:spPr>
      </p:pic>
      <p:sp>
        <p:nvSpPr>
          <p:cNvPr id="10" name="Google Shape;10;p2"/>
          <p:cNvSpPr/>
          <p:nvPr/>
        </p:nvSpPr>
        <p:spPr>
          <a:xfrm flipH="1">
            <a:off x="-688" y="0"/>
            <a:ext cx="4575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468925" y="2387250"/>
            <a:ext cx="3636600" cy="2259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B57BA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2" name="Google Shape;12;p2"/>
          <p:cNvSpPr/>
          <p:nvPr/>
        </p:nvSpPr>
        <p:spPr>
          <a:xfrm>
            <a:off x="4574900" y="-150"/>
            <a:ext cx="185400" cy="51435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8926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preserve="1">
  <p:cSld name="1_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grpSp>
        <p:nvGrpSpPr>
          <p:cNvPr id="16" name="Google Shape;363;p47">
            <a:extLst>
              <a:ext uri="{FF2B5EF4-FFF2-40B4-BE49-F238E27FC236}">
                <a16:creationId xmlns:a16="http://schemas.microsoft.com/office/drawing/2014/main" id="{3541BDF9-5784-074C-A08C-87376337677D}"/>
              </a:ext>
            </a:extLst>
          </p:cNvPr>
          <p:cNvGrpSpPr/>
          <p:nvPr/>
        </p:nvGrpSpPr>
        <p:grpSpPr>
          <a:xfrm>
            <a:off x="234451" y="613658"/>
            <a:ext cx="372594" cy="360301"/>
            <a:chOff x="1247825" y="5001950"/>
            <a:chExt cx="443300" cy="428675"/>
          </a:xfrm>
        </p:grpSpPr>
        <p:sp>
          <p:nvSpPr>
            <p:cNvPr id="17" name="Google Shape;364;p47">
              <a:extLst>
                <a:ext uri="{FF2B5EF4-FFF2-40B4-BE49-F238E27FC236}">
                  <a16:creationId xmlns:a16="http://schemas.microsoft.com/office/drawing/2014/main" id="{572CE08A-2EDE-ED40-8929-A4D030F473E9}"/>
                </a:ext>
              </a:extLst>
            </p:cNvPr>
            <p:cNvSpPr/>
            <p:nvPr/>
          </p:nvSpPr>
          <p:spPr>
            <a:xfrm>
              <a:off x="1247825" y="5168175"/>
              <a:ext cx="373875" cy="221650"/>
            </a:xfrm>
            <a:custGeom>
              <a:avLst/>
              <a:gdLst/>
              <a:ahLst/>
              <a:cxnLst/>
              <a:rect l="l" t="t" r="r" b="b"/>
              <a:pathLst>
                <a:path w="14955" h="8866" fill="none" extrusionOk="0">
                  <a:moveTo>
                    <a:pt x="12178" y="8865"/>
                  </a:moveTo>
                  <a:lnTo>
                    <a:pt x="12178" y="8865"/>
                  </a:lnTo>
                  <a:lnTo>
                    <a:pt x="12325" y="8841"/>
                  </a:lnTo>
                  <a:lnTo>
                    <a:pt x="12471" y="8792"/>
                  </a:lnTo>
                  <a:lnTo>
                    <a:pt x="12592" y="8695"/>
                  </a:lnTo>
                  <a:lnTo>
                    <a:pt x="12666" y="8573"/>
                  </a:lnTo>
                  <a:lnTo>
                    <a:pt x="12666" y="8573"/>
                  </a:lnTo>
                  <a:lnTo>
                    <a:pt x="12958" y="8037"/>
                  </a:lnTo>
                  <a:lnTo>
                    <a:pt x="13323" y="7331"/>
                  </a:lnTo>
                  <a:lnTo>
                    <a:pt x="13688" y="6454"/>
                  </a:lnTo>
                  <a:lnTo>
                    <a:pt x="13883" y="5991"/>
                  </a:lnTo>
                  <a:lnTo>
                    <a:pt x="14078" y="5480"/>
                  </a:lnTo>
                  <a:lnTo>
                    <a:pt x="14249" y="4944"/>
                  </a:lnTo>
                  <a:lnTo>
                    <a:pt x="14419" y="4360"/>
                  </a:lnTo>
                  <a:lnTo>
                    <a:pt x="14565" y="3775"/>
                  </a:lnTo>
                  <a:lnTo>
                    <a:pt x="14711" y="3166"/>
                  </a:lnTo>
                  <a:lnTo>
                    <a:pt x="14809" y="2533"/>
                  </a:lnTo>
                  <a:lnTo>
                    <a:pt x="14882" y="1875"/>
                  </a:lnTo>
                  <a:lnTo>
                    <a:pt x="14931" y="1218"/>
                  </a:lnTo>
                  <a:lnTo>
                    <a:pt x="14955" y="536"/>
                  </a:lnTo>
                  <a:lnTo>
                    <a:pt x="14955" y="536"/>
                  </a:lnTo>
                  <a:lnTo>
                    <a:pt x="14955" y="438"/>
                  </a:lnTo>
                  <a:lnTo>
                    <a:pt x="14906" y="341"/>
                  </a:lnTo>
                  <a:lnTo>
                    <a:pt x="14857" y="244"/>
                  </a:lnTo>
                  <a:lnTo>
                    <a:pt x="14809" y="146"/>
                  </a:lnTo>
                  <a:lnTo>
                    <a:pt x="14711" y="97"/>
                  </a:lnTo>
                  <a:lnTo>
                    <a:pt x="14614" y="24"/>
                  </a:lnTo>
                  <a:lnTo>
                    <a:pt x="14516" y="0"/>
                  </a:lnTo>
                  <a:lnTo>
                    <a:pt x="14395" y="0"/>
                  </a:lnTo>
                  <a:lnTo>
                    <a:pt x="3338" y="0"/>
                  </a:lnTo>
                  <a:lnTo>
                    <a:pt x="3338" y="0"/>
                  </a:lnTo>
                  <a:lnTo>
                    <a:pt x="3216" y="0"/>
                  </a:lnTo>
                  <a:lnTo>
                    <a:pt x="3118" y="24"/>
                  </a:lnTo>
                  <a:lnTo>
                    <a:pt x="3021" y="97"/>
                  </a:lnTo>
                  <a:lnTo>
                    <a:pt x="2924" y="146"/>
                  </a:lnTo>
                  <a:lnTo>
                    <a:pt x="2875" y="244"/>
                  </a:lnTo>
                  <a:lnTo>
                    <a:pt x="2826" y="341"/>
                  </a:lnTo>
                  <a:lnTo>
                    <a:pt x="2777" y="438"/>
                  </a:lnTo>
                  <a:lnTo>
                    <a:pt x="2777" y="536"/>
                  </a:lnTo>
                  <a:lnTo>
                    <a:pt x="2777" y="536"/>
                  </a:lnTo>
                  <a:lnTo>
                    <a:pt x="2777" y="706"/>
                  </a:lnTo>
                  <a:lnTo>
                    <a:pt x="2777" y="706"/>
                  </a:lnTo>
                  <a:lnTo>
                    <a:pt x="2558" y="633"/>
                  </a:lnTo>
                  <a:lnTo>
                    <a:pt x="2363" y="585"/>
                  </a:lnTo>
                  <a:lnTo>
                    <a:pt x="2144" y="560"/>
                  </a:lnTo>
                  <a:lnTo>
                    <a:pt x="1949" y="536"/>
                  </a:lnTo>
                  <a:lnTo>
                    <a:pt x="1949" y="536"/>
                  </a:lnTo>
                  <a:lnTo>
                    <a:pt x="1755" y="560"/>
                  </a:lnTo>
                  <a:lnTo>
                    <a:pt x="1560" y="585"/>
                  </a:lnTo>
                  <a:lnTo>
                    <a:pt x="1365" y="633"/>
                  </a:lnTo>
                  <a:lnTo>
                    <a:pt x="1194" y="706"/>
                  </a:lnTo>
                  <a:lnTo>
                    <a:pt x="1024" y="779"/>
                  </a:lnTo>
                  <a:lnTo>
                    <a:pt x="853" y="877"/>
                  </a:lnTo>
                  <a:lnTo>
                    <a:pt x="707" y="999"/>
                  </a:lnTo>
                  <a:lnTo>
                    <a:pt x="561" y="1120"/>
                  </a:lnTo>
                  <a:lnTo>
                    <a:pt x="439" y="1242"/>
                  </a:lnTo>
                  <a:lnTo>
                    <a:pt x="342" y="1413"/>
                  </a:lnTo>
                  <a:lnTo>
                    <a:pt x="244" y="1559"/>
                  </a:lnTo>
                  <a:lnTo>
                    <a:pt x="147" y="1729"/>
                  </a:lnTo>
                  <a:lnTo>
                    <a:pt x="98" y="1900"/>
                  </a:lnTo>
                  <a:lnTo>
                    <a:pt x="50" y="2095"/>
                  </a:lnTo>
                  <a:lnTo>
                    <a:pt x="1" y="2289"/>
                  </a:lnTo>
                  <a:lnTo>
                    <a:pt x="1" y="2484"/>
                  </a:lnTo>
                  <a:lnTo>
                    <a:pt x="1" y="2484"/>
                  </a:lnTo>
                  <a:lnTo>
                    <a:pt x="25" y="2850"/>
                  </a:lnTo>
                  <a:lnTo>
                    <a:pt x="98" y="3191"/>
                  </a:lnTo>
                  <a:lnTo>
                    <a:pt x="220" y="3556"/>
                  </a:lnTo>
                  <a:lnTo>
                    <a:pt x="366" y="3872"/>
                  </a:lnTo>
                  <a:lnTo>
                    <a:pt x="561" y="4213"/>
                  </a:lnTo>
                  <a:lnTo>
                    <a:pt x="780" y="4530"/>
                  </a:lnTo>
                  <a:lnTo>
                    <a:pt x="1024" y="4822"/>
                  </a:lnTo>
                  <a:lnTo>
                    <a:pt x="1292" y="5090"/>
                  </a:lnTo>
                  <a:lnTo>
                    <a:pt x="1584" y="5334"/>
                  </a:lnTo>
                  <a:lnTo>
                    <a:pt x="1901" y="5577"/>
                  </a:lnTo>
                  <a:lnTo>
                    <a:pt x="2242" y="5772"/>
                  </a:lnTo>
                  <a:lnTo>
                    <a:pt x="2583" y="5943"/>
                  </a:lnTo>
                  <a:lnTo>
                    <a:pt x="2924" y="6089"/>
                  </a:lnTo>
                  <a:lnTo>
                    <a:pt x="3265" y="6186"/>
                  </a:lnTo>
                  <a:lnTo>
                    <a:pt x="3605" y="6259"/>
                  </a:lnTo>
                  <a:lnTo>
                    <a:pt x="3946" y="6284"/>
                  </a:lnTo>
                  <a:lnTo>
                    <a:pt x="3946" y="6284"/>
                  </a:lnTo>
                  <a:lnTo>
                    <a:pt x="4068" y="6625"/>
                  </a:lnTo>
                  <a:lnTo>
                    <a:pt x="4214" y="6941"/>
                  </a:lnTo>
                  <a:lnTo>
                    <a:pt x="4507" y="7574"/>
                  </a:lnTo>
                  <a:lnTo>
                    <a:pt x="4799" y="8110"/>
                  </a:lnTo>
                  <a:lnTo>
                    <a:pt x="5067" y="8573"/>
                  </a:lnTo>
                  <a:lnTo>
                    <a:pt x="5067" y="8573"/>
                  </a:lnTo>
                  <a:lnTo>
                    <a:pt x="5140" y="8695"/>
                  </a:lnTo>
                  <a:lnTo>
                    <a:pt x="5262" y="8792"/>
                  </a:lnTo>
                  <a:lnTo>
                    <a:pt x="5408" y="8841"/>
                  </a:lnTo>
                  <a:lnTo>
                    <a:pt x="5554" y="8865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65;p47">
              <a:extLst>
                <a:ext uri="{FF2B5EF4-FFF2-40B4-BE49-F238E27FC236}">
                  <a16:creationId xmlns:a16="http://schemas.microsoft.com/office/drawing/2014/main" id="{E3272AF4-EF81-B947-99F7-208AC87C7B41}"/>
                </a:ext>
              </a:extLst>
            </p:cNvPr>
            <p:cNvSpPr/>
            <p:nvPr/>
          </p:nvSpPr>
          <p:spPr>
            <a:xfrm>
              <a:off x="1275850" y="5209575"/>
              <a:ext cx="60900" cy="87075"/>
            </a:xfrm>
            <a:custGeom>
              <a:avLst/>
              <a:gdLst/>
              <a:ahLst/>
              <a:cxnLst/>
              <a:rect l="l" t="t" r="r" b="b"/>
              <a:pathLst>
                <a:path w="2436" h="3483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0" y="658"/>
                  </a:lnTo>
                  <a:lnTo>
                    <a:pt x="49" y="512"/>
                  </a:lnTo>
                  <a:lnTo>
                    <a:pt x="122" y="366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487" y="73"/>
                  </a:lnTo>
                  <a:lnTo>
                    <a:pt x="658" y="25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50" y="0"/>
                  </a:lnTo>
                  <a:lnTo>
                    <a:pt x="1072" y="25"/>
                  </a:lnTo>
                  <a:lnTo>
                    <a:pt x="1340" y="122"/>
                  </a:lnTo>
                  <a:lnTo>
                    <a:pt x="1559" y="268"/>
                  </a:lnTo>
                  <a:lnTo>
                    <a:pt x="1754" y="414"/>
                  </a:lnTo>
                  <a:lnTo>
                    <a:pt x="1754" y="414"/>
                  </a:lnTo>
                  <a:lnTo>
                    <a:pt x="1803" y="780"/>
                  </a:lnTo>
                  <a:lnTo>
                    <a:pt x="1876" y="1169"/>
                  </a:lnTo>
                  <a:lnTo>
                    <a:pt x="2046" y="1997"/>
                  </a:lnTo>
                  <a:lnTo>
                    <a:pt x="2265" y="2801"/>
                  </a:lnTo>
                  <a:lnTo>
                    <a:pt x="2436" y="3483"/>
                  </a:lnTo>
                  <a:lnTo>
                    <a:pt x="2436" y="3483"/>
                  </a:lnTo>
                  <a:lnTo>
                    <a:pt x="2241" y="3434"/>
                  </a:lnTo>
                  <a:lnTo>
                    <a:pt x="2022" y="3361"/>
                  </a:lnTo>
                  <a:lnTo>
                    <a:pt x="1827" y="3264"/>
                  </a:lnTo>
                  <a:lnTo>
                    <a:pt x="1608" y="3142"/>
                  </a:lnTo>
                  <a:lnTo>
                    <a:pt x="1413" y="3020"/>
                  </a:lnTo>
                  <a:lnTo>
                    <a:pt x="1194" y="2874"/>
                  </a:lnTo>
                  <a:lnTo>
                    <a:pt x="999" y="2704"/>
                  </a:lnTo>
                  <a:lnTo>
                    <a:pt x="804" y="2533"/>
                  </a:lnTo>
                  <a:lnTo>
                    <a:pt x="634" y="2338"/>
                  </a:lnTo>
                  <a:lnTo>
                    <a:pt x="487" y="2143"/>
                  </a:lnTo>
                  <a:lnTo>
                    <a:pt x="341" y="1924"/>
                  </a:lnTo>
                  <a:lnTo>
                    <a:pt x="219" y="1729"/>
                  </a:lnTo>
                  <a:lnTo>
                    <a:pt x="122" y="1510"/>
                  </a:lnTo>
                  <a:lnTo>
                    <a:pt x="49" y="1267"/>
                  </a:lnTo>
                  <a:lnTo>
                    <a:pt x="0" y="1047"/>
                  </a:lnTo>
                  <a:lnTo>
                    <a:pt x="0" y="828"/>
                  </a:lnTo>
                  <a:lnTo>
                    <a:pt x="0" y="82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66;p47">
              <a:extLst>
                <a:ext uri="{FF2B5EF4-FFF2-40B4-BE49-F238E27FC236}">
                  <a16:creationId xmlns:a16="http://schemas.microsoft.com/office/drawing/2014/main" id="{584652AF-EDE0-DE40-8E38-1CC1E523A7C4}"/>
                </a:ext>
              </a:extLst>
            </p:cNvPr>
            <p:cNvSpPr/>
            <p:nvPr/>
          </p:nvSpPr>
          <p:spPr>
            <a:xfrm>
              <a:off x="1247825" y="5391625"/>
              <a:ext cx="443300" cy="39000"/>
            </a:xfrm>
            <a:custGeom>
              <a:avLst/>
              <a:gdLst/>
              <a:ahLst/>
              <a:cxnLst/>
              <a:rect l="l" t="t" r="r" b="b"/>
              <a:pathLst>
                <a:path w="17732" h="1560" fill="none" extrusionOk="0">
                  <a:moveTo>
                    <a:pt x="16611" y="1559"/>
                  </a:moveTo>
                  <a:lnTo>
                    <a:pt x="1121" y="1559"/>
                  </a:lnTo>
                  <a:lnTo>
                    <a:pt x="1121" y="1559"/>
                  </a:lnTo>
                  <a:lnTo>
                    <a:pt x="1000" y="1535"/>
                  </a:lnTo>
                  <a:lnTo>
                    <a:pt x="878" y="1510"/>
                  </a:lnTo>
                  <a:lnTo>
                    <a:pt x="780" y="1462"/>
                  </a:lnTo>
                  <a:lnTo>
                    <a:pt x="683" y="1389"/>
                  </a:lnTo>
                  <a:lnTo>
                    <a:pt x="488" y="1218"/>
                  </a:lnTo>
                  <a:lnTo>
                    <a:pt x="318" y="999"/>
                  </a:lnTo>
                  <a:lnTo>
                    <a:pt x="196" y="755"/>
                  </a:lnTo>
                  <a:lnTo>
                    <a:pt x="98" y="487"/>
                  </a:lnTo>
                  <a:lnTo>
                    <a:pt x="25" y="244"/>
                  </a:lnTo>
                  <a:lnTo>
                    <a:pt x="1" y="0"/>
                  </a:lnTo>
                  <a:lnTo>
                    <a:pt x="17731" y="0"/>
                  </a:lnTo>
                  <a:lnTo>
                    <a:pt x="17731" y="0"/>
                  </a:lnTo>
                  <a:lnTo>
                    <a:pt x="17707" y="244"/>
                  </a:lnTo>
                  <a:lnTo>
                    <a:pt x="17634" y="487"/>
                  </a:lnTo>
                  <a:lnTo>
                    <a:pt x="17537" y="755"/>
                  </a:lnTo>
                  <a:lnTo>
                    <a:pt x="17415" y="999"/>
                  </a:lnTo>
                  <a:lnTo>
                    <a:pt x="17244" y="1218"/>
                  </a:lnTo>
                  <a:lnTo>
                    <a:pt x="17049" y="1389"/>
                  </a:lnTo>
                  <a:lnTo>
                    <a:pt x="16952" y="1462"/>
                  </a:lnTo>
                  <a:lnTo>
                    <a:pt x="16855" y="1510"/>
                  </a:lnTo>
                  <a:lnTo>
                    <a:pt x="16733" y="1535"/>
                  </a:lnTo>
                  <a:lnTo>
                    <a:pt x="16611" y="1559"/>
                  </a:lnTo>
                  <a:lnTo>
                    <a:pt x="16611" y="155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67;p47">
              <a:extLst>
                <a:ext uri="{FF2B5EF4-FFF2-40B4-BE49-F238E27FC236}">
                  <a16:creationId xmlns:a16="http://schemas.microsoft.com/office/drawing/2014/main" id="{C22F9A86-3FF7-6945-90B2-1F66B4E0EEB8}"/>
                </a:ext>
              </a:extLst>
            </p:cNvPr>
            <p:cNvSpPr/>
            <p:nvPr/>
          </p:nvSpPr>
          <p:spPr>
            <a:xfrm>
              <a:off x="1454850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10" y="317"/>
                  </a:lnTo>
                  <a:lnTo>
                    <a:pt x="512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74" y="1072"/>
                  </a:lnTo>
                  <a:lnTo>
                    <a:pt x="49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49" y="1851"/>
                  </a:lnTo>
                  <a:lnTo>
                    <a:pt x="74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12" y="2606"/>
                  </a:lnTo>
                  <a:lnTo>
                    <a:pt x="610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10" y="3385"/>
                  </a:lnTo>
                  <a:lnTo>
                    <a:pt x="512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74" y="4116"/>
                  </a:lnTo>
                  <a:lnTo>
                    <a:pt x="49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68;p47">
              <a:extLst>
                <a:ext uri="{FF2B5EF4-FFF2-40B4-BE49-F238E27FC236}">
                  <a16:creationId xmlns:a16="http://schemas.microsoft.com/office/drawing/2014/main" id="{35E00376-99D9-274D-A292-AFECD22C8F81}"/>
                </a:ext>
              </a:extLst>
            </p:cNvPr>
            <p:cNvSpPr/>
            <p:nvPr/>
          </p:nvSpPr>
          <p:spPr>
            <a:xfrm>
              <a:off x="1411025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97" y="1072"/>
                  </a:lnTo>
                  <a:lnTo>
                    <a:pt x="49" y="1194"/>
                  </a:lnTo>
                  <a:lnTo>
                    <a:pt x="24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24" y="1705"/>
                  </a:lnTo>
                  <a:lnTo>
                    <a:pt x="49" y="1851"/>
                  </a:lnTo>
                  <a:lnTo>
                    <a:pt x="97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97" y="4116"/>
                  </a:lnTo>
                  <a:lnTo>
                    <a:pt x="49" y="4262"/>
                  </a:lnTo>
                  <a:lnTo>
                    <a:pt x="24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69;p47">
              <a:extLst>
                <a:ext uri="{FF2B5EF4-FFF2-40B4-BE49-F238E27FC236}">
                  <a16:creationId xmlns:a16="http://schemas.microsoft.com/office/drawing/2014/main" id="{D11F13E6-7749-5D4B-A7A0-EFE5A88346CC}"/>
                </a:ext>
              </a:extLst>
            </p:cNvPr>
            <p:cNvSpPr/>
            <p:nvPr/>
          </p:nvSpPr>
          <p:spPr>
            <a:xfrm>
              <a:off x="1498700" y="5001950"/>
              <a:ext cx="16450" cy="114475"/>
            </a:xfrm>
            <a:custGeom>
              <a:avLst/>
              <a:gdLst/>
              <a:ahLst/>
              <a:cxnLst/>
              <a:rect l="l" t="t" r="r" b="b"/>
              <a:pathLst>
                <a:path w="658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8" y="731"/>
                  </a:lnTo>
                  <a:lnTo>
                    <a:pt x="122" y="950"/>
                  </a:lnTo>
                  <a:lnTo>
                    <a:pt x="73" y="1072"/>
                  </a:lnTo>
                  <a:lnTo>
                    <a:pt x="25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25" y="1851"/>
                  </a:lnTo>
                  <a:lnTo>
                    <a:pt x="73" y="1997"/>
                  </a:lnTo>
                  <a:lnTo>
                    <a:pt x="122" y="2095"/>
                  </a:lnTo>
                  <a:lnTo>
                    <a:pt x="268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8" y="3800"/>
                  </a:lnTo>
                  <a:lnTo>
                    <a:pt x="122" y="3994"/>
                  </a:lnTo>
                  <a:lnTo>
                    <a:pt x="73" y="4116"/>
                  </a:lnTo>
                  <a:lnTo>
                    <a:pt x="25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8F7C7F8-C034-EF43-941C-B3BC5BC5855C}"/>
              </a:ext>
            </a:extLst>
          </p:cNvPr>
          <p:cNvSpPr txBox="1"/>
          <p:nvPr/>
        </p:nvSpPr>
        <p:spPr>
          <a:xfrm>
            <a:off x="650763" y="624705"/>
            <a:ext cx="162998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Brain Break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DC002A9-6F71-4260-AC7A-CA8BDE848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74433"/>
            <a:ext cx="2585474" cy="869067"/>
          </a:xfrm>
          <a:prstGeom prst="rect">
            <a:avLst/>
          </a:prstGeom>
        </p:spPr>
      </p:pic>
      <p:sp>
        <p:nvSpPr>
          <p:cNvPr id="15" name="Google Shape;33;p6">
            <a:extLst>
              <a:ext uri="{FF2B5EF4-FFF2-40B4-BE49-F238E27FC236}">
                <a16:creationId xmlns:a16="http://schemas.microsoft.com/office/drawing/2014/main" id="{B3254836-C3E8-4174-A183-39F083DD4D5C}"/>
              </a:ext>
            </a:extLst>
          </p:cNvPr>
          <p:cNvSpPr/>
          <p:nvPr userDrawn="1"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34;p6">
            <a:extLst>
              <a:ext uri="{FF2B5EF4-FFF2-40B4-BE49-F238E27FC236}">
                <a16:creationId xmlns:a16="http://schemas.microsoft.com/office/drawing/2014/main" id="{D5B020D0-BC63-4F64-8389-E5DC3F2652EE}"/>
              </a:ext>
            </a:extLst>
          </p:cNvPr>
          <p:cNvSpPr/>
          <p:nvPr userDrawn="1"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4" name="Google Shape;363;p47">
            <a:extLst>
              <a:ext uri="{FF2B5EF4-FFF2-40B4-BE49-F238E27FC236}">
                <a16:creationId xmlns:a16="http://schemas.microsoft.com/office/drawing/2014/main" id="{A55D933B-9500-4808-BE2A-957373E4ED0A}"/>
              </a:ext>
            </a:extLst>
          </p:cNvPr>
          <p:cNvGrpSpPr/>
          <p:nvPr userDrawn="1"/>
        </p:nvGrpSpPr>
        <p:grpSpPr>
          <a:xfrm>
            <a:off x="234451" y="613658"/>
            <a:ext cx="372594" cy="360301"/>
            <a:chOff x="1247825" y="5001950"/>
            <a:chExt cx="443300" cy="428675"/>
          </a:xfrm>
        </p:grpSpPr>
        <p:sp>
          <p:nvSpPr>
            <p:cNvPr id="25" name="Google Shape;364;p47">
              <a:extLst>
                <a:ext uri="{FF2B5EF4-FFF2-40B4-BE49-F238E27FC236}">
                  <a16:creationId xmlns:a16="http://schemas.microsoft.com/office/drawing/2014/main" id="{C16C7985-7E5B-4AC2-B026-B3927FF1AD5A}"/>
                </a:ext>
              </a:extLst>
            </p:cNvPr>
            <p:cNvSpPr/>
            <p:nvPr/>
          </p:nvSpPr>
          <p:spPr>
            <a:xfrm>
              <a:off x="1247825" y="5168175"/>
              <a:ext cx="373875" cy="221650"/>
            </a:xfrm>
            <a:custGeom>
              <a:avLst/>
              <a:gdLst/>
              <a:ahLst/>
              <a:cxnLst/>
              <a:rect l="l" t="t" r="r" b="b"/>
              <a:pathLst>
                <a:path w="14955" h="8866" fill="none" extrusionOk="0">
                  <a:moveTo>
                    <a:pt x="12178" y="8865"/>
                  </a:moveTo>
                  <a:lnTo>
                    <a:pt x="12178" y="8865"/>
                  </a:lnTo>
                  <a:lnTo>
                    <a:pt x="12325" y="8841"/>
                  </a:lnTo>
                  <a:lnTo>
                    <a:pt x="12471" y="8792"/>
                  </a:lnTo>
                  <a:lnTo>
                    <a:pt x="12592" y="8695"/>
                  </a:lnTo>
                  <a:lnTo>
                    <a:pt x="12666" y="8573"/>
                  </a:lnTo>
                  <a:lnTo>
                    <a:pt x="12666" y="8573"/>
                  </a:lnTo>
                  <a:lnTo>
                    <a:pt x="12958" y="8037"/>
                  </a:lnTo>
                  <a:lnTo>
                    <a:pt x="13323" y="7331"/>
                  </a:lnTo>
                  <a:lnTo>
                    <a:pt x="13688" y="6454"/>
                  </a:lnTo>
                  <a:lnTo>
                    <a:pt x="13883" y="5991"/>
                  </a:lnTo>
                  <a:lnTo>
                    <a:pt x="14078" y="5480"/>
                  </a:lnTo>
                  <a:lnTo>
                    <a:pt x="14249" y="4944"/>
                  </a:lnTo>
                  <a:lnTo>
                    <a:pt x="14419" y="4360"/>
                  </a:lnTo>
                  <a:lnTo>
                    <a:pt x="14565" y="3775"/>
                  </a:lnTo>
                  <a:lnTo>
                    <a:pt x="14711" y="3166"/>
                  </a:lnTo>
                  <a:lnTo>
                    <a:pt x="14809" y="2533"/>
                  </a:lnTo>
                  <a:lnTo>
                    <a:pt x="14882" y="1875"/>
                  </a:lnTo>
                  <a:lnTo>
                    <a:pt x="14931" y="1218"/>
                  </a:lnTo>
                  <a:lnTo>
                    <a:pt x="14955" y="536"/>
                  </a:lnTo>
                  <a:lnTo>
                    <a:pt x="14955" y="536"/>
                  </a:lnTo>
                  <a:lnTo>
                    <a:pt x="14955" y="438"/>
                  </a:lnTo>
                  <a:lnTo>
                    <a:pt x="14906" y="341"/>
                  </a:lnTo>
                  <a:lnTo>
                    <a:pt x="14857" y="244"/>
                  </a:lnTo>
                  <a:lnTo>
                    <a:pt x="14809" y="146"/>
                  </a:lnTo>
                  <a:lnTo>
                    <a:pt x="14711" y="97"/>
                  </a:lnTo>
                  <a:lnTo>
                    <a:pt x="14614" y="24"/>
                  </a:lnTo>
                  <a:lnTo>
                    <a:pt x="14516" y="0"/>
                  </a:lnTo>
                  <a:lnTo>
                    <a:pt x="14395" y="0"/>
                  </a:lnTo>
                  <a:lnTo>
                    <a:pt x="3338" y="0"/>
                  </a:lnTo>
                  <a:lnTo>
                    <a:pt x="3338" y="0"/>
                  </a:lnTo>
                  <a:lnTo>
                    <a:pt x="3216" y="0"/>
                  </a:lnTo>
                  <a:lnTo>
                    <a:pt x="3118" y="24"/>
                  </a:lnTo>
                  <a:lnTo>
                    <a:pt x="3021" y="97"/>
                  </a:lnTo>
                  <a:lnTo>
                    <a:pt x="2924" y="146"/>
                  </a:lnTo>
                  <a:lnTo>
                    <a:pt x="2875" y="244"/>
                  </a:lnTo>
                  <a:lnTo>
                    <a:pt x="2826" y="341"/>
                  </a:lnTo>
                  <a:lnTo>
                    <a:pt x="2777" y="438"/>
                  </a:lnTo>
                  <a:lnTo>
                    <a:pt x="2777" y="536"/>
                  </a:lnTo>
                  <a:lnTo>
                    <a:pt x="2777" y="536"/>
                  </a:lnTo>
                  <a:lnTo>
                    <a:pt x="2777" y="706"/>
                  </a:lnTo>
                  <a:lnTo>
                    <a:pt x="2777" y="706"/>
                  </a:lnTo>
                  <a:lnTo>
                    <a:pt x="2558" y="633"/>
                  </a:lnTo>
                  <a:lnTo>
                    <a:pt x="2363" y="585"/>
                  </a:lnTo>
                  <a:lnTo>
                    <a:pt x="2144" y="560"/>
                  </a:lnTo>
                  <a:lnTo>
                    <a:pt x="1949" y="536"/>
                  </a:lnTo>
                  <a:lnTo>
                    <a:pt x="1949" y="536"/>
                  </a:lnTo>
                  <a:lnTo>
                    <a:pt x="1755" y="560"/>
                  </a:lnTo>
                  <a:lnTo>
                    <a:pt x="1560" y="585"/>
                  </a:lnTo>
                  <a:lnTo>
                    <a:pt x="1365" y="633"/>
                  </a:lnTo>
                  <a:lnTo>
                    <a:pt x="1194" y="706"/>
                  </a:lnTo>
                  <a:lnTo>
                    <a:pt x="1024" y="779"/>
                  </a:lnTo>
                  <a:lnTo>
                    <a:pt x="853" y="877"/>
                  </a:lnTo>
                  <a:lnTo>
                    <a:pt x="707" y="999"/>
                  </a:lnTo>
                  <a:lnTo>
                    <a:pt x="561" y="1120"/>
                  </a:lnTo>
                  <a:lnTo>
                    <a:pt x="439" y="1242"/>
                  </a:lnTo>
                  <a:lnTo>
                    <a:pt x="342" y="1413"/>
                  </a:lnTo>
                  <a:lnTo>
                    <a:pt x="244" y="1559"/>
                  </a:lnTo>
                  <a:lnTo>
                    <a:pt x="147" y="1729"/>
                  </a:lnTo>
                  <a:lnTo>
                    <a:pt x="98" y="1900"/>
                  </a:lnTo>
                  <a:lnTo>
                    <a:pt x="50" y="2095"/>
                  </a:lnTo>
                  <a:lnTo>
                    <a:pt x="1" y="2289"/>
                  </a:lnTo>
                  <a:lnTo>
                    <a:pt x="1" y="2484"/>
                  </a:lnTo>
                  <a:lnTo>
                    <a:pt x="1" y="2484"/>
                  </a:lnTo>
                  <a:lnTo>
                    <a:pt x="25" y="2850"/>
                  </a:lnTo>
                  <a:lnTo>
                    <a:pt x="98" y="3191"/>
                  </a:lnTo>
                  <a:lnTo>
                    <a:pt x="220" y="3556"/>
                  </a:lnTo>
                  <a:lnTo>
                    <a:pt x="366" y="3872"/>
                  </a:lnTo>
                  <a:lnTo>
                    <a:pt x="561" y="4213"/>
                  </a:lnTo>
                  <a:lnTo>
                    <a:pt x="780" y="4530"/>
                  </a:lnTo>
                  <a:lnTo>
                    <a:pt x="1024" y="4822"/>
                  </a:lnTo>
                  <a:lnTo>
                    <a:pt x="1292" y="5090"/>
                  </a:lnTo>
                  <a:lnTo>
                    <a:pt x="1584" y="5334"/>
                  </a:lnTo>
                  <a:lnTo>
                    <a:pt x="1901" y="5577"/>
                  </a:lnTo>
                  <a:lnTo>
                    <a:pt x="2242" y="5772"/>
                  </a:lnTo>
                  <a:lnTo>
                    <a:pt x="2583" y="5943"/>
                  </a:lnTo>
                  <a:lnTo>
                    <a:pt x="2924" y="6089"/>
                  </a:lnTo>
                  <a:lnTo>
                    <a:pt x="3265" y="6186"/>
                  </a:lnTo>
                  <a:lnTo>
                    <a:pt x="3605" y="6259"/>
                  </a:lnTo>
                  <a:lnTo>
                    <a:pt x="3946" y="6284"/>
                  </a:lnTo>
                  <a:lnTo>
                    <a:pt x="3946" y="6284"/>
                  </a:lnTo>
                  <a:lnTo>
                    <a:pt x="4068" y="6625"/>
                  </a:lnTo>
                  <a:lnTo>
                    <a:pt x="4214" y="6941"/>
                  </a:lnTo>
                  <a:lnTo>
                    <a:pt x="4507" y="7574"/>
                  </a:lnTo>
                  <a:lnTo>
                    <a:pt x="4799" y="8110"/>
                  </a:lnTo>
                  <a:lnTo>
                    <a:pt x="5067" y="8573"/>
                  </a:lnTo>
                  <a:lnTo>
                    <a:pt x="5067" y="8573"/>
                  </a:lnTo>
                  <a:lnTo>
                    <a:pt x="5140" y="8695"/>
                  </a:lnTo>
                  <a:lnTo>
                    <a:pt x="5262" y="8792"/>
                  </a:lnTo>
                  <a:lnTo>
                    <a:pt x="5408" y="8841"/>
                  </a:lnTo>
                  <a:lnTo>
                    <a:pt x="5554" y="8865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65;p47">
              <a:extLst>
                <a:ext uri="{FF2B5EF4-FFF2-40B4-BE49-F238E27FC236}">
                  <a16:creationId xmlns:a16="http://schemas.microsoft.com/office/drawing/2014/main" id="{BCD9ACBC-0991-47F3-9AC2-D248A0A0B424}"/>
                </a:ext>
              </a:extLst>
            </p:cNvPr>
            <p:cNvSpPr/>
            <p:nvPr/>
          </p:nvSpPr>
          <p:spPr>
            <a:xfrm>
              <a:off x="1275850" y="5209575"/>
              <a:ext cx="60900" cy="87075"/>
            </a:xfrm>
            <a:custGeom>
              <a:avLst/>
              <a:gdLst/>
              <a:ahLst/>
              <a:cxnLst/>
              <a:rect l="l" t="t" r="r" b="b"/>
              <a:pathLst>
                <a:path w="2436" h="3483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0" y="658"/>
                  </a:lnTo>
                  <a:lnTo>
                    <a:pt x="49" y="512"/>
                  </a:lnTo>
                  <a:lnTo>
                    <a:pt x="122" y="366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487" y="73"/>
                  </a:lnTo>
                  <a:lnTo>
                    <a:pt x="658" y="25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50" y="0"/>
                  </a:lnTo>
                  <a:lnTo>
                    <a:pt x="1072" y="25"/>
                  </a:lnTo>
                  <a:lnTo>
                    <a:pt x="1340" y="122"/>
                  </a:lnTo>
                  <a:lnTo>
                    <a:pt x="1559" y="268"/>
                  </a:lnTo>
                  <a:lnTo>
                    <a:pt x="1754" y="414"/>
                  </a:lnTo>
                  <a:lnTo>
                    <a:pt x="1754" y="414"/>
                  </a:lnTo>
                  <a:lnTo>
                    <a:pt x="1803" y="780"/>
                  </a:lnTo>
                  <a:lnTo>
                    <a:pt x="1876" y="1169"/>
                  </a:lnTo>
                  <a:lnTo>
                    <a:pt x="2046" y="1997"/>
                  </a:lnTo>
                  <a:lnTo>
                    <a:pt x="2265" y="2801"/>
                  </a:lnTo>
                  <a:lnTo>
                    <a:pt x="2436" y="3483"/>
                  </a:lnTo>
                  <a:lnTo>
                    <a:pt x="2436" y="3483"/>
                  </a:lnTo>
                  <a:lnTo>
                    <a:pt x="2241" y="3434"/>
                  </a:lnTo>
                  <a:lnTo>
                    <a:pt x="2022" y="3361"/>
                  </a:lnTo>
                  <a:lnTo>
                    <a:pt x="1827" y="3264"/>
                  </a:lnTo>
                  <a:lnTo>
                    <a:pt x="1608" y="3142"/>
                  </a:lnTo>
                  <a:lnTo>
                    <a:pt x="1413" y="3020"/>
                  </a:lnTo>
                  <a:lnTo>
                    <a:pt x="1194" y="2874"/>
                  </a:lnTo>
                  <a:lnTo>
                    <a:pt x="999" y="2704"/>
                  </a:lnTo>
                  <a:lnTo>
                    <a:pt x="804" y="2533"/>
                  </a:lnTo>
                  <a:lnTo>
                    <a:pt x="634" y="2338"/>
                  </a:lnTo>
                  <a:lnTo>
                    <a:pt x="487" y="2143"/>
                  </a:lnTo>
                  <a:lnTo>
                    <a:pt x="341" y="1924"/>
                  </a:lnTo>
                  <a:lnTo>
                    <a:pt x="219" y="1729"/>
                  </a:lnTo>
                  <a:lnTo>
                    <a:pt x="122" y="1510"/>
                  </a:lnTo>
                  <a:lnTo>
                    <a:pt x="49" y="1267"/>
                  </a:lnTo>
                  <a:lnTo>
                    <a:pt x="0" y="1047"/>
                  </a:lnTo>
                  <a:lnTo>
                    <a:pt x="0" y="828"/>
                  </a:lnTo>
                  <a:lnTo>
                    <a:pt x="0" y="82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66;p47">
              <a:extLst>
                <a:ext uri="{FF2B5EF4-FFF2-40B4-BE49-F238E27FC236}">
                  <a16:creationId xmlns:a16="http://schemas.microsoft.com/office/drawing/2014/main" id="{66AFD004-3F38-4596-884B-8F43C77EA171}"/>
                </a:ext>
              </a:extLst>
            </p:cNvPr>
            <p:cNvSpPr/>
            <p:nvPr/>
          </p:nvSpPr>
          <p:spPr>
            <a:xfrm>
              <a:off x="1247825" y="5391625"/>
              <a:ext cx="443300" cy="39000"/>
            </a:xfrm>
            <a:custGeom>
              <a:avLst/>
              <a:gdLst/>
              <a:ahLst/>
              <a:cxnLst/>
              <a:rect l="l" t="t" r="r" b="b"/>
              <a:pathLst>
                <a:path w="17732" h="1560" fill="none" extrusionOk="0">
                  <a:moveTo>
                    <a:pt x="16611" y="1559"/>
                  </a:moveTo>
                  <a:lnTo>
                    <a:pt x="1121" y="1559"/>
                  </a:lnTo>
                  <a:lnTo>
                    <a:pt x="1121" y="1559"/>
                  </a:lnTo>
                  <a:lnTo>
                    <a:pt x="1000" y="1535"/>
                  </a:lnTo>
                  <a:lnTo>
                    <a:pt x="878" y="1510"/>
                  </a:lnTo>
                  <a:lnTo>
                    <a:pt x="780" y="1462"/>
                  </a:lnTo>
                  <a:lnTo>
                    <a:pt x="683" y="1389"/>
                  </a:lnTo>
                  <a:lnTo>
                    <a:pt x="488" y="1218"/>
                  </a:lnTo>
                  <a:lnTo>
                    <a:pt x="318" y="999"/>
                  </a:lnTo>
                  <a:lnTo>
                    <a:pt x="196" y="755"/>
                  </a:lnTo>
                  <a:lnTo>
                    <a:pt x="98" y="487"/>
                  </a:lnTo>
                  <a:lnTo>
                    <a:pt x="25" y="244"/>
                  </a:lnTo>
                  <a:lnTo>
                    <a:pt x="1" y="0"/>
                  </a:lnTo>
                  <a:lnTo>
                    <a:pt x="17731" y="0"/>
                  </a:lnTo>
                  <a:lnTo>
                    <a:pt x="17731" y="0"/>
                  </a:lnTo>
                  <a:lnTo>
                    <a:pt x="17707" y="244"/>
                  </a:lnTo>
                  <a:lnTo>
                    <a:pt x="17634" y="487"/>
                  </a:lnTo>
                  <a:lnTo>
                    <a:pt x="17537" y="755"/>
                  </a:lnTo>
                  <a:lnTo>
                    <a:pt x="17415" y="999"/>
                  </a:lnTo>
                  <a:lnTo>
                    <a:pt x="17244" y="1218"/>
                  </a:lnTo>
                  <a:lnTo>
                    <a:pt x="17049" y="1389"/>
                  </a:lnTo>
                  <a:lnTo>
                    <a:pt x="16952" y="1462"/>
                  </a:lnTo>
                  <a:lnTo>
                    <a:pt x="16855" y="1510"/>
                  </a:lnTo>
                  <a:lnTo>
                    <a:pt x="16733" y="1535"/>
                  </a:lnTo>
                  <a:lnTo>
                    <a:pt x="16611" y="1559"/>
                  </a:lnTo>
                  <a:lnTo>
                    <a:pt x="16611" y="155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67;p47">
              <a:extLst>
                <a:ext uri="{FF2B5EF4-FFF2-40B4-BE49-F238E27FC236}">
                  <a16:creationId xmlns:a16="http://schemas.microsoft.com/office/drawing/2014/main" id="{BFC9F065-D8C7-4253-BA02-F2BB4244DF81}"/>
                </a:ext>
              </a:extLst>
            </p:cNvPr>
            <p:cNvSpPr/>
            <p:nvPr/>
          </p:nvSpPr>
          <p:spPr>
            <a:xfrm>
              <a:off x="1454850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10" y="317"/>
                  </a:lnTo>
                  <a:lnTo>
                    <a:pt x="512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74" y="1072"/>
                  </a:lnTo>
                  <a:lnTo>
                    <a:pt x="49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49" y="1851"/>
                  </a:lnTo>
                  <a:lnTo>
                    <a:pt x="74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12" y="2606"/>
                  </a:lnTo>
                  <a:lnTo>
                    <a:pt x="610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10" y="3385"/>
                  </a:lnTo>
                  <a:lnTo>
                    <a:pt x="512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74" y="4116"/>
                  </a:lnTo>
                  <a:lnTo>
                    <a:pt x="49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68;p47">
              <a:extLst>
                <a:ext uri="{FF2B5EF4-FFF2-40B4-BE49-F238E27FC236}">
                  <a16:creationId xmlns:a16="http://schemas.microsoft.com/office/drawing/2014/main" id="{776AF1C6-512D-4342-A872-F2433220AB6F}"/>
                </a:ext>
              </a:extLst>
            </p:cNvPr>
            <p:cNvSpPr/>
            <p:nvPr/>
          </p:nvSpPr>
          <p:spPr>
            <a:xfrm>
              <a:off x="1411025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97" y="1072"/>
                  </a:lnTo>
                  <a:lnTo>
                    <a:pt x="49" y="1194"/>
                  </a:lnTo>
                  <a:lnTo>
                    <a:pt x="24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24" y="1705"/>
                  </a:lnTo>
                  <a:lnTo>
                    <a:pt x="49" y="1851"/>
                  </a:lnTo>
                  <a:lnTo>
                    <a:pt x="97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97" y="4116"/>
                  </a:lnTo>
                  <a:lnTo>
                    <a:pt x="49" y="4262"/>
                  </a:lnTo>
                  <a:lnTo>
                    <a:pt x="24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69;p47">
              <a:extLst>
                <a:ext uri="{FF2B5EF4-FFF2-40B4-BE49-F238E27FC236}">
                  <a16:creationId xmlns:a16="http://schemas.microsoft.com/office/drawing/2014/main" id="{295A1E2E-1C50-4006-8721-FA8A25CE4C67}"/>
                </a:ext>
              </a:extLst>
            </p:cNvPr>
            <p:cNvSpPr/>
            <p:nvPr/>
          </p:nvSpPr>
          <p:spPr>
            <a:xfrm>
              <a:off x="1498700" y="5001950"/>
              <a:ext cx="16450" cy="114475"/>
            </a:xfrm>
            <a:custGeom>
              <a:avLst/>
              <a:gdLst/>
              <a:ahLst/>
              <a:cxnLst/>
              <a:rect l="l" t="t" r="r" b="b"/>
              <a:pathLst>
                <a:path w="658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8" y="731"/>
                  </a:lnTo>
                  <a:lnTo>
                    <a:pt x="122" y="950"/>
                  </a:lnTo>
                  <a:lnTo>
                    <a:pt x="73" y="1072"/>
                  </a:lnTo>
                  <a:lnTo>
                    <a:pt x="25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25" y="1851"/>
                  </a:lnTo>
                  <a:lnTo>
                    <a:pt x="73" y="1997"/>
                  </a:lnTo>
                  <a:lnTo>
                    <a:pt x="122" y="2095"/>
                  </a:lnTo>
                  <a:lnTo>
                    <a:pt x="268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8" y="3800"/>
                  </a:lnTo>
                  <a:lnTo>
                    <a:pt x="122" y="3994"/>
                  </a:lnTo>
                  <a:lnTo>
                    <a:pt x="73" y="4116"/>
                  </a:lnTo>
                  <a:lnTo>
                    <a:pt x="25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869F5A0F-0C82-4A50-9D8D-52C0AC3047A2}"/>
              </a:ext>
            </a:extLst>
          </p:cNvPr>
          <p:cNvSpPr txBox="1"/>
          <p:nvPr userDrawn="1"/>
        </p:nvSpPr>
        <p:spPr>
          <a:xfrm>
            <a:off x="650763" y="624705"/>
            <a:ext cx="162998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Brain Break</a:t>
            </a:r>
          </a:p>
        </p:txBody>
      </p:sp>
    </p:spTree>
    <p:extLst>
      <p:ext uri="{BB962C8B-B14F-4D97-AF65-F5344CB8AC3E}">
        <p14:creationId xmlns:p14="http://schemas.microsoft.com/office/powerpoint/2010/main" val="2110555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559A83B-C13C-4757-9F87-A8ACFB64D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74433"/>
            <a:ext cx="2585474" cy="869067"/>
          </a:xfrm>
          <a:prstGeom prst="rect">
            <a:avLst/>
          </a:prstGeom>
        </p:spPr>
      </p:pic>
      <p:sp>
        <p:nvSpPr>
          <p:cNvPr id="66" name="Google Shape;66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body" idx="1"/>
          </p:nvPr>
        </p:nvSpPr>
        <p:spPr>
          <a:xfrm>
            <a:off x="3062200" y="575500"/>
            <a:ext cx="27300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2"/>
          </p:nvPr>
        </p:nvSpPr>
        <p:spPr>
          <a:xfrm>
            <a:off x="5956701" y="575500"/>
            <a:ext cx="27300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1" name="Google Shape;7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14486006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40F63F-3C9C-CD48-8D2C-3427CCC7325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39449525"/>
      </p:ext>
    </p:extLst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bg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82987415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 flipH="1">
            <a:off x="-7125" y="0"/>
            <a:ext cx="2592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2585478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277100" y="284200"/>
            <a:ext cx="2024100" cy="3678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B57BA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277100" y="3983050"/>
            <a:ext cx="20241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Georgia"/>
              <a:buNone/>
              <a:defRPr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58356031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F2B598-DA07-4F30-BC18-EBBE2AB51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74433"/>
            <a:ext cx="2585474" cy="869067"/>
          </a:xfrm>
          <a:prstGeom prst="rect">
            <a:avLst/>
          </a:prstGeom>
        </p:spPr>
      </p:pic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79083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 preserve="1">
  <p:cSld name="1_Title + 1 column">
    <p:bg>
      <p:bgPr>
        <a:solidFill>
          <a:srgbClr val="D89F39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6489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llEverywhere - Pair" preserve="1">
  <p:cSld name="PollEverywhere - Pair">
    <p:bg>
      <p:bgPr>
        <a:solidFill>
          <a:srgbClr val="6093C5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2585475" cy="1357368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 dirty="0"/>
          </a:p>
        </p:txBody>
      </p:sp>
      <p:sp>
        <p:nvSpPr>
          <p:cNvPr id="83" name="Google Shape;83;p11"/>
          <p:cNvSpPr txBox="1">
            <a:spLocks noGrp="1"/>
          </p:cNvSpPr>
          <p:nvPr>
            <p:ph type="title"/>
          </p:nvPr>
        </p:nvSpPr>
        <p:spPr>
          <a:xfrm>
            <a:off x="269575" y="1700325"/>
            <a:ext cx="2046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4" name="Google Shape;84;p11"/>
          <p:cNvSpPr/>
          <p:nvPr/>
        </p:nvSpPr>
        <p:spPr>
          <a:xfrm>
            <a:off x="1411630" y="1234456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" name="Google Shape;86;p11"/>
          <p:cNvPicPr preferRelativeResize="0"/>
          <p:nvPr/>
        </p:nvPicPr>
        <p:blipFill rotWithShape="1">
          <a:blip r:embed="rId3">
            <a:alphaModFix/>
          </a:blip>
          <a:srcRect t="5436" b="5436"/>
          <a:stretch/>
        </p:blipFill>
        <p:spPr>
          <a:xfrm>
            <a:off x="1" y="3395354"/>
            <a:ext cx="2585474" cy="174814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1"/>
          <p:cNvSpPr txBox="1"/>
          <p:nvPr/>
        </p:nvSpPr>
        <p:spPr>
          <a:xfrm>
            <a:off x="25" y="3928800"/>
            <a:ext cx="25854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pollev.com/cs416</a:t>
            </a:r>
            <a:endParaRPr sz="1700" b="1"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8" name="Google Shape;88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72;p10">
            <a:extLst>
              <a:ext uri="{FF2B5EF4-FFF2-40B4-BE49-F238E27FC236}">
                <a16:creationId xmlns:a16="http://schemas.microsoft.com/office/drawing/2014/main" id="{584BC1AE-CA48-4C7B-8CBC-68108A32BE75}"/>
              </a:ext>
            </a:extLst>
          </p:cNvPr>
          <p:cNvSpPr txBox="1"/>
          <p:nvPr/>
        </p:nvSpPr>
        <p:spPr>
          <a:xfrm>
            <a:off x="231975" y="1052565"/>
            <a:ext cx="20463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</a:rPr>
              <a:t>Think</a:t>
            </a:r>
            <a:endParaRPr sz="24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12" name="Google Shape;72;p10">
            <a:extLst>
              <a:ext uri="{FF2B5EF4-FFF2-40B4-BE49-F238E27FC236}">
                <a16:creationId xmlns:a16="http://schemas.microsoft.com/office/drawing/2014/main" id="{FC5DB24C-3424-4514-8BFB-389D97E7CBC7}"/>
              </a:ext>
            </a:extLst>
          </p:cNvPr>
          <p:cNvSpPr txBox="1"/>
          <p:nvPr userDrawn="1"/>
        </p:nvSpPr>
        <p:spPr>
          <a:xfrm>
            <a:off x="231975" y="1052565"/>
            <a:ext cx="20463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</a:rPr>
              <a:t>Think</a:t>
            </a:r>
            <a:endParaRPr sz="24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259406"/>
      </p:ext>
    </p:extLst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llEverywhere - Pair" preserve="1">
  <p:cSld name="1_PollEverywhere - Pair">
    <p:bg>
      <p:bgPr>
        <a:solidFill>
          <a:srgbClr val="6093C5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0" name="Google Shape;80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2585475" cy="1357368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83" name="Google Shape;83;p11"/>
          <p:cNvSpPr txBox="1">
            <a:spLocks noGrp="1"/>
          </p:cNvSpPr>
          <p:nvPr>
            <p:ph type="title"/>
          </p:nvPr>
        </p:nvSpPr>
        <p:spPr>
          <a:xfrm>
            <a:off x="269575" y="1700325"/>
            <a:ext cx="2046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4" name="Google Shape;84;p11"/>
          <p:cNvSpPr/>
          <p:nvPr/>
        </p:nvSpPr>
        <p:spPr>
          <a:xfrm>
            <a:off x="1594518" y="1100842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1"/>
          <p:cNvSpPr/>
          <p:nvPr/>
        </p:nvSpPr>
        <p:spPr>
          <a:xfrm>
            <a:off x="1659574" y="1331991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" name="Google Shape;86;p11"/>
          <p:cNvPicPr preferRelativeResize="0"/>
          <p:nvPr/>
        </p:nvPicPr>
        <p:blipFill rotWithShape="1">
          <a:blip r:embed="rId3">
            <a:alphaModFix/>
          </a:blip>
          <a:srcRect t="5436" b="5436"/>
          <a:stretch/>
        </p:blipFill>
        <p:spPr>
          <a:xfrm>
            <a:off x="1" y="3395354"/>
            <a:ext cx="2585474" cy="174814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1"/>
          <p:cNvSpPr txBox="1"/>
          <p:nvPr/>
        </p:nvSpPr>
        <p:spPr>
          <a:xfrm>
            <a:off x="25" y="3928800"/>
            <a:ext cx="25854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pollev.com/cs416</a:t>
            </a:r>
            <a:endParaRPr sz="1700" b="1"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8" name="Google Shape;88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84;p11">
            <a:extLst>
              <a:ext uri="{FF2B5EF4-FFF2-40B4-BE49-F238E27FC236}">
                <a16:creationId xmlns:a16="http://schemas.microsoft.com/office/drawing/2014/main" id="{5D953DEC-1E95-4367-BB58-B5E94D1B8086}"/>
              </a:ext>
            </a:extLst>
          </p:cNvPr>
          <p:cNvSpPr/>
          <p:nvPr/>
        </p:nvSpPr>
        <p:spPr>
          <a:xfrm>
            <a:off x="1411630" y="1234456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85;p11">
            <a:extLst>
              <a:ext uri="{FF2B5EF4-FFF2-40B4-BE49-F238E27FC236}">
                <a16:creationId xmlns:a16="http://schemas.microsoft.com/office/drawing/2014/main" id="{05A67550-2E3D-49EB-9EB6-FB935C412A8A}"/>
              </a:ext>
            </a:extLst>
          </p:cNvPr>
          <p:cNvSpPr/>
          <p:nvPr/>
        </p:nvSpPr>
        <p:spPr>
          <a:xfrm>
            <a:off x="1842276" y="1147824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82;p11">
            <a:extLst>
              <a:ext uri="{FF2B5EF4-FFF2-40B4-BE49-F238E27FC236}">
                <a16:creationId xmlns:a16="http://schemas.microsoft.com/office/drawing/2014/main" id="{8862DC09-B271-4C5C-A463-62732B63ADF1}"/>
              </a:ext>
            </a:extLst>
          </p:cNvPr>
          <p:cNvSpPr txBox="1"/>
          <p:nvPr/>
        </p:nvSpPr>
        <p:spPr>
          <a:xfrm>
            <a:off x="234450" y="1051100"/>
            <a:ext cx="2046300" cy="7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FFFFFF"/>
                </a:solidFill>
              </a:rPr>
              <a:t>Group</a:t>
            </a:r>
            <a:endParaRPr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065393"/>
      </p:ext>
    </p:extLst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llEverywhere - Pair" preserve="1">
  <p:cSld name="1_PollEverywhere - Pair">
    <p:bg>
      <p:bgPr>
        <a:solidFill>
          <a:srgbClr val="6093C5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1"/>
          <p:cNvPicPr preferRelativeResize="0"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48779" y="273120"/>
            <a:ext cx="1887891" cy="6885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78" name="Google Shape;78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endParaRPr dirty="0"/>
          </a:p>
        </p:txBody>
      </p:sp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83" name="Google Shape;83;p11"/>
          <p:cNvSpPr txBox="1">
            <a:spLocks noGrp="1"/>
          </p:cNvSpPr>
          <p:nvPr>
            <p:ph type="title"/>
          </p:nvPr>
        </p:nvSpPr>
        <p:spPr>
          <a:xfrm>
            <a:off x="269575" y="1700325"/>
            <a:ext cx="2046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1"/>
          <p:cNvSpPr/>
          <p:nvPr/>
        </p:nvSpPr>
        <p:spPr>
          <a:xfrm>
            <a:off x="1411630" y="1234456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" name="Google Shape;86;p11"/>
          <p:cNvPicPr preferRelativeResize="0"/>
          <p:nvPr/>
        </p:nvPicPr>
        <p:blipFill rotWithShape="1">
          <a:blip r:embed="rId4">
            <a:alphaModFix/>
          </a:blip>
          <a:srcRect t="5436" b="5436"/>
          <a:stretch/>
        </p:blipFill>
        <p:spPr>
          <a:xfrm>
            <a:off x="1" y="3395354"/>
            <a:ext cx="2585474" cy="174814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1"/>
          <p:cNvSpPr txBox="1"/>
          <p:nvPr/>
        </p:nvSpPr>
        <p:spPr>
          <a:xfrm>
            <a:off x="25" y="3928800"/>
            <a:ext cx="25854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 err="1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sli.do</a:t>
            </a:r>
            <a:r>
              <a:rPr lang="en" sz="1700" b="1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 #cs416</a:t>
            </a:r>
            <a:endParaRPr sz="1700" b="1"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8" name="Google Shape;88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72;p10">
            <a:extLst>
              <a:ext uri="{FF2B5EF4-FFF2-40B4-BE49-F238E27FC236}">
                <a16:creationId xmlns:a16="http://schemas.microsoft.com/office/drawing/2014/main" id="{584BC1AE-CA48-4C7B-8CBC-68108A32BE75}"/>
              </a:ext>
            </a:extLst>
          </p:cNvPr>
          <p:cNvSpPr txBox="1"/>
          <p:nvPr userDrawn="1"/>
        </p:nvSpPr>
        <p:spPr>
          <a:xfrm>
            <a:off x="231975" y="1052565"/>
            <a:ext cx="20463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</a:rPr>
              <a:t>Think</a:t>
            </a:r>
            <a:endParaRPr sz="24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058147"/>
      </p:ext>
    </p:extLst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llEverywhere - Pair" preserve="1">
  <p:cSld name="1_PollEverywhere - Pair">
    <p:bg>
      <p:bgPr>
        <a:solidFill>
          <a:srgbClr val="6093C5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endParaRPr dirty="0"/>
          </a:p>
        </p:txBody>
      </p:sp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83" name="Google Shape;83;p11"/>
          <p:cNvSpPr txBox="1">
            <a:spLocks noGrp="1"/>
          </p:cNvSpPr>
          <p:nvPr>
            <p:ph type="title"/>
          </p:nvPr>
        </p:nvSpPr>
        <p:spPr>
          <a:xfrm>
            <a:off x="269575" y="1700325"/>
            <a:ext cx="2046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1"/>
          <p:cNvSpPr/>
          <p:nvPr/>
        </p:nvSpPr>
        <p:spPr>
          <a:xfrm>
            <a:off x="1594518" y="1100842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1"/>
          <p:cNvSpPr/>
          <p:nvPr/>
        </p:nvSpPr>
        <p:spPr>
          <a:xfrm>
            <a:off x="1659574" y="1331991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" name="Google Shape;86;p11"/>
          <p:cNvPicPr preferRelativeResize="0"/>
          <p:nvPr/>
        </p:nvPicPr>
        <p:blipFill rotWithShape="1">
          <a:blip r:embed="rId2">
            <a:alphaModFix/>
          </a:blip>
          <a:srcRect t="5436" b="5436"/>
          <a:stretch/>
        </p:blipFill>
        <p:spPr>
          <a:xfrm>
            <a:off x="1" y="3395354"/>
            <a:ext cx="2585474" cy="174814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1"/>
          <p:cNvSpPr txBox="1"/>
          <p:nvPr/>
        </p:nvSpPr>
        <p:spPr>
          <a:xfrm>
            <a:off x="25" y="3928800"/>
            <a:ext cx="25854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dirty="0" err="1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sli.do</a:t>
            </a:r>
            <a:r>
              <a:rPr lang="en-US" sz="1700" b="1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 #cs416</a:t>
            </a:r>
          </a:p>
        </p:txBody>
      </p:sp>
      <p:sp>
        <p:nvSpPr>
          <p:cNvPr id="88" name="Google Shape;88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84;p11">
            <a:extLst>
              <a:ext uri="{FF2B5EF4-FFF2-40B4-BE49-F238E27FC236}">
                <a16:creationId xmlns:a16="http://schemas.microsoft.com/office/drawing/2014/main" id="{5D953DEC-1E95-4367-BB58-B5E94D1B8086}"/>
              </a:ext>
            </a:extLst>
          </p:cNvPr>
          <p:cNvSpPr/>
          <p:nvPr userDrawn="1"/>
        </p:nvSpPr>
        <p:spPr>
          <a:xfrm>
            <a:off x="1411630" y="1234456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85;p11">
            <a:extLst>
              <a:ext uri="{FF2B5EF4-FFF2-40B4-BE49-F238E27FC236}">
                <a16:creationId xmlns:a16="http://schemas.microsoft.com/office/drawing/2014/main" id="{05A67550-2E3D-49EB-9EB6-FB935C412A8A}"/>
              </a:ext>
            </a:extLst>
          </p:cNvPr>
          <p:cNvSpPr/>
          <p:nvPr userDrawn="1"/>
        </p:nvSpPr>
        <p:spPr>
          <a:xfrm>
            <a:off x="1842276" y="1147824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82;p11">
            <a:extLst>
              <a:ext uri="{FF2B5EF4-FFF2-40B4-BE49-F238E27FC236}">
                <a16:creationId xmlns:a16="http://schemas.microsoft.com/office/drawing/2014/main" id="{8862DC09-B271-4C5C-A463-62732B63ADF1}"/>
              </a:ext>
            </a:extLst>
          </p:cNvPr>
          <p:cNvSpPr txBox="1"/>
          <p:nvPr userDrawn="1"/>
        </p:nvSpPr>
        <p:spPr>
          <a:xfrm>
            <a:off x="234450" y="1051100"/>
            <a:ext cx="2046300" cy="7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FFFFFF"/>
                </a:solidFill>
              </a:rPr>
              <a:t>Group</a:t>
            </a:r>
            <a:endParaRPr sz="2400" dirty="0">
              <a:solidFill>
                <a:srgbClr val="FFFFFF"/>
              </a:solidFill>
            </a:endParaRPr>
          </a:p>
        </p:txBody>
      </p:sp>
      <p:pic>
        <p:nvPicPr>
          <p:cNvPr id="2" name="Google Shape;80;p11">
            <a:extLst>
              <a:ext uri="{FF2B5EF4-FFF2-40B4-BE49-F238E27FC236}">
                <a16:creationId xmlns:a16="http://schemas.microsoft.com/office/drawing/2014/main" id="{E29852E2-E639-A4CD-F82B-65C87660E601}"/>
              </a:ext>
            </a:extLst>
          </p:cNvPr>
          <p:cNvPicPr preferRelativeResize="0"/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48779" y="273120"/>
            <a:ext cx="1887891" cy="68850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52725524"/>
      </p:ext>
    </p:extLst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 preserve="1">
  <p:cSld name="1_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CF693F7-8485-4342-A45C-2880CB1A3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74433"/>
            <a:ext cx="2585474" cy="869067"/>
          </a:xfrm>
          <a:prstGeom prst="rect">
            <a:avLst/>
          </a:prstGeom>
        </p:spPr>
      </p:pic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643109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5" name="Google Shape;55;p9">
            <a:extLst>
              <a:ext uri="{FF2B5EF4-FFF2-40B4-BE49-F238E27FC236}">
                <a16:creationId xmlns:a16="http://schemas.microsoft.com/office/drawing/2014/main" id="{B37EAD93-95EB-9841-84F5-9921CB1AF447}"/>
              </a:ext>
            </a:extLst>
          </p:cNvPr>
          <p:cNvGrpSpPr/>
          <p:nvPr/>
        </p:nvGrpSpPr>
        <p:grpSpPr>
          <a:xfrm>
            <a:off x="234447" y="3686127"/>
            <a:ext cx="304009" cy="326513"/>
            <a:chOff x="616425" y="2329600"/>
            <a:chExt cx="361700" cy="388475"/>
          </a:xfrm>
        </p:grpSpPr>
        <p:sp>
          <p:nvSpPr>
            <p:cNvPr id="26" name="Google Shape;56;p9">
              <a:extLst>
                <a:ext uri="{FF2B5EF4-FFF2-40B4-BE49-F238E27FC236}">
                  <a16:creationId xmlns:a16="http://schemas.microsoft.com/office/drawing/2014/main" id="{DFA692B1-A617-944F-854B-4334549512DD}"/>
                </a:ext>
              </a:extLst>
            </p:cNvPr>
            <p:cNvSpPr/>
            <p:nvPr/>
          </p:nvSpPr>
          <p:spPr>
            <a:xfrm>
              <a:off x="616425" y="2329600"/>
              <a:ext cx="361700" cy="388475"/>
            </a:xfrm>
            <a:custGeom>
              <a:avLst/>
              <a:gdLst/>
              <a:ahLst/>
              <a:cxnLst/>
              <a:rect l="l" t="t" r="r" b="b"/>
              <a:pathLst>
                <a:path w="14468" h="15539" fill="none" extrusionOk="0">
                  <a:moveTo>
                    <a:pt x="14273" y="13030"/>
                  </a:moveTo>
                  <a:lnTo>
                    <a:pt x="9621" y="6479"/>
                  </a:lnTo>
                  <a:lnTo>
                    <a:pt x="9621" y="2338"/>
                  </a:lnTo>
                  <a:lnTo>
                    <a:pt x="10303" y="1656"/>
                  </a:lnTo>
                  <a:lnTo>
                    <a:pt x="10303" y="1656"/>
                  </a:lnTo>
                  <a:lnTo>
                    <a:pt x="10400" y="1559"/>
                  </a:lnTo>
                  <a:lnTo>
                    <a:pt x="10474" y="1437"/>
                  </a:lnTo>
                  <a:lnTo>
                    <a:pt x="10522" y="1291"/>
                  </a:lnTo>
                  <a:lnTo>
                    <a:pt x="10571" y="1169"/>
                  </a:lnTo>
                  <a:lnTo>
                    <a:pt x="10571" y="1023"/>
                  </a:lnTo>
                  <a:lnTo>
                    <a:pt x="10571" y="877"/>
                  </a:lnTo>
                  <a:lnTo>
                    <a:pt x="10547" y="731"/>
                  </a:lnTo>
                  <a:lnTo>
                    <a:pt x="10498" y="609"/>
                  </a:lnTo>
                  <a:lnTo>
                    <a:pt x="10498" y="609"/>
                  </a:lnTo>
                  <a:lnTo>
                    <a:pt x="10449" y="463"/>
                  </a:lnTo>
                  <a:lnTo>
                    <a:pt x="10352" y="366"/>
                  </a:lnTo>
                  <a:lnTo>
                    <a:pt x="10254" y="244"/>
                  </a:lnTo>
                  <a:lnTo>
                    <a:pt x="10157" y="171"/>
                  </a:lnTo>
                  <a:lnTo>
                    <a:pt x="10035" y="98"/>
                  </a:lnTo>
                  <a:lnTo>
                    <a:pt x="9889" y="49"/>
                  </a:lnTo>
                  <a:lnTo>
                    <a:pt x="9767" y="25"/>
                  </a:lnTo>
                  <a:lnTo>
                    <a:pt x="9621" y="0"/>
                  </a:lnTo>
                  <a:lnTo>
                    <a:pt x="4848" y="0"/>
                  </a:lnTo>
                  <a:lnTo>
                    <a:pt x="4848" y="0"/>
                  </a:lnTo>
                  <a:lnTo>
                    <a:pt x="4701" y="25"/>
                  </a:lnTo>
                  <a:lnTo>
                    <a:pt x="4580" y="49"/>
                  </a:lnTo>
                  <a:lnTo>
                    <a:pt x="4433" y="98"/>
                  </a:lnTo>
                  <a:lnTo>
                    <a:pt x="4312" y="171"/>
                  </a:lnTo>
                  <a:lnTo>
                    <a:pt x="4214" y="244"/>
                  </a:lnTo>
                  <a:lnTo>
                    <a:pt x="4117" y="366"/>
                  </a:lnTo>
                  <a:lnTo>
                    <a:pt x="4019" y="463"/>
                  </a:lnTo>
                  <a:lnTo>
                    <a:pt x="3971" y="609"/>
                  </a:lnTo>
                  <a:lnTo>
                    <a:pt x="3971" y="609"/>
                  </a:lnTo>
                  <a:lnTo>
                    <a:pt x="3922" y="731"/>
                  </a:lnTo>
                  <a:lnTo>
                    <a:pt x="3898" y="877"/>
                  </a:lnTo>
                  <a:lnTo>
                    <a:pt x="3898" y="1023"/>
                  </a:lnTo>
                  <a:lnTo>
                    <a:pt x="3898" y="1169"/>
                  </a:lnTo>
                  <a:lnTo>
                    <a:pt x="3946" y="1291"/>
                  </a:lnTo>
                  <a:lnTo>
                    <a:pt x="3995" y="1437"/>
                  </a:lnTo>
                  <a:lnTo>
                    <a:pt x="4068" y="1559"/>
                  </a:lnTo>
                  <a:lnTo>
                    <a:pt x="4166" y="1656"/>
                  </a:lnTo>
                  <a:lnTo>
                    <a:pt x="4848" y="2338"/>
                  </a:lnTo>
                  <a:lnTo>
                    <a:pt x="4848" y="6479"/>
                  </a:lnTo>
                  <a:lnTo>
                    <a:pt x="196" y="13030"/>
                  </a:lnTo>
                  <a:lnTo>
                    <a:pt x="196" y="13030"/>
                  </a:lnTo>
                  <a:lnTo>
                    <a:pt x="123" y="13152"/>
                  </a:lnTo>
                  <a:lnTo>
                    <a:pt x="50" y="13274"/>
                  </a:lnTo>
                  <a:lnTo>
                    <a:pt x="25" y="13395"/>
                  </a:lnTo>
                  <a:lnTo>
                    <a:pt x="1" y="13517"/>
                  </a:lnTo>
                  <a:lnTo>
                    <a:pt x="1" y="13639"/>
                  </a:lnTo>
                  <a:lnTo>
                    <a:pt x="25" y="13785"/>
                  </a:lnTo>
                  <a:lnTo>
                    <a:pt x="50" y="13907"/>
                  </a:lnTo>
                  <a:lnTo>
                    <a:pt x="98" y="14029"/>
                  </a:lnTo>
                  <a:lnTo>
                    <a:pt x="585" y="15003"/>
                  </a:lnTo>
                  <a:lnTo>
                    <a:pt x="585" y="15003"/>
                  </a:lnTo>
                  <a:lnTo>
                    <a:pt x="658" y="15125"/>
                  </a:lnTo>
                  <a:lnTo>
                    <a:pt x="756" y="15222"/>
                  </a:lnTo>
                  <a:lnTo>
                    <a:pt x="829" y="15320"/>
                  </a:lnTo>
                  <a:lnTo>
                    <a:pt x="951" y="15393"/>
                  </a:lnTo>
                  <a:lnTo>
                    <a:pt x="1073" y="15441"/>
                  </a:lnTo>
                  <a:lnTo>
                    <a:pt x="1194" y="15490"/>
                  </a:lnTo>
                  <a:lnTo>
                    <a:pt x="1316" y="15539"/>
                  </a:lnTo>
                  <a:lnTo>
                    <a:pt x="1462" y="15539"/>
                  </a:lnTo>
                  <a:lnTo>
                    <a:pt x="13006" y="15539"/>
                  </a:lnTo>
                  <a:lnTo>
                    <a:pt x="13006" y="15539"/>
                  </a:lnTo>
                  <a:lnTo>
                    <a:pt x="13153" y="15539"/>
                  </a:lnTo>
                  <a:lnTo>
                    <a:pt x="13274" y="15490"/>
                  </a:lnTo>
                  <a:lnTo>
                    <a:pt x="13396" y="15441"/>
                  </a:lnTo>
                  <a:lnTo>
                    <a:pt x="13518" y="15393"/>
                  </a:lnTo>
                  <a:lnTo>
                    <a:pt x="13640" y="15320"/>
                  </a:lnTo>
                  <a:lnTo>
                    <a:pt x="13713" y="15222"/>
                  </a:lnTo>
                  <a:lnTo>
                    <a:pt x="13810" y="15125"/>
                  </a:lnTo>
                  <a:lnTo>
                    <a:pt x="13883" y="15003"/>
                  </a:lnTo>
                  <a:lnTo>
                    <a:pt x="14370" y="14029"/>
                  </a:lnTo>
                  <a:lnTo>
                    <a:pt x="14370" y="14029"/>
                  </a:lnTo>
                  <a:lnTo>
                    <a:pt x="14419" y="13907"/>
                  </a:lnTo>
                  <a:lnTo>
                    <a:pt x="14443" y="13785"/>
                  </a:lnTo>
                  <a:lnTo>
                    <a:pt x="14468" y="13639"/>
                  </a:lnTo>
                  <a:lnTo>
                    <a:pt x="14468" y="13517"/>
                  </a:lnTo>
                  <a:lnTo>
                    <a:pt x="14443" y="13395"/>
                  </a:lnTo>
                  <a:lnTo>
                    <a:pt x="14419" y="13274"/>
                  </a:lnTo>
                  <a:lnTo>
                    <a:pt x="14346" y="13152"/>
                  </a:lnTo>
                  <a:lnTo>
                    <a:pt x="14273" y="13030"/>
                  </a:lnTo>
                  <a:lnTo>
                    <a:pt x="14273" y="1303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7;p9">
              <a:extLst>
                <a:ext uri="{FF2B5EF4-FFF2-40B4-BE49-F238E27FC236}">
                  <a16:creationId xmlns:a16="http://schemas.microsoft.com/office/drawing/2014/main" id="{819CE10C-5124-9B42-B42E-C453A6058A63}"/>
                </a:ext>
              </a:extLst>
            </p:cNvPr>
            <p:cNvSpPr/>
            <p:nvPr/>
          </p:nvSpPr>
          <p:spPr>
            <a:xfrm>
              <a:off x="704725" y="2545750"/>
              <a:ext cx="185125" cy="25"/>
            </a:xfrm>
            <a:custGeom>
              <a:avLst/>
              <a:gdLst/>
              <a:ahLst/>
              <a:cxnLst/>
              <a:rect l="l" t="t" r="r" b="b"/>
              <a:pathLst>
                <a:path w="7405" h="1" fill="none" extrusionOk="0">
                  <a:moveTo>
                    <a:pt x="7404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8;p9">
              <a:extLst>
                <a:ext uri="{FF2B5EF4-FFF2-40B4-BE49-F238E27FC236}">
                  <a16:creationId xmlns:a16="http://schemas.microsoft.com/office/drawing/2014/main" id="{04B3A3EE-6444-0346-A1E0-D3B65F3DA229}"/>
                </a:ext>
              </a:extLst>
            </p:cNvPr>
            <p:cNvSpPr/>
            <p:nvPr/>
          </p:nvSpPr>
          <p:spPr>
            <a:xfrm>
              <a:off x="811875" y="2626125"/>
              <a:ext cx="31075" cy="31075"/>
            </a:xfrm>
            <a:custGeom>
              <a:avLst/>
              <a:gdLst/>
              <a:ahLst/>
              <a:cxnLst/>
              <a:rect l="l" t="t" r="r" b="b"/>
              <a:pathLst>
                <a:path w="1243" h="1243" fill="none" extrusionOk="0">
                  <a:moveTo>
                    <a:pt x="1" y="633"/>
                  </a:moveTo>
                  <a:lnTo>
                    <a:pt x="1" y="633"/>
                  </a:lnTo>
                  <a:lnTo>
                    <a:pt x="25" y="487"/>
                  </a:lnTo>
                  <a:lnTo>
                    <a:pt x="50" y="390"/>
                  </a:lnTo>
                  <a:lnTo>
                    <a:pt x="98" y="268"/>
                  </a:lnTo>
                  <a:lnTo>
                    <a:pt x="171" y="171"/>
                  </a:lnTo>
                  <a:lnTo>
                    <a:pt x="269" y="98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634" y="0"/>
                  </a:lnTo>
                  <a:lnTo>
                    <a:pt x="634" y="0"/>
                  </a:lnTo>
                  <a:lnTo>
                    <a:pt x="756" y="24"/>
                  </a:lnTo>
                  <a:lnTo>
                    <a:pt x="853" y="49"/>
                  </a:lnTo>
                  <a:lnTo>
                    <a:pt x="975" y="98"/>
                  </a:lnTo>
                  <a:lnTo>
                    <a:pt x="1072" y="171"/>
                  </a:lnTo>
                  <a:lnTo>
                    <a:pt x="1146" y="268"/>
                  </a:lnTo>
                  <a:lnTo>
                    <a:pt x="1194" y="390"/>
                  </a:lnTo>
                  <a:lnTo>
                    <a:pt x="1243" y="487"/>
                  </a:lnTo>
                  <a:lnTo>
                    <a:pt x="1243" y="633"/>
                  </a:lnTo>
                  <a:lnTo>
                    <a:pt x="1243" y="633"/>
                  </a:lnTo>
                  <a:lnTo>
                    <a:pt x="1243" y="755"/>
                  </a:lnTo>
                  <a:lnTo>
                    <a:pt x="1194" y="853"/>
                  </a:lnTo>
                  <a:lnTo>
                    <a:pt x="1146" y="974"/>
                  </a:lnTo>
                  <a:lnTo>
                    <a:pt x="1072" y="1072"/>
                  </a:lnTo>
                  <a:lnTo>
                    <a:pt x="975" y="1145"/>
                  </a:lnTo>
                  <a:lnTo>
                    <a:pt x="853" y="1194"/>
                  </a:lnTo>
                  <a:lnTo>
                    <a:pt x="756" y="1242"/>
                  </a:lnTo>
                  <a:lnTo>
                    <a:pt x="634" y="1242"/>
                  </a:lnTo>
                  <a:lnTo>
                    <a:pt x="634" y="1242"/>
                  </a:lnTo>
                  <a:lnTo>
                    <a:pt x="488" y="1242"/>
                  </a:lnTo>
                  <a:lnTo>
                    <a:pt x="390" y="1194"/>
                  </a:lnTo>
                  <a:lnTo>
                    <a:pt x="269" y="1145"/>
                  </a:lnTo>
                  <a:lnTo>
                    <a:pt x="171" y="1072"/>
                  </a:lnTo>
                  <a:lnTo>
                    <a:pt x="98" y="974"/>
                  </a:lnTo>
                  <a:lnTo>
                    <a:pt x="50" y="853"/>
                  </a:lnTo>
                  <a:lnTo>
                    <a:pt x="25" y="755"/>
                  </a:lnTo>
                  <a:lnTo>
                    <a:pt x="1" y="633"/>
                  </a:lnTo>
                  <a:lnTo>
                    <a:pt x="1" y="63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9;p9">
              <a:extLst>
                <a:ext uri="{FF2B5EF4-FFF2-40B4-BE49-F238E27FC236}">
                  <a16:creationId xmlns:a16="http://schemas.microsoft.com/office/drawing/2014/main" id="{74D3972D-6F5C-6042-B46B-62B9642BF4F5}"/>
                </a:ext>
              </a:extLst>
            </p:cNvPr>
            <p:cNvSpPr/>
            <p:nvPr/>
          </p:nvSpPr>
          <p:spPr>
            <a:xfrm>
              <a:off x="751000" y="2568275"/>
              <a:ext cx="54200" cy="53600"/>
            </a:xfrm>
            <a:custGeom>
              <a:avLst/>
              <a:gdLst/>
              <a:ahLst/>
              <a:cxnLst/>
              <a:rect l="l" t="t" r="r" b="b"/>
              <a:pathLst>
                <a:path w="2168" h="2144" fill="none" extrusionOk="0">
                  <a:moveTo>
                    <a:pt x="1096" y="2144"/>
                  </a:moveTo>
                  <a:lnTo>
                    <a:pt x="1096" y="2144"/>
                  </a:lnTo>
                  <a:lnTo>
                    <a:pt x="877" y="2119"/>
                  </a:lnTo>
                  <a:lnTo>
                    <a:pt x="658" y="2071"/>
                  </a:lnTo>
                  <a:lnTo>
                    <a:pt x="487" y="1973"/>
                  </a:lnTo>
                  <a:lnTo>
                    <a:pt x="317" y="1827"/>
                  </a:lnTo>
                  <a:lnTo>
                    <a:pt x="195" y="1681"/>
                  </a:lnTo>
                  <a:lnTo>
                    <a:pt x="98" y="1486"/>
                  </a:lnTo>
                  <a:lnTo>
                    <a:pt x="25" y="1291"/>
                  </a:lnTo>
                  <a:lnTo>
                    <a:pt x="0" y="1072"/>
                  </a:lnTo>
                  <a:lnTo>
                    <a:pt x="0" y="1072"/>
                  </a:lnTo>
                  <a:lnTo>
                    <a:pt x="25" y="853"/>
                  </a:lnTo>
                  <a:lnTo>
                    <a:pt x="98" y="658"/>
                  </a:lnTo>
                  <a:lnTo>
                    <a:pt x="195" y="463"/>
                  </a:lnTo>
                  <a:lnTo>
                    <a:pt x="317" y="317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77" y="0"/>
                  </a:lnTo>
                  <a:lnTo>
                    <a:pt x="1096" y="0"/>
                  </a:lnTo>
                  <a:lnTo>
                    <a:pt x="1096" y="0"/>
                  </a:lnTo>
                  <a:lnTo>
                    <a:pt x="1315" y="0"/>
                  </a:lnTo>
                  <a:lnTo>
                    <a:pt x="1510" y="73"/>
                  </a:lnTo>
                  <a:lnTo>
                    <a:pt x="1681" y="171"/>
                  </a:lnTo>
                  <a:lnTo>
                    <a:pt x="1851" y="317"/>
                  </a:lnTo>
                  <a:lnTo>
                    <a:pt x="1973" y="463"/>
                  </a:lnTo>
                  <a:lnTo>
                    <a:pt x="2070" y="658"/>
                  </a:lnTo>
                  <a:lnTo>
                    <a:pt x="2144" y="853"/>
                  </a:lnTo>
                  <a:lnTo>
                    <a:pt x="2168" y="1072"/>
                  </a:lnTo>
                  <a:lnTo>
                    <a:pt x="2168" y="1072"/>
                  </a:lnTo>
                  <a:lnTo>
                    <a:pt x="2144" y="1291"/>
                  </a:lnTo>
                  <a:lnTo>
                    <a:pt x="2070" y="1486"/>
                  </a:lnTo>
                  <a:lnTo>
                    <a:pt x="1973" y="1681"/>
                  </a:lnTo>
                  <a:lnTo>
                    <a:pt x="1851" y="1827"/>
                  </a:lnTo>
                  <a:lnTo>
                    <a:pt x="1681" y="1973"/>
                  </a:lnTo>
                  <a:lnTo>
                    <a:pt x="1510" y="2071"/>
                  </a:lnTo>
                  <a:lnTo>
                    <a:pt x="1315" y="2119"/>
                  </a:lnTo>
                  <a:lnTo>
                    <a:pt x="1096" y="2144"/>
                  </a:lnTo>
                  <a:lnTo>
                    <a:pt x="1096" y="214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0;p9">
              <a:extLst>
                <a:ext uri="{FF2B5EF4-FFF2-40B4-BE49-F238E27FC236}">
                  <a16:creationId xmlns:a16="http://schemas.microsoft.com/office/drawing/2014/main" id="{D4D028A4-89DB-2C43-848E-358101808AF1}"/>
                </a:ext>
              </a:extLst>
            </p:cNvPr>
            <p:cNvSpPr/>
            <p:nvPr/>
          </p:nvSpPr>
          <p:spPr>
            <a:xfrm>
              <a:off x="769875" y="2662650"/>
              <a:ext cx="23775" cy="23775"/>
            </a:xfrm>
            <a:custGeom>
              <a:avLst/>
              <a:gdLst/>
              <a:ahLst/>
              <a:cxnLst/>
              <a:rect l="l" t="t" r="r" b="b"/>
              <a:pathLst>
                <a:path w="951" h="951" fill="none" extrusionOk="0">
                  <a:moveTo>
                    <a:pt x="0" y="463"/>
                  </a:moveTo>
                  <a:lnTo>
                    <a:pt x="0" y="463"/>
                  </a:lnTo>
                  <a:lnTo>
                    <a:pt x="0" y="366"/>
                  </a:lnTo>
                  <a:lnTo>
                    <a:pt x="25" y="293"/>
                  </a:lnTo>
                  <a:lnTo>
                    <a:pt x="73" y="195"/>
                  </a:lnTo>
                  <a:lnTo>
                    <a:pt x="146" y="122"/>
                  </a:lnTo>
                  <a:lnTo>
                    <a:pt x="220" y="73"/>
                  </a:lnTo>
                  <a:lnTo>
                    <a:pt x="293" y="25"/>
                  </a:lnTo>
                  <a:lnTo>
                    <a:pt x="390" y="0"/>
                  </a:lnTo>
                  <a:lnTo>
                    <a:pt x="487" y="0"/>
                  </a:lnTo>
                  <a:lnTo>
                    <a:pt x="487" y="0"/>
                  </a:lnTo>
                  <a:lnTo>
                    <a:pt x="585" y="0"/>
                  </a:lnTo>
                  <a:lnTo>
                    <a:pt x="658" y="25"/>
                  </a:lnTo>
                  <a:lnTo>
                    <a:pt x="755" y="73"/>
                  </a:lnTo>
                  <a:lnTo>
                    <a:pt x="828" y="122"/>
                  </a:lnTo>
                  <a:lnTo>
                    <a:pt x="877" y="195"/>
                  </a:lnTo>
                  <a:lnTo>
                    <a:pt x="926" y="293"/>
                  </a:lnTo>
                  <a:lnTo>
                    <a:pt x="950" y="366"/>
                  </a:lnTo>
                  <a:lnTo>
                    <a:pt x="950" y="463"/>
                  </a:lnTo>
                  <a:lnTo>
                    <a:pt x="950" y="463"/>
                  </a:lnTo>
                  <a:lnTo>
                    <a:pt x="950" y="561"/>
                  </a:lnTo>
                  <a:lnTo>
                    <a:pt x="926" y="658"/>
                  </a:lnTo>
                  <a:lnTo>
                    <a:pt x="877" y="755"/>
                  </a:lnTo>
                  <a:lnTo>
                    <a:pt x="828" y="804"/>
                  </a:lnTo>
                  <a:lnTo>
                    <a:pt x="755" y="877"/>
                  </a:lnTo>
                  <a:lnTo>
                    <a:pt x="658" y="926"/>
                  </a:lnTo>
                  <a:lnTo>
                    <a:pt x="585" y="950"/>
                  </a:lnTo>
                  <a:lnTo>
                    <a:pt x="487" y="950"/>
                  </a:lnTo>
                  <a:lnTo>
                    <a:pt x="487" y="950"/>
                  </a:lnTo>
                  <a:lnTo>
                    <a:pt x="390" y="950"/>
                  </a:lnTo>
                  <a:lnTo>
                    <a:pt x="293" y="926"/>
                  </a:lnTo>
                  <a:lnTo>
                    <a:pt x="220" y="877"/>
                  </a:lnTo>
                  <a:lnTo>
                    <a:pt x="146" y="804"/>
                  </a:lnTo>
                  <a:lnTo>
                    <a:pt x="73" y="755"/>
                  </a:lnTo>
                  <a:lnTo>
                    <a:pt x="25" y="658"/>
                  </a:lnTo>
                  <a:lnTo>
                    <a:pt x="0" y="561"/>
                  </a:lnTo>
                  <a:lnTo>
                    <a:pt x="0" y="463"/>
                  </a:lnTo>
                  <a:lnTo>
                    <a:pt x="0" y="46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1;p9">
              <a:extLst>
                <a:ext uri="{FF2B5EF4-FFF2-40B4-BE49-F238E27FC236}">
                  <a16:creationId xmlns:a16="http://schemas.microsoft.com/office/drawing/2014/main" id="{AE6D05E6-CEDE-394C-BE71-260CFAE39A5E}"/>
                </a:ext>
              </a:extLst>
            </p:cNvPr>
            <p:cNvSpPr/>
            <p:nvPr/>
          </p:nvSpPr>
          <p:spPr>
            <a:xfrm>
              <a:off x="799700" y="2503125"/>
              <a:ext cx="24375" cy="23775"/>
            </a:xfrm>
            <a:custGeom>
              <a:avLst/>
              <a:gdLst/>
              <a:ahLst/>
              <a:cxnLst/>
              <a:rect l="l" t="t" r="r" b="b"/>
              <a:pathLst>
                <a:path w="975" h="951" fill="none" extrusionOk="0">
                  <a:moveTo>
                    <a:pt x="1" y="463"/>
                  </a:moveTo>
                  <a:lnTo>
                    <a:pt x="1" y="463"/>
                  </a:lnTo>
                  <a:lnTo>
                    <a:pt x="25" y="366"/>
                  </a:lnTo>
                  <a:lnTo>
                    <a:pt x="49" y="293"/>
                  </a:lnTo>
                  <a:lnTo>
                    <a:pt x="98" y="195"/>
                  </a:lnTo>
                  <a:lnTo>
                    <a:pt x="147" y="122"/>
                  </a:lnTo>
                  <a:lnTo>
                    <a:pt x="220" y="73"/>
                  </a:lnTo>
                  <a:lnTo>
                    <a:pt x="293" y="25"/>
                  </a:lnTo>
                  <a:lnTo>
                    <a:pt x="390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585" y="0"/>
                  </a:lnTo>
                  <a:lnTo>
                    <a:pt x="683" y="25"/>
                  </a:lnTo>
                  <a:lnTo>
                    <a:pt x="756" y="73"/>
                  </a:lnTo>
                  <a:lnTo>
                    <a:pt x="829" y="122"/>
                  </a:lnTo>
                  <a:lnTo>
                    <a:pt x="877" y="195"/>
                  </a:lnTo>
                  <a:lnTo>
                    <a:pt x="926" y="293"/>
                  </a:lnTo>
                  <a:lnTo>
                    <a:pt x="951" y="366"/>
                  </a:lnTo>
                  <a:lnTo>
                    <a:pt x="975" y="463"/>
                  </a:lnTo>
                  <a:lnTo>
                    <a:pt x="975" y="463"/>
                  </a:lnTo>
                  <a:lnTo>
                    <a:pt x="951" y="561"/>
                  </a:lnTo>
                  <a:lnTo>
                    <a:pt x="926" y="658"/>
                  </a:lnTo>
                  <a:lnTo>
                    <a:pt x="877" y="731"/>
                  </a:lnTo>
                  <a:lnTo>
                    <a:pt x="829" y="804"/>
                  </a:lnTo>
                  <a:lnTo>
                    <a:pt x="756" y="877"/>
                  </a:lnTo>
                  <a:lnTo>
                    <a:pt x="683" y="902"/>
                  </a:lnTo>
                  <a:lnTo>
                    <a:pt x="585" y="950"/>
                  </a:lnTo>
                  <a:lnTo>
                    <a:pt x="488" y="950"/>
                  </a:lnTo>
                  <a:lnTo>
                    <a:pt x="488" y="950"/>
                  </a:lnTo>
                  <a:lnTo>
                    <a:pt x="390" y="950"/>
                  </a:lnTo>
                  <a:lnTo>
                    <a:pt x="293" y="902"/>
                  </a:lnTo>
                  <a:lnTo>
                    <a:pt x="220" y="877"/>
                  </a:lnTo>
                  <a:lnTo>
                    <a:pt x="147" y="804"/>
                  </a:lnTo>
                  <a:lnTo>
                    <a:pt x="98" y="731"/>
                  </a:lnTo>
                  <a:lnTo>
                    <a:pt x="49" y="658"/>
                  </a:lnTo>
                  <a:lnTo>
                    <a:pt x="25" y="561"/>
                  </a:lnTo>
                  <a:lnTo>
                    <a:pt x="1" y="463"/>
                  </a:lnTo>
                  <a:lnTo>
                    <a:pt x="1" y="463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2;p9">
              <a:extLst>
                <a:ext uri="{FF2B5EF4-FFF2-40B4-BE49-F238E27FC236}">
                  <a16:creationId xmlns:a16="http://schemas.microsoft.com/office/drawing/2014/main" id="{31D6B255-C828-F849-BC3B-8F826C8EFB9B}"/>
                </a:ext>
              </a:extLst>
            </p:cNvPr>
            <p:cNvSpPr/>
            <p:nvPr/>
          </p:nvSpPr>
          <p:spPr>
            <a:xfrm>
              <a:off x="766825" y="2388050"/>
              <a:ext cx="60925" cy="25"/>
            </a:xfrm>
            <a:custGeom>
              <a:avLst/>
              <a:gdLst/>
              <a:ahLst/>
              <a:cxnLst/>
              <a:rect l="l" t="t" r="r" b="b"/>
              <a:pathLst>
                <a:path w="2437" h="1" fill="none" extrusionOk="0">
                  <a:moveTo>
                    <a:pt x="2436" y="0"/>
                  </a:move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3;p9">
              <a:extLst>
                <a:ext uri="{FF2B5EF4-FFF2-40B4-BE49-F238E27FC236}">
                  <a16:creationId xmlns:a16="http://schemas.microsoft.com/office/drawing/2014/main" id="{D4E630D5-D9A0-6444-BE4F-9631A278F7A7}"/>
                </a:ext>
              </a:extLst>
            </p:cNvPr>
            <p:cNvSpPr/>
            <p:nvPr/>
          </p:nvSpPr>
          <p:spPr>
            <a:xfrm>
              <a:off x="769875" y="2456250"/>
              <a:ext cx="31075" cy="31075"/>
            </a:xfrm>
            <a:custGeom>
              <a:avLst/>
              <a:gdLst/>
              <a:ahLst/>
              <a:cxnLst/>
              <a:rect l="l" t="t" r="r" b="b"/>
              <a:pathLst>
                <a:path w="1243" h="1243" fill="none" extrusionOk="0">
                  <a:moveTo>
                    <a:pt x="0" y="633"/>
                  </a:moveTo>
                  <a:lnTo>
                    <a:pt x="0" y="633"/>
                  </a:lnTo>
                  <a:lnTo>
                    <a:pt x="0" y="512"/>
                  </a:lnTo>
                  <a:lnTo>
                    <a:pt x="49" y="390"/>
                  </a:lnTo>
                  <a:lnTo>
                    <a:pt x="98" y="268"/>
                  </a:lnTo>
                  <a:lnTo>
                    <a:pt x="171" y="195"/>
                  </a:lnTo>
                  <a:lnTo>
                    <a:pt x="268" y="122"/>
                  </a:lnTo>
                  <a:lnTo>
                    <a:pt x="366" y="49"/>
                  </a:lnTo>
                  <a:lnTo>
                    <a:pt x="487" y="24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731" y="24"/>
                  </a:lnTo>
                  <a:lnTo>
                    <a:pt x="853" y="49"/>
                  </a:lnTo>
                  <a:lnTo>
                    <a:pt x="975" y="122"/>
                  </a:lnTo>
                  <a:lnTo>
                    <a:pt x="1048" y="195"/>
                  </a:lnTo>
                  <a:lnTo>
                    <a:pt x="1145" y="268"/>
                  </a:lnTo>
                  <a:lnTo>
                    <a:pt x="1194" y="390"/>
                  </a:lnTo>
                  <a:lnTo>
                    <a:pt x="1218" y="512"/>
                  </a:lnTo>
                  <a:lnTo>
                    <a:pt x="1242" y="633"/>
                  </a:lnTo>
                  <a:lnTo>
                    <a:pt x="1242" y="633"/>
                  </a:lnTo>
                  <a:lnTo>
                    <a:pt x="1218" y="755"/>
                  </a:lnTo>
                  <a:lnTo>
                    <a:pt x="1194" y="877"/>
                  </a:lnTo>
                  <a:lnTo>
                    <a:pt x="1145" y="974"/>
                  </a:lnTo>
                  <a:lnTo>
                    <a:pt x="1048" y="1072"/>
                  </a:lnTo>
                  <a:lnTo>
                    <a:pt x="975" y="1145"/>
                  </a:lnTo>
                  <a:lnTo>
                    <a:pt x="853" y="1193"/>
                  </a:lnTo>
                  <a:lnTo>
                    <a:pt x="731" y="1242"/>
                  </a:lnTo>
                  <a:lnTo>
                    <a:pt x="609" y="1242"/>
                  </a:lnTo>
                  <a:lnTo>
                    <a:pt x="609" y="1242"/>
                  </a:lnTo>
                  <a:lnTo>
                    <a:pt x="487" y="1242"/>
                  </a:lnTo>
                  <a:lnTo>
                    <a:pt x="366" y="1193"/>
                  </a:lnTo>
                  <a:lnTo>
                    <a:pt x="268" y="1145"/>
                  </a:lnTo>
                  <a:lnTo>
                    <a:pt x="171" y="1072"/>
                  </a:lnTo>
                  <a:lnTo>
                    <a:pt x="98" y="974"/>
                  </a:lnTo>
                  <a:lnTo>
                    <a:pt x="49" y="877"/>
                  </a:lnTo>
                  <a:lnTo>
                    <a:pt x="0" y="755"/>
                  </a:lnTo>
                  <a:lnTo>
                    <a:pt x="0" y="633"/>
                  </a:lnTo>
                  <a:lnTo>
                    <a:pt x="0" y="633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52693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7BA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748052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80" r:id="rId7"/>
    <p:sldLayoutId id="2147483681" r:id="rId8"/>
    <p:sldLayoutId id="2147483677" r:id="rId9"/>
    <p:sldLayoutId id="2147483678" r:id="rId10"/>
    <p:sldLayoutId id="2147483679" r:id="rId11"/>
    <p:sldLayoutId id="2147483668" r:id="rId12"/>
    <p:sldLayoutId id="2147483682" r:id="rId1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0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0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510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0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.spotify.com/artist/3lFDsTyYNPQc8WzJExnQWn?si=2vwcrLohSTCmonwmrdjR0Q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0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53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531.pn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em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0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0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0.png"/><Relationship Id="rId4" Type="http://schemas.openxmlformats.org/officeDocument/2006/relationships/image" Target="../media/image440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0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0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2" Type="http://schemas.openxmlformats.org/officeDocument/2006/relationships/image" Target="../media/image600.pn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0.png"/><Relationship Id="rId4" Type="http://schemas.openxmlformats.org/officeDocument/2006/relationships/image" Target="../media/image80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0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0.png"/><Relationship Id="rId1" Type="http://schemas.openxmlformats.org/officeDocument/2006/relationships/slideLayout" Target="../slideLayouts/slideLayout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7BA6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ctrTitle"/>
          </p:nvPr>
        </p:nvSpPr>
        <p:spPr>
          <a:xfrm>
            <a:off x="464236" y="2387250"/>
            <a:ext cx="3636600" cy="22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CSE/STAT 416</a:t>
            </a:r>
            <a:br>
              <a:rPr lang="en-US" dirty="0"/>
            </a:br>
            <a:r>
              <a:rPr lang="en-US" sz="1700" dirty="0"/>
              <a:t>Cross Validation; Ridge Regression</a:t>
            </a:r>
            <a:br>
              <a:rPr lang="en-US" sz="1700" dirty="0"/>
            </a:br>
            <a:r>
              <a:rPr lang="en-US" sz="1200" b="0" dirty="0"/>
              <a:t>Pre-Class Videos (lecture slides below)</a:t>
            </a:r>
            <a:br>
              <a:rPr lang="en-US" sz="1800" dirty="0"/>
            </a:br>
            <a:br>
              <a:rPr lang="en-US" sz="1800" dirty="0"/>
            </a:br>
            <a:r>
              <a:rPr lang="en-US" sz="1000" dirty="0"/>
              <a:t>Tanmay Shah</a:t>
            </a:r>
            <a:br>
              <a:rPr lang="en-US" sz="1000" dirty="0"/>
            </a:br>
            <a:r>
              <a:rPr lang="en-US" sz="1000" dirty="0"/>
              <a:t>University of Washington</a:t>
            </a:r>
            <a:br>
              <a:rPr lang="en-US" sz="1000" dirty="0"/>
            </a:br>
            <a:r>
              <a:rPr lang="en-US" sz="1000" dirty="0"/>
              <a:t>April 3, 2024</a:t>
            </a:r>
            <a:br>
              <a:rPr lang="en-US" sz="1000" dirty="0"/>
            </a:br>
            <a:br>
              <a:rPr lang="en-US" sz="1000" dirty="0"/>
            </a:br>
            <a:br>
              <a:rPr lang="en-US" sz="1000" dirty="0"/>
            </a:br>
            <a:endParaRPr lang="en-US" sz="1000" dirty="0"/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C8CCAF-4262-8245-9C2A-93136F7364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b="1" dirty="0"/>
              <a:t>Suppose I wanted to figure out the right degree polynomial for my dataset (we’ll try p from 1 to 20). What procedure should I use to do this? Pick the best option</a:t>
            </a: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For each possible degree polynomial p:</a:t>
            </a:r>
          </a:p>
          <a:p>
            <a:r>
              <a:rPr lang="en-US" dirty="0"/>
              <a:t>Train a model with degree p on the training set, pick p that has the lowest test error</a:t>
            </a:r>
          </a:p>
          <a:p>
            <a:r>
              <a:rPr lang="en-US" dirty="0"/>
              <a:t>Train a model with degree p on the training set, pick p that has the highest test error</a:t>
            </a:r>
          </a:p>
          <a:p>
            <a:r>
              <a:rPr lang="en-US" dirty="0"/>
              <a:t>Train a model with degree p on the test set, pick p that has the lowest test error</a:t>
            </a:r>
          </a:p>
          <a:p>
            <a:r>
              <a:rPr lang="en-US" dirty="0"/>
              <a:t>Train a model with degree p on the test set, pick p that has the highest test error</a:t>
            </a:r>
          </a:p>
          <a:p>
            <a:r>
              <a:rPr lang="en-US" dirty="0"/>
              <a:t>None of the above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6BD063-721B-8F4D-B63A-4F0AA097F03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760C5BA-BC2B-B442-8783-DCE659901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min</a:t>
            </a:r>
          </a:p>
        </p:txBody>
      </p:sp>
    </p:spTree>
    <p:extLst>
      <p:ext uri="{BB962C8B-B14F-4D97-AF65-F5344CB8AC3E}">
        <p14:creationId xmlns:p14="http://schemas.microsoft.com/office/powerpoint/2010/main" val="2576291827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C8CCAF-4262-8245-9C2A-93136F7364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b="1" dirty="0"/>
              <a:t>Suppose I wanted to figure out the right degree polynomial for my dataset (we’ll try p from 1 to 20). What procedure should I use to do this? Pick the best option</a:t>
            </a: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For each possible degree polynomial p:</a:t>
            </a:r>
          </a:p>
          <a:p>
            <a:r>
              <a:rPr lang="en-US" dirty="0"/>
              <a:t>Train a model with degree p on the training set, pick p that has the lowest test error</a:t>
            </a:r>
          </a:p>
          <a:p>
            <a:r>
              <a:rPr lang="en-US" dirty="0"/>
              <a:t>Train a model with degree p on the training set, pick p that has the highest test error</a:t>
            </a:r>
          </a:p>
          <a:p>
            <a:r>
              <a:rPr lang="en-US" dirty="0"/>
              <a:t>Train a model with degree p on the test set, pick p that has the lowest test error</a:t>
            </a:r>
          </a:p>
          <a:p>
            <a:r>
              <a:rPr lang="en-US" dirty="0"/>
              <a:t>Train a model with degree p on the test set, pick p that has the highest test error</a:t>
            </a:r>
          </a:p>
          <a:p>
            <a:r>
              <a:rPr lang="en-US" dirty="0"/>
              <a:t>None of the above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6BD063-721B-8F4D-B63A-4F0AA097F03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760C5BA-BC2B-B442-8783-DCE659901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min</a:t>
            </a:r>
          </a:p>
        </p:txBody>
      </p:sp>
    </p:spTree>
    <p:extLst>
      <p:ext uri="{BB962C8B-B14F-4D97-AF65-F5344CB8AC3E}">
        <p14:creationId xmlns:p14="http://schemas.microsoft.com/office/powerpoint/2010/main" val="225415579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0A387-CCAB-2341-8F20-7CD9E6ADD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Complexity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BC3F47-7E1C-114C-AC63-0C97606D85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32808" y="284552"/>
            <a:ext cx="6176741" cy="3981000"/>
          </a:xfrm>
        </p:spPr>
        <p:txBody>
          <a:bodyPr/>
          <a:lstStyle/>
          <a:p>
            <a:pPr marL="139700" indent="0">
              <a:buNone/>
            </a:pPr>
            <a:r>
              <a:rPr lang="en-US" dirty="0"/>
              <a:t>We can’t just choose the model that has the lowest </a:t>
            </a:r>
            <a:r>
              <a:rPr lang="en-US" b="1" dirty="0"/>
              <a:t>train </a:t>
            </a:r>
            <a:r>
              <a:rPr lang="en-US" dirty="0"/>
              <a:t>error because that will favor models that overfit! 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It then seems like our only other choice is to choose the model that has the lowest </a:t>
            </a:r>
            <a:r>
              <a:rPr lang="en-US" b="1" dirty="0"/>
              <a:t>test </a:t>
            </a:r>
            <a:r>
              <a:rPr lang="en-US" dirty="0"/>
              <a:t>error (since that is our approximation of the true error)</a:t>
            </a:r>
          </a:p>
          <a:p>
            <a:r>
              <a:rPr lang="en-US" dirty="0"/>
              <a:t>This is almost right. However, the test set has been </a:t>
            </a:r>
            <a:r>
              <a:rPr lang="en-US" b="1" dirty="0"/>
              <a:t>tampered</a:t>
            </a:r>
            <a:r>
              <a:rPr lang="en-US" dirty="0"/>
              <a:t>, thus is no longer is an unbiased estimate of the true error. </a:t>
            </a:r>
          </a:p>
          <a:p>
            <a:r>
              <a:rPr lang="en-US" dirty="0"/>
              <a:t>We didn’t technically train the model on the test set (that’s good), but we chose </a:t>
            </a:r>
            <a:r>
              <a:rPr lang="en-US" b="1" dirty="0"/>
              <a:t>which model </a:t>
            </a:r>
            <a:r>
              <a:rPr lang="en-US" dirty="0"/>
              <a:t>to use based on the performance of the test set. </a:t>
            </a:r>
          </a:p>
          <a:p>
            <a:pPr lvl="1"/>
            <a:r>
              <a:rPr lang="en-US" dirty="0"/>
              <a:t>It’s no longer a stand in for “the unknown” since we probed it many times to figure out which model would be best.</a:t>
            </a:r>
          </a:p>
          <a:p>
            <a:pPr lvl="1"/>
            <a:endParaRPr lang="en-US" dirty="0"/>
          </a:p>
          <a:p>
            <a:pPr marL="139700" indent="0">
              <a:buNone/>
            </a:pPr>
            <a:r>
              <a:rPr lang="en-US" dirty="0"/>
              <a:t>NEVER EVER EVER touch the test set until the end. You only use it ONCE to evaluate the performance of the best model you have selected during training.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5969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DC9962-0D8B-6E43-8C1B-C081F492251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526347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56DB0-E6BA-6048-A418-0BE6F04C9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Complexity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DAF9BE-A81D-C243-BE20-C058F95513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We will talk about two ways to pick the model complexity without ruining our test set. </a:t>
            </a:r>
          </a:p>
          <a:p>
            <a:r>
              <a:rPr lang="en-US" dirty="0"/>
              <a:t>Using a validation set</a:t>
            </a:r>
          </a:p>
          <a:p>
            <a:r>
              <a:rPr lang="en-US" dirty="0"/>
              <a:t>Doing (k-fold) cross validation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DB0B66-B230-AD42-B1BA-9BB366524C2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7919571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10D76-A50D-A944-B9FB-4194EE854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Validation Set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E83DFD-FE7D-0D4D-BD84-7C681456F6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So far we have divided our dataset into train and test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We can’t use Test to choose our model complexity, so instead, break up Train into ANOTHER dataset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We will pick the model that does best on validation. Note that this now makes the validation error of the “best” model a biased estimate of true error. The test error will be an unbiased estimate though since we never looked at it!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1F76B-0641-0246-ABF5-6F2C5F63A5C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F396059-FA02-8F4E-AA74-BD8FEE3884F1}"/>
              </a:ext>
            </a:extLst>
          </p:cNvPr>
          <p:cNvGraphicFramePr>
            <a:graphicFrameLocks noGrp="1"/>
          </p:cNvGraphicFramePr>
          <p:nvPr/>
        </p:nvGraphicFramePr>
        <p:xfrm>
          <a:off x="3090626" y="1124211"/>
          <a:ext cx="5466158" cy="370840"/>
        </p:xfrm>
        <a:graphic>
          <a:graphicData uri="http://schemas.openxmlformats.org/drawingml/2006/table">
            <a:tbl>
              <a:tblPr firstRow="1" bandRow="1">
                <a:tableStyleId>{CB23F696-D533-4BE0-B1DA-8B15BD142E95}</a:tableStyleId>
              </a:tblPr>
              <a:tblGrid>
                <a:gridCol w="3762661">
                  <a:extLst>
                    <a:ext uri="{9D8B030D-6E8A-4147-A177-3AD203B41FA5}">
                      <a16:colId xmlns:a16="http://schemas.microsoft.com/office/drawing/2014/main" val="358987684"/>
                    </a:ext>
                  </a:extLst>
                </a:gridCol>
                <a:gridCol w="1703497">
                  <a:extLst>
                    <a:ext uri="{9D8B030D-6E8A-4147-A177-3AD203B41FA5}">
                      <a16:colId xmlns:a16="http://schemas.microsoft.com/office/drawing/2014/main" val="37103290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Train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Test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7980195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054CD35-5566-2E4D-80D0-AEB31694EFF2}"/>
              </a:ext>
            </a:extLst>
          </p:cNvPr>
          <p:cNvGraphicFramePr>
            <a:graphicFrameLocks noGrp="1"/>
          </p:cNvGraphicFramePr>
          <p:nvPr/>
        </p:nvGraphicFramePr>
        <p:xfrm>
          <a:off x="3090626" y="2380580"/>
          <a:ext cx="5466158" cy="370840"/>
        </p:xfrm>
        <a:graphic>
          <a:graphicData uri="http://schemas.openxmlformats.org/drawingml/2006/table">
            <a:tbl>
              <a:tblPr firstRow="1" bandRow="1">
                <a:tableStyleId>{CB23F696-D533-4BE0-B1DA-8B15BD142E95}</a:tableStyleId>
              </a:tblPr>
              <a:tblGrid>
                <a:gridCol w="2490042">
                  <a:extLst>
                    <a:ext uri="{9D8B030D-6E8A-4147-A177-3AD203B41FA5}">
                      <a16:colId xmlns:a16="http://schemas.microsoft.com/office/drawing/2014/main" val="358987684"/>
                    </a:ext>
                  </a:extLst>
                </a:gridCol>
                <a:gridCol w="1319753">
                  <a:extLst>
                    <a:ext uri="{9D8B030D-6E8A-4147-A177-3AD203B41FA5}">
                      <a16:colId xmlns:a16="http://schemas.microsoft.com/office/drawing/2014/main" val="645722629"/>
                    </a:ext>
                  </a:extLst>
                </a:gridCol>
                <a:gridCol w="1656363">
                  <a:extLst>
                    <a:ext uri="{9D8B030D-6E8A-4147-A177-3AD203B41FA5}">
                      <a16:colId xmlns:a16="http://schemas.microsoft.com/office/drawing/2014/main" val="37103290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Train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Validation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Test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79801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10962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C5A86-3561-3241-8D1A-94C890D74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Validation Set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3CEE05-52FE-344C-9CF8-1363DD124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21280" y="575500"/>
            <a:ext cx="6065545" cy="3981000"/>
          </a:xfrm>
        </p:spPr>
        <p:txBody>
          <a:bodyPr/>
          <a:lstStyle/>
          <a:p>
            <a:pPr marL="139700" indent="0">
              <a:buNone/>
            </a:pPr>
            <a:r>
              <a:rPr lang="en-US" dirty="0"/>
              <a:t>The process generally goes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train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validation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test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random_split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dataset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13970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for each model complexity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p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 marL="13970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model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train_model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model_p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train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13970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val_err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= error(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model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validation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13970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keep track of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p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and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model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with smallest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val_err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13970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return best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p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&amp;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error(model, test)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1495AF-86AB-5448-9DC4-5BF45441B6F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34483593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1FF2C-CFF4-A54A-9F53-AC9DBB4A0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Validation Set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D94519-05DE-2447-8331-4E7EB4814A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b="1" dirty="0"/>
              <a:t>Pros</a:t>
            </a:r>
          </a:p>
          <a:p>
            <a:pPr marL="139700" indent="0">
              <a:buNone/>
            </a:pPr>
            <a:r>
              <a:rPr lang="en-US" dirty="0"/>
              <a:t>Easy to describe and implement </a:t>
            </a:r>
          </a:p>
          <a:p>
            <a:pPr marL="139700" indent="0">
              <a:buNone/>
            </a:pPr>
            <a:r>
              <a:rPr lang="en-US" dirty="0"/>
              <a:t>Pretty fast </a:t>
            </a:r>
          </a:p>
          <a:p>
            <a:pPr>
              <a:buFontTx/>
              <a:buChar char="-"/>
            </a:pPr>
            <a:r>
              <a:rPr lang="en-US" dirty="0"/>
              <a:t>Only requires training a model and predicting on the validation set for each complexity of interest</a:t>
            </a:r>
          </a:p>
          <a:p>
            <a:endParaRPr lang="en-US" dirty="0"/>
          </a:p>
          <a:p>
            <a:pPr marL="139700" indent="0">
              <a:buNone/>
            </a:pPr>
            <a:r>
              <a:rPr lang="en-US" b="1" dirty="0"/>
              <a:t>Cons</a:t>
            </a:r>
          </a:p>
          <a:p>
            <a:pPr>
              <a:buFontTx/>
              <a:buChar char="-"/>
            </a:pPr>
            <a:r>
              <a:rPr lang="en-US" dirty="0"/>
              <a:t>Have to sacrifice even more training data</a:t>
            </a:r>
          </a:p>
          <a:p>
            <a:pPr>
              <a:buFontTx/>
              <a:buChar char="-"/>
            </a:pPr>
            <a:r>
              <a:rPr lang="en-US" dirty="0"/>
              <a:t>Prone to overfitting*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272700-FED1-6941-BDC2-6DD0132C447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27982084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CD9BE-B717-6448-AAEE-B1D068990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Cross-Validation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4D0E47C-A8DD-FF40-AB26-E21C9A081E7D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Clever idea: Use many small validation sets without losing too much training data.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Still need to break off our test set like before. After doing so, break the training set into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chunks.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For a given model complexity, train it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times. Each time use all but one chunk and use that left out chunk to determine the validation error. </a:t>
                </a:r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4D0E47C-A8DD-FF40-AB26-E21C9A081E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r="-905" b="-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CDDF9-AA32-044C-B4B1-409CDE587D4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F7C81C8-3D9C-7740-BD78-97DF6B3D432F}"/>
              </a:ext>
            </a:extLst>
          </p:cNvPr>
          <p:cNvGraphicFramePr>
            <a:graphicFrameLocks noGrp="1"/>
          </p:cNvGraphicFramePr>
          <p:nvPr/>
        </p:nvGraphicFramePr>
        <p:xfrm>
          <a:off x="3090625" y="2302562"/>
          <a:ext cx="5466158" cy="370840"/>
        </p:xfrm>
        <a:graphic>
          <a:graphicData uri="http://schemas.openxmlformats.org/drawingml/2006/table">
            <a:tbl>
              <a:tblPr firstRow="1" bandRow="1">
                <a:tableStyleId>{CB23F696-D533-4BE0-B1DA-8B15BD142E95}</a:tableStyleId>
              </a:tblPr>
              <a:tblGrid>
                <a:gridCol w="3555271">
                  <a:extLst>
                    <a:ext uri="{9D8B030D-6E8A-4147-A177-3AD203B41FA5}">
                      <a16:colId xmlns:a16="http://schemas.microsoft.com/office/drawing/2014/main" val="358987684"/>
                    </a:ext>
                  </a:extLst>
                </a:gridCol>
                <a:gridCol w="1910887">
                  <a:extLst>
                    <a:ext uri="{9D8B030D-6E8A-4147-A177-3AD203B41FA5}">
                      <a16:colId xmlns:a16="http://schemas.microsoft.com/office/drawing/2014/main" val="37103290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Train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Test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7980195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0269E50-3F47-C644-A5EC-75658CE7A768}"/>
              </a:ext>
            </a:extLst>
          </p:cNvPr>
          <p:cNvGraphicFramePr>
            <a:graphicFrameLocks noGrp="1"/>
          </p:cNvGraphicFramePr>
          <p:nvPr/>
        </p:nvGraphicFramePr>
        <p:xfrm>
          <a:off x="3090624" y="3125298"/>
          <a:ext cx="5466156" cy="370840"/>
        </p:xfrm>
        <a:graphic>
          <a:graphicData uri="http://schemas.openxmlformats.org/drawingml/2006/table">
            <a:tbl>
              <a:tblPr firstRow="1" bandRow="1">
                <a:tableStyleId>{CB23F696-D533-4BE0-B1DA-8B15BD142E95}</a:tableStyleId>
              </a:tblPr>
              <a:tblGrid>
                <a:gridCol w="849780">
                  <a:extLst>
                    <a:ext uri="{9D8B030D-6E8A-4147-A177-3AD203B41FA5}">
                      <a16:colId xmlns:a16="http://schemas.microsoft.com/office/drawing/2014/main" val="3756972473"/>
                    </a:ext>
                  </a:extLst>
                </a:gridCol>
                <a:gridCol w="904973">
                  <a:extLst>
                    <a:ext uri="{9D8B030D-6E8A-4147-A177-3AD203B41FA5}">
                      <a16:colId xmlns:a16="http://schemas.microsoft.com/office/drawing/2014/main" val="294116699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810313300"/>
                    </a:ext>
                  </a:extLst>
                </a:gridCol>
                <a:gridCol w="904974">
                  <a:extLst>
                    <a:ext uri="{9D8B030D-6E8A-4147-A177-3AD203B41FA5}">
                      <a16:colId xmlns:a16="http://schemas.microsoft.com/office/drawing/2014/main" val="358987684"/>
                    </a:ext>
                  </a:extLst>
                </a:gridCol>
                <a:gridCol w="1892029">
                  <a:extLst>
                    <a:ext uri="{9D8B030D-6E8A-4147-A177-3AD203B41FA5}">
                      <a16:colId xmlns:a16="http://schemas.microsoft.com/office/drawing/2014/main" val="37103290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Chunk1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Chunk2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Chunk3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Chunk4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Test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79801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31003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CCC7C-290D-3F41-B565-185FAAC7C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Validation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A26D21-47DB-CB43-B008-D8E97381CF9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272F7D5-4D2E-EA43-B0AB-288B66DF4A63}"/>
              </a:ext>
            </a:extLst>
          </p:cNvPr>
          <p:cNvGraphicFramePr>
            <a:graphicFrameLocks noGrp="1"/>
          </p:cNvGraphicFramePr>
          <p:nvPr/>
        </p:nvGraphicFramePr>
        <p:xfrm>
          <a:off x="2743200" y="1661122"/>
          <a:ext cx="4238843" cy="391574"/>
        </p:xfrm>
        <a:graphic>
          <a:graphicData uri="http://schemas.openxmlformats.org/drawingml/2006/table">
            <a:tbl>
              <a:tblPr firstRow="1" bandRow="1">
                <a:tableStyleId>{CB23F696-D533-4BE0-B1DA-8B15BD142E95}</a:tableStyleId>
              </a:tblPr>
              <a:tblGrid>
                <a:gridCol w="804198">
                  <a:extLst>
                    <a:ext uri="{9D8B030D-6E8A-4147-A177-3AD203B41FA5}">
                      <a16:colId xmlns:a16="http://schemas.microsoft.com/office/drawing/2014/main" val="3756972473"/>
                    </a:ext>
                  </a:extLst>
                </a:gridCol>
                <a:gridCol w="856431">
                  <a:extLst>
                    <a:ext uri="{9D8B030D-6E8A-4147-A177-3AD203B41FA5}">
                      <a16:colId xmlns:a16="http://schemas.microsoft.com/office/drawing/2014/main" val="2941166995"/>
                    </a:ext>
                  </a:extLst>
                </a:gridCol>
                <a:gridCol w="865352">
                  <a:extLst>
                    <a:ext uri="{9D8B030D-6E8A-4147-A177-3AD203B41FA5}">
                      <a16:colId xmlns:a16="http://schemas.microsoft.com/office/drawing/2014/main" val="810313300"/>
                    </a:ext>
                  </a:extLst>
                </a:gridCol>
                <a:gridCol w="856431">
                  <a:extLst>
                    <a:ext uri="{9D8B030D-6E8A-4147-A177-3AD203B41FA5}">
                      <a16:colId xmlns:a16="http://schemas.microsoft.com/office/drawing/2014/main" val="2105021554"/>
                    </a:ext>
                  </a:extLst>
                </a:gridCol>
                <a:gridCol w="856431">
                  <a:extLst>
                    <a:ext uri="{9D8B030D-6E8A-4147-A177-3AD203B41FA5}">
                      <a16:colId xmlns:a16="http://schemas.microsoft.com/office/drawing/2014/main" val="358987684"/>
                    </a:ext>
                  </a:extLst>
                </a:gridCol>
              </a:tblGrid>
              <a:tr h="391574"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91201" marR="91201" marT="45600" marB="4560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91201" marR="91201" marT="45600" marB="4560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91201" marR="91201" marT="45600" marB="456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91201" marR="91201" marT="45600" marB="456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91201" marR="91201" marT="45600" marB="456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7980195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921DB8F-0F6B-944E-8C30-675C773EAF99}"/>
              </a:ext>
            </a:extLst>
          </p:cNvPr>
          <p:cNvGraphicFramePr>
            <a:graphicFrameLocks noGrp="1"/>
          </p:cNvGraphicFramePr>
          <p:nvPr/>
        </p:nvGraphicFramePr>
        <p:xfrm>
          <a:off x="2743200" y="2303166"/>
          <a:ext cx="4238843" cy="391574"/>
        </p:xfrm>
        <a:graphic>
          <a:graphicData uri="http://schemas.openxmlformats.org/drawingml/2006/table">
            <a:tbl>
              <a:tblPr firstRow="1" bandRow="1">
                <a:tableStyleId>{CB23F696-D533-4BE0-B1DA-8B15BD142E95}</a:tableStyleId>
              </a:tblPr>
              <a:tblGrid>
                <a:gridCol w="804198">
                  <a:extLst>
                    <a:ext uri="{9D8B030D-6E8A-4147-A177-3AD203B41FA5}">
                      <a16:colId xmlns:a16="http://schemas.microsoft.com/office/drawing/2014/main" val="3756972473"/>
                    </a:ext>
                  </a:extLst>
                </a:gridCol>
                <a:gridCol w="856431">
                  <a:extLst>
                    <a:ext uri="{9D8B030D-6E8A-4147-A177-3AD203B41FA5}">
                      <a16:colId xmlns:a16="http://schemas.microsoft.com/office/drawing/2014/main" val="2941166995"/>
                    </a:ext>
                  </a:extLst>
                </a:gridCol>
                <a:gridCol w="865352">
                  <a:extLst>
                    <a:ext uri="{9D8B030D-6E8A-4147-A177-3AD203B41FA5}">
                      <a16:colId xmlns:a16="http://schemas.microsoft.com/office/drawing/2014/main" val="810313300"/>
                    </a:ext>
                  </a:extLst>
                </a:gridCol>
                <a:gridCol w="856431">
                  <a:extLst>
                    <a:ext uri="{9D8B030D-6E8A-4147-A177-3AD203B41FA5}">
                      <a16:colId xmlns:a16="http://schemas.microsoft.com/office/drawing/2014/main" val="2797417317"/>
                    </a:ext>
                  </a:extLst>
                </a:gridCol>
                <a:gridCol w="856431">
                  <a:extLst>
                    <a:ext uri="{9D8B030D-6E8A-4147-A177-3AD203B41FA5}">
                      <a16:colId xmlns:a16="http://schemas.microsoft.com/office/drawing/2014/main" val="358987684"/>
                    </a:ext>
                  </a:extLst>
                </a:gridCol>
              </a:tblGrid>
              <a:tr h="391574"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91201" marR="91201" marT="45600" marB="4560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91201" marR="91201" marT="45600" marB="4560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91201" marR="91201" marT="45600" marB="456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91201" marR="91201" marT="45600" marB="456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91201" marR="91201" marT="45600" marB="456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7980195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830142FE-5998-8044-B704-2AE62B247F07}"/>
              </a:ext>
            </a:extLst>
          </p:cNvPr>
          <p:cNvGraphicFramePr>
            <a:graphicFrameLocks noGrp="1"/>
          </p:cNvGraphicFramePr>
          <p:nvPr/>
        </p:nvGraphicFramePr>
        <p:xfrm>
          <a:off x="2743200" y="2958510"/>
          <a:ext cx="4238843" cy="391574"/>
        </p:xfrm>
        <a:graphic>
          <a:graphicData uri="http://schemas.openxmlformats.org/drawingml/2006/table">
            <a:tbl>
              <a:tblPr firstRow="1" bandRow="1">
                <a:tableStyleId>{CB23F696-D533-4BE0-B1DA-8B15BD142E95}</a:tableStyleId>
              </a:tblPr>
              <a:tblGrid>
                <a:gridCol w="804198">
                  <a:extLst>
                    <a:ext uri="{9D8B030D-6E8A-4147-A177-3AD203B41FA5}">
                      <a16:colId xmlns:a16="http://schemas.microsoft.com/office/drawing/2014/main" val="3756972473"/>
                    </a:ext>
                  </a:extLst>
                </a:gridCol>
                <a:gridCol w="856431">
                  <a:extLst>
                    <a:ext uri="{9D8B030D-6E8A-4147-A177-3AD203B41FA5}">
                      <a16:colId xmlns:a16="http://schemas.microsoft.com/office/drawing/2014/main" val="2941166995"/>
                    </a:ext>
                  </a:extLst>
                </a:gridCol>
                <a:gridCol w="865352">
                  <a:extLst>
                    <a:ext uri="{9D8B030D-6E8A-4147-A177-3AD203B41FA5}">
                      <a16:colId xmlns:a16="http://schemas.microsoft.com/office/drawing/2014/main" val="810313300"/>
                    </a:ext>
                  </a:extLst>
                </a:gridCol>
                <a:gridCol w="856431">
                  <a:extLst>
                    <a:ext uri="{9D8B030D-6E8A-4147-A177-3AD203B41FA5}">
                      <a16:colId xmlns:a16="http://schemas.microsoft.com/office/drawing/2014/main" val="1090031022"/>
                    </a:ext>
                  </a:extLst>
                </a:gridCol>
                <a:gridCol w="856431">
                  <a:extLst>
                    <a:ext uri="{9D8B030D-6E8A-4147-A177-3AD203B41FA5}">
                      <a16:colId xmlns:a16="http://schemas.microsoft.com/office/drawing/2014/main" val="358987684"/>
                    </a:ext>
                  </a:extLst>
                </a:gridCol>
              </a:tblGrid>
              <a:tr h="391574"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91201" marR="91201" marT="45600" marB="4560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91201" marR="91201" marT="45600" marB="4560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91201" marR="91201" marT="45600" marB="456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91201" marR="91201" marT="45600" marB="456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91201" marR="91201" marT="45600" marB="456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7980195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A56E9723-3D4D-254A-A31F-6AFBEC51604D}"/>
              </a:ext>
            </a:extLst>
          </p:cNvPr>
          <p:cNvGraphicFramePr>
            <a:graphicFrameLocks noGrp="1"/>
          </p:cNvGraphicFramePr>
          <p:nvPr/>
        </p:nvGraphicFramePr>
        <p:xfrm>
          <a:off x="2743200" y="3621625"/>
          <a:ext cx="4238843" cy="391574"/>
        </p:xfrm>
        <a:graphic>
          <a:graphicData uri="http://schemas.openxmlformats.org/drawingml/2006/table">
            <a:tbl>
              <a:tblPr firstRow="1" bandRow="1">
                <a:tableStyleId>{CB23F696-D533-4BE0-B1DA-8B15BD142E95}</a:tableStyleId>
              </a:tblPr>
              <a:tblGrid>
                <a:gridCol w="804198">
                  <a:extLst>
                    <a:ext uri="{9D8B030D-6E8A-4147-A177-3AD203B41FA5}">
                      <a16:colId xmlns:a16="http://schemas.microsoft.com/office/drawing/2014/main" val="3756972473"/>
                    </a:ext>
                  </a:extLst>
                </a:gridCol>
                <a:gridCol w="856431">
                  <a:extLst>
                    <a:ext uri="{9D8B030D-6E8A-4147-A177-3AD203B41FA5}">
                      <a16:colId xmlns:a16="http://schemas.microsoft.com/office/drawing/2014/main" val="2941166995"/>
                    </a:ext>
                  </a:extLst>
                </a:gridCol>
                <a:gridCol w="865352">
                  <a:extLst>
                    <a:ext uri="{9D8B030D-6E8A-4147-A177-3AD203B41FA5}">
                      <a16:colId xmlns:a16="http://schemas.microsoft.com/office/drawing/2014/main" val="810313300"/>
                    </a:ext>
                  </a:extLst>
                </a:gridCol>
                <a:gridCol w="856431">
                  <a:extLst>
                    <a:ext uri="{9D8B030D-6E8A-4147-A177-3AD203B41FA5}">
                      <a16:colId xmlns:a16="http://schemas.microsoft.com/office/drawing/2014/main" val="3049064861"/>
                    </a:ext>
                  </a:extLst>
                </a:gridCol>
                <a:gridCol w="856431">
                  <a:extLst>
                    <a:ext uri="{9D8B030D-6E8A-4147-A177-3AD203B41FA5}">
                      <a16:colId xmlns:a16="http://schemas.microsoft.com/office/drawing/2014/main" val="358987684"/>
                    </a:ext>
                  </a:extLst>
                </a:gridCol>
              </a:tblGrid>
              <a:tr h="391574"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91201" marR="91201" marT="45600" marB="4560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91201" marR="91201" marT="45600" marB="4560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91201" marR="91201" marT="45600" marB="456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91201" marR="91201" marT="45600" marB="456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91201" marR="91201" marT="45600" marB="456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7980195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6795C527-28C4-CF48-A06A-CAE463B278B8}"/>
              </a:ext>
            </a:extLst>
          </p:cNvPr>
          <p:cNvSpPr/>
          <p:nvPr/>
        </p:nvSpPr>
        <p:spPr>
          <a:xfrm>
            <a:off x="2529924" y="852562"/>
            <a:ext cx="14059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712627"/>
                </a:solidFill>
                <a:latin typeface="Nunito Sans" pitchFamily="2" charset="77"/>
              </a:rPr>
              <a:t>Validation</a:t>
            </a:r>
            <a:endParaRPr lang="en-US" sz="1800" b="1" dirty="0">
              <a:solidFill>
                <a:srgbClr val="712627"/>
              </a:solidFill>
            </a:endParaRP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02F8E28F-5A7D-5646-8B39-04D0A14AC7DF}"/>
              </a:ext>
            </a:extLst>
          </p:cNvPr>
          <p:cNvSpPr/>
          <p:nvPr/>
        </p:nvSpPr>
        <p:spPr>
          <a:xfrm rot="5400000">
            <a:off x="5224741" y="-181720"/>
            <a:ext cx="279062" cy="3184744"/>
          </a:xfrm>
          <a:prstGeom prst="lef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91D29AE2-FA47-3348-8CCA-698E8B9D1487}"/>
              </a:ext>
            </a:extLst>
          </p:cNvPr>
          <p:cNvSpPr/>
          <p:nvPr/>
        </p:nvSpPr>
        <p:spPr>
          <a:xfrm rot="5400000">
            <a:off x="3092620" y="918344"/>
            <a:ext cx="279060" cy="977900"/>
          </a:xfrm>
          <a:prstGeom prst="leftBrac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F4FBDE-EDFD-0847-8C89-1E0BD74626EC}"/>
              </a:ext>
            </a:extLst>
          </p:cNvPr>
          <p:cNvSpPr/>
          <p:nvPr/>
        </p:nvSpPr>
        <p:spPr>
          <a:xfrm>
            <a:off x="4661291" y="873485"/>
            <a:ext cx="14059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AECDE6"/>
                </a:solidFill>
                <a:latin typeface="Nunito Sans" pitchFamily="2" charset="77"/>
              </a:rPr>
              <a:t>Training</a:t>
            </a:r>
            <a:endParaRPr lang="en-US" sz="1800" b="1" dirty="0">
              <a:solidFill>
                <a:srgbClr val="AECDE6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A775753-D835-C54A-8F54-C0AF3FB727F2}"/>
              </a:ext>
            </a:extLst>
          </p:cNvPr>
          <p:cNvSpPr/>
          <p:nvPr/>
        </p:nvSpPr>
        <p:spPr>
          <a:xfrm>
            <a:off x="6629791" y="1697438"/>
            <a:ext cx="14059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Nunito Sans" pitchFamily="2" charset="77"/>
              </a:rPr>
              <a:t>Error 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042AF4D-681A-F548-8BA5-1C366721490B}"/>
              </a:ext>
            </a:extLst>
          </p:cNvPr>
          <p:cNvSpPr/>
          <p:nvPr/>
        </p:nvSpPr>
        <p:spPr>
          <a:xfrm>
            <a:off x="6629791" y="2345138"/>
            <a:ext cx="14059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Nunito Sans" pitchFamily="2" charset="77"/>
              </a:rPr>
              <a:t>Error 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93CCEBB-5F53-EC4B-B587-B3232FF6AB2A}"/>
              </a:ext>
            </a:extLst>
          </p:cNvPr>
          <p:cNvSpPr/>
          <p:nvPr/>
        </p:nvSpPr>
        <p:spPr>
          <a:xfrm>
            <a:off x="6642491" y="2992838"/>
            <a:ext cx="14059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Nunito Sans" pitchFamily="2" charset="77"/>
              </a:rPr>
              <a:t>Error 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EED51AF-4AB2-C847-BC90-9040E46FD185}"/>
              </a:ext>
            </a:extLst>
          </p:cNvPr>
          <p:cNvSpPr/>
          <p:nvPr/>
        </p:nvSpPr>
        <p:spPr>
          <a:xfrm>
            <a:off x="6655191" y="3667690"/>
            <a:ext cx="14059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Nunito Sans" pitchFamily="2" charset="77"/>
              </a:rPr>
              <a:t>Error k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135A1638-32C8-FE41-AE84-BEF6FB302CFD}"/>
              </a:ext>
            </a:extLst>
          </p:cNvPr>
          <p:cNvSpPr/>
          <p:nvPr/>
        </p:nvSpPr>
        <p:spPr>
          <a:xfrm>
            <a:off x="7658100" y="1623024"/>
            <a:ext cx="377652" cy="2428643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67F8006-A8DA-D545-A635-40BD7D1ACF68}"/>
              </a:ext>
            </a:extLst>
          </p:cNvPr>
          <p:cNvSpPr/>
          <p:nvPr/>
        </p:nvSpPr>
        <p:spPr>
          <a:xfrm>
            <a:off x="7887092" y="2561038"/>
            <a:ext cx="140596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Nunito Sans" pitchFamily="2" charset="77"/>
              </a:rPr>
              <a:t>Average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latin typeface="Nunito Sans" pitchFamily="2" charset="77"/>
              </a:rPr>
              <a:t>all validation errors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4FAF87CE-F725-4B4C-9DA1-BAB28768D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49325" y="232600"/>
            <a:ext cx="5596200" cy="564685"/>
          </a:xfrm>
        </p:spPr>
        <p:txBody>
          <a:bodyPr/>
          <a:lstStyle/>
          <a:p>
            <a:pPr marL="139700" indent="0">
              <a:buNone/>
            </a:pPr>
            <a:r>
              <a:rPr lang="en-US" dirty="0"/>
              <a:t>For a set of hyperparameters, perform Cross Validation on k folds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41C0A2B-4BB4-144D-B657-61521FC5AE3C}"/>
              </a:ext>
            </a:extLst>
          </p:cNvPr>
          <p:cNvSpPr/>
          <p:nvPr/>
        </p:nvSpPr>
        <p:spPr>
          <a:xfrm>
            <a:off x="6782192" y="3196038"/>
            <a:ext cx="11049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Nunito Sans" pitchFamily="2" charset="77"/>
              </a:rPr>
              <a:t>.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latin typeface="Nunito Sans" pitchFamily="2" charset="77"/>
              </a:rPr>
              <a:t>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CC2E9F7-3BC5-9F49-A719-F3354A7AD87A}"/>
              </a:ext>
            </a:extLst>
          </p:cNvPr>
          <p:cNvSpPr/>
          <p:nvPr/>
        </p:nvSpPr>
        <p:spPr>
          <a:xfrm>
            <a:off x="4978791" y="1646638"/>
            <a:ext cx="14059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Nunito Sans" pitchFamily="2" charset="77"/>
              </a:rPr>
              <a:t>.  .  .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8C329BD-8867-A84D-8D76-6186B5757798}"/>
              </a:ext>
            </a:extLst>
          </p:cNvPr>
          <p:cNvSpPr/>
          <p:nvPr/>
        </p:nvSpPr>
        <p:spPr>
          <a:xfrm>
            <a:off x="4944444" y="2303166"/>
            <a:ext cx="14059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Nunito Sans" pitchFamily="2" charset="77"/>
              </a:rPr>
              <a:t>.  .  .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4AD7061-3B1B-9B47-9E92-18E941B10A01}"/>
              </a:ext>
            </a:extLst>
          </p:cNvPr>
          <p:cNvSpPr/>
          <p:nvPr/>
        </p:nvSpPr>
        <p:spPr>
          <a:xfrm>
            <a:off x="4963285" y="2939438"/>
            <a:ext cx="14059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Nunito Sans" pitchFamily="2" charset="77"/>
              </a:rPr>
              <a:t>.  .  .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4DE8C32-892B-D34E-BBEF-B7713C5E3493}"/>
              </a:ext>
            </a:extLst>
          </p:cNvPr>
          <p:cNvSpPr/>
          <p:nvPr/>
        </p:nvSpPr>
        <p:spPr>
          <a:xfrm>
            <a:off x="4978790" y="3600754"/>
            <a:ext cx="14059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Nunito Sans" pitchFamily="2" charset="77"/>
              </a:rPr>
              <a:t>.  .  .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1" name="Left Brace 30">
            <a:extLst>
              <a:ext uri="{FF2B5EF4-FFF2-40B4-BE49-F238E27FC236}">
                <a16:creationId xmlns:a16="http://schemas.microsoft.com/office/drawing/2014/main" id="{6AEFDEAE-2CC1-F749-B213-CF15108F00BF}"/>
              </a:ext>
            </a:extLst>
          </p:cNvPr>
          <p:cNvSpPr/>
          <p:nvPr/>
        </p:nvSpPr>
        <p:spPr>
          <a:xfrm rot="5400000" flipH="1">
            <a:off x="4710391" y="2310247"/>
            <a:ext cx="279060" cy="4213443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208D4CF-5A30-B842-B0D0-E8253AB7625B}"/>
              </a:ext>
            </a:extLst>
          </p:cNvPr>
          <p:cNvSpPr/>
          <p:nvPr/>
        </p:nvSpPr>
        <p:spPr>
          <a:xfrm>
            <a:off x="4146940" y="4632378"/>
            <a:ext cx="14059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nito Sans" pitchFamily="2" charset="77"/>
              </a:rPr>
              <a:t>k folds</a:t>
            </a:r>
            <a:endParaRPr lang="en-US" sz="1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56298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C5A86-3561-3241-8D1A-94C890D74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Cross-Validation</a:t>
            </a:r>
            <a:endParaRPr lang="en-US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3CEE05-52FE-344C-9CF8-1363DD124B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The process generally goes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chunk_1, …,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chunk_k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, test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random_split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dataset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13970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for each model complexity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p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 marL="13970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for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in [1, k]:</a:t>
            </a:r>
          </a:p>
          <a:p>
            <a:pPr marL="13970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	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model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train_model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model_p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chunks -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13970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val_err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= error(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model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chunk_i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13970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avg_val_err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= average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val_err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over chunks</a:t>
            </a:r>
          </a:p>
          <a:p>
            <a:pPr marL="13970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keep track of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p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with smallest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avg_val_err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13970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return model trained on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train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(all chunks) with best p &amp;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error(model, test)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1495AF-86AB-5448-9DC4-5BF45441B6F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10657665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DD8A4-D84C-6848-8124-A33E14BDE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Bias-Variance Tradeoff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5B340E0-EAD5-4345-BEF1-A3C4DB6D9313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90625" y="296100"/>
                <a:ext cx="5596200" cy="398100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Tradeoff between bias and variance:</a:t>
                </a:r>
              </a:p>
              <a:p>
                <a:r>
                  <a:rPr lang="en-US" dirty="0"/>
                  <a:t>Simple models: High bias + Low variance</a:t>
                </a:r>
              </a:p>
              <a:p>
                <a:r>
                  <a:rPr lang="en-US" dirty="0"/>
                  <a:t>Complex models: Low bias + High variance</a:t>
                </a:r>
              </a:p>
              <a:p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Source of errors for a particular model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acc>
                  </m:oMath>
                </a14:m>
                <a:r>
                  <a:rPr lang="en-US" dirty="0"/>
                  <a:t> using MSE loss function: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b="1" dirty="0"/>
                  <a:t>           Error = Biased squared + Variance + Irreducible Error 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5B340E0-EAD5-4345-BEF1-A3C4DB6D93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90625" y="296100"/>
                <a:ext cx="5596200" cy="398100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66357B-590F-E947-8B5C-FB8FFF9C67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7E21DCBD-7F8A-FC4F-B1B6-EEAF8B3AF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199" y="2688386"/>
            <a:ext cx="4195525" cy="27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9267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EFF50-251F-3C4B-8A9A-E06874DB6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Cross-Validation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72B9B08-8140-904A-8A64-3BD7A8DC071B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2605548" y="555835"/>
                <a:ext cx="6499936" cy="398100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b="1" dirty="0"/>
                  <a:t>Pros</a:t>
                </a:r>
              </a:p>
              <a:p>
                <a:pPr>
                  <a:buFontTx/>
                  <a:buChar char="-"/>
                </a:pPr>
                <a:r>
                  <a:rPr lang="en-US" dirty="0"/>
                  <a:t>Prevent overfitting: By training the model on multiple folds instead of only 1 training set, this learns the model with the best generalization capabilities.</a:t>
                </a:r>
              </a:p>
              <a:p>
                <a:pPr>
                  <a:buFontTx/>
                  <a:buChar char="-"/>
                </a:pPr>
                <a:r>
                  <a:rPr lang="en-US" dirty="0"/>
                  <a:t>Don’t have to actually get rid of any training data!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b="1" dirty="0"/>
                  <a:t>Cons</a:t>
                </a:r>
              </a:p>
              <a:p>
                <a:pPr>
                  <a:buFontTx/>
                  <a:buChar char="-"/>
                </a:pPr>
                <a:r>
                  <a:rPr lang="en-US" dirty="0"/>
                  <a:t>Slow. For each model selection, we have to train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times</a:t>
                </a:r>
              </a:p>
              <a:p>
                <a:pPr>
                  <a:buFontTx/>
                  <a:buChar char="-"/>
                </a:pPr>
                <a:r>
                  <a:rPr lang="en-US" dirty="0"/>
                  <a:t>Very computationally expensive 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72B9B08-8140-904A-8A64-3BD7A8DC071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605548" y="555835"/>
                <a:ext cx="6499936" cy="398100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F05CC5-002C-BA43-B13E-EA23F62DAAA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74975751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EFF50-251F-3C4B-8A9A-E06874DB6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Cross-Validation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72B9B08-8140-904A-8A64-3BD7A8DC071B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2605548" y="555835"/>
                <a:ext cx="6499936" cy="398100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Generally, the more folds you use the better as you aren’t relying on the specifics of a single validation fold.</a:t>
                </a:r>
              </a:p>
              <a:p>
                <a:r>
                  <a:rPr lang="en-US" dirty="0"/>
                  <a:t>Theoretical best estimator* is to use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Called "</a:t>
                </a:r>
                <a:r>
                  <a:rPr lang="en-US" b="1" dirty="0"/>
                  <a:t>Leave One Out Cross Validation</a:t>
                </a:r>
                <a:r>
                  <a:rPr lang="en-US" dirty="0"/>
                  <a:t>” (LOOCV)</a:t>
                </a:r>
              </a:p>
              <a:p>
                <a:r>
                  <a:rPr lang="en-US" dirty="0"/>
                  <a:t>In practice, people use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=5</m:t>
                    </m:r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 for computational simplicity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72B9B08-8140-904A-8A64-3BD7A8DC071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605548" y="555835"/>
                <a:ext cx="6499936" cy="398100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F05CC5-002C-BA43-B13E-EA23F62DAAA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39203919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18425-0DF3-D64E-86B4-4E10B42AA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657BDE-7BF3-BF4E-9E0C-0ECCD3FD4F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b="1" dirty="0"/>
              <a:t>Theme</a:t>
            </a:r>
            <a:r>
              <a:rPr lang="en-US" dirty="0"/>
              <a:t>: Assess the performance of our models</a:t>
            </a:r>
          </a:p>
          <a:p>
            <a:pPr marL="139700" indent="0">
              <a:buNone/>
            </a:pPr>
            <a:r>
              <a:rPr lang="en-US" b="1" dirty="0"/>
              <a:t>Ideas:</a:t>
            </a:r>
            <a:endParaRPr lang="en-US" dirty="0"/>
          </a:p>
          <a:p>
            <a:r>
              <a:rPr lang="en-US" dirty="0"/>
              <a:t>Model complexity</a:t>
            </a:r>
          </a:p>
          <a:p>
            <a:r>
              <a:rPr lang="en-US" dirty="0"/>
              <a:t>Train vs. Test vs. True error</a:t>
            </a:r>
          </a:p>
          <a:p>
            <a:r>
              <a:rPr lang="en-US" dirty="0"/>
              <a:t>Overfitting and Underfitting</a:t>
            </a:r>
          </a:p>
          <a:p>
            <a:r>
              <a:rPr lang="en-US" dirty="0"/>
              <a:t>Bias-Variance Tradeoff</a:t>
            </a:r>
          </a:p>
          <a:p>
            <a:r>
              <a:rPr lang="en-US" dirty="0"/>
              <a:t>Error as a function of train set size</a:t>
            </a:r>
          </a:p>
          <a:p>
            <a:r>
              <a:rPr lang="en-US" dirty="0"/>
              <a:t>Choosing best model complexity</a:t>
            </a:r>
          </a:p>
          <a:p>
            <a:pPr lvl="1"/>
            <a:r>
              <a:rPr lang="en-US" dirty="0"/>
              <a:t>Validation set</a:t>
            </a:r>
          </a:p>
          <a:p>
            <a:pPr lvl="1"/>
            <a:r>
              <a:rPr lang="en-US" dirty="0"/>
              <a:t>Cross Validation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758B38-D569-E04A-8B9B-B755E637B5B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055729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E81C76B-B07F-FE47-8299-3DC951D201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1600" dirty="0"/>
              <a:t>Pre-Class Video 1:</a:t>
            </a:r>
            <a:r>
              <a:rPr lang="en-US" dirty="0"/>
              <a:t> Cross Validation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CFD6B1-3B76-1C45-A9D4-F85A8825658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441996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10D76-A50D-A944-B9FB-4194EE854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Validation Set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E83DFD-FE7D-0D4D-BD84-7C681456F6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So far we have divided our dataset into train and test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We can’t use Test to choose our model complexity, so instead, break up Train into ANOTHER dataset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We will pick the model that does best on validation. Note that this now makes the validation error of the “best” model a biased estimate of true error. The test error will be an unbiased estimate though since we never looked at it!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1F76B-0641-0246-ABF5-6F2C5F63A5C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F396059-FA02-8F4E-AA74-BD8FEE3884F1}"/>
              </a:ext>
            </a:extLst>
          </p:cNvPr>
          <p:cNvGraphicFramePr>
            <a:graphicFrameLocks noGrp="1"/>
          </p:cNvGraphicFramePr>
          <p:nvPr/>
        </p:nvGraphicFramePr>
        <p:xfrm>
          <a:off x="3090626" y="1124211"/>
          <a:ext cx="5466158" cy="370840"/>
        </p:xfrm>
        <a:graphic>
          <a:graphicData uri="http://schemas.openxmlformats.org/drawingml/2006/table">
            <a:tbl>
              <a:tblPr firstRow="1" bandRow="1">
                <a:tableStyleId>{CB23F696-D533-4BE0-B1DA-8B15BD142E95}</a:tableStyleId>
              </a:tblPr>
              <a:tblGrid>
                <a:gridCol w="3762661">
                  <a:extLst>
                    <a:ext uri="{9D8B030D-6E8A-4147-A177-3AD203B41FA5}">
                      <a16:colId xmlns:a16="http://schemas.microsoft.com/office/drawing/2014/main" val="358987684"/>
                    </a:ext>
                  </a:extLst>
                </a:gridCol>
                <a:gridCol w="1703497">
                  <a:extLst>
                    <a:ext uri="{9D8B030D-6E8A-4147-A177-3AD203B41FA5}">
                      <a16:colId xmlns:a16="http://schemas.microsoft.com/office/drawing/2014/main" val="37103290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Train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Test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7980195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054CD35-5566-2E4D-80D0-AEB31694EFF2}"/>
              </a:ext>
            </a:extLst>
          </p:cNvPr>
          <p:cNvGraphicFramePr>
            <a:graphicFrameLocks noGrp="1"/>
          </p:cNvGraphicFramePr>
          <p:nvPr/>
        </p:nvGraphicFramePr>
        <p:xfrm>
          <a:off x="3090626" y="2380580"/>
          <a:ext cx="5466158" cy="370840"/>
        </p:xfrm>
        <a:graphic>
          <a:graphicData uri="http://schemas.openxmlformats.org/drawingml/2006/table">
            <a:tbl>
              <a:tblPr firstRow="1" bandRow="1">
                <a:tableStyleId>{CB23F696-D533-4BE0-B1DA-8B15BD142E95}</a:tableStyleId>
              </a:tblPr>
              <a:tblGrid>
                <a:gridCol w="2490042">
                  <a:extLst>
                    <a:ext uri="{9D8B030D-6E8A-4147-A177-3AD203B41FA5}">
                      <a16:colId xmlns:a16="http://schemas.microsoft.com/office/drawing/2014/main" val="358987684"/>
                    </a:ext>
                  </a:extLst>
                </a:gridCol>
                <a:gridCol w="1319753">
                  <a:extLst>
                    <a:ext uri="{9D8B030D-6E8A-4147-A177-3AD203B41FA5}">
                      <a16:colId xmlns:a16="http://schemas.microsoft.com/office/drawing/2014/main" val="645722629"/>
                    </a:ext>
                  </a:extLst>
                </a:gridCol>
                <a:gridCol w="1656363">
                  <a:extLst>
                    <a:ext uri="{9D8B030D-6E8A-4147-A177-3AD203B41FA5}">
                      <a16:colId xmlns:a16="http://schemas.microsoft.com/office/drawing/2014/main" val="37103290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Train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Validation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Test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79801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2070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C5A86-3561-3241-8D1A-94C890D74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Validation Set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3CEE05-52FE-344C-9CF8-1363DD124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21280" y="575500"/>
            <a:ext cx="6065545" cy="3981000"/>
          </a:xfrm>
        </p:spPr>
        <p:txBody>
          <a:bodyPr/>
          <a:lstStyle/>
          <a:p>
            <a:pPr marL="139700" indent="0">
              <a:buNone/>
            </a:pPr>
            <a:r>
              <a:rPr lang="en-US" dirty="0"/>
              <a:t>The process generally goes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train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validation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test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random_split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dataset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13970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for each model complexity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p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 marL="13970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model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train_model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model_p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train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13970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val_err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= error(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model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validation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13970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keep track of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p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and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model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with smallest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val_err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13970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return best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p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&amp;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error(model, test)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1495AF-86AB-5448-9DC4-5BF45441B6F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12315316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1FF2C-CFF4-A54A-9F53-AC9DBB4A0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Validation Set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D94519-05DE-2447-8331-4E7EB4814A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b="1" dirty="0"/>
              <a:t>Pros</a:t>
            </a:r>
          </a:p>
          <a:p>
            <a:pPr marL="139700" indent="0">
              <a:buNone/>
            </a:pPr>
            <a:r>
              <a:rPr lang="en-US" dirty="0"/>
              <a:t>Easy to describe and implement </a:t>
            </a:r>
          </a:p>
          <a:p>
            <a:pPr marL="139700" indent="0">
              <a:buNone/>
            </a:pPr>
            <a:r>
              <a:rPr lang="en-US" dirty="0"/>
              <a:t>Pretty fast </a:t>
            </a:r>
          </a:p>
          <a:p>
            <a:pPr>
              <a:buFontTx/>
              <a:buChar char="-"/>
            </a:pPr>
            <a:r>
              <a:rPr lang="en-US" dirty="0"/>
              <a:t>Only requires training a model and predicting on the validation set for each complexity of interest</a:t>
            </a:r>
          </a:p>
          <a:p>
            <a:endParaRPr lang="en-US" dirty="0"/>
          </a:p>
          <a:p>
            <a:pPr marL="139700" indent="0">
              <a:buNone/>
            </a:pPr>
            <a:r>
              <a:rPr lang="en-US" b="1" dirty="0"/>
              <a:t>Cons</a:t>
            </a:r>
          </a:p>
          <a:p>
            <a:pPr>
              <a:buFontTx/>
              <a:buChar char="-"/>
            </a:pPr>
            <a:r>
              <a:rPr lang="en-US" dirty="0"/>
              <a:t>Have to sacrifice even more training data</a:t>
            </a:r>
          </a:p>
          <a:p>
            <a:pPr>
              <a:buFontTx/>
              <a:buChar char="-"/>
            </a:pPr>
            <a:r>
              <a:rPr lang="en-US" dirty="0"/>
              <a:t>Prone to overfitting*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272700-FED1-6941-BDC2-6DD0132C447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52449486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CD9BE-B717-6448-AAEE-B1D068990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Cross-Validation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4D0E47C-A8DD-FF40-AB26-E21C9A081E7D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Clever idea: Use many small validation sets without losing too much training data.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Still need to break off our test set like before. After doing so, break the training set into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chunks.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For a given model complexity, train it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times. Each time use all but one chunk and use that left out chunk to determine the validation error. </a:t>
                </a:r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4D0E47C-A8DD-FF40-AB26-E21C9A081E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r="-905" b="-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CDDF9-AA32-044C-B4B1-409CDE587D4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F7C81C8-3D9C-7740-BD78-97DF6B3D432F}"/>
              </a:ext>
            </a:extLst>
          </p:cNvPr>
          <p:cNvGraphicFramePr>
            <a:graphicFrameLocks noGrp="1"/>
          </p:cNvGraphicFramePr>
          <p:nvPr/>
        </p:nvGraphicFramePr>
        <p:xfrm>
          <a:off x="3090625" y="2302562"/>
          <a:ext cx="5466158" cy="370840"/>
        </p:xfrm>
        <a:graphic>
          <a:graphicData uri="http://schemas.openxmlformats.org/drawingml/2006/table">
            <a:tbl>
              <a:tblPr firstRow="1" bandRow="1">
                <a:tableStyleId>{CB23F696-D533-4BE0-B1DA-8B15BD142E95}</a:tableStyleId>
              </a:tblPr>
              <a:tblGrid>
                <a:gridCol w="3555271">
                  <a:extLst>
                    <a:ext uri="{9D8B030D-6E8A-4147-A177-3AD203B41FA5}">
                      <a16:colId xmlns:a16="http://schemas.microsoft.com/office/drawing/2014/main" val="358987684"/>
                    </a:ext>
                  </a:extLst>
                </a:gridCol>
                <a:gridCol w="1910887">
                  <a:extLst>
                    <a:ext uri="{9D8B030D-6E8A-4147-A177-3AD203B41FA5}">
                      <a16:colId xmlns:a16="http://schemas.microsoft.com/office/drawing/2014/main" val="37103290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Train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Test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7980195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0269E50-3F47-C644-A5EC-75658CE7A768}"/>
              </a:ext>
            </a:extLst>
          </p:cNvPr>
          <p:cNvGraphicFramePr>
            <a:graphicFrameLocks noGrp="1"/>
          </p:cNvGraphicFramePr>
          <p:nvPr/>
        </p:nvGraphicFramePr>
        <p:xfrm>
          <a:off x="3090624" y="3125298"/>
          <a:ext cx="5466156" cy="370840"/>
        </p:xfrm>
        <a:graphic>
          <a:graphicData uri="http://schemas.openxmlformats.org/drawingml/2006/table">
            <a:tbl>
              <a:tblPr firstRow="1" bandRow="1">
                <a:tableStyleId>{CB23F696-D533-4BE0-B1DA-8B15BD142E95}</a:tableStyleId>
              </a:tblPr>
              <a:tblGrid>
                <a:gridCol w="849780">
                  <a:extLst>
                    <a:ext uri="{9D8B030D-6E8A-4147-A177-3AD203B41FA5}">
                      <a16:colId xmlns:a16="http://schemas.microsoft.com/office/drawing/2014/main" val="3756972473"/>
                    </a:ext>
                  </a:extLst>
                </a:gridCol>
                <a:gridCol w="904973">
                  <a:extLst>
                    <a:ext uri="{9D8B030D-6E8A-4147-A177-3AD203B41FA5}">
                      <a16:colId xmlns:a16="http://schemas.microsoft.com/office/drawing/2014/main" val="294116699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810313300"/>
                    </a:ext>
                  </a:extLst>
                </a:gridCol>
                <a:gridCol w="904974">
                  <a:extLst>
                    <a:ext uri="{9D8B030D-6E8A-4147-A177-3AD203B41FA5}">
                      <a16:colId xmlns:a16="http://schemas.microsoft.com/office/drawing/2014/main" val="358987684"/>
                    </a:ext>
                  </a:extLst>
                </a:gridCol>
                <a:gridCol w="1892029">
                  <a:extLst>
                    <a:ext uri="{9D8B030D-6E8A-4147-A177-3AD203B41FA5}">
                      <a16:colId xmlns:a16="http://schemas.microsoft.com/office/drawing/2014/main" val="37103290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Chunk1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Chunk2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Chunk3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Chunk4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Test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79801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06021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CCC7C-290D-3F41-B565-185FAAC7C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Validation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A26D21-47DB-CB43-B008-D8E97381CF9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272F7D5-4D2E-EA43-B0AB-288B66DF4A63}"/>
              </a:ext>
            </a:extLst>
          </p:cNvPr>
          <p:cNvGraphicFramePr>
            <a:graphicFrameLocks noGrp="1"/>
          </p:cNvGraphicFramePr>
          <p:nvPr/>
        </p:nvGraphicFramePr>
        <p:xfrm>
          <a:off x="2743200" y="1661122"/>
          <a:ext cx="4238843" cy="391574"/>
        </p:xfrm>
        <a:graphic>
          <a:graphicData uri="http://schemas.openxmlformats.org/drawingml/2006/table">
            <a:tbl>
              <a:tblPr firstRow="1" bandRow="1">
                <a:tableStyleId>{CB23F696-D533-4BE0-B1DA-8B15BD142E95}</a:tableStyleId>
              </a:tblPr>
              <a:tblGrid>
                <a:gridCol w="804198">
                  <a:extLst>
                    <a:ext uri="{9D8B030D-6E8A-4147-A177-3AD203B41FA5}">
                      <a16:colId xmlns:a16="http://schemas.microsoft.com/office/drawing/2014/main" val="3756972473"/>
                    </a:ext>
                  </a:extLst>
                </a:gridCol>
                <a:gridCol w="856431">
                  <a:extLst>
                    <a:ext uri="{9D8B030D-6E8A-4147-A177-3AD203B41FA5}">
                      <a16:colId xmlns:a16="http://schemas.microsoft.com/office/drawing/2014/main" val="2941166995"/>
                    </a:ext>
                  </a:extLst>
                </a:gridCol>
                <a:gridCol w="865352">
                  <a:extLst>
                    <a:ext uri="{9D8B030D-6E8A-4147-A177-3AD203B41FA5}">
                      <a16:colId xmlns:a16="http://schemas.microsoft.com/office/drawing/2014/main" val="810313300"/>
                    </a:ext>
                  </a:extLst>
                </a:gridCol>
                <a:gridCol w="856431">
                  <a:extLst>
                    <a:ext uri="{9D8B030D-6E8A-4147-A177-3AD203B41FA5}">
                      <a16:colId xmlns:a16="http://schemas.microsoft.com/office/drawing/2014/main" val="2105021554"/>
                    </a:ext>
                  </a:extLst>
                </a:gridCol>
                <a:gridCol w="856431">
                  <a:extLst>
                    <a:ext uri="{9D8B030D-6E8A-4147-A177-3AD203B41FA5}">
                      <a16:colId xmlns:a16="http://schemas.microsoft.com/office/drawing/2014/main" val="358987684"/>
                    </a:ext>
                  </a:extLst>
                </a:gridCol>
              </a:tblGrid>
              <a:tr h="391574"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91201" marR="91201" marT="45600" marB="4560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91201" marR="91201" marT="45600" marB="4560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91201" marR="91201" marT="45600" marB="456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91201" marR="91201" marT="45600" marB="456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91201" marR="91201" marT="45600" marB="456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7980195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921DB8F-0F6B-944E-8C30-675C773EAF99}"/>
              </a:ext>
            </a:extLst>
          </p:cNvPr>
          <p:cNvGraphicFramePr>
            <a:graphicFrameLocks noGrp="1"/>
          </p:cNvGraphicFramePr>
          <p:nvPr/>
        </p:nvGraphicFramePr>
        <p:xfrm>
          <a:off x="2743200" y="2303166"/>
          <a:ext cx="4238843" cy="391574"/>
        </p:xfrm>
        <a:graphic>
          <a:graphicData uri="http://schemas.openxmlformats.org/drawingml/2006/table">
            <a:tbl>
              <a:tblPr firstRow="1" bandRow="1">
                <a:tableStyleId>{CB23F696-D533-4BE0-B1DA-8B15BD142E95}</a:tableStyleId>
              </a:tblPr>
              <a:tblGrid>
                <a:gridCol w="804198">
                  <a:extLst>
                    <a:ext uri="{9D8B030D-6E8A-4147-A177-3AD203B41FA5}">
                      <a16:colId xmlns:a16="http://schemas.microsoft.com/office/drawing/2014/main" val="3756972473"/>
                    </a:ext>
                  </a:extLst>
                </a:gridCol>
                <a:gridCol w="856431">
                  <a:extLst>
                    <a:ext uri="{9D8B030D-6E8A-4147-A177-3AD203B41FA5}">
                      <a16:colId xmlns:a16="http://schemas.microsoft.com/office/drawing/2014/main" val="2941166995"/>
                    </a:ext>
                  </a:extLst>
                </a:gridCol>
                <a:gridCol w="865352">
                  <a:extLst>
                    <a:ext uri="{9D8B030D-6E8A-4147-A177-3AD203B41FA5}">
                      <a16:colId xmlns:a16="http://schemas.microsoft.com/office/drawing/2014/main" val="810313300"/>
                    </a:ext>
                  </a:extLst>
                </a:gridCol>
                <a:gridCol w="856431">
                  <a:extLst>
                    <a:ext uri="{9D8B030D-6E8A-4147-A177-3AD203B41FA5}">
                      <a16:colId xmlns:a16="http://schemas.microsoft.com/office/drawing/2014/main" val="2797417317"/>
                    </a:ext>
                  </a:extLst>
                </a:gridCol>
                <a:gridCol w="856431">
                  <a:extLst>
                    <a:ext uri="{9D8B030D-6E8A-4147-A177-3AD203B41FA5}">
                      <a16:colId xmlns:a16="http://schemas.microsoft.com/office/drawing/2014/main" val="358987684"/>
                    </a:ext>
                  </a:extLst>
                </a:gridCol>
              </a:tblGrid>
              <a:tr h="391574"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91201" marR="91201" marT="45600" marB="4560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91201" marR="91201" marT="45600" marB="4560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91201" marR="91201" marT="45600" marB="456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91201" marR="91201" marT="45600" marB="456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91201" marR="91201" marT="45600" marB="456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7980195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830142FE-5998-8044-B704-2AE62B247F07}"/>
              </a:ext>
            </a:extLst>
          </p:cNvPr>
          <p:cNvGraphicFramePr>
            <a:graphicFrameLocks noGrp="1"/>
          </p:cNvGraphicFramePr>
          <p:nvPr/>
        </p:nvGraphicFramePr>
        <p:xfrm>
          <a:off x="2743200" y="2958510"/>
          <a:ext cx="4238843" cy="391574"/>
        </p:xfrm>
        <a:graphic>
          <a:graphicData uri="http://schemas.openxmlformats.org/drawingml/2006/table">
            <a:tbl>
              <a:tblPr firstRow="1" bandRow="1">
                <a:tableStyleId>{CB23F696-D533-4BE0-B1DA-8B15BD142E95}</a:tableStyleId>
              </a:tblPr>
              <a:tblGrid>
                <a:gridCol w="804198">
                  <a:extLst>
                    <a:ext uri="{9D8B030D-6E8A-4147-A177-3AD203B41FA5}">
                      <a16:colId xmlns:a16="http://schemas.microsoft.com/office/drawing/2014/main" val="3756972473"/>
                    </a:ext>
                  </a:extLst>
                </a:gridCol>
                <a:gridCol w="856431">
                  <a:extLst>
                    <a:ext uri="{9D8B030D-6E8A-4147-A177-3AD203B41FA5}">
                      <a16:colId xmlns:a16="http://schemas.microsoft.com/office/drawing/2014/main" val="2941166995"/>
                    </a:ext>
                  </a:extLst>
                </a:gridCol>
                <a:gridCol w="865352">
                  <a:extLst>
                    <a:ext uri="{9D8B030D-6E8A-4147-A177-3AD203B41FA5}">
                      <a16:colId xmlns:a16="http://schemas.microsoft.com/office/drawing/2014/main" val="810313300"/>
                    </a:ext>
                  </a:extLst>
                </a:gridCol>
                <a:gridCol w="856431">
                  <a:extLst>
                    <a:ext uri="{9D8B030D-6E8A-4147-A177-3AD203B41FA5}">
                      <a16:colId xmlns:a16="http://schemas.microsoft.com/office/drawing/2014/main" val="1090031022"/>
                    </a:ext>
                  </a:extLst>
                </a:gridCol>
                <a:gridCol w="856431">
                  <a:extLst>
                    <a:ext uri="{9D8B030D-6E8A-4147-A177-3AD203B41FA5}">
                      <a16:colId xmlns:a16="http://schemas.microsoft.com/office/drawing/2014/main" val="358987684"/>
                    </a:ext>
                  </a:extLst>
                </a:gridCol>
              </a:tblGrid>
              <a:tr h="391574"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91201" marR="91201" marT="45600" marB="4560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91201" marR="91201" marT="45600" marB="4560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91201" marR="91201" marT="45600" marB="456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91201" marR="91201" marT="45600" marB="456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91201" marR="91201" marT="45600" marB="456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7980195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A56E9723-3D4D-254A-A31F-6AFBEC51604D}"/>
              </a:ext>
            </a:extLst>
          </p:cNvPr>
          <p:cNvGraphicFramePr>
            <a:graphicFrameLocks noGrp="1"/>
          </p:cNvGraphicFramePr>
          <p:nvPr/>
        </p:nvGraphicFramePr>
        <p:xfrm>
          <a:off x="2743200" y="3621625"/>
          <a:ext cx="4238843" cy="391574"/>
        </p:xfrm>
        <a:graphic>
          <a:graphicData uri="http://schemas.openxmlformats.org/drawingml/2006/table">
            <a:tbl>
              <a:tblPr firstRow="1" bandRow="1">
                <a:tableStyleId>{CB23F696-D533-4BE0-B1DA-8B15BD142E95}</a:tableStyleId>
              </a:tblPr>
              <a:tblGrid>
                <a:gridCol w="804198">
                  <a:extLst>
                    <a:ext uri="{9D8B030D-6E8A-4147-A177-3AD203B41FA5}">
                      <a16:colId xmlns:a16="http://schemas.microsoft.com/office/drawing/2014/main" val="3756972473"/>
                    </a:ext>
                  </a:extLst>
                </a:gridCol>
                <a:gridCol w="856431">
                  <a:extLst>
                    <a:ext uri="{9D8B030D-6E8A-4147-A177-3AD203B41FA5}">
                      <a16:colId xmlns:a16="http://schemas.microsoft.com/office/drawing/2014/main" val="2941166995"/>
                    </a:ext>
                  </a:extLst>
                </a:gridCol>
                <a:gridCol w="865352">
                  <a:extLst>
                    <a:ext uri="{9D8B030D-6E8A-4147-A177-3AD203B41FA5}">
                      <a16:colId xmlns:a16="http://schemas.microsoft.com/office/drawing/2014/main" val="810313300"/>
                    </a:ext>
                  </a:extLst>
                </a:gridCol>
                <a:gridCol w="856431">
                  <a:extLst>
                    <a:ext uri="{9D8B030D-6E8A-4147-A177-3AD203B41FA5}">
                      <a16:colId xmlns:a16="http://schemas.microsoft.com/office/drawing/2014/main" val="3049064861"/>
                    </a:ext>
                  </a:extLst>
                </a:gridCol>
                <a:gridCol w="856431">
                  <a:extLst>
                    <a:ext uri="{9D8B030D-6E8A-4147-A177-3AD203B41FA5}">
                      <a16:colId xmlns:a16="http://schemas.microsoft.com/office/drawing/2014/main" val="358987684"/>
                    </a:ext>
                  </a:extLst>
                </a:gridCol>
              </a:tblGrid>
              <a:tr h="391574"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91201" marR="91201" marT="45600" marB="4560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91201" marR="91201" marT="45600" marB="4560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91201" marR="91201" marT="45600" marB="456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91201" marR="91201" marT="45600" marB="456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91201" marR="91201" marT="45600" marB="456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7980195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6795C527-28C4-CF48-A06A-CAE463B278B8}"/>
              </a:ext>
            </a:extLst>
          </p:cNvPr>
          <p:cNvSpPr/>
          <p:nvPr/>
        </p:nvSpPr>
        <p:spPr>
          <a:xfrm>
            <a:off x="2529924" y="852562"/>
            <a:ext cx="14059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712627"/>
                </a:solidFill>
                <a:latin typeface="Nunito Sans" pitchFamily="2" charset="77"/>
              </a:rPr>
              <a:t>Validation</a:t>
            </a:r>
            <a:endParaRPr lang="en-US" sz="1800" b="1" dirty="0">
              <a:solidFill>
                <a:srgbClr val="712627"/>
              </a:solidFill>
            </a:endParaRP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02F8E28F-5A7D-5646-8B39-04D0A14AC7DF}"/>
              </a:ext>
            </a:extLst>
          </p:cNvPr>
          <p:cNvSpPr/>
          <p:nvPr/>
        </p:nvSpPr>
        <p:spPr>
          <a:xfrm rot="5400000">
            <a:off x="5224741" y="-181720"/>
            <a:ext cx="279062" cy="3184744"/>
          </a:xfrm>
          <a:prstGeom prst="lef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91D29AE2-FA47-3348-8CCA-698E8B9D1487}"/>
              </a:ext>
            </a:extLst>
          </p:cNvPr>
          <p:cNvSpPr/>
          <p:nvPr/>
        </p:nvSpPr>
        <p:spPr>
          <a:xfrm rot="5400000">
            <a:off x="3092620" y="918344"/>
            <a:ext cx="279060" cy="977900"/>
          </a:xfrm>
          <a:prstGeom prst="leftBrac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F4FBDE-EDFD-0847-8C89-1E0BD74626EC}"/>
              </a:ext>
            </a:extLst>
          </p:cNvPr>
          <p:cNvSpPr/>
          <p:nvPr/>
        </p:nvSpPr>
        <p:spPr>
          <a:xfrm>
            <a:off x="4661291" y="873485"/>
            <a:ext cx="14059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AECDE6"/>
                </a:solidFill>
                <a:latin typeface="Nunito Sans" pitchFamily="2" charset="77"/>
              </a:rPr>
              <a:t>Training</a:t>
            </a:r>
            <a:endParaRPr lang="en-US" sz="1800" b="1" dirty="0">
              <a:solidFill>
                <a:srgbClr val="AECDE6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A775753-D835-C54A-8F54-C0AF3FB727F2}"/>
              </a:ext>
            </a:extLst>
          </p:cNvPr>
          <p:cNvSpPr/>
          <p:nvPr/>
        </p:nvSpPr>
        <p:spPr>
          <a:xfrm>
            <a:off x="6629791" y="1697438"/>
            <a:ext cx="14059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Nunito Sans" pitchFamily="2" charset="77"/>
              </a:rPr>
              <a:t>Error 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042AF4D-681A-F548-8BA5-1C366721490B}"/>
              </a:ext>
            </a:extLst>
          </p:cNvPr>
          <p:cNvSpPr/>
          <p:nvPr/>
        </p:nvSpPr>
        <p:spPr>
          <a:xfrm>
            <a:off x="6629791" y="2345138"/>
            <a:ext cx="14059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Nunito Sans" pitchFamily="2" charset="77"/>
              </a:rPr>
              <a:t>Error 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93CCEBB-5F53-EC4B-B587-B3232FF6AB2A}"/>
              </a:ext>
            </a:extLst>
          </p:cNvPr>
          <p:cNvSpPr/>
          <p:nvPr/>
        </p:nvSpPr>
        <p:spPr>
          <a:xfrm>
            <a:off x="6642491" y="2992838"/>
            <a:ext cx="14059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Nunito Sans" pitchFamily="2" charset="77"/>
              </a:rPr>
              <a:t>Error 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EED51AF-4AB2-C847-BC90-9040E46FD185}"/>
              </a:ext>
            </a:extLst>
          </p:cNvPr>
          <p:cNvSpPr/>
          <p:nvPr/>
        </p:nvSpPr>
        <p:spPr>
          <a:xfrm>
            <a:off x="6655191" y="3667690"/>
            <a:ext cx="14059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Nunito Sans" pitchFamily="2" charset="77"/>
              </a:rPr>
              <a:t>Error k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135A1638-32C8-FE41-AE84-BEF6FB302CFD}"/>
              </a:ext>
            </a:extLst>
          </p:cNvPr>
          <p:cNvSpPr/>
          <p:nvPr/>
        </p:nvSpPr>
        <p:spPr>
          <a:xfrm>
            <a:off x="7658100" y="1623024"/>
            <a:ext cx="377652" cy="2428643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67F8006-A8DA-D545-A635-40BD7D1ACF68}"/>
              </a:ext>
            </a:extLst>
          </p:cNvPr>
          <p:cNvSpPr/>
          <p:nvPr/>
        </p:nvSpPr>
        <p:spPr>
          <a:xfrm>
            <a:off x="7760091" y="2561038"/>
            <a:ext cx="140596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Nunito Sans" pitchFamily="2" charset="77"/>
              </a:rPr>
              <a:t>Average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latin typeface="Nunito Sans" pitchFamily="2" charset="77"/>
              </a:rPr>
              <a:t>all validation errors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4FAF87CE-F725-4B4C-9DA1-BAB28768D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49325" y="232600"/>
            <a:ext cx="5596200" cy="564685"/>
          </a:xfrm>
        </p:spPr>
        <p:txBody>
          <a:bodyPr/>
          <a:lstStyle/>
          <a:p>
            <a:pPr marL="139700" indent="0">
              <a:buNone/>
            </a:pPr>
            <a:r>
              <a:rPr lang="en-US" dirty="0"/>
              <a:t>For a set of hyperparameters, perform Cross Validation on k folds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41C0A2B-4BB4-144D-B657-61521FC5AE3C}"/>
              </a:ext>
            </a:extLst>
          </p:cNvPr>
          <p:cNvSpPr/>
          <p:nvPr/>
        </p:nvSpPr>
        <p:spPr>
          <a:xfrm>
            <a:off x="6782192" y="3196038"/>
            <a:ext cx="11049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Nunito Sans" pitchFamily="2" charset="77"/>
              </a:rPr>
              <a:t>.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latin typeface="Nunito Sans" pitchFamily="2" charset="77"/>
              </a:rPr>
              <a:t>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CC2E9F7-3BC5-9F49-A719-F3354A7AD87A}"/>
              </a:ext>
            </a:extLst>
          </p:cNvPr>
          <p:cNvSpPr/>
          <p:nvPr/>
        </p:nvSpPr>
        <p:spPr>
          <a:xfrm>
            <a:off x="4978791" y="1646638"/>
            <a:ext cx="14059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Nunito Sans" pitchFamily="2" charset="77"/>
              </a:rPr>
              <a:t>.  .  .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8C329BD-8867-A84D-8D76-6186B5757798}"/>
              </a:ext>
            </a:extLst>
          </p:cNvPr>
          <p:cNvSpPr/>
          <p:nvPr/>
        </p:nvSpPr>
        <p:spPr>
          <a:xfrm>
            <a:off x="4944444" y="2303166"/>
            <a:ext cx="14059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Nunito Sans" pitchFamily="2" charset="77"/>
              </a:rPr>
              <a:t>.  .  .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4AD7061-3B1B-9B47-9E92-18E941B10A01}"/>
              </a:ext>
            </a:extLst>
          </p:cNvPr>
          <p:cNvSpPr/>
          <p:nvPr/>
        </p:nvSpPr>
        <p:spPr>
          <a:xfrm>
            <a:off x="4963285" y="2939438"/>
            <a:ext cx="14059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Nunito Sans" pitchFamily="2" charset="77"/>
              </a:rPr>
              <a:t>.  .  .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4DE8C32-892B-D34E-BBEF-B7713C5E3493}"/>
              </a:ext>
            </a:extLst>
          </p:cNvPr>
          <p:cNvSpPr/>
          <p:nvPr/>
        </p:nvSpPr>
        <p:spPr>
          <a:xfrm>
            <a:off x="4978790" y="3600754"/>
            <a:ext cx="14059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Nunito Sans" pitchFamily="2" charset="77"/>
              </a:rPr>
              <a:t>.  .  .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1" name="Left Brace 30">
            <a:extLst>
              <a:ext uri="{FF2B5EF4-FFF2-40B4-BE49-F238E27FC236}">
                <a16:creationId xmlns:a16="http://schemas.microsoft.com/office/drawing/2014/main" id="{6AEFDEAE-2CC1-F749-B213-CF15108F00BF}"/>
              </a:ext>
            </a:extLst>
          </p:cNvPr>
          <p:cNvSpPr/>
          <p:nvPr/>
        </p:nvSpPr>
        <p:spPr>
          <a:xfrm rot="5400000" flipH="1">
            <a:off x="4710391" y="2310247"/>
            <a:ext cx="279060" cy="4213443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208D4CF-5A30-B842-B0D0-E8253AB7625B}"/>
              </a:ext>
            </a:extLst>
          </p:cNvPr>
          <p:cNvSpPr/>
          <p:nvPr/>
        </p:nvSpPr>
        <p:spPr>
          <a:xfrm>
            <a:off x="4146940" y="4632378"/>
            <a:ext cx="14059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nito Sans" pitchFamily="2" charset="77"/>
              </a:rPr>
              <a:t>k folds</a:t>
            </a:r>
            <a:endParaRPr lang="en-US" sz="1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487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C5A86-3561-3241-8D1A-94C890D74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Cross-Validation</a:t>
            </a:r>
            <a:endParaRPr lang="en-US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3CEE05-52FE-344C-9CF8-1363DD124B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The process generally goes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chunk_1, …,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chunk_k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, test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random_split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dataset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13970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for each model complexity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p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 marL="13970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for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in [1, k]:</a:t>
            </a:r>
          </a:p>
          <a:p>
            <a:pPr marL="13970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	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model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train_model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model_p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chunks -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13970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val_err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= error(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model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chunk_i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13970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avg_val_err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= average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val_err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over chunks</a:t>
            </a:r>
          </a:p>
          <a:p>
            <a:pPr marL="13970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keep track of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p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with smallest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avg_val_err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13970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return model trained on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train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(all chunks) with best p &amp;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error(model, test)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1495AF-86AB-5448-9DC4-5BF45441B6F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1612342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82A18-8614-3946-9956-8B9AB7574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Bias – Variance Tradeoff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4F8603-8636-BF46-8CBC-BF4B26C4748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5AA878-9F60-3F4C-B35E-DCF5357C54B4}"/>
              </a:ext>
            </a:extLst>
          </p:cNvPr>
          <p:cNvSpPr/>
          <p:nvPr/>
        </p:nvSpPr>
        <p:spPr>
          <a:xfrm>
            <a:off x="7541955" y="4620280"/>
            <a:ext cx="11448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6666"/>
                </a:solidFill>
                <a:latin typeface="Nunito Sans" pitchFamily="2" charset="77"/>
              </a:rPr>
              <a:t>Complexity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1877029-2D86-6941-8425-BFCF5913A1C0}"/>
              </a:ext>
            </a:extLst>
          </p:cNvPr>
          <p:cNvSpPr/>
          <p:nvPr/>
        </p:nvSpPr>
        <p:spPr>
          <a:xfrm>
            <a:off x="2692309" y="1869224"/>
            <a:ext cx="11448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6666"/>
                </a:solidFill>
                <a:latin typeface="Nunito Sans" pitchFamily="2" charset="77"/>
              </a:rPr>
              <a:t>Error</a:t>
            </a:r>
            <a:endParaRPr lang="en-US" dirty="0"/>
          </a:p>
        </p:txBody>
      </p:sp>
      <p:sp>
        <p:nvSpPr>
          <p:cNvPr id="14" name="Left-Up Arrow 13">
            <a:extLst>
              <a:ext uri="{FF2B5EF4-FFF2-40B4-BE49-F238E27FC236}">
                <a16:creationId xmlns:a16="http://schemas.microsoft.com/office/drawing/2014/main" id="{F421DDCF-A0F3-5E41-AB48-80C5BBB4300D}"/>
              </a:ext>
            </a:extLst>
          </p:cNvPr>
          <p:cNvSpPr/>
          <p:nvPr/>
        </p:nvSpPr>
        <p:spPr>
          <a:xfrm flipH="1">
            <a:off x="3501736" y="810980"/>
            <a:ext cx="5055048" cy="3745520"/>
          </a:xfrm>
          <a:prstGeom prst="leftUpArrow">
            <a:avLst>
              <a:gd name="adj1" fmla="val 0"/>
              <a:gd name="adj2" fmla="val 3283"/>
              <a:gd name="adj3" fmla="val 5019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F088BDB3-3ECD-AD47-BDC0-F982DA39EF04}"/>
              </a:ext>
            </a:extLst>
          </p:cNvPr>
          <p:cNvSpPr/>
          <p:nvPr/>
        </p:nvSpPr>
        <p:spPr>
          <a:xfrm>
            <a:off x="4125189" y="2168236"/>
            <a:ext cx="3948546" cy="2015836"/>
          </a:xfrm>
          <a:custGeom>
            <a:avLst/>
            <a:gdLst>
              <a:gd name="connsiteX0" fmla="*/ 0 w 3948546"/>
              <a:gd name="connsiteY0" fmla="*/ 0 h 2015836"/>
              <a:gd name="connsiteX1" fmla="*/ 602673 w 3948546"/>
              <a:gd name="connsiteY1" fmla="*/ 1049482 h 2015836"/>
              <a:gd name="connsiteX2" fmla="*/ 1496291 w 3948546"/>
              <a:gd name="connsiteY2" fmla="*/ 1683327 h 2015836"/>
              <a:gd name="connsiteX3" fmla="*/ 2691246 w 3948546"/>
              <a:gd name="connsiteY3" fmla="*/ 1953491 h 2015836"/>
              <a:gd name="connsiteX4" fmla="*/ 3938155 w 3948546"/>
              <a:gd name="connsiteY4" fmla="*/ 2015836 h 2015836"/>
              <a:gd name="connsiteX5" fmla="*/ 3938155 w 3948546"/>
              <a:gd name="connsiteY5" fmla="*/ 2015836 h 2015836"/>
              <a:gd name="connsiteX6" fmla="*/ 3948546 w 3948546"/>
              <a:gd name="connsiteY6" fmla="*/ 2015836 h 2015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8546" h="2015836">
                <a:moveTo>
                  <a:pt x="0" y="0"/>
                </a:moveTo>
                <a:cubicBezTo>
                  <a:pt x="176645" y="384464"/>
                  <a:pt x="353291" y="768928"/>
                  <a:pt x="602673" y="1049482"/>
                </a:cubicBezTo>
                <a:cubicBezTo>
                  <a:pt x="852055" y="1330037"/>
                  <a:pt x="1148195" y="1532659"/>
                  <a:pt x="1496291" y="1683327"/>
                </a:cubicBezTo>
                <a:cubicBezTo>
                  <a:pt x="1844387" y="1833995"/>
                  <a:pt x="2284269" y="1898073"/>
                  <a:pt x="2691246" y="1953491"/>
                </a:cubicBezTo>
                <a:cubicBezTo>
                  <a:pt x="3098223" y="2008909"/>
                  <a:pt x="3938155" y="2015836"/>
                  <a:pt x="3938155" y="2015836"/>
                </a:cubicBezTo>
                <a:lnTo>
                  <a:pt x="3938155" y="2015836"/>
                </a:lnTo>
                <a:lnTo>
                  <a:pt x="3948546" y="2015836"/>
                </a:lnTo>
              </a:path>
            </a:pathLst>
          </a:cu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9D2498EA-AD06-664C-9F27-B392A4C0289D}"/>
              </a:ext>
            </a:extLst>
          </p:cNvPr>
          <p:cNvSpPr/>
          <p:nvPr/>
        </p:nvSpPr>
        <p:spPr>
          <a:xfrm flipH="1">
            <a:off x="4125186" y="2168236"/>
            <a:ext cx="3948544" cy="2015836"/>
          </a:xfrm>
          <a:custGeom>
            <a:avLst/>
            <a:gdLst>
              <a:gd name="connsiteX0" fmla="*/ 0 w 3948546"/>
              <a:gd name="connsiteY0" fmla="*/ 0 h 2015836"/>
              <a:gd name="connsiteX1" fmla="*/ 602673 w 3948546"/>
              <a:gd name="connsiteY1" fmla="*/ 1049482 h 2015836"/>
              <a:gd name="connsiteX2" fmla="*/ 1496291 w 3948546"/>
              <a:gd name="connsiteY2" fmla="*/ 1683327 h 2015836"/>
              <a:gd name="connsiteX3" fmla="*/ 2691246 w 3948546"/>
              <a:gd name="connsiteY3" fmla="*/ 1953491 h 2015836"/>
              <a:gd name="connsiteX4" fmla="*/ 3938155 w 3948546"/>
              <a:gd name="connsiteY4" fmla="*/ 2015836 h 2015836"/>
              <a:gd name="connsiteX5" fmla="*/ 3938155 w 3948546"/>
              <a:gd name="connsiteY5" fmla="*/ 2015836 h 2015836"/>
              <a:gd name="connsiteX6" fmla="*/ 3948546 w 3948546"/>
              <a:gd name="connsiteY6" fmla="*/ 2015836 h 2015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8546" h="2015836">
                <a:moveTo>
                  <a:pt x="0" y="0"/>
                </a:moveTo>
                <a:cubicBezTo>
                  <a:pt x="176645" y="384464"/>
                  <a:pt x="353291" y="768928"/>
                  <a:pt x="602673" y="1049482"/>
                </a:cubicBezTo>
                <a:cubicBezTo>
                  <a:pt x="852055" y="1330037"/>
                  <a:pt x="1148195" y="1532659"/>
                  <a:pt x="1496291" y="1683327"/>
                </a:cubicBezTo>
                <a:cubicBezTo>
                  <a:pt x="1844387" y="1833995"/>
                  <a:pt x="2284269" y="1898073"/>
                  <a:pt x="2691246" y="1953491"/>
                </a:cubicBezTo>
                <a:cubicBezTo>
                  <a:pt x="3098223" y="2008909"/>
                  <a:pt x="3938155" y="2015836"/>
                  <a:pt x="3938155" y="2015836"/>
                </a:cubicBezTo>
                <a:lnTo>
                  <a:pt x="3938155" y="2015836"/>
                </a:lnTo>
                <a:lnTo>
                  <a:pt x="3948546" y="2015836"/>
                </a:lnTo>
              </a:path>
            </a:pathLst>
          </a:cu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85D659C9-A175-0144-9469-86B7DD737CFD}"/>
              </a:ext>
            </a:extLst>
          </p:cNvPr>
          <p:cNvSpPr/>
          <p:nvPr/>
        </p:nvSpPr>
        <p:spPr>
          <a:xfrm>
            <a:off x="4125190" y="1539568"/>
            <a:ext cx="3948546" cy="2015836"/>
          </a:xfrm>
          <a:custGeom>
            <a:avLst/>
            <a:gdLst>
              <a:gd name="connsiteX0" fmla="*/ 0 w 3408219"/>
              <a:gd name="connsiteY0" fmla="*/ 0 h 1791854"/>
              <a:gd name="connsiteX1" fmla="*/ 290946 w 3408219"/>
              <a:gd name="connsiteY1" fmla="*/ 477982 h 1791854"/>
              <a:gd name="connsiteX2" fmla="*/ 592282 w 3408219"/>
              <a:gd name="connsiteY2" fmla="*/ 924791 h 1791854"/>
              <a:gd name="connsiteX3" fmla="*/ 914400 w 3408219"/>
              <a:gd name="connsiteY3" fmla="*/ 1319645 h 1791854"/>
              <a:gd name="connsiteX4" fmla="*/ 1267691 w 3408219"/>
              <a:gd name="connsiteY4" fmla="*/ 1620982 h 1791854"/>
              <a:gd name="connsiteX5" fmla="*/ 1662546 w 3408219"/>
              <a:gd name="connsiteY5" fmla="*/ 1766455 h 1791854"/>
              <a:gd name="connsiteX6" fmla="*/ 1901537 w 3408219"/>
              <a:gd name="connsiteY6" fmla="*/ 1787236 h 1791854"/>
              <a:gd name="connsiteX7" fmla="*/ 2234046 w 3408219"/>
              <a:gd name="connsiteY7" fmla="*/ 1714500 h 1791854"/>
              <a:gd name="connsiteX8" fmla="*/ 2597728 w 3408219"/>
              <a:gd name="connsiteY8" fmla="*/ 1465118 h 1791854"/>
              <a:gd name="connsiteX9" fmla="*/ 2982191 w 3408219"/>
              <a:gd name="connsiteY9" fmla="*/ 1059873 h 1791854"/>
              <a:gd name="connsiteX10" fmla="*/ 3221182 w 3408219"/>
              <a:gd name="connsiteY10" fmla="*/ 613064 h 1791854"/>
              <a:gd name="connsiteX11" fmla="*/ 3408219 w 3408219"/>
              <a:gd name="connsiteY11" fmla="*/ 93518 h 1791854"/>
              <a:gd name="connsiteX12" fmla="*/ 3408219 w 3408219"/>
              <a:gd name="connsiteY12" fmla="*/ 93518 h 1791854"/>
              <a:gd name="connsiteX13" fmla="*/ 3408219 w 3408219"/>
              <a:gd name="connsiteY13" fmla="*/ 93518 h 17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08219" h="1791854">
                <a:moveTo>
                  <a:pt x="0" y="0"/>
                </a:moveTo>
                <a:cubicBezTo>
                  <a:pt x="96116" y="161925"/>
                  <a:pt x="192232" y="323850"/>
                  <a:pt x="290946" y="477982"/>
                </a:cubicBezTo>
                <a:cubicBezTo>
                  <a:pt x="389660" y="632114"/>
                  <a:pt x="488373" y="784514"/>
                  <a:pt x="592282" y="924791"/>
                </a:cubicBezTo>
                <a:cubicBezTo>
                  <a:pt x="696191" y="1065068"/>
                  <a:pt x="801832" y="1203613"/>
                  <a:pt x="914400" y="1319645"/>
                </a:cubicBezTo>
                <a:cubicBezTo>
                  <a:pt x="1026968" y="1435677"/>
                  <a:pt x="1143000" y="1546514"/>
                  <a:pt x="1267691" y="1620982"/>
                </a:cubicBezTo>
                <a:cubicBezTo>
                  <a:pt x="1392382" y="1695450"/>
                  <a:pt x="1556905" y="1738746"/>
                  <a:pt x="1662546" y="1766455"/>
                </a:cubicBezTo>
                <a:cubicBezTo>
                  <a:pt x="1768187" y="1794164"/>
                  <a:pt x="1806287" y="1795895"/>
                  <a:pt x="1901537" y="1787236"/>
                </a:cubicBezTo>
                <a:cubicBezTo>
                  <a:pt x="1996787" y="1778577"/>
                  <a:pt x="2118014" y="1768186"/>
                  <a:pt x="2234046" y="1714500"/>
                </a:cubicBezTo>
                <a:cubicBezTo>
                  <a:pt x="2350078" y="1660814"/>
                  <a:pt x="2473037" y="1574223"/>
                  <a:pt x="2597728" y="1465118"/>
                </a:cubicBezTo>
                <a:cubicBezTo>
                  <a:pt x="2722419" y="1356014"/>
                  <a:pt x="2878282" y="1201882"/>
                  <a:pt x="2982191" y="1059873"/>
                </a:cubicBezTo>
                <a:cubicBezTo>
                  <a:pt x="3086100" y="917864"/>
                  <a:pt x="3150177" y="774123"/>
                  <a:pt x="3221182" y="613064"/>
                </a:cubicBezTo>
                <a:cubicBezTo>
                  <a:pt x="3292187" y="452005"/>
                  <a:pt x="3408219" y="93518"/>
                  <a:pt x="3408219" y="93518"/>
                </a:cubicBezTo>
                <a:lnTo>
                  <a:pt x="3408219" y="93518"/>
                </a:lnTo>
                <a:lnTo>
                  <a:pt x="3408219" y="93518"/>
                </a:lnTo>
              </a:path>
            </a:pathLst>
          </a:cu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72CAEA9-3A8D-A94C-9A9C-096C3357FC3C}"/>
              </a:ext>
            </a:extLst>
          </p:cNvPr>
          <p:cNvSpPr/>
          <p:nvPr/>
        </p:nvSpPr>
        <p:spPr>
          <a:xfrm>
            <a:off x="7237639" y="3830104"/>
            <a:ext cx="16071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6666"/>
                </a:solidFill>
                <a:latin typeface="Nunito Sans" pitchFamily="2" charset="77"/>
              </a:rPr>
              <a:t>Biased squared</a:t>
            </a:r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A2E96A3-4421-5748-9C44-575F40AAEBE2}"/>
              </a:ext>
            </a:extLst>
          </p:cNvPr>
          <p:cNvSpPr/>
          <p:nvPr/>
        </p:nvSpPr>
        <p:spPr>
          <a:xfrm>
            <a:off x="7400111" y="2792184"/>
            <a:ext cx="16071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6666"/>
                </a:solidFill>
                <a:latin typeface="Nunito Sans" pitchFamily="2" charset="77"/>
              </a:rPr>
              <a:t>Variance</a:t>
            </a:r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3ECA938-5948-4544-B87E-ECFAF55AB888}"/>
              </a:ext>
            </a:extLst>
          </p:cNvPr>
          <p:cNvSpPr/>
          <p:nvPr/>
        </p:nvSpPr>
        <p:spPr>
          <a:xfrm>
            <a:off x="7251172" y="1219693"/>
            <a:ext cx="16071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6666"/>
                </a:solidFill>
                <a:latin typeface="Nunito Sans" pitchFamily="2" charset="77"/>
              </a:rPr>
              <a:t>True error</a:t>
            </a:r>
            <a:endParaRPr lang="en-US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1D2036B-90BE-634C-8B7E-CFE6F2D3679A}"/>
              </a:ext>
            </a:extLst>
          </p:cNvPr>
          <p:cNvCxnSpPr/>
          <p:nvPr/>
        </p:nvCxnSpPr>
        <p:spPr>
          <a:xfrm>
            <a:off x="6296892" y="1404754"/>
            <a:ext cx="0" cy="305294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79D95383-CD32-6646-8DBC-5C5DF6C1C10C}"/>
              </a:ext>
            </a:extLst>
          </p:cNvPr>
          <p:cNvSpPr/>
          <p:nvPr/>
        </p:nvSpPr>
        <p:spPr>
          <a:xfrm>
            <a:off x="4809397" y="2213352"/>
            <a:ext cx="16071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6666"/>
                </a:solidFill>
                <a:latin typeface="Nunito Sans" pitchFamily="2" charset="77"/>
              </a:rPr>
              <a:t>Underfitting</a:t>
            </a:r>
            <a:endParaRPr lang="en-US" dirty="0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B35250F-C0FC-0047-A89C-3FC21D279E2F}"/>
              </a:ext>
            </a:extLst>
          </p:cNvPr>
          <p:cNvCxnSpPr/>
          <p:nvPr/>
        </p:nvCxnSpPr>
        <p:spPr>
          <a:xfrm flipH="1">
            <a:off x="5413664" y="2177001"/>
            <a:ext cx="727363" cy="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AAF1793-5BE1-3744-84E3-829C70AA1732}"/>
              </a:ext>
            </a:extLst>
          </p:cNvPr>
          <p:cNvCxnSpPr>
            <a:cxnSpLocks/>
          </p:cNvCxnSpPr>
          <p:nvPr/>
        </p:nvCxnSpPr>
        <p:spPr>
          <a:xfrm>
            <a:off x="6399140" y="2177001"/>
            <a:ext cx="730828" cy="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B9A9C42D-E9CC-2842-8464-9F9396A0AB3E}"/>
              </a:ext>
            </a:extLst>
          </p:cNvPr>
          <p:cNvSpPr/>
          <p:nvPr/>
        </p:nvSpPr>
        <p:spPr>
          <a:xfrm>
            <a:off x="5498569" y="734777"/>
            <a:ext cx="16071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6666"/>
                </a:solidFill>
                <a:latin typeface="Nunito Sans" pitchFamily="2" charset="77"/>
              </a:rPr>
              <a:t>Optimal model complexity</a:t>
            </a:r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B590BF5-D1A9-4A45-9A97-02BDB783B995}"/>
              </a:ext>
            </a:extLst>
          </p:cNvPr>
          <p:cNvSpPr/>
          <p:nvPr/>
        </p:nvSpPr>
        <p:spPr>
          <a:xfrm>
            <a:off x="6073320" y="2229318"/>
            <a:ext cx="16071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6666"/>
                </a:solidFill>
                <a:latin typeface="Nunito Sans" pitchFamily="2" charset="77"/>
              </a:rPr>
              <a:t>Overfitting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42743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EFF50-251F-3C4B-8A9A-E06874DB6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Cross-Validation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72B9B08-8140-904A-8A64-3BD7A8DC071B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2605548" y="555835"/>
                <a:ext cx="6499936" cy="398100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b="1" dirty="0"/>
                  <a:t>Pros</a:t>
                </a:r>
              </a:p>
              <a:p>
                <a:pPr>
                  <a:buFontTx/>
                  <a:buChar char="-"/>
                </a:pPr>
                <a:r>
                  <a:rPr lang="en-US" dirty="0"/>
                  <a:t>Prevent overfitting: By training the model on multiple folds instead of only 1 training set, this learns the model with the best generalization capabilities.</a:t>
                </a:r>
              </a:p>
              <a:p>
                <a:pPr>
                  <a:buFontTx/>
                  <a:buChar char="-"/>
                </a:pPr>
                <a:r>
                  <a:rPr lang="en-US" dirty="0"/>
                  <a:t>Don’t have to actually get rid of any training data!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b="1" dirty="0"/>
                  <a:t>Cons</a:t>
                </a:r>
              </a:p>
              <a:p>
                <a:pPr>
                  <a:buFontTx/>
                  <a:buChar char="-"/>
                </a:pPr>
                <a:r>
                  <a:rPr lang="en-US" dirty="0"/>
                  <a:t>Slow. For each model selection, we have to train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times</a:t>
                </a:r>
              </a:p>
              <a:p>
                <a:pPr>
                  <a:buFontTx/>
                  <a:buChar char="-"/>
                </a:pPr>
                <a:r>
                  <a:rPr lang="en-US" dirty="0"/>
                  <a:t>Very computationally expensive 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72B9B08-8140-904A-8A64-3BD7A8DC071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605548" y="555835"/>
                <a:ext cx="6499936" cy="398100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F05CC5-002C-BA43-B13E-EA23F62DAAA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16391054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EFF50-251F-3C4B-8A9A-E06874DB6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Cross-Validation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What size of k?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72B9B08-8140-904A-8A64-3BD7A8DC071B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2605548" y="555835"/>
                <a:ext cx="6499936" cy="3981000"/>
              </a:xfrm>
            </p:spPr>
            <p:txBody>
              <a:bodyPr/>
              <a:lstStyle/>
              <a:p>
                <a:r>
                  <a:rPr lang="en-US" dirty="0"/>
                  <a:t>Theoretical best estimator is to use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Called "Leave One Out Cross Validation”</a:t>
                </a:r>
              </a:p>
              <a:p>
                <a:r>
                  <a:rPr lang="en-US" dirty="0"/>
                  <a:t>In practice, people use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=5</m:t>
                    </m:r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72B9B08-8140-904A-8A64-3BD7A8DC071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605548" y="555835"/>
                <a:ext cx="6499936" cy="398100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F05CC5-002C-BA43-B13E-EA23F62DAAA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24455983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E81C76B-B07F-FE47-8299-3DC951D201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1600" dirty="0"/>
              <a:t>Pre-Class Video 1:</a:t>
            </a:r>
            <a:r>
              <a:rPr lang="en-US" dirty="0"/>
              <a:t> Cross Validation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CFD6B1-3B76-1C45-A9D4-F85A8825658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969686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561C5EC-79E7-7B49-B380-444B710E9B5E}"/>
              </a:ext>
            </a:extLst>
          </p:cNvPr>
          <p:cNvSpPr/>
          <p:nvPr/>
        </p:nvSpPr>
        <p:spPr>
          <a:xfrm>
            <a:off x="5630779" y="961661"/>
            <a:ext cx="479875" cy="5938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Fix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5CF151-7A61-0346-8034-EB6898FAF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Interpreting Coefficients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DE024D2-3E3E-384B-8A0E-6784A47D2B49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90625" y="575500"/>
                <a:ext cx="5596200" cy="650757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Interpreting Coefficients – Multiple Linear Regression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DE024D2-3E3E-384B-8A0E-6784A47D2B4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90625" y="575500"/>
                <a:ext cx="5596200" cy="650757"/>
              </a:xfrm>
              <a:blipFill>
                <a:blip r:embed="rId3"/>
                <a:stretch>
                  <a:fillRect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830286-5D01-3A48-B6CC-3CA0BF5A5E5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33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8021E3-DDED-4840-907A-1321D1FE75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5425" y="1612418"/>
            <a:ext cx="5596201" cy="30625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0E3437-CC74-0741-9895-36F56D81BAB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51561" y="1555499"/>
            <a:ext cx="5725138" cy="31455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DC9B99-4B53-E94D-ADF7-F0A30367E509}"/>
              </a:ext>
            </a:extLst>
          </p:cNvPr>
          <p:cNvSpPr txBox="1"/>
          <p:nvPr/>
        </p:nvSpPr>
        <p:spPr>
          <a:xfrm>
            <a:off x="6893093" y="4311000"/>
            <a:ext cx="88552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h</a:t>
            </a:r>
            <a:r>
              <a:rPr lang="en-US" sz="2400" baseline="-25000" dirty="0"/>
              <a:t>1</a:t>
            </a:r>
            <a:r>
              <a:rPr lang="en-US" sz="2400" dirty="0"/>
              <a:t>(x)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1FB76E-95BB-6A45-B97A-5B2AD207FEEB}"/>
              </a:ext>
            </a:extLst>
          </p:cNvPr>
          <p:cNvSpPr txBox="1"/>
          <p:nvPr/>
        </p:nvSpPr>
        <p:spPr>
          <a:xfrm>
            <a:off x="8114022" y="2526388"/>
            <a:ext cx="88552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h</a:t>
            </a:r>
            <a:r>
              <a:rPr lang="en-US" sz="2400" baseline="-25000" dirty="0"/>
              <a:t>2</a:t>
            </a:r>
            <a:r>
              <a:rPr lang="en-US" sz="2400" dirty="0"/>
              <a:t>(x)</a:t>
            </a:r>
          </a:p>
        </p:txBody>
      </p:sp>
    </p:spTree>
    <p:extLst>
      <p:ext uri="{BB962C8B-B14F-4D97-AF65-F5344CB8AC3E}">
        <p14:creationId xmlns:p14="http://schemas.microsoft.com/office/powerpoint/2010/main" val="16561773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CF151-7A61-0346-8034-EB6898FAF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Interpreting Coefficients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830286-5D01-3A48-B6CC-3CA0BF5A5E5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34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D55745-9CBE-5D49-AABC-693FAC4E1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7075" y="1723293"/>
            <a:ext cx="4664359" cy="31095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6D80D8B-4FC7-3C4A-B1A5-B990FDEB5D90}"/>
              </a:ext>
            </a:extLst>
          </p:cNvPr>
          <p:cNvSpPr/>
          <p:nvPr/>
        </p:nvSpPr>
        <p:spPr>
          <a:xfrm>
            <a:off x="7086600" y="1378657"/>
            <a:ext cx="1822950" cy="5938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Holding h</a:t>
            </a:r>
            <a:r>
              <a:rPr lang="en-US" baseline="-25000" dirty="0"/>
              <a:t>1</a:t>
            </a:r>
            <a:r>
              <a:rPr lang="en-US" dirty="0"/>
              <a:t>(x) fixed!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1F9047-F72F-274A-B3F2-D47DBD2BD9AD}"/>
              </a:ext>
            </a:extLst>
          </p:cNvPr>
          <p:cNvSpPr/>
          <p:nvPr/>
        </p:nvSpPr>
        <p:spPr>
          <a:xfrm>
            <a:off x="5783179" y="1114061"/>
            <a:ext cx="479875" cy="5938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Placeholder 2">
                <a:extLst>
                  <a:ext uri="{FF2B5EF4-FFF2-40B4-BE49-F238E27FC236}">
                    <a16:creationId xmlns:a16="http://schemas.microsoft.com/office/drawing/2014/main" id="{6DECBC3E-73D1-7A43-94CC-C1A11444428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43025" y="727900"/>
                <a:ext cx="5596200" cy="6507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17500" algn="l" rtl="0" eaLnBrk="1" hangingPunct="1">
                  <a:lnSpc>
                    <a:spcPct val="115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▪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1pPr>
                <a:lvl2pPr marL="914400" marR="0" lvl="1" indent="-317500" algn="l" rtl="0" eaLnBrk="1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2pPr>
                <a:lvl3pPr marL="1371600" marR="0" lvl="2" indent="-317500" algn="l" rtl="0" eaLnBrk="1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3pPr>
                <a:lvl4pPr marL="1828800" marR="0" lvl="3" indent="-317500" algn="l" rtl="0" eaLnBrk="1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4pPr>
                <a:lvl5pPr marL="2286000" marR="0" lvl="4" indent="-317500" algn="l" rtl="0" eaLnBrk="1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5pPr>
                <a:lvl6pPr marL="2743200" marR="0" lvl="5" indent="-317500" algn="l" rtl="0" eaLnBrk="1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6pPr>
                <a:lvl7pPr marL="3200400" marR="0" lvl="6" indent="-317500" algn="l" rtl="0" eaLnBrk="1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7pPr>
                <a:lvl8pPr marL="3657600" marR="0" lvl="7" indent="-317500" algn="l" rtl="0" eaLnBrk="1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8pPr>
                <a:lvl9pPr marL="4114800" marR="0" lvl="8" indent="-317500" algn="l" rtl="0" eaLnBrk="1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9pPr>
              </a:lstStyle>
              <a:p>
                <a:pPr marL="139700" indent="0">
                  <a:buFont typeface="Nunito Sans"/>
                  <a:buNone/>
                </a:pPr>
                <a:r>
                  <a:rPr lang="en-US" dirty="0"/>
                  <a:t>Interpreting Coefficients – Multiple Linear Regression</a:t>
                </a:r>
              </a:p>
              <a:p>
                <a:pPr marL="139700" indent="0">
                  <a:buFont typeface="Nunito Sans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</m:e>
                        <m:sub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</m:e>
                        <m:sub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</m:e>
                        <m:sub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 Placeholder 2">
                <a:extLst>
                  <a:ext uri="{FF2B5EF4-FFF2-40B4-BE49-F238E27FC236}">
                    <a16:creationId xmlns:a16="http://schemas.microsoft.com/office/drawing/2014/main" id="{6DECBC3E-73D1-7A43-94CC-C1A1144442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3025" y="727900"/>
                <a:ext cx="5596200" cy="650757"/>
              </a:xfrm>
              <a:prstGeom prst="rect">
                <a:avLst/>
              </a:prstGeom>
              <a:blipFill>
                <a:blip r:embed="rId4"/>
                <a:stretch>
                  <a:fillRect b="-115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C7BE50F9-BCF3-4347-9BEA-3F0FF2B203BB}"/>
              </a:ext>
            </a:extLst>
          </p:cNvPr>
          <p:cNvSpPr txBox="1"/>
          <p:nvPr/>
        </p:nvSpPr>
        <p:spPr>
          <a:xfrm>
            <a:off x="7428585" y="4456925"/>
            <a:ext cx="88552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h</a:t>
            </a:r>
            <a:r>
              <a:rPr lang="en-US" sz="2400" baseline="-25000" dirty="0"/>
              <a:t>2</a:t>
            </a:r>
            <a:r>
              <a:rPr lang="en-US" sz="2400" dirty="0"/>
              <a:t>(x)</a:t>
            </a:r>
          </a:p>
        </p:txBody>
      </p:sp>
    </p:spTree>
    <p:extLst>
      <p:ext uri="{BB962C8B-B14F-4D97-AF65-F5344CB8AC3E}">
        <p14:creationId xmlns:p14="http://schemas.microsoft.com/office/powerpoint/2010/main" val="802330932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FD44B-BC98-F349-BB68-E3CD27EAA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Interpreting Coefficients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5552DF7-44A4-064C-B731-ED67CC76357D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This also extends for multiple regression with many features!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+ </m:t>
                      </m:r>
                      <m:nary>
                        <m:naryPr>
                          <m:chr m:val="∑"/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Interpret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 as the change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per unit change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if all other features are held constant.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This is generally not possible for polynomial regression or if other features use same data input!</a:t>
                </a:r>
              </a:p>
              <a:p>
                <a:r>
                  <a:rPr lang="en-US" dirty="0"/>
                  <a:t>Can’t “fix” other features if they are derived from same input.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5552DF7-44A4-064C-B731-ED67CC7635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t="-4777" r="-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1C0AB3-3146-D647-A89E-5217F6ECA88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970611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13048-35F5-9942-9107-96CCF19C7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Overfitting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054DA93-9BAF-6A4A-A1B0-8B2C7887342C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Often, overfitting is associated with very large estimated parameters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</m:oMath>
                </a14:m>
                <a:r>
                  <a:rPr lang="en-US" dirty="0"/>
                  <a:t>!  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054DA93-9BAF-6A4A-A1B0-8B2C7887342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CE0306-83A6-344F-B34B-E364A12FFA2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36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E1B187-32DA-344E-A4CB-105B91837F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57" y="382149"/>
            <a:ext cx="4583735" cy="321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882843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D6DBA-36CE-FB41-AD81-C85F98858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Number of Features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1C3619-4B76-1247-9023-373EE72280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Overfitting is not limited to polynomial regression of large degree. It can also happen if you use a large number of features! 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Why? Overfitting depends on whether the amount of data you have is large enough to represent the true function’s complexity.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1168C8-66ED-5743-B346-0E18D47AA4E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37</a:t>
            </a:fld>
            <a:endParaRPr lang="e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F7CA6A-1DFB-994C-BE0F-5DAA36D67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6250" y="3112475"/>
            <a:ext cx="2886020" cy="16373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9ED7B9-58DB-EB45-841B-4B3E625E0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4276" y="3112474"/>
            <a:ext cx="2886022" cy="163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3341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29887-C9A9-D44D-9C25-9165D807B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Number of Features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3058A0B-4AF5-9646-9569-77769E2D4BA3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How do the number of features affect overfitting?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b="1" dirty="0"/>
                  <a:t>1 feature</a:t>
                </a:r>
              </a:p>
              <a:p>
                <a:pPr marL="139700" indent="0">
                  <a:buNone/>
                </a:pPr>
                <a:r>
                  <a:rPr lang="en-US" dirty="0"/>
                  <a:t>Data must include representative example of all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/>
                  <a:t> pairs to avoid overfitting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3058A0B-4AF5-9646-9569-77769E2D4BA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r="-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ACB3F9-0762-6349-A69A-AAEF0AC8A85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38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FBEEA4-F218-F240-AA07-96C8595C6F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90" r="21231" b="1"/>
          <a:stretch/>
        </p:blipFill>
        <p:spPr>
          <a:xfrm>
            <a:off x="5013972" y="2566000"/>
            <a:ext cx="3542812" cy="237592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C98AA8A-4A80-9B4A-9A50-D2BA1B099E27}"/>
              </a:ext>
            </a:extLst>
          </p:cNvPr>
          <p:cNvGrpSpPr/>
          <p:nvPr/>
        </p:nvGrpSpPr>
        <p:grpSpPr>
          <a:xfrm>
            <a:off x="2818256" y="3349869"/>
            <a:ext cx="1920798" cy="692958"/>
            <a:chOff x="2350099" y="3432218"/>
            <a:chExt cx="2826447" cy="97897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BEFA9F1-1EF3-1C41-9E7B-5527FBC848DA}"/>
                </a:ext>
              </a:extLst>
            </p:cNvPr>
            <p:cNvSpPr/>
            <p:nvPr/>
          </p:nvSpPr>
          <p:spPr>
            <a:xfrm rot="20907707">
              <a:off x="2350099" y="3432218"/>
              <a:ext cx="2826447" cy="978976"/>
            </a:xfrm>
            <a:prstGeom prst="rect">
              <a:avLst/>
            </a:prstGeom>
            <a:solidFill>
              <a:srgbClr val="FFFFFF"/>
            </a:solidFill>
            <a:ln w="57150" cmpd="sng">
              <a:solidFill>
                <a:srgbClr val="AE3C3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82983C0-7B54-C141-90F4-B0F149ABD3E6}"/>
                </a:ext>
              </a:extLst>
            </p:cNvPr>
            <p:cNvSpPr txBox="1"/>
            <p:nvPr/>
          </p:nvSpPr>
          <p:spPr>
            <a:xfrm rot="20697966">
              <a:off x="2681121" y="3465154"/>
              <a:ext cx="2301023" cy="913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C0504D"/>
                  </a:solidFill>
                  <a:latin typeface="Stencil"/>
                  <a:cs typeface="Stencil"/>
                </a:rPr>
                <a:t>HARD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50116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29887-C9A9-D44D-9C25-9165D807B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Number of Features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3058A0B-4AF5-9646-9569-77769E2D4BA3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How do the number of features affect overfitting?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b="1" dirty="0"/>
                  <a:t>D features</a:t>
                </a:r>
              </a:p>
              <a:p>
                <a:pPr marL="139700" indent="0">
                  <a:buNone/>
                </a:pPr>
                <a:r>
                  <a:rPr lang="en-US" dirty="0"/>
                  <a:t>Data must include representative example of all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), 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), …,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 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/>
                  <a:t> combos to avoid overfitting!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3058A0B-4AF5-9646-9569-77769E2D4BA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ACB3F9-0762-6349-A69A-AAEF0AC8A85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39</a:t>
            </a:fld>
            <a:endParaRPr lang="en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C98AA8A-4A80-9B4A-9A50-D2BA1B099E27}"/>
              </a:ext>
            </a:extLst>
          </p:cNvPr>
          <p:cNvGrpSpPr/>
          <p:nvPr/>
        </p:nvGrpSpPr>
        <p:grpSpPr>
          <a:xfrm>
            <a:off x="2695871" y="2874553"/>
            <a:ext cx="2321554" cy="962744"/>
            <a:chOff x="2170010" y="3257572"/>
            <a:chExt cx="3416158" cy="136011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BEFA9F1-1EF3-1C41-9E7B-5527FBC848DA}"/>
                </a:ext>
              </a:extLst>
            </p:cNvPr>
            <p:cNvSpPr/>
            <p:nvPr/>
          </p:nvSpPr>
          <p:spPr>
            <a:xfrm rot="20491667">
              <a:off x="2389918" y="3257572"/>
              <a:ext cx="3002113" cy="1360117"/>
            </a:xfrm>
            <a:prstGeom prst="rect">
              <a:avLst/>
            </a:prstGeom>
            <a:solidFill>
              <a:srgbClr val="FFFFFF"/>
            </a:solidFill>
            <a:ln w="57150" cmpd="sng">
              <a:solidFill>
                <a:srgbClr val="AE3C3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82983C0-7B54-C141-90F4-B0F149ABD3E6}"/>
                </a:ext>
              </a:extLst>
            </p:cNvPr>
            <p:cNvSpPr txBox="1"/>
            <p:nvPr/>
          </p:nvSpPr>
          <p:spPr>
            <a:xfrm rot="20209490">
              <a:off x="2170010" y="3364896"/>
              <a:ext cx="3416158" cy="1173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rgbClr val="C0504D"/>
                  </a:solidFill>
                  <a:latin typeface="Stencil"/>
                  <a:cs typeface="Stencil"/>
                </a:rPr>
                <a:t>MucH</a:t>
              </a:r>
              <a:r>
                <a:rPr lang="en-US" sz="2400" dirty="0">
                  <a:solidFill>
                    <a:srgbClr val="C0504D"/>
                  </a:solidFill>
                  <a:latin typeface="Stencil"/>
                  <a:cs typeface="Stencil"/>
                </a:rPr>
                <a:t>  </a:t>
              </a:r>
              <a:r>
                <a:rPr lang="en-US" sz="2400" dirty="0" err="1">
                  <a:solidFill>
                    <a:srgbClr val="C0504D"/>
                  </a:solidFill>
                  <a:latin typeface="Stencil"/>
                  <a:cs typeface="Stencil"/>
                </a:rPr>
                <a:t>HARDer</a:t>
              </a:r>
              <a:r>
                <a:rPr lang="en-US" sz="2400" dirty="0">
                  <a:solidFill>
                    <a:srgbClr val="C0504D"/>
                  </a:solidFill>
                  <a:latin typeface="Stencil"/>
                  <a:cs typeface="Stencil"/>
                </a:rPr>
                <a:t>!!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8FCA0EA-6DF2-5044-A05A-A00836172A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6605" y="2527232"/>
            <a:ext cx="3457710" cy="197084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2147C40-FC84-C940-B7E3-C5FEEB7B44F5}"/>
              </a:ext>
            </a:extLst>
          </p:cNvPr>
          <p:cNvSpPr/>
          <p:nvPr/>
        </p:nvSpPr>
        <p:spPr>
          <a:xfrm>
            <a:off x="2853233" y="4513489"/>
            <a:ext cx="38635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Introduction to the </a:t>
            </a:r>
            <a:r>
              <a:rPr lang="en-US" b="1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Curse of Dimensionality</a:t>
            </a:r>
            <a:r>
              <a:rPr lang="en-US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. </a:t>
            </a:r>
            <a:br>
              <a:rPr lang="en-US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</a:br>
            <a:r>
              <a:rPr lang="en-US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We will come back to this later in the quarter!</a:t>
            </a:r>
            <a:r>
              <a:rPr lang="en-US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B1DA7C-93AB-C14B-820F-835EEEAB4B36}"/>
              </a:ext>
            </a:extLst>
          </p:cNvPr>
          <p:cNvSpPr txBox="1"/>
          <p:nvPr/>
        </p:nvSpPr>
        <p:spPr>
          <a:xfrm>
            <a:off x="7596976" y="4204807"/>
            <a:ext cx="88552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h</a:t>
            </a:r>
            <a:r>
              <a:rPr lang="en-US" sz="2000" baseline="-25000" dirty="0"/>
              <a:t>1</a:t>
            </a:r>
            <a:r>
              <a:rPr lang="en-US" sz="2000" dirty="0"/>
              <a:t>(x)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CF199D-904D-7B47-93C6-F87C074EE387}"/>
              </a:ext>
            </a:extLst>
          </p:cNvPr>
          <p:cNvSpPr txBox="1"/>
          <p:nvPr/>
        </p:nvSpPr>
        <p:spPr>
          <a:xfrm>
            <a:off x="7994022" y="2828831"/>
            <a:ext cx="88552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h</a:t>
            </a:r>
            <a:r>
              <a:rPr lang="en-US" sz="2000" baseline="-25000" dirty="0"/>
              <a:t>2</a:t>
            </a:r>
            <a:r>
              <a:rPr lang="en-US" sz="2000" dirty="0"/>
              <a:t>(x)</a:t>
            </a:r>
          </a:p>
        </p:txBody>
      </p:sp>
    </p:spTree>
    <p:extLst>
      <p:ext uri="{BB962C8B-B14F-4D97-AF65-F5344CB8AC3E}">
        <p14:creationId xmlns:p14="http://schemas.microsoft.com/office/powerpoint/2010/main" val="27187371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B860B604-A360-E947-B6BD-D79EAD911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</p:spPr>
        <p:txBody>
          <a:bodyPr/>
          <a:lstStyle/>
          <a:p>
            <a:r>
              <a:rPr lang="en-US" dirty="0"/>
              <a:t>Dataset Size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CFBF774-E0F8-C747-89B5-35901B926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60584" y="461074"/>
            <a:ext cx="5596200" cy="3981000"/>
          </a:xfrm>
        </p:spPr>
        <p:txBody>
          <a:bodyPr/>
          <a:lstStyle/>
          <a:p>
            <a:pPr marL="139700" indent="0">
              <a:buNone/>
            </a:pPr>
            <a:r>
              <a:rPr lang="en-US" dirty="0"/>
              <a:t>So far our entire discussion of error assumes a fixed amount of data. What happens to our error (true error and training error) as we get more data?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4B63FAF7-47F8-104C-A91A-98A5656EC16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sp>
        <p:nvSpPr>
          <p:cNvPr id="15" name="Left-Up Arrow 14">
            <a:extLst>
              <a:ext uri="{FF2B5EF4-FFF2-40B4-BE49-F238E27FC236}">
                <a16:creationId xmlns:a16="http://schemas.microsoft.com/office/drawing/2014/main" id="{EEA6C2CA-FFF2-074D-AC36-79289349AAED}"/>
              </a:ext>
            </a:extLst>
          </p:cNvPr>
          <p:cNvSpPr/>
          <p:nvPr/>
        </p:nvSpPr>
        <p:spPr>
          <a:xfrm flipH="1">
            <a:off x="3502184" y="2062040"/>
            <a:ext cx="5054600" cy="2494459"/>
          </a:xfrm>
          <a:prstGeom prst="leftUpArrow">
            <a:avLst>
              <a:gd name="adj1" fmla="val 0"/>
              <a:gd name="adj2" fmla="val 3283"/>
              <a:gd name="adj3" fmla="val 5019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BB2186C-428A-BC48-8C80-1D254AE970B7}"/>
              </a:ext>
            </a:extLst>
          </p:cNvPr>
          <p:cNvSpPr/>
          <p:nvPr/>
        </p:nvSpPr>
        <p:spPr>
          <a:xfrm>
            <a:off x="6961238" y="4638874"/>
            <a:ext cx="17747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6666"/>
                </a:solidFill>
                <a:latin typeface="Nunito Sans" pitchFamily="2" charset="77"/>
              </a:rPr>
              <a:t>Size of train set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596F04F-F7EB-F649-A883-BDF472A5FB14}"/>
              </a:ext>
            </a:extLst>
          </p:cNvPr>
          <p:cNvSpPr/>
          <p:nvPr/>
        </p:nvSpPr>
        <p:spPr>
          <a:xfrm>
            <a:off x="2593424" y="1754262"/>
            <a:ext cx="14059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6666"/>
                </a:solidFill>
                <a:latin typeface="Nunito Sans" pitchFamily="2" charset="77"/>
              </a:rPr>
              <a:t>Error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162119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20B24-1DA8-5744-8F39-A453AC0FF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Prevent Overfitting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E0299A6-27CB-B54E-AFD6-E952CDDD5CAD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2816275" y="575500"/>
                <a:ext cx="6014859" cy="398100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Last time, we </a:t>
                </a:r>
                <a:r>
                  <a:rPr lang="en-US" b="1" dirty="0"/>
                  <a:t>trained multiple models</a:t>
                </a:r>
                <a:r>
                  <a:rPr lang="en-US" dirty="0"/>
                  <a:t>, using cross validation / validation set, to find one that was less likely to overfit</a:t>
                </a:r>
              </a:p>
              <a:p>
                <a:r>
                  <a:rPr lang="en-US" dirty="0"/>
                  <a:t>For selecting polynomial degree, we train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 models.</a:t>
                </a:r>
              </a:p>
              <a:p>
                <a:r>
                  <a:rPr lang="en-US" dirty="0"/>
                  <a:t>For selecting which features to include, we’d have to train ____ models!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Can we </a:t>
                </a:r>
                <a:r>
                  <a:rPr lang="en-US" b="1" dirty="0"/>
                  <a:t>train one model </a:t>
                </a:r>
                <a:r>
                  <a:rPr lang="en-US" dirty="0"/>
                  <a:t>that isn’t prone to overfitting in the first place?</a:t>
                </a:r>
              </a:p>
              <a:p>
                <a:r>
                  <a:rPr lang="en-US" b="1" dirty="0"/>
                  <a:t>Big Idea</a:t>
                </a:r>
                <a:r>
                  <a:rPr lang="en-US" dirty="0"/>
                  <a:t>: Have the model self-regulate to prevent overfitting by making sure its coefficients don’t get ”too large”</a:t>
                </a:r>
              </a:p>
              <a:p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This idea is called </a:t>
                </a:r>
                <a:r>
                  <a:rPr lang="en-US" b="1" dirty="0"/>
                  <a:t>regularization</a:t>
                </a:r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E0299A6-27CB-B54E-AFD6-E952CDDD5C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816275" y="575500"/>
                <a:ext cx="6014859" cy="3981000"/>
              </a:xfrm>
              <a:blipFill>
                <a:blip r:embed="rId2"/>
                <a:stretch>
                  <a:fillRect r="-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6FB69D-5A95-F546-9B18-B1FEAC2B19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832923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ctrTitle"/>
          </p:nvPr>
        </p:nvSpPr>
        <p:spPr>
          <a:xfrm>
            <a:off x="464236" y="2387250"/>
            <a:ext cx="3636600" cy="22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/>
              <a:t>CSE/STAT 416</a:t>
            </a:r>
            <a:br>
              <a:rPr lang="en-US" dirty="0"/>
            </a:br>
            <a:r>
              <a:rPr lang="en-US" sz="1700" dirty="0"/>
              <a:t>Cross Validation; Ridge Regression</a:t>
            </a:r>
            <a:br>
              <a:rPr lang="en-US" sz="1700" dirty="0"/>
            </a:br>
            <a:br>
              <a:rPr lang="en-US" sz="1800" dirty="0"/>
            </a:br>
            <a:r>
              <a:rPr lang="en-US" sz="1000" dirty="0"/>
              <a:t>Tanmay Shah</a:t>
            </a:r>
            <a:br>
              <a:rPr lang="en-US" sz="1000" dirty="0"/>
            </a:br>
            <a:r>
              <a:rPr lang="en-US" sz="1000" dirty="0"/>
              <a:t>University of Washington</a:t>
            </a:r>
            <a:br>
              <a:rPr lang="en-US" sz="1000" dirty="0"/>
            </a:br>
            <a:r>
              <a:rPr lang="en-US" sz="1000" dirty="0"/>
              <a:t>April 3, 2024</a:t>
            </a:r>
            <a:br>
              <a:rPr lang="en-US" sz="1000" dirty="0"/>
            </a:br>
            <a:br>
              <a:rPr lang="en-US" sz="1000" dirty="0"/>
            </a:br>
            <a:r>
              <a:rPr lang="en-US" sz="1000" dirty="0"/>
              <a:t>❓ Questions? </a:t>
            </a:r>
            <a:r>
              <a:rPr lang="en-US" sz="1000" b="0" dirty="0"/>
              <a:t>Raise hand or </a:t>
            </a:r>
            <a:r>
              <a:rPr lang="en-US" sz="1000" dirty="0" err="1"/>
              <a:t>sli.do</a:t>
            </a:r>
            <a:r>
              <a:rPr lang="en-US" sz="1000" dirty="0"/>
              <a:t> #cs416</a:t>
            </a:r>
            <a:br>
              <a:rPr lang="en-US" sz="1000" dirty="0"/>
            </a:br>
            <a:r>
              <a:rPr lang="en-US" sz="1000" dirty="0"/>
              <a:t>💬 Before Class: </a:t>
            </a:r>
            <a:r>
              <a:rPr lang="en-US" sz="1000" b="0" dirty="0"/>
              <a:t>What is your favorite coffee/tea/boba/beverage shop near campus?</a:t>
            </a:r>
            <a:br>
              <a:rPr lang="en-US" sz="1000" dirty="0"/>
            </a:br>
            <a:r>
              <a:rPr lang="en-US" sz="1000" dirty="0"/>
              <a:t>🎵 Listening to: </a:t>
            </a:r>
            <a:r>
              <a:rPr lang="en-US" sz="1000" b="0" dirty="0">
                <a:hlinkClick r:id="rId3"/>
              </a:rPr>
              <a:t>Sammy Rae &amp; The Friends</a:t>
            </a:r>
            <a:br>
              <a:rPr lang="en-US" sz="1000" dirty="0"/>
            </a:br>
            <a:br>
              <a:rPr lang="en-US" sz="1000" dirty="0"/>
            </a:br>
            <a:br>
              <a:rPr lang="en-US" sz="1000" dirty="0"/>
            </a:b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94854995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4AB52E5-40A0-764C-8AB2-7343661503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HW1 Walkthrough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93F8DE99-DDE4-8042-AD3E-381056CC86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F557CA-90F2-184F-B542-C87E2DA156B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42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128126641"/>
      </p:ext>
    </p:extLst>
  </p:cSld>
  <p:clrMapOvr>
    <a:masterClrMapping/>
  </p:clrMapOvr>
  <p:transition>
    <p:fade thruBlk="1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4AB52E5-40A0-764C-8AB2-7343661503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93F8DE99-DDE4-8042-AD3E-381056CC86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F557CA-90F2-184F-B542-C87E2DA156B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43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884114087"/>
      </p:ext>
    </p:extLst>
  </p:cSld>
  <p:clrMapOvr>
    <a:masterClrMapping/>
  </p:clrMapOvr>
  <p:transition>
    <p:fade thruBlk="1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DA043-5A93-0E47-BB38-413F620F2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Overfitting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E4C4595-39A2-064D-BFF1-6E04B6663C04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90625" y="326331"/>
                <a:ext cx="5596200" cy="3346219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b="1" dirty="0"/>
                  <a:t>Overfitting</a:t>
                </a:r>
                <a:r>
                  <a:rPr lang="en-US" dirty="0"/>
                  <a:t> happens when we too closely match the training data and fail to generalize. 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Overfitting occurs when you train a predictor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</m:oMath>
                </a14:m>
                <a:r>
                  <a:rPr lang="en-US" dirty="0"/>
                  <a:t> but there exists another predictor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/>
                  <a:t> from the same model class such that: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𝑒𝑟𝑟𝑜</m:t>
                    </m:r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𝑡𝑟𝑢𝑒</m:t>
                        </m:r>
                      </m:sub>
                    </m:sSub>
                    <m:d>
                      <m:d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p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𝑒𝑟𝑟𝑜</m:t>
                    </m:r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𝑡𝑟𝑢𝑒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̂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800" dirty="0"/>
              </a:p>
              <a:p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𝑒𝑟𝑟𝑜</m:t>
                    </m:r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𝑡𝑟𝑎𝑖𝑛</m:t>
                        </m:r>
                      </m:sub>
                    </m:sSub>
                    <m:d>
                      <m:d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p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𝑒𝑟𝑟𝑜</m:t>
                    </m:r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𝑡𝑟𝑎𝑖𝑛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̂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/>
                  <a:t> </a:t>
                </a:r>
              </a:p>
              <a:p>
                <a:pPr marL="139700" indent="0">
                  <a:buNone/>
                </a:pPr>
                <a:endParaRPr lang="en-US" b="0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E4C4595-39A2-064D-BFF1-6E04B6663C0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90625" y="326331"/>
                <a:ext cx="5596200" cy="3346219"/>
              </a:xfrm>
              <a:blipFill>
                <a:blip r:embed="rId3"/>
                <a:stretch>
                  <a:fillRect r="-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654005-4F9D-A642-A6E4-0C3D7384FC9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44</a:t>
            </a:fld>
            <a:endParaRPr lang="en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ED612B5-0F4A-471B-BBDF-56E1B0D2A935}"/>
              </a:ext>
            </a:extLst>
          </p:cNvPr>
          <p:cNvSpPr/>
          <p:nvPr/>
        </p:nvSpPr>
        <p:spPr>
          <a:xfrm>
            <a:off x="3532487" y="3202217"/>
            <a:ext cx="6303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</a:rPr>
              <a:t>Error</a:t>
            </a:r>
            <a:r>
              <a:rPr lang="en-US" dirty="0"/>
              <a:t>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56B6B87-97AF-49E4-B201-52EC05E91C91}"/>
              </a:ext>
            </a:extLst>
          </p:cNvPr>
          <p:cNvSpPr/>
          <p:nvPr/>
        </p:nvSpPr>
        <p:spPr>
          <a:xfrm>
            <a:off x="7595438" y="4595962"/>
            <a:ext cx="11031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</a:rPr>
              <a:t>Complexity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C8314F-648E-4FF0-AD75-F33F986172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2788" y="3078480"/>
            <a:ext cx="3451874" cy="173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513426"/>
      </p:ext>
    </p:extLst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82A18-8614-3946-9956-8B9AB7574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Bias – Variance Tradeoff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4F8603-8636-BF46-8CBC-BF4B26C4748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45</a:t>
            </a:fld>
            <a:endParaRPr lang="e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5AA878-9F60-3F4C-B35E-DCF5357C54B4}"/>
              </a:ext>
            </a:extLst>
          </p:cNvPr>
          <p:cNvSpPr/>
          <p:nvPr/>
        </p:nvSpPr>
        <p:spPr>
          <a:xfrm>
            <a:off x="7541955" y="4620280"/>
            <a:ext cx="11448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6666"/>
                </a:solidFill>
                <a:latin typeface="Nunito Sans" pitchFamily="2" charset="77"/>
              </a:rPr>
              <a:t>Complexity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1877029-2D86-6941-8425-BFCF5913A1C0}"/>
              </a:ext>
            </a:extLst>
          </p:cNvPr>
          <p:cNvSpPr/>
          <p:nvPr/>
        </p:nvSpPr>
        <p:spPr>
          <a:xfrm>
            <a:off x="2692309" y="1869224"/>
            <a:ext cx="11448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6666"/>
                </a:solidFill>
                <a:latin typeface="Nunito Sans" pitchFamily="2" charset="77"/>
              </a:rPr>
              <a:t>Error</a:t>
            </a:r>
            <a:endParaRPr lang="en-US" dirty="0"/>
          </a:p>
        </p:txBody>
      </p:sp>
      <p:sp>
        <p:nvSpPr>
          <p:cNvPr id="14" name="Left-Up Arrow 13">
            <a:extLst>
              <a:ext uri="{FF2B5EF4-FFF2-40B4-BE49-F238E27FC236}">
                <a16:creationId xmlns:a16="http://schemas.microsoft.com/office/drawing/2014/main" id="{F421DDCF-A0F3-5E41-AB48-80C5BBB4300D}"/>
              </a:ext>
            </a:extLst>
          </p:cNvPr>
          <p:cNvSpPr/>
          <p:nvPr/>
        </p:nvSpPr>
        <p:spPr>
          <a:xfrm flipH="1">
            <a:off x="3501736" y="810980"/>
            <a:ext cx="5055048" cy="3745520"/>
          </a:xfrm>
          <a:prstGeom prst="leftUpArrow">
            <a:avLst>
              <a:gd name="adj1" fmla="val 0"/>
              <a:gd name="adj2" fmla="val 3283"/>
              <a:gd name="adj3" fmla="val 5019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F088BDB3-3ECD-AD47-BDC0-F982DA39EF04}"/>
              </a:ext>
            </a:extLst>
          </p:cNvPr>
          <p:cNvSpPr/>
          <p:nvPr/>
        </p:nvSpPr>
        <p:spPr>
          <a:xfrm>
            <a:off x="4125189" y="2168236"/>
            <a:ext cx="3948546" cy="2015836"/>
          </a:xfrm>
          <a:custGeom>
            <a:avLst/>
            <a:gdLst>
              <a:gd name="connsiteX0" fmla="*/ 0 w 3948546"/>
              <a:gd name="connsiteY0" fmla="*/ 0 h 2015836"/>
              <a:gd name="connsiteX1" fmla="*/ 602673 w 3948546"/>
              <a:gd name="connsiteY1" fmla="*/ 1049482 h 2015836"/>
              <a:gd name="connsiteX2" fmla="*/ 1496291 w 3948546"/>
              <a:gd name="connsiteY2" fmla="*/ 1683327 h 2015836"/>
              <a:gd name="connsiteX3" fmla="*/ 2691246 w 3948546"/>
              <a:gd name="connsiteY3" fmla="*/ 1953491 h 2015836"/>
              <a:gd name="connsiteX4" fmla="*/ 3938155 w 3948546"/>
              <a:gd name="connsiteY4" fmla="*/ 2015836 h 2015836"/>
              <a:gd name="connsiteX5" fmla="*/ 3938155 w 3948546"/>
              <a:gd name="connsiteY5" fmla="*/ 2015836 h 2015836"/>
              <a:gd name="connsiteX6" fmla="*/ 3948546 w 3948546"/>
              <a:gd name="connsiteY6" fmla="*/ 2015836 h 2015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8546" h="2015836">
                <a:moveTo>
                  <a:pt x="0" y="0"/>
                </a:moveTo>
                <a:cubicBezTo>
                  <a:pt x="176645" y="384464"/>
                  <a:pt x="353291" y="768928"/>
                  <a:pt x="602673" y="1049482"/>
                </a:cubicBezTo>
                <a:cubicBezTo>
                  <a:pt x="852055" y="1330037"/>
                  <a:pt x="1148195" y="1532659"/>
                  <a:pt x="1496291" y="1683327"/>
                </a:cubicBezTo>
                <a:cubicBezTo>
                  <a:pt x="1844387" y="1833995"/>
                  <a:pt x="2284269" y="1898073"/>
                  <a:pt x="2691246" y="1953491"/>
                </a:cubicBezTo>
                <a:cubicBezTo>
                  <a:pt x="3098223" y="2008909"/>
                  <a:pt x="3938155" y="2015836"/>
                  <a:pt x="3938155" y="2015836"/>
                </a:cubicBezTo>
                <a:lnTo>
                  <a:pt x="3938155" y="2015836"/>
                </a:lnTo>
                <a:lnTo>
                  <a:pt x="3948546" y="2015836"/>
                </a:lnTo>
              </a:path>
            </a:pathLst>
          </a:cu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9D2498EA-AD06-664C-9F27-B392A4C0289D}"/>
              </a:ext>
            </a:extLst>
          </p:cNvPr>
          <p:cNvSpPr/>
          <p:nvPr/>
        </p:nvSpPr>
        <p:spPr>
          <a:xfrm flipH="1">
            <a:off x="4125186" y="2168236"/>
            <a:ext cx="3948544" cy="2015836"/>
          </a:xfrm>
          <a:custGeom>
            <a:avLst/>
            <a:gdLst>
              <a:gd name="connsiteX0" fmla="*/ 0 w 3948546"/>
              <a:gd name="connsiteY0" fmla="*/ 0 h 2015836"/>
              <a:gd name="connsiteX1" fmla="*/ 602673 w 3948546"/>
              <a:gd name="connsiteY1" fmla="*/ 1049482 h 2015836"/>
              <a:gd name="connsiteX2" fmla="*/ 1496291 w 3948546"/>
              <a:gd name="connsiteY2" fmla="*/ 1683327 h 2015836"/>
              <a:gd name="connsiteX3" fmla="*/ 2691246 w 3948546"/>
              <a:gd name="connsiteY3" fmla="*/ 1953491 h 2015836"/>
              <a:gd name="connsiteX4" fmla="*/ 3938155 w 3948546"/>
              <a:gd name="connsiteY4" fmla="*/ 2015836 h 2015836"/>
              <a:gd name="connsiteX5" fmla="*/ 3938155 w 3948546"/>
              <a:gd name="connsiteY5" fmla="*/ 2015836 h 2015836"/>
              <a:gd name="connsiteX6" fmla="*/ 3948546 w 3948546"/>
              <a:gd name="connsiteY6" fmla="*/ 2015836 h 2015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8546" h="2015836">
                <a:moveTo>
                  <a:pt x="0" y="0"/>
                </a:moveTo>
                <a:cubicBezTo>
                  <a:pt x="176645" y="384464"/>
                  <a:pt x="353291" y="768928"/>
                  <a:pt x="602673" y="1049482"/>
                </a:cubicBezTo>
                <a:cubicBezTo>
                  <a:pt x="852055" y="1330037"/>
                  <a:pt x="1148195" y="1532659"/>
                  <a:pt x="1496291" y="1683327"/>
                </a:cubicBezTo>
                <a:cubicBezTo>
                  <a:pt x="1844387" y="1833995"/>
                  <a:pt x="2284269" y="1898073"/>
                  <a:pt x="2691246" y="1953491"/>
                </a:cubicBezTo>
                <a:cubicBezTo>
                  <a:pt x="3098223" y="2008909"/>
                  <a:pt x="3938155" y="2015836"/>
                  <a:pt x="3938155" y="2015836"/>
                </a:cubicBezTo>
                <a:lnTo>
                  <a:pt x="3938155" y="2015836"/>
                </a:lnTo>
                <a:lnTo>
                  <a:pt x="3948546" y="2015836"/>
                </a:lnTo>
              </a:path>
            </a:pathLst>
          </a:cu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85D659C9-A175-0144-9469-86B7DD737CFD}"/>
              </a:ext>
            </a:extLst>
          </p:cNvPr>
          <p:cNvSpPr/>
          <p:nvPr/>
        </p:nvSpPr>
        <p:spPr>
          <a:xfrm>
            <a:off x="4125190" y="1539568"/>
            <a:ext cx="3948546" cy="2015836"/>
          </a:xfrm>
          <a:custGeom>
            <a:avLst/>
            <a:gdLst>
              <a:gd name="connsiteX0" fmla="*/ 0 w 3408219"/>
              <a:gd name="connsiteY0" fmla="*/ 0 h 1791854"/>
              <a:gd name="connsiteX1" fmla="*/ 290946 w 3408219"/>
              <a:gd name="connsiteY1" fmla="*/ 477982 h 1791854"/>
              <a:gd name="connsiteX2" fmla="*/ 592282 w 3408219"/>
              <a:gd name="connsiteY2" fmla="*/ 924791 h 1791854"/>
              <a:gd name="connsiteX3" fmla="*/ 914400 w 3408219"/>
              <a:gd name="connsiteY3" fmla="*/ 1319645 h 1791854"/>
              <a:gd name="connsiteX4" fmla="*/ 1267691 w 3408219"/>
              <a:gd name="connsiteY4" fmla="*/ 1620982 h 1791854"/>
              <a:gd name="connsiteX5" fmla="*/ 1662546 w 3408219"/>
              <a:gd name="connsiteY5" fmla="*/ 1766455 h 1791854"/>
              <a:gd name="connsiteX6" fmla="*/ 1901537 w 3408219"/>
              <a:gd name="connsiteY6" fmla="*/ 1787236 h 1791854"/>
              <a:gd name="connsiteX7" fmla="*/ 2234046 w 3408219"/>
              <a:gd name="connsiteY7" fmla="*/ 1714500 h 1791854"/>
              <a:gd name="connsiteX8" fmla="*/ 2597728 w 3408219"/>
              <a:gd name="connsiteY8" fmla="*/ 1465118 h 1791854"/>
              <a:gd name="connsiteX9" fmla="*/ 2982191 w 3408219"/>
              <a:gd name="connsiteY9" fmla="*/ 1059873 h 1791854"/>
              <a:gd name="connsiteX10" fmla="*/ 3221182 w 3408219"/>
              <a:gd name="connsiteY10" fmla="*/ 613064 h 1791854"/>
              <a:gd name="connsiteX11" fmla="*/ 3408219 w 3408219"/>
              <a:gd name="connsiteY11" fmla="*/ 93518 h 1791854"/>
              <a:gd name="connsiteX12" fmla="*/ 3408219 w 3408219"/>
              <a:gd name="connsiteY12" fmla="*/ 93518 h 1791854"/>
              <a:gd name="connsiteX13" fmla="*/ 3408219 w 3408219"/>
              <a:gd name="connsiteY13" fmla="*/ 93518 h 17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08219" h="1791854">
                <a:moveTo>
                  <a:pt x="0" y="0"/>
                </a:moveTo>
                <a:cubicBezTo>
                  <a:pt x="96116" y="161925"/>
                  <a:pt x="192232" y="323850"/>
                  <a:pt x="290946" y="477982"/>
                </a:cubicBezTo>
                <a:cubicBezTo>
                  <a:pt x="389660" y="632114"/>
                  <a:pt x="488373" y="784514"/>
                  <a:pt x="592282" y="924791"/>
                </a:cubicBezTo>
                <a:cubicBezTo>
                  <a:pt x="696191" y="1065068"/>
                  <a:pt x="801832" y="1203613"/>
                  <a:pt x="914400" y="1319645"/>
                </a:cubicBezTo>
                <a:cubicBezTo>
                  <a:pt x="1026968" y="1435677"/>
                  <a:pt x="1143000" y="1546514"/>
                  <a:pt x="1267691" y="1620982"/>
                </a:cubicBezTo>
                <a:cubicBezTo>
                  <a:pt x="1392382" y="1695450"/>
                  <a:pt x="1556905" y="1738746"/>
                  <a:pt x="1662546" y="1766455"/>
                </a:cubicBezTo>
                <a:cubicBezTo>
                  <a:pt x="1768187" y="1794164"/>
                  <a:pt x="1806287" y="1795895"/>
                  <a:pt x="1901537" y="1787236"/>
                </a:cubicBezTo>
                <a:cubicBezTo>
                  <a:pt x="1996787" y="1778577"/>
                  <a:pt x="2118014" y="1768186"/>
                  <a:pt x="2234046" y="1714500"/>
                </a:cubicBezTo>
                <a:cubicBezTo>
                  <a:pt x="2350078" y="1660814"/>
                  <a:pt x="2473037" y="1574223"/>
                  <a:pt x="2597728" y="1465118"/>
                </a:cubicBezTo>
                <a:cubicBezTo>
                  <a:pt x="2722419" y="1356014"/>
                  <a:pt x="2878282" y="1201882"/>
                  <a:pt x="2982191" y="1059873"/>
                </a:cubicBezTo>
                <a:cubicBezTo>
                  <a:pt x="3086100" y="917864"/>
                  <a:pt x="3150177" y="774123"/>
                  <a:pt x="3221182" y="613064"/>
                </a:cubicBezTo>
                <a:cubicBezTo>
                  <a:pt x="3292187" y="452005"/>
                  <a:pt x="3408219" y="93518"/>
                  <a:pt x="3408219" y="93518"/>
                </a:cubicBezTo>
                <a:lnTo>
                  <a:pt x="3408219" y="93518"/>
                </a:lnTo>
                <a:lnTo>
                  <a:pt x="3408219" y="93518"/>
                </a:lnTo>
              </a:path>
            </a:pathLst>
          </a:cu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72CAEA9-3A8D-A94C-9A9C-096C3357FC3C}"/>
              </a:ext>
            </a:extLst>
          </p:cNvPr>
          <p:cNvSpPr/>
          <p:nvPr/>
        </p:nvSpPr>
        <p:spPr>
          <a:xfrm>
            <a:off x="7237639" y="3830104"/>
            <a:ext cx="16071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6666"/>
                </a:solidFill>
                <a:latin typeface="Nunito Sans" pitchFamily="2" charset="77"/>
              </a:rPr>
              <a:t>Biased squared</a:t>
            </a:r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A2E96A3-4421-5748-9C44-575F40AAEBE2}"/>
              </a:ext>
            </a:extLst>
          </p:cNvPr>
          <p:cNvSpPr/>
          <p:nvPr/>
        </p:nvSpPr>
        <p:spPr>
          <a:xfrm>
            <a:off x="7400111" y="2792184"/>
            <a:ext cx="16071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6666"/>
                </a:solidFill>
                <a:latin typeface="Nunito Sans" pitchFamily="2" charset="77"/>
              </a:rPr>
              <a:t>Variance</a:t>
            </a:r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3ECA938-5948-4544-B87E-ECFAF55AB888}"/>
              </a:ext>
            </a:extLst>
          </p:cNvPr>
          <p:cNvSpPr/>
          <p:nvPr/>
        </p:nvSpPr>
        <p:spPr>
          <a:xfrm>
            <a:off x="7251172" y="1219693"/>
            <a:ext cx="16071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6666"/>
                </a:solidFill>
                <a:latin typeface="Nunito Sans" pitchFamily="2" charset="77"/>
              </a:rPr>
              <a:t>True error</a:t>
            </a:r>
            <a:endParaRPr lang="en-US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1D2036B-90BE-634C-8B7E-CFE6F2D3679A}"/>
              </a:ext>
            </a:extLst>
          </p:cNvPr>
          <p:cNvCxnSpPr/>
          <p:nvPr/>
        </p:nvCxnSpPr>
        <p:spPr>
          <a:xfrm>
            <a:off x="6296892" y="1404754"/>
            <a:ext cx="0" cy="305294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79D95383-CD32-6646-8DBC-5C5DF6C1C10C}"/>
              </a:ext>
            </a:extLst>
          </p:cNvPr>
          <p:cNvSpPr/>
          <p:nvPr/>
        </p:nvSpPr>
        <p:spPr>
          <a:xfrm>
            <a:off x="4809397" y="2213352"/>
            <a:ext cx="16071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6666"/>
                </a:solidFill>
                <a:latin typeface="Nunito Sans" pitchFamily="2" charset="77"/>
              </a:rPr>
              <a:t>Underfitting</a:t>
            </a:r>
            <a:endParaRPr lang="en-US" dirty="0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B35250F-C0FC-0047-A89C-3FC21D279E2F}"/>
              </a:ext>
            </a:extLst>
          </p:cNvPr>
          <p:cNvCxnSpPr/>
          <p:nvPr/>
        </p:nvCxnSpPr>
        <p:spPr>
          <a:xfrm flipH="1">
            <a:off x="5413664" y="2177001"/>
            <a:ext cx="727363" cy="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AAF1793-5BE1-3744-84E3-829C70AA1732}"/>
              </a:ext>
            </a:extLst>
          </p:cNvPr>
          <p:cNvCxnSpPr>
            <a:cxnSpLocks/>
          </p:cNvCxnSpPr>
          <p:nvPr/>
        </p:nvCxnSpPr>
        <p:spPr>
          <a:xfrm>
            <a:off x="6399140" y="2177001"/>
            <a:ext cx="730828" cy="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B9A9C42D-E9CC-2842-8464-9F9396A0AB3E}"/>
              </a:ext>
            </a:extLst>
          </p:cNvPr>
          <p:cNvSpPr/>
          <p:nvPr/>
        </p:nvSpPr>
        <p:spPr>
          <a:xfrm>
            <a:off x="5498569" y="734777"/>
            <a:ext cx="16071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6666"/>
                </a:solidFill>
                <a:latin typeface="Nunito Sans" pitchFamily="2" charset="77"/>
              </a:rPr>
              <a:t>Optimal model complexity</a:t>
            </a:r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B590BF5-D1A9-4A45-9A97-02BDB783B995}"/>
              </a:ext>
            </a:extLst>
          </p:cNvPr>
          <p:cNvSpPr/>
          <p:nvPr/>
        </p:nvSpPr>
        <p:spPr>
          <a:xfrm>
            <a:off x="6073320" y="2229318"/>
            <a:ext cx="16071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6666"/>
                </a:solidFill>
                <a:latin typeface="Nunito Sans" pitchFamily="2" charset="77"/>
              </a:rPr>
              <a:t>Overfitting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178158"/>
      </p:ext>
    </p:extLst>
  </p:cSld>
  <p:clrMapOvr>
    <a:masterClrMapping/>
  </p:clrMapOvr>
  <p:transition spd="slow"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10D76-A50D-A944-B9FB-4194EE854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Validation Set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E83DFD-FE7D-0D4D-BD84-7C681456F6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So far we have divided our dataset into train and test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We can’t use Test to choose our model complexity, so instead, break up Train into ANOTHER dataset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We will pick the model that does best on validation. Note that this now makes the validation error of the “best” model a biased estimate of true error. The test error will be an unbiased estimate though since we never looked at it!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1F76B-0641-0246-ABF5-6F2C5F63A5C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46</a:t>
            </a:fld>
            <a:endParaRPr lang="en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F396059-FA02-8F4E-AA74-BD8FEE3884F1}"/>
              </a:ext>
            </a:extLst>
          </p:cNvPr>
          <p:cNvGraphicFramePr>
            <a:graphicFrameLocks noGrp="1"/>
          </p:cNvGraphicFramePr>
          <p:nvPr/>
        </p:nvGraphicFramePr>
        <p:xfrm>
          <a:off x="3090626" y="1124211"/>
          <a:ext cx="5466158" cy="370840"/>
        </p:xfrm>
        <a:graphic>
          <a:graphicData uri="http://schemas.openxmlformats.org/drawingml/2006/table">
            <a:tbl>
              <a:tblPr firstRow="1" bandRow="1">
                <a:tableStyleId>{CB23F696-D533-4BE0-B1DA-8B15BD142E95}</a:tableStyleId>
              </a:tblPr>
              <a:tblGrid>
                <a:gridCol w="3762661">
                  <a:extLst>
                    <a:ext uri="{9D8B030D-6E8A-4147-A177-3AD203B41FA5}">
                      <a16:colId xmlns:a16="http://schemas.microsoft.com/office/drawing/2014/main" val="358987684"/>
                    </a:ext>
                  </a:extLst>
                </a:gridCol>
                <a:gridCol w="1703497">
                  <a:extLst>
                    <a:ext uri="{9D8B030D-6E8A-4147-A177-3AD203B41FA5}">
                      <a16:colId xmlns:a16="http://schemas.microsoft.com/office/drawing/2014/main" val="37103290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Train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Test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7980195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054CD35-5566-2E4D-80D0-AEB31694EFF2}"/>
              </a:ext>
            </a:extLst>
          </p:cNvPr>
          <p:cNvGraphicFramePr>
            <a:graphicFrameLocks noGrp="1"/>
          </p:cNvGraphicFramePr>
          <p:nvPr/>
        </p:nvGraphicFramePr>
        <p:xfrm>
          <a:off x="3090626" y="2380580"/>
          <a:ext cx="5466158" cy="370840"/>
        </p:xfrm>
        <a:graphic>
          <a:graphicData uri="http://schemas.openxmlformats.org/drawingml/2006/table">
            <a:tbl>
              <a:tblPr firstRow="1" bandRow="1">
                <a:tableStyleId>{CB23F696-D533-4BE0-B1DA-8B15BD142E95}</a:tableStyleId>
              </a:tblPr>
              <a:tblGrid>
                <a:gridCol w="2490042">
                  <a:extLst>
                    <a:ext uri="{9D8B030D-6E8A-4147-A177-3AD203B41FA5}">
                      <a16:colId xmlns:a16="http://schemas.microsoft.com/office/drawing/2014/main" val="358987684"/>
                    </a:ext>
                  </a:extLst>
                </a:gridCol>
                <a:gridCol w="1319753">
                  <a:extLst>
                    <a:ext uri="{9D8B030D-6E8A-4147-A177-3AD203B41FA5}">
                      <a16:colId xmlns:a16="http://schemas.microsoft.com/office/drawing/2014/main" val="645722629"/>
                    </a:ext>
                  </a:extLst>
                </a:gridCol>
                <a:gridCol w="1656363">
                  <a:extLst>
                    <a:ext uri="{9D8B030D-6E8A-4147-A177-3AD203B41FA5}">
                      <a16:colId xmlns:a16="http://schemas.microsoft.com/office/drawing/2014/main" val="37103290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Train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Validation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Test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79801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90699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C5A86-3561-3241-8D1A-94C890D74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Validation Set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3CEE05-52FE-344C-9CF8-1363DD124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21280" y="575500"/>
            <a:ext cx="6065545" cy="3981000"/>
          </a:xfrm>
        </p:spPr>
        <p:txBody>
          <a:bodyPr/>
          <a:lstStyle/>
          <a:p>
            <a:pPr marL="139700" indent="0">
              <a:buNone/>
            </a:pPr>
            <a:r>
              <a:rPr lang="en-US" dirty="0"/>
              <a:t>The process generally goes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train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validation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test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random_split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dataset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13970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for each model complexity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p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 marL="13970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model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train_model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model_p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train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13970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val_err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= error(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model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validation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13970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keep track of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p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and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model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with smallest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val_err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13970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return best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p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&amp;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error(model, test)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1495AF-86AB-5448-9DC4-5BF45441B6F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58540292"/>
      </p:ext>
    </p:extLst>
  </p:cSld>
  <p:clrMapOvr>
    <a:masterClrMapping/>
  </p:clrMapOvr>
  <p:transition spd="slow">
    <p:push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1FF2C-CFF4-A54A-9F53-AC9DBB4A0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Validation Set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D94519-05DE-2447-8331-4E7EB4814A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b="1" dirty="0"/>
              <a:t>Pros</a:t>
            </a:r>
          </a:p>
          <a:p>
            <a:pPr marL="139700" indent="0">
              <a:buNone/>
            </a:pPr>
            <a:r>
              <a:rPr lang="en-US" dirty="0"/>
              <a:t>Easy to describe and implement </a:t>
            </a:r>
          </a:p>
          <a:p>
            <a:pPr marL="139700" indent="0">
              <a:buNone/>
            </a:pPr>
            <a:r>
              <a:rPr lang="en-US" dirty="0"/>
              <a:t>Pretty fast </a:t>
            </a:r>
          </a:p>
          <a:p>
            <a:pPr>
              <a:buFontTx/>
              <a:buChar char="-"/>
            </a:pPr>
            <a:r>
              <a:rPr lang="en-US" dirty="0"/>
              <a:t>Only requires training a model and predicting on the validation set for each complexity of interest</a:t>
            </a:r>
          </a:p>
          <a:p>
            <a:endParaRPr lang="en-US" dirty="0"/>
          </a:p>
          <a:p>
            <a:pPr marL="139700" indent="0">
              <a:buNone/>
            </a:pPr>
            <a:r>
              <a:rPr lang="en-US" b="1" dirty="0"/>
              <a:t>Cons</a:t>
            </a:r>
          </a:p>
          <a:p>
            <a:pPr>
              <a:buFontTx/>
              <a:buChar char="-"/>
            </a:pPr>
            <a:r>
              <a:rPr lang="en-US" dirty="0"/>
              <a:t>Have to sacrifice even more training data</a:t>
            </a:r>
          </a:p>
          <a:p>
            <a:pPr>
              <a:buFontTx/>
              <a:buChar char="-"/>
            </a:pPr>
            <a:r>
              <a:rPr lang="en-US" dirty="0"/>
              <a:t>Prone to overfitting*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272700-FED1-6941-BDC2-6DD0132C447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23901587"/>
      </p:ext>
    </p:extLst>
  </p:cSld>
  <p:clrMapOvr>
    <a:masterClrMapping/>
  </p:clrMapOvr>
  <p:transition spd="slow">
    <p:push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CCC7C-290D-3F41-B565-185FAAC7C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Validation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A26D21-47DB-CB43-B008-D8E97381CF9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49</a:t>
            </a:fld>
            <a:endParaRPr lang="en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272F7D5-4D2E-EA43-B0AB-288B66DF4A63}"/>
              </a:ext>
            </a:extLst>
          </p:cNvPr>
          <p:cNvGraphicFramePr>
            <a:graphicFrameLocks noGrp="1"/>
          </p:cNvGraphicFramePr>
          <p:nvPr/>
        </p:nvGraphicFramePr>
        <p:xfrm>
          <a:off x="2743200" y="1661122"/>
          <a:ext cx="4238843" cy="391574"/>
        </p:xfrm>
        <a:graphic>
          <a:graphicData uri="http://schemas.openxmlformats.org/drawingml/2006/table">
            <a:tbl>
              <a:tblPr firstRow="1" bandRow="1">
                <a:tableStyleId>{CB23F696-D533-4BE0-B1DA-8B15BD142E95}</a:tableStyleId>
              </a:tblPr>
              <a:tblGrid>
                <a:gridCol w="804198">
                  <a:extLst>
                    <a:ext uri="{9D8B030D-6E8A-4147-A177-3AD203B41FA5}">
                      <a16:colId xmlns:a16="http://schemas.microsoft.com/office/drawing/2014/main" val="3756972473"/>
                    </a:ext>
                  </a:extLst>
                </a:gridCol>
                <a:gridCol w="856431">
                  <a:extLst>
                    <a:ext uri="{9D8B030D-6E8A-4147-A177-3AD203B41FA5}">
                      <a16:colId xmlns:a16="http://schemas.microsoft.com/office/drawing/2014/main" val="2941166995"/>
                    </a:ext>
                  </a:extLst>
                </a:gridCol>
                <a:gridCol w="865352">
                  <a:extLst>
                    <a:ext uri="{9D8B030D-6E8A-4147-A177-3AD203B41FA5}">
                      <a16:colId xmlns:a16="http://schemas.microsoft.com/office/drawing/2014/main" val="810313300"/>
                    </a:ext>
                  </a:extLst>
                </a:gridCol>
                <a:gridCol w="856431">
                  <a:extLst>
                    <a:ext uri="{9D8B030D-6E8A-4147-A177-3AD203B41FA5}">
                      <a16:colId xmlns:a16="http://schemas.microsoft.com/office/drawing/2014/main" val="2105021554"/>
                    </a:ext>
                  </a:extLst>
                </a:gridCol>
                <a:gridCol w="856431">
                  <a:extLst>
                    <a:ext uri="{9D8B030D-6E8A-4147-A177-3AD203B41FA5}">
                      <a16:colId xmlns:a16="http://schemas.microsoft.com/office/drawing/2014/main" val="358987684"/>
                    </a:ext>
                  </a:extLst>
                </a:gridCol>
              </a:tblGrid>
              <a:tr h="391574"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91201" marR="91201" marT="45600" marB="4560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91201" marR="91201" marT="45600" marB="4560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91201" marR="91201" marT="45600" marB="456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91201" marR="91201" marT="45600" marB="456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91201" marR="91201" marT="45600" marB="456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7980195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921DB8F-0F6B-944E-8C30-675C773EAF99}"/>
              </a:ext>
            </a:extLst>
          </p:cNvPr>
          <p:cNvGraphicFramePr>
            <a:graphicFrameLocks noGrp="1"/>
          </p:cNvGraphicFramePr>
          <p:nvPr/>
        </p:nvGraphicFramePr>
        <p:xfrm>
          <a:off x="2743200" y="2303166"/>
          <a:ext cx="4238843" cy="391574"/>
        </p:xfrm>
        <a:graphic>
          <a:graphicData uri="http://schemas.openxmlformats.org/drawingml/2006/table">
            <a:tbl>
              <a:tblPr firstRow="1" bandRow="1">
                <a:tableStyleId>{CB23F696-D533-4BE0-B1DA-8B15BD142E95}</a:tableStyleId>
              </a:tblPr>
              <a:tblGrid>
                <a:gridCol w="804198">
                  <a:extLst>
                    <a:ext uri="{9D8B030D-6E8A-4147-A177-3AD203B41FA5}">
                      <a16:colId xmlns:a16="http://schemas.microsoft.com/office/drawing/2014/main" val="3756972473"/>
                    </a:ext>
                  </a:extLst>
                </a:gridCol>
                <a:gridCol w="856431">
                  <a:extLst>
                    <a:ext uri="{9D8B030D-6E8A-4147-A177-3AD203B41FA5}">
                      <a16:colId xmlns:a16="http://schemas.microsoft.com/office/drawing/2014/main" val="2941166995"/>
                    </a:ext>
                  </a:extLst>
                </a:gridCol>
                <a:gridCol w="865352">
                  <a:extLst>
                    <a:ext uri="{9D8B030D-6E8A-4147-A177-3AD203B41FA5}">
                      <a16:colId xmlns:a16="http://schemas.microsoft.com/office/drawing/2014/main" val="810313300"/>
                    </a:ext>
                  </a:extLst>
                </a:gridCol>
                <a:gridCol w="856431">
                  <a:extLst>
                    <a:ext uri="{9D8B030D-6E8A-4147-A177-3AD203B41FA5}">
                      <a16:colId xmlns:a16="http://schemas.microsoft.com/office/drawing/2014/main" val="2797417317"/>
                    </a:ext>
                  </a:extLst>
                </a:gridCol>
                <a:gridCol w="856431">
                  <a:extLst>
                    <a:ext uri="{9D8B030D-6E8A-4147-A177-3AD203B41FA5}">
                      <a16:colId xmlns:a16="http://schemas.microsoft.com/office/drawing/2014/main" val="358987684"/>
                    </a:ext>
                  </a:extLst>
                </a:gridCol>
              </a:tblGrid>
              <a:tr h="391574"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91201" marR="91201" marT="45600" marB="4560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91201" marR="91201" marT="45600" marB="4560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91201" marR="91201" marT="45600" marB="456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91201" marR="91201" marT="45600" marB="456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91201" marR="91201" marT="45600" marB="456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7980195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830142FE-5998-8044-B704-2AE62B247F07}"/>
              </a:ext>
            </a:extLst>
          </p:cNvPr>
          <p:cNvGraphicFramePr>
            <a:graphicFrameLocks noGrp="1"/>
          </p:cNvGraphicFramePr>
          <p:nvPr/>
        </p:nvGraphicFramePr>
        <p:xfrm>
          <a:off x="2743200" y="2958510"/>
          <a:ext cx="4238843" cy="391574"/>
        </p:xfrm>
        <a:graphic>
          <a:graphicData uri="http://schemas.openxmlformats.org/drawingml/2006/table">
            <a:tbl>
              <a:tblPr firstRow="1" bandRow="1">
                <a:tableStyleId>{CB23F696-D533-4BE0-B1DA-8B15BD142E95}</a:tableStyleId>
              </a:tblPr>
              <a:tblGrid>
                <a:gridCol w="804198">
                  <a:extLst>
                    <a:ext uri="{9D8B030D-6E8A-4147-A177-3AD203B41FA5}">
                      <a16:colId xmlns:a16="http://schemas.microsoft.com/office/drawing/2014/main" val="3756972473"/>
                    </a:ext>
                  </a:extLst>
                </a:gridCol>
                <a:gridCol w="856431">
                  <a:extLst>
                    <a:ext uri="{9D8B030D-6E8A-4147-A177-3AD203B41FA5}">
                      <a16:colId xmlns:a16="http://schemas.microsoft.com/office/drawing/2014/main" val="2941166995"/>
                    </a:ext>
                  </a:extLst>
                </a:gridCol>
                <a:gridCol w="865352">
                  <a:extLst>
                    <a:ext uri="{9D8B030D-6E8A-4147-A177-3AD203B41FA5}">
                      <a16:colId xmlns:a16="http://schemas.microsoft.com/office/drawing/2014/main" val="810313300"/>
                    </a:ext>
                  </a:extLst>
                </a:gridCol>
                <a:gridCol w="856431">
                  <a:extLst>
                    <a:ext uri="{9D8B030D-6E8A-4147-A177-3AD203B41FA5}">
                      <a16:colId xmlns:a16="http://schemas.microsoft.com/office/drawing/2014/main" val="1090031022"/>
                    </a:ext>
                  </a:extLst>
                </a:gridCol>
                <a:gridCol w="856431">
                  <a:extLst>
                    <a:ext uri="{9D8B030D-6E8A-4147-A177-3AD203B41FA5}">
                      <a16:colId xmlns:a16="http://schemas.microsoft.com/office/drawing/2014/main" val="358987684"/>
                    </a:ext>
                  </a:extLst>
                </a:gridCol>
              </a:tblGrid>
              <a:tr h="391574"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91201" marR="91201" marT="45600" marB="4560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91201" marR="91201" marT="45600" marB="4560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91201" marR="91201" marT="45600" marB="456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91201" marR="91201" marT="45600" marB="456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91201" marR="91201" marT="45600" marB="456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7980195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A56E9723-3D4D-254A-A31F-6AFBEC51604D}"/>
              </a:ext>
            </a:extLst>
          </p:cNvPr>
          <p:cNvGraphicFramePr>
            <a:graphicFrameLocks noGrp="1"/>
          </p:cNvGraphicFramePr>
          <p:nvPr/>
        </p:nvGraphicFramePr>
        <p:xfrm>
          <a:off x="2743200" y="3621625"/>
          <a:ext cx="4238843" cy="391574"/>
        </p:xfrm>
        <a:graphic>
          <a:graphicData uri="http://schemas.openxmlformats.org/drawingml/2006/table">
            <a:tbl>
              <a:tblPr firstRow="1" bandRow="1">
                <a:tableStyleId>{CB23F696-D533-4BE0-B1DA-8B15BD142E95}</a:tableStyleId>
              </a:tblPr>
              <a:tblGrid>
                <a:gridCol w="804198">
                  <a:extLst>
                    <a:ext uri="{9D8B030D-6E8A-4147-A177-3AD203B41FA5}">
                      <a16:colId xmlns:a16="http://schemas.microsoft.com/office/drawing/2014/main" val="3756972473"/>
                    </a:ext>
                  </a:extLst>
                </a:gridCol>
                <a:gridCol w="856431">
                  <a:extLst>
                    <a:ext uri="{9D8B030D-6E8A-4147-A177-3AD203B41FA5}">
                      <a16:colId xmlns:a16="http://schemas.microsoft.com/office/drawing/2014/main" val="2941166995"/>
                    </a:ext>
                  </a:extLst>
                </a:gridCol>
                <a:gridCol w="865352">
                  <a:extLst>
                    <a:ext uri="{9D8B030D-6E8A-4147-A177-3AD203B41FA5}">
                      <a16:colId xmlns:a16="http://schemas.microsoft.com/office/drawing/2014/main" val="810313300"/>
                    </a:ext>
                  </a:extLst>
                </a:gridCol>
                <a:gridCol w="856431">
                  <a:extLst>
                    <a:ext uri="{9D8B030D-6E8A-4147-A177-3AD203B41FA5}">
                      <a16:colId xmlns:a16="http://schemas.microsoft.com/office/drawing/2014/main" val="3049064861"/>
                    </a:ext>
                  </a:extLst>
                </a:gridCol>
                <a:gridCol w="856431">
                  <a:extLst>
                    <a:ext uri="{9D8B030D-6E8A-4147-A177-3AD203B41FA5}">
                      <a16:colId xmlns:a16="http://schemas.microsoft.com/office/drawing/2014/main" val="358987684"/>
                    </a:ext>
                  </a:extLst>
                </a:gridCol>
              </a:tblGrid>
              <a:tr h="391574"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91201" marR="91201" marT="45600" marB="4560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91201" marR="91201" marT="45600" marB="4560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91201" marR="91201" marT="45600" marB="456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91201" marR="91201" marT="45600" marB="456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91201" marR="91201" marT="45600" marB="456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7980195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6795C527-28C4-CF48-A06A-CAE463B278B8}"/>
              </a:ext>
            </a:extLst>
          </p:cNvPr>
          <p:cNvSpPr/>
          <p:nvPr/>
        </p:nvSpPr>
        <p:spPr>
          <a:xfrm>
            <a:off x="2529924" y="852562"/>
            <a:ext cx="14059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712627"/>
                </a:solidFill>
                <a:latin typeface="Nunito Sans" pitchFamily="2" charset="77"/>
              </a:rPr>
              <a:t>Validation</a:t>
            </a:r>
            <a:endParaRPr lang="en-US" sz="1800" b="1" dirty="0">
              <a:solidFill>
                <a:srgbClr val="712627"/>
              </a:solidFill>
            </a:endParaRP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02F8E28F-5A7D-5646-8B39-04D0A14AC7DF}"/>
              </a:ext>
            </a:extLst>
          </p:cNvPr>
          <p:cNvSpPr/>
          <p:nvPr/>
        </p:nvSpPr>
        <p:spPr>
          <a:xfrm rot="5400000">
            <a:off x="5224741" y="-181720"/>
            <a:ext cx="279062" cy="3184744"/>
          </a:xfrm>
          <a:prstGeom prst="lef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91D29AE2-FA47-3348-8CCA-698E8B9D1487}"/>
              </a:ext>
            </a:extLst>
          </p:cNvPr>
          <p:cNvSpPr/>
          <p:nvPr/>
        </p:nvSpPr>
        <p:spPr>
          <a:xfrm rot="5400000">
            <a:off x="3092620" y="918344"/>
            <a:ext cx="279060" cy="977900"/>
          </a:xfrm>
          <a:prstGeom prst="leftBrac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F4FBDE-EDFD-0847-8C89-1E0BD74626EC}"/>
              </a:ext>
            </a:extLst>
          </p:cNvPr>
          <p:cNvSpPr/>
          <p:nvPr/>
        </p:nvSpPr>
        <p:spPr>
          <a:xfrm>
            <a:off x="4661291" y="873485"/>
            <a:ext cx="14059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AECDE6"/>
                </a:solidFill>
                <a:latin typeface="Nunito Sans" pitchFamily="2" charset="77"/>
              </a:rPr>
              <a:t>Training</a:t>
            </a:r>
            <a:endParaRPr lang="en-US" sz="1800" b="1" dirty="0">
              <a:solidFill>
                <a:srgbClr val="AECDE6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A775753-D835-C54A-8F54-C0AF3FB727F2}"/>
              </a:ext>
            </a:extLst>
          </p:cNvPr>
          <p:cNvSpPr/>
          <p:nvPr/>
        </p:nvSpPr>
        <p:spPr>
          <a:xfrm>
            <a:off x="6629791" y="1697438"/>
            <a:ext cx="14059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Nunito Sans" pitchFamily="2" charset="77"/>
              </a:rPr>
              <a:t>Error 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042AF4D-681A-F548-8BA5-1C366721490B}"/>
              </a:ext>
            </a:extLst>
          </p:cNvPr>
          <p:cNvSpPr/>
          <p:nvPr/>
        </p:nvSpPr>
        <p:spPr>
          <a:xfrm>
            <a:off x="6629791" y="2345138"/>
            <a:ext cx="14059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Nunito Sans" pitchFamily="2" charset="77"/>
              </a:rPr>
              <a:t>Error 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93CCEBB-5F53-EC4B-B587-B3232FF6AB2A}"/>
              </a:ext>
            </a:extLst>
          </p:cNvPr>
          <p:cNvSpPr/>
          <p:nvPr/>
        </p:nvSpPr>
        <p:spPr>
          <a:xfrm>
            <a:off x="6642491" y="2992838"/>
            <a:ext cx="14059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Nunito Sans" pitchFamily="2" charset="77"/>
              </a:rPr>
              <a:t>Error 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EED51AF-4AB2-C847-BC90-9040E46FD185}"/>
              </a:ext>
            </a:extLst>
          </p:cNvPr>
          <p:cNvSpPr/>
          <p:nvPr/>
        </p:nvSpPr>
        <p:spPr>
          <a:xfrm>
            <a:off x="6655191" y="3667690"/>
            <a:ext cx="14059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Nunito Sans" pitchFamily="2" charset="77"/>
              </a:rPr>
              <a:t>Error k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135A1638-32C8-FE41-AE84-BEF6FB302CFD}"/>
              </a:ext>
            </a:extLst>
          </p:cNvPr>
          <p:cNvSpPr/>
          <p:nvPr/>
        </p:nvSpPr>
        <p:spPr>
          <a:xfrm>
            <a:off x="7658100" y="1623024"/>
            <a:ext cx="377652" cy="2428643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67F8006-A8DA-D545-A635-40BD7D1ACF68}"/>
              </a:ext>
            </a:extLst>
          </p:cNvPr>
          <p:cNvSpPr/>
          <p:nvPr/>
        </p:nvSpPr>
        <p:spPr>
          <a:xfrm>
            <a:off x="7760091" y="2561038"/>
            <a:ext cx="140596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Nunito Sans" pitchFamily="2" charset="77"/>
              </a:rPr>
              <a:t>Average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latin typeface="Nunito Sans" pitchFamily="2" charset="77"/>
              </a:rPr>
              <a:t>all validation errors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4FAF87CE-F725-4B4C-9DA1-BAB28768D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49325" y="232600"/>
            <a:ext cx="5596200" cy="564685"/>
          </a:xfrm>
        </p:spPr>
        <p:txBody>
          <a:bodyPr/>
          <a:lstStyle/>
          <a:p>
            <a:pPr marL="139700" indent="0">
              <a:buNone/>
            </a:pPr>
            <a:r>
              <a:rPr lang="en-US" dirty="0"/>
              <a:t>For a set of hyperparameters, perform Cross Validation on k folds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41C0A2B-4BB4-144D-B657-61521FC5AE3C}"/>
              </a:ext>
            </a:extLst>
          </p:cNvPr>
          <p:cNvSpPr/>
          <p:nvPr/>
        </p:nvSpPr>
        <p:spPr>
          <a:xfrm>
            <a:off x="6782192" y="3196038"/>
            <a:ext cx="11049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Nunito Sans" pitchFamily="2" charset="77"/>
              </a:rPr>
              <a:t>.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latin typeface="Nunito Sans" pitchFamily="2" charset="77"/>
              </a:rPr>
              <a:t>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CC2E9F7-3BC5-9F49-A719-F3354A7AD87A}"/>
              </a:ext>
            </a:extLst>
          </p:cNvPr>
          <p:cNvSpPr/>
          <p:nvPr/>
        </p:nvSpPr>
        <p:spPr>
          <a:xfrm>
            <a:off x="4978791" y="1646638"/>
            <a:ext cx="14059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Nunito Sans" pitchFamily="2" charset="77"/>
              </a:rPr>
              <a:t>.  .  .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8C329BD-8867-A84D-8D76-6186B5757798}"/>
              </a:ext>
            </a:extLst>
          </p:cNvPr>
          <p:cNvSpPr/>
          <p:nvPr/>
        </p:nvSpPr>
        <p:spPr>
          <a:xfrm>
            <a:off x="4944444" y="2303166"/>
            <a:ext cx="14059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Nunito Sans" pitchFamily="2" charset="77"/>
              </a:rPr>
              <a:t>.  .  .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4AD7061-3B1B-9B47-9E92-18E941B10A01}"/>
              </a:ext>
            </a:extLst>
          </p:cNvPr>
          <p:cNvSpPr/>
          <p:nvPr/>
        </p:nvSpPr>
        <p:spPr>
          <a:xfrm>
            <a:off x="4963285" y="2939438"/>
            <a:ext cx="14059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Nunito Sans" pitchFamily="2" charset="77"/>
              </a:rPr>
              <a:t>.  .  .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4DE8C32-892B-D34E-BBEF-B7713C5E3493}"/>
              </a:ext>
            </a:extLst>
          </p:cNvPr>
          <p:cNvSpPr/>
          <p:nvPr/>
        </p:nvSpPr>
        <p:spPr>
          <a:xfrm>
            <a:off x="4978790" y="3600754"/>
            <a:ext cx="14059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Nunito Sans" pitchFamily="2" charset="77"/>
              </a:rPr>
              <a:t>.  .  .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1" name="Left Brace 30">
            <a:extLst>
              <a:ext uri="{FF2B5EF4-FFF2-40B4-BE49-F238E27FC236}">
                <a16:creationId xmlns:a16="http://schemas.microsoft.com/office/drawing/2014/main" id="{6AEFDEAE-2CC1-F749-B213-CF15108F00BF}"/>
              </a:ext>
            </a:extLst>
          </p:cNvPr>
          <p:cNvSpPr/>
          <p:nvPr/>
        </p:nvSpPr>
        <p:spPr>
          <a:xfrm rot="5400000" flipH="1">
            <a:off x="4710391" y="2310247"/>
            <a:ext cx="279060" cy="4213443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208D4CF-5A30-B842-B0D0-E8253AB7625B}"/>
              </a:ext>
            </a:extLst>
          </p:cNvPr>
          <p:cNvSpPr/>
          <p:nvPr/>
        </p:nvSpPr>
        <p:spPr>
          <a:xfrm>
            <a:off x="4146940" y="4632378"/>
            <a:ext cx="14059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nito Sans" pitchFamily="2" charset="77"/>
              </a:rPr>
              <a:t>k folds</a:t>
            </a:r>
            <a:endParaRPr lang="en-US" sz="1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0780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hart, line chart&#10;&#10;Description automatically generated">
            <a:extLst>
              <a:ext uri="{FF2B5EF4-FFF2-40B4-BE49-F238E27FC236}">
                <a16:creationId xmlns:a16="http://schemas.microsoft.com/office/drawing/2014/main" id="{A26613CF-24B1-014D-A700-FCF544FCF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9526" y="1558942"/>
            <a:ext cx="3203977" cy="1738813"/>
          </a:xfrm>
          <a:prstGeom prst="rect">
            <a:avLst/>
          </a:prstGeom>
        </p:spPr>
      </p:pic>
      <p:pic>
        <p:nvPicPr>
          <p:cNvPr id="13" name="Picture 12" descr="Chart, scatter chart&#10;&#10;Description automatically generated">
            <a:extLst>
              <a:ext uri="{FF2B5EF4-FFF2-40B4-BE49-F238E27FC236}">
                <a16:creationId xmlns:a16="http://schemas.microsoft.com/office/drawing/2014/main" id="{588C7F8C-099C-9B4E-8E3A-1B5C717DE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2422" y="3009358"/>
            <a:ext cx="3634895" cy="19127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FF6491-A40D-8141-B5C2-69586CC43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 Size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A201DA-34D0-D348-9EF1-189798B0C1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71019" y="437849"/>
            <a:ext cx="5864968" cy="3981000"/>
          </a:xfrm>
        </p:spPr>
        <p:txBody>
          <a:bodyPr/>
          <a:lstStyle/>
          <a:p>
            <a:r>
              <a:rPr lang="en-US" dirty="0"/>
              <a:t>Model complexity doesn’t depend on the size of the training set</a:t>
            </a:r>
          </a:p>
          <a:p>
            <a:r>
              <a:rPr lang="en-US" dirty="0"/>
              <a:t>The larger the training set, the lower the variance of the model, thus less overfitting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03AA30-67A8-8042-841F-EE58E509B9E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31396949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C5A86-3561-3241-8D1A-94C890D74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Cross-Validation</a:t>
            </a:r>
            <a:endParaRPr lang="en-US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3CEE05-52FE-344C-9CF8-1363DD124B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The process generally goes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chunk_1, …,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chunk_k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, test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random_split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dataset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13970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for each model complexity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p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 marL="13970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for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in [1, k]:</a:t>
            </a:r>
          </a:p>
          <a:p>
            <a:pPr marL="13970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	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model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train_model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model_p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chunks -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13970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val_err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= error(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model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chunk_i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13970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avg_val_err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= average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val_err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over chunks</a:t>
            </a:r>
          </a:p>
          <a:p>
            <a:pPr marL="13970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keep track of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p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with smallest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avg_val_err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13970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return model trained on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train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(all chunks) with best p &amp;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error(model, test)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1495AF-86AB-5448-9DC4-5BF45441B6F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89332570"/>
      </p:ext>
    </p:extLst>
  </p:cSld>
  <p:clrMapOvr>
    <a:masterClrMapping/>
  </p:clrMapOvr>
  <p:transition spd="slow">
    <p:push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EFF50-251F-3C4B-8A9A-E06874DB6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Cross-Validation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72B9B08-8140-904A-8A64-3BD7A8DC071B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2605548" y="555835"/>
                <a:ext cx="6499936" cy="398100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b="1" dirty="0"/>
                  <a:t>Pros</a:t>
                </a:r>
              </a:p>
              <a:p>
                <a:pPr>
                  <a:buFontTx/>
                  <a:buChar char="-"/>
                </a:pPr>
                <a:r>
                  <a:rPr lang="en-US" dirty="0"/>
                  <a:t>Prevent overfitting: By training the model on multiple folds instead of only 1 training set, this learns the model with the best generalization capabilities.</a:t>
                </a:r>
              </a:p>
              <a:p>
                <a:pPr>
                  <a:buFontTx/>
                  <a:buChar char="-"/>
                </a:pPr>
                <a:r>
                  <a:rPr lang="en-US" dirty="0"/>
                  <a:t>Don’t have to actually get rid of any training data!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b="1" dirty="0"/>
                  <a:t>Cons</a:t>
                </a:r>
              </a:p>
              <a:p>
                <a:pPr>
                  <a:buFontTx/>
                  <a:buChar char="-"/>
                </a:pPr>
                <a:r>
                  <a:rPr lang="en-US" dirty="0"/>
                  <a:t>Slow. For each model selection, we have to train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times</a:t>
                </a:r>
              </a:p>
              <a:p>
                <a:pPr>
                  <a:buFontTx/>
                  <a:buChar char="-"/>
                </a:pPr>
                <a:r>
                  <a:rPr lang="en-US" dirty="0"/>
                  <a:t>Very computationally expensive 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72B9B08-8140-904A-8A64-3BD7A8DC071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605548" y="555835"/>
                <a:ext cx="6499936" cy="398100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F05CC5-002C-BA43-B13E-EA23F62DAAA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36899643"/>
      </p:ext>
    </p:extLst>
  </p:cSld>
  <p:clrMapOvr>
    <a:masterClrMapping/>
  </p:clrMapOvr>
  <p:transition spd="slow">
    <p:push dir="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52813AF0-2F4A-F647-8647-50EB2D8D092F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Say we are testing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 different polynomial degrees, using the pseudocode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-fold cross-validation. 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How many models would we train?</a:t>
                </a:r>
              </a:p>
              <a:p>
                <a:pPr marL="482600" indent="-342900">
                  <a:buClr>
                    <a:schemeClr val="bg2"/>
                  </a:buClr>
                  <a:buFont typeface="+mj-lt"/>
                  <a:buAutoNum type="alphaLcParenR"/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𝑝𝑘</m:t>
                    </m:r>
                  </m:oMath>
                </a14:m>
                <a:endParaRPr lang="en-US" sz="2000" dirty="0"/>
              </a:p>
              <a:p>
                <a:pPr marL="482600" indent="-342900">
                  <a:buClr>
                    <a:schemeClr val="bg2"/>
                  </a:buClr>
                  <a:buFont typeface="+mj-lt"/>
                  <a:buAutoNum type="alphaLcParenR"/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endParaRPr lang="en-US" sz="2000" b="0" dirty="0"/>
              </a:p>
              <a:p>
                <a:pPr marL="482600" indent="-342900">
                  <a:buClr>
                    <a:schemeClr val="bg2"/>
                  </a:buClr>
                  <a:buFont typeface="+mj-lt"/>
                  <a:buAutoNum type="alphaLcParenR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endParaRPr lang="en-US" sz="2000" dirty="0"/>
              </a:p>
              <a:p>
                <a:pPr marL="482600" indent="-342900">
                  <a:buClr>
                    <a:schemeClr val="bg2"/>
                  </a:buClr>
                  <a:buFont typeface="+mj-lt"/>
                  <a:buAutoNum type="alphaLcParenR"/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𝑝𝑘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52813AF0-2F4A-F647-8647-50EB2D8D092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9F185E-C444-6347-911B-3B044D0D517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52</a:t>
            </a:fld>
            <a:endParaRPr lang="e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D1EE04A-E558-0646-9255-056AE909D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min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E9FFBCD4-EED8-EE4B-B778-4654A65D8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3333" y="2566000"/>
            <a:ext cx="4171456" cy="216087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01498489"/>
      </p:ext>
    </p:extLst>
  </p:cSld>
  <p:clrMapOvr>
    <a:masterClrMapping/>
  </p:clrMapOvr>
  <p:transition>
    <p:fade thruBlk="1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52813AF0-2F4A-F647-8647-50EB2D8D092F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Say we are testing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 different polynomial degrees, using the pseudocode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-fold cross-validation. 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How many models would we train?</a:t>
                </a:r>
              </a:p>
              <a:p>
                <a:pPr marL="482600" indent="-342900">
                  <a:buClr>
                    <a:schemeClr val="bg2"/>
                  </a:buClr>
                  <a:buFont typeface="+mj-lt"/>
                  <a:buAutoNum type="alphaLcParenR"/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𝑝𝑘</m:t>
                    </m:r>
                  </m:oMath>
                </a14:m>
                <a:endParaRPr lang="en-US" sz="2000" dirty="0"/>
              </a:p>
              <a:p>
                <a:pPr marL="482600" indent="-342900">
                  <a:buClr>
                    <a:schemeClr val="bg2"/>
                  </a:buClr>
                  <a:buFont typeface="+mj-lt"/>
                  <a:buAutoNum type="alphaLcParenR"/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endParaRPr lang="en-US" sz="2000" b="0" dirty="0"/>
              </a:p>
              <a:p>
                <a:pPr marL="482600" indent="-342900">
                  <a:buClr>
                    <a:schemeClr val="bg2"/>
                  </a:buClr>
                  <a:buFont typeface="+mj-lt"/>
                  <a:buAutoNum type="alphaLcParenR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endParaRPr lang="en-US" sz="2000" dirty="0"/>
              </a:p>
              <a:p>
                <a:pPr marL="482600" indent="-342900">
                  <a:buClr>
                    <a:schemeClr val="bg2"/>
                  </a:buClr>
                  <a:buFont typeface="+mj-lt"/>
                  <a:buAutoNum type="alphaLcParenR"/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𝑝𝑘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52813AF0-2F4A-F647-8647-50EB2D8D092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9F185E-C444-6347-911B-3B044D0D517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53</a:t>
            </a:fld>
            <a:endParaRPr lang="e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D1EE04A-E558-0646-9255-056AE909D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min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E9FFBCD4-EED8-EE4B-B778-4654A65D8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3333" y="2566000"/>
            <a:ext cx="4171456" cy="216087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62830267"/>
      </p:ext>
    </p:extLst>
  </p:cSld>
  <p:clrMapOvr>
    <a:masterClrMapping/>
  </p:clrMapOvr>
  <p:transition>
    <p:fade thruBlk="1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3BBDC-228B-4F23-BC80-C50C2E7205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Coefficients and Overfitting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53FE9E-B88D-4B7F-B5EA-1C7903D060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DB079D-F3E5-437F-8356-B593E3634DC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725729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561C5EC-79E7-7B49-B380-444B710E9B5E}"/>
              </a:ext>
            </a:extLst>
          </p:cNvPr>
          <p:cNvSpPr/>
          <p:nvPr/>
        </p:nvSpPr>
        <p:spPr>
          <a:xfrm>
            <a:off x="5630779" y="961661"/>
            <a:ext cx="479875" cy="5938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Fix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5CF151-7A61-0346-8034-EB6898FAF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Interpreting Coefficients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DE024D2-3E3E-384B-8A0E-6784A47D2B49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90625" y="575500"/>
                <a:ext cx="5596200" cy="650757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Interpreting Coefficients – Multiple Linear Regression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DE024D2-3E3E-384B-8A0E-6784A47D2B4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90625" y="575500"/>
                <a:ext cx="5596200" cy="650757"/>
              </a:xfrm>
              <a:blipFill>
                <a:blip r:embed="rId3"/>
                <a:stretch>
                  <a:fillRect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830286-5D01-3A48-B6CC-3CA0BF5A5E5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55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8021E3-DDED-4840-907A-1321D1FE75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5425" y="1612418"/>
            <a:ext cx="5596201" cy="30625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0E3437-CC74-0741-9895-36F56D81BAB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51561" y="1555499"/>
            <a:ext cx="5725138" cy="31455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DC9B99-4B53-E94D-ADF7-F0A30367E509}"/>
              </a:ext>
            </a:extLst>
          </p:cNvPr>
          <p:cNvSpPr txBox="1"/>
          <p:nvPr/>
        </p:nvSpPr>
        <p:spPr>
          <a:xfrm>
            <a:off x="6893093" y="4311000"/>
            <a:ext cx="88552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h</a:t>
            </a:r>
            <a:r>
              <a:rPr lang="en-US" sz="2400" baseline="-25000" dirty="0"/>
              <a:t>1</a:t>
            </a:r>
            <a:r>
              <a:rPr lang="en-US" sz="2400" dirty="0"/>
              <a:t>(x)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1FB76E-95BB-6A45-B97A-5B2AD207FEEB}"/>
              </a:ext>
            </a:extLst>
          </p:cNvPr>
          <p:cNvSpPr txBox="1"/>
          <p:nvPr/>
        </p:nvSpPr>
        <p:spPr>
          <a:xfrm>
            <a:off x="8114022" y="2526388"/>
            <a:ext cx="88552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h</a:t>
            </a:r>
            <a:r>
              <a:rPr lang="en-US" sz="2400" baseline="-25000" dirty="0"/>
              <a:t>2</a:t>
            </a:r>
            <a:r>
              <a:rPr lang="en-US" sz="2400" dirty="0"/>
              <a:t>(x)</a:t>
            </a:r>
          </a:p>
        </p:txBody>
      </p:sp>
    </p:spTree>
    <p:extLst>
      <p:ext uri="{BB962C8B-B14F-4D97-AF65-F5344CB8AC3E}">
        <p14:creationId xmlns:p14="http://schemas.microsoft.com/office/powerpoint/2010/main" val="2326365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13048-35F5-9942-9107-96CCF19C7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Overfitting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054DA93-9BAF-6A4A-A1B0-8B2C7887342C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Often, overfitting is associated with very large estimated parameters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</m:oMath>
                </a14:m>
                <a:r>
                  <a:rPr lang="en-US" dirty="0"/>
                  <a:t>!  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054DA93-9BAF-6A4A-A1B0-8B2C7887342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CE0306-83A6-344F-B34B-E364A12FFA2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56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E1B187-32DA-344E-A4CB-105B91837F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57" y="382149"/>
            <a:ext cx="4583735" cy="321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628165"/>
      </p:ext>
    </p:extLst>
  </p:cSld>
  <p:clrMapOvr>
    <a:masterClrMapping/>
  </p:clrMapOvr>
  <p:transition spd="slow">
    <p:push dir="u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403DF0B-9ABC-AC43-89A5-47EDF94BC9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b="1" dirty="0"/>
              <a:t>What characterizes overfitting?</a:t>
            </a:r>
          </a:p>
          <a:p>
            <a:pPr marL="139700" indent="0">
              <a:buNone/>
            </a:pPr>
            <a:endParaRPr lang="en-US" b="1" dirty="0"/>
          </a:p>
          <a:p>
            <a:r>
              <a:rPr lang="en-US" b="1" dirty="0"/>
              <a:t>(Low / High) </a:t>
            </a:r>
            <a:r>
              <a:rPr lang="en-US" dirty="0"/>
              <a:t>Train Error</a:t>
            </a:r>
            <a:r>
              <a:rPr lang="en-US" b="1" dirty="0"/>
              <a:t>, (Low / High) </a:t>
            </a:r>
            <a:r>
              <a:rPr lang="en-US" dirty="0"/>
              <a:t>Test Error</a:t>
            </a:r>
          </a:p>
          <a:p>
            <a:r>
              <a:rPr lang="en-US" b="1" dirty="0"/>
              <a:t>(Low / High) </a:t>
            </a:r>
            <a:r>
              <a:rPr lang="en-US" dirty="0"/>
              <a:t>Bias</a:t>
            </a:r>
            <a:r>
              <a:rPr lang="en-US" b="1" dirty="0"/>
              <a:t>, (Low / High) </a:t>
            </a:r>
            <a:r>
              <a:rPr lang="en-US" dirty="0"/>
              <a:t>Variance</a:t>
            </a:r>
          </a:p>
          <a:p>
            <a:endParaRPr lang="en-US" dirty="0"/>
          </a:p>
          <a:p>
            <a:pPr marL="139700" indent="0">
              <a:buNone/>
            </a:pPr>
            <a:r>
              <a:rPr lang="en-US" dirty="0"/>
              <a:t>In which scenario is it more likely for a model to overfit?</a:t>
            </a:r>
          </a:p>
          <a:p>
            <a:r>
              <a:rPr lang="en-US" b="1" dirty="0"/>
              <a:t>(Few / Many) </a:t>
            </a:r>
            <a:r>
              <a:rPr lang="en-US" dirty="0"/>
              <a:t>Features</a:t>
            </a:r>
          </a:p>
          <a:p>
            <a:r>
              <a:rPr lang="en-US" b="1" dirty="0"/>
              <a:t>(Few / Many) </a:t>
            </a:r>
            <a:r>
              <a:rPr lang="en-US" dirty="0"/>
              <a:t>Parameters</a:t>
            </a:r>
          </a:p>
          <a:p>
            <a:r>
              <a:rPr lang="en-US" b="1" dirty="0"/>
              <a:t>(Small / Large) </a:t>
            </a:r>
            <a:r>
              <a:rPr lang="en-US" dirty="0"/>
              <a:t>Polynomial Degree</a:t>
            </a:r>
          </a:p>
          <a:p>
            <a:r>
              <a:rPr lang="en-US" b="1" dirty="0"/>
              <a:t>(Small / Large) </a:t>
            </a:r>
            <a:r>
              <a:rPr lang="en-US" dirty="0"/>
              <a:t>Dataset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B338F4-C222-2F42-8773-B905CDFB992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57</a:t>
            </a:fld>
            <a:endParaRPr lang="en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0F63B6C-C830-D54D-9EE3-BAB21BF53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Minutes</a:t>
            </a:r>
          </a:p>
        </p:txBody>
      </p:sp>
    </p:spTree>
    <p:extLst>
      <p:ext uri="{BB962C8B-B14F-4D97-AF65-F5344CB8AC3E}">
        <p14:creationId xmlns:p14="http://schemas.microsoft.com/office/powerpoint/2010/main" val="3438638579"/>
      </p:ext>
    </p:extLst>
  </p:cSld>
  <p:clrMapOvr>
    <a:masterClrMapping/>
  </p:clrMapOvr>
  <p:transition spd="slow">
    <p:push dir="u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20B24-1DA8-5744-8F39-A453AC0FF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Prevent Overfitting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E0299A6-27CB-B54E-AFD6-E952CDDD5CAD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2816275" y="575500"/>
                <a:ext cx="6014859" cy="398100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Last time, we </a:t>
                </a:r>
                <a:r>
                  <a:rPr lang="en-US" b="1" dirty="0"/>
                  <a:t>trained multiple models</a:t>
                </a:r>
                <a:r>
                  <a:rPr lang="en-US" dirty="0"/>
                  <a:t>, using cross validation / validation set, to find one that was less likely to overfit</a:t>
                </a:r>
              </a:p>
              <a:p>
                <a:r>
                  <a:rPr lang="en-US" dirty="0"/>
                  <a:t>For selecting polynomial degree, we train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 models.</a:t>
                </a:r>
              </a:p>
              <a:p>
                <a:r>
                  <a:rPr lang="en-US" dirty="0"/>
                  <a:t>For selecting which features to include, we’d have to train ____ models!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Can we </a:t>
                </a:r>
                <a:r>
                  <a:rPr lang="en-US" b="1" dirty="0"/>
                  <a:t>train one model </a:t>
                </a:r>
                <a:r>
                  <a:rPr lang="en-US" dirty="0"/>
                  <a:t>that isn’t prone to overfitting in the first place?</a:t>
                </a:r>
              </a:p>
              <a:p>
                <a:r>
                  <a:rPr lang="en-US" b="1" dirty="0"/>
                  <a:t>Big Idea</a:t>
                </a:r>
                <a:r>
                  <a:rPr lang="en-US" dirty="0"/>
                  <a:t>: Have the model self-regulate to prevent overfitting by making sure its coefficients don’t get ”too large”</a:t>
                </a:r>
              </a:p>
              <a:p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This idea is called </a:t>
                </a:r>
                <a:r>
                  <a:rPr lang="en-US" b="1" dirty="0"/>
                  <a:t>regularization</a:t>
                </a:r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E0299A6-27CB-B54E-AFD6-E952CDDD5C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816275" y="575500"/>
                <a:ext cx="6014859" cy="3981000"/>
              </a:xfrm>
              <a:blipFill>
                <a:blip r:embed="rId2"/>
                <a:stretch>
                  <a:fillRect r="-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6FB69D-5A95-F546-9B18-B1FEAC2B19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861538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8AF3BCA-B450-4EA9-9D99-BB90C2AA31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200" dirty="0"/>
              <a:t>Regularization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F271A118-F1FD-4290-9012-9911EF72AC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3F4551-D86A-4033-B148-B63422925F5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04163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3F5C6CE-C6EB-13F1-00D6-627BF7A57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F93CDFD-40E1-8480-E5A2-122A7E3AC8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Bias-Variance Tradeoff</a:t>
            </a:r>
          </a:p>
          <a:p>
            <a:pPr marL="139700" indent="0">
              <a:buNone/>
            </a:pPr>
            <a:endParaRPr lang="en-US" dirty="0"/>
          </a:p>
          <a:p>
            <a:r>
              <a:rPr lang="en-US" dirty="0"/>
              <a:t>Training a linear regression model in Python</a:t>
            </a:r>
          </a:p>
          <a:p>
            <a:r>
              <a:rPr lang="en-US" dirty="0"/>
              <a:t>Observing the effect of the bias-variance tradeoff as compared to model complexity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96AADD-2E1B-1B4B-16DE-F311569E21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03953156"/>
      </p:ext>
    </p:extLst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F28FCF-3A9F-239A-9274-882B3EF41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Administrivia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12EB768-5DF9-5D18-B91D-FC96F68627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HW0 due Thursday night at 11:59 pm on Ed and </a:t>
            </a:r>
            <a:r>
              <a:rPr lang="en-US" dirty="0" err="1"/>
              <a:t>Gradescope</a:t>
            </a:r>
            <a:endParaRPr lang="en-US" dirty="0"/>
          </a:p>
          <a:p>
            <a:pPr lvl="1"/>
            <a:r>
              <a:rPr lang="en-US" dirty="0"/>
              <a:t>See late day policy if you need more time</a:t>
            </a:r>
          </a:p>
          <a:p>
            <a:r>
              <a:rPr lang="en-US" dirty="0"/>
              <a:t>Office Hours (see schedule on website) started last week</a:t>
            </a:r>
          </a:p>
          <a:p>
            <a:pPr lvl="1"/>
            <a:r>
              <a:rPr lang="en-US" dirty="0"/>
              <a:t>So far, pretty sparsely attended so do make use of those</a:t>
            </a:r>
          </a:p>
          <a:p>
            <a:pPr lvl="1"/>
            <a:r>
              <a:rPr lang="en-US" dirty="0"/>
              <a:t>Longer wait times closer to assignment due dates</a:t>
            </a:r>
          </a:p>
          <a:p>
            <a:r>
              <a:rPr lang="en-US" dirty="0"/>
              <a:t>Ed Discussion Board</a:t>
            </a:r>
          </a:p>
          <a:p>
            <a:pPr lvl="1"/>
            <a:r>
              <a:rPr lang="en-US" dirty="0"/>
              <a:t>Respond to other student’s questions and in </a:t>
            </a:r>
            <a:r>
              <a:rPr lang="en-US" dirty="0" err="1"/>
              <a:t>Megathread</a:t>
            </a:r>
            <a:endParaRPr lang="en-US" dirty="0"/>
          </a:p>
          <a:p>
            <a:pPr lvl="1"/>
            <a:r>
              <a:rPr lang="en-US" dirty="0"/>
              <a:t>Post privately if you’re question is very detailed to your answer</a:t>
            </a:r>
          </a:p>
          <a:p>
            <a:pPr lvl="1"/>
            <a:r>
              <a:rPr lang="en-US" dirty="0"/>
              <a:t>Do not post solutions to assignments publicly</a:t>
            </a:r>
          </a:p>
          <a:p>
            <a:r>
              <a:rPr lang="en-US" dirty="0"/>
              <a:t>Learning Reflection specifications are constant week-to-week, so you can start building LR1 now even if the turn in isn’t open yet!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FF0686-7587-1AB1-F43B-4D03AF16FE4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521033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E1D61AEE-385C-E601-B86D-71F835FD01F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61</a:t>
            </a:fld>
            <a:endParaRPr lang="en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B29F03E-B91B-515E-3FD4-D50B6AA53A0D}"/>
              </a:ext>
            </a:extLst>
          </p:cNvPr>
          <p:cNvSpPr txBox="1">
            <a:spLocks/>
          </p:cNvSpPr>
          <p:nvPr/>
        </p:nvSpPr>
        <p:spPr>
          <a:xfrm>
            <a:off x="83613" y="47312"/>
            <a:ext cx="2046288" cy="616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r>
              <a:rPr lang="en-US" b="1">
                <a:solidFill>
                  <a:schemeClr val="accent6"/>
                </a:solidFill>
              </a:rPr>
              <a:t>ML Pipeline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9E8D1B50-38A0-C8D2-B2FB-1B196A72F918}"/>
              </a:ext>
            </a:extLst>
          </p:cNvPr>
          <p:cNvSpPr txBox="1">
            <a:spLocks/>
          </p:cNvSpPr>
          <p:nvPr/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fld id="{00000000-1234-1234-1234-123412341234}" type="slidenum">
              <a:rPr lang="en" smtClean="0"/>
              <a:pPr/>
              <a:t>61</a:t>
            </a:fld>
            <a:endParaRPr lang="en"/>
          </a:p>
        </p:txBody>
      </p:sp>
      <p:sp>
        <p:nvSpPr>
          <p:cNvPr id="14" name="Magnetic Disk 13">
            <a:extLst>
              <a:ext uri="{FF2B5EF4-FFF2-40B4-BE49-F238E27FC236}">
                <a16:creationId xmlns:a16="http://schemas.microsoft.com/office/drawing/2014/main" id="{9ECD85B2-E48E-0CDB-48D5-B44246B858CC}"/>
              </a:ext>
            </a:extLst>
          </p:cNvPr>
          <p:cNvSpPr>
            <a:spLocks noChangeAspect="1"/>
          </p:cNvSpPr>
          <p:nvPr/>
        </p:nvSpPr>
        <p:spPr>
          <a:xfrm>
            <a:off x="1973253" y="1140369"/>
            <a:ext cx="1357539" cy="1376482"/>
          </a:xfrm>
          <a:prstGeom prst="flowChartMagneticDisk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Training</a:t>
            </a:r>
          </a:p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EB8227-8D3E-D6A6-4259-3504BE6907F7}"/>
              </a:ext>
            </a:extLst>
          </p:cNvPr>
          <p:cNvSpPr txBox="1">
            <a:spLocks noChangeAspect="1"/>
          </p:cNvSpPr>
          <p:nvPr/>
        </p:nvSpPr>
        <p:spPr>
          <a:xfrm>
            <a:off x="3714815" y="1384754"/>
            <a:ext cx="1370257" cy="89255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tIns="137160" bIns="137160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Pre-</a:t>
            </a:r>
          </a:p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Processing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3D2B411-A1F6-12DF-C2A9-EAF83EE6DF8C}"/>
              </a:ext>
            </a:extLst>
          </p:cNvPr>
          <p:cNvCxnSpPr>
            <a:cxnSpLocks noChangeAspect="1"/>
            <a:stCxn id="14" idx="4"/>
            <a:endCxn id="20" idx="1"/>
          </p:cNvCxnSpPr>
          <p:nvPr/>
        </p:nvCxnSpPr>
        <p:spPr>
          <a:xfrm>
            <a:off x="3330792" y="1828610"/>
            <a:ext cx="384023" cy="2420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25CEE35-30CE-B93D-7F2F-354CAB2D40E7}"/>
              </a:ext>
            </a:extLst>
          </p:cNvPr>
          <p:cNvSpPr txBox="1">
            <a:spLocks noChangeAspect="1"/>
          </p:cNvSpPr>
          <p:nvPr/>
        </p:nvSpPr>
        <p:spPr>
          <a:xfrm>
            <a:off x="5651243" y="1384754"/>
            <a:ext cx="880240" cy="89255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62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tIns="137160" bIns="137160" rtlCol="0">
            <a:spAutoFit/>
          </a:bodyPr>
          <a:lstStyle/>
          <a:p>
            <a:pPr algn="ctr"/>
            <a:r>
              <a:rPr lang="en-US" sz="20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ML </a:t>
            </a:r>
            <a:br>
              <a:rPr lang="en-US" sz="20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model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B667B54-E8D9-631C-83AB-1736EFC63A06}"/>
              </a:ext>
            </a:extLst>
          </p:cNvPr>
          <p:cNvSpPr txBox="1">
            <a:spLocks noChangeAspect="1"/>
          </p:cNvSpPr>
          <p:nvPr/>
        </p:nvSpPr>
        <p:spPr>
          <a:xfrm>
            <a:off x="5610159" y="4036885"/>
            <a:ext cx="962407" cy="8925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tIns="137160" bIns="137160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Quality</a:t>
            </a:r>
            <a:b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metric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7E6EABC-04AF-9DF1-8134-D9EB99484BB5}"/>
              </a:ext>
            </a:extLst>
          </p:cNvPr>
          <p:cNvSpPr txBox="1">
            <a:spLocks noChangeAspect="1"/>
          </p:cNvSpPr>
          <p:nvPr/>
        </p:nvSpPr>
        <p:spPr>
          <a:xfrm>
            <a:off x="5254598" y="2780202"/>
            <a:ext cx="1673530" cy="89255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tIns="137160" bIns="137160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Optimization </a:t>
            </a:r>
          </a:p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algorithm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C9AB847-0891-E06E-E21E-2665477B6371}"/>
              </a:ext>
            </a:extLst>
          </p:cNvPr>
          <p:cNvCxnSpPr>
            <a:cxnSpLocks noChangeAspect="1"/>
            <a:stCxn id="20" idx="3"/>
            <a:endCxn id="24" idx="1"/>
          </p:cNvCxnSpPr>
          <p:nvPr/>
        </p:nvCxnSpPr>
        <p:spPr>
          <a:xfrm>
            <a:off x="5085072" y="1831030"/>
            <a:ext cx="566171" cy="0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A517288-7596-6252-D73E-5B6DEF76C93C}"/>
              </a:ext>
            </a:extLst>
          </p:cNvPr>
          <p:cNvCxnSpPr>
            <a:cxnSpLocks noChangeAspect="1"/>
            <a:stCxn id="24" idx="3"/>
            <a:endCxn id="42" idx="1"/>
          </p:cNvCxnSpPr>
          <p:nvPr/>
        </p:nvCxnSpPr>
        <p:spPr>
          <a:xfrm flipV="1">
            <a:off x="6531483" y="1830880"/>
            <a:ext cx="1195693" cy="150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3F36AD7-3DEA-C7A8-A525-6584C5632D5C}"/>
              </a:ext>
            </a:extLst>
          </p:cNvPr>
          <p:cNvCxnSpPr>
            <a:cxnSpLocks noChangeAspect="1"/>
            <a:stCxn id="25" idx="0"/>
            <a:endCxn id="26" idx="2"/>
          </p:cNvCxnSpPr>
          <p:nvPr/>
        </p:nvCxnSpPr>
        <p:spPr>
          <a:xfrm flipV="1">
            <a:off x="6091363" y="3672754"/>
            <a:ext cx="0" cy="364131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0660374F-64E9-E127-4973-5B93A9D686C2}"/>
              </a:ext>
            </a:extLst>
          </p:cNvPr>
          <p:cNvCxnSpPr>
            <a:cxnSpLocks noChangeAspect="1"/>
            <a:endCxn id="25" idx="3"/>
          </p:cNvCxnSpPr>
          <p:nvPr/>
        </p:nvCxnSpPr>
        <p:spPr>
          <a:xfrm rot="5400000">
            <a:off x="5665898" y="2758878"/>
            <a:ext cx="2630951" cy="817614"/>
          </a:xfrm>
          <a:prstGeom prst="bentConnector2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53DA716B-524B-1140-178D-BE3738370118}"/>
              </a:ext>
            </a:extLst>
          </p:cNvPr>
          <p:cNvSpPr txBox="1">
            <a:spLocks noChangeAspect="1"/>
          </p:cNvSpPr>
          <p:nvPr/>
        </p:nvSpPr>
        <p:spPr>
          <a:xfrm>
            <a:off x="2690047" y="2728584"/>
            <a:ext cx="308055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B57B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1FA5895-4264-CF22-2A38-70370E523FB6}"/>
              </a:ext>
            </a:extLst>
          </p:cNvPr>
          <p:cNvSpPr txBox="1">
            <a:spLocks noChangeAspect="1"/>
          </p:cNvSpPr>
          <p:nvPr/>
        </p:nvSpPr>
        <p:spPr>
          <a:xfrm>
            <a:off x="5189699" y="1382537"/>
            <a:ext cx="311042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B57B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BEE6469-4B63-CAED-9D04-DA6CEC14CFB1}"/>
              </a:ext>
            </a:extLst>
          </p:cNvPr>
          <p:cNvSpPr txBox="1">
            <a:spLocks noChangeAspect="1"/>
          </p:cNvSpPr>
          <p:nvPr/>
        </p:nvSpPr>
        <p:spPr>
          <a:xfrm>
            <a:off x="6851332" y="1379132"/>
            <a:ext cx="308055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B57B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ŷ</a:t>
            </a:r>
            <a:endParaRPr lang="en-US" sz="2000" b="1" dirty="0">
              <a:solidFill>
                <a:srgbClr val="B57BA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A518855-C2A1-5EC0-787C-3A432F88D26A}"/>
              </a:ext>
            </a:extLst>
          </p:cNvPr>
          <p:cNvGrpSpPr>
            <a:grpSpLocks noChangeAspect="1"/>
          </p:cNvGrpSpPr>
          <p:nvPr/>
        </p:nvGrpSpPr>
        <p:grpSpPr>
          <a:xfrm>
            <a:off x="5645598" y="2309757"/>
            <a:ext cx="278175" cy="525691"/>
            <a:chOff x="7787573" y="1903182"/>
            <a:chExt cx="298480" cy="618118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27748D3-D549-429F-7CF8-59F3E899F006}"/>
                </a:ext>
              </a:extLst>
            </p:cNvPr>
            <p:cNvSpPr txBox="1"/>
            <p:nvPr/>
          </p:nvSpPr>
          <p:spPr>
            <a:xfrm>
              <a:off x="7787573" y="1903182"/>
              <a:ext cx="298480" cy="470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B57BA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⌃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DCF7B03-90B0-66BC-C166-27D3B7F76DA7}"/>
                </a:ext>
              </a:extLst>
            </p:cNvPr>
            <p:cNvSpPr txBox="1"/>
            <p:nvPr/>
          </p:nvSpPr>
          <p:spPr>
            <a:xfrm>
              <a:off x="7802001" y="2050842"/>
              <a:ext cx="284052" cy="47045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B57BA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</a:t>
              </a:r>
            </a:p>
          </p:txBody>
        </p:sp>
      </p:grp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EDB42AD-598C-D9ED-8FE0-7FE180B71883}"/>
              </a:ext>
            </a:extLst>
          </p:cNvPr>
          <p:cNvCxnSpPr>
            <a:cxnSpLocks noChangeAspect="1"/>
            <a:stCxn id="26" idx="0"/>
            <a:endCxn id="24" idx="2"/>
          </p:cNvCxnSpPr>
          <p:nvPr/>
        </p:nvCxnSpPr>
        <p:spPr>
          <a:xfrm flipV="1">
            <a:off x="6091363" y="2277306"/>
            <a:ext cx="0" cy="502896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9" name="Elbow Connector 38">
            <a:extLst>
              <a:ext uri="{FF2B5EF4-FFF2-40B4-BE49-F238E27FC236}">
                <a16:creationId xmlns:a16="http://schemas.microsoft.com/office/drawing/2014/main" id="{C1C05A48-31C5-5581-2AD2-58290D312F93}"/>
              </a:ext>
            </a:extLst>
          </p:cNvPr>
          <p:cNvCxnSpPr>
            <a:cxnSpLocks noChangeAspect="1"/>
            <a:stCxn id="14" idx="3"/>
            <a:endCxn id="25" idx="1"/>
          </p:cNvCxnSpPr>
          <p:nvPr/>
        </p:nvCxnSpPr>
        <p:spPr>
          <a:xfrm rot="16200000" flipH="1">
            <a:off x="3147936" y="2020938"/>
            <a:ext cx="1966310" cy="2958136"/>
          </a:xfrm>
          <a:prstGeom prst="bentConnector2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40" name="Picture 2" descr="World Earth Continents - Free vector graphic on Pixabay">
            <a:extLst>
              <a:ext uri="{FF2B5EF4-FFF2-40B4-BE49-F238E27FC236}">
                <a16:creationId xmlns:a16="http://schemas.microsoft.com/office/drawing/2014/main" id="{8D7E23AA-E5C2-7E30-D06F-49101ED815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9"/>
          <a:stretch/>
        </p:blipFill>
        <p:spPr bwMode="auto">
          <a:xfrm>
            <a:off x="222182" y="1175276"/>
            <a:ext cx="1229334" cy="130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2B30A13-6DA8-0AF5-9A62-142A25644AC5}"/>
              </a:ext>
            </a:extLst>
          </p:cNvPr>
          <p:cNvCxnSpPr>
            <a:cxnSpLocks noChangeAspect="1"/>
            <a:stCxn id="40" idx="3"/>
            <a:endCxn id="14" idx="2"/>
          </p:cNvCxnSpPr>
          <p:nvPr/>
        </p:nvCxnSpPr>
        <p:spPr>
          <a:xfrm flipV="1">
            <a:off x="1451516" y="1828610"/>
            <a:ext cx="521737" cy="1028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42" name="Picture 2" descr="World Earth Continents - Free vector graphic on Pixabay">
            <a:extLst>
              <a:ext uri="{FF2B5EF4-FFF2-40B4-BE49-F238E27FC236}">
                <a16:creationId xmlns:a16="http://schemas.microsoft.com/office/drawing/2014/main" id="{0CA9CFE7-7DAB-A314-C137-B724F433D6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9"/>
          <a:stretch/>
        </p:blipFill>
        <p:spPr bwMode="auto">
          <a:xfrm>
            <a:off x="7727176" y="1176518"/>
            <a:ext cx="1229334" cy="130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A2813097-1E4D-E95B-E35D-FA403775FF8E}"/>
              </a:ext>
            </a:extLst>
          </p:cNvPr>
          <p:cNvSpPr txBox="1">
            <a:spLocks noChangeAspect="1"/>
          </p:cNvSpPr>
          <p:nvPr/>
        </p:nvSpPr>
        <p:spPr>
          <a:xfrm>
            <a:off x="561557" y="2440582"/>
            <a:ext cx="18489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- Historical Bias</a:t>
            </a:r>
          </a:p>
          <a:p>
            <a:r>
              <a:rPr lang="en-US" dirty="0">
                <a:solidFill>
                  <a:schemeClr val="tx1"/>
                </a:solidFill>
              </a:rPr>
              <a:t>- Representation Bias</a:t>
            </a:r>
          </a:p>
          <a:p>
            <a:r>
              <a:rPr lang="en-US" dirty="0">
                <a:solidFill>
                  <a:schemeClr val="tx1"/>
                </a:solidFill>
              </a:rPr>
              <a:t>- Measurement Bias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3BB9CF7-7540-138C-035D-7A66A81CACE8}"/>
              </a:ext>
            </a:extLst>
          </p:cNvPr>
          <p:cNvSpPr txBox="1">
            <a:spLocks noChangeAspect="1"/>
          </p:cNvSpPr>
          <p:nvPr/>
        </p:nvSpPr>
        <p:spPr>
          <a:xfrm>
            <a:off x="7564826" y="832592"/>
            <a:ext cx="18489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- Deployment Bias</a:t>
            </a:r>
          </a:p>
        </p:txBody>
      </p:sp>
    </p:spTree>
    <p:extLst>
      <p:ext uri="{BB962C8B-B14F-4D97-AF65-F5344CB8AC3E}">
        <p14:creationId xmlns:p14="http://schemas.microsoft.com/office/powerpoint/2010/main" val="846001590"/>
      </p:ext>
    </p:extLst>
  </p:cSld>
  <p:clrMapOvr>
    <a:masterClrMapping/>
  </p:clrMapOvr>
  <p:transition spd="slow">
    <p:push dir="u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FBE9A-E7E4-5943-A2A8-66918E1E9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/>
              <a:t>Regularization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2C52D98-4048-AE46-A38B-7CE82A2221DF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Before, we used the quality metric that minimized loss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lim>
                          </m:limLow>
                        </m:fName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Change quality metric to balance loss with measure of overfitting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the measure of fit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</m:oMath>
                </a14:m>
                <a:r>
                  <a:rPr lang="en-US" dirty="0"/>
                  <a:t> measures the magnitude of coefficients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 </m:t>
                      </m:r>
                      <m:func>
                        <m:func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lim>
                          </m:limLow>
                        </m:fName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139700" indent="0">
                  <a:buNone/>
                </a:pP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: regularization parameter</a:t>
                </a:r>
              </a:p>
              <a:p>
                <a:pPr marL="139700" indent="0">
                  <a:buNone/>
                </a:pPr>
                <a:r>
                  <a:rPr lang="en-US" dirty="0"/>
                  <a:t>How do we actually measure the magnitude of coefficients?</a:t>
                </a:r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2C52D98-4048-AE46-A38B-7CE82A2221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349AF5-ED4B-FF44-96AB-CED5274C931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62</a:t>
            </a:fld>
            <a:endParaRPr lang="e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BFDD64-2CA9-1142-983C-352EE212D956}"/>
              </a:ext>
            </a:extLst>
          </p:cNvPr>
          <p:cNvSpPr txBox="1"/>
          <p:nvPr/>
        </p:nvSpPr>
        <p:spPr>
          <a:xfrm>
            <a:off x="4255477" y="3982915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6378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971C6-1150-6D4A-8F37-730CC60A8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Magnitude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6E831D7-4A09-674D-96FD-A1EFA0B2BFBD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Come up with some number that summarizes the magnitude of the coefficients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b="1" dirty="0"/>
                  <a:t>Sum?</a:t>
                </a:r>
              </a:p>
              <a:p>
                <a:pPr marL="139700" indent="0">
                  <a:buNone/>
                </a:pPr>
                <a:endParaRPr lang="en-US" b="1" dirty="0"/>
              </a:p>
              <a:p>
                <a:pPr marL="139700" indent="0">
                  <a:buNone/>
                </a:pPr>
                <a:endParaRPr lang="en-US" b="1" dirty="0"/>
              </a:p>
              <a:p>
                <a:pPr marL="139700" indent="0">
                  <a:buNone/>
                </a:pPr>
                <a:r>
                  <a:rPr lang="en-US" b="1" dirty="0"/>
                  <a:t>Sum of absolute values?</a:t>
                </a:r>
              </a:p>
              <a:p>
                <a:pPr marL="139700" indent="0">
                  <a:buNone/>
                </a:pPr>
                <a:endParaRPr lang="en-US" b="1" dirty="0"/>
              </a:p>
              <a:p>
                <a:pPr marL="139700" indent="0">
                  <a:buNone/>
                </a:pPr>
                <a:endParaRPr lang="en-US" b="1" dirty="0"/>
              </a:p>
              <a:p>
                <a:pPr marL="139700" indent="0">
                  <a:buNone/>
                </a:pPr>
                <a:r>
                  <a:rPr lang="en-US" b="1" dirty="0"/>
                  <a:t>Sum of squares?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6E831D7-4A09-674D-96FD-A1EFA0B2BFB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EF797F-E22F-AB42-B476-88C5B61ACDB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865442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906E2-C873-8642-AC26-60C4AFEB0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/>
              <a:t>Ridge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CEC35EF-A25F-964B-93BD-948EC9C8B8DF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Change quality metric to minimize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lim>
                          </m:limLow>
                        </m:fName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𝑀𝑆𝐸</m:t>
                          </m:r>
                          <m:d>
                            <m:d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𝜆</m:t>
                          </m:r>
                          <m:sSubSup>
                            <m:sSubSup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func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 is a tuning </a:t>
                </a:r>
                <a:r>
                  <a:rPr lang="en-US" b="1" dirty="0"/>
                  <a:t>hyperparameter</a:t>
                </a:r>
                <a:r>
                  <a:rPr lang="en-US" dirty="0"/>
                  <a:t> that changes how much the model cares about the regularization term.</a:t>
                </a:r>
              </a:p>
              <a:p>
                <a:pPr marL="139700" indent="0">
                  <a:buNone/>
                </a:pPr>
                <a:r>
                  <a:rPr lang="en-US" b="1" dirty="0"/>
                  <a:t>What 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b="1" dirty="0"/>
                  <a:t>?</a:t>
                </a:r>
              </a:p>
              <a:p>
                <a:pPr marL="139700" indent="0">
                  <a:buNone/>
                </a:pPr>
                <a:endParaRPr lang="en-US" b="1" dirty="0"/>
              </a:p>
              <a:p>
                <a:pPr marL="139700" indent="0">
                  <a:buNone/>
                </a:pPr>
                <a:endParaRPr lang="en-US" b="1" dirty="0"/>
              </a:p>
              <a:p>
                <a:pPr marL="139700" indent="0">
                  <a:buNone/>
                </a:pPr>
                <a:r>
                  <a:rPr lang="en-US" b="1" dirty="0"/>
                  <a:t>What 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=∞</m:t>
                    </m:r>
                  </m:oMath>
                </a14:m>
                <a:r>
                  <a:rPr lang="en-US" b="1" dirty="0"/>
                  <a:t>?</a:t>
                </a:r>
              </a:p>
              <a:p>
                <a:pPr marL="139700" indent="0">
                  <a:buNone/>
                </a:pPr>
                <a:endParaRPr lang="en-US" b="1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b="1" dirty="0"/>
                  <a:t> in between?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CEC35EF-A25F-964B-93BD-948EC9C8B8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b="-93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1B4E64-7742-584C-9640-297FF09C550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4421815"/>
      </p:ext>
    </p:extLst>
  </p:cSld>
  <p:clrMapOvr>
    <a:masterClrMapping/>
  </p:clrMapOvr>
  <p:transition spd="slow">
    <p:push dir="u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4403DF0B-9ABC-AC43-89A5-47EDF94BC9E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b="1" dirty="0"/>
                  <a:t>How does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𝝀</m:t>
                    </m:r>
                  </m:oMath>
                </a14:m>
                <a:r>
                  <a:rPr lang="en-US" b="1" dirty="0"/>
                  <a:t> affect the bias and variance of the model? For each underlined section, select “Low” or “High” appropriately.</a:t>
                </a:r>
              </a:p>
              <a:p>
                <a:pPr marL="139700" indent="0">
                  <a:buNone/>
                </a:pPr>
                <a:endParaRPr lang="en-US" b="1" dirty="0"/>
              </a:p>
              <a:p>
                <a:pPr marL="139700" indent="0">
                  <a:buNone/>
                </a:pPr>
                <a:r>
                  <a:rPr lang="en-US" dirty="0"/>
                  <a:t>When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   The model has </a:t>
                </a:r>
                <a:r>
                  <a:rPr lang="en-US" b="1" u="sng" dirty="0"/>
                  <a:t>(Low / High)</a:t>
                </a:r>
                <a:r>
                  <a:rPr lang="en-US" dirty="0"/>
                  <a:t> Bias and </a:t>
                </a:r>
                <a:r>
                  <a:rPr lang="en-US" b="1" u="sng" dirty="0"/>
                  <a:t>(Low / High)</a:t>
                </a:r>
                <a:r>
                  <a:rPr lang="en-US" dirty="0"/>
                  <a:t> Variance.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When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=∞</m:t>
                    </m:r>
                  </m:oMath>
                </a14:m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   The model has </a:t>
                </a:r>
                <a:r>
                  <a:rPr lang="en-US" b="1" u="sng" dirty="0"/>
                  <a:t>(Low / High)</a:t>
                </a:r>
                <a:r>
                  <a:rPr lang="en-US" dirty="0"/>
                  <a:t> Bias and </a:t>
                </a:r>
                <a:r>
                  <a:rPr lang="en-US" b="1" u="sng" dirty="0"/>
                  <a:t>(Low / High)</a:t>
                </a:r>
                <a:r>
                  <a:rPr lang="en-US" b="1" dirty="0"/>
                  <a:t> </a:t>
                </a:r>
                <a:r>
                  <a:rPr lang="en-US" dirty="0"/>
                  <a:t>Variance.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4403DF0B-9ABC-AC43-89A5-47EDF94BC9E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4"/>
                <a:stretch>
                  <a:fillRect r="-4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B338F4-C222-2F42-8773-B905CDFB992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65</a:t>
            </a:fld>
            <a:endParaRPr lang="en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0F63B6C-C830-D54D-9EE3-BAB21BF53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Minutes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5444B2-9F64-CE46-9DA4-0A81363101A5}"/>
              </a:ext>
            </a:extLst>
          </p:cNvPr>
          <p:cNvSpPr/>
          <p:nvPr/>
        </p:nvSpPr>
        <p:spPr>
          <a:xfrm>
            <a:off x="345440" y="4043680"/>
            <a:ext cx="1859280" cy="223520"/>
          </a:xfrm>
          <a:prstGeom prst="rect">
            <a:avLst/>
          </a:prstGeom>
          <a:solidFill>
            <a:srgbClr val="609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923737"/>
      </p:ext>
    </p:extLst>
  </p:cSld>
  <p:clrMapOvr>
    <a:masterClrMapping/>
  </p:clrMapOvr>
  <p:transition spd="slow">
    <p:push dir="u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4403DF0B-9ABC-AC43-89A5-47EDF94BC9E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b="1" dirty="0"/>
                  <a:t>How does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𝝀</m:t>
                    </m:r>
                  </m:oMath>
                </a14:m>
                <a:r>
                  <a:rPr lang="en-US" b="1" dirty="0"/>
                  <a:t> affect the bias and variance of the model? For each underlined section, select “Low” or “High” appropriately.</a:t>
                </a:r>
              </a:p>
              <a:p>
                <a:pPr marL="139700" indent="0">
                  <a:buNone/>
                </a:pPr>
                <a:endParaRPr lang="en-US" b="1" dirty="0"/>
              </a:p>
              <a:p>
                <a:pPr marL="139700" indent="0">
                  <a:buNone/>
                </a:pPr>
                <a:r>
                  <a:rPr lang="en-US" dirty="0"/>
                  <a:t>When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   The model has </a:t>
                </a:r>
                <a:r>
                  <a:rPr lang="en-US" b="1" u="sng" dirty="0"/>
                  <a:t>(Low / High)</a:t>
                </a:r>
                <a:r>
                  <a:rPr lang="en-US" dirty="0"/>
                  <a:t> Bias and </a:t>
                </a:r>
                <a:r>
                  <a:rPr lang="en-US" b="1" u="sng" dirty="0"/>
                  <a:t>(Low / High)</a:t>
                </a:r>
                <a:r>
                  <a:rPr lang="en-US" dirty="0"/>
                  <a:t> Variance.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When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=∞</m:t>
                    </m:r>
                  </m:oMath>
                </a14:m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   The model has </a:t>
                </a:r>
                <a:r>
                  <a:rPr lang="en-US" b="1" u="sng" dirty="0"/>
                  <a:t>(Low / High)</a:t>
                </a:r>
                <a:r>
                  <a:rPr lang="en-US" dirty="0"/>
                  <a:t> Bias and </a:t>
                </a:r>
                <a:r>
                  <a:rPr lang="en-US" b="1" u="sng" dirty="0"/>
                  <a:t>(Low / High)</a:t>
                </a:r>
                <a:r>
                  <a:rPr lang="en-US" b="1" dirty="0"/>
                  <a:t> </a:t>
                </a:r>
                <a:r>
                  <a:rPr lang="en-US" dirty="0"/>
                  <a:t>Variance.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4403DF0B-9ABC-AC43-89A5-47EDF94BC9E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4"/>
                <a:stretch>
                  <a:fillRect r="-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B338F4-C222-2F42-8773-B905CDFB992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66</a:t>
            </a:fld>
            <a:endParaRPr lang="en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0F63B6C-C830-D54D-9EE3-BAB21BF53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Minutes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06472F-AE4D-754C-9746-8097A250098F}"/>
              </a:ext>
            </a:extLst>
          </p:cNvPr>
          <p:cNvSpPr/>
          <p:nvPr/>
        </p:nvSpPr>
        <p:spPr>
          <a:xfrm>
            <a:off x="345440" y="4043680"/>
            <a:ext cx="1859280" cy="223520"/>
          </a:xfrm>
          <a:prstGeom prst="rect">
            <a:avLst/>
          </a:prstGeom>
          <a:solidFill>
            <a:srgbClr val="609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175217"/>
      </p:ext>
    </p:extLst>
  </p:cSld>
  <p:clrMapOvr>
    <a:masterClrMapping/>
  </p:clrMapOvr>
  <p:transition spd="slow">
    <p:push dir="u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EF95A5A-F9D9-D946-905E-20750B17D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Coefficient Paths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6AAC8B-AE63-0443-A632-ABB1F22EAD4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67</a:t>
            </a:fld>
            <a:endParaRPr lang="en"/>
          </a:p>
        </p:txBody>
      </p:sp>
      <p:pic>
        <p:nvPicPr>
          <p:cNvPr id="6" name="Picture 5" descr="coef_path_ridge_scaled.eps">
            <a:extLst>
              <a:ext uri="{FF2B5EF4-FFF2-40B4-BE49-F238E27FC236}">
                <a16:creationId xmlns:a16="http://schemas.microsoft.com/office/drawing/2014/main" id="{364A0AC0-C01B-D946-944B-68228173A4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5" t="12561" b="9559"/>
          <a:stretch/>
        </p:blipFill>
        <p:spPr>
          <a:xfrm>
            <a:off x="3231992" y="1201817"/>
            <a:ext cx="5324792" cy="29439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730D25D-EE9B-BE47-BA39-AF2F44BAF928}"/>
                  </a:ext>
                </a:extLst>
              </p:cNvPr>
              <p:cNvSpPr/>
              <p:nvPr/>
            </p:nvSpPr>
            <p:spPr>
              <a:xfrm rot="16200000">
                <a:off x="2363357" y="2511265"/>
                <a:ext cx="1412181" cy="3250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666666"/>
                    </a:solidFill>
                    <a:latin typeface="Nunito Sans" pitchFamily="2" charset="77"/>
                  </a:rPr>
                  <a:t>Coefficients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solidFill>
                              <a:srgbClr val="66666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solidFill>
                                  <a:srgbClr val="66666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rgbClr val="666666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solidFill>
                              <a:srgbClr val="666666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730D25D-EE9B-BE47-BA39-AF2F44BAF9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363357" y="2511265"/>
                <a:ext cx="1412181" cy="325089"/>
              </a:xfrm>
              <a:prstGeom prst="rect">
                <a:avLst/>
              </a:prstGeom>
              <a:blipFill>
                <a:blip r:embed="rId4"/>
                <a:stretch>
                  <a:fillRect l="-1887" t="-12554" r="-16981" b="-1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4803FDD-7976-1844-A761-5F694B3BCE97}"/>
                  </a:ext>
                </a:extLst>
              </p:cNvPr>
              <p:cNvSpPr/>
              <p:nvPr/>
            </p:nvSpPr>
            <p:spPr>
              <a:xfrm>
                <a:off x="5729182" y="4293938"/>
                <a:ext cx="33041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4803FDD-7976-1844-A761-5F694B3BCE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9182" y="4293938"/>
                <a:ext cx="330411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0592108"/>
      </p:ext>
    </p:extLst>
  </p:cSld>
  <p:clrMapOvr>
    <a:masterClrMapping/>
  </p:clrMapOvr>
  <p:transition spd="slow">
    <p:push dir="u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7B6325-2DA8-0340-82CF-4ADCC81AEB8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68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FEA171-8CB7-6D43-AFDB-3FA59213B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3291" y="700566"/>
            <a:ext cx="3730868" cy="373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78311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24C15-5544-A44C-9E3C-D7153B8E7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Demo: Ridge Regression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022A4B-B34A-9F47-8FEF-9CF3EFAE58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See </a:t>
            </a:r>
            <a:r>
              <a:rPr lang="en-US" dirty="0" err="1"/>
              <a:t>Jupyter</a:t>
            </a:r>
            <a:r>
              <a:rPr lang="en-US" dirty="0"/>
              <a:t> Notebook for interactive visualization.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Shows relationship between</a:t>
            </a:r>
          </a:p>
          <a:p>
            <a:r>
              <a:rPr lang="en-US" dirty="0"/>
              <a:t>Regression line</a:t>
            </a:r>
          </a:p>
          <a:p>
            <a:r>
              <a:rPr lang="en-US" dirty="0"/>
              <a:t>Mean Square Error</a:t>
            </a:r>
          </a:p>
          <a:p>
            <a:pPr lvl="1"/>
            <a:r>
              <a:rPr lang="en-US" dirty="0"/>
              <a:t>Also called Ordinary Least Squares</a:t>
            </a:r>
          </a:p>
          <a:p>
            <a:r>
              <a:rPr lang="en-US" dirty="0"/>
              <a:t>Ridge Regression Quality Metric</a:t>
            </a:r>
          </a:p>
          <a:p>
            <a:r>
              <a:rPr lang="en-US" dirty="0"/>
              <a:t>Coefficient Paths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8D0B9-B8ED-1140-88B5-74E9D62BECD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30080872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61BAC0-58F2-5147-9DB3-620C11AFD29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pic>
        <p:nvPicPr>
          <p:cNvPr id="2050" name="Picture 2" descr="Massage Cat GIF - Massage Cat Kitty GIFs">
            <a:extLst>
              <a:ext uri="{FF2B5EF4-FFF2-40B4-BE49-F238E27FC236}">
                <a16:creationId xmlns:a16="http://schemas.microsoft.com/office/drawing/2014/main" id="{7768BD24-1C27-8E4F-81BA-FB0829C45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680" y="-49"/>
            <a:ext cx="289401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895869"/>
      </p:ext>
    </p:extLst>
  </p:cSld>
  <p:clrMapOvr>
    <a:masterClrMapping/>
  </p:clrMapOvr>
  <p:transition spd="slow">
    <p:push dir="u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id="{C25CFFE5-2194-9248-8D0C-777A23D48480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/>
            <p:txBody>
              <a:bodyPr/>
              <a:lstStyle/>
              <a:p>
                <a:r>
                  <a:rPr lang="en-US" dirty="0"/>
                  <a:t>Choosing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id="{C25CFFE5-2194-9248-8D0C-777A23D484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blipFill>
                <a:blip r:embed="rId2"/>
                <a:stretch>
                  <a:fillRect l="-4375" b="-2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ubtitle 5">
            <a:extLst>
              <a:ext uri="{FF2B5EF4-FFF2-40B4-BE49-F238E27FC236}">
                <a16:creationId xmlns:a16="http://schemas.microsoft.com/office/drawing/2014/main" id="{1FA1F79F-ABD8-E049-9FB6-0F92DB4DC7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B4A9BF-4850-6045-A03D-60BEDD016F7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7743387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D56CCECD-9F63-5C41-BF94-9F6DF5A3AE2E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2944536" y="575500"/>
                <a:ext cx="5742289" cy="398100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b="1" dirty="0"/>
                  <a:t>How should we choose the best value of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𝝀</m:t>
                    </m:r>
                  </m:oMath>
                </a14:m>
                <a:r>
                  <a:rPr lang="en-US" b="1" dirty="0"/>
                  <a:t>? </a:t>
                </a:r>
              </a:p>
              <a:p>
                <a:pPr marL="139700" indent="0">
                  <a:buNone/>
                </a:pPr>
                <a:r>
                  <a:rPr lang="en-US" dirty="0"/>
                  <a:t>After we train each model with a certain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and find</a:t>
                </a:r>
              </a:p>
              <a:p>
                <a:pPr marL="13970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argmin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𝑀𝑆𝐸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 +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/>
                  <a:t>: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482600" indent="-342900">
                  <a:buClr>
                    <a:schemeClr val="bg2"/>
                  </a:buClr>
                  <a:buAutoNum type="alphaLcParenR"/>
                </a:pPr>
                <a:r>
                  <a:rPr lang="en-US" dirty="0"/>
                  <a:t>Pick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that has the smallest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𝑀𝑆𝐸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</m:acc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on the </a:t>
                </a:r>
                <a:r>
                  <a:rPr lang="en-US" b="1" dirty="0"/>
                  <a:t>train set</a:t>
                </a:r>
              </a:p>
              <a:p>
                <a:pPr marL="482600" indent="-342900">
                  <a:buClr>
                    <a:schemeClr val="bg2"/>
                  </a:buClr>
                  <a:buAutoNum type="alphaLcParenR"/>
                </a:pPr>
                <a:r>
                  <a:rPr lang="en-US" dirty="0"/>
                  <a:t>Pick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</m:oMath>
                </a14:m>
                <a:r>
                  <a:rPr lang="en-US" dirty="0"/>
                  <a:t> that has the smallest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𝑀𝑆𝐸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on the </a:t>
                </a:r>
                <a:r>
                  <a:rPr lang="en-US" b="1" dirty="0"/>
                  <a:t>validation set</a:t>
                </a:r>
              </a:p>
              <a:p>
                <a:pPr marL="482600" indent="-342900">
                  <a:buClr>
                    <a:schemeClr val="bg2"/>
                  </a:buClr>
                  <a:buAutoNum type="alphaLcParenR"/>
                </a:pPr>
                <a:r>
                  <a:rPr lang="en-US" dirty="0"/>
                  <a:t>Pick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</m:oMath>
                </a14:m>
                <a:r>
                  <a:rPr lang="en-US" dirty="0"/>
                  <a:t> that has the smallest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𝑀𝑆𝐸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</m:acc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/>
                  <a:t> on the </a:t>
                </a:r>
                <a:r>
                  <a:rPr lang="en-US" b="1" dirty="0"/>
                  <a:t>train set</a:t>
                </a:r>
              </a:p>
              <a:p>
                <a:pPr marL="482600" indent="-342900">
                  <a:buClr>
                    <a:schemeClr val="bg2"/>
                  </a:buClr>
                  <a:buAutoNum type="alphaLcParenR"/>
                </a:pPr>
                <a:r>
                  <a:rPr lang="en-US" dirty="0"/>
                  <a:t>Pick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</m:oMath>
                </a14:m>
                <a:r>
                  <a:rPr lang="en-US" dirty="0"/>
                  <a:t> that has the smallest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𝑀𝑆𝐸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</m:acc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/>
                  <a:t> on the </a:t>
                </a:r>
                <a:r>
                  <a:rPr lang="en-US" b="1" dirty="0"/>
                  <a:t>validation set</a:t>
                </a:r>
              </a:p>
              <a:p>
                <a:pPr marL="482600" indent="-342900">
                  <a:buClr>
                    <a:schemeClr val="bg2"/>
                  </a:buClr>
                  <a:buFont typeface="Nunito Sans"/>
                  <a:buAutoNum type="alphaLcParenR"/>
                </a:pPr>
                <a:r>
                  <a:rPr lang="en-US" dirty="0"/>
                  <a:t>None of the above</a:t>
                </a:r>
              </a:p>
              <a:p>
                <a:pPr marL="482600" indent="-342900">
                  <a:buClr>
                    <a:schemeClr val="bg2"/>
                  </a:buClr>
                  <a:buFont typeface="Nunito Sans"/>
                  <a:buAutoNum type="alphaLcParenR"/>
                </a:pPr>
                <a:endParaRPr lang="en-US" b="1" dirty="0"/>
              </a:p>
              <a:p>
                <a:pPr marL="482600" indent="-342900">
                  <a:buClr>
                    <a:schemeClr val="bg2"/>
                  </a:buClr>
                  <a:buAutoNum type="alphaLcParenR"/>
                </a:pPr>
                <a:endParaRPr lang="en-US" b="1" dirty="0"/>
              </a:p>
            </p:txBody>
          </p:sp>
        </mc:Choice>
        <mc:Fallback xmlns="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D56CCECD-9F63-5C41-BF94-9F6DF5A3AE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944536" y="575500"/>
                <a:ext cx="5742289" cy="398100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CDEE78-E813-F345-939F-4B615DE87FB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71</a:t>
            </a:fld>
            <a:endParaRPr lang="en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AABBBF7-3929-1A45-B050-6129D7FBE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min</a:t>
            </a:r>
          </a:p>
        </p:txBody>
      </p:sp>
    </p:spTree>
    <p:extLst>
      <p:ext uri="{BB962C8B-B14F-4D97-AF65-F5344CB8AC3E}">
        <p14:creationId xmlns:p14="http://schemas.microsoft.com/office/powerpoint/2010/main" val="1730033533"/>
      </p:ext>
    </p:extLst>
  </p:cSld>
  <p:clrMapOvr>
    <a:masterClrMapping/>
  </p:clrMapOvr>
  <p:transition spd="slow">
    <p:push dir="u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Placeholder 1">
                <a:extLst>
                  <a:ext uri="{FF2B5EF4-FFF2-40B4-BE49-F238E27FC236}">
                    <a16:creationId xmlns:a16="http://schemas.microsoft.com/office/drawing/2014/main" id="{0217557D-0226-C14A-AB51-9A2BFDB72189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2869035" y="575500"/>
                <a:ext cx="5817790" cy="398100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b="1" dirty="0"/>
                  <a:t>How should we choose the best value of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𝝀</m:t>
                    </m:r>
                  </m:oMath>
                </a14:m>
                <a:r>
                  <a:rPr lang="en-US" b="1" dirty="0"/>
                  <a:t>? </a:t>
                </a:r>
              </a:p>
              <a:p>
                <a:pPr marL="139700" indent="0">
                  <a:buNone/>
                </a:pPr>
                <a:r>
                  <a:rPr lang="en-US" dirty="0"/>
                  <a:t>After we train each model with a certain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and find</a:t>
                </a:r>
              </a:p>
              <a:p>
                <a:pPr marL="13970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dirty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argmin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𝑀𝑆𝐸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 +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/>
                  <a:t>: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482600" indent="-342900">
                  <a:buClr>
                    <a:schemeClr val="bg2"/>
                  </a:buClr>
                  <a:buAutoNum type="alphaLcParenR"/>
                </a:pPr>
                <a:r>
                  <a:rPr lang="en-US" dirty="0"/>
                  <a:t>Pick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that has the smallest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𝑀𝑆𝐸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</m:acc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on the </a:t>
                </a:r>
                <a:r>
                  <a:rPr lang="en-US" b="1" dirty="0"/>
                  <a:t>train set</a:t>
                </a:r>
              </a:p>
              <a:p>
                <a:pPr marL="482600" indent="-342900">
                  <a:buClr>
                    <a:schemeClr val="bg2"/>
                  </a:buClr>
                  <a:buAutoNum type="alphaLcParenR"/>
                </a:pPr>
                <a:r>
                  <a:rPr lang="en-US" dirty="0"/>
                  <a:t>Pick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</m:oMath>
                </a14:m>
                <a:r>
                  <a:rPr lang="en-US" dirty="0"/>
                  <a:t> that has the smallest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𝑀𝑆𝐸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on the </a:t>
                </a:r>
                <a:r>
                  <a:rPr lang="en-US" b="1" dirty="0"/>
                  <a:t>validation set</a:t>
                </a:r>
              </a:p>
              <a:p>
                <a:pPr marL="482600" indent="-342900">
                  <a:buClr>
                    <a:schemeClr val="bg2"/>
                  </a:buClr>
                  <a:buAutoNum type="alphaLcParenR"/>
                </a:pPr>
                <a:r>
                  <a:rPr lang="en-US" dirty="0"/>
                  <a:t>Pick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</m:oMath>
                </a14:m>
                <a:r>
                  <a:rPr lang="en-US" dirty="0"/>
                  <a:t> that has the smallest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𝑀𝑆𝐸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</m:acc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/>
                  <a:t> on the </a:t>
                </a:r>
                <a:r>
                  <a:rPr lang="en-US" b="1" dirty="0"/>
                  <a:t>train set</a:t>
                </a:r>
              </a:p>
              <a:p>
                <a:pPr marL="482600" indent="-342900">
                  <a:buClr>
                    <a:schemeClr val="bg2"/>
                  </a:buClr>
                  <a:buAutoNum type="alphaLcParenR"/>
                </a:pPr>
                <a:r>
                  <a:rPr lang="en-US" dirty="0"/>
                  <a:t>Pick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</m:oMath>
                </a14:m>
                <a:r>
                  <a:rPr lang="en-US" dirty="0"/>
                  <a:t> that has the smallest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𝑀𝑆𝐸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</m:acc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/>
                  <a:t> on the </a:t>
                </a:r>
                <a:r>
                  <a:rPr lang="en-US" b="1" dirty="0"/>
                  <a:t>validation set</a:t>
                </a:r>
              </a:p>
              <a:p>
                <a:pPr marL="482600" indent="-342900">
                  <a:buClr>
                    <a:schemeClr val="bg2"/>
                  </a:buClr>
                  <a:buFont typeface="Nunito Sans"/>
                  <a:buAutoNum type="alphaLcParenR"/>
                </a:pPr>
                <a:r>
                  <a:rPr lang="en-US" dirty="0"/>
                  <a:t>None of the above</a:t>
                </a:r>
              </a:p>
              <a:p>
                <a:pPr marL="482600" indent="-342900">
                  <a:buClr>
                    <a:schemeClr val="bg2"/>
                  </a:buClr>
                  <a:buFont typeface="Nunito Sans"/>
                  <a:buAutoNum type="alphaLcParenR"/>
                </a:pPr>
                <a:endParaRPr lang="en-US" b="1" dirty="0"/>
              </a:p>
              <a:p>
                <a:pPr marL="482600" indent="-342900">
                  <a:buClr>
                    <a:schemeClr val="bg2"/>
                  </a:buClr>
                  <a:buAutoNum type="alphaLcParenR"/>
                </a:pPr>
                <a:endParaRPr lang="en-US" b="1" dirty="0"/>
              </a:p>
            </p:txBody>
          </p:sp>
        </mc:Choice>
        <mc:Fallback xmlns="">
          <p:sp>
            <p:nvSpPr>
              <p:cNvPr id="7" name="Text Placeholder 1">
                <a:extLst>
                  <a:ext uri="{FF2B5EF4-FFF2-40B4-BE49-F238E27FC236}">
                    <a16:creationId xmlns:a16="http://schemas.microsoft.com/office/drawing/2014/main" id="{0217557D-0226-C14A-AB51-9A2BFDB721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869035" y="575500"/>
                <a:ext cx="5817790" cy="3981000"/>
              </a:xfrm>
              <a:blipFill>
                <a:blip r:embed="rId3"/>
                <a:stretch>
                  <a:fillRect r="-4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CDEE78-E813-F345-939F-4B615DE87FB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72</a:t>
            </a:fld>
            <a:endParaRPr lang="en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AABBBF7-3929-1A45-B050-6129D7FBE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min</a:t>
            </a:r>
          </a:p>
        </p:txBody>
      </p:sp>
    </p:spTree>
    <p:extLst>
      <p:ext uri="{BB962C8B-B14F-4D97-AF65-F5344CB8AC3E}">
        <p14:creationId xmlns:p14="http://schemas.microsoft.com/office/powerpoint/2010/main" val="80153186"/>
      </p:ext>
    </p:extLst>
  </p:cSld>
  <p:clrMapOvr>
    <a:masterClrMapping/>
  </p:clrMapOvr>
  <p:transition spd="slow">
    <p:push dir="u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EF6C474-0DE1-554C-9EDD-6113C737934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Choosing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EF6C474-0DE1-554C-9EDD-6113C737934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3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E9356E9-60B9-BE45-8D31-1C1CF9414A8B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2590130" y="378650"/>
                <a:ext cx="6319420" cy="4568001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For any particular setting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, use Ridge Regression objective to train.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</m:e>
                        <m:sub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</a:rPr>
                            <m:t>𝑟𝑖𝑑𝑔𝑒</m:t>
                          </m:r>
                        </m:sub>
                      </m:sSub>
                      <m:r>
                        <a:rPr lang="en-US" sz="1800" b="0" i="1" dirty="0" smtClean="0">
                          <a:latin typeface="Cambria Math" panose="02040503050406030204" pitchFamily="18" charset="0"/>
                        </a:rPr>
                        <m:t>= </m:t>
                      </m:r>
                      <m:func>
                        <m:funcPr>
                          <m:ctrlPr>
                            <a:rPr lang="en-US" sz="1800" b="0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18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1800" b="0" i="0" dirty="0" smtClean="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sz="1800" b="0" i="1" dirty="0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lim>
                          </m:limLow>
                        </m:fName>
                        <m:e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</a:rPr>
                            <m:t>𝑀𝑆𝐸</m:t>
                          </m:r>
                          <m:d>
                            <m:dPr>
                              <m:ctrlPr>
                                <a:rPr lang="en-US" sz="18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dirty="0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</a:rPr>
                            <m:t>𝜆</m:t>
                          </m:r>
                          <m:sSubSup>
                            <m:sSubSupPr>
                              <m:ctrlPr>
                                <a:rPr lang="en-US" sz="18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8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180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800" b="0" i="1" dirty="0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en-US" sz="18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18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func>
                    </m:oMath>
                  </m:oMathPara>
                </a14:m>
                <a:endParaRPr lang="en-US" sz="1800" dirty="0"/>
              </a:p>
              <a:p>
                <a:pPr marL="139700" indent="0">
                  <a:buNone/>
                </a:pPr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 is too small, will overfit to </a:t>
                </a:r>
                <a:r>
                  <a:rPr lang="en-US" b="1" dirty="0"/>
                  <a:t>training set</a:t>
                </a:r>
                <a:r>
                  <a:rPr lang="en-US" dirty="0"/>
                  <a:t>. Too large,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𝑟𝑖𝑑𝑔𝑒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How do we choose the right value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? We want the one that will do best on </a:t>
                </a:r>
                <a:r>
                  <a:rPr lang="en-US" b="1" dirty="0"/>
                  <a:t>future data. </a:t>
                </a:r>
                <a:r>
                  <a:rPr lang="en-US" dirty="0"/>
                  <a:t>Hence, we use the validation set.</a:t>
                </a:r>
              </a:p>
              <a:p>
                <a:pPr marL="139700" indent="0">
                  <a:buNone/>
                </a:pPr>
                <a:endParaRPr lang="en-US" b="1" dirty="0"/>
              </a:p>
              <a:p>
                <a:pPr marL="139700" indent="0">
                  <a:buNone/>
                </a:pPr>
                <a:r>
                  <a:rPr lang="en-US" dirty="0"/>
                  <a:t>For future data, what matters is that the model gets accurate predictions. 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𝑀𝑆𝐸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</m:oMath>
                </a14:m>
                <a:r>
                  <a:rPr lang="en-US" dirty="0"/>
                  <a:t> measures error of predictions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𝑀𝑆𝐸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𝜆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/>
                  <a:t> measures error of predictions &amp; coefficient size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Regularization is a tool </a:t>
                </a:r>
                <a:r>
                  <a:rPr lang="en-US" b="1" dirty="0"/>
                  <a:t>used during training </a:t>
                </a:r>
                <a:r>
                  <a:rPr lang="en-US" dirty="0"/>
                  <a:t>to get a model that is likely to generalize. Regularization is </a:t>
                </a:r>
                <a:r>
                  <a:rPr lang="en-US" b="1" dirty="0"/>
                  <a:t>not used during prediction</a:t>
                </a:r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E9356E9-60B9-BE45-8D31-1C1CF9414A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590130" y="378650"/>
                <a:ext cx="6319420" cy="4568001"/>
              </a:xfrm>
              <a:blipFill>
                <a:blip r:embed="rId3"/>
                <a:stretch>
                  <a:fillRect r="-402" b="-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3344BD-051F-C945-B2D0-7CD8A636A04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529419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EF6C474-0DE1-554C-9EDD-6113C737934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Choosing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EF6C474-0DE1-554C-9EDD-6113C737934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3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E9356E9-60B9-BE45-8D31-1C1CF9414A8B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90625" y="575500"/>
                <a:ext cx="5596200" cy="885747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The process for selecting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 is exactly the same as we saw with using a validation set or using cross validation.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E9356E9-60B9-BE45-8D31-1C1CF9414A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90625" y="575500"/>
                <a:ext cx="5596200" cy="885747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3344BD-051F-C945-B2D0-7CD8A636A04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74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E640235C-B837-3A47-9C3D-85B35451E85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90625" y="1461247"/>
                <a:ext cx="5596200" cy="248140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spcFirstLastPara="1" wrap="square" lIns="91425" tIns="91425" rIns="91425" bIns="91425" anchor="t" anchorCtr="0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17500" algn="l" rtl="0">
                  <a:lnSpc>
                    <a:spcPct val="115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▪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9pPr>
              </a:lstStyle>
              <a:p>
                <a:pPr marL="139700" indent="0">
                  <a:buFont typeface="Nunito Sans"/>
                  <a:buNone/>
                </a:pPr>
                <a:r>
                  <a:rPr lang="en-US" dirty="0">
                    <a:latin typeface="Roboto Mono for Powerline" pitchFamily="2" charset="0"/>
                    <a:ea typeface="Roboto Mono for Powerline" pitchFamily="2" charset="0"/>
                  </a:rPr>
                  <a:t>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Roboto Mono for Powerline" pitchFamily="2" charset="0"/>
                      </a:rPr>
                      <m:t>𝜆</m:t>
                    </m:r>
                  </m:oMath>
                </a14:m>
                <a:r>
                  <a:rPr lang="en-US" dirty="0">
                    <a:latin typeface="Roboto Mono for Powerline" pitchFamily="2" charset="0"/>
                    <a:ea typeface="Roboto Mono for Powerline" pitchFamily="2" charset="0"/>
                  </a:rPr>
                  <a:t>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Roboto Mono for Powerline" pitchFamily="2" charset="0"/>
                      </a:rPr>
                      <m:t>𝜆</m:t>
                    </m:r>
                  </m:oMath>
                </a14:m>
                <a:r>
                  <a:rPr lang="en-US" dirty="0">
                    <a:latin typeface="Roboto Mono for Powerline" pitchFamily="2" charset="0"/>
                    <a:ea typeface="Roboto Mono for Powerline" pitchFamily="2" charset="0"/>
                  </a:rPr>
                  <a:t>s:</a:t>
                </a:r>
              </a:p>
              <a:p>
                <a:pPr marL="139700" indent="0">
                  <a:buFont typeface="Nunito Sans"/>
                  <a:buNone/>
                </a:pPr>
                <a:r>
                  <a:rPr lang="en-US" dirty="0">
                    <a:latin typeface="Roboto Mono for Powerline" pitchFamily="2" charset="0"/>
                    <a:ea typeface="Roboto Mono for Powerline" pitchFamily="2" charset="0"/>
                  </a:rPr>
                  <a:t>  Train a model using using Gradient Descent</a:t>
                </a:r>
              </a:p>
              <a:p>
                <a:pPr marL="139700" indent="0" algn="ctr">
                  <a:buFont typeface="Nunito Sans"/>
                  <a:buNone/>
                </a:pPr>
                <a:r>
                  <a:rPr lang="en-US" dirty="0">
                    <a:latin typeface="Roboto Mono for Powerline" pitchFamily="2" charset="0"/>
                    <a:ea typeface="Roboto Mono for Powerline" pitchFamily="2" charset="0"/>
                  </a:rPr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Roboto Mono for Powerline" pitchFamily="2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Roboto Mono for Powerline" pitchFamily="2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Roboto Mono for Powerline" pitchFamily="2" charset="0"/>
                              </a:rPr>
                              <m:t>𝑤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Roboto Mono for Powerline" pitchFamily="2" charset="0"/>
                          </a:rPr>
                          <m:t>𝑟𝑖𝑑𝑔𝑒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Roboto Mono for Powerline" pitchFamily="2" charset="0"/>
                          </a:rPr>
                          <m:t>(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Roboto Mono for Powerline" pitchFamily="2" charset="0"/>
                          </a:rPr>
                          <m:t>𝜆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Roboto Mono for Powerline" pitchFamily="2" charset="0"/>
                          </a:rPr>
                          <m:t>)</m:t>
                        </m:r>
                      </m:sub>
                    </m:sSub>
                    <m:r>
                      <a:rPr lang="en-US" b="0" i="0" dirty="0" smtClean="0">
                        <a:latin typeface="Cambria Math" panose="02040503050406030204" pitchFamily="18" charset="0"/>
                        <a:ea typeface="Roboto Mono for Powerline" pitchFamily="2" charset="0"/>
                      </a:rPr>
                      <m:t>= </m:t>
                    </m:r>
                    <m:func>
                      <m:func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Roboto Mono for Powerline" pitchFamily="2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Roboto Mono for Powerline" pitchFamily="2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  <a:ea typeface="Roboto Mono for Powerline" pitchFamily="2" charset="0"/>
                              </a:rPr>
                              <m:t>argmin</m:t>
                            </m:r>
                          </m:e>
                          <m:lim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Roboto Mono for Powerline" pitchFamily="2" charset="0"/>
                              </a:rPr>
                              <m:t>𝑤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Roboto Mono for Powerline" pitchFamily="2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Roboto Mono for Powerline" pitchFamily="2" charset="0"/>
                              </a:rPr>
                              <m:t>𝑀𝑆𝐸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Roboto Mono for Powerline" pitchFamily="2" charset="0"/>
                              </a:rPr>
                              <m:t>𝑡𝑟𝑎𝑖𝑛</m:t>
                            </m:r>
                          </m:sub>
                        </m:sSub>
                        <m:d>
                          <m:d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Roboto Mono for Powerline" pitchFamily="2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Roboto Mono for Powerline" pitchFamily="2" charset="0"/>
                              </a:rPr>
                              <m:t>𝑤</m:t>
                            </m:r>
                          </m:e>
                        </m:d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Roboto Mono for Powerline" pitchFamily="2" charset="0"/>
                          </a:rPr>
                          <m:t>+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Roboto Mono for Powerline" pitchFamily="2" charset="0"/>
                          </a:rPr>
                          <m:t>𝜆</m:t>
                        </m:r>
                        <m:sSubSup>
                          <m:sSubSup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Roboto Mono for Powerline" pitchFamily="2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  <a:ea typeface="Roboto Mono for Powerline" pitchFamily="2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b="0" i="1" dirty="0" smtClean="0">
                                        <a:latin typeface="Cambria Math" panose="02040503050406030204" pitchFamily="18" charset="0"/>
                                        <a:ea typeface="Roboto Mono for Powerline" pitchFamily="2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  <a:ea typeface="Roboto Mono for Powerline" pitchFamily="2" charset="0"/>
                                      </a:rPr>
                                      <m:t>𝑤</m:t>
                                    </m:r>
                                  </m:e>
                                </m:d>
                              </m:e>
                            </m:d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Roboto Mono for Powerline" pitchFamily="2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Roboto Mono for Powerline" pitchFamily="2" charset="0"/>
                              </a:rPr>
                              <m:t>2</m:t>
                            </m:r>
                          </m:sup>
                        </m:sSubSup>
                      </m:e>
                    </m:func>
                  </m:oMath>
                </a14:m>
                <a:endParaRPr lang="en-US" dirty="0">
                  <a:latin typeface="Roboto Mono for Powerline" pitchFamily="2" charset="0"/>
                  <a:ea typeface="Roboto Mono for Powerline" pitchFamily="2" charset="0"/>
                </a:endParaRPr>
              </a:p>
              <a:p>
                <a:pPr marL="139700" indent="0">
                  <a:buFont typeface="Nunito Sans"/>
                  <a:buNone/>
                </a:pPr>
                <a:r>
                  <a:rPr lang="en-US" dirty="0">
                    <a:latin typeface="Roboto Mono for Powerline" pitchFamily="2" charset="0"/>
                    <a:ea typeface="Roboto Mono for Powerline" pitchFamily="2" charset="0"/>
                  </a:rPr>
                  <a:t>  Compute validation error </a:t>
                </a:r>
              </a:p>
              <a:p>
                <a:pPr marL="139700" indent="0">
                  <a:buFont typeface="Nunito Sans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Roboto Mono for Powerline" pitchFamily="2" charset="0"/>
                        </a:rPr>
                        <m:t>𝑣𝑎𝑙𝑖𝑑𝑎𝑡𝑖𝑜𝑛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Roboto Mono for Powerline" pitchFamily="2" charset="0"/>
                        </a:rPr>
                        <m:t>_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Roboto Mono for Powerline" pitchFamily="2" charset="0"/>
                        </a:rPr>
                        <m:t>𝑒𝑟𝑟𝑜𝑟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Roboto Mono for Powerline" pitchFamily="2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Roboto Mono for Powerline" pitchFamily="2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Roboto Mono for Powerline" pitchFamily="2" charset="0"/>
                            </a:rPr>
                            <m:t>𝑀𝑆𝐸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Roboto Mono for Powerline" pitchFamily="2" charset="0"/>
                            </a:rPr>
                            <m:t>𝑣𝑎𝑙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Roboto Mono for Powerline" pitchFamily="2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Roboto Mono for Powerline" pitchFamily="2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Roboto Mono for Powerline" pitchFamily="2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Roboto Mono for Powerline" pitchFamily="2" charset="0"/>
                                </a:rPr>
                                <m:t>𝑤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Roboto Mono for Powerline" pitchFamily="2" charset="0"/>
                            </a:rPr>
                            <m:t>𝑟𝑖𝑑𝑔𝑒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Roboto Mono for Powerline" pitchFamily="2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Roboto Mono for Powerline" pitchFamily="2" charset="0"/>
                                </a:rPr>
                                <m:t>𝜆</m:t>
                              </m:r>
                            </m:e>
                          </m:d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Roboto Mono for Powerline" pitchFamily="2" charset="0"/>
                        </a:rPr>
                        <m:t>)</m:t>
                      </m:r>
                    </m:oMath>
                  </m:oMathPara>
                </a14:m>
                <a:endParaRPr lang="en-US" dirty="0">
                  <a:latin typeface="Roboto Mono for Powerline" pitchFamily="2" charset="0"/>
                  <a:ea typeface="Roboto Mono for Powerline" pitchFamily="2" charset="0"/>
                </a:endParaRPr>
              </a:p>
              <a:p>
                <a:pPr marL="139700" indent="0">
                  <a:buFont typeface="Nunito Sans"/>
                  <a:buNone/>
                </a:pPr>
                <a:r>
                  <a:rPr lang="en-US" dirty="0">
                    <a:latin typeface="Roboto Mono for Powerline" pitchFamily="2" charset="0"/>
                    <a:ea typeface="Roboto Mono for Powerline" pitchFamily="2" charset="0"/>
                  </a:rPr>
                  <a:t>  Track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Roboto Mono for Powerline" pitchFamily="2" charset="0"/>
                      </a:rPr>
                      <m:t>𝜆</m:t>
                    </m:r>
                  </m:oMath>
                </a14:m>
                <a:r>
                  <a:rPr lang="en-US" dirty="0">
                    <a:latin typeface="Roboto Mono for Powerline" pitchFamily="2" charset="0"/>
                    <a:ea typeface="Roboto Mono for Powerline" pitchFamily="2" charset="0"/>
                  </a:rPr>
                  <a:t> with smallest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Roboto Mono for Powerline" pitchFamily="2" charset="0"/>
                      </a:rPr>
                      <m:t>𝑣𝑎𝑙𝑖𝑑𝑎𝑡𝑖𝑜𝑛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Roboto Mono for Powerline" pitchFamily="2" charset="0"/>
                      </a:rPr>
                      <m:t>_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Roboto Mono for Powerline" pitchFamily="2" charset="0"/>
                      </a:rPr>
                      <m:t>𝑒𝑟𝑟𝑜𝑟</m:t>
                    </m:r>
                  </m:oMath>
                </a14:m>
                <a:endParaRPr lang="en-US" dirty="0">
                  <a:latin typeface="Roboto Mono for Powerline" pitchFamily="2" charset="0"/>
                  <a:ea typeface="Roboto Mono for Powerline" pitchFamily="2" charset="0"/>
                </a:endParaRPr>
              </a:p>
              <a:p>
                <a:pPr marL="139700" indent="0">
                  <a:buNone/>
                </a:pPr>
                <a:r>
                  <a:rPr lang="en-US" dirty="0">
                    <a:latin typeface="Roboto Mono for Powerline" pitchFamily="2" charset="0"/>
                    <a:ea typeface="Roboto Mono for Powerline" pitchFamily="2" charset="0"/>
                  </a:rPr>
                  <a:t>Return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Roboto Mono for Powerline" pitchFamily="2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Roboto Mono for Powerline" pitchFamily="2" charset="0"/>
                          </a:rPr>
                          <m:t>𝜆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Roboto Mono for Powerline" pitchFamily="2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>
                    <a:latin typeface="Roboto Mono for Powerline" pitchFamily="2" charset="0"/>
                    <a:ea typeface="Roboto Mono for Powerline" pitchFamily="2" charset="0"/>
                  </a:rPr>
                  <a:t> &amp; estimated future error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ea typeface="Roboto Mono for Powerline" pitchFamily="2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Roboto Mono for Powerline" pitchFamily="2" charset="0"/>
                          </a:rPr>
                          <m:t>𝑀𝑆𝐸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ea typeface="Roboto Mono for Powerline" pitchFamily="2" charset="0"/>
                          </a:rPr>
                          <m:t>𝑡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Roboto Mono for Powerline" pitchFamily="2" charset="0"/>
                          </a:rPr>
                          <m:t>𝑒𝑠𝑡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Roboto Mono for Powerline" pitchFamily="2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Roboto Mono for Powerline" pitchFamily="2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Roboto Mono for Powerline" pitchFamily="2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Roboto Mono for Powerline" pitchFamily="2" charset="0"/>
                              </a:rPr>
                              <m:t>𝑤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Roboto Mono for Powerline" pitchFamily="2" charset="0"/>
                          </a:rPr>
                          <m:t>𝑟𝑖𝑑𝑔𝑒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Roboto Mono for Powerline" pitchFamily="2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Roboto Mono for Powerline" pitchFamily="2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Roboto Mono for Powerline" pitchFamily="2" charset="0"/>
                                  </a:rPr>
                                  <m:t>𝜆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Roboto Mono for Powerline" pitchFamily="2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Roboto Mono for Powerline" pitchFamily="2" charset="0"/>
                      </a:rPr>
                      <m:t>)</m:t>
                    </m:r>
                  </m:oMath>
                </a14:m>
                <a:endParaRPr lang="en-US" dirty="0">
                  <a:latin typeface="Roboto Mono for Powerline" pitchFamily="2" charset="0"/>
                  <a:ea typeface="Roboto Mono for Powerline" pitchFamily="2" charset="0"/>
                </a:endParaRPr>
              </a:p>
              <a:p>
                <a:pPr marL="139700" indent="0">
                  <a:buFont typeface="Nunito Sans"/>
                  <a:buNone/>
                </a:pPr>
                <a:r>
                  <a:rPr lang="en-US" dirty="0">
                    <a:latin typeface="Roboto Mono for Powerline" pitchFamily="2" charset="0"/>
                    <a:ea typeface="Roboto Mono for Powerline" pitchFamily="2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E640235C-B837-3A47-9C3D-85B35451E8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0625" y="1461247"/>
                <a:ext cx="5596200" cy="2481408"/>
              </a:xfrm>
              <a:prstGeom prst="rect">
                <a:avLst/>
              </a:prstGeom>
              <a:blipFill>
                <a:blip r:embed="rId5"/>
                <a:stretch>
                  <a:fillRect b="-303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22965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4403DF0B-9ABC-AC43-89A5-47EDF94BC9E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A model </a:t>
                </a:r>
                <a:r>
                  <a:rPr lang="en-US" b="1" dirty="0"/>
                  <a:t>parameter</a:t>
                </a:r>
                <a:r>
                  <a:rPr lang="en-US" dirty="0"/>
                  <a:t> is learnt during training (e.g.,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</m:oMath>
                </a14:m>
                <a:r>
                  <a:rPr lang="en-US" dirty="0"/>
                  <a:t>)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A </a:t>
                </a:r>
                <a:r>
                  <a:rPr lang="en-US" b="1" dirty="0"/>
                  <a:t>hyperparameter</a:t>
                </a:r>
                <a:r>
                  <a:rPr lang="en-US" dirty="0"/>
                  <a:t> is a parameter that is external to the model, whose value is used to influence the learning process.</a:t>
                </a:r>
              </a:p>
              <a:p>
                <a:pPr marL="139700" indent="0">
                  <a:buNone/>
                </a:pPr>
                <a:endParaRPr lang="en-US" b="1" dirty="0"/>
              </a:p>
              <a:p>
                <a:pPr marL="139700" indent="0">
                  <a:buNone/>
                </a:pPr>
                <a:r>
                  <a:rPr lang="en-US" b="1" dirty="0"/>
                  <a:t>What hyperparameters have we learned so far?</a:t>
                </a: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4403DF0B-9ABC-AC43-89A5-47EDF94BC9E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B338F4-C222-2F42-8773-B905CDFB992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75</a:t>
            </a:fld>
            <a:endParaRPr lang="en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0F63B6C-C830-D54D-9EE3-BAB21BF53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minutes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D62329-BE6D-9E90-29A6-85C4A8005C3D}"/>
              </a:ext>
            </a:extLst>
          </p:cNvPr>
          <p:cNvSpPr/>
          <p:nvPr/>
        </p:nvSpPr>
        <p:spPr>
          <a:xfrm>
            <a:off x="492919" y="4036219"/>
            <a:ext cx="1564481" cy="271462"/>
          </a:xfrm>
          <a:prstGeom prst="rect">
            <a:avLst/>
          </a:prstGeom>
          <a:solidFill>
            <a:srgbClr val="609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80828"/>
      </p:ext>
    </p:extLst>
  </p:cSld>
  <p:clrMapOvr>
    <a:masterClrMapping/>
  </p:clrMapOvr>
  <p:transition spd="slow">
    <p:push dir="u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9C7DAE7-D085-444B-B268-158A64B195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Scaling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34D7B3D6-2B59-7741-8249-50C9F595D6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0D1D0C-5B75-7E4C-851C-D0C72E3B57A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76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981715027"/>
      </p:ext>
    </p:extLst>
  </p:cSld>
  <p:clrMapOvr>
    <a:masterClrMapping/>
  </p:clrMapOvr>
  <p:transition>
    <p:fade thruBlk="1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75302-5F3A-9545-9CA5-AAD2FF420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/>
              <a:t>Regularization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A43BD0-85DA-6C4B-8CDE-63A353D9DC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At this point, I’ve hopefully convinced you that regularizing coefficient magnitudes is a good thing to avoid overfitting!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b="1" dirty="0"/>
              <a:t>You:</a:t>
            </a:r>
          </a:p>
          <a:p>
            <a:pPr marL="139700" indent="0">
              <a:buNone/>
            </a:pPr>
            <a:endParaRPr lang="en-US" b="1" dirty="0"/>
          </a:p>
          <a:p>
            <a:pPr marL="139700" indent="0">
              <a:buNone/>
            </a:pPr>
            <a:endParaRPr lang="en-US" b="1" dirty="0"/>
          </a:p>
          <a:p>
            <a:pPr marL="139700" indent="0">
              <a:buNone/>
            </a:pPr>
            <a:endParaRPr lang="en-US" b="1" dirty="0"/>
          </a:p>
          <a:p>
            <a:pPr marL="139700" indent="0">
              <a:buNone/>
            </a:pPr>
            <a:endParaRPr lang="en-US" b="1" dirty="0"/>
          </a:p>
          <a:p>
            <a:pPr marL="139700" indent="0">
              <a:buNone/>
            </a:pPr>
            <a:endParaRPr lang="en-US" b="1" dirty="0"/>
          </a:p>
          <a:p>
            <a:pPr marL="139700" indent="0">
              <a:buNone/>
            </a:pPr>
            <a:endParaRPr lang="en-US" b="1" dirty="0"/>
          </a:p>
          <a:p>
            <a:pPr marL="139700" indent="0">
              <a:buNone/>
            </a:pPr>
            <a:endParaRPr lang="en-US" b="1" dirty="0"/>
          </a:p>
          <a:p>
            <a:pPr marL="139700" indent="0">
              <a:buNone/>
            </a:pPr>
            <a:endParaRPr lang="en-US" b="1" dirty="0"/>
          </a:p>
          <a:p>
            <a:pPr marL="139700" indent="0">
              <a:buNone/>
            </a:pPr>
            <a:r>
              <a:rPr lang="en-US" dirty="0"/>
              <a:t>We might have gotten a bit carried away, it doesn’t ALWAYS make sense…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66AD7A-7D7E-DB4E-A098-7ADEBF572BE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77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6F8EC8-3FDE-C64E-8ECF-EE449BE4D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0307" y="1789936"/>
            <a:ext cx="3341077" cy="251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3458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B955F-9368-D14E-8EA4-4298485D4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/>
              <a:t>The Intercept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9D6E575E-883A-5944-A69E-CAA9C6AED3D5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76338" y="261175"/>
                <a:ext cx="5596200" cy="462515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For most of the features, looking for large coefficients makes sense to spot overfitting. The one it does not make sense for is the </a:t>
                </a:r>
                <a:r>
                  <a:rPr lang="en-US" b="1" dirty="0"/>
                  <a:t>intercept</a:t>
                </a:r>
                <a:r>
                  <a:rPr lang="en-US" dirty="0"/>
                  <a:t>. </a:t>
                </a:r>
              </a:p>
              <a:p>
                <a:pPr marL="139700" indent="0">
                  <a:buNone/>
                </a:pPr>
                <a:r>
                  <a:rPr lang="en-US" dirty="0"/>
                  <a:t>We shouldn’t penalize the model for having a higher intercept since that just means the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value units might be really high! Also, the intercept doesn’t affect the curvature of a loss function (it’s just a linear scale).</a:t>
                </a:r>
              </a:p>
              <a:p>
                <a:r>
                  <a:rPr lang="en-US" dirty="0"/>
                  <a:t>My demo before does this wrong and penalizes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as well!</a:t>
                </a:r>
              </a:p>
              <a:p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Two ways of dealing with this </a:t>
                </a:r>
              </a:p>
              <a:p>
                <a:r>
                  <a:rPr lang="en-US" dirty="0"/>
                  <a:t>Center the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values so they have mean 0 </a:t>
                </a:r>
              </a:p>
              <a:p>
                <a:pPr lvl="1"/>
                <a:r>
                  <a:rPr lang="en-US" dirty="0"/>
                  <a:t>This means forcing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to be small isn’t a problem</a:t>
                </a:r>
              </a:p>
              <a:p>
                <a:r>
                  <a:rPr lang="en-US" dirty="0"/>
                  <a:t>Change the measure of overfitting to not include the intercept</a:t>
                </a:r>
                <a:br>
                  <a:rPr lang="en-US" dirty="0"/>
                </a:br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arg</m:t>
                            </m:r>
                            <m:r>
                              <m:rPr>
                                <m:sty m:val="p"/>
                              </m:rPr>
                              <a:rPr lang="en-US" i="0" smtClean="0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𝑟𝑒𝑠𝑡</m:t>
                                </m:r>
                              </m:sub>
                            </m:sSub>
                          </m:lim>
                        </m:limLow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𝑀𝑆𝐸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𝑟𝑒𝑠𝑡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𝑟𝑒𝑠𝑡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fun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9D6E575E-883A-5944-A69E-CAA9C6AED3D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76338" y="261175"/>
                <a:ext cx="5596200" cy="462515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52FCA5-EBB0-EB49-A90E-F9D7DA0DCDE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31056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9C280-1614-1E41-BA42-4961EBF70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Coefficients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FD413C-B824-584D-B30A-233C26C37D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L2 penalty penalizes all (non-intercept) coefficients equally</a:t>
            </a:r>
          </a:p>
          <a:p>
            <a:r>
              <a:rPr lang="en-US" dirty="0"/>
              <a:t>Is that reasonable?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693C24-693F-D74F-9C42-96959AA722B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00708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B94A0-15A6-43F8-9943-892AB5043A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Choosing Complexity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DCFB51-25C3-4E04-8D30-098B6BB949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31F4FA-4C96-4048-808C-456A2A86DF5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95751220"/>
      </p:ext>
    </p:extLst>
  </p:cSld>
  <p:clrMapOvr>
    <a:masterClrMapping/>
  </p:clrMapOvr>
  <p:transition spd="slow">
    <p:push dir="u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4403DF0B-9ABC-AC43-89A5-47EDF94BC9E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b="1" dirty="0"/>
                  <a:t>How would the coefficient change if we change the scale of our feature?</a:t>
                </a:r>
              </a:p>
              <a:p>
                <a:pPr marL="139700" indent="0">
                  <a:buNone/>
                </a:pPr>
                <a:r>
                  <a:rPr lang="en-US" dirty="0"/>
                  <a:t>Consider our housing example with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𝑠𝑞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.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.,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𝑝𝑟𝑖𝑐𝑒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of houses</a:t>
                </a:r>
              </a:p>
              <a:p>
                <a:r>
                  <a:rPr lang="en-US" dirty="0"/>
                  <a:t>Say we learned a coefficient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for that feature</a:t>
                </a:r>
              </a:p>
              <a:p>
                <a:r>
                  <a:rPr lang="en-US" dirty="0"/>
                  <a:t>What happens if we change the unit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to square </a:t>
                </a:r>
                <a:r>
                  <a:rPr lang="en-US" b="1" dirty="0"/>
                  <a:t>miles? </a:t>
                </a:r>
                <a:r>
                  <a:rPr lang="en-US" dirty="0"/>
                  <a:t>Would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need to change?</a:t>
                </a:r>
              </a:p>
              <a:p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a)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in the new model with sq. miles would be larger</a:t>
                </a:r>
              </a:p>
              <a:p>
                <a:pPr marL="139700" indent="0">
                  <a:buNone/>
                </a:pPr>
                <a:r>
                  <a:rPr lang="en-US" dirty="0"/>
                  <a:t>b)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in the new model with sq. miles would be smaller</a:t>
                </a:r>
              </a:p>
              <a:p>
                <a:pPr marL="139700" indent="0">
                  <a:buNone/>
                </a:pPr>
                <a:r>
                  <a:rPr lang="en-US" dirty="0"/>
                  <a:t>c)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in the new model with sq. miles would stay the same</a:t>
                </a:r>
                <a:endParaRPr lang="en-US" b="1" dirty="0"/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4403DF0B-9ABC-AC43-89A5-47EDF94BC9E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r="-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B338F4-C222-2F42-8773-B905CDFB992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80</a:t>
            </a:fld>
            <a:endParaRPr lang="en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0F63B6C-C830-D54D-9EE3-BAB21BF53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Minute</a:t>
            </a:r>
          </a:p>
        </p:txBody>
      </p:sp>
    </p:spTree>
    <p:extLst>
      <p:ext uri="{BB962C8B-B14F-4D97-AF65-F5344CB8AC3E}">
        <p14:creationId xmlns:p14="http://schemas.microsoft.com/office/powerpoint/2010/main" val="3978103789"/>
      </p:ext>
    </p:extLst>
  </p:cSld>
  <p:clrMapOvr>
    <a:masterClrMapping/>
  </p:clrMapOvr>
  <p:transition spd="slow">
    <p:push dir="u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4403DF0B-9ABC-AC43-89A5-47EDF94BC9E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b="1" dirty="0"/>
                  <a:t>How would the coefficient change if we change the scale of our feature?</a:t>
                </a:r>
              </a:p>
              <a:p>
                <a:pPr marL="139700" indent="0">
                  <a:buNone/>
                </a:pPr>
                <a:r>
                  <a:rPr lang="en-US" dirty="0"/>
                  <a:t>Consider our housing example with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𝑠𝑞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.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.,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𝑝𝑟𝑖𝑐𝑒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of houses</a:t>
                </a:r>
              </a:p>
              <a:p>
                <a:r>
                  <a:rPr lang="en-US" dirty="0"/>
                  <a:t>Say we learned a coefficient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for that feature</a:t>
                </a:r>
              </a:p>
              <a:p>
                <a:r>
                  <a:rPr lang="en-US" dirty="0"/>
                  <a:t>What happens if we change the unit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to square </a:t>
                </a:r>
                <a:r>
                  <a:rPr lang="en-US" b="1" dirty="0"/>
                  <a:t>miles? </a:t>
                </a:r>
                <a:r>
                  <a:rPr lang="en-US" dirty="0"/>
                  <a:t>Would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need to change?</a:t>
                </a:r>
              </a:p>
              <a:p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a)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in the new model with sq. miles would be larger</a:t>
                </a:r>
              </a:p>
              <a:p>
                <a:pPr marL="139700" indent="0">
                  <a:buNone/>
                </a:pPr>
                <a:r>
                  <a:rPr lang="en-US" dirty="0"/>
                  <a:t>b)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in the new model with sq. miles would be smaller</a:t>
                </a:r>
              </a:p>
              <a:p>
                <a:pPr marL="139700" indent="0">
                  <a:buNone/>
                </a:pPr>
                <a:r>
                  <a:rPr lang="en-US" dirty="0"/>
                  <a:t>c)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in the new model with sq. miles would stay the same</a:t>
                </a:r>
                <a:endParaRPr lang="en-US" b="1" dirty="0"/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4403DF0B-9ABC-AC43-89A5-47EDF94BC9E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r="-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B338F4-C222-2F42-8773-B905CDFB992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81</a:t>
            </a:fld>
            <a:endParaRPr lang="en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0F63B6C-C830-D54D-9EE3-BAB21BF53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Minute</a:t>
            </a:r>
          </a:p>
        </p:txBody>
      </p:sp>
    </p:spTree>
    <p:extLst>
      <p:ext uri="{BB962C8B-B14F-4D97-AF65-F5344CB8AC3E}">
        <p14:creationId xmlns:p14="http://schemas.microsoft.com/office/powerpoint/2010/main" val="3428093576"/>
      </p:ext>
    </p:extLst>
  </p:cSld>
  <p:clrMapOvr>
    <a:masterClrMapping/>
  </p:clrMapOvr>
  <p:transition spd="slow">
    <p:push dir="u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4ECAF-37CA-6542-A567-20196D7F3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Scaling Features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EE93488-C8BD-9147-A071-830FC538A7C7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90625" y="575500"/>
                <a:ext cx="5596200" cy="4174352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The other problem we overlooked is the “scale” of the coefficients.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Remember, the coefficient for a feature increase per unit change in that feature (holding all others fixed in multiple regression)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Consider our housing example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𝑠𝑞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.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.,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𝑝𝑟𝑖𝑐𝑒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of houses</a:t>
                </a:r>
              </a:p>
              <a:p>
                <a:r>
                  <a:rPr lang="en-US" dirty="0"/>
                  <a:t>Say we learned a coefficient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for that feature</a:t>
                </a:r>
              </a:p>
              <a:p>
                <a:r>
                  <a:rPr lang="en-US" dirty="0"/>
                  <a:t>What happens if we change the unit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to square </a:t>
                </a:r>
                <a:r>
                  <a:rPr lang="en-US" b="1" dirty="0"/>
                  <a:t>miles? </a:t>
                </a:r>
                <a:r>
                  <a:rPr lang="en-US" dirty="0"/>
                  <a:t>Would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need to change?</a:t>
                </a:r>
              </a:p>
              <a:p>
                <a:pPr lvl="1"/>
                <a:r>
                  <a:rPr lang="en-US" dirty="0"/>
                  <a:t>It would need to get bigger since the prices are the same but its inputs are smaller</a:t>
                </a:r>
              </a:p>
              <a:p>
                <a:pPr marL="139700" indent="0">
                  <a:buNone/>
                </a:pPr>
                <a:r>
                  <a:rPr lang="en-US" dirty="0"/>
                  <a:t>This means we accidentally penalize features for having large coefficients due to having small value inputs! 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EE93488-C8BD-9147-A071-830FC538A7C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90625" y="575500"/>
                <a:ext cx="5596200" cy="4174352"/>
              </a:xfrm>
              <a:blipFill>
                <a:blip r:embed="rId2"/>
                <a:stretch>
                  <a:fillRect b="-1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E8774A-2D4D-4A47-ACDA-4F1FDA1F1F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340559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BBFDA-1BCD-9A41-B5C9-75442E883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Scaling Features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9735BAF-1BD6-2945-8663-6E20C56F37B8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Fix this by </a:t>
                </a:r>
                <a:r>
                  <a:rPr lang="en-US" b="1" dirty="0"/>
                  <a:t>normalizing</a:t>
                </a:r>
                <a:r>
                  <a:rPr lang="en-US" dirty="0"/>
                  <a:t> the features so all are on the same scale!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d>
                        <m:d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,…,</m:t>
                              </m:r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,…, </m:t>
                              </m:r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Where </a:t>
                </a:r>
              </a:p>
              <a:p>
                <a:pPr marL="139700" indent="0">
                  <a:buNone/>
                </a:pPr>
                <a:r>
                  <a:rPr lang="en-US" b="0" dirty="0"/>
                  <a:t>  The mean of feature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endParaRPr lang="en-US" b="0" dirty="0"/>
              </a:p>
              <a:p>
                <a:pPr marL="139700" indent="0">
                  <a:buNone/>
                </a:pPr>
                <a:r>
                  <a:rPr lang="en-US" dirty="0"/>
                  <a:t>	</a:t>
                </a:r>
                <a:r>
                  <a:rPr lang="en-US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br>
                  <a:rPr lang="en-US" b="0" dirty="0"/>
                </a:br>
                <a:r>
                  <a:rPr lang="en-US" b="0" dirty="0"/>
                  <a:t>  The standard devation of feature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b="0" dirty="0"/>
                  <a:t> </a:t>
                </a:r>
                <a:br>
                  <a:rPr lang="en-US" b="0" dirty="0"/>
                </a:br>
                <a:r>
                  <a:rPr lang="en-US" b="0" dirty="0"/>
                  <a:t>     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  <m:nary>
                          <m:naryPr>
                            <m:chr m:val="∑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,…, 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sub>
                                    </m:s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e>
                    </m:rad>
                  </m:oMath>
                </a14:m>
                <a:endParaRPr lang="en-US" b="0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b="1" dirty="0"/>
                  <a:t>Important: </a:t>
                </a:r>
                <a:r>
                  <a:rPr lang="en-US" dirty="0"/>
                  <a:t>Must scale the test data and all future data using the means and standard deviations </a:t>
                </a:r>
                <a:r>
                  <a:rPr lang="en-US" b="1" dirty="0"/>
                  <a:t>of the training set!</a:t>
                </a:r>
              </a:p>
              <a:p>
                <a:r>
                  <a:rPr lang="en-US" dirty="0"/>
                  <a:t>Otherwise the units of the model and the units of the data are not comparable! 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9735BAF-1BD6-2945-8663-6E20C56F37B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r="-436" b="-8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021F31-9A1D-3D49-A5BB-C1C1974583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328793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18425-0DF3-D64E-86B4-4E10B42AA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657BDE-7BF3-BF4E-9E0C-0ECCD3FD4F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b="1" dirty="0"/>
              <a:t>Theme</a:t>
            </a:r>
            <a:r>
              <a:rPr lang="en-US" dirty="0"/>
              <a:t>: Use regularization to prevent overfitting</a:t>
            </a:r>
          </a:p>
          <a:p>
            <a:pPr marL="139700" indent="0">
              <a:buNone/>
            </a:pPr>
            <a:r>
              <a:rPr lang="en-US" b="1" dirty="0"/>
              <a:t>Ideas:</a:t>
            </a:r>
          </a:p>
          <a:p>
            <a:r>
              <a:rPr lang="en-US" dirty="0"/>
              <a:t>How to interpret coefficients</a:t>
            </a:r>
          </a:p>
          <a:p>
            <a:r>
              <a:rPr lang="en-US" dirty="0"/>
              <a:t>How overfitting is affected by number of data points</a:t>
            </a:r>
          </a:p>
          <a:p>
            <a:r>
              <a:rPr lang="en-US" dirty="0"/>
              <a:t>Overfitting affecting coefficients</a:t>
            </a:r>
          </a:p>
          <a:p>
            <a:r>
              <a:rPr lang="en-US" dirty="0"/>
              <a:t>Use regularization to prevent overfitting</a:t>
            </a:r>
          </a:p>
          <a:p>
            <a:r>
              <a:rPr lang="en-US" dirty="0"/>
              <a:t>How L2 penalty affects learned coefficients</a:t>
            </a:r>
          </a:p>
          <a:p>
            <a:r>
              <a:rPr lang="en-US" dirty="0"/>
              <a:t>Visualizing what regression is doing</a:t>
            </a:r>
          </a:p>
          <a:p>
            <a:r>
              <a:rPr lang="en-US" dirty="0"/>
              <a:t>Practicalities: Dealing with intercepts and feature scaling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758B38-D569-E04A-8B9B-B755E637B5B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20675786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DCCEEA8-3A3A-5C47-B902-9053DB74E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Complexity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87A896-97A8-0443-AA2A-B27FD88E73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So far we have talked about the affect of using different complexities on our error. Now, how do we choose the right one?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0311D3-341C-964E-B455-F902C179BB4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5170561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SlideMaster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deMaster" id="{CA18BEEF-D4EF-4F88-99E6-1D7926899B3A}" vid="{A5D5D014-4C2E-4158-92E1-C053326E6DB0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SlideMaster</Template>
  <TotalTime>20607</TotalTime>
  <Words>4990</Words>
  <Application>Microsoft Macintosh PowerPoint</Application>
  <PresentationFormat>On-screen Show (16:9)</PresentationFormat>
  <Paragraphs>794</Paragraphs>
  <Slides>84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94" baseType="lpstr">
      <vt:lpstr>Arial</vt:lpstr>
      <vt:lpstr>Stencil</vt:lpstr>
      <vt:lpstr>Cambria Math</vt:lpstr>
      <vt:lpstr>Calibri</vt:lpstr>
      <vt:lpstr>Open Sans</vt:lpstr>
      <vt:lpstr>Georgia</vt:lpstr>
      <vt:lpstr>Nunito Sans</vt:lpstr>
      <vt:lpstr>Roboto Mono for Powerline</vt:lpstr>
      <vt:lpstr>Courier New</vt:lpstr>
      <vt:lpstr>SlideMaster</vt:lpstr>
      <vt:lpstr>CSE/STAT 416 Cross Validation; Ridge Regression Pre-Class Videos (lecture slides below)  Tanmay Shah University of Washington April 3, 2024   </vt:lpstr>
      <vt:lpstr>Bias-Variance Tradeoff</vt:lpstr>
      <vt:lpstr>Bias – Variance Tradeoff</vt:lpstr>
      <vt:lpstr>Dataset Size</vt:lpstr>
      <vt:lpstr>Dataset Size</vt:lpstr>
      <vt:lpstr>Demo</vt:lpstr>
      <vt:lpstr>PowerPoint Presentation</vt:lpstr>
      <vt:lpstr>Choosing Complexity</vt:lpstr>
      <vt:lpstr>Choosing Complexity</vt:lpstr>
      <vt:lpstr>1 min</vt:lpstr>
      <vt:lpstr>2 min</vt:lpstr>
      <vt:lpstr>Choosing Complexity</vt:lpstr>
      <vt:lpstr>Choosing Complexity</vt:lpstr>
      <vt:lpstr>Validation Set</vt:lpstr>
      <vt:lpstr>Validation Set</vt:lpstr>
      <vt:lpstr>Validation Set</vt:lpstr>
      <vt:lpstr>Cross-Validation </vt:lpstr>
      <vt:lpstr>Cross Validation</vt:lpstr>
      <vt:lpstr>Cross-Validation</vt:lpstr>
      <vt:lpstr>Cross-Validation</vt:lpstr>
      <vt:lpstr>Cross-Validation</vt:lpstr>
      <vt:lpstr>Recap</vt:lpstr>
      <vt:lpstr>Pre-Class Video 1: Cross Validation</vt:lpstr>
      <vt:lpstr>Validation Set</vt:lpstr>
      <vt:lpstr>Validation Set</vt:lpstr>
      <vt:lpstr>Validation Set</vt:lpstr>
      <vt:lpstr>Cross-Validation </vt:lpstr>
      <vt:lpstr>Cross Validation</vt:lpstr>
      <vt:lpstr>Cross-Validation</vt:lpstr>
      <vt:lpstr>Cross-Validation</vt:lpstr>
      <vt:lpstr>Cross-Validation  What size of k?</vt:lpstr>
      <vt:lpstr>Pre-Class Video 1: Cross Validation</vt:lpstr>
      <vt:lpstr>Interpreting Coefficients</vt:lpstr>
      <vt:lpstr>Interpreting Coefficients</vt:lpstr>
      <vt:lpstr>Interpreting Coefficients</vt:lpstr>
      <vt:lpstr>Overfitting</vt:lpstr>
      <vt:lpstr>Number of Features</vt:lpstr>
      <vt:lpstr>Number of Features</vt:lpstr>
      <vt:lpstr>Number of Features</vt:lpstr>
      <vt:lpstr>Prevent Overfitting</vt:lpstr>
      <vt:lpstr>CSE/STAT 416 Cross Validation; Ridge Regression  Tanmay Shah University of Washington April 3, 2024  ❓ Questions? Raise hand or sli.do #cs416 💬 Before Class: What is your favorite coffee/tea/boba/beverage shop near campus? 🎵 Listening to: Sammy Rae &amp; The Friends   </vt:lpstr>
      <vt:lpstr>HW1 Walkthrough</vt:lpstr>
      <vt:lpstr>Recap</vt:lpstr>
      <vt:lpstr>Overfitting</vt:lpstr>
      <vt:lpstr>Bias – Variance Tradeoff</vt:lpstr>
      <vt:lpstr>Validation Set</vt:lpstr>
      <vt:lpstr>Validation Set</vt:lpstr>
      <vt:lpstr>Validation Set</vt:lpstr>
      <vt:lpstr>Cross Validation</vt:lpstr>
      <vt:lpstr>Cross-Validation</vt:lpstr>
      <vt:lpstr>Cross-Validation</vt:lpstr>
      <vt:lpstr>1 min</vt:lpstr>
      <vt:lpstr>1 min</vt:lpstr>
      <vt:lpstr>Coefficients and Overfitting</vt:lpstr>
      <vt:lpstr>Interpreting Coefficients</vt:lpstr>
      <vt:lpstr>Overfitting</vt:lpstr>
      <vt:lpstr>2 Minutes</vt:lpstr>
      <vt:lpstr>Prevent Overfitting</vt:lpstr>
      <vt:lpstr>Regularization</vt:lpstr>
      <vt:lpstr>Administrivia</vt:lpstr>
      <vt:lpstr>PowerPoint Presentation</vt:lpstr>
      <vt:lpstr>Regularization</vt:lpstr>
      <vt:lpstr>Magnitude</vt:lpstr>
      <vt:lpstr>Ridge Regression</vt:lpstr>
      <vt:lpstr>1 Minutes</vt:lpstr>
      <vt:lpstr>2 Minutes</vt:lpstr>
      <vt:lpstr>Coefficient Paths</vt:lpstr>
      <vt:lpstr>PowerPoint Presentation</vt:lpstr>
      <vt:lpstr>Demo: Ridge Regression</vt:lpstr>
      <vt:lpstr>Choosing λ</vt:lpstr>
      <vt:lpstr>1 min</vt:lpstr>
      <vt:lpstr>2 min</vt:lpstr>
      <vt:lpstr>Choosing λ</vt:lpstr>
      <vt:lpstr>Choosing λ</vt:lpstr>
      <vt:lpstr>2 minutes</vt:lpstr>
      <vt:lpstr>Scaling</vt:lpstr>
      <vt:lpstr>Regularization</vt:lpstr>
      <vt:lpstr>The Intercept</vt:lpstr>
      <vt:lpstr>Other Coefficients</vt:lpstr>
      <vt:lpstr>1 Minute</vt:lpstr>
      <vt:lpstr>1 Minute</vt:lpstr>
      <vt:lpstr>Scaling Features</vt:lpstr>
      <vt:lpstr>Scaling Features</vt:lpstr>
      <vt:lpstr>Recap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(OR SLIDEDOC) TITLE</dc:title>
  <dc:creator>hschafer</dc:creator>
  <cp:lastModifiedBy>Microsoft Office User</cp:lastModifiedBy>
  <cp:revision>189</cp:revision>
  <cp:lastPrinted>2019-06-26T15:29:17Z</cp:lastPrinted>
  <dcterms:modified xsi:type="dcterms:W3CDTF">2024-04-03T03:03:26Z</dcterms:modified>
</cp:coreProperties>
</file>