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49"/>
  </p:notesMasterIdLst>
  <p:handoutMasterIdLst>
    <p:handoutMasterId r:id="rId50"/>
  </p:handoutMasterIdLst>
  <p:sldIdLst>
    <p:sldId id="880" r:id="rId2"/>
    <p:sldId id="985" r:id="rId3"/>
    <p:sldId id="989" r:id="rId4"/>
    <p:sldId id="990" r:id="rId5"/>
    <p:sldId id="996" r:id="rId6"/>
    <p:sldId id="997" r:id="rId7"/>
    <p:sldId id="992" r:id="rId8"/>
    <p:sldId id="934" r:id="rId9"/>
    <p:sldId id="976" r:id="rId10"/>
    <p:sldId id="948" r:id="rId11"/>
    <p:sldId id="950" r:id="rId12"/>
    <p:sldId id="951" r:id="rId13"/>
    <p:sldId id="952" r:id="rId14"/>
    <p:sldId id="995" r:id="rId15"/>
    <p:sldId id="961" r:id="rId16"/>
    <p:sldId id="972" r:id="rId17"/>
    <p:sldId id="955" r:id="rId18"/>
    <p:sldId id="958" r:id="rId19"/>
    <p:sldId id="962" r:id="rId20"/>
    <p:sldId id="963" r:id="rId21"/>
    <p:sldId id="986" r:id="rId22"/>
    <p:sldId id="975" r:id="rId23"/>
    <p:sldId id="998" r:id="rId24"/>
    <p:sldId id="1004" r:id="rId25"/>
    <p:sldId id="1000" r:id="rId26"/>
    <p:sldId id="1005" r:id="rId27"/>
    <p:sldId id="1009" r:id="rId28"/>
    <p:sldId id="1008" r:id="rId29"/>
    <p:sldId id="1006" r:id="rId30"/>
    <p:sldId id="1007" r:id="rId31"/>
    <p:sldId id="1010" r:id="rId32"/>
    <p:sldId id="1011" r:id="rId33"/>
    <p:sldId id="1014" r:id="rId34"/>
    <p:sldId id="1012" r:id="rId35"/>
    <p:sldId id="1013" r:id="rId36"/>
    <p:sldId id="1015" r:id="rId37"/>
    <p:sldId id="1016" r:id="rId38"/>
    <p:sldId id="1018" r:id="rId39"/>
    <p:sldId id="1019" r:id="rId40"/>
    <p:sldId id="1020" r:id="rId41"/>
    <p:sldId id="1021" r:id="rId42"/>
    <p:sldId id="1001" r:id="rId43"/>
    <p:sldId id="1002" r:id="rId44"/>
    <p:sldId id="1003" r:id="rId45"/>
    <p:sldId id="1022" r:id="rId46"/>
    <p:sldId id="1023" r:id="rId47"/>
    <p:sldId id="968" r:id="rId4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mbria Math" panose="02040503050406030204" pitchFamily="18" charset="0"/>
      <p:regular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Nunito Sans" pitchFamily="2" charset="77"/>
      <p:regular r:id="rId60"/>
      <p:bold r:id="rId61"/>
      <p:italic r:id="rId62"/>
      <p:boldItalic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2FE3F2C-29F9-4E3E-A182-54896F92DEED}">
          <p14:sldIdLst>
            <p14:sldId id="880"/>
            <p14:sldId id="985"/>
            <p14:sldId id="989"/>
            <p14:sldId id="990"/>
            <p14:sldId id="996"/>
            <p14:sldId id="997"/>
            <p14:sldId id="992"/>
            <p14:sldId id="934"/>
            <p14:sldId id="976"/>
            <p14:sldId id="948"/>
            <p14:sldId id="950"/>
            <p14:sldId id="951"/>
            <p14:sldId id="952"/>
            <p14:sldId id="995"/>
            <p14:sldId id="961"/>
            <p14:sldId id="972"/>
            <p14:sldId id="955"/>
            <p14:sldId id="958"/>
            <p14:sldId id="962"/>
            <p14:sldId id="963"/>
            <p14:sldId id="986"/>
            <p14:sldId id="975"/>
            <p14:sldId id="998"/>
            <p14:sldId id="1004"/>
            <p14:sldId id="1000"/>
            <p14:sldId id="1005"/>
            <p14:sldId id="1009"/>
            <p14:sldId id="1008"/>
            <p14:sldId id="1006"/>
            <p14:sldId id="1007"/>
            <p14:sldId id="1010"/>
            <p14:sldId id="1011"/>
            <p14:sldId id="1014"/>
            <p14:sldId id="1012"/>
            <p14:sldId id="1013"/>
            <p14:sldId id="1015"/>
            <p14:sldId id="1016"/>
            <p14:sldId id="1018"/>
            <p14:sldId id="1019"/>
            <p14:sldId id="1020"/>
            <p14:sldId id="1021"/>
            <p14:sldId id="1001"/>
            <p14:sldId id="1002"/>
            <p14:sldId id="1003"/>
            <p14:sldId id="1022"/>
            <p14:sldId id="1023"/>
            <p14:sldId id="9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6D1"/>
    <a:srgbClr val="DDEAD1"/>
    <a:srgbClr val="D1DFEC"/>
    <a:srgbClr val="6093C5"/>
    <a:srgbClr val="FFB9AD"/>
    <a:srgbClr val="95698A"/>
    <a:srgbClr val="942093"/>
    <a:srgbClr val="B57BA6"/>
    <a:srgbClr val="EFD9B0"/>
    <a:srgbClr val="FF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9"/>
    <p:restoredTop sz="84898"/>
  </p:normalViewPr>
  <p:slideViewPr>
    <p:cSldViewPr snapToGrid="0" snapToObjects="1">
      <p:cViewPr varScale="1">
        <p:scale>
          <a:sx n="144" d="100"/>
          <a:sy n="144" d="100"/>
        </p:scale>
        <p:origin x="110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7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56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5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House Price</a:t>
            </a:r>
          </a:p>
          <a:p>
            <a:pPr lvl="1"/>
            <a:r>
              <a:rPr lang="en-US" dirty="0"/>
              <a:t>Sentiment Analysis</a:t>
            </a:r>
          </a:p>
          <a:p>
            <a:pPr lvl="1"/>
            <a:r>
              <a:rPr lang="en-US" dirty="0"/>
              <a:t>Loan Safety</a:t>
            </a:r>
          </a:p>
          <a:p>
            <a:pPr lvl="1"/>
            <a:r>
              <a:rPr lang="en-US" dirty="0"/>
              <a:t>Image Classification</a:t>
            </a:r>
          </a:p>
          <a:p>
            <a:pPr lvl="1"/>
            <a:r>
              <a:rPr lang="en-US" dirty="0"/>
              <a:t>Document Clustering &amp; Analysis</a:t>
            </a:r>
          </a:p>
          <a:p>
            <a:pPr lvl="1"/>
            <a:r>
              <a:rPr lang="en-US" dirty="0"/>
              <a:t>Product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3529077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09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69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4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7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56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496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874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22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9A4233F0-CE8B-44EA-8BAE-D15AE6A783CD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6889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2680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182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8FD0CA3C-5455-4CF4-B6FE-4F8C9154A270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8488332A-391B-4B9D-BAEA-7E1922369C01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B918059F-3482-4DF1-8391-21815C0A9E5C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EBD5FE48-CB30-46CD-BFE7-815477349BCD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A4DED91D-D952-45F9-9295-FCC8A932EE10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29A1EDBD-47C4-4771-A7FB-93BF06545AF2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381811E2-8082-4BD5-8F3A-CE91A1C0A232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06E118AF-195E-49CC-AE13-31CBC71EE97E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AF327F9B-0DC5-4C1D-BC39-F686D87FCC76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2673902-AACD-4CC8-8B3E-6200FCA64E9A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112394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60320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5301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6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gif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science.washington.edu/data-science-courses-at-the-university-of-washington/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_NvR5dIaOY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Y_NvR5dIaOY?start=412&amp;feature=oembed" TargetMode="Externa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rxiv.org/abs/2303.12712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qbIk7-JPB2c&amp;ab_channel=SebastienBubeck" TargetMode="Externa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vBR0OGT5VI&amp;ab_channel=TED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dirty="0"/>
            </a:br>
            <a:r>
              <a:rPr lang="en-US" sz="1600" dirty="0"/>
              <a:t>Victory Lap &amp; Generative AI</a:t>
            </a:r>
            <a:br>
              <a:rPr lang="en" sz="1600" dirty="0"/>
            </a:br>
            <a:r>
              <a:rPr lang="en" sz="1600" dirty="0"/>
              <a:t> </a:t>
            </a:r>
            <a:br>
              <a:rPr lang="en" sz="1800" dirty="0"/>
            </a:br>
            <a:br>
              <a:rPr lang="en" sz="1800" dirty="0"/>
            </a:br>
            <a:r>
              <a:rPr lang="en-US" sz="10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r>
              <a:rPr lang="en-US" sz="1000" dirty="0"/>
              <a:t>May 29,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🎵 Listening to: </a:t>
            </a:r>
            <a:r>
              <a:rPr lang="en-US" sz="1000" b="0" dirty="0"/>
              <a:t>The Golf Club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82252172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76C1BF-F82E-094D-BFDF-0CBBE705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EDD4C5-4EDC-7030-702F-EC0818E7F8AF}"/>
              </a:ext>
            </a:extLst>
          </p:cNvPr>
          <p:cNvSpPr/>
          <p:nvPr/>
        </p:nvSpPr>
        <p:spPr>
          <a:xfrm>
            <a:off x="189369" y="2329543"/>
            <a:ext cx="5460317" cy="275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37D04-928E-1FBA-758E-1341547FE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" t="22328" r="37138" b="57354"/>
          <a:stretch/>
        </p:blipFill>
        <p:spPr>
          <a:xfrm>
            <a:off x="0" y="2471057"/>
            <a:ext cx="6185349" cy="11321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D7B37-85BA-AA4C-6965-14075EBDF1F3}"/>
              </a:ext>
            </a:extLst>
          </p:cNvPr>
          <p:cNvSpPr/>
          <p:nvPr/>
        </p:nvSpPr>
        <p:spPr>
          <a:xfrm>
            <a:off x="6760029" y="3603171"/>
            <a:ext cx="266700" cy="163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1DDB6-A652-2564-3274-BB116F640333}"/>
              </a:ext>
            </a:extLst>
          </p:cNvPr>
          <p:cNvSpPr txBox="1"/>
          <p:nvPr/>
        </p:nvSpPr>
        <p:spPr>
          <a:xfrm>
            <a:off x="6564087" y="3530925"/>
            <a:ext cx="57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3A7FD7-40DE-61B3-1F06-B8D725202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78" t="45079" r="11488" b="13122"/>
          <a:stretch/>
        </p:blipFill>
        <p:spPr>
          <a:xfrm>
            <a:off x="3063926" y="3513758"/>
            <a:ext cx="1736679" cy="158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8816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1266BA-25AC-A846-8416-234C4438D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907DC-457D-140D-DFF0-B8B3520ABF19}"/>
              </a:ext>
            </a:extLst>
          </p:cNvPr>
          <p:cNvSpPr/>
          <p:nvPr/>
        </p:nvSpPr>
        <p:spPr>
          <a:xfrm>
            <a:off x="293914" y="2560709"/>
            <a:ext cx="4027715" cy="238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C1275-7C70-D19B-E520-71866DE6E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7" t="56508" r="57921" b="4444"/>
          <a:stretch/>
        </p:blipFill>
        <p:spPr>
          <a:xfrm>
            <a:off x="94776" y="2469293"/>
            <a:ext cx="2773610" cy="163231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81160F4-48B3-D97E-2CAD-81C78A21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4" y="3224891"/>
            <a:ext cx="2471059" cy="19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528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62F231-DD4B-D34F-93FE-4CD3EB60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2830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39E2C-A21B-664C-86BF-4BBCD2262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169"/>
          <a:stretch/>
        </p:blipFill>
        <p:spPr>
          <a:xfrm>
            <a:off x="0" y="0"/>
            <a:ext cx="9144000" cy="2460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DFC95-A35E-B281-B620-9D909E2DDC4A}"/>
              </a:ext>
            </a:extLst>
          </p:cNvPr>
          <p:cNvSpPr txBox="1"/>
          <p:nvPr/>
        </p:nvSpPr>
        <p:spPr>
          <a:xfrm>
            <a:off x="3499757" y="1807029"/>
            <a:ext cx="295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,  k-nearest neighbors classification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01667-7711-1837-2C8B-0AF265FAF4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93" r="33631" b="50900"/>
          <a:stretch/>
        </p:blipFill>
        <p:spPr>
          <a:xfrm>
            <a:off x="0" y="2460171"/>
            <a:ext cx="6068786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59E53C-9212-C8F1-9A2E-3AD1E1479A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99" r="31012" b="52169"/>
          <a:stretch/>
        </p:blipFill>
        <p:spPr>
          <a:xfrm>
            <a:off x="0" y="3804509"/>
            <a:ext cx="6308271" cy="1338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EB00E-3C6A-09BB-177D-E13CCECD1D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62" t="76248" r="42262"/>
          <a:stretch/>
        </p:blipFill>
        <p:spPr>
          <a:xfrm>
            <a:off x="6272991" y="3921786"/>
            <a:ext cx="2558143" cy="1221665"/>
          </a:xfrm>
          <a:prstGeom prst="rect">
            <a:avLst/>
          </a:prstGeom>
        </p:spPr>
      </p:pic>
      <p:pic>
        <p:nvPicPr>
          <p:cNvPr id="13" name="Picture 12" descr="Diagram, scatter chart&#10;&#10;Description automatically generated">
            <a:extLst>
              <a:ext uri="{FF2B5EF4-FFF2-40B4-BE49-F238E27FC236}">
                <a16:creationId xmlns:a16="http://schemas.microsoft.com/office/drawing/2014/main" id="{A2F10436-83A2-9802-6C51-C140FA500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822" y="2560253"/>
            <a:ext cx="2071564" cy="1093712"/>
          </a:xfrm>
          <a:prstGeom prst="rect">
            <a:avLst/>
          </a:prstGeom>
        </p:spPr>
      </p:pic>
      <p:pic>
        <p:nvPicPr>
          <p:cNvPr id="11" name="Picture 10" descr="Shape, square&#10;&#10;Description automatically generated">
            <a:extLst>
              <a:ext uri="{FF2B5EF4-FFF2-40B4-BE49-F238E27FC236}">
                <a16:creationId xmlns:a16="http://schemas.microsoft.com/office/drawing/2014/main" id="{2F7F552B-C85C-01A1-EBA1-0CC68EE1F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083" y="2560252"/>
            <a:ext cx="2091220" cy="109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8841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3E39A8-7937-98A3-C8DF-628351B2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&amp; Fairness in ML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6F57D-ABCA-A357-2DAB-11ED581A6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1600" y="69314"/>
            <a:ext cx="3853544" cy="3981000"/>
          </a:xfrm>
        </p:spPr>
        <p:txBody>
          <a:bodyPr/>
          <a:lstStyle/>
          <a:p>
            <a:r>
              <a:rPr lang="en-US" dirty="0"/>
              <a:t>Fairness Metrics:</a:t>
            </a:r>
          </a:p>
          <a:p>
            <a:pPr lvl="1"/>
            <a:r>
              <a:rPr lang="en-US" dirty="0"/>
              <a:t>Fairness through Unawareness</a:t>
            </a:r>
          </a:p>
          <a:p>
            <a:pPr lvl="1"/>
            <a:r>
              <a:rPr lang="en-US" dirty="0"/>
              <a:t>Statistical Parity</a:t>
            </a:r>
          </a:p>
          <a:p>
            <a:pPr lvl="1"/>
            <a:r>
              <a:rPr lang="en-US" dirty="0"/>
              <a:t>Equal Opportunity</a:t>
            </a:r>
          </a:p>
          <a:p>
            <a:r>
              <a:rPr lang="en-US" dirty="0"/>
              <a:t>(Some) Potential Solutions:</a:t>
            </a:r>
          </a:p>
          <a:p>
            <a:pPr lvl="1"/>
            <a:r>
              <a:rPr lang="en-US" dirty="0"/>
              <a:t>Not developing the tech</a:t>
            </a:r>
          </a:p>
          <a:p>
            <a:pPr lvl="1"/>
            <a:r>
              <a:rPr lang="en-US" dirty="0"/>
              <a:t>Education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pPr lvl="1"/>
            <a:r>
              <a:rPr lang="en-US" dirty="0"/>
              <a:t>More inclusive datasets</a:t>
            </a:r>
          </a:p>
          <a:p>
            <a:pPr lvl="1"/>
            <a:r>
              <a:rPr lang="en-US" dirty="0"/>
              <a:t>Incorporating Fairness Metrics into the Algorithm</a:t>
            </a:r>
          </a:p>
          <a:p>
            <a:pPr lvl="1"/>
            <a:r>
              <a:rPr lang="en-US" dirty="0"/>
              <a:t>Regulation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8AFED1-0449-9A9B-2444-E7CD668355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8" name="Google Shape;250;p47" descr="Screenshot 2022-04-25 at 2.58.45 PM.png">
            <a:extLst>
              <a:ext uri="{FF2B5EF4-FFF2-40B4-BE49-F238E27FC236}">
                <a16:creationId xmlns:a16="http://schemas.microsoft.com/office/drawing/2014/main" id="{719FA682-BFCA-1891-386A-5665051350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68929"/>
            <a:ext cx="4789869" cy="337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demographic parity (with laziness)">
            <a:extLst>
              <a:ext uri="{FF2B5EF4-FFF2-40B4-BE49-F238E27FC236}">
                <a16:creationId xmlns:a16="http://schemas.microsoft.com/office/drawing/2014/main" id="{52876D34-47E0-78D4-CF93-B675FDB91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6870"/>
          <a:stretch/>
        </p:blipFill>
        <p:spPr bwMode="auto">
          <a:xfrm>
            <a:off x="2614811" y="69314"/>
            <a:ext cx="2782029" cy="15792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E52E1-FAE9-F799-6286-E52A007E57D4}"/>
              </a:ext>
            </a:extLst>
          </p:cNvPr>
          <p:cNvSpPr txBox="1"/>
          <p:nvPr/>
        </p:nvSpPr>
        <p:spPr>
          <a:xfrm>
            <a:off x="2614811" y="1371545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Statistical Parity</a:t>
            </a:r>
          </a:p>
        </p:txBody>
      </p:sp>
      <p:pic>
        <p:nvPicPr>
          <p:cNvPr id="11" name="Picture 2" descr="Equality of opportunity">
            <a:extLst>
              <a:ext uri="{FF2B5EF4-FFF2-40B4-BE49-F238E27FC236}">
                <a16:creationId xmlns:a16="http://schemas.microsoft.com/office/drawing/2014/main" id="{E2496E6B-71F6-3FF3-35C8-4C7FBDFFC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30"/>
          <a:stretch/>
        </p:blipFill>
        <p:spPr bwMode="auto">
          <a:xfrm>
            <a:off x="5181600" y="3002242"/>
            <a:ext cx="3962400" cy="20719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E0B116-F9C4-605E-12DC-584A6BBCAE13}"/>
              </a:ext>
            </a:extLst>
          </p:cNvPr>
          <p:cNvSpPr txBox="1"/>
          <p:nvPr/>
        </p:nvSpPr>
        <p:spPr>
          <a:xfrm>
            <a:off x="5775068" y="48131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Equal Opportunity</a:t>
            </a:r>
          </a:p>
        </p:txBody>
      </p:sp>
    </p:spTree>
    <p:extLst>
      <p:ext uri="{BB962C8B-B14F-4D97-AF65-F5344CB8AC3E}">
        <p14:creationId xmlns:p14="http://schemas.microsoft.com/office/powerpoint/2010/main" val="265075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BA6095-3744-0648-B88E-CC03422B9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1FDA02-242F-4965-BBC0-D503BB4B5AFF}"/>
              </a:ext>
            </a:extLst>
          </p:cNvPr>
          <p:cNvSpPr/>
          <p:nvPr/>
        </p:nvSpPr>
        <p:spPr>
          <a:xfrm>
            <a:off x="2702560" y="208280"/>
            <a:ext cx="21336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71EA1-A05B-454A-BBEE-2CECD6A03529}"/>
              </a:ext>
            </a:extLst>
          </p:cNvPr>
          <p:cNvSpPr txBox="1"/>
          <p:nvPr/>
        </p:nvSpPr>
        <p:spPr>
          <a:xfrm>
            <a:off x="2603094" y="11909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03F87F-7E10-5ED1-18FA-705811DE7E77}"/>
              </a:ext>
            </a:extLst>
          </p:cNvPr>
          <p:cNvSpPr txBox="1"/>
          <p:nvPr/>
        </p:nvSpPr>
        <p:spPr>
          <a:xfrm>
            <a:off x="2603094" y="88313"/>
            <a:ext cx="608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3:</a:t>
            </a:r>
          </a:p>
        </p:txBody>
      </p:sp>
    </p:spTree>
    <p:extLst>
      <p:ext uri="{BB962C8B-B14F-4D97-AF65-F5344CB8AC3E}">
        <p14:creationId xmlns:p14="http://schemas.microsoft.com/office/powerpoint/2010/main" val="266849183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837619-81F1-5C45-BACE-3EF7191DEF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54EE21-3F4E-1A46-8A7E-5C2E4DE8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344"/>
          <a:stretch/>
        </p:blipFill>
        <p:spPr>
          <a:xfrm>
            <a:off x="0" y="0"/>
            <a:ext cx="9144000" cy="2296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AE715-3847-4182-4D15-19D47C9B3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71" r="37857" b="57037"/>
          <a:stretch/>
        </p:blipFill>
        <p:spPr>
          <a:xfrm>
            <a:off x="-2" y="2481943"/>
            <a:ext cx="5682343" cy="1208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99AF40-11C2-A46C-5B7C-AD35A901B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28" r="37857" b="55344"/>
          <a:stretch/>
        </p:blipFill>
        <p:spPr>
          <a:xfrm>
            <a:off x="-1" y="3995056"/>
            <a:ext cx="5682343" cy="1148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5523C2-E59A-E8A9-28AC-B50BE95CB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95" t="46879" b="13439"/>
          <a:stretch/>
        </p:blipFill>
        <p:spPr>
          <a:xfrm>
            <a:off x="5186627" y="1729106"/>
            <a:ext cx="3918857" cy="1685288"/>
          </a:xfrm>
          <a:prstGeom prst="round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D224B6A-6231-CF70-C536-2CCB5D0E3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127" y="-11043"/>
            <a:ext cx="1551214" cy="1640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E10D5-D6CF-7356-7BDC-7F6A4FC1D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2540" r="7143" b="3598"/>
          <a:stretch/>
        </p:blipFill>
        <p:spPr>
          <a:xfrm>
            <a:off x="6248100" y="3514324"/>
            <a:ext cx="2291625" cy="16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896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73513D-CC86-844F-88A2-A8B7020DD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561"/>
          <a:stretch/>
        </p:blipFill>
        <p:spPr>
          <a:xfrm>
            <a:off x="0" y="0"/>
            <a:ext cx="9144000" cy="2748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949982-FEBE-C246-944F-2ECA179A1A35}"/>
              </a:ext>
            </a:extLst>
          </p:cNvPr>
          <p:cNvSpPr txBox="1"/>
          <p:nvPr/>
        </p:nvSpPr>
        <p:spPr>
          <a:xfrm>
            <a:off x="2590800" y="144000"/>
            <a:ext cx="549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4: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1B271-5F75-9878-EF04-660A913DFF16}"/>
              </a:ext>
            </a:extLst>
          </p:cNvPr>
          <p:cNvSpPr txBox="1"/>
          <p:nvPr/>
        </p:nvSpPr>
        <p:spPr>
          <a:xfrm>
            <a:off x="470807" y="655629"/>
            <a:ext cx="61966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Document Clustering &amp;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4C9B3-0DB8-2A84-6783-1FD91962D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76"/>
          <a:stretch/>
        </p:blipFill>
        <p:spPr>
          <a:xfrm>
            <a:off x="0" y="2748642"/>
            <a:ext cx="9144000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543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302836-6A4D-1559-916C-D89B2D805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93" r="33631" b="50900"/>
          <a:stretch/>
        </p:blipFill>
        <p:spPr>
          <a:xfrm>
            <a:off x="0" y="2421791"/>
            <a:ext cx="6068786" cy="1409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34607-D0C6-1044-95A2-CC7A255A2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238" b="51217"/>
          <a:stretch/>
        </p:blipFill>
        <p:spPr>
          <a:xfrm>
            <a:off x="0" y="0"/>
            <a:ext cx="5921829" cy="2509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E09047-2FB4-C055-9B4E-A9C7614F46AC}"/>
              </a:ext>
            </a:extLst>
          </p:cNvPr>
          <p:cNvSpPr txBox="1"/>
          <p:nvPr/>
        </p:nvSpPr>
        <p:spPr>
          <a:xfrm>
            <a:off x="1910442" y="1322334"/>
            <a:ext cx="2955472" cy="892552"/>
          </a:xfrm>
          <a:prstGeom prst="rect">
            <a:avLst/>
          </a:prstGeom>
          <a:solidFill>
            <a:srgbClr val="D1DFEC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● Clustering</a:t>
            </a:r>
          </a:p>
          <a:p>
            <a:pPr>
              <a:spcAft>
                <a:spcPts val="600"/>
              </a:spcAft>
            </a:pPr>
            <a:r>
              <a:rPr lang="en-US" dirty="0"/>
              <a:t>● Mixture Models</a:t>
            </a:r>
          </a:p>
          <a:p>
            <a:pPr>
              <a:spcAft>
                <a:spcPts val="600"/>
              </a:spcAft>
            </a:pPr>
            <a:r>
              <a:rPr lang="en-US" dirty="0"/>
              <a:t>● Hierarchical Clustering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4D26F-DA7E-FF4E-412F-EA600AF8F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34" r="34643" b="51217"/>
          <a:stretch/>
        </p:blipFill>
        <p:spPr>
          <a:xfrm>
            <a:off x="38516" y="3788180"/>
            <a:ext cx="5976257" cy="1355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BBBBFD-F61B-B14A-6F8A-671B5EED70CD}"/>
              </a:ext>
            </a:extLst>
          </p:cNvPr>
          <p:cNvSpPr txBox="1"/>
          <p:nvPr/>
        </p:nvSpPr>
        <p:spPr>
          <a:xfrm>
            <a:off x="2084613" y="2683761"/>
            <a:ext cx="3412059" cy="892552"/>
          </a:xfrm>
          <a:prstGeom prst="rect">
            <a:avLst/>
          </a:prstGeom>
          <a:solidFill>
            <a:srgbClr val="DDEAD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● k-means / k-means++</a:t>
            </a:r>
          </a:p>
          <a:p>
            <a:pPr>
              <a:spcAft>
                <a:spcPts val="600"/>
              </a:spcAft>
            </a:pPr>
            <a:r>
              <a:rPr lang="en-US" dirty="0"/>
              <a:t>● Agglomerative  &amp; Divisive Clustering</a:t>
            </a:r>
          </a:p>
          <a:p>
            <a:pPr>
              <a:spcAft>
                <a:spcPts val="600"/>
              </a:spcAft>
            </a:pPr>
            <a:r>
              <a:rPr lang="en-US" dirty="0"/>
              <a:t>● Principal Component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943C3-2585-61F0-0C39-44B8946E789A}"/>
              </a:ext>
            </a:extLst>
          </p:cNvPr>
          <p:cNvSpPr txBox="1"/>
          <p:nvPr/>
        </p:nvSpPr>
        <p:spPr>
          <a:xfrm>
            <a:off x="2084612" y="4038396"/>
            <a:ext cx="3412059" cy="892552"/>
          </a:xfrm>
          <a:prstGeom prst="rect">
            <a:avLst/>
          </a:prstGeom>
          <a:solidFill>
            <a:srgbClr val="FED6D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● Unsupervised Learning</a:t>
            </a:r>
          </a:p>
          <a:p>
            <a:pPr>
              <a:spcAft>
                <a:spcPts val="600"/>
              </a:spcAft>
            </a:pPr>
            <a:r>
              <a:rPr lang="en-US" dirty="0"/>
              <a:t>● Clustering</a:t>
            </a:r>
          </a:p>
          <a:p>
            <a:pPr>
              <a:spcAft>
                <a:spcPts val="600"/>
              </a:spcAft>
            </a:pPr>
            <a:r>
              <a:rPr lang="en-US" dirty="0"/>
              <a:t>● Dimensionality Reduction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296440-A4AB-DB30-D770-31EAC27E1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63" t="53968" r="6846" b="9305"/>
          <a:stretch/>
        </p:blipFill>
        <p:spPr>
          <a:xfrm>
            <a:off x="5562600" y="0"/>
            <a:ext cx="3497344" cy="1345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E97231-D410-36A8-3A04-B6CF5A15E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0" t="54285" r="71369" b="10371"/>
          <a:stretch/>
        </p:blipFill>
        <p:spPr>
          <a:xfrm>
            <a:off x="7187100" y="1871986"/>
            <a:ext cx="1937658" cy="1817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BE1963-75EA-E799-EEF1-05FBF8184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17" t="4976" r="1318" b="54340"/>
          <a:stretch/>
        </p:blipFill>
        <p:spPr>
          <a:xfrm>
            <a:off x="5099957" y="1287534"/>
            <a:ext cx="1937658" cy="1325075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FE74C-C189-6F0C-E89A-0F3E4F118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38" t="38201" r="7438" b="4133"/>
          <a:stretch/>
        </p:blipFill>
        <p:spPr>
          <a:xfrm>
            <a:off x="5287542" y="2608736"/>
            <a:ext cx="1826271" cy="2445510"/>
          </a:xfrm>
          <a:prstGeom prst="roundRect">
            <a:avLst>
              <a:gd name="adj" fmla="val 12495"/>
            </a:avLst>
          </a:prstGeom>
        </p:spPr>
      </p:pic>
    </p:spTree>
    <p:extLst>
      <p:ext uri="{BB962C8B-B14F-4D97-AF65-F5344CB8AC3E}">
        <p14:creationId xmlns:p14="http://schemas.microsoft.com/office/powerpoint/2010/main" val="385908967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EDF8A-8018-9349-A95D-6BA450CC7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8C5524-F480-44A2-87D6-5868ED41B2B3}"/>
              </a:ext>
            </a:extLst>
          </p:cNvPr>
          <p:cNvSpPr/>
          <p:nvPr/>
        </p:nvSpPr>
        <p:spPr>
          <a:xfrm>
            <a:off x="2540000" y="190787"/>
            <a:ext cx="193040" cy="342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ACA33-547E-4513-922D-DADD6A2C3654}"/>
              </a:ext>
            </a:extLst>
          </p:cNvPr>
          <p:cNvSpPr txBox="1"/>
          <p:nvPr/>
        </p:nvSpPr>
        <p:spPr>
          <a:xfrm>
            <a:off x="2416629" y="93690"/>
            <a:ext cx="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1095155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61B7A-4101-47E8-8EC2-6074C41D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Deadlines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625139-C562-47DF-B77B-A2E5AC11A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bg2"/>
              </a:buClr>
            </a:pPr>
            <a:r>
              <a:rPr lang="en-US" dirty="0"/>
              <a:t>HW7 due tomorrow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Late cutoff using 2 late days, Saturday 6/1 at 11:59 pm </a:t>
            </a:r>
          </a:p>
          <a:p>
            <a:pPr>
              <a:buClr>
                <a:schemeClr val="bg2"/>
              </a:buClr>
            </a:pPr>
            <a:r>
              <a:rPr lang="en-US" dirty="0"/>
              <a:t>Learning Reflection 9 due Friday 5/31 at 11:59 pm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Slightly different format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No late days</a:t>
            </a:r>
          </a:p>
          <a:p>
            <a:pPr>
              <a:buClr>
                <a:schemeClr val="bg2"/>
              </a:buClr>
            </a:pPr>
            <a:r>
              <a:rPr lang="en-US" dirty="0"/>
              <a:t>Short Checkpoint for today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Due Friday 5/31 at 11:59 pm (no lates)</a:t>
            </a:r>
          </a:p>
          <a:p>
            <a:pPr>
              <a:buClr>
                <a:schemeClr val="bg2"/>
              </a:buClr>
            </a:pPr>
            <a:r>
              <a:rPr lang="en-US" dirty="0"/>
              <a:t>Final Exam on Monday June 3 at 6:30 pm (CSE2 G20)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Bring one cheat sheet (both sides)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Only need writing utensils, cheat sheet, Husky ID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No calculators or electronic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84024-E576-4FB1-B742-5EF27766BE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156500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A919B-AA6D-B44F-AEB5-CD4E99F33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709"/>
          <a:stretch/>
        </p:blipFill>
        <p:spPr>
          <a:xfrm>
            <a:off x="0" y="0"/>
            <a:ext cx="9144000" cy="23295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D14D16-3365-EC1D-CDE4-92892E9E71DE}"/>
              </a:ext>
            </a:extLst>
          </p:cNvPr>
          <p:cNvSpPr/>
          <p:nvPr/>
        </p:nvSpPr>
        <p:spPr>
          <a:xfrm>
            <a:off x="5114070" y="634743"/>
            <a:ext cx="3991414" cy="1547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653-CF19-B349-8AC9-886FB56E82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6A333-BFEA-2F4E-961D-CD5E28FAC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4" r="36666" b="53651"/>
          <a:stretch/>
        </p:blipFill>
        <p:spPr>
          <a:xfrm>
            <a:off x="0" y="2416628"/>
            <a:ext cx="5791200" cy="1230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D07CE-4B13-C082-AD7E-12DC0B5F8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87" r="36250" b="54498"/>
          <a:stretch/>
        </p:blipFill>
        <p:spPr>
          <a:xfrm>
            <a:off x="38516" y="3733798"/>
            <a:ext cx="5829300" cy="1230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DA68D-8D57-CC19-676D-72110EAB5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5291" r="37976"/>
          <a:stretch/>
        </p:blipFill>
        <p:spPr>
          <a:xfrm>
            <a:off x="4853127" y="3183666"/>
            <a:ext cx="2835729" cy="159529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64346-D140-7964-450D-CAA357953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98" t="46138" r="7143" b="10794"/>
          <a:stretch/>
        </p:blipFill>
        <p:spPr>
          <a:xfrm>
            <a:off x="7603672" y="3641003"/>
            <a:ext cx="1540328" cy="1489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1C1A38-5DA7-4957-4531-AFE57DEDA7C7}"/>
              </a:ext>
            </a:extLst>
          </p:cNvPr>
          <p:cNvSpPr txBox="1"/>
          <p:nvPr/>
        </p:nvSpPr>
        <p:spPr>
          <a:xfrm>
            <a:off x="2106386" y="4299855"/>
            <a:ext cx="368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,  co-</a:t>
            </a:r>
            <a:r>
              <a:rPr lang="en-US" dirty="0" err="1"/>
              <a:t>occurence</a:t>
            </a:r>
            <a:r>
              <a:rPr lang="en-US" dirty="0"/>
              <a:t> matrix, </a:t>
            </a:r>
          </a:p>
          <a:p>
            <a:r>
              <a:rPr lang="en-US" dirty="0"/>
              <a:t>Jaccard Similarity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DD41BE7-6A12-8659-ACE4-794F49C03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56" r="587" b="1"/>
          <a:stretch/>
        </p:blipFill>
        <p:spPr bwMode="auto">
          <a:xfrm>
            <a:off x="5114070" y="620229"/>
            <a:ext cx="3835710" cy="17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FCF9D27B-4D28-576F-B40C-F19240548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746" y="2209313"/>
            <a:ext cx="2004034" cy="14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0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4F02AF-0BE0-4205-BC5F-F5E728FE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3FF602-9D11-4F57-BC2C-CF25AD64F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5356" y="575500"/>
            <a:ext cx="6520127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Data Science courses offered at UW: </a:t>
            </a:r>
            <a:r>
              <a:rPr lang="en-US" dirty="0">
                <a:hlinkClick r:id="rId2"/>
              </a:rPr>
              <a:t>https://escience.washington.edu/data-science-courses-at-the-university-of-washington/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 few directions of ML research that I’m excited by:</a:t>
            </a:r>
          </a:p>
          <a:p>
            <a:r>
              <a:rPr lang="en-US" dirty="0" err="1"/>
              <a:t>FAccT</a:t>
            </a:r>
            <a:r>
              <a:rPr lang="en-US" dirty="0"/>
              <a:t> (ACM Conference on Fairness, Accountability, and Transparency)</a:t>
            </a:r>
          </a:p>
          <a:p>
            <a:r>
              <a:rPr lang="en-US" dirty="0"/>
              <a:t>Interpretability (how can we understand what deep networks are doing?)</a:t>
            </a:r>
          </a:p>
          <a:p>
            <a:r>
              <a:rPr lang="en-US" dirty="0"/>
              <a:t>Interactive Learning, Online Learning</a:t>
            </a:r>
          </a:p>
          <a:p>
            <a:r>
              <a:rPr lang="en-US" dirty="0"/>
              <a:t>Reinforcement Learning, Robot Learning</a:t>
            </a:r>
          </a:p>
          <a:p>
            <a:r>
              <a:rPr lang="en-US" dirty="0"/>
              <a:t>Green AI, making learning more efficient</a:t>
            </a:r>
          </a:p>
          <a:p>
            <a:r>
              <a:rPr lang="en-US" dirty="0"/>
              <a:t>ML for Healthcare, Computational Biology</a:t>
            </a:r>
          </a:p>
          <a:p>
            <a:r>
              <a:rPr lang="en-US" dirty="0"/>
              <a:t>ML Education, training a generation of data scientists that are fluent in ethical &amp; social considerations</a:t>
            </a:r>
          </a:p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1BFD-94E4-4149-B76C-447B9953AE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192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9600-6018-2E4C-8329-F521C612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1373D-E30A-B743-ADEC-A1EC8E752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Improving the performance at some task through experience!</a:t>
            </a:r>
          </a:p>
          <a:p>
            <a:r>
              <a:rPr lang="en-US" dirty="0"/>
              <a:t>Before you start any learning task, remember fundamental questions that will impact how you go about solving it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60454-B330-6C41-A21F-95CD79D45C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0BEAF-F248-D443-835D-DC54F6D8E340}"/>
              </a:ext>
            </a:extLst>
          </p:cNvPr>
          <p:cNvSpPr/>
          <p:nvPr/>
        </p:nvSpPr>
        <p:spPr>
          <a:xfrm>
            <a:off x="3069849" y="1816953"/>
            <a:ext cx="1619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What is the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learning problem?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10B23-C8CC-6644-BAB4-C90B96A3214C}"/>
              </a:ext>
            </a:extLst>
          </p:cNvPr>
          <p:cNvSpPr/>
          <p:nvPr/>
        </p:nvSpPr>
        <p:spPr>
          <a:xfrm>
            <a:off x="6871873" y="1962150"/>
            <a:ext cx="1135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From what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experience?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1110B5-CECC-5643-89A1-FD39D9A0D60E}"/>
              </a:ext>
            </a:extLst>
          </p:cNvPr>
          <p:cNvSpPr/>
          <p:nvPr/>
        </p:nvSpPr>
        <p:spPr>
          <a:xfrm>
            <a:off x="3246882" y="2482296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What model?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3CFE2-1B06-474E-85B3-81BCAD9DD98A}"/>
              </a:ext>
            </a:extLst>
          </p:cNvPr>
          <p:cNvSpPr/>
          <p:nvPr/>
        </p:nvSpPr>
        <p:spPr>
          <a:xfrm>
            <a:off x="6565699" y="2649439"/>
            <a:ext cx="1747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What loss function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are you optimizing?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A6D8D2-0B96-7548-B9D3-4A5F8D1999E9}"/>
              </a:ext>
            </a:extLst>
          </p:cNvPr>
          <p:cNvSpPr/>
          <p:nvPr/>
        </p:nvSpPr>
        <p:spPr>
          <a:xfrm>
            <a:off x="2844528" y="3065352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With what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optimization algorithm?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134417-966F-A041-AEE2-BF7CD8FF928F}"/>
              </a:ext>
            </a:extLst>
          </p:cNvPr>
          <p:cNvSpPr/>
          <p:nvPr/>
        </p:nvSpPr>
        <p:spPr>
          <a:xfrm>
            <a:off x="6687535" y="3339226"/>
            <a:ext cx="1500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Are there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any guarantees?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CA9DC3-87F1-6844-B142-082AAC30C2EB}"/>
              </a:ext>
            </a:extLst>
          </p:cNvPr>
          <p:cNvSpPr/>
          <p:nvPr/>
        </p:nvSpPr>
        <p:spPr>
          <a:xfrm>
            <a:off x="2984790" y="3868346"/>
            <a:ext cx="1782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How will you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evaluate the model?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185033-E285-4432-8B78-8AA81182EC41}"/>
              </a:ext>
            </a:extLst>
          </p:cNvPr>
          <p:cNvSpPr/>
          <p:nvPr/>
        </p:nvSpPr>
        <p:spPr>
          <a:xfrm>
            <a:off x="6617005" y="3947863"/>
            <a:ext cx="1641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Who will it impact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and how?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50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EAC81A-28B3-6E31-AE6A-D7F180E438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300" dirty="0"/>
              <a:t>Generative AI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D7DC463-2C8A-4F68-953B-B2BB6C5FD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100" y="3983050"/>
            <a:ext cx="2297288" cy="784800"/>
          </a:xfrm>
        </p:spPr>
        <p:txBody>
          <a:bodyPr/>
          <a:lstStyle/>
          <a:p>
            <a:r>
              <a:rPr lang="en-US" dirty="0"/>
              <a:t>The rise of </a:t>
            </a:r>
            <a:r>
              <a:rPr lang="en-US" dirty="0" err="1"/>
              <a:t>ChatGPT</a:t>
            </a:r>
            <a:endParaRPr lang="en-US" dirty="0"/>
          </a:p>
          <a:p>
            <a:r>
              <a:rPr lang="en-US" dirty="0"/>
              <a:t>and friends</a:t>
            </a:r>
          </a:p>
          <a:p>
            <a:endParaRPr lang="en-US" dirty="0"/>
          </a:p>
          <a:p>
            <a:pPr marL="0"/>
            <a:r>
              <a:rPr lang="en-US" sz="900" dirty="0"/>
              <a:t>Adapted from a talk by Luke </a:t>
            </a:r>
            <a:r>
              <a:rPr lang="en-US" sz="900" dirty="0" err="1"/>
              <a:t>Zettlemoyer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56302-E98A-38BF-FA23-93D959B8BD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9934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33B663-C02C-CD88-E9A9-97D0BC43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9F723B-FB6F-9236-7264-9A28A80F8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Let’s try out </a:t>
            </a:r>
            <a:r>
              <a:rPr lang="en-US" dirty="0" err="1"/>
              <a:t>ChatGPT</a:t>
            </a:r>
            <a:r>
              <a:rPr lang="en-US" dirty="0"/>
              <a:t> to see what it can do!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71C42-8ACF-A19F-BA57-B14F357D20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0130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B18EAD-A145-B054-D5E7-33DF4B4D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09BC60-A15C-A1C0-FD51-74DF78C82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7A819-47D1-4CC0-EA2D-5083F153AD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37B013-FD07-5143-F610-59B3F1FC5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36" y="587000"/>
            <a:ext cx="4868263" cy="35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17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3DEC-E36C-7201-35EE-C7E32CD0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2E165-B90E-99B1-D277-6D666EFF1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5204" y="0"/>
            <a:ext cx="6310280" cy="3981000"/>
          </a:xfrm>
        </p:spPr>
        <p:txBody>
          <a:bodyPr/>
          <a:lstStyle/>
          <a:p>
            <a:r>
              <a:rPr lang="en-US" dirty="0"/>
              <a:t>Generative AI is not new. Examples include</a:t>
            </a:r>
          </a:p>
          <a:p>
            <a:pPr lvl="1"/>
            <a:r>
              <a:rPr lang="en-US" dirty="0"/>
              <a:t>Recurrent Neural Networks (RNNs) ~1970s</a:t>
            </a:r>
          </a:p>
          <a:p>
            <a:pPr lvl="1"/>
            <a:r>
              <a:rPr lang="en-US" dirty="0"/>
              <a:t>Long Short-Term Memory (LSTM) Networks ~1990s</a:t>
            </a:r>
          </a:p>
          <a:p>
            <a:r>
              <a:rPr lang="en-US" dirty="0"/>
              <a:t>Essentially modifications to standard (feed forward) Neural Network to take its output as an input for next step. Predicts next word based on last state. </a:t>
            </a:r>
          </a:p>
          <a:p>
            <a:pPr lvl="1"/>
            <a:r>
              <a:rPr lang="en-US" dirty="0"/>
              <a:t>LSTMs have extra stuff to capture longer-term state.</a:t>
            </a:r>
          </a:p>
          <a:p>
            <a:r>
              <a:rPr lang="en-US" dirty="0"/>
              <a:t>Worked very well in many contexts (speech recognition) but working with long-form text (paragraphs) was quite challenging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33767-B70C-52E0-7DA5-5E446CF7CC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2174D082-8601-1874-0BFE-A557C42BC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0" y="2752904"/>
            <a:ext cx="5684808" cy="189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4CE9-C62C-8E33-D81D-22994478C328}"/>
              </a:ext>
            </a:extLst>
          </p:cNvPr>
          <p:cNvSpPr txBox="1"/>
          <p:nvPr/>
        </p:nvSpPr>
        <p:spPr>
          <a:xfrm>
            <a:off x="6761826" y="4442074"/>
            <a:ext cx="12747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Nunito Sans" pitchFamily="2" charset="77"/>
              </a:rPr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3399401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671B-067A-2105-4E16-0B74E5DD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 Decoder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C6F66-E635-0844-F1EE-04AA08947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 common model for generative AI</a:t>
            </a:r>
          </a:p>
          <a:p>
            <a:r>
              <a:rPr lang="en-US" dirty="0"/>
              <a:t>Encoder encodes input to context</a:t>
            </a:r>
          </a:p>
          <a:p>
            <a:r>
              <a:rPr lang="en-US" dirty="0"/>
              <a:t>Decoder decodes context to output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Can be used with RNNs or LSTMs as components</a:t>
            </a:r>
          </a:p>
          <a:p>
            <a:pPr marL="139700" indent="0">
              <a:buNone/>
            </a:pPr>
            <a:r>
              <a:rPr lang="en-US" dirty="0"/>
              <a:t>Limited to what the context (hidden state) could represent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90046-97A7-5AE7-0564-BEB0A79AEC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7" name="seq2seq_5.mp4" descr="seq2seq_5.mp4">
            <a:hlinkClick r:id="" action="ppaction://media"/>
            <a:extLst>
              <a:ext uri="{FF2B5EF4-FFF2-40B4-BE49-F238E27FC236}">
                <a16:creationId xmlns:a16="http://schemas.microsoft.com/office/drawing/2014/main" id="{9C8A3087-EDF5-B65E-238F-D7A8CB166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0624" y="1900790"/>
            <a:ext cx="5596201" cy="2397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E05AD6-B7ED-8710-13E2-12D2545FDAD3}"/>
              </a:ext>
            </a:extLst>
          </p:cNvPr>
          <p:cNvSpPr txBox="1"/>
          <p:nvPr/>
        </p:nvSpPr>
        <p:spPr>
          <a:xfrm>
            <a:off x="1567543" y="111034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1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F3BE-B8F9-C71A-1EA6-1F592E60E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6DBE2-04F5-D1C1-27D0-06784BAF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1093" y="573030"/>
            <a:ext cx="5818925" cy="4378532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Training Data: Lots of pasta recipes</a:t>
            </a:r>
          </a:p>
          <a:p>
            <a:pPr marL="139700" indent="0">
              <a:buNone/>
            </a:pPr>
            <a:r>
              <a:rPr lang="en-US" dirty="0"/>
              <a:t>Output: Build up a pasta recipe, word by word* (*used characters)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dirty="0">
                <a:hlinkClick r:id="rId3"/>
              </a:rPr>
              <a:t>Answer in Progress – I taught an AI to make pasta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D84E1-6A37-67CC-F847-72B0DF22E7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Online Media 4" descr="I taught an AI to make pasta">
            <a:hlinkClick r:id="" action="ppaction://media"/>
            <a:extLst>
              <a:ext uri="{FF2B5EF4-FFF2-40B4-BE49-F238E27FC236}">
                <a16:creationId xmlns:a16="http://schemas.microsoft.com/office/drawing/2014/main" id="{27308205-5AC3-2CD1-F72F-72947B273A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64328" y="1493438"/>
            <a:ext cx="5592456" cy="31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D99CD-B18D-5FA2-E687-D52E4D02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4C61-5F3C-B44A-B687-BDE7C32BF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RNNs have extremely limited context. LSTMs can add context but weren’t quite enough for more complicated tasks</a:t>
            </a:r>
          </a:p>
          <a:p>
            <a:r>
              <a:rPr lang="en-US" dirty="0"/>
              <a:t>Sequential Processing: Slow training and prediction because they work word by word</a:t>
            </a:r>
          </a:p>
          <a:p>
            <a:r>
              <a:rPr lang="en-US" dirty="0"/>
              <a:t>Time/Memory Tradeoff: Learning longer sequences of context take a LOT longer to train so it is a constant battle for reasonable memory and feasible run times.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EA606-B3BF-9B9A-B0D8-6841329C0B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3035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E2F28-FA97-4BF3-8020-217F3E77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B6DED-F287-4694-977F-BA8BD29A2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0149" y="89674"/>
            <a:ext cx="5855255" cy="4952651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US" dirty="0"/>
              <a:t>Start early and study often</a:t>
            </a:r>
          </a:p>
          <a:p>
            <a:pPr>
              <a:buClr>
                <a:schemeClr val="bg2"/>
              </a:buClr>
            </a:pPr>
            <a:r>
              <a:rPr lang="en-US" dirty="0"/>
              <a:t>Stay healthy: rest, eat, hydrate</a:t>
            </a:r>
          </a:p>
          <a:p>
            <a:pPr>
              <a:buClr>
                <a:schemeClr val="bg2"/>
              </a:buClr>
            </a:pPr>
            <a:r>
              <a:rPr lang="en-US" dirty="0"/>
              <a:t>Study like you will test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Use the practice exams as your test set!</a:t>
            </a:r>
          </a:p>
          <a:p>
            <a:pPr lvl="2">
              <a:buClr>
                <a:schemeClr val="bg2"/>
              </a:buClr>
            </a:pPr>
            <a:r>
              <a:rPr lang="en-US" dirty="0"/>
              <a:t>Don’t train on them until the end</a:t>
            </a:r>
          </a:p>
          <a:p>
            <a:pPr>
              <a:buClr>
                <a:schemeClr val="bg2"/>
              </a:buClr>
            </a:pPr>
            <a:r>
              <a:rPr lang="en-US" dirty="0"/>
              <a:t>Find connections between topics</a:t>
            </a:r>
          </a:p>
          <a:p>
            <a:pPr>
              <a:buClr>
                <a:schemeClr val="bg2"/>
              </a:buClr>
            </a:pPr>
            <a:r>
              <a:rPr lang="en-US" dirty="0"/>
              <a:t>Mixed vs. Massed Practice</a:t>
            </a:r>
          </a:p>
          <a:p>
            <a:pPr>
              <a:buClr>
                <a:schemeClr val="bg2"/>
              </a:buClr>
            </a:pPr>
            <a:r>
              <a:rPr lang="en-US" dirty="0"/>
              <a:t>Embrace difficulty</a:t>
            </a:r>
          </a:p>
          <a:p>
            <a:pPr>
              <a:buClr>
                <a:schemeClr val="bg2"/>
              </a:buClr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F7AF-B249-4549-B3AB-6B1C8B4C50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67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6DB6-67E2-FD90-2797-79F5EC86A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23154-987B-55C0-3460-F53D2B388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Google published a paper “Attention Is All You Need”</a:t>
            </a:r>
          </a:p>
          <a:p>
            <a:pPr lvl="1"/>
            <a:r>
              <a:rPr lang="en-US" dirty="0"/>
              <a:t>Introduced the Transformer model that has revolutionized generative AI techniques</a:t>
            </a:r>
          </a:p>
          <a:p>
            <a:r>
              <a:rPr lang="en-US" dirty="0"/>
              <a:t>Two major components</a:t>
            </a:r>
          </a:p>
          <a:p>
            <a:pPr lvl="1"/>
            <a:r>
              <a:rPr lang="en-US" dirty="0"/>
              <a:t>Position Encodings</a:t>
            </a:r>
          </a:p>
          <a:p>
            <a:pPr lvl="1"/>
            <a:r>
              <a:rPr lang="en-US" dirty="0"/>
              <a:t>Attention (also Self-Attention)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8CE76-692D-C9EA-AE10-F31FFA8031E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B7577-5914-5231-7C65-936AC3245B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F9AD5-0A8D-7502-931E-A82E3454F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701" y="624789"/>
            <a:ext cx="2730000" cy="39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4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6D9D-8357-4DD4-24D1-46A613673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Position Encodings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C1D9-02A7-071F-8DC5-D29DDF7D9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Instead of working one word at a time, look at the whole input sequence at once. Greatly improves training time!</a:t>
            </a:r>
          </a:p>
          <a:p>
            <a:r>
              <a:rPr lang="en-US" dirty="0"/>
              <a:t>Still need encoding (vectors) for words, but now they also contain information about position and not just semantics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D8A33-E627-F1B1-ADBF-D6DAB7965E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2DEFF-7577-47B1-7ED4-52936964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455" y="1922735"/>
            <a:ext cx="5094539" cy="2844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0CCFD-FC96-3425-E824-2548DDA5810C}"/>
              </a:ext>
            </a:extLst>
          </p:cNvPr>
          <p:cNvSpPr txBox="1"/>
          <p:nvPr/>
        </p:nvSpPr>
        <p:spPr>
          <a:xfrm>
            <a:off x="3324703" y="4835674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Source: Answers in Progress (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Youtube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2403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5272-07E9-4665-CE2D-F6EE59627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2) “Attention is all you need”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FC92C-127F-6C40-B0F4-59EC3762A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797" y="2186"/>
            <a:ext cx="5596200" cy="3981000"/>
          </a:xfrm>
        </p:spPr>
        <p:txBody>
          <a:bodyPr/>
          <a:lstStyle/>
          <a:p>
            <a:r>
              <a:rPr lang="en-US" dirty="0"/>
              <a:t>Clever mechanism to learn weights of various indices of input</a:t>
            </a:r>
          </a:p>
          <a:p>
            <a:pPr lvl="1"/>
            <a:r>
              <a:rPr lang="en-US" dirty="0"/>
              <a:t>Kind of like convolutions, but each “attention head” can select which parts of whole input are important for certain feature (e.g., what is the subject of this sentence)</a:t>
            </a:r>
          </a:p>
          <a:p>
            <a:r>
              <a:rPr lang="en-US" dirty="0"/>
              <a:t>Math is complicated, but essentially each “attention head” can be responsible for learning which part(s) of the input are related to the output</a:t>
            </a:r>
          </a:p>
          <a:p>
            <a:pPr lvl="1"/>
            <a:r>
              <a:rPr lang="en-US" dirty="0"/>
              <a:t>More attention heads -&gt; more complicated relationships</a:t>
            </a:r>
          </a:p>
          <a:p>
            <a:pPr lvl="8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E8123-7C07-5362-6D72-7A9A0EE4EA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5122" name="Picture 2" descr="diagram of attention">
            <a:extLst>
              <a:ext uri="{FF2B5EF4-FFF2-40B4-BE49-F238E27FC236}">
                <a16:creationId xmlns:a16="http://schemas.microsoft.com/office/drawing/2014/main" id="{5B5B48D4-816F-44CB-84D9-53D0D0D3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1921"/>
            <a:ext cx="2618580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933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Text, letter&#10;&#10;Description automatically generated">
            <a:extLst>
              <a:ext uri="{FF2B5EF4-FFF2-40B4-BE49-F238E27FC236}">
                <a16:creationId xmlns:a16="http://schemas.microsoft.com/office/drawing/2014/main" id="{EB162ED0-2F63-E98D-400D-AE3437BC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3" y="2898713"/>
            <a:ext cx="3311127" cy="21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6CA735-06E6-0247-06CD-5F0E50BE7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DBAAB8-4F24-761D-02CD-83A1322A983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Used in many successful applications</a:t>
                </a:r>
              </a:p>
              <a:p>
                <a:r>
                  <a:rPr lang="en-US" dirty="0"/>
                  <a:t>Text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Images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r>
                  <a:rPr lang="en-US" dirty="0"/>
                  <a:t>Text Prefix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Text Suffix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DBAAB8-4F24-761D-02CD-83A1322A98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3A656-F482-34A9-81A8-1D89CBD84C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6146" name="Picture 2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AA947909-20B8-3A06-DCA8-373E2015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6" y="1386115"/>
            <a:ext cx="1490793" cy="149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5CC8C-79AF-18A3-9EB4-37DEE8F1B8AE}"/>
              </a:ext>
            </a:extLst>
          </p:cNvPr>
          <p:cNvSpPr txBox="1"/>
          <p:nvPr/>
        </p:nvSpPr>
        <p:spPr>
          <a:xfrm>
            <a:off x="5598439" y="1386115"/>
            <a:ext cx="2725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“A photograph of an astronaut riding a horse”</a:t>
            </a:r>
          </a:p>
        </p:txBody>
      </p:sp>
    </p:spTree>
    <p:extLst>
      <p:ext uri="{BB962C8B-B14F-4D97-AF65-F5344CB8AC3E}">
        <p14:creationId xmlns:p14="http://schemas.microsoft.com/office/powerpoint/2010/main" val="8414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1901-BD96-5523-3FB7-9002997A3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0E76DE-0053-9A6D-2FA5-11054B4533C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Task</a:t>
                </a:r>
              </a:p>
              <a:p>
                <a:pPr lvl="1"/>
                <a:r>
                  <a:rPr lang="en-US" dirty="0"/>
                  <a:t>Inputs: Text documents (sentences)</a:t>
                </a:r>
              </a:p>
              <a:p>
                <a:pPr lvl="1"/>
                <a:r>
                  <a:rPr lang="en-US" dirty="0"/>
                  <a:t>Outputs: Predict next token given previous</a:t>
                </a:r>
              </a:p>
              <a:p>
                <a:r>
                  <a:rPr lang="en-US" dirty="0"/>
                  <a:t>Training Data</a:t>
                </a:r>
              </a:p>
              <a:p>
                <a:pPr lvl="1"/>
                <a:r>
                  <a:rPr lang="en-US" dirty="0"/>
                  <a:t>All of the internet?</a:t>
                </a:r>
              </a:p>
              <a:p>
                <a:pPr lvl="1"/>
                <a:r>
                  <a:rPr lang="en-US" dirty="0"/>
                  <a:t>If a doc has 1,000 words, we have 1,000 examples of prefix + next work pairs</a:t>
                </a:r>
              </a:p>
              <a:p>
                <a:r>
                  <a:rPr lang="en-US" dirty="0"/>
                  <a:t>At each point predict a distribution over seeing the next work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58750" indent="0">
                  <a:buNone/>
                </a:pPr>
                <a:r>
                  <a:rPr lang="en-US" dirty="0"/>
                  <a:t>*Describes what we know about GPT3, but few details are posted about GPT4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0E76DE-0053-9A6D-2FA5-11054B4533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4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28E48-76AD-14D4-3B88-8DB161EE7C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8582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68683-D2D4-1358-3FBB-A72039C1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LLMs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BB3C8E-A2DA-AE7A-9BC7-EFF5BF69E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Usually* completed in two main phases:</a:t>
            </a:r>
          </a:p>
          <a:p>
            <a:endParaRPr lang="en-US" dirty="0"/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Pre-training</a:t>
            </a:r>
          </a:p>
          <a:p>
            <a:pPr lvl="1"/>
            <a:r>
              <a:rPr lang="en-US" dirty="0"/>
              <a:t>Collect as much data as possible (e.g., all data on the web)</a:t>
            </a:r>
          </a:p>
          <a:p>
            <a:pPr lvl="1"/>
            <a:r>
              <a:rPr lang="en-US" dirty="0"/>
              <a:t>Train model to predict next token given prefix</a:t>
            </a:r>
          </a:p>
          <a:p>
            <a:pPr lvl="1"/>
            <a:r>
              <a:rPr lang="en-US" b="1" dirty="0"/>
              <a:t>Extremely </a:t>
            </a:r>
            <a:r>
              <a:rPr lang="en-US" dirty="0"/>
              <a:t>expensive (up to ~$25 million)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 Fine-tuning</a:t>
            </a:r>
          </a:p>
          <a:p>
            <a:pPr lvl="1"/>
            <a:r>
              <a:rPr lang="en-US" dirty="0"/>
              <a:t>Gather custom data for end application (e.g., conversations for </a:t>
            </a:r>
            <a:r>
              <a:rPr lang="en-US" dirty="0" err="1"/>
              <a:t>ChatGPT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Make more moderate update to model weights based on feedback for specific purpose</a:t>
            </a:r>
          </a:p>
          <a:p>
            <a:pPr lvl="2"/>
            <a:r>
              <a:rPr lang="en-US" dirty="0"/>
              <a:t>A lot like transfer learning!</a:t>
            </a:r>
          </a:p>
          <a:p>
            <a:pPr lvl="1"/>
            <a:r>
              <a:rPr lang="en-US" dirty="0"/>
              <a:t>Much cheaper in comparison, but way more important for the “secret sauce”. Very few public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F0EC4-13CA-F233-72DF-40438D3493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7943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8412-37BC-4659-AE2B-6C2CFD63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4D1C-EA02-921B-4143-CD728E4EB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a large corpus of documents, predict next word given prefix</a:t>
            </a:r>
          </a:p>
          <a:p>
            <a:pPr lvl="1"/>
            <a:r>
              <a:rPr lang="en-US" dirty="0"/>
              <a:t>Many training examples per document</a:t>
            </a:r>
          </a:p>
          <a:p>
            <a:r>
              <a:rPr lang="en-US" dirty="0"/>
              <a:t>Trained on all(?) of the web (to our knowledge)</a:t>
            </a:r>
          </a:p>
          <a:p>
            <a:r>
              <a:rPr lang="en-US" dirty="0"/>
              <a:t>All done in a single pass that can take multiple months to complete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Can get multi-lingual support from including documents from many languages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11DEC-9B66-27D6-1B04-EBBB889F3E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FC120-B79B-9645-AD6D-D78154512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907" y="2671682"/>
            <a:ext cx="5192486" cy="11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3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FDBB-4B38-9D9C-BD9F-D79B469D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 Tuning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72172-75F2-1D61-2CE3-C0AB18C0E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Kept secret, so not many details to work on</a:t>
            </a:r>
          </a:p>
          <a:p>
            <a:r>
              <a:rPr lang="en-US" dirty="0"/>
              <a:t>Data is likely interaction logs with human feedback on helpful/unhelpful answers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ECFC9-CA4D-16F3-100A-34E19FE950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7170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C92B8A-A585-41D7-459D-54C2A7CA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54" y="1689101"/>
            <a:ext cx="488733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41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0378-0020-0873-2F8B-7EDBECE0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 a Brief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2FF03-6F40-8F9D-17B4-7A409B227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0542" y="575500"/>
            <a:ext cx="6433457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Number of parameters growing very quickly (incomplete history)</a:t>
            </a: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6/2017, Transformer: neural net that will scale, </a:t>
            </a:r>
            <a:r>
              <a:rPr lang="en-US" b="0" i="0" u="none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iunclearat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 time [Google]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6/2018, GPT: first pretrained language model (LM) [</a:t>
            </a:r>
            <a:r>
              <a:rPr lang="en-US" b="0" i="0" u="none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OpenAI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]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2/2019, GPT 2: first large LM (LLM) (1.5B params) [</a:t>
            </a:r>
            <a:r>
              <a:rPr lang="en-US" b="0" i="0" u="none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OpenAI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]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5/2020, GPT 3: first very LLM (175B params) [</a:t>
            </a:r>
            <a:r>
              <a:rPr lang="en-US" b="0" i="0" u="none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OpenAI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]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7/2021, GPT-J: first </a:t>
            </a:r>
            <a:r>
              <a:rPr lang="en-US" b="0" i="1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open source 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LLM (6B params) [</a:t>
            </a:r>
            <a:r>
              <a:rPr lang="en-US" b="0" i="0" u="none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EleutherAI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]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3/2022, Chinchilla: compute optimal training of LLMs [Google]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4/2022, </a:t>
            </a:r>
            <a:r>
              <a:rPr lang="en-US" b="0" i="0" u="none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PaLM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: largest LLM (540B params) [Google]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5/2022, OPT: first </a:t>
            </a:r>
            <a:r>
              <a:rPr lang="en-US" b="0" i="1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open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 very LLM release (175B params) [Meta AI]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11/2022, </a:t>
            </a:r>
            <a:r>
              <a:rPr lang="en-US" b="0" i="0" u="none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ChatGPT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: much more accessible interface to LLMs [</a:t>
            </a:r>
            <a:r>
              <a:rPr lang="en-US" b="0" i="0" u="none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OpenAI</a:t>
            </a:r>
            <a:r>
              <a:rPr lang="en-US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Nunito Sans" pitchFamily="2" charset="77"/>
              </a:rPr>
              <a:t>]</a:t>
            </a: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D2A3E-0547-620E-FFF6-06AA91B49A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4310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4F46-CC72-B214-5A86-7B2E914A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165850" cy="3981000"/>
          </a:xfrm>
        </p:spPr>
        <p:txBody>
          <a:bodyPr/>
          <a:lstStyle/>
          <a:p>
            <a:r>
              <a:rPr lang="en-US" dirty="0"/>
              <a:t>LLMs by Params </a:t>
            </a:r>
            <a:br>
              <a:rPr lang="en-US" dirty="0"/>
            </a:br>
            <a:r>
              <a:rPr lang="en-US" dirty="0"/>
              <a:t>(to Dec 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DB4ED-FE53-ECC1-9902-0337A00E7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AE4E378-3EDA-277E-A79D-2FE592D9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03" y="1355270"/>
            <a:ext cx="6445081" cy="26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84827-0E9D-F94F-9014-AC376FFFED6F}"/>
              </a:ext>
            </a:extLst>
          </p:cNvPr>
          <p:cNvSpPr txBox="1"/>
          <p:nvPr/>
        </p:nvSpPr>
        <p:spPr>
          <a:xfrm>
            <a:off x="2767692" y="4638874"/>
            <a:ext cx="5314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GPT-4 rumored to have ~100 trillion parameters (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uncomfirmed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35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3D0BE1-E457-46E3-8F57-2342389B84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Recap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BE577A1-3FDE-4757-BBBA-11FEF7C91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41419-9DCF-4DCC-8DF1-CA0A1DEB5D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844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2A4C-0B0B-C2A3-B02F-01A8339D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Training</a:t>
            </a:r>
            <a:r>
              <a:rPr lang="en-US" b="0" dirty="0">
                <a:effectLst/>
              </a:rPr>
              <a:t>  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5175B-B20E-038B-109A-D7267A944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4682" y="216271"/>
            <a:ext cx="5596200" cy="3981000"/>
          </a:xfrm>
        </p:spPr>
        <p:txBody>
          <a:bodyPr/>
          <a:lstStyle/>
          <a:p>
            <a:r>
              <a:rPr lang="en-US" dirty="0"/>
              <a:t>GPT-3 (175B params) was trained on ~1500 GPUs for 2 months (~$3M on AWS)</a:t>
            </a:r>
          </a:p>
          <a:p>
            <a:r>
              <a:rPr lang="en-US" dirty="0"/>
              <a:t>Google’s </a:t>
            </a:r>
            <a:r>
              <a:rPr lang="en-US" dirty="0" err="1"/>
              <a:t>PalM</a:t>
            </a:r>
            <a:r>
              <a:rPr lang="en-US" dirty="0"/>
              <a:t> (540B params) was trained on 6144 TPs for 57 days (~$25M on AWS)</a:t>
            </a:r>
          </a:p>
          <a:p>
            <a:r>
              <a:rPr lang="en-US" dirty="0"/>
              <a:t>Doesn’t include costs for development of early iterations, data prep, experiments, etc. These can 2-10x the cost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Doesn’t count cost of prediction! </a:t>
            </a:r>
            <a:r>
              <a:rPr lang="en-US" dirty="0" err="1"/>
              <a:t>ChatGPT</a:t>
            </a:r>
            <a:r>
              <a:rPr lang="en-US" dirty="0"/>
              <a:t> rumored to cost 10-30 cents </a:t>
            </a:r>
            <a:r>
              <a:rPr lang="en-US" i="1" dirty="0"/>
              <a:t>per query (!!!)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8077-46AA-B2ED-CF1F-4FA84DC457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BDB4265-2DFF-57CE-0565-693B4165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35" y="2006651"/>
            <a:ext cx="3599694" cy="23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20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FDE6-FB6B-5D1D-4B89-29BAFA83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66FA-35B3-DD13-3745-9D862EF5C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hype around these LLMs have or are about to reach human-level general intelligence</a:t>
            </a:r>
          </a:p>
          <a:p>
            <a:pPr lvl="1"/>
            <a:r>
              <a:rPr lang="en-US" dirty="0"/>
              <a:t>Doomsday claims about The Singularity</a:t>
            </a:r>
          </a:p>
          <a:p>
            <a:r>
              <a:rPr lang="en-US" dirty="0"/>
              <a:t>Are LLMs intelligent or just “stochastic parrots”?</a:t>
            </a:r>
          </a:p>
          <a:p>
            <a:pPr lvl="1"/>
            <a:r>
              <a:rPr lang="en-US" dirty="0"/>
              <a:t>Hard to say! No clear definition of what intelligence is</a:t>
            </a:r>
          </a:p>
          <a:p>
            <a:pPr lvl="1"/>
            <a:r>
              <a:rPr lang="en-US" dirty="0"/>
              <a:t>Early research in trying to figure out claims of intelligence. </a:t>
            </a:r>
            <a:r>
              <a:rPr lang="en-US" dirty="0">
                <a:hlinkClick r:id="rId2"/>
              </a:rPr>
              <a:t>Sparks of AGI (</a:t>
            </a:r>
            <a:r>
              <a:rPr lang="en-US" dirty="0" err="1">
                <a:hlinkClick r:id="rId2"/>
              </a:rPr>
              <a:t>Bubeck</a:t>
            </a:r>
            <a:r>
              <a:rPr lang="en-US" dirty="0">
                <a:hlinkClick r:id="rId2"/>
              </a:rPr>
              <a:t> et al.)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4CDB8-981A-B8FB-2037-FB1C7C3FD5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C9A85-DBEB-B432-700F-737E3BEE9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38" y="2536708"/>
            <a:ext cx="3587562" cy="2409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95671-BE6A-A6F7-ADB2-B4F9D7DC9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21" y="2566000"/>
            <a:ext cx="3734075" cy="2404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FB607A-ECFF-E6AD-FDE4-A696CABA5784}"/>
              </a:ext>
            </a:extLst>
          </p:cNvPr>
          <p:cNvSpPr txBox="1"/>
          <p:nvPr/>
        </p:nvSpPr>
        <p:spPr>
          <a:xfrm>
            <a:off x="3409782" y="4881841"/>
            <a:ext cx="3183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5"/>
              </a:rPr>
              <a:t>Source: Sparks of AGI Talk – </a:t>
            </a:r>
            <a:r>
              <a:rPr lang="en-US" sz="1100" dirty="0" err="1">
                <a:hlinkClick r:id="rId5"/>
              </a:rPr>
              <a:t>Sébastian</a:t>
            </a:r>
            <a:r>
              <a:rPr lang="en-US" sz="1100" dirty="0">
                <a:hlinkClick r:id="rId5"/>
              </a:rPr>
              <a:t> </a:t>
            </a:r>
            <a:r>
              <a:rPr lang="en-US" sz="1100" dirty="0" err="1">
                <a:hlinkClick r:id="rId5"/>
              </a:rPr>
              <a:t>Bubeck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16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4149-E52A-243B-70F6-3D568003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LLMs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804CD-EA8F-B4CA-8119-2AD89EA35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Bias, hate speech, and safety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2D083-8C6A-2DDC-643A-B6FE404FCE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9360FA-73DF-1D80-9C4E-CD50F28BF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50000" r="3245" b="1812"/>
          <a:stretch/>
        </p:blipFill>
        <p:spPr bwMode="auto">
          <a:xfrm>
            <a:off x="2753000" y="1041483"/>
            <a:ext cx="4844536" cy="247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739EB-9D0D-CAE3-B997-AFEBE0FE6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389" y="1672423"/>
            <a:ext cx="3677061" cy="3455377"/>
          </a:xfrm>
          <a:prstGeom prst="roundRect">
            <a:avLst>
              <a:gd name="adj" fmla="val 4726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1113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4149-E52A-243B-70F6-3D568003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LLMs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804CD-EA8F-B4CA-8119-2AD89EA35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Bias, hate speech, and safety</a:t>
            </a:r>
          </a:p>
          <a:p>
            <a:r>
              <a:rPr lang="en-US" dirty="0"/>
              <a:t>Hallucinations and factual correctness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2D083-8C6A-2DDC-643A-B6FE404FCE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AFF97B-703E-C8BD-5CE4-4F29FC3A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45" y="1730325"/>
            <a:ext cx="5784559" cy="190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442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4149-E52A-243B-70F6-3D568003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LLMs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804CD-EA8F-B4CA-8119-2AD89EA35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Bias, hate speech, and safety</a:t>
            </a:r>
          </a:p>
          <a:p>
            <a:r>
              <a:rPr lang="en-US" dirty="0"/>
              <a:t>Hallucinations and factual correctness</a:t>
            </a:r>
          </a:p>
          <a:p>
            <a:r>
              <a:rPr lang="en-US" dirty="0"/>
              <a:t>Data ownership and privacy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2D083-8C6A-2DDC-643A-B6FE404FCE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352643-5AFD-54D2-D1BC-4A94D5E61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62" y="1959502"/>
            <a:ext cx="6414868" cy="190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0FFB1-B712-A76B-C328-156F68980AD7}"/>
              </a:ext>
            </a:extLst>
          </p:cNvPr>
          <p:cNvSpPr txBox="1"/>
          <p:nvPr/>
        </p:nvSpPr>
        <p:spPr>
          <a:xfrm>
            <a:off x="3633139" y="4060608"/>
            <a:ext cx="4511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(Context: LLMs use code shared on GitHub in training)</a:t>
            </a:r>
          </a:p>
        </p:txBody>
      </p:sp>
    </p:spTree>
    <p:extLst>
      <p:ext uri="{BB962C8B-B14F-4D97-AF65-F5344CB8AC3E}">
        <p14:creationId xmlns:p14="http://schemas.microsoft.com/office/powerpoint/2010/main" val="3017013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56DEF-BA4F-D95A-39E1-1CFB07C2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/ Future Directions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0EBD4-8FF0-1181-4EB5-093B1E962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Exciting space, with a </a:t>
            </a:r>
            <a:r>
              <a:rPr lang="en-US" i="1" dirty="0"/>
              <a:t>ton </a:t>
            </a:r>
            <a:r>
              <a:rPr lang="en-US" dirty="0"/>
              <a:t>of hype around it (good and bad)</a:t>
            </a:r>
          </a:p>
          <a:p>
            <a:r>
              <a:rPr lang="en-US" dirty="0"/>
              <a:t>There are lots of things people are trying to work on in this space to make these models better/safer</a:t>
            </a:r>
          </a:p>
          <a:p>
            <a:pPr lvl="1"/>
            <a:r>
              <a:rPr lang="en-US" dirty="0"/>
              <a:t>All of the limitations we listed above (addressing bias, trustworthiness, issues of ownership)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ACBC8-35E4-7F98-8608-257745979C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7470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CD5F-7959-4B92-8574-198FFD2CB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(Lack of) Common Sense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90C7-3EE9-C72A-41DE-7E6F68746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FB6B9-F649-4D69-43F4-8446EE801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358" y="840922"/>
            <a:ext cx="6207192" cy="3624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E51F5-1F76-63BA-EE7A-54D0F798A41D}"/>
              </a:ext>
            </a:extLst>
          </p:cNvPr>
          <p:cNvSpPr txBox="1"/>
          <p:nvPr/>
        </p:nvSpPr>
        <p:spPr>
          <a:xfrm>
            <a:off x="2849335" y="4556500"/>
            <a:ext cx="2117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Source: </a:t>
            </a:r>
            <a:r>
              <a:rPr lang="en-US" sz="1100" dirty="0" err="1">
                <a:hlinkClick r:id="rId3"/>
              </a:rPr>
              <a:t>Yeijin</a:t>
            </a:r>
            <a:r>
              <a:rPr lang="en-US" sz="1100" dirty="0">
                <a:hlinkClick r:id="rId3"/>
              </a:rPr>
              <a:t> Choi’s TED Talk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10361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77EBF-1270-8B4C-BE24-BA1281B1A8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36C44-C85A-3A48-9A87-63171ECEB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910" y="1983456"/>
            <a:ext cx="3360180" cy="3160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F5414-E0F0-0C4D-BB63-FDFCCEE584A8}"/>
              </a:ext>
            </a:extLst>
          </p:cNvPr>
          <p:cNvSpPr txBox="1"/>
          <p:nvPr/>
        </p:nvSpPr>
        <p:spPr>
          <a:xfrm>
            <a:off x="3626707" y="3161884"/>
            <a:ext cx="1946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0A9467-E316-974F-845F-A9118D011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3936">
            <a:off x="-1420560" y="-1727213"/>
            <a:ext cx="4392446" cy="2960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C71871-66A7-F04D-898E-306CABE71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962"/>
          <a:stretch/>
        </p:blipFill>
        <p:spPr>
          <a:xfrm>
            <a:off x="12357" y="-952658"/>
            <a:ext cx="1648699" cy="7150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6E43B4-381D-8243-B968-89FEA9F1B635}"/>
              </a:ext>
            </a:extLst>
          </p:cNvPr>
          <p:cNvSpPr/>
          <p:nvPr/>
        </p:nvSpPr>
        <p:spPr>
          <a:xfrm>
            <a:off x="120613" y="218360"/>
            <a:ext cx="620073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Congrats on finishing CSE/STAT 416!</a:t>
            </a:r>
            <a:br>
              <a:rPr lang="en-US" sz="2800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</a:br>
            <a:r>
              <a:rPr lang="en-US" sz="2800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Thanks for the hard work!  </a:t>
            </a:r>
            <a:br>
              <a:rPr lang="en-US" sz="2800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8431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0.00174 0.05648 0.00365 0.11296 0.01719 0.14876 C 0.03073 0.18549 0.04497 0.20339 0.08125 0.21914 C 0.11754 0.23457 0.19236 0.22963 0.2349 0.24259 C 0.27726 0.25555 0.3099 0.26852 0.33629 0.29568 C 0.3625 0.32315 0.38021 0.35895 0.39236 0.40648 C 0.40434 0.45401 0.40851 0.58148 0.40851 0.58179 L 0.40851 0.58148 L 0.40851 0.58179 " pathEditMode="relative" rAng="0" ptsTypes="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90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93827E-7 C 0.00174 0.05617 0.00365 0.11265 0.01719 0.14877 C 0.03073 0.18549 0.04497 0.2034 0.08125 0.21914 C 0.11754 0.23457 0.19236 0.22963 0.2349 0.24259 C 0.27726 0.25556 0.3099 0.26852 0.33629 0.29568 C 0.3625 0.32315 0.38021 0.35895 0.39236 0.40648 C 0.40434 0.45401 0.40851 0.58148 0.40851 0.58179 L 0.40851 0.58148 L 0.40851 0.58179 " pathEditMode="relative" rAng="0" ptsTypes="AAAAAAA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D0A50FC-904E-B038-45FA-CA8E0643EC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0E3AF8-81E6-6EAC-7921-7C1BA58DCB13}"/>
              </a:ext>
            </a:extLst>
          </p:cNvPr>
          <p:cNvSpPr txBox="1">
            <a:spLocks/>
          </p:cNvSpPr>
          <p:nvPr/>
        </p:nvSpPr>
        <p:spPr>
          <a:xfrm>
            <a:off x="83613" y="47312"/>
            <a:ext cx="2046288" cy="6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</a:rPr>
              <a:t>ML Pipeline</a:t>
            </a: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(supervised)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3E5FB12-EBB0-E055-2717-2FB74847C526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5</a:t>
            </a:fld>
            <a:endParaRPr lang="en" dirty="0"/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5C1E6E44-4426-BBB3-E4E5-A2CBB81ECECB}"/>
              </a:ext>
            </a:extLst>
          </p:cNvPr>
          <p:cNvSpPr>
            <a:spLocks noChangeAspect="1"/>
          </p:cNvSpPr>
          <p:nvPr/>
        </p:nvSpPr>
        <p:spPr>
          <a:xfrm>
            <a:off x="1973253" y="1140369"/>
            <a:ext cx="1357539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5A387A-FCCA-9B8C-D04C-F464481B9049}"/>
              </a:ext>
            </a:extLst>
          </p:cNvPr>
          <p:cNvSpPr txBox="1">
            <a:spLocks noChangeAspect="1"/>
          </p:cNvSpPr>
          <p:nvPr/>
        </p:nvSpPr>
        <p:spPr>
          <a:xfrm>
            <a:off x="3714815" y="1384754"/>
            <a:ext cx="1370257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22F69F-363B-36C4-5835-5CBB14F4911A}"/>
              </a:ext>
            </a:extLst>
          </p:cNvPr>
          <p:cNvCxnSpPr>
            <a:cxnSpLocks noChangeAspect="1"/>
            <a:stCxn id="14" idx="4"/>
            <a:endCxn id="20" idx="1"/>
          </p:cNvCxnSpPr>
          <p:nvPr/>
        </p:nvCxnSpPr>
        <p:spPr>
          <a:xfrm>
            <a:off x="3330792" y="1828610"/>
            <a:ext cx="384023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32053B2-A2B0-DB7E-2D41-450430014BFF}"/>
              </a:ext>
            </a:extLst>
          </p:cNvPr>
          <p:cNvSpPr txBox="1">
            <a:spLocks noChangeAspect="1"/>
          </p:cNvSpPr>
          <p:nvPr/>
        </p:nvSpPr>
        <p:spPr>
          <a:xfrm>
            <a:off x="5651243" y="1384754"/>
            <a:ext cx="880240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360935-6BE3-4BFD-C3DD-2C9370C0517D}"/>
              </a:ext>
            </a:extLst>
          </p:cNvPr>
          <p:cNvSpPr txBox="1">
            <a:spLocks noChangeAspect="1"/>
          </p:cNvSpPr>
          <p:nvPr/>
        </p:nvSpPr>
        <p:spPr>
          <a:xfrm>
            <a:off x="5610159" y="4036885"/>
            <a:ext cx="962407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30875-4811-F5CB-818D-F3BBEE37F976}"/>
              </a:ext>
            </a:extLst>
          </p:cNvPr>
          <p:cNvSpPr txBox="1">
            <a:spLocks noChangeAspect="1"/>
          </p:cNvSpPr>
          <p:nvPr/>
        </p:nvSpPr>
        <p:spPr>
          <a:xfrm>
            <a:off x="5254598" y="2780202"/>
            <a:ext cx="1673530" cy="8925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F1B47C-7383-9A8C-9D73-8E724A51CC43}"/>
              </a:ext>
            </a:extLst>
          </p:cNvPr>
          <p:cNvCxnSpPr>
            <a:cxnSpLocks noChangeAspect="1"/>
            <a:stCxn id="20" idx="3"/>
            <a:endCxn id="24" idx="1"/>
          </p:cNvCxnSpPr>
          <p:nvPr/>
        </p:nvCxnSpPr>
        <p:spPr>
          <a:xfrm>
            <a:off x="5085072" y="1831030"/>
            <a:ext cx="566171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78017C-DB87-69B4-C3C4-91A75F8C8657}"/>
              </a:ext>
            </a:extLst>
          </p:cNvPr>
          <p:cNvCxnSpPr>
            <a:cxnSpLocks noChangeAspect="1"/>
            <a:stCxn id="24" idx="3"/>
            <a:endCxn id="42" idx="1"/>
          </p:cNvCxnSpPr>
          <p:nvPr/>
        </p:nvCxnSpPr>
        <p:spPr>
          <a:xfrm flipV="1">
            <a:off x="6531483" y="1830880"/>
            <a:ext cx="1195693" cy="15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635D2AD-0598-1602-A38F-B237BD5210F9}"/>
              </a:ext>
            </a:extLst>
          </p:cNvPr>
          <p:cNvCxnSpPr>
            <a:cxnSpLocks noChangeAspect="1"/>
            <a:stCxn id="25" idx="0"/>
            <a:endCxn id="26" idx="2"/>
          </p:cNvCxnSpPr>
          <p:nvPr/>
        </p:nvCxnSpPr>
        <p:spPr>
          <a:xfrm flipV="1">
            <a:off x="6091363" y="3672754"/>
            <a:ext cx="0" cy="364131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A216EA8D-F210-0C00-65B5-81E9B6F973AD}"/>
              </a:ext>
            </a:extLst>
          </p:cNvPr>
          <p:cNvCxnSpPr>
            <a:cxnSpLocks noChangeAspect="1"/>
            <a:endCxn id="25" idx="3"/>
          </p:cNvCxnSpPr>
          <p:nvPr/>
        </p:nvCxnSpPr>
        <p:spPr>
          <a:xfrm rot="5400000">
            <a:off x="5665898" y="2758878"/>
            <a:ext cx="2630951" cy="8176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BC2CD3-9371-6DE3-2496-8D68F14D43F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690047" y="2728584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𝒚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BC2CD3-9371-6DE3-2496-8D68F14D4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047" y="2728584"/>
                <a:ext cx="405880" cy="400110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5A5412-2AC2-9D69-276C-658098527CD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189699" y="1382537"/>
                <a:ext cx="399468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5A5412-2AC2-9D69-276C-658098527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699" y="1382537"/>
                <a:ext cx="399468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FAC86A2-DA27-EE17-3D6A-A2BD539F49E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51332" y="1379132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FAC86A2-DA27-EE17-3D6A-A2BD539F4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332" y="1379132"/>
                <a:ext cx="405880" cy="400110"/>
              </a:xfrm>
              <a:prstGeom prst="rect">
                <a:avLst/>
              </a:prstGeom>
              <a:blipFill>
                <a:blip r:embed="rId5"/>
                <a:stretch>
                  <a:fillRect t="-6061"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0807966-B103-CF57-EFAE-77CF61562DCF}"/>
                  </a:ext>
                </a:extLst>
              </p:cNvPr>
              <p:cNvSpPr txBox="1"/>
              <p:nvPr/>
            </p:nvSpPr>
            <p:spPr>
              <a:xfrm>
                <a:off x="5580526" y="2331979"/>
                <a:ext cx="396262" cy="4173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𝒇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0807966-B103-CF57-EFAE-77CF61562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526" y="2331979"/>
                <a:ext cx="396262" cy="417358"/>
              </a:xfrm>
              <a:prstGeom prst="rect">
                <a:avLst/>
              </a:prstGeom>
              <a:blipFill>
                <a:blip r:embed="rId6"/>
                <a:stretch>
                  <a:fillRect t="-2941" b="-117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69418A5-23B0-FC7B-17A8-891DB845F059}"/>
              </a:ext>
            </a:extLst>
          </p:cNvPr>
          <p:cNvCxnSpPr>
            <a:cxnSpLocks noChangeAspect="1"/>
            <a:stCxn id="26" idx="0"/>
            <a:endCxn id="24" idx="2"/>
          </p:cNvCxnSpPr>
          <p:nvPr/>
        </p:nvCxnSpPr>
        <p:spPr>
          <a:xfrm flipV="1">
            <a:off x="6091363" y="2277306"/>
            <a:ext cx="0" cy="50289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B646C9AA-C100-F2A7-C2E0-1C6C2DDAA360}"/>
              </a:ext>
            </a:extLst>
          </p:cNvPr>
          <p:cNvCxnSpPr>
            <a:cxnSpLocks noChangeAspect="1"/>
            <a:stCxn id="14" idx="3"/>
            <a:endCxn id="25" idx="1"/>
          </p:cNvCxnSpPr>
          <p:nvPr/>
        </p:nvCxnSpPr>
        <p:spPr>
          <a:xfrm rot="16200000" flipH="1">
            <a:off x="3147936" y="2020938"/>
            <a:ext cx="1966310" cy="2958136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0" name="Picture 2" descr="World Earth Continents - Free vector graphic on Pixabay">
            <a:extLst>
              <a:ext uri="{FF2B5EF4-FFF2-40B4-BE49-F238E27FC236}">
                <a16:creationId xmlns:a16="http://schemas.microsoft.com/office/drawing/2014/main" id="{1A893FF8-5304-9715-E783-D4490E09F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22182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CB0799D-7F68-3452-F5C4-28C74A177FEE}"/>
              </a:ext>
            </a:extLst>
          </p:cNvPr>
          <p:cNvCxnSpPr>
            <a:cxnSpLocks noChangeAspect="1"/>
            <a:stCxn id="40" idx="3"/>
            <a:endCxn id="14" idx="2"/>
          </p:cNvCxnSpPr>
          <p:nvPr/>
        </p:nvCxnSpPr>
        <p:spPr>
          <a:xfrm flipV="1">
            <a:off x="1451516" y="1828610"/>
            <a:ext cx="521737" cy="102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2" name="Picture 2" descr="World Earth Continents - Free vector graphic on Pixabay">
            <a:extLst>
              <a:ext uri="{FF2B5EF4-FFF2-40B4-BE49-F238E27FC236}">
                <a16:creationId xmlns:a16="http://schemas.microsoft.com/office/drawing/2014/main" id="{AEA28187-3356-343F-241D-E2F045EED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7727176" y="1176518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2058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D0A50FC-904E-B038-45FA-CA8E0643EC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0E3AF8-81E6-6EAC-7921-7C1BA58DCB13}"/>
              </a:ext>
            </a:extLst>
          </p:cNvPr>
          <p:cNvSpPr txBox="1">
            <a:spLocks/>
          </p:cNvSpPr>
          <p:nvPr/>
        </p:nvSpPr>
        <p:spPr>
          <a:xfrm>
            <a:off x="83613" y="47312"/>
            <a:ext cx="2326902" cy="6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</a:rPr>
              <a:t>ML Pipeline</a:t>
            </a: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(unsupervised)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3E5FB12-EBB0-E055-2717-2FB74847C526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 dirty="0"/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5C1E6E44-4426-BBB3-E4E5-A2CBB81ECECB}"/>
              </a:ext>
            </a:extLst>
          </p:cNvPr>
          <p:cNvSpPr>
            <a:spLocks noChangeAspect="1"/>
          </p:cNvSpPr>
          <p:nvPr/>
        </p:nvSpPr>
        <p:spPr>
          <a:xfrm>
            <a:off x="1973253" y="1140369"/>
            <a:ext cx="1357539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5A387A-FCCA-9B8C-D04C-F464481B9049}"/>
              </a:ext>
            </a:extLst>
          </p:cNvPr>
          <p:cNvSpPr txBox="1">
            <a:spLocks noChangeAspect="1"/>
          </p:cNvSpPr>
          <p:nvPr/>
        </p:nvSpPr>
        <p:spPr>
          <a:xfrm>
            <a:off x="3714815" y="1384754"/>
            <a:ext cx="1370257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22F69F-363B-36C4-5835-5CBB14F4911A}"/>
              </a:ext>
            </a:extLst>
          </p:cNvPr>
          <p:cNvCxnSpPr>
            <a:cxnSpLocks noChangeAspect="1"/>
            <a:stCxn id="14" idx="4"/>
            <a:endCxn id="20" idx="1"/>
          </p:cNvCxnSpPr>
          <p:nvPr/>
        </p:nvCxnSpPr>
        <p:spPr>
          <a:xfrm>
            <a:off x="3330792" y="1828610"/>
            <a:ext cx="384023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32053B2-A2B0-DB7E-2D41-450430014BFF}"/>
              </a:ext>
            </a:extLst>
          </p:cNvPr>
          <p:cNvSpPr txBox="1">
            <a:spLocks noChangeAspect="1"/>
          </p:cNvSpPr>
          <p:nvPr/>
        </p:nvSpPr>
        <p:spPr>
          <a:xfrm>
            <a:off x="5651243" y="1384754"/>
            <a:ext cx="880240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360935-6BE3-4BFD-C3DD-2C9370C0517D}"/>
              </a:ext>
            </a:extLst>
          </p:cNvPr>
          <p:cNvSpPr txBox="1">
            <a:spLocks noChangeAspect="1"/>
          </p:cNvSpPr>
          <p:nvPr/>
        </p:nvSpPr>
        <p:spPr>
          <a:xfrm>
            <a:off x="5610159" y="4036885"/>
            <a:ext cx="962407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30875-4811-F5CB-818D-F3BBEE37F976}"/>
              </a:ext>
            </a:extLst>
          </p:cNvPr>
          <p:cNvSpPr txBox="1">
            <a:spLocks noChangeAspect="1"/>
          </p:cNvSpPr>
          <p:nvPr/>
        </p:nvSpPr>
        <p:spPr>
          <a:xfrm>
            <a:off x="5254598" y="2780202"/>
            <a:ext cx="1673530" cy="8925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F1B47C-7383-9A8C-9D73-8E724A51CC43}"/>
              </a:ext>
            </a:extLst>
          </p:cNvPr>
          <p:cNvCxnSpPr>
            <a:cxnSpLocks noChangeAspect="1"/>
            <a:stCxn id="20" idx="3"/>
            <a:endCxn id="24" idx="1"/>
          </p:cNvCxnSpPr>
          <p:nvPr/>
        </p:nvCxnSpPr>
        <p:spPr>
          <a:xfrm>
            <a:off x="5085072" y="1831030"/>
            <a:ext cx="566171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78017C-DB87-69B4-C3C4-91A75F8C8657}"/>
              </a:ext>
            </a:extLst>
          </p:cNvPr>
          <p:cNvCxnSpPr>
            <a:cxnSpLocks noChangeAspect="1"/>
            <a:stCxn id="24" idx="3"/>
            <a:endCxn id="42" idx="1"/>
          </p:cNvCxnSpPr>
          <p:nvPr/>
        </p:nvCxnSpPr>
        <p:spPr>
          <a:xfrm flipV="1">
            <a:off x="6531483" y="1830880"/>
            <a:ext cx="1195693" cy="15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635D2AD-0598-1602-A38F-B237BD5210F9}"/>
              </a:ext>
            </a:extLst>
          </p:cNvPr>
          <p:cNvCxnSpPr>
            <a:cxnSpLocks noChangeAspect="1"/>
            <a:stCxn id="25" idx="0"/>
            <a:endCxn id="26" idx="2"/>
          </p:cNvCxnSpPr>
          <p:nvPr/>
        </p:nvCxnSpPr>
        <p:spPr>
          <a:xfrm flipV="1">
            <a:off x="6091363" y="3672754"/>
            <a:ext cx="0" cy="364131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A216EA8D-F210-0C00-65B5-81E9B6F973AD}"/>
              </a:ext>
            </a:extLst>
          </p:cNvPr>
          <p:cNvCxnSpPr>
            <a:cxnSpLocks noChangeAspect="1"/>
            <a:endCxn id="25" idx="3"/>
          </p:cNvCxnSpPr>
          <p:nvPr/>
        </p:nvCxnSpPr>
        <p:spPr>
          <a:xfrm rot="5400000">
            <a:off x="5665898" y="2758878"/>
            <a:ext cx="2630951" cy="8176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69418A5-23B0-FC7B-17A8-891DB845F059}"/>
              </a:ext>
            </a:extLst>
          </p:cNvPr>
          <p:cNvCxnSpPr>
            <a:cxnSpLocks noChangeAspect="1"/>
            <a:stCxn id="26" idx="0"/>
            <a:endCxn id="24" idx="2"/>
          </p:cNvCxnSpPr>
          <p:nvPr/>
        </p:nvCxnSpPr>
        <p:spPr>
          <a:xfrm flipV="1">
            <a:off x="6091363" y="2277306"/>
            <a:ext cx="0" cy="50289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0" name="Picture 2" descr="World Earth Continents - Free vector graphic on Pixabay">
            <a:extLst>
              <a:ext uri="{FF2B5EF4-FFF2-40B4-BE49-F238E27FC236}">
                <a16:creationId xmlns:a16="http://schemas.microsoft.com/office/drawing/2014/main" id="{1A893FF8-5304-9715-E783-D4490E09F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22182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CB0799D-7F68-3452-F5C4-28C74A177FEE}"/>
              </a:ext>
            </a:extLst>
          </p:cNvPr>
          <p:cNvCxnSpPr>
            <a:cxnSpLocks noChangeAspect="1"/>
            <a:stCxn id="40" idx="3"/>
            <a:endCxn id="14" idx="2"/>
          </p:cNvCxnSpPr>
          <p:nvPr/>
        </p:nvCxnSpPr>
        <p:spPr>
          <a:xfrm flipV="1">
            <a:off x="1451516" y="1828610"/>
            <a:ext cx="521737" cy="102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2" name="Picture 2" descr="World Earth Continents - Free vector graphic on Pixabay">
            <a:extLst>
              <a:ext uri="{FF2B5EF4-FFF2-40B4-BE49-F238E27FC236}">
                <a16:creationId xmlns:a16="http://schemas.microsoft.com/office/drawing/2014/main" id="{AEA28187-3356-343F-241D-E2F045EED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7727176" y="1176518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CA71C4-512C-6F86-2FEF-67A05C23084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189699" y="1382537"/>
                <a:ext cx="399468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CA71C4-512C-6F86-2FEF-67A05C230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699" y="1382537"/>
                <a:ext cx="399468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481720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F144E7-347B-C03E-F10D-51CD30862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use the ML Pipeline to classify the concepts we’ve learnt in the course so far! </a:t>
            </a:r>
          </a:p>
          <a:p>
            <a:r>
              <a:rPr lang="en-US" dirty="0"/>
              <a:t>For each component of the ML Pipeline below, contribute to the </a:t>
            </a:r>
            <a:r>
              <a:rPr lang="en-US" dirty="0" err="1"/>
              <a:t>PollEv</a:t>
            </a:r>
            <a:r>
              <a:rPr lang="en-US" dirty="0"/>
              <a:t> word cloud regarding what concepts fir into that component! (1 min each)</a:t>
            </a:r>
          </a:p>
          <a:p>
            <a:pPr lvl="1"/>
            <a:r>
              <a:rPr lang="en-US" dirty="0"/>
              <a:t>Pre-Processing</a:t>
            </a:r>
          </a:p>
          <a:p>
            <a:pPr lvl="1"/>
            <a:r>
              <a:rPr lang="en-US" dirty="0"/>
              <a:t>ML Models</a:t>
            </a:r>
          </a:p>
          <a:p>
            <a:pPr lvl="1"/>
            <a:r>
              <a:rPr lang="en-US" dirty="0"/>
              <a:t>Quality Metrics</a:t>
            </a:r>
          </a:p>
          <a:p>
            <a:pPr lvl="1"/>
            <a:r>
              <a:rPr lang="en-US" dirty="0"/>
              <a:t>Optimization Algorithms</a:t>
            </a:r>
          </a:p>
          <a:p>
            <a:pPr lvl="1"/>
            <a:r>
              <a:rPr lang="en-US" dirty="0"/>
              <a:t>Concepts that don’t fit neatly into one category of the pipeline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43413-FC59-F5BF-FB9C-594A5449B3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5F413B-36E3-41F3-1BB1-705EB72B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mins</a:t>
            </a:r>
          </a:p>
        </p:txBody>
      </p:sp>
    </p:spTree>
    <p:extLst>
      <p:ext uri="{BB962C8B-B14F-4D97-AF65-F5344CB8AC3E}">
        <p14:creationId xmlns:p14="http://schemas.microsoft.com/office/powerpoint/2010/main" val="2629223124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284730-2D9A-0E44-BBD7-DA412AA6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Slide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6BAE9-24DB-624B-8FF2-F1FA8B678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9402" y="165232"/>
            <a:ext cx="6182678" cy="4978219"/>
          </a:xfrm>
        </p:spPr>
        <p:txBody>
          <a:bodyPr numCol="2" spcCol="274320"/>
          <a:lstStyle/>
          <a:p>
            <a:pPr>
              <a:lnSpc>
                <a:spcPct val="80000"/>
              </a:lnSpc>
            </a:pPr>
            <a:r>
              <a:rPr lang="en-US" dirty="0"/>
              <a:t>Regression</a:t>
            </a:r>
          </a:p>
          <a:p>
            <a:pPr>
              <a:lnSpc>
                <a:spcPct val="80000"/>
              </a:lnSpc>
            </a:pPr>
            <a:r>
              <a:rPr lang="en-US" dirty="0"/>
              <a:t>Overfitting</a:t>
            </a:r>
          </a:p>
          <a:p>
            <a:pPr>
              <a:lnSpc>
                <a:spcPct val="80000"/>
              </a:lnSpc>
            </a:pPr>
            <a:r>
              <a:rPr lang="en-US" dirty="0"/>
              <a:t>Bias-Variance tradeoff</a:t>
            </a:r>
          </a:p>
          <a:p>
            <a:pPr>
              <a:lnSpc>
                <a:spcPct val="80000"/>
              </a:lnSpc>
            </a:pPr>
            <a:r>
              <a:rPr lang="en-US" dirty="0"/>
              <a:t>Training, test, and validation error</a:t>
            </a:r>
          </a:p>
          <a:p>
            <a:pPr>
              <a:lnSpc>
                <a:spcPct val="80000"/>
              </a:lnSpc>
            </a:pPr>
            <a:r>
              <a:rPr lang="en-US" dirty="0"/>
              <a:t>Cross validation</a:t>
            </a:r>
          </a:p>
          <a:p>
            <a:pPr>
              <a:lnSpc>
                <a:spcPct val="80000"/>
              </a:lnSpc>
            </a:pPr>
            <a:r>
              <a:rPr lang="en-US" dirty="0"/>
              <a:t>Ridge, LASSO</a:t>
            </a:r>
          </a:p>
          <a:p>
            <a:pPr>
              <a:lnSpc>
                <a:spcPct val="80000"/>
              </a:lnSpc>
            </a:pPr>
            <a:r>
              <a:rPr lang="en-US" dirty="0"/>
              <a:t>Standardization</a:t>
            </a:r>
          </a:p>
          <a:p>
            <a:pPr>
              <a:lnSpc>
                <a:spcPct val="80000"/>
              </a:lnSpc>
            </a:pPr>
            <a:r>
              <a:rPr lang="en-US" dirty="0"/>
              <a:t>Gradient Descent</a:t>
            </a:r>
          </a:p>
          <a:p>
            <a:pPr>
              <a:lnSpc>
                <a:spcPct val="80000"/>
              </a:lnSpc>
            </a:pPr>
            <a:r>
              <a:rPr lang="en-US" dirty="0"/>
              <a:t>Classification</a:t>
            </a:r>
          </a:p>
          <a:p>
            <a:pPr>
              <a:lnSpc>
                <a:spcPct val="80000"/>
              </a:lnSpc>
            </a:pPr>
            <a:r>
              <a:rPr lang="en-US" dirty="0"/>
              <a:t>Text Encodings (</a:t>
            </a:r>
            <a:r>
              <a:rPr lang="en-US" dirty="0" err="1"/>
              <a:t>BoW</a:t>
            </a:r>
            <a:r>
              <a:rPr lang="en-US" dirty="0"/>
              <a:t>, TF-IDF)</a:t>
            </a:r>
          </a:p>
          <a:p>
            <a:pPr>
              <a:lnSpc>
                <a:spcPct val="80000"/>
              </a:lnSpc>
            </a:pPr>
            <a:r>
              <a:rPr lang="en-US" dirty="0"/>
              <a:t>Logistic Regression</a:t>
            </a:r>
          </a:p>
          <a:p>
            <a:pPr>
              <a:lnSpc>
                <a:spcPct val="80000"/>
              </a:lnSpc>
            </a:pPr>
            <a:r>
              <a:rPr lang="en-US" dirty="0"/>
              <a:t>Social Bias &amp; Fairness in ML</a:t>
            </a:r>
          </a:p>
          <a:p>
            <a:pPr>
              <a:lnSpc>
                <a:spcPct val="80000"/>
              </a:lnSpc>
            </a:pPr>
            <a:r>
              <a:rPr lang="en-US" dirty="0"/>
              <a:t>k-NN Classification</a:t>
            </a:r>
          </a:p>
          <a:p>
            <a:pPr>
              <a:lnSpc>
                <a:spcPct val="80000"/>
              </a:lnSpc>
            </a:pPr>
            <a:r>
              <a:rPr lang="en-US" dirty="0"/>
              <a:t>Decision Trees</a:t>
            </a:r>
          </a:p>
          <a:p>
            <a:pPr>
              <a:lnSpc>
                <a:spcPct val="80000"/>
              </a:lnSpc>
            </a:pPr>
            <a:r>
              <a:rPr lang="en-US" dirty="0"/>
              <a:t>Random Forests</a:t>
            </a:r>
          </a:p>
          <a:p>
            <a:pPr>
              <a:lnSpc>
                <a:spcPct val="80000"/>
              </a:lnSpc>
            </a:pPr>
            <a:r>
              <a:rPr lang="en-US" dirty="0"/>
              <a:t>AdaBoost</a:t>
            </a:r>
          </a:p>
          <a:p>
            <a:pPr>
              <a:lnSpc>
                <a:spcPct val="80000"/>
              </a:lnSpc>
            </a:pPr>
            <a:r>
              <a:rPr lang="en-US" dirty="0"/>
              <a:t>Precision and Recall</a:t>
            </a:r>
          </a:p>
          <a:p>
            <a:pPr>
              <a:lnSpc>
                <a:spcPct val="80000"/>
              </a:lnSpc>
            </a:pPr>
            <a:r>
              <a:rPr lang="en-US" dirty="0"/>
              <a:t>Handling Missing Data</a:t>
            </a:r>
          </a:p>
          <a:p>
            <a:pPr>
              <a:lnSpc>
                <a:spcPct val="80000"/>
              </a:lnSpc>
            </a:pPr>
            <a:r>
              <a:rPr lang="en-US" dirty="0"/>
              <a:t>Neural Networks</a:t>
            </a:r>
          </a:p>
          <a:p>
            <a:pPr>
              <a:lnSpc>
                <a:spcPct val="80000"/>
              </a:lnSpc>
            </a:pPr>
            <a:r>
              <a:rPr lang="en-US" dirty="0"/>
              <a:t>Convolutional Neural Networks</a:t>
            </a:r>
          </a:p>
          <a:p>
            <a:pPr>
              <a:lnSpc>
                <a:spcPct val="80000"/>
              </a:lnSpc>
            </a:pPr>
            <a:r>
              <a:rPr lang="en-US" dirty="0"/>
              <a:t>Transfer Learning for deep neural networks</a:t>
            </a:r>
          </a:p>
          <a:p>
            <a:pPr>
              <a:lnSpc>
                <a:spcPct val="80000"/>
              </a:lnSpc>
            </a:pPr>
            <a:r>
              <a:rPr lang="en-US" dirty="0"/>
              <a:t>Unsupervised v. supervised learning</a:t>
            </a:r>
          </a:p>
          <a:p>
            <a:pPr>
              <a:lnSpc>
                <a:spcPct val="80000"/>
              </a:lnSpc>
            </a:pPr>
            <a:r>
              <a:rPr lang="en-US" dirty="0"/>
              <a:t>k-means clustering</a:t>
            </a:r>
          </a:p>
          <a:p>
            <a:pPr>
              <a:lnSpc>
                <a:spcPct val="80000"/>
              </a:lnSpc>
            </a:pPr>
            <a:r>
              <a:rPr lang="en-US" dirty="0"/>
              <a:t>Hierarchical clustering</a:t>
            </a:r>
          </a:p>
          <a:p>
            <a:pPr>
              <a:lnSpc>
                <a:spcPct val="80000"/>
              </a:lnSpc>
            </a:pPr>
            <a:r>
              <a:rPr lang="en-US" dirty="0"/>
              <a:t>Dimensionality reduction, PCA</a:t>
            </a:r>
          </a:p>
          <a:p>
            <a:pPr>
              <a:lnSpc>
                <a:spcPct val="80000"/>
              </a:lnSpc>
            </a:pPr>
            <a:r>
              <a:rPr lang="en-US" dirty="0"/>
              <a:t>Recommender systems</a:t>
            </a:r>
          </a:p>
          <a:p>
            <a:pPr>
              <a:lnSpc>
                <a:spcPct val="80000"/>
              </a:lnSpc>
            </a:pPr>
            <a:r>
              <a:rPr lang="en-US" dirty="0"/>
              <a:t>Matrix factorization</a:t>
            </a:r>
          </a:p>
          <a:p>
            <a:pPr>
              <a:lnSpc>
                <a:spcPct val="80000"/>
              </a:lnSpc>
            </a:pPr>
            <a:r>
              <a:rPr lang="en-US" dirty="0"/>
              <a:t>Coordinate descent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4FB72-C7B6-DE48-8656-66EE9DD2E5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7E630A-5E12-F14B-9BF8-49718138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216" y="3561079"/>
            <a:ext cx="2087648" cy="147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83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76EFA-C4B1-0243-9169-8559F269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8208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25301</TotalTime>
  <Words>1878</Words>
  <Application>Microsoft Macintosh PowerPoint</Application>
  <PresentationFormat>On-screen Show (16:9)</PresentationFormat>
  <Paragraphs>355</Paragraphs>
  <Slides>47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Georgia</vt:lpstr>
      <vt:lpstr>Calibri</vt:lpstr>
      <vt:lpstr>Cambria Math</vt:lpstr>
      <vt:lpstr>Open Sans</vt:lpstr>
      <vt:lpstr>Nunito Sans</vt:lpstr>
      <vt:lpstr>SlideMaster</vt:lpstr>
      <vt:lpstr>CSE/STAT 416 Victory Lap &amp; Generative AI    Tanmay Shah Paul G. Allen School of Computer Science &amp; Engineering University of Washington May 29, 2024  ❓ Questions? Raise hand or sli.do #cs416 🎵 Listening to: The Golf Club</vt:lpstr>
      <vt:lpstr>Upcoming Deadlines</vt:lpstr>
      <vt:lpstr>Study Tips</vt:lpstr>
      <vt:lpstr>Course Recap</vt:lpstr>
      <vt:lpstr>PowerPoint Presentation</vt:lpstr>
      <vt:lpstr>PowerPoint Presentation</vt:lpstr>
      <vt:lpstr>5 mins</vt:lpstr>
      <vt:lpstr>One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 &amp; Fairness in 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</vt:lpstr>
      <vt:lpstr>Big Picture</vt:lpstr>
      <vt:lpstr>Generative AI</vt:lpstr>
      <vt:lpstr>Demo</vt:lpstr>
      <vt:lpstr>Types of ML</vt:lpstr>
      <vt:lpstr>Old World</vt:lpstr>
      <vt:lpstr>Encoder Decoder</vt:lpstr>
      <vt:lpstr>LSTM Example</vt:lpstr>
      <vt:lpstr>Challenges</vt:lpstr>
      <vt:lpstr>Transformers</vt:lpstr>
      <vt:lpstr>1) Position Encodings</vt:lpstr>
      <vt:lpstr>2) “Attention is all you need”</vt:lpstr>
      <vt:lpstr>General Framework</vt:lpstr>
      <vt:lpstr>ChatGPT*</vt:lpstr>
      <vt:lpstr>Training LLMs</vt:lpstr>
      <vt:lpstr>Pre-Training</vt:lpstr>
      <vt:lpstr>Fine Tuning</vt:lpstr>
      <vt:lpstr>LLMs a Brief History</vt:lpstr>
      <vt:lpstr>LLMs by Params  (to Dec 2022)</vt:lpstr>
      <vt:lpstr>Cost of Training  </vt:lpstr>
      <vt:lpstr>AGI</vt:lpstr>
      <vt:lpstr>Limitations of LLMs</vt:lpstr>
      <vt:lpstr>Limitations of LLMs</vt:lpstr>
      <vt:lpstr>Limitations of LLMs</vt:lpstr>
      <vt:lpstr>Challenges / Future Directions</vt:lpstr>
      <vt:lpstr>(Lack of) Common Sense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Microsoft Office User</cp:lastModifiedBy>
  <cp:revision>551</cp:revision>
  <cp:lastPrinted>2019-08-19T16:12:08Z</cp:lastPrinted>
  <dcterms:modified xsi:type="dcterms:W3CDTF">2024-05-30T10:45:19Z</dcterms:modified>
</cp:coreProperties>
</file>