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1" r:id="rId1"/>
  </p:sldMasterIdLst>
  <p:notesMasterIdLst>
    <p:notesMasterId r:id="rId57"/>
  </p:notesMasterIdLst>
  <p:handoutMasterIdLst>
    <p:handoutMasterId r:id="rId58"/>
  </p:handoutMasterIdLst>
  <p:sldIdLst>
    <p:sldId id="968" r:id="rId2"/>
    <p:sldId id="903" r:id="rId3"/>
    <p:sldId id="970" r:id="rId4"/>
    <p:sldId id="973" r:id="rId5"/>
    <p:sldId id="974" r:id="rId6"/>
    <p:sldId id="975" r:id="rId7"/>
    <p:sldId id="880" r:id="rId8"/>
    <p:sldId id="965" r:id="rId9"/>
    <p:sldId id="888" r:id="rId10"/>
    <p:sldId id="966" r:id="rId11"/>
    <p:sldId id="913" r:id="rId12"/>
    <p:sldId id="916" r:id="rId13"/>
    <p:sldId id="907" r:id="rId14"/>
    <p:sldId id="967" r:id="rId15"/>
    <p:sldId id="934" r:id="rId16"/>
    <p:sldId id="919" r:id="rId17"/>
    <p:sldId id="920" r:id="rId18"/>
    <p:sldId id="925" r:id="rId19"/>
    <p:sldId id="902" r:id="rId20"/>
    <p:sldId id="941" r:id="rId21"/>
    <p:sldId id="942" r:id="rId22"/>
    <p:sldId id="943" r:id="rId23"/>
    <p:sldId id="905" r:id="rId24"/>
    <p:sldId id="945" r:id="rId25"/>
    <p:sldId id="944" r:id="rId26"/>
    <p:sldId id="909" r:id="rId27"/>
    <p:sldId id="911" r:id="rId28"/>
    <p:sldId id="910" r:id="rId29"/>
    <p:sldId id="946" r:id="rId30"/>
    <p:sldId id="948" r:id="rId31"/>
    <p:sldId id="914" r:id="rId32"/>
    <p:sldId id="949" r:id="rId33"/>
    <p:sldId id="976" r:id="rId34"/>
    <p:sldId id="917" r:id="rId35"/>
    <p:sldId id="918" r:id="rId36"/>
    <p:sldId id="950" r:id="rId37"/>
    <p:sldId id="951" r:id="rId38"/>
    <p:sldId id="952" r:id="rId39"/>
    <p:sldId id="953" r:id="rId40"/>
    <p:sldId id="961" r:id="rId41"/>
    <p:sldId id="957" r:id="rId42"/>
    <p:sldId id="958" r:id="rId43"/>
    <p:sldId id="960" r:id="rId44"/>
    <p:sldId id="926" r:id="rId45"/>
    <p:sldId id="954" r:id="rId46"/>
    <p:sldId id="955" r:id="rId47"/>
    <p:sldId id="956" r:id="rId48"/>
    <p:sldId id="959" r:id="rId49"/>
    <p:sldId id="969" r:id="rId50"/>
    <p:sldId id="927" r:id="rId51"/>
    <p:sldId id="963" r:id="rId52"/>
    <p:sldId id="929" r:id="rId53"/>
    <p:sldId id="964" r:id="rId54"/>
    <p:sldId id="930" r:id="rId55"/>
    <p:sldId id="931" r:id="rId5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59"/>
      <p:bold r:id="rId60"/>
      <p:italic r:id="rId61"/>
      <p:boldItalic r:id="rId62"/>
    </p:embeddedFont>
    <p:embeddedFont>
      <p:font typeface="Cambria Math" panose="02040503050406030204" pitchFamily="18" charset="0"/>
      <p:regular r:id="rId63"/>
    </p:embeddedFont>
    <p:embeddedFont>
      <p:font typeface="Georgia" panose="02040502050405020303" pitchFamily="18" charset="0"/>
      <p:regular r:id="rId64"/>
      <p:bold r:id="rId65"/>
      <p:italic r:id="rId66"/>
      <p:boldItalic r:id="rId67"/>
    </p:embeddedFont>
    <p:embeddedFont>
      <p:font typeface="Nunito Sans" pitchFamily="2" charset="0"/>
      <p:regular r:id="rId68"/>
      <p:bold r:id="rId69"/>
      <p:italic r:id="rId70"/>
      <p:boldItalic r:id="rId71"/>
    </p:embeddedFont>
    <p:embeddedFont>
      <p:font typeface="Open Sans" panose="020B0606030504020204" pitchFamily="34" charset="0"/>
      <p:regular r:id="rId72"/>
      <p:bold r:id="rId73"/>
      <p:italic r:id="rId74"/>
      <p:boldItalic r:id="rId7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9999"/>
    <a:srgbClr val="942093"/>
    <a:srgbClr val="95698A"/>
    <a:srgbClr val="6093C5"/>
    <a:srgbClr val="B57BA6"/>
    <a:srgbClr val="EFD9B0"/>
    <a:srgbClr val="FFAEEF"/>
    <a:srgbClr val="D89F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B23F696-D533-4BE0-B1DA-8B15BD142E95}">
  <a:tblStyle styleId="{CB23F696-D533-4BE0-B1DA-8B15BD142E9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044"/>
    <p:restoredTop sz="84683"/>
  </p:normalViewPr>
  <p:slideViewPr>
    <p:cSldViewPr snapToGrid="0" snapToObjects="1">
      <p:cViewPr varScale="1">
        <p:scale>
          <a:sx n="97" d="100"/>
          <a:sy n="97" d="100"/>
        </p:scale>
        <p:origin x="78" y="405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5.fntdata"/><Relationship Id="rId68" Type="http://schemas.openxmlformats.org/officeDocument/2006/relationships/font" Target="fonts/font10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66" Type="http://schemas.openxmlformats.org/officeDocument/2006/relationships/font" Target="fonts/font8.fntdata"/><Relationship Id="rId74" Type="http://schemas.openxmlformats.org/officeDocument/2006/relationships/font" Target="fonts/font16.fntdata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3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6.fntdata"/><Relationship Id="rId69" Type="http://schemas.openxmlformats.org/officeDocument/2006/relationships/font" Target="fonts/font11.fntdata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.fntdata"/><Relationship Id="rId67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4.fntdata"/><Relationship Id="rId70" Type="http://schemas.openxmlformats.org/officeDocument/2006/relationships/font" Target="fonts/font12.fntdata"/><Relationship Id="rId75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2.fntdata"/><Relationship Id="rId65" Type="http://schemas.openxmlformats.org/officeDocument/2006/relationships/font" Target="fonts/font7.fntdata"/><Relationship Id="rId73" Type="http://schemas.openxmlformats.org/officeDocument/2006/relationships/font" Target="fonts/font15.fntdata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font" Target="fonts/font13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3514F16-DD08-9D45-99E8-6100C70A186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11782F-D7B4-1D4E-8BD0-59CD4216F54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252ED9-18B6-0749-BB32-82EB97D0DB13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5A43E5-3862-3D44-8EAD-E8BE6FE12C8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A427D9-1E89-AB4D-AAE9-7A179DD01E8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4D49D8-58CC-5E4D-9921-5892B6C29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761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187906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WOS: </a:t>
            </a:r>
          </a:p>
          <a:p>
            <a:pPr lvl="1"/>
            <a:r>
              <a:rPr lang="en-US" dirty="0"/>
              <a:t>Select diaper, show that the most similar are baby bottle and baby formula</a:t>
            </a:r>
          </a:p>
          <a:p>
            <a:pPr lvl="0"/>
            <a:r>
              <a:rPr lang="en-US" dirty="0"/>
              <a:t>Anything wrong with this?</a:t>
            </a:r>
          </a:p>
        </p:txBody>
      </p:sp>
    </p:spTree>
    <p:extLst>
      <p:ext uri="{BB962C8B-B14F-4D97-AF65-F5344CB8AC3E}">
        <p14:creationId xmlns:p14="http://schemas.microsoft.com/office/powerpoint/2010/main" val="31887838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Write h(v) = (genre: ‘action’, year: 1994, director: Tarantino, …)  with dimensions</a:t>
            </a:r>
          </a:p>
          <a:p>
            <a:r>
              <a:rPr lang="en-US" dirty="0"/>
              <a:t>For all users, </a:t>
            </a:r>
            <a:r>
              <a:rPr lang="en-US" dirty="0" err="1"/>
              <a:t>r_uv</a:t>
            </a:r>
            <a:r>
              <a:rPr lang="en-US" dirty="0"/>
              <a:t> \</a:t>
            </a:r>
            <a:r>
              <a:rPr lang="en-US" dirty="0" err="1"/>
              <a:t>approx</a:t>
            </a:r>
            <a:r>
              <a:rPr lang="en-US" dirty="0"/>
              <a:t> w\</a:t>
            </a:r>
            <a:r>
              <a:rPr lang="en-US" dirty="0" err="1"/>
              <a:t>cdot</a:t>
            </a:r>
            <a:r>
              <a:rPr lang="en-US" dirty="0"/>
              <a:t> h(v)</a:t>
            </a:r>
          </a:p>
          <a:p>
            <a:r>
              <a:rPr lang="en-US" dirty="0"/>
              <a:t>Write OLS over movie ratings, with regularization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4786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Write h(v) = (genre: ‘action’, year: 1994, director: Tarantino, …)  with dimensions</a:t>
            </a:r>
          </a:p>
          <a:p>
            <a:r>
              <a:rPr lang="en-US" dirty="0"/>
              <a:t>For all users, </a:t>
            </a:r>
            <a:r>
              <a:rPr lang="en-US" dirty="0" err="1"/>
              <a:t>r_uv</a:t>
            </a:r>
            <a:r>
              <a:rPr lang="en-US" dirty="0"/>
              <a:t> \</a:t>
            </a:r>
            <a:r>
              <a:rPr lang="en-US" dirty="0" err="1"/>
              <a:t>approx</a:t>
            </a:r>
            <a:r>
              <a:rPr lang="en-US" dirty="0"/>
              <a:t> w\</a:t>
            </a:r>
            <a:r>
              <a:rPr lang="en-US" dirty="0" err="1"/>
              <a:t>cdot</a:t>
            </a:r>
            <a:r>
              <a:rPr lang="en-US" dirty="0"/>
              <a:t> h(v)</a:t>
            </a:r>
          </a:p>
          <a:p>
            <a:r>
              <a:rPr lang="en-US" dirty="0"/>
              <a:t>Write OLS over movie ratings, with regularization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196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h(u) = (gender: F, age: 25, education: MSc, …)</a:t>
            </a:r>
          </a:p>
          <a:p>
            <a:r>
              <a:rPr lang="en-US" dirty="0"/>
              <a:t>h(</a:t>
            </a:r>
            <a:r>
              <a:rPr lang="en-US" dirty="0" err="1"/>
              <a:t>u,v</a:t>
            </a:r>
            <a:r>
              <a:rPr lang="en-US" dirty="0"/>
              <a:t>)  = (…, h(v), …,  …, h(u),…append features)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4066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r_uv</a:t>
            </a:r>
            <a:r>
              <a:rPr lang="en-US" dirty="0"/>
              <a:t> =  (</a:t>
            </a:r>
            <a:r>
              <a:rPr lang="en-US" dirty="0" err="1"/>
              <a:t>w_g</a:t>
            </a:r>
            <a:r>
              <a:rPr lang="en-US" dirty="0"/>
              <a:t> + </a:t>
            </a:r>
            <a:r>
              <a:rPr lang="en-US" dirty="0" err="1"/>
              <a:t>w_u</a:t>
            </a:r>
            <a:r>
              <a:rPr lang="en-US" dirty="0"/>
              <a:t> )h(v)</a:t>
            </a:r>
          </a:p>
          <a:p>
            <a:r>
              <a:rPr lang="en-US" dirty="0"/>
              <a:t>Start </a:t>
            </a:r>
            <a:r>
              <a:rPr lang="en-US" dirty="0" err="1"/>
              <a:t>w_u</a:t>
            </a:r>
            <a:r>
              <a:rPr lang="en-US" dirty="0"/>
              <a:t> = 0, As we gain more information about user </a:t>
            </a:r>
            <a:r>
              <a:rPr lang="en-US" dirty="0" err="1"/>
              <a:t>w_u</a:t>
            </a:r>
            <a:r>
              <a:rPr lang="en-US" dirty="0"/>
              <a:t> becomes more information</a:t>
            </a:r>
          </a:p>
          <a:p>
            <a:r>
              <a:rPr lang="en-US" dirty="0"/>
              <a:t>WOS: Linear Mixed Models</a:t>
            </a:r>
          </a:p>
        </p:txBody>
      </p:sp>
    </p:spTree>
    <p:extLst>
      <p:ext uri="{BB962C8B-B14F-4D97-AF65-F5344CB8AC3E}">
        <p14:creationId xmlns:p14="http://schemas.microsoft.com/office/powerpoint/2010/main" val="42743192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WOS:</a:t>
            </a:r>
          </a:p>
          <a:p>
            <a:pPr lvl="1"/>
            <a:r>
              <a:rPr lang="en-US" dirty="0"/>
              <a:t>Entries we have ratings for</a:t>
            </a:r>
          </a:p>
          <a:p>
            <a:pPr lvl="1"/>
            <a:r>
              <a:rPr lang="en-US" dirty="0"/>
              <a:t>Predicted rating</a:t>
            </a:r>
          </a:p>
          <a:p>
            <a:pPr lvl="1"/>
            <a:r>
              <a:rPr lang="en-US" dirty="0"/>
              <a:t>Actual rating</a:t>
            </a:r>
          </a:p>
        </p:txBody>
      </p:sp>
    </p:spTree>
    <p:extLst>
      <p:ext uri="{BB962C8B-B14F-4D97-AF65-F5344CB8AC3E}">
        <p14:creationId xmlns:p14="http://schemas.microsoft.com/office/powerpoint/2010/main" val="19541112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WOS:</a:t>
            </a:r>
          </a:p>
          <a:p>
            <a:pPr lvl="1"/>
            <a:r>
              <a:rPr lang="en-US" dirty="0"/>
              <a:t>User-item interaction matrix</a:t>
            </a:r>
          </a:p>
          <a:p>
            <a:pPr lvl="1"/>
            <a:r>
              <a:rPr lang="en-US" dirty="0"/>
              <a:t>N users</a:t>
            </a:r>
          </a:p>
          <a:p>
            <a:pPr lvl="1"/>
            <a:r>
              <a:rPr lang="en-US" dirty="0"/>
              <a:t>M movies</a:t>
            </a:r>
          </a:p>
          <a:p>
            <a:pPr lvl="1"/>
            <a:r>
              <a:rPr lang="en-US" dirty="0"/>
              <a:t>Nm entries</a:t>
            </a:r>
          </a:p>
          <a:p>
            <a:pPr lvl="1"/>
            <a:r>
              <a:rPr lang="en-US" dirty="0" err="1"/>
              <a:t>nk+mk</a:t>
            </a:r>
            <a:r>
              <a:rPr lang="en-US" dirty="0"/>
              <a:t> entries</a:t>
            </a:r>
          </a:p>
        </p:txBody>
      </p:sp>
    </p:spTree>
    <p:extLst>
      <p:ext uri="{BB962C8B-B14F-4D97-AF65-F5344CB8AC3E}">
        <p14:creationId xmlns:p14="http://schemas.microsoft.com/office/powerpoint/2010/main" val="11320375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Write “L is 4x2” under green and “R is 3x2” under magenta </a:t>
                </a:r>
              </a:p>
              <a:p>
                <a:r>
                  <a:rPr lang="en-US" dirty="0"/>
                  <a:t>Write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,…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dirty="0"/>
                  <a:t> next to users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…,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 next</a:t>
                </a:r>
                <a:r>
                  <a:rPr lang="en-US" baseline="0" dirty="0"/>
                  <a:t> to users</a:t>
                </a:r>
              </a:p>
              <a:p>
                <a:r>
                  <a:rPr lang="en-US" baseline="0" dirty="0"/>
                  <a:t>Big idea: Given matrix with some values, learn L and R so predictions are close</a:t>
                </a:r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Write “L is 4x2” under green and “R is 3x2” under magenta </a:t>
                </a:r>
              </a:p>
              <a:p>
                <a:r>
                  <a:rPr lang="en-US" dirty="0"/>
                  <a:t>Write </a:t>
                </a:r>
                <a:r>
                  <a:rPr lang="en-US" b="0" i="0">
                    <a:latin typeface="Cambria Math" panose="02040503050406030204" pitchFamily="18" charset="0"/>
                  </a:rPr>
                  <a:t>𝑢_1,𝑢_2,…𝑢_𝑚</a:t>
                </a:r>
                <a:r>
                  <a:rPr lang="en-US" dirty="0"/>
                  <a:t> next to users and </a:t>
                </a:r>
                <a:r>
                  <a:rPr lang="en-US" b="0" i="0">
                    <a:latin typeface="Cambria Math" panose="02040503050406030204" pitchFamily="18" charset="0"/>
                  </a:rPr>
                  <a:t>𝑣_1, 𝑣_2, …, 𝑣_𝑛</a:t>
                </a:r>
                <a:r>
                  <a:rPr lang="en-US" dirty="0"/>
                  <a:t> next</a:t>
                </a:r>
                <a:r>
                  <a:rPr lang="en-US" baseline="0" dirty="0"/>
                  <a:t> to users</a:t>
                </a:r>
              </a:p>
              <a:p>
                <a:r>
                  <a:rPr lang="en-US" baseline="0" dirty="0"/>
                  <a:t>Big idea: Given matrix with some values, learn L and R so predictions are close</a:t>
                </a:r>
                <a:endParaRPr lang="en-US" dirty="0"/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978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Write “L is 4x2” under green and “R is 3x2” under magenta </a:t>
                </a:r>
              </a:p>
              <a:p>
                <a:r>
                  <a:rPr lang="en-US" dirty="0"/>
                  <a:t>Write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,…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dirty="0"/>
                  <a:t> next to users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…,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 next</a:t>
                </a:r>
                <a:r>
                  <a:rPr lang="en-US" baseline="0" dirty="0"/>
                  <a:t> to users</a:t>
                </a:r>
              </a:p>
              <a:p>
                <a:r>
                  <a:rPr lang="en-US" baseline="0" dirty="0"/>
                  <a:t>Big idea: Given matrix with some values, learn L and R so predictions are close</a:t>
                </a:r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Write “L is 4x2” under green and “R is 3x2” under magenta </a:t>
                </a:r>
              </a:p>
              <a:p>
                <a:r>
                  <a:rPr lang="en-US" dirty="0"/>
                  <a:t>Write </a:t>
                </a:r>
                <a:r>
                  <a:rPr lang="en-US" b="0" i="0">
                    <a:latin typeface="Cambria Math" panose="02040503050406030204" pitchFamily="18" charset="0"/>
                  </a:rPr>
                  <a:t>𝑢_1,𝑢_2,…𝑢_𝑚</a:t>
                </a:r>
                <a:r>
                  <a:rPr lang="en-US" dirty="0"/>
                  <a:t> next to users and </a:t>
                </a:r>
                <a:r>
                  <a:rPr lang="en-US" b="0" i="0">
                    <a:latin typeface="Cambria Math" panose="02040503050406030204" pitchFamily="18" charset="0"/>
                  </a:rPr>
                  <a:t>𝑣_1, 𝑣_2, …, 𝑣_𝑛</a:t>
                </a:r>
                <a:r>
                  <a:rPr lang="en-US" dirty="0"/>
                  <a:t> next</a:t>
                </a:r>
                <a:r>
                  <a:rPr lang="en-US" baseline="0" dirty="0"/>
                  <a:t> to users</a:t>
                </a:r>
              </a:p>
              <a:p>
                <a:r>
                  <a:rPr lang="en-US" baseline="0" dirty="0"/>
                  <a:t>Big idea: Given matrix with some values, learn L and R so predictions are close</a:t>
                </a:r>
                <a:endParaRPr lang="en-US" dirty="0"/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96428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Write “L is 4x2” under green and “R is 3x2” under magenta </a:t>
                </a:r>
              </a:p>
              <a:p>
                <a:r>
                  <a:rPr lang="en-US" dirty="0"/>
                  <a:t>Write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,…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dirty="0"/>
                  <a:t> next to users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…,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 next</a:t>
                </a:r>
                <a:r>
                  <a:rPr lang="en-US" baseline="0" dirty="0"/>
                  <a:t> to users</a:t>
                </a:r>
              </a:p>
              <a:p>
                <a:r>
                  <a:rPr lang="en-US" baseline="0" dirty="0"/>
                  <a:t>Big idea: Given matrix with some values, learn L and R so predictions are close</a:t>
                </a:r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Write “L is 4x2” under green and “R is 3x2” under magenta </a:t>
                </a:r>
              </a:p>
              <a:p>
                <a:r>
                  <a:rPr lang="en-US" dirty="0"/>
                  <a:t>Write </a:t>
                </a:r>
                <a:r>
                  <a:rPr lang="en-US" b="0" i="0">
                    <a:latin typeface="Cambria Math" panose="02040503050406030204" pitchFamily="18" charset="0"/>
                  </a:rPr>
                  <a:t>𝑢_1,𝑢_2,…𝑢_𝑚</a:t>
                </a:r>
                <a:r>
                  <a:rPr lang="en-US" dirty="0"/>
                  <a:t> next to users and </a:t>
                </a:r>
                <a:r>
                  <a:rPr lang="en-US" b="0" i="0">
                    <a:latin typeface="Cambria Math" panose="02040503050406030204" pitchFamily="18" charset="0"/>
                  </a:rPr>
                  <a:t>𝑣_1, 𝑣_2, …, 𝑣_𝑛</a:t>
                </a:r>
                <a:r>
                  <a:rPr lang="en-US" dirty="0"/>
                  <a:t> next</a:t>
                </a:r>
                <a:r>
                  <a:rPr lang="en-US" baseline="0" dirty="0"/>
                  <a:t> to users</a:t>
                </a:r>
              </a:p>
              <a:p>
                <a:r>
                  <a:rPr lang="en-US" baseline="0" dirty="0"/>
                  <a:t>Big idea: Given matrix with some values, learn L and R so predictions are close</a:t>
                </a:r>
                <a:endParaRPr lang="en-US" dirty="0"/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69081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Write users on left, movies on bottom</a:t>
            </a:r>
          </a:p>
          <a:p>
            <a:r>
              <a:rPr lang="en-US" dirty="0"/>
              <a:t>Write black is known number ({1,2,3,4,5})</a:t>
            </a:r>
          </a:p>
          <a:p>
            <a:r>
              <a:rPr lang="en-US" dirty="0"/>
              <a:t>Write white is unknown (want to predict)</a:t>
            </a:r>
          </a:p>
        </p:txBody>
      </p:sp>
    </p:spTree>
    <p:extLst>
      <p:ext uri="{BB962C8B-B14F-4D97-AF65-F5344CB8AC3E}">
        <p14:creationId xmlns:p14="http://schemas.microsoft.com/office/powerpoint/2010/main" val="13574915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Write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lim>
                        </m:limLow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dirty="0"/>
                  <a:t> at top</a:t>
                </a:r>
              </a:p>
              <a:p>
                <a:r>
                  <a:rPr lang="en-US" dirty="0"/>
                  <a:t>Draw GD vs. CD</a:t>
                </a:r>
              </a:p>
              <a:p>
                <a:r>
                  <a:rPr lang="en-US" dirty="0"/>
                  <a:t>It can be tricky to find minimum of all coordinates at once (need gradient descent), but in some cases it’s also possible to just find the minimum for each coordinate at a time</a:t>
                </a:r>
              </a:p>
              <a:p>
                <a:r>
                  <a:rPr lang="en-US" dirty="0"/>
                  <a:t>Constraints: Strong convex, smooth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Write </a:t>
                </a:r>
                <a:r>
                  <a:rPr lang="en-US" b="0" i="0">
                    <a:latin typeface="Cambria Math" panose="02040503050406030204" pitchFamily="18" charset="0"/>
                  </a:rPr>
                  <a:t>min_𝑤⁡〖𝑔(𝑤)〗</a:t>
                </a:r>
                <a:r>
                  <a:rPr lang="en-US" dirty="0"/>
                  <a:t> at top</a:t>
                </a:r>
              </a:p>
              <a:p>
                <a:r>
                  <a:rPr lang="en-US" dirty="0"/>
                  <a:t>It can be tricky to find minimum of all coordinates at once (need gradient descent), but in some cases it’s also possible to just find the minimum for each coordinate at a time</a:t>
                </a:r>
              </a:p>
              <a:p>
                <a:r>
                  <a:rPr lang="en-US" dirty="0"/>
                  <a:t>Constraints: Strong convex, smooth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1496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WOS:</a:t>
                </a:r>
              </a:p>
              <a:p>
                <a:pPr lvl="1"/>
                <a:r>
                  <a:rPr lang="en-US" dirty="0"/>
                  <a:t>Looks like </a:t>
                </a:r>
                <a:r>
                  <a:rPr lang="en-US" b="0" i="0">
                    <a:latin typeface="Cambria Math" panose="02040503050406030204" pitchFamily="18" charset="0"/>
                  </a:rPr>
                  <a:t>argmin┬𝑤⁡∑2_(𝑖=1)^𝑛▒(𝑤⋅ℎ(𝑥_𝑖 )−𝑦_𝑖 )^2 </a:t>
                </a:r>
                <a:endParaRPr lang="en-US" dirty="0"/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11579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WOS:</a:t>
                </a:r>
              </a:p>
              <a:p>
                <a:pPr marL="914400" marR="0" lvl="1" indent="-3175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Char char="○"/>
                  <a:tabLst/>
                  <a:defRPr/>
                </a:pPr>
                <a:r>
                  <a:rPr lang="en-US" dirty="0"/>
                  <a:t>Looks like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argmin</m:t>
                            </m:r>
                          </m:e>
                          <m:li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lim>
                        </m:limLow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den>
                        </m:f>
                      </m:fName>
                      <m:e>
                        <m:nary>
                          <m:naryPr>
                            <m:chr m:val="∑"/>
                            <m:limLoc m:val="subSup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5"/>
                              </m:rP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⋅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  <m:d>
                                      <m:d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e>
                    </m:func>
                  </m:oMath>
                </a14:m>
                <a:endParaRPr lang="en-US" dirty="0"/>
              </a:p>
              <a:p>
                <a:pPr lvl="1"/>
                <a:r>
                  <a:rPr lang="en-US" dirty="0" err="1"/>
                  <a:t>L_u</a:t>
                </a:r>
                <a:r>
                  <a:rPr lang="en-US" dirty="0"/>
                  <a:t> is parameters, </a:t>
                </a:r>
                <a:r>
                  <a:rPr lang="en-US" dirty="0" err="1"/>
                  <a:t>R_v</a:t>
                </a:r>
                <a:r>
                  <a:rPr lang="en-US" dirty="0"/>
                  <a:t> is features, r_{</a:t>
                </a:r>
                <a:r>
                  <a:rPr lang="en-US" dirty="0" err="1"/>
                  <a:t>u.v</a:t>
                </a:r>
                <a:r>
                  <a:rPr lang="en-US" dirty="0"/>
                  <a:t>} is labels.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WOS:</a:t>
                </a:r>
              </a:p>
              <a:p>
                <a:pPr marL="914400" marR="0" lvl="1" indent="-3175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Char char="○"/>
                  <a:tabLst/>
                  <a:defRPr/>
                </a:pPr>
                <a:r>
                  <a:rPr lang="en-US" dirty="0"/>
                  <a:t>Looks like </a:t>
                </a:r>
                <a:r>
                  <a:rPr lang="en-US" b="0" i="0">
                    <a:latin typeface="Cambria Math" panose="02040503050406030204" pitchFamily="18" charset="0"/>
                  </a:rPr>
                  <a:t>〖argmin┬𝑤  1/𝑛〗⁡∑2_(𝑖=1)^𝑛▒(𝑤⋅ℎ(𝑥_𝑖 )−𝑦_𝑖 )^2 </a:t>
                </a:r>
                <a:endParaRPr lang="en-US" dirty="0"/>
              </a:p>
              <a:p>
                <a:pPr lvl="1"/>
                <a:r>
                  <a:rPr lang="en-US" dirty="0" err="1"/>
                  <a:t>L_u</a:t>
                </a:r>
                <a:r>
                  <a:rPr lang="en-US" dirty="0"/>
                  <a:t> is parameters, </a:t>
                </a:r>
                <a:r>
                  <a:rPr lang="en-US" dirty="0" err="1"/>
                  <a:t>R_v</a:t>
                </a:r>
                <a:r>
                  <a:rPr lang="en-US" dirty="0"/>
                  <a:t> is features, r_{</a:t>
                </a:r>
                <a:r>
                  <a:rPr lang="en-US" dirty="0" err="1"/>
                  <a:t>u.v</a:t>
                </a:r>
                <a:r>
                  <a:rPr lang="en-US" dirty="0"/>
                  <a:t>} is labels.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17168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Write + \lambda ||L|| </a:t>
            </a:r>
          </a:p>
          <a:p>
            <a:r>
              <a:rPr lang="en-US" dirty="0"/>
              <a:t>Write you can use L1 norm or L2 norm (similar to ridge/LASSO)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99705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5070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9130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WOS:</a:t>
            </a:r>
          </a:p>
          <a:p>
            <a:pPr lvl="1"/>
            <a:r>
              <a:rPr lang="en-US" dirty="0"/>
              <a:t>Taxonomy</a:t>
            </a:r>
          </a:p>
          <a:p>
            <a:pPr lvl="1"/>
            <a:r>
              <a:rPr lang="en-US" dirty="0"/>
              <a:t>Feature-Based</a:t>
            </a:r>
          </a:p>
          <a:p>
            <a:pPr lvl="1"/>
            <a:r>
              <a:rPr lang="en-US" dirty="0"/>
              <a:t>Matrix Factorization</a:t>
            </a:r>
          </a:p>
          <a:p>
            <a:pPr lvl="1"/>
            <a:r>
              <a:rPr lang="en-US" dirty="0"/>
              <a:t>User-user, user-item</a:t>
            </a:r>
          </a:p>
          <a:p>
            <a:pPr lvl="0"/>
            <a:r>
              <a:rPr lang="en-US" dirty="0"/>
              <a:t>https://</a:t>
            </a:r>
            <a:r>
              <a:rPr lang="en-US" dirty="0" err="1"/>
              <a:t>towardsdatascience.com</a:t>
            </a:r>
            <a:r>
              <a:rPr lang="en-US" dirty="0"/>
              <a:t>/introduction-to-recommender-systems-6c66cf15ada </a:t>
            </a:r>
          </a:p>
        </p:txBody>
      </p:sp>
    </p:spTree>
    <p:extLst>
      <p:ext uri="{BB962C8B-B14F-4D97-AF65-F5344CB8AC3E}">
        <p14:creationId xmlns:p14="http://schemas.microsoft.com/office/powerpoint/2010/main" val="38386158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𝑢𝑣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Optimize using gradient descent, coordinate descent, etc.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b="0" i="0">
                    <a:latin typeface="Cambria Math" panose="02040503050406030204" pitchFamily="18" charset="0"/>
                  </a:rPr>
                  <a:t>𝑟_𝑢𝑣=𝐿 ̂_𝑢⋅𝑅 ̂_𝑣+(𝑤+𝑤_𝑢 )⋅ℎ(𝑢,𝑣)</a:t>
                </a:r>
                <a:endParaRPr lang="en-US" dirty="0"/>
              </a:p>
              <a:p>
                <a:r>
                  <a:rPr lang="en-US" dirty="0"/>
                  <a:t>Optimize using gradient descent, coordinate descent, etc.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84194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Applies to other misinformation as well: flat earth, vaccine misinformation, etc.</a:t>
            </a:r>
          </a:p>
        </p:txBody>
      </p:sp>
    </p:spTree>
    <p:extLst>
      <p:ext uri="{BB962C8B-B14F-4D97-AF65-F5344CB8AC3E}">
        <p14:creationId xmlns:p14="http://schemas.microsoft.com/office/powerpoint/2010/main" val="6166776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WOS: Precision, Recall</a:t>
            </a:r>
          </a:p>
        </p:txBody>
      </p:sp>
    </p:spTree>
    <p:extLst>
      <p:ext uri="{BB962C8B-B14F-4D97-AF65-F5344CB8AC3E}">
        <p14:creationId xmlns:p14="http://schemas.microsoft.com/office/powerpoint/2010/main" val="2854838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Write “L is 4x2” under green and “R is 3x2” under magenta </a:t>
                </a:r>
              </a:p>
              <a:p>
                <a:r>
                  <a:rPr lang="en-US" dirty="0"/>
                  <a:t>Write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,…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dirty="0"/>
                  <a:t> next to users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…,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 next</a:t>
                </a:r>
                <a:r>
                  <a:rPr lang="en-US" baseline="0" dirty="0"/>
                  <a:t> to users</a:t>
                </a:r>
              </a:p>
              <a:p>
                <a:r>
                  <a:rPr lang="en-US" baseline="0" dirty="0"/>
                  <a:t>Big idea: Given matrix with some values, learn L and R so predictions are close</a:t>
                </a:r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Write “L is 4x2” under green and “R is 3x2” under magenta </a:t>
                </a:r>
              </a:p>
              <a:p>
                <a:r>
                  <a:rPr lang="en-US" dirty="0"/>
                  <a:t>Write </a:t>
                </a:r>
                <a:r>
                  <a:rPr lang="en-US" b="0" i="0">
                    <a:latin typeface="Cambria Math" panose="02040503050406030204" pitchFamily="18" charset="0"/>
                  </a:rPr>
                  <a:t>𝑢_1,𝑢_2,…𝑢_𝑚</a:t>
                </a:r>
                <a:r>
                  <a:rPr lang="en-US" dirty="0"/>
                  <a:t> next to users and </a:t>
                </a:r>
                <a:r>
                  <a:rPr lang="en-US" b="0" i="0">
                    <a:latin typeface="Cambria Math" panose="02040503050406030204" pitchFamily="18" charset="0"/>
                  </a:rPr>
                  <a:t>𝑣_1, 𝑣_2, …, 𝑣_𝑛</a:t>
                </a:r>
                <a:r>
                  <a:rPr lang="en-US" dirty="0"/>
                  <a:t> next</a:t>
                </a:r>
                <a:r>
                  <a:rPr lang="en-US" baseline="0" dirty="0"/>
                  <a:t> to users</a:t>
                </a:r>
              </a:p>
              <a:p>
                <a:r>
                  <a:rPr lang="en-US" baseline="0" dirty="0"/>
                  <a:t>Big idea: Given matrix with some values, learn L and R so predictions are close</a:t>
                </a:r>
                <a:endParaRPr lang="en-US" dirty="0"/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978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general, as we increase the number of recommendations, the precision goes down but the recall goes up. This is a general trend, it could vary locally.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770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WOS:</a:t>
            </a:r>
          </a:p>
          <a:p>
            <a:pPr lvl="1"/>
            <a:r>
              <a:rPr lang="en-US" dirty="0"/>
              <a:t>Optimal curve</a:t>
            </a:r>
          </a:p>
          <a:p>
            <a:pPr lvl="1"/>
            <a:r>
              <a:rPr lang="en-US" dirty="0"/>
              <a:t>Some other curve</a:t>
            </a:r>
          </a:p>
        </p:txBody>
      </p:sp>
    </p:spTree>
    <p:extLst>
      <p:ext uri="{BB962C8B-B14F-4D97-AF65-F5344CB8AC3E}">
        <p14:creationId xmlns:p14="http://schemas.microsoft.com/office/powerpoint/2010/main" val="26865816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9718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Highlight “only over data we have ratings for”, “predicted rating” and “Actual rating” </a:t>
            </a:r>
          </a:p>
          <a:p>
            <a:r>
              <a:rPr lang="en-US" dirty="0"/>
              <a:t>This helps because we reduce the number of parameters needed to be learned</a:t>
            </a:r>
          </a:p>
          <a:p>
            <a:pPr lvl="1"/>
            <a:r>
              <a:rPr lang="en-US" dirty="0"/>
              <a:t>Highlight number of users = n and number of movies = m</a:t>
            </a:r>
          </a:p>
          <a:p>
            <a:pPr lvl="1"/>
            <a:r>
              <a:rPr lang="en-US" dirty="0"/>
              <a:t>In this case, we only need to learn </a:t>
            </a:r>
            <a:r>
              <a:rPr lang="en-US" dirty="0" err="1"/>
              <a:t>nk</a:t>
            </a:r>
            <a:r>
              <a:rPr lang="en-US" dirty="0"/>
              <a:t> + </a:t>
            </a:r>
            <a:r>
              <a:rPr lang="en-US" dirty="0" err="1"/>
              <a:t>mk</a:t>
            </a:r>
            <a:r>
              <a:rPr lang="en-US" dirty="0"/>
              <a:t> parameters which can be much smaller than </a:t>
            </a:r>
            <a:r>
              <a:rPr lang="en-US" dirty="0" err="1"/>
              <a:t>mn</a:t>
            </a:r>
            <a:r>
              <a:rPr lang="en-US" dirty="0"/>
              <a:t>  (full matrix)</a:t>
            </a:r>
          </a:p>
          <a:p>
            <a:pPr lvl="1"/>
            <a:r>
              <a:rPr lang="en-US" dirty="0"/>
              <a:t>Need about k(n + m) examples to make sure the problem is better defined</a:t>
            </a:r>
          </a:p>
        </p:txBody>
      </p:sp>
    </p:spTree>
    <p:extLst>
      <p:ext uri="{BB962C8B-B14F-4D97-AF65-F5344CB8AC3E}">
        <p14:creationId xmlns:p14="http://schemas.microsoft.com/office/powerpoint/2010/main" val="6745405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means we should not really interpret the individual values! </a:t>
            </a:r>
          </a:p>
        </p:txBody>
      </p:sp>
    </p:spTree>
    <p:extLst>
      <p:ext uri="{BB962C8B-B14F-4D97-AF65-F5344CB8AC3E}">
        <p14:creationId xmlns:p14="http://schemas.microsoft.com/office/powerpoint/2010/main" val="29120616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375661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WOS: n, m near rows/columns</a:t>
            </a:r>
          </a:p>
          <a:p>
            <a:r>
              <a:rPr lang="en-US" dirty="0"/>
              <a:t>Say: Note that sometimes the feedback is explicit, other times its implicit</a:t>
            </a:r>
          </a:p>
          <a:p>
            <a:r>
              <a:rPr lang="en-US" dirty="0"/>
              <a:t>Sources:</a:t>
            </a:r>
          </a:p>
          <a:p>
            <a:pPr lvl="1"/>
            <a:r>
              <a:rPr lang="en-US" dirty="0"/>
              <a:t>https://</a:t>
            </a:r>
            <a:r>
              <a:rPr lang="en-US" dirty="0" err="1"/>
              <a:t>www.globalmediainsight.com</a:t>
            </a:r>
            <a:r>
              <a:rPr lang="en-US" dirty="0"/>
              <a:t>/blog/</a:t>
            </a:r>
            <a:r>
              <a:rPr lang="en-US" dirty="0" err="1"/>
              <a:t>youtube</a:t>
            </a:r>
            <a:r>
              <a:rPr lang="en-US" dirty="0"/>
              <a:t>-users-statistics/#:~:text=YouTube%20has%20more%20than%202.6,population%20use%20YouTube%20every%20month.</a:t>
            </a:r>
          </a:p>
          <a:p>
            <a:pPr lvl="1"/>
            <a:r>
              <a:rPr lang="en-US" dirty="0"/>
              <a:t>https://</a:t>
            </a:r>
            <a:r>
              <a:rPr lang="en-US" dirty="0" err="1"/>
              <a:t>earthweb.com</a:t>
            </a:r>
            <a:r>
              <a:rPr lang="en-US" dirty="0"/>
              <a:t>/how-many-videos-are-on-</a:t>
            </a:r>
            <a:r>
              <a:rPr lang="en-US" dirty="0" err="1"/>
              <a:t>youtube</a:t>
            </a:r>
            <a:r>
              <a:rPr lang="en-US" dirty="0"/>
              <a:t>/#:~:text=There%20are%20800%20million%20videos,are%20on%20YouTube%20in%202022%3F</a:t>
            </a:r>
          </a:p>
          <a:p>
            <a:pPr lvl="1"/>
            <a:r>
              <a:rPr lang="en-US" dirty="0"/>
              <a:t>https://</a:t>
            </a:r>
            <a:r>
              <a:rPr lang="en-US" dirty="0" err="1"/>
              <a:t>towardsdatascience.com</a:t>
            </a:r>
            <a:r>
              <a:rPr lang="en-US" dirty="0"/>
              <a:t>/introduction-to-recommender-systems-6c66cf15ada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4044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1622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WOS: </a:t>
            </a:r>
          </a:p>
          <a:p>
            <a:pPr lvl="1"/>
            <a:r>
              <a:rPr lang="en-US" dirty="0"/>
              <a:t>Symmetric matrix</a:t>
            </a:r>
          </a:p>
          <a:p>
            <a:pPr lvl="1"/>
            <a:r>
              <a:rPr lang="en-US" dirty="0"/>
              <a:t>Select a cell, write what it means</a:t>
            </a:r>
          </a:p>
          <a:p>
            <a:pPr lvl="1"/>
            <a:r>
              <a:rPr lang="en-US" dirty="0"/>
              <a:t>Select diaper, show that the most similar are sunglasses and swim trunks</a:t>
            </a:r>
          </a:p>
          <a:p>
            <a:pPr lvl="0"/>
            <a:r>
              <a:rPr lang="en-US" dirty="0"/>
              <a:t>Anything wrong with this?</a:t>
            </a:r>
          </a:p>
        </p:txBody>
      </p:sp>
    </p:spTree>
    <p:extLst>
      <p:ext uri="{BB962C8B-B14F-4D97-AF65-F5344CB8AC3E}">
        <p14:creationId xmlns:p14="http://schemas.microsoft.com/office/powerpoint/2010/main" val="556606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CD9732-38F6-429A-80B4-0D5E5CCEE5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9101" y="-300"/>
            <a:ext cx="4602079" cy="5143500"/>
          </a:xfrm>
          <a:prstGeom prst="rect">
            <a:avLst/>
          </a:prstGeom>
        </p:spPr>
      </p:pic>
      <p:sp>
        <p:nvSpPr>
          <p:cNvPr id="10" name="Google Shape;10;p2"/>
          <p:cNvSpPr/>
          <p:nvPr/>
        </p:nvSpPr>
        <p:spPr>
          <a:xfrm flipH="1">
            <a:off x="-688" y="0"/>
            <a:ext cx="4575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468925" y="2387250"/>
            <a:ext cx="3636600" cy="2259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B57BA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2" name="Google Shape;12;p2"/>
          <p:cNvSpPr/>
          <p:nvPr/>
        </p:nvSpPr>
        <p:spPr>
          <a:xfrm>
            <a:off x="4574900" y="-150"/>
            <a:ext cx="185400" cy="51435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2753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 preserve="1">
  <p:cSld name="1_Title + 1 colum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CF693F7-8485-4342-A45C-2880CB1A3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274433"/>
            <a:ext cx="2585474" cy="869067"/>
          </a:xfrm>
          <a:prstGeom prst="rect">
            <a:avLst/>
          </a:prstGeom>
        </p:spPr>
      </p:pic>
      <p:sp>
        <p:nvSpPr>
          <p:cNvPr id="33" name="Google Shape;33;p6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6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643109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5" name="Google Shape;55;p9">
            <a:extLst>
              <a:ext uri="{FF2B5EF4-FFF2-40B4-BE49-F238E27FC236}">
                <a16:creationId xmlns:a16="http://schemas.microsoft.com/office/drawing/2014/main" id="{B37EAD93-95EB-9841-84F5-9921CB1AF447}"/>
              </a:ext>
            </a:extLst>
          </p:cNvPr>
          <p:cNvGrpSpPr/>
          <p:nvPr/>
        </p:nvGrpSpPr>
        <p:grpSpPr>
          <a:xfrm>
            <a:off x="234447" y="3686127"/>
            <a:ext cx="304009" cy="326513"/>
            <a:chOff x="616425" y="2329600"/>
            <a:chExt cx="361700" cy="388475"/>
          </a:xfrm>
        </p:grpSpPr>
        <p:sp>
          <p:nvSpPr>
            <p:cNvPr id="26" name="Google Shape;56;p9">
              <a:extLst>
                <a:ext uri="{FF2B5EF4-FFF2-40B4-BE49-F238E27FC236}">
                  <a16:creationId xmlns:a16="http://schemas.microsoft.com/office/drawing/2014/main" id="{DFA692B1-A617-944F-854B-4334549512DD}"/>
                </a:ext>
              </a:extLst>
            </p:cNvPr>
            <p:cNvSpPr/>
            <p:nvPr/>
          </p:nvSpPr>
          <p:spPr>
            <a:xfrm>
              <a:off x="616425" y="2329600"/>
              <a:ext cx="361700" cy="388475"/>
            </a:xfrm>
            <a:custGeom>
              <a:avLst/>
              <a:gdLst/>
              <a:ahLst/>
              <a:cxnLst/>
              <a:rect l="l" t="t" r="r" b="b"/>
              <a:pathLst>
                <a:path w="14468" h="15539" fill="none" extrusionOk="0">
                  <a:moveTo>
                    <a:pt x="14273" y="13030"/>
                  </a:moveTo>
                  <a:lnTo>
                    <a:pt x="9621" y="6479"/>
                  </a:lnTo>
                  <a:lnTo>
                    <a:pt x="9621" y="2338"/>
                  </a:lnTo>
                  <a:lnTo>
                    <a:pt x="10303" y="1656"/>
                  </a:lnTo>
                  <a:lnTo>
                    <a:pt x="10303" y="1656"/>
                  </a:lnTo>
                  <a:lnTo>
                    <a:pt x="10400" y="1559"/>
                  </a:lnTo>
                  <a:lnTo>
                    <a:pt x="10474" y="1437"/>
                  </a:lnTo>
                  <a:lnTo>
                    <a:pt x="10522" y="1291"/>
                  </a:lnTo>
                  <a:lnTo>
                    <a:pt x="10571" y="1169"/>
                  </a:lnTo>
                  <a:lnTo>
                    <a:pt x="10571" y="1023"/>
                  </a:lnTo>
                  <a:lnTo>
                    <a:pt x="10571" y="877"/>
                  </a:lnTo>
                  <a:lnTo>
                    <a:pt x="10547" y="731"/>
                  </a:lnTo>
                  <a:lnTo>
                    <a:pt x="10498" y="609"/>
                  </a:lnTo>
                  <a:lnTo>
                    <a:pt x="10498" y="609"/>
                  </a:lnTo>
                  <a:lnTo>
                    <a:pt x="10449" y="463"/>
                  </a:lnTo>
                  <a:lnTo>
                    <a:pt x="10352" y="366"/>
                  </a:lnTo>
                  <a:lnTo>
                    <a:pt x="10254" y="244"/>
                  </a:lnTo>
                  <a:lnTo>
                    <a:pt x="10157" y="171"/>
                  </a:lnTo>
                  <a:lnTo>
                    <a:pt x="10035" y="98"/>
                  </a:lnTo>
                  <a:lnTo>
                    <a:pt x="9889" y="49"/>
                  </a:lnTo>
                  <a:lnTo>
                    <a:pt x="9767" y="25"/>
                  </a:lnTo>
                  <a:lnTo>
                    <a:pt x="9621" y="0"/>
                  </a:lnTo>
                  <a:lnTo>
                    <a:pt x="4848" y="0"/>
                  </a:lnTo>
                  <a:lnTo>
                    <a:pt x="4848" y="0"/>
                  </a:lnTo>
                  <a:lnTo>
                    <a:pt x="4701" y="25"/>
                  </a:lnTo>
                  <a:lnTo>
                    <a:pt x="4580" y="49"/>
                  </a:lnTo>
                  <a:lnTo>
                    <a:pt x="4433" y="98"/>
                  </a:lnTo>
                  <a:lnTo>
                    <a:pt x="4312" y="171"/>
                  </a:lnTo>
                  <a:lnTo>
                    <a:pt x="4214" y="244"/>
                  </a:lnTo>
                  <a:lnTo>
                    <a:pt x="4117" y="366"/>
                  </a:lnTo>
                  <a:lnTo>
                    <a:pt x="4019" y="463"/>
                  </a:lnTo>
                  <a:lnTo>
                    <a:pt x="3971" y="609"/>
                  </a:lnTo>
                  <a:lnTo>
                    <a:pt x="3971" y="609"/>
                  </a:lnTo>
                  <a:lnTo>
                    <a:pt x="3922" y="731"/>
                  </a:lnTo>
                  <a:lnTo>
                    <a:pt x="3898" y="877"/>
                  </a:lnTo>
                  <a:lnTo>
                    <a:pt x="3898" y="1023"/>
                  </a:lnTo>
                  <a:lnTo>
                    <a:pt x="3898" y="1169"/>
                  </a:lnTo>
                  <a:lnTo>
                    <a:pt x="3946" y="1291"/>
                  </a:lnTo>
                  <a:lnTo>
                    <a:pt x="3995" y="1437"/>
                  </a:lnTo>
                  <a:lnTo>
                    <a:pt x="4068" y="1559"/>
                  </a:lnTo>
                  <a:lnTo>
                    <a:pt x="4166" y="1656"/>
                  </a:lnTo>
                  <a:lnTo>
                    <a:pt x="4848" y="2338"/>
                  </a:lnTo>
                  <a:lnTo>
                    <a:pt x="4848" y="6479"/>
                  </a:lnTo>
                  <a:lnTo>
                    <a:pt x="196" y="13030"/>
                  </a:lnTo>
                  <a:lnTo>
                    <a:pt x="196" y="13030"/>
                  </a:lnTo>
                  <a:lnTo>
                    <a:pt x="123" y="13152"/>
                  </a:lnTo>
                  <a:lnTo>
                    <a:pt x="50" y="13274"/>
                  </a:lnTo>
                  <a:lnTo>
                    <a:pt x="25" y="13395"/>
                  </a:lnTo>
                  <a:lnTo>
                    <a:pt x="1" y="13517"/>
                  </a:lnTo>
                  <a:lnTo>
                    <a:pt x="1" y="13639"/>
                  </a:lnTo>
                  <a:lnTo>
                    <a:pt x="25" y="13785"/>
                  </a:lnTo>
                  <a:lnTo>
                    <a:pt x="50" y="13907"/>
                  </a:lnTo>
                  <a:lnTo>
                    <a:pt x="98" y="14029"/>
                  </a:lnTo>
                  <a:lnTo>
                    <a:pt x="585" y="15003"/>
                  </a:lnTo>
                  <a:lnTo>
                    <a:pt x="585" y="15003"/>
                  </a:lnTo>
                  <a:lnTo>
                    <a:pt x="658" y="15125"/>
                  </a:lnTo>
                  <a:lnTo>
                    <a:pt x="756" y="15222"/>
                  </a:lnTo>
                  <a:lnTo>
                    <a:pt x="829" y="15320"/>
                  </a:lnTo>
                  <a:lnTo>
                    <a:pt x="951" y="15393"/>
                  </a:lnTo>
                  <a:lnTo>
                    <a:pt x="1073" y="15441"/>
                  </a:lnTo>
                  <a:lnTo>
                    <a:pt x="1194" y="15490"/>
                  </a:lnTo>
                  <a:lnTo>
                    <a:pt x="1316" y="15539"/>
                  </a:lnTo>
                  <a:lnTo>
                    <a:pt x="1462" y="15539"/>
                  </a:lnTo>
                  <a:lnTo>
                    <a:pt x="13006" y="15539"/>
                  </a:lnTo>
                  <a:lnTo>
                    <a:pt x="13006" y="15539"/>
                  </a:lnTo>
                  <a:lnTo>
                    <a:pt x="13153" y="15539"/>
                  </a:lnTo>
                  <a:lnTo>
                    <a:pt x="13274" y="15490"/>
                  </a:lnTo>
                  <a:lnTo>
                    <a:pt x="13396" y="15441"/>
                  </a:lnTo>
                  <a:lnTo>
                    <a:pt x="13518" y="15393"/>
                  </a:lnTo>
                  <a:lnTo>
                    <a:pt x="13640" y="15320"/>
                  </a:lnTo>
                  <a:lnTo>
                    <a:pt x="13713" y="15222"/>
                  </a:lnTo>
                  <a:lnTo>
                    <a:pt x="13810" y="15125"/>
                  </a:lnTo>
                  <a:lnTo>
                    <a:pt x="13883" y="15003"/>
                  </a:lnTo>
                  <a:lnTo>
                    <a:pt x="14370" y="14029"/>
                  </a:lnTo>
                  <a:lnTo>
                    <a:pt x="14370" y="14029"/>
                  </a:lnTo>
                  <a:lnTo>
                    <a:pt x="14419" y="13907"/>
                  </a:lnTo>
                  <a:lnTo>
                    <a:pt x="14443" y="13785"/>
                  </a:lnTo>
                  <a:lnTo>
                    <a:pt x="14468" y="13639"/>
                  </a:lnTo>
                  <a:lnTo>
                    <a:pt x="14468" y="13517"/>
                  </a:lnTo>
                  <a:lnTo>
                    <a:pt x="14443" y="13395"/>
                  </a:lnTo>
                  <a:lnTo>
                    <a:pt x="14419" y="13274"/>
                  </a:lnTo>
                  <a:lnTo>
                    <a:pt x="14346" y="13152"/>
                  </a:lnTo>
                  <a:lnTo>
                    <a:pt x="14273" y="13030"/>
                  </a:lnTo>
                  <a:lnTo>
                    <a:pt x="14273" y="1303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7;p9">
              <a:extLst>
                <a:ext uri="{FF2B5EF4-FFF2-40B4-BE49-F238E27FC236}">
                  <a16:creationId xmlns:a16="http://schemas.microsoft.com/office/drawing/2014/main" id="{819CE10C-5124-9B42-B42E-C453A6058A63}"/>
                </a:ext>
              </a:extLst>
            </p:cNvPr>
            <p:cNvSpPr/>
            <p:nvPr/>
          </p:nvSpPr>
          <p:spPr>
            <a:xfrm>
              <a:off x="704725" y="2545750"/>
              <a:ext cx="185125" cy="25"/>
            </a:xfrm>
            <a:custGeom>
              <a:avLst/>
              <a:gdLst/>
              <a:ahLst/>
              <a:cxnLst/>
              <a:rect l="l" t="t" r="r" b="b"/>
              <a:pathLst>
                <a:path w="7405" h="1" fill="none" extrusionOk="0">
                  <a:moveTo>
                    <a:pt x="7404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8;p9">
              <a:extLst>
                <a:ext uri="{FF2B5EF4-FFF2-40B4-BE49-F238E27FC236}">
                  <a16:creationId xmlns:a16="http://schemas.microsoft.com/office/drawing/2014/main" id="{04B3A3EE-6444-0346-A1E0-D3B65F3DA229}"/>
                </a:ext>
              </a:extLst>
            </p:cNvPr>
            <p:cNvSpPr/>
            <p:nvPr/>
          </p:nvSpPr>
          <p:spPr>
            <a:xfrm>
              <a:off x="811875" y="2626125"/>
              <a:ext cx="31075" cy="31075"/>
            </a:xfrm>
            <a:custGeom>
              <a:avLst/>
              <a:gdLst/>
              <a:ahLst/>
              <a:cxnLst/>
              <a:rect l="l" t="t" r="r" b="b"/>
              <a:pathLst>
                <a:path w="1243" h="1243" fill="none" extrusionOk="0">
                  <a:moveTo>
                    <a:pt x="1" y="633"/>
                  </a:moveTo>
                  <a:lnTo>
                    <a:pt x="1" y="633"/>
                  </a:lnTo>
                  <a:lnTo>
                    <a:pt x="25" y="487"/>
                  </a:lnTo>
                  <a:lnTo>
                    <a:pt x="50" y="390"/>
                  </a:lnTo>
                  <a:lnTo>
                    <a:pt x="98" y="268"/>
                  </a:lnTo>
                  <a:lnTo>
                    <a:pt x="171" y="171"/>
                  </a:lnTo>
                  <a:lnTo>
                    <a:pt x="269" y="98"/>
                  </a:lnTo>
                  <a:lnTo>
                    <a:pt x="390" y="49"/>
                  </a:lnTo>
                  <a:lnTo>
                    <a:pt x="488" y="24"/>
                  </a:lnTo>
                  <a:lnTo>
                    <a:pt x="634" y="0"/>
                  </a:lnTo>
                  <a:lnTo>
                    <a:pt x="634" y="0"/>
                  </a:lnTo>
                  <a:lnTo>
                    <a:pt x="756" y="24"/>
                  </a:lnTo>
                  <a:lnTo>
                    <a:pt x="853" y="49"/>
                  </a:lnTo>
                  <a:lnTo>
                    <a:pt x="975" y="98"/>
                  </a:lnTo>
                  <a:lnTo>
                    <a:pt x="1072" y="171"/>
                  </a:lnTo>
                  <a:lnTo>
                    <a:pt x="1146" y="268"/>
                  </a:lnTo>
                  <a:lnTo>
                    <a:pt x="1194" y="390"/>
                  </a:lnTo>
                  <a:lnTo>
                    <a:pt x="1243" y="487"/>
                  </a:lnTo>
                  <a:lnTo>
                    <a:pt x="1243" y="633"/>
                  </a:lnTo>
                  <a:lnTo>
                    <a:pt x="1243" y="633"/>
                  </a:lnTo>
                  <a:lnTo>
                    <a:pt x="1243" y="755"/>
                  </a:lnTo>
                  <a:lnTo>
                    <a:pt x="1194" y="853"/>
                  </a:lnTo>
                  <a:lnTo>
                    <a:pt x="1146" y="974"/>
                  </a:lnTo>
                  <a:lnTo>
                    <a:pt x="1072" y="1072"/>
                  </a:lnTo>
                  <a:lnTo>
                    <a:pt x="975" y="1145"/>
                  </a:lnTo>
                  <a:lnTo>
                    <a:pt x="853" y="1194"/>
                  </a:lnTo>
                  <a:lnTo>
                    <a:pt x="756" y="1242"/>
                  </a:lnTo>
                  <a:lnTo>
                    <a:pt x="634" y="1242"/>
                  </a:lnTo>
                  <a:lnTo>
                    <a:pt x="634" y="1242"/>
                  </a:lnTo>
                  <a:lnTo>
                    <a:pt x="488" y="1242"/>
                  </a:lnTo>
                  <a:lnTo>
                    <a:pt x="390" y="1194"/>
                  </a:lnTo>
                  <a:lnTo>
                    <a:pt x="269" y="1145"/>
                  </a:lnTo>
                  <a:lnTo>
                    <a:pt x="171" y="1072"/>
                  </a:lnTo>
                  <a:lnTo>
                    <a:pt x="98" y="974"/>
                  </a:lnTo>
                  <a:lnTo>
                    <a:pt x="50" y="853"/>
                  </a:lnTo>
                  <a:lnTo>
                    <a:pt x="25" y="755"/>
                  </a:lnTo>
                  <a:lnTo>
                    <a:pt x="1" y="633"/>
                  </a:lnTo>
                  <a:lnTo>
                    <a:pt x="1" y="63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9;p9">
              <a:extLst>
                <a:ext uri="{FF2B5EF4-FFF2-40B4-BE49-F238E27FC236}">
                  <a16:creationId xmlns:a16="http://schemas.microsoft.com/office/drawing/2014/main" id="{74D3972D-6F5C-6042-B46B-62B9642BF4F5}"/>
                </a:ext>
              </a:extLst>
            </p:cNvPr>
            <p:cNvSpPr/>
            <p:nvPr/>
          </p:nvSpPr>
          <p:spPr>
            <a:xfrm>
              <a:off x="751000" y="2568275"/>
              <a:ext cx="54200" cy="53600"/>
            </a:xfrm>
            <a:custGeom>
              <a:avLst/>
              <a:gdLst/>
              <a:ahLst/>
              <a:cxnLst/>
              <a:rect l="l" t="t" r="r" b="b"/>
              <a:pathLst>
                <a:path w="2168" h="2144" fill="none" extrusionOk="0">
                  <a:moveTo>
                    <a:pt x="1096" y="2144"/>
                  </a:moveTo>
                  <a:lnTo>
                    <a:pt x="1096" y="2144"/>
                  </a:lnTo>
                  <a:lnTo>
                    <a:pt x="877" y="2119"/>
                  </a:lnTo>
                  <a:lnTo>
                    <a:pt x="658" y="2071"/>
                  </a:lnTo>
                  <a:lnTo>
                    <a:pt x="487" y="1973"/>
                  </a:lnTo>
                  <a:lnTo>
                    <a:pt x="317" y="1827"/>
                  </a:lnTo>
                  <a:lnTo>
                    <a:pt x="195" y="1681"/>
                  </a:lnTo>
                  <a:lnTo>
                    <a:pt x="98" y="1486"/>
                  </a:lnTo>
                  <a:lnTo>
                    <a:pt x="25" y="1291"/>
                  </a:lnTo>
                  <a:lnTo>
                    <a:pt x="0" y="1072"/>
                  </a:lnTo>
                  <a:lnTo>
                    <a:pt x="0" y="1072"/>
                  </a:lnTo>
                  <a:lnTo>
                    <a:pt x="25" y="853"/>
                  </a:lnTo>
                  <a:lnTo>
                    <a:pt x="98" y="658"/>
                  </a:lnTo>
                  <a:lnTo>
                    <a:pt x="195" y="463"/>
                  </a:lnTo>
                  <a:lnTo>
                    <a:pt x="317" y="317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77" y="0"/>
                  </a:lnTo>
                  <a:lnTo>
                    <a:pt x="1096" y="0"/>
                  </a:lnTo>
                  <a:lnTo>
                    <a:pt x="1096" y="0"/>
                  </a:lnTo>
                  <a:lnTo>
                    <a:pt x="1315" y="0"/>
                  </a:lnTo>
                  <a:lnTo>
                    <a:pt x="1510" y="73"/>
                  </a:lnTo>
                  <a:lnTo>
                    <a:pt x="1681" y="171"/>
                  </a:lnTo>
                  <a:lnTo>
                    <a:pt x="1851" y="317"/>
                  </a:lnTo>
                  <a:lnTo>
                    <a:pt x="1973" y="463"/>
                  </a:lnTo>
                  <a:lnTo>
                    <a:pt x="2070" y="658"/>
                  </a:lnTo>
                  <a:lnTo>
                    <a:pt x="2144" y="853"/>
                  </a:lnTo>
                  <a:lnTo>
                    <a:pt x="2168" y="1072"/>
                  </a:lnTo>
                  <a:lnTo>
                    <a:pt x="2168" y="1072"/>
                  </a:lnTo>
                  <a:lnTo>
                    <a:pt x="2144" y="1291"/>
                  </a:lnTo>
                  <a:lnTo>
                    <a:pt x="2070" y="1486"/>
                  </a:lnTo>
                  <a:lnTo>
                    <a:pt x="1973" y="1681"/>
                  </a:lnTo>
                  <a:lnTo>
                    <a:pt x="1851" y="1827"/>
                  </a:lnTo>
                  <a:lnTo>
                    <a:pt x="1681" y="1973"/>
                  </a:lnTo>
                  <a:lnTo>
                    <a:pt x="1510" y="2071"/>
                  </a:lnTo>
                  <a:lnTo>
                    <a:pt x="1315" y="2119"/>
                  </a:lnTo>
                  <a:lnTo>
                    <a:pt x="1096" y="2144"/>
                  </a:lnTo>
                  <a:lnTo>
                    <a:pt x="1096" y="214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60;p9">
              <a:extLst>
                <a:ext uri="{FF2B5EF4-FFF2-40B4-BE49-F238E27FC236}">
                  <a16:creationId xmlns:a16="http://schemas.microsoft.com/office/drawing/2014/main" id="{D4D028A4-89DB-2C43-848E-358101808AF1}"/>
                </a:ext>
              </a:extLst>
            </p:cNvPr>
            <p:cNvSpPr/>
            <p:nvPr/>
          </p:nvSpPr>
          <p:spPr>
            <a:xfrm>
              <a:off x="769875" y="2662650"/>
              <a:ext cx="23775" cy="23775"/>
            </a:xfrm>
            <a:custGeom>
              <a:avLst/>
              <a:gdLst/>
              <a:ahLst/>
              <a:cxnLst/>
              <a:rect l="l" t="t" r="r" b="b"/>
              <a:pathLst>
                <a:path w="951" h="951" fill="none" extrusionOk="0">
                  <a:moveTo>
                    <a:pt x="0" y="463"/>
                  </a:moveTo>
                  <a:lnTo>
                    <a:pt x="0" y="463"/>
                  </a:lnTo>
                  <a:lnTo>
                    <a:pt x="0" y="366"/>
                  </a:lnTo>
                  <a:lnTo>
                    <a:pt x="25" y="293"/>
                  </a:lnTo>
                  <a:lnTo>
                    <a:pt x="73" y="195"/>
                  </a:lnTo>
                  <a:lnTo>
                    <a:pt x="146" y="122"/>
                  </a:lnTo>
                  <a:lnTo>
                    <a:pt x="220" y="73"/>
                  </a:lnTo>
                  <a:lnTo>
                    <a:pt x="293" y="25"/>
                  </a:lnTo>
                  <a:lnTo>
                    <a:pt x="390" y="0"/>
                  </a:lnTo>
                  <a:lnTo>
                    <a:pt x="487" y="0"/>
                  </a:lnTo>
                  <a:lnTo>
                    <a:pt x="487" y="0"/>
                  </a:lnTo>
                  <a:lnTo>
                    <a:pt x="585" y="0"/>
                  </a:lnTo>
                  <a:lnTo>
                    <a:pt x="658" y="25"/>
                  </a:lnTo>
                  <a:lnTo>
                    <a:pt x="755" y="73"/>
                  </a:lnTo>
                  <a:lnTo>
                    <a:pt x="828" y="122"/>
                  </a:lnTo>
                  <a:lnTo>
                    <a:pt x="877" y="195"/>
                  </a:lnTo>
                  <a:lnTo>
                    <a:pt x="926" y="293"/>
                  </a:lnTo>
                  <a:lnTo>
                    <a:pt x="950" y="366"/>
                  </a:lnTo>
                  <a:lnTo>
                    <a:pt x="950" y="463"/>
                  </a:lnTo>
                  <a:lnTo>
                    <a:pt x="950" y="463"/>
                  </a:lnTo>
                  <a:lnTo>
                    <a:pt x="950" y="561"/>
                  </a:lnTo>
                  <a:lnTo>
                    <a:pt x="926" y="658"/>
                  </a:lnTo>
                  <a:lnTo>
                    <a:pt x="877" y="755"/>
                  </a:lnTo>
                  <a:lnTo>
                    <a:pt x="828" y="804"/>
                  </a:lnTo>
                  <a:lnTo>
                    <a:pt x="755" y="877"/>
                  </a:lnTo>
                  <a:lnTo>
                    <a:pt x="658" y="926"/>
                  </a:lnTo>
                  <a:lnTo>
                    <a:pt x="585" y="950"/>
                  </a:lnTo>
                  <a:lnTo>
                    <a:pt x="487" y="950"/>
                  </a:lnTo>
                  <a:lnTo>
                    <a:pt x="487" y="950"/>
                  </a:lnTo>
                  <a:lnTo>
                    <a:pt x="390" y="950"/>
                  </a:lnTo>
                  <a:lnTo>
                    <a:pt x="293" y="926"/>
                  </a:lnTo>
                  <a:lnTo>
                    <a:pt x="220" y="877"/>
                  </a:lnTo>
                  <a:lnTo>
                    <a:pt x="146" y="804"/>
                  </a:lnTo>
                  <a:lnTo>
                    <a:pt x="73" y="755"/>
                  </a:lnTo>
                  <a:lnTo>
                    <a:pt x="25" y="658"/>
                  </a:lnTo>
                  <a:lnTo>
                    <a:pt x="0" y="561"/>
                  </a:lnTo>
                  <a:lnTo>
                    <a:pt x="0" y="463"/>
                  </a:lnTo>
                  <a:lnTo>
                    <a:pt x="0" y="46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1;p9">
              <a:extLst>
                <a:ext uri="{FF2B5EF4-FFF2-40B4-BE49-F238E27FC236}">
                  <a16:creationId xmlns:a16="http://schemas.microsoft.com/office/drawing/2014/main" id="{AE6D05E6-CEDE-394C-BE71-260CFAE39A5E}"/>
                </a:ext>
              </a:extLst>
            </p:cNvPr>
            <p:cNvSpPr/>
            <p:nvPr/>
          </p:nvSpPr>
          <p:spPr>
            <a:xfrm>
              <a:off x="799700" y="2503125"/>
              <a:ext cx="24375" cy="23775"/>
            </a:xfrm>
            <a:custGeom>
              <a:avLst/>
              <a:gdLst/>
              <a:ahLst/>
              <a:cxnLst/>
              <a:rect l="l" t="t" r="r" b="b"/>
              <a:pathLst>
                <a:path w="975" h="951" fill="none" extrusionOk="0">
                  <a:moveTo>
                    <a:pt x="1" y="463"/>
                  </a:moveTo>
                  <a:lnTo>
                    <a:pt x="1" y="463"/>
                  </a:lnTo>
                  <a:lnTo>
                    <a:pt x="25" y="366"/>
                  </a:lnTo>
                  <a:lnTo>
                    <a:pt x="49" y="293"/>
                  </a:lnTo>
                  <a:lnTo>
                    <a:pt x="98" y="195"/>
                  </a:lnTo>
                  <a:lnTo>
                    <a:pt x="147" y="122"/>
                  </a:lnTo>
                  <a:lnTo>
                    <a:pt x="220" y="73"/>
                  </a:lnTo>
                  <a:lnTo>
                    <a:pt x="293" y="25"/>
                  </a:lnTo>
                  <a:lnTo>
                    <a:pt x="390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585" y="0"/>
                  </a:lnTo>
                  <a:lnTo>
                    <a:pt x="683" y="25"/>
                  </a:lnTo>
                  <a:lnTo>
                    <a:pt x="756" y="73"/>
                  </a:lnTo>
                  <a:lnTo>
                    <a:pt x="829" y="122"/>
                  </a:lnTo>
                  <a:lnTo>
                    <a:pt x="877" y="195"/>
                  </a:lnTo>
                  <a:lnTo>
                    <a:pt x="926" y="293"/>
                  </a:lnTo>
                  <a:lnTo>
                    <a:pt x="951" y="366"/>
                  </a:lnTo>
                  <a:lnTo>
                    <a:pt x="975" y="463"/>
                  </a:lnTo>
                  <a:lnTo>
                    <a:pt x="975" y="463"/>
                  </a:lnTo>
                  <a:lnTo>
                    <a:pt x="951" y="561"/>
                  </a:lnTo>
                  <a:lnTo>
                    <a:pt x="926" y="658"/>
                  </a:lnTo>
                  <a:lnTo>
                    <a:pt x="877" y="731"/>
                  </a:lnTo>
                  <a:lnTo>
                    <a:pt x="829" y="804"/>
                  </a:lnTo>
                  <a:lnTo>
                    <a:pt x="756" y="877"/>
                  </a:lnTo>
                  <a:lnTo>
                    <a:pt x="683" y="902"/>
                  </a:lnTo>
                  <a:lnTo>
                    <a:pt x="585" y="950"/>
                  </a:lnTo>
                  <a:lnTo>
                    <a:pt x="488" y="950"/>
                  </a:lnTo>
                  <a:lnTo>
                    <a:pt x="488" y="950"/>
                  </a:lnTo>
                  <a:lnTo>
                    <a:pt x="390" y="950"/>
                  </a:lnTo>
                  <a:lnTo>
                    <a:pt x="293" y="902"/>
                  </a:lnTo>
                  <a:lnTo>
                    <a:pt x="220" y="877"/>
                  </a:lnTo>
                  <a:lnTo>
                    <a:pt x="147" y="804"/>
                  </a:lnTo>
                  <a:lnTo>
                    <a:pt x="98" y="731"/>
                  </a:lnTo>
                  <a:lnTo>
                    <a:pt x="49" y="658"/>
                  </a:lnTo>
                  <a:lnTo>
                    <a:pt x="25" y="561"/>
                  </a:lnTo>
                  <a:lnTo>
                    <a:pt x="1" y="463"/>
                  </a:lnTo>
                  <a:lnTo>
                    <a:pt x="1" y="463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2;p9">
              <a:extLst>
                <a:ext uri="{FF2B5EF4-FFF2-40B4-BE49-F238E27FC236}">
                  <a16:creationId xmlns:a16="http://schemas.microsoft.com/office/drawing/2014/main" id="{31D6B255-C828-F849-BC3B-8F826C8EFB9B}"/>
                </a:ext>
              </a:extLst>
            </p:cNvPr>
            <p:cNvSpPr/>
            <p:nvPr/>
          </p:nvSpPr>
          <p:spPr>
            <a:xfrm>
              <a:off x="766825" y="2388050"/>
              <a:ext cx="60925" cy="25"/>
            </a:xfrm>
            <a:custGeom>
              <a:avLst/>
              <a:gdLst/>
              <a:ahLst/>
              <a:cxnLst/>
              <a:rect l="l" t="t" r="r" b="b"/>
              <a:pathLst>
                <a:path w="2437" h="1" fill="none" extrusionOk="0">
                  <a:moveTo>
                    <a:pt x="2436" y="0"/>
                  </a:moveTo>
                  <a:lnTo>
                    <a:pt x="1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63;p9">
              <a:extLst>
                <a:ext uri="{FF2B5EF4-FFF2-40B4-BE49-F238E27FC236}">
                  <a16:creationId xmlns:a16="http://schemas.microsoft.com/office/drawing/2014/main" id="{D4E630D5-D9A0-6444-BE4F-9631A278F7A7}"/>
                </a:ext>
              </a:extLst>
            </p:cNvPr>
            <p:cNvSpPr/>
            <p:nvPr/>
          </p:nvSpPr>
          <p:spPr>
            <a:xfrm>
              <a:off x="769875" y="2456250"/>
              <a:ext cx="31075" cy="31075"/>
            </a:xfrm>
            <a:custGeom>
              <a:avLst/>
              <a:gdLst/>
              <a:ahLst/>
              <a:cxnLst/>
              <a:rect l="l" t="t" r="r" b="b"/>
              <a:pathLst>
                <a:path w="1243" h="1243" fill="none" extrusionOk="0">
                  <a:moveTo>
                    <a:pt x="0" y="633"/>
                  </a:moveTo>
                  <a:lnTo>
                    <a:pt x="0" y="633"/>
                  </a:lnTo>
                  <a:lnTo>
                    <a:pt x="0" y="512"/>
                  </a:lnTo>
                  <a:lnTo>
                    <a:pt x="49" y="390"/>
                  </a:lnTo>
                  <a:lnTo>
                    <a:pt x="98" y="268"/>
                  </a:lnTo>
                  <a:lnTo>
                    <a:pt x="171" y="195"/>
                  </a:lnTo>
                  <a:lnTo>
                    <a:pt x="268" y="122"/>
                  </a:lnTo>
                  <a:lnTo>
                    <a:pt x="366" y="49"/>
                  </a:lnTo>
                  <a:lnTo>
                    <a:pt x="487" y="24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731" y="24"/>
                  </a:lnTo>
                  <a:lnTo>
                    <a:pt x="853" y="49"/>
                  </a:lnTo>
                  <a:lnTo>
                    <a:pt x="975" y="122"/>
                  </a:lnTo>
                  <a:lnTo>
                    <a:pt x="1048" y="195"/>
                  </a:lnTo>
                  <a:lnTo>
                    <a:pt x="1145" y="268"/>
                  </a:lnTo>
                  <a:lnTo>
                    <a:pt x="1194" y="390"/>
                  </a:lnTo>
                  <a:lnTo>
                    <a:pt x="1218" y="512"/>
                  </a:lnTo>
                  <a:lnTo>
                    <a:pt x="1242" y="633"/>
                  </a:lnTo>
                  <a:lnTo>
                    <a:pt x="1242" y="633"/>
                  </a:lnTo>
                  <a:lnTo>
                    <a:pt x="1218" y="755"/>
                  </a:lnTo>
                  <a:lnTo>
                    <a:pt x="1194" y="877"/>
                  </a:lnTo>
                  <a:lnTo>
                    <a:pt x="1145" y="974"/>
                  </a:lnTo>
                  <a:lnTo>
                    <a:pt x="1048" y="1072"/>
                  </a:lnTo>
                  <a:lnTo>
                    <a:pt x="975" y="1145"/>
                  </a:lnTo>
                  <a:lnTo>
                    <a:pt x="853" y="1193"/>
                  </a:lnTo>
                  <a:lnTo>
                    <a:pt x="731" y="1242"/>
                  </a:lnTo>
                  <a:lnTo>
                    <a:pt x="609" y="1242"/>
                  </a:lnTo>
                  <a:lnTo>
                    <a:pt x="609" y="1242"/>
                  </a:lnTo>
                  <a:lnTo>
                    <a:pt x="487" y="1242"/>
                  </a:lnTo>
                  <a:lnTo>
                    <a:pt x="366" y="1193"/>
                  </a:lnTo>
                  <a:lnTo>
                    <a:pt x="268" y="1145"/>
                  </a:lnTo>
                  <a:lnTo>
                    <a:pt x="171" y="1072"/>
                  </a:lnTo>
                  <a:lnTo>
                    <a:pt x="98" y="974"/>
                  </a:lnTo>
                  <a:lnTo>
                    <a:pt x="49" y="877"/>
                  </a:lnTo>
                  <a:lnTo>
                    <a:pt x="0" y="755"/>
                  </a:lnTo>
                  <a:lnTo>
                    <a:pt x="0" y="633"/>
                  </a:lnTo>
                  <a:lnTo>
                    <a:pt x="0" y="633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29891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preserve="1">
  <p:cSld name="1_Title + 1 colum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6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grpSp>
        <p:nvGrpSpPr>
          <p:cNvPr id="16" name="Google Shape;363;p47">
            <a:extLst>
              <a:ext uri="{FF2B5EF4-FFF2-40B4-BE49-F238E27FC236}">
                <a16:creationId xmlns:a16="http://schemas.microsoft.com/office/drawing/2014/main" id="{3541BDF9-5784-074C-A08C-87376337677D}"/>
              </a:ext>
            </a:extLst>
          </p:cNvPr>
          <p:cNvGrpSpPr/>
          <p:nvPr/>
        </p:nvGrpSpPr>
        <p:grpSpPr>
          <a:xfrm>
            <a:off x="234451" y="613658"/>
            <a:ext cx="372594" cy="360301"/>
            <a:chOff x="1247825" y="5001950"/>
            <a:chExt cx="443300" cy="428675"/>
          </a:xfrm>
        </p:grpSpPr>
        <p:sp>
          <p:nvSpPr>
            <p:cNvPr id="17" name="Google Shape;364;p47">
              <a:extLst>
                <a:ext uri="{FF2B5EF4-FFF2-40B4-BE49-F238E27FC236}">
                  <a16:creationId xmlns:a16="http://schemas.microsoft.com/office/drawing/2014/main" id="{572CE08A-2EDE-ED40-8929-A4D030F473E9}"/>
                </a:ext>
              </a:extLst>
            </p:cNvPr>
            <p:cNvSpPr/>
            <p:nvPr/>
          </p:nvSpPr>
          <p:spPr>
            <a:xfrm>
              <a:off x="1247825" y="5168175"/>
              <a:ext cx="373875" cy="221650"/>
            </a:xfrm>
            <a:custGeom>
              <a:avLst/>
              <a:gdLst/>
              <a:ahLst/>
              <a:cxnLst/>
              <a:rect l="l" t="t" r="r" b="b"/>
              <a:pathLst>
                <a:path w="14955" h="8866" fill="none" extrusionOk="0">
                  <a:moveTo>
                    <a:pt x="12178" y="8865"/>
                  </a:moveTo>
                  <a:lnTo>
                    <a:pt x="12178" y="8865"/>
                  </a:lnTo>
                  <a:lnTo>
                    <a:pt x="12325" y="8841"/>
                  </a:lnTo>
                  <a:lnTo>
                    <a:pt x="12471" y="8792"/>
                  </a:lnTo>
                  <a:lnTo>
                    <a:pt x="12592" y="8695"/>
                  </a:lnTo>
                  <a:lnTo>
                    <a:pt x="12666" y="8573"/>
                  </a:lnTo>
                  <a:lnTo>
                    <a:pt x="12666" y="8573"/>
                  </a:lnTo>
                  <a:lnTo>
                    <a:pt x="12958" y="8037"/>
                  </a:lnTo>
                  <a:lnTo>
                    <a:pt x="13323" y="7331"/>
                  </a:lnTo>
                  <a:lnTo>
                    <a:pt x="13688" y="6454"/>
                  </a:lnTo>
                  <a:lnTo>
                    <a:pt x="13883" y="5991"/>
                  </a:lnTo>
                  <a:lnTo>
                    <a:pt x="14078" y="5480"/>
                  </a:lnTo>
                  <a:lnTo>
                    <a:pt x="14249" y="4944"/>
                  </a:lnTo>
                  <a:lnTo>
                    <a:pt x="14419" y="4360"/>
                  </a:lnTo>
                  <a:lnTo>
                    <a:pt x="14565" y="3775"/>
                  </a:lnTo>
                  <a:lnTo>
                    <a:pt x="14711" y="3166"/>
                  </a:lnTo>
                  <a:lnTo>
                    <a:pt x="14809" y="2533"/>
                  </a:lnTo>
                  <a:lnTo>
                    <a:pt x="14882" y="1875"/>
                  </a:lnTo>
                  <a:lnTo>
                    <a:pt x="14931" y="1218"/>
                  </a:lnTo>
                  <a:lnTo>
                    <a:pt x="14955" y="536"/>
                  </a:lnTo>
                  <a:lnTo>
                    <a:pt x="14955" y="536"/>
                  </a:lnTo>
                  <a:lnTo>
                    <a:pt x="14955" y="438"/>
                  </a:lnTo>
                  <a:lnTo>
                    <a:pt x="14906" y="341"/>
                  </a:lnTo>
                  <a:lnTo>
                    <a:pt x="14857" y="244"/>
                  </a:lnTo>
                  <a:lnTo>
                    <a:pt x="14809" y="146"/>
                  </a:lnTo>
                  <a:lnTo>
                    <a:pt x="14711" y="97"/>
                  </a:lnTo>
                  <a:lnTo>
                    <a:pt x="14614" y="24"/>
                  </a:lnTo>
                  <a:lnTo>
                    <a:pt x="14516" y="0"/>
                  </a:lnTo>
                  <a:lnTo>
                    <a:pt x="14395" y="0"/>
                  </a:lnTo>
                  <a:lnTo>
                    <a:pt x="3338" y="0"/>
                  </a:lnTo>
                  <a:lnTo>
                    <a:pt x="3338" y="0"/>
                  </a:lnTo>
                  <a:lnTo>
                    <a:pt x="3216" y="0"/>
                  </a:lnTo>
                  <a:lnTo>
                    <a:pt x="3118" y="24"/>
                  </a:lnTo>
                  <a:lnTo>
                    <a:pt x="3021" y="97"/>
                  </a:lnTo>
                  <a:lnTo>
                    <a:pt x="2924" y="146"/>
                  </a:lnTo>
                  <a:lnTo>
                    <a:pt x="2875" y="244"/>
                  </a:lnTo>
                  <a:lnTo>
                    <a:pt x="2826" y="341"/>
                  </a:lnTo>
                  <a:lnTo>
                    <a:pt x="2777" y="438"/>
                  </a:lnTo>
                  <a:lnTo>
                    <a:pt x="2777" y="536"/>
                  </a:lnTo>
                  <a:lnTo>
                    <a:pt x="2777" y="536"/>
                  </a:lnTo>
                  <a:lnTo>
                    <a:pt x="2777" y="706"/>
                  </a:lnTo>
                  <a:lnTo>
                    <a:pt x="2777" y="706"/>
                  </a:lnTo>
                  <a:lnTo>
                    <a:pt x="2558" y="633"/>
                  </a:lnTo>
                  <a:lnTo>
                    <a:pt x="2363" y="585"/>
                  </a:lnTo>
                  <a:lnTo>
                    <a:pt x="2144" y="560"/>
                  </a:lnTo>
                  <a:lnTo>
                    <a:pt x="1949" y="536"/>
                  </a:lnTo>
                  <a:lnTo>
                    <a:pt x="1949" y="536"/>
                  </a:lnTo>
                  <a:lnTo>
                    <a:pt x="1755" y="560"/>
                  </a:lnTo>
                  <a:lnTo>
                    <a:pt x="1560" y="585"/>
                  </a:lnTo>
                  <a:lnTo>
                    <a:pt x="1365" y="633"/>
                  </a:lnTo>
                  <a:lnTo>
                    <a:pt x="1194" y="706"/>
                  </a:lnTo>
                  <a:lnTo>
                    <a:pt x="1024" y="779"/>
                  </a:lnTo>
                  <a:lnTo>
                    <a:pt x="853" y="877"/>
                  </a:lnTo>
                  <a:lnTo>
                    <a:pt x="707" y="999"/>
                  </a:lnTo>
                  <a:lnTo>
                    <a:pt x="561" y="1120"/>
                  </a:lnTo>
                  <a:lnTo>
                    <a:pt x="439" y="1242"/>
                  </a:lnTo>
                  <a:lnTo>
                    <a:pt x="342" y="1413"/>
                  </a:lnTo>
                  <a:lnTo>
                    <a:pt x="244" y="1559"/>
                  </a:lnTo>
                  <a:lnTo>
                    <a:pt x="147" y="1729"/>
                  </a:lnTo>
                  <a:lnTo>
                    <a:pt x="98" y="1900"/>
                  </a:lnTo>
                  <a:lnTo>
                    <a:pt x="50" y="2095"/>
                  </a:lnTo>
                  <a:lnTo>
                    <a:pt x="1" y="2289"/>
                  </a:lnTo>
                  <a:lnTo>
                    <a:pt x="1" y="2484"/>
                  </a:lnTo>
                  <a:lnTo>
                    <a:pt x="1" y="2484"/>
                  </a:lnTo>
                  <a:lnTo>
                    <a:pt x="25" y="2850"/>
                  </a:lnTo>
                  <a:lnTo>
                    <a:pt x="98" y="3191"/>
                  </a:lnTo>
                  <a:lnTo>
                    <a:pt x="220" y="3556"/>
                  </a:lnTo>
                  <a:lnTo>
                    <a:pt x="366" y="3872"/>
                  </a:lnTo>
                  <a:lnTo>
                    <a:pt x="561" y="4213"/>
                  </a:lnTo>
                  <a:lnTo>
                    <a:pt x="780" y="4530"/>
                  </a:lnTo>
                  <a:lnTo>
                    <a:pt x="1024" y="4822"/>
                  </a:lnTo>
                  <a:lnTo>
                    <a:pt x="1292" y="5090"/>
                  </a:lnTo>
                  <a:lnTo>
                    <a:pt x="1584" y="5334"/>
                  </a:lnTo>
                  <a:lnTo>
                    <a:pt x="1901" y="5577"/>
                  </a:lnTo>
                  <a:lnTo>
                    <a:pt x="2242" y="5772"/>
                  </a:lnTo>
                  <a:lnTo>
                    <a:pt x="2583" y="5943"/>
                  </a:lnTo>
                  <a:lnTo>
                    <a:pt x="2924" y="6089"/>
                  </a:lnTo>
                  <a:lnTo>
                    <a:pt x="3265" y="6186"/>
                  </a:lnTo>
                  <a:lnTo>
                    <a:pt x="3605" y="6259"/>
                  </a:lnTo>
                  <a:lnTo>
                    <a:pt x="3946" y="6284"/>
                  </a:lnTo>
                  <a:lnTo>
                    <a:pt x="3946" y="6284"/>
                  </a:lnTo>
                  <a:lnTo>
                    <a:pt x="4068" y="6625"/>
                  </a:lnTo>
                  <a:lnTo>
                    <a:pt x="4214" y="6941"/>
                  </a:lnTo>
                  <a:lnTo>
                    <a:pt x="4507" y="7574"/>
                  </a:lnTo>
                  <a:lnTo>
                    <a:pt x="4799" y="8110"/>
                  </a:lnTo>
                  <a:lnTo>
                    <a:pt x="5067" y="8573"/>
                  </a:lnTo>
                  <a:lnTo>
                    <a:pt x="5067" y="8573"/>
                  </a:lnTo>
                  <a:lnTo>
                    <a:pt x="5140" y="8695"/>
                  </a:lnTo>
                  <a:lnTo>
                    <a:pt x="5262" y="8792"/>
                  </a:lnTo>
                  <a:lnTo>
                    <a:pt x="5408" y="8841"/>
                  </a:lnTo>
                  <a:lnTo>
                    <a:pt x="5554" y="8865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65;p47">
              <a:extLst>
                <a:ext uri="{FF2B5EF4-FFF2-40B4-BE49-F238E27FC236}">
                  <a16:creationId xmlns:a16="http://schemas.microsoft.com/office/drawing/2014/main" id="{E3272AF4-EF81-B947-99F7-208AC87C7B41}"/>
                </a:ext>
              </a:extLst>
            </p:cNvPr>
            <p:cNvSpPr/>
            <p:nvPr/>
          </p:nvSpPr>
          <p:spPr>
            <a:xfrm>
              <a:off x="1275850" y="5209575"/>
              <a:ext cx="60900" cy="87075"/>
            </a:xfrm>
            <a:custGeom>
              <a:avLst/>
              <a:gdLst/>
              <a:ahLst/>
              <a:cxnLst/>
              <a:rect l="l" t="t" r="r" b="b"/>
              <a:pathLst>
                <a:path w="2436" h="3483" fill="none" extrusionOk="0">
                  <a:moveTo>
                    <a:pt x="0" y="828"/>
                  </a:moveTo>
                  <a:lnTo>
                    <a:pt x="0" y="828"/>
                  </a:lnTo>
                  <a:lnTo>
                    <a:pt x="0" y="658"/>
                  </a:lnTo>
                  <a:lnTo>
                    <a:pt x="49" y="512"/>
                  </a:lnTo>
                  <a:lnTo>
                    <a:pt x="122" y="366"/>
                  </a:lnTo>
                  <a:lnTo>
                    <a:pt x="244" y="244"/>
                  </a:lnTo>
                  <a:lnTo>
                    <a:pt x="366" y="146"/>
                  </a:lnTo>
                  <a:lnTo>
                    <a:pt x="487" y="73"/>
                  </a:lnTo>
                  <a:lnTo>
                    <a:pt x="658" y="25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950" y="0"/>
                  </a:lnTo>
                  <a:lnTo>
                    <a:pt x="1072" y="25"/>
                  </a:lnTo>
                  <a:lnTo>
                    <a:pt x="1340" y="122"/>
                  </a:lnTo>
                  <a:lnTo>
                    <a:pt x="1559" y="268"/>
                  </a:lnTo>
                  <a:lnTo>
                    <a:pt x="1754" y="414"/>
                  </a:lnTo>
                  <a:lnTo>
                    <a:pt x="1754" y="414"/>
                  </a:lnTo>
                  <a:lnTo>
                    <a:pt x="1803" y="780"/>
                  </a:lnTo>
                  <a:lnTo>
                    <a:pt x="1876" y="1169"/>
                  </a:lnTo>
                  <a:lnTo>
                    <a:pt x="2046" y="1997"/>
                  </a:lnTo>
                  <a:lnTo>
                    <a:pt x="2265" y="2801"/>
                  </a:lnTo>
                  <a:lnTo>
                    <a:pt x="2436" y="3483"/>
                  </a:lnTo>
                  <a:lnTo>
                    <a:pt x="2436" y="3483"/>
                  </a:lnTo>
                  <a:lnTo>
                    <a:pt x="2241" y="3434"/>
                  </a:lnTo>
                  <a:lnTo>
                    <a:pt x="2022" y="3361"/>
                  </a:lnTo>
                  <a:lnTo>
                    <a:pt x="1827" y="3264"/>
                  </a:lnTo>
                  <a:lnTo>
                    <a:pt x="1608" y="3142"/>
                  </a:lnTo>
                  <a:lnTo>
                    <a:pt x="1413" y="3020"/>
                  </a:lnTo>
                  <a:lnTo>
                    <a:pt x="1194" y="2874"/>
                  </a:lnTo>
                  <a:lnTo>
                    <a:pt x="999" y="2704"/>
                  </a:lnTo>
                  <a:lnTo>
                    <a:pt x="804" y="2533"/>
                  </a:lnTo>
                  <a:lnTo>
                    <a:pt x="634" y="2338"/>
                  </a:lnTo>
                  <a:lnTo>
                    <a:pt x="487" y="2143"/>
                  </a:lnTo>
                  <a:lnTo>
                    <a:pt x="341" y="1924"/>
                  </a:lnTo>
                  <a:lnTo>
                    <a:pt x="219" y="1729"/>
                  </a:lnTo>
                  <a:lnTo>
                    <a:pt x="122" y="1510"/>
                  </a:lnTo>
                  <a:lnTo>
                    <a:pt x="49" y="1267"/>
                  </a:lnTo>
                  <a:lnTo>
                    <a:pt x="0" y="1047"/>
                  </a:lnTo>
                  <a:lnTo>
                    <a:pt x="0" y="828"/>
                  </a:lnTo>
                  <a:lnTo>
                    <a:pt x="0" y="828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66;p47">
              <a:extLst>
                <a:ext uri="{FF2B5EF4-FFF2-40B4-BE49-F238E27FC236}">
                  <a16:creationId xmlns:a16="http://schemas.microsoft.com/office/drawing/2014/main" id="{584652AF-EDE0-DE40-8E38-1CC1E523A7C4}"/>
                </a:ext>
              </a:extLst>
            </p:cNvPr>
            <p:cNvSpPr/>
            <p:nvPr/>
          </p:nvSpPr>
          <p:spPr>
            <a:xfrm>
              <a:off x="1247825" y="5391625"/>
              <a:ext cx="443300" cy="39000"/>
            </a:xfrm>
            <a:custGeom>
              <a:avLst/>
              <a:gdLst/>
              <a:ahLst/>
              <a:cxnLst/>
              <a:rect l="l" t="t" r="r" b="b"/>
              <a:pathLst>
                <a:path w="17732" h="1560" fill="none" extrusionOk="0">
                  <a:moveTo>
                    <a:pt x="16611" y="1559"/>
                  </a:moveTo>
                  <a:lnTo>
                    <a:pt x="1121" y="1559"/>
                  </a:lnTo>
                  <a:lnTo>
                    <a:pt x="1121" y="1559"/>
                  </a:lnTo>
                  <a:lnTo>
                    <a:pt x="1000" y="1535"/>
                  </a:lnTo>
                  <a:lnTo>
                    <a:pt x="878" y="1510"/>
                  </a:lnTo>
                  <a:lnTo>
                    <a:pt x="780" y="1462"/>
                  </a:lnTo>
                  <a:lnTo>
                    <a:pt x="683" y="1389"/>
                  </a:lnTo>
                  <a:lnTo>
                    <a:pt x="488" y="1218"/>
                  </a:lnTo>
                  <a:lnTo>
                    <a:pt x="318" y="999"/>
                  </a:lnTo>
                  <a:lnTo>
                    <a:pt x="196" y="755"/>
                  </a:lnTo>
                  <a:lnTo>
                    <a:pt x="98" y="487"/>
                  </a:lnTo>
                  <a:lnTo>
                    <a:pt x="25" y="244"/>
                  </a:lnTo>
                  <a:lnTo>
                    <a:pt x="1" y="0"/>
                  </a:lnTo>
                  <a:lnTo>
                    <a:pt x="17731" y="0"/>
                  </a:lnTo>
                  <a:lnTo>
                    <a:pt x="17731" y="0"/>
                  </a:lnTo>
                  <a:lnTo>
                    <a:pt x="17707" y="244"/>
                  </a:lnTo>
                  <a:lnTo>
                    <a:pt x="17634" y="487"/>
                  </a:lnTo>
                  <a:lnTo>
                    <a:pt x="17537" y="755"/>
                  </a:lnTo>
                  <a:lnTo>
                    <a:pt x="17415" y="999"/>
                  </a:lnTo>
                  <a:lnTo>
                    <a:pt x="17244" y="1218"/>
                  </a:lnTo>
                  <a:lnTo>
                    <a:pt x="17049" y="1389"/>
                  </a:lnTo>
                  <a:lnTo>
                    <a:pt x="16952" y="1462"/>
                  </a:lnTo>
                  <a:lnTo>
                    <a:pt x="16855" y="1510"/>
                  </a:lnTo>
                  <a:lnTo>
                    <a:pt x="16733" y="1535"/>
                  </a:lnTo>
                  <a:lnTo>
                    <a:pt x="16611" y="1559"/>
                  </a:lnTo>
                  <a:lnTo>
                    <a:pt x="16611" y="1559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67;p47">
              <a:extLst>
                <a:ext uri="{FF2B5EF4-FFF2-40B4-BE49-F238E27FC236}">
                  <a16:creationId xmlns:a16="http://schemas.microsoft.com/office/drawing/2014/main" id="{C22F9A86-3FF7-6945-90B2-1F66B4E0EEB8}"/>
                </a:ext>
              </a:extLst>
            </p:cNvPr>
            <p:cNvSpPr/>
            <p:nvPr/>
          </p:nvSpPr>
          <p:spPr>
            <a:xfrm>
              <a:off x="1454850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3" y="0"/>
                  </a:moveTo>
                  <a:lnTo>
                    <a:pt x="683" y="0"/>
                  </a:lnTo>
                  <a:lnTo>
                    <a:pt x="658" y="171"/>
                  </a:lnTo>
                  <a:lnTo>
                    <a:pt x="610" y="317"/>
                  </a:lnTo>
                  <a:lnTo>
                    <a:pt x="512" y="439"/>
                  </a:lnTo>
                  <a:lnTo>
                    <a:pt x="415" y="585"/>
                  </a:lnTo>
                  <a:lnTo>
                    <a:pt x="415" y="585"/>
                  </a:lnTo>
                  <a:lnTo>
                    <a:pt x="269" y="731"/>
                  </a:lnTo>
                  <a:lnTo>
                    <a:pt x="147" y="950"/>
                  </a:lnTo>
                  <a:lnTo>
                    <a:pt x="74" y="1072"/>
                  </a:lnTo>
                  <a:lnTo>
                    <a:pt x="49" y="1194"/>
                  </a:lnTo>
                  <a:lnTo>
                    <a:pt x="1" y="1364"/>
                  </a:lnTo>
                  <a:lnTo>
                    <a:pt x="1" y="1535"/>
                  </a:lnTo>
                  <a:lnTo>
                    <a:pt x="1" y="1535"/>
                  </a:lnTo>
                  <a:lnTo>
                    <a:pt x="1" y="1705"/>
                  </a:lnTo>
                  <a:lnTo>
                    <a:pt x="49" y="1851"/>
                  </a:lnTo>
                  <a:lnTo>
                    <a:pt x="74" y="1997"/>
                  </a:lnTo>
                  <a:lnTo>
                    <a:pt x="147" y="2095"/>
                  </a:lnTo>
                  <a:lnTo>
                    <a:pt x="269" y="2314"/>
                  </a:lnTo>
                  <a:lnTo>
                    <a:pt x="415" y="2484"/>
                  </a:lnTo>
                  <a:lnTo>
                    <a:pt x="415" y="2484"/>
                  </a:lnTo>
                  <a:lnTo>
                    <a:pt x="512" y="2606"/>
                  </a:lnTo>
                  <a:lnTo>
                    <a:pt x="610" y="2728"/>
                  </a:lnTo>
                  <a:lnTo>
                    <a:pt x="658" y="2874"/>
                  </a:lnTo>
                  <a:lnTo>
                    <a:pt x="683" y="3045"/>
                  </a:lnTo>
                  <a:lnTo>
                    <a:pt x="683" y="3045"/>
                  </a:lnTo>
                  <a:lnTo>
                    <a:pt x="658" y="3239"/>
                  </a:lnTo>
                  <a:lnTo>
                    <a:pt x="610" y="3385"/>
                  </a:lnTo>
                  <a:lnTo>
                    <a:pt x="512" y="3507"/>
                  </a:lnTo>
                  <a:lnTo>
                    <a:pt x="415" y="3629"/>
                  </a:lnTo>
                  <a:lnTo>
                    <a:pt x="415" y="3629"/>
                  </a:lnTo>
                  <a:lnTo>
                    <a:pt x="269" y="3800"/>
                  </a:lnTo>
                  <a:lnTo>
                    <a:pt x="147" y="3994"/>
                  </a:lnTo>
                  <a:lnTo>
                    <a:pt x="74" y="4116"/>
                  </a:lnTo>
                  <a:lnTo>
                    <a:pt x="49" y="4262"/>
                  </a:lnTo>
                  <a:lnTo>
                    <a:pt x="1" y="4408"/>
                  </a:lnTo>
                  <a:lnTo>
                    <a:pt x="1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68;p47">
              <a:extLst>
                <a:ext uri="{FF2B5EF4-FFF2-40B4-BE49-F238E27FC236}">
                  <a16:creationId xmlns:a16="http://schemas.microsoft.com/office/drawing/2014/main" id="{35E00376-99D9-274D-A292-AFECD22C8F81}"/>
                </a:ext>
              </a:extLst>
            </p:cNvPr>
            <p:cNvSpPr/>
            <p:nvPr/>
          </p:nvSpPr>
          <p:spPr>
            <a:xfrm>
              <a:off x="1411025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2" y="0"/>
                  </a:moveTo>
                  <a:lnTo>
                    <a:pt x="682" y="0"/>
                  </a:lnTo>
                  <a:lnTo>
                    <a:pt x="658" y="171"/>
                  </a:lnTo>
                  <a:lnTo>
                    <a:pt x="609" y="317"/>
                  </a:lnTo>
                  <a:lnTo>
                    <a:pt x="536" y="439"/>
                  </a:lnTo>
                  <a:lnTo>
                    <a:pt x="414" y="585"/>
                  </a:lnTo>
                  <a:lnTo>
                    <a:pt x="414" y="585"/>
                  </a:lnTo>
                  <a:lnTo>
                    <a:pt x="268" y="731"/>
                  </a:lnTo>
                  <a:lnTo>
                    <a:pt x="146" y="950"/>
                  </a:lnTo>
                  <a:lnTo>
                    <a:pt x="97" y="1072"/>
                  </a:lnTo>
                  <a:lnTo>
                    <a:pt x="49" y="1194"/>
                  </a:lnTo>
                  <a:lnTo>
                    <a:pt x="24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24" y="1705"/>
                  </a:lnTo>
                  <a:lnTo>
                    <a:pt x="49" y="1851"/>
                  </a:lnTo>
                  <a:lnTo>
                    <a:pt x="97" y="1997"/>
                  </a:lnTo>
                  <a:lnTo>
                    <a:pt x="146" y="2095"/>
                  </a:lnTo>
                  <a:lnTo>
                    <a:pt x="268" y="2314"/>
                  </a:lnTo>
                  <a:lnTo>
                    <a:pt x="414" y="2484"/>
                  </a:lnTo>
                  <a:lnTo>
                    <a:pt x="414" y="2484"/>
                  </a:lnTo>
                  <a:lnTo>
                    <a:pt x="536" y="2606"/>
                  </a:lnTo>
                  <a:lnTo>
                    <a:pt x="609" y="2728"/>
                  </a:lnTo>
                  <a:lnTo>
                    <a:pt x="658" y="2874"/>
                  </a:lnTo>
                  <a:lnTo>
                    <a:pt x="682" y="3045"/>
                  </a:lnTo>
                  <a:lnTo>
                    <a:pt x="682" y="3045"/>
                  </a:lnTo>
                  <a:lnTo>
                    <a:pt x="658" y="3239"/>
                  </a:lnTo>
                  <a:lnTo>
                    <a:pt x="609" y="3385"/>
                  </a:lnTo>
                  <a:lnTo>
                    <a:pt x="536" y="3507"/>
                  </a:lnTo>
                  <a:lnTo>
                    <a:pt x="414" y="3629"/>
                  </a:lnTo>
                  <a:lnTo>
                    <a:pt x="414" y="3629"/>
                  </a:lnTo>
                  <a:lnTo>
                    <a:pt x="268" y="3800"/>
                  </a:lnTo>
                  <a:lnTo>
                    <a:pt x="146" y="3994"/>
                  </a:lnTo>
                  <a:lnTo>
                    <a:pt x="97" y="4116"/>
                  </a:lnTo>
                  <a:lnTo>
                    <a:pt x="49" y="4262"/>
                  </a:lnTo>
                  <a:lnTo>
                    <a:pt x="24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69;p47">
              <a:extLst>
                <a:ext uri="{FF2B5EF4-FFF2-40B4-BE49-F238E27FC236}">
                  <a16:creationId xmlns:a16="http://schemas.microsoft.com/office/drawing/2014/main" id="{D11F13E6-7749-5D4B-A7A0-EFE5A88346CC}"/>
                </a:ext>
              </a:extLst>
            </p:cNvPr>
            <p:cNvSpPr/>
            <p:nvPr/>
          </p:nvSpPr>
          <p:spPr>
            <a:xfrm>
              <a:off x="1498700" y="5001950"/>
              <a:ext cx="16450" cy="114475"/>
            </a:xfrm>
            <a:custGeom>
              <a:avLst/>
              <a:gdLst/>
              <a:ahLst/>
              <a:cxnLst/>
              <a:rect l="l" t="t" r="r" b="b"/>
              <a:pathLst>
                <a:path w="658" h="4579" fill="none" extrusionOk="0">
                  <a:moveTo>
                    <a:pt x="658" y="0"/>
                  </a:moveTo>
                  <a:lnTo>
                    <a:pt x="658" y="0"/>
                  </a:lnTo>
                  <a:lnTo>
                    <a:pt x="658" y="171"/>
                  </a:lnTo>
                  <a:lnTo>
                    <a:pt x="585" y="317"/>
                  </a:lnTo>
                  <a:lnTo>
                    <a:pt x="512" y="439"/>
                  </a:lnTo>
                  <a:lnTo>
                    <a:pt x="390" y="585"/>
                  </a:lnTo>
                  <a:lnTo>
                    <a:pt x="390" y="585"/>
                  </a:lnTo>
                  <a:lnTo>
                    <a:pt x="268" y="731"/>
                  </a:lnTo>
                  <a:lnTo>
                    <a:pt x="122" y="950"/>
                  </a:lnTo>
                  <a:lnTo>
                    <a:pt x="73" y="1072"/>
                  </a:lnTo>
                  <a:lnTo>
                    <a:pt x="25" y="1194"/>
                  </a:lnTo>
                  <a:lnTo>
                    <a:pt x="0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0" y="1705"/>
                  </a:lnTo>
                  <a:lnTo>
                    <a:pt x="25" y="1851"/>
                  </a:lnTo>
                  <a:lnTo>
                    <a:pt x="73" y="1997"/>
                  </a:lnTo>
                  <a:lnTo>
                    <a:pt x="122" y="2095"/>
                  </a:lnTo>
                  <a:lnTo>
                    <a:pt x="268" y="2314"/>
                  </a:lnTo>
                  <a:lnTo>
                    <a:pt x="390" y="2484"/>
                  </a:lnTo>
                  <a:lnTo>
                    <a:pt x="390" y="2484"/>
                  </a:lnTo>
                  <a:lnTo>
                    <a:pt x="512" y="2606"/>
                  </a:lnTo>
                  <a:lnTo>
                    <a:pt x="585" y="2728"/>
                  </a:lnTo>
                  <a:lnTo>
                    <a:pt x="658" y="2874"/>
                  </a:lnTo>
                  <a:lnTo>
                    <a:pt x="658" y="3045"/>
                  </a:lnTo>
                  <a:lnTo>
                    <a:pt x="658" y="3045"/>
                  </a:lnTo>
                  <a:lnTo>
                    <a:pt x="658" y="3239"/>
                  </a:lnTo>
                  <a:lnTo>
                    <a:pt x="585" y="3385"/>
                  </a:lnTo>
                  <a:lnTo>
                    <a:pt x="512" y="3507"/>
                  </a:lnTo>
                  <a:lnTo>
                    <a:pt x="390" y="3629"/>
                  </a:lnTo>
                  <a:lnTo>
                    <a:pt x="390" y="3629"/>
                  </a:lnTo>
                  <a:lnTo>
                    <a:pt x="268" y="3800"/>
                  </a:lnTo>
                  <a:lnTo>
                    <a:pt x="122" y="3994"/>
                  </a:lnTo>
                  <a:lnTo>
                    <a:pt x="73" y="4116"/>
                  </a:lnTo>
                  <a:lnTo>
                    <a:pt x="25" y="4262"/>
                  </a:lnTo>
                  <a:lnTo>
                    <a:pt x="0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8F7C7F8-C034-EF43-941C-B3BC5BC5855C}"/>
              </a:ext>
            </a:extLst>
          </p:cNvPr>
          <p:cNvSpPr txBox="1"/>
          <p:nvPr/>
        </p:nvSpPr>
        <p:spPr>
          <a:xfrm>
            <a:off x="650763" y="624705"/>
            <a:ext cx="1629987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Brain Break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DC002A9-6F71-4260-AC7A-CA8BDE848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274433"/>
            <a:ext cx="2585474" cy="869067"/>
          </a:xfrm>
          <a:prstGeom prst="rect">
            <a:avLst/>
          </a:prstGeom>
        </p:spPr>
      </p:pic>
      <p:sp>
        <p:nvSpPr>
          <p:cNvPr id="15" name="Google Shape;33;p6">
            <a:extLst>
              <a:ext uri="{FF2B5EF4-FFF2-40B4-BE49-F238E27FC236}">
                <a16:creationId xmlns:a16="http://schemas.microsoft.com/office/drawing/2014/main" id="{7D0330C4-488F-4E11-BF3D-EA5DF26F0A65}"/>
              </a:ext>
            </a:extLst>
          </p:cNvPr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34;p6">
            <a:extLst>
              <a:ext uri="{FF2B5EF4-FFF2-40B4-BE49-F238E27FC236}">
                <a16:creationId xmlns:a16="http://schemas.microsoft.com/office/drawing/2014/main" id="{9AA0ECA5-9FBC-4C4B-A996-F0E3B3EC796D}"/>
              </a:ext>
            </a:extLst>
          </p:cNvPr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4" name="Google Shape;363;p47">
            <a:extLst>
              <a:ext uri="{FF2B5EF4-FFF2-40B4-BE49-F238E27FC236}">
                <a16:creationId xmlns:a16="http://schemas.microsoft.com/office/drawing/2014/main" id="{CA4C0B63-61BC-42D7-B10C-C17E378D6BB3}"/>
              </a:ext>
            </a:extLst>
          </p:cNvPr>
          <p:cNvGrpSpPr/>
          <p:nvPr/>
        </p:nvGrpSpPr>
        <p:grpSpPr>
          <a:xfrm>
            <a:off x="234451" y="613658"/>
            <a:ext cx="372594" cy="360301"/>
            <a:chOff x="1247825" y="5001950"/>
            <a:chExt cx="443300" cy="428675"/>
          </a:xfrm>
        </p:grpSpPr>
        <p:sp>
          <p:nvSpPr>
            <p:cNvPr id="25" name="Google Shape;364;p47">
              <a:extLst>
                <a:ext uri="{FF2B5EF4-FFF2-40B4-BE49-F238E27FC236}">
                  <a16:creationId xmlns:a16="http://schemas.microsoft.com/office/drawing/2014/main" id="{E6339F27-6884-43C4-ACA3-533ECC8D4189}"/>
                </a:ext>
              </a:extLst>
            </p:cNvPr>
            <p:cNvSpPr/>
            <p:nvPr/>
          </p:nvSpPr>
          <p:spPr>
            <a:xfrm>
              <a:off x="1247825" y="5168175"/>
              <a:ext cx="373875" cy="221650"/>
            </a:xfrm>
            <a:custGeom>
              <a:avLst/>
              <a:gdLst/>
              <a:ahLst/>
              <a:cxnLst/>
              <a:rect l="l" t="t" r="r" b="b"/>
              <a:pathLst>
                <a:path w="14955" h="8866" fill="none" extrusionOk="0">
                  <a:moveTo>
                    <a:pt x="12178" y="8865"/>
                  </a:moveTo>
                  <a:lnTo>
                    <a:pt x="12178" y="8865"/>
                  </a:lnTo>
                  <a:lnTo>
                    <a:pt x="12325" y="8841"/>
                  </a:lnTo>
                  <a:lnTo>
                    <a:pt x="12471" y="8792"/>
                  </a:lnTo>
                  <a:lnTo>
                    <a:pt x="12592" y="8695"/>
                  </a:lnTo>
                  <a:lnTo>
                    <a:pt x="12666" y="8573"/>
                  </a:lnTo>
                  <a:lnTo>
                    <a:pt x="12666" y="8573"/>
                  </a:lnTo>
                  <a:lnTo>
                    <a:pt x="12958" y="8037"/>
                  </a:lnTo>
                  <a:lnTo>
                    <a:pt x="13323" y="7331"/>
                  </a:lnTo>
                  <a:lnTo>
                    <a:pt x="13688" y="6454"/>
                  </a:lnTo>
                  <a:lnTo>
                    <a:pt x="13883" y="5991"/>
                  </a:lnTo>
                  <a:lnTo>
                    <a:pt x="14078" y="5480"/>
                  </a:lnTo>
                  <a:lnTo>
                    <a:pt x="14249" y="4944"/>
                  </a:lnTo>
                  <a:lnTo>
                    <a:pt x="14419" y="4360"/>
                  </a:lnTo>
                  <a:lnTo>
                    <a:pt x="14565" y="3775"/>
                  </a:lnTo>
                  <a:lnTo>
                    <a:pt x="14711" y="3166"/>
                  </a:lnTo>
                  <a:lnTo>
                    <a:pt x="14809" y="2533"/>
                  </a:lnTo>
                  <a:lnTo>
                    <a:pt x="14882" y="1875"/>
                  </a:lnTo>
                  <a:lnTo>
                    <a:pt x="14931" y="1218"/>
                  </a:lnTo>
                  <a:lnTo>
                    <a:pt x="14955" y="536"/>
                  </a:lnTo>
                  <a:lnTo>
                    <a:pt x="14955" y="536"/>
                  </a:lnTo>
                  <a:lnTo>
                    <a:pt x="14955" y="438"/>
                  </a:lnTo>
                  <a:lnTo>
                    <a:pt x="14906" y="341"/>
                  </a:lnTo>
                  <a:lnTo>
                    <a:pt x="14857" y="244"/>
                  </a:lnTo>
                  <a:lnTo>
                    <a:pt x="14809" y="146"/>
                  </a:lnTo>
                  <a:lnTo>
                    <a:pt x="14711" y="97"/>
                  </a:lnTo>
                  <a:lnTo>
                    <a:pt x="14614" y="24"/>
                  </a:lnTo>
                  <a:lnTo>
                    <a:pt x="14516" y="0"/>
                  </a:lnTo>
                  <a:lnTo>
                    <a:pt x="14395" y="0"/>
                  </a:lnTo>
                  <a:lnTo>
                    <a:pt x="3338" y="0"/>
                  </a:lnTo>
                  <a:lnTo>
                    <a:pt x="3338" y="0"/>
                  </a:lnTo>
                  <a:lnTo>
                    <a:pt x="3216" y="0"/>
                  </a:lnTo>
                  <a:lnTo>
                    <a:pt x="3118" y="24"/>
                  </a:lnTo>
                  <a:lnTo>
                    <a:pt x="3021" y="97"/>
                  </a:lnTo>
                  <a:lnTo>
                    <a:pt x="2924" y="146"/>
                  </a:lnTo>
                  <a:lnTo>
                    <a:pt x="2875" y="244"/>
                  </a:lnTo>
                  <a:lnTo>
                    <a:pt x="2826" y="341"/>
                  </a:lnTo>
                  <a:lnTo>
                    <a:pt x="2777" y="438"/>
                  </a:lnTo>
                  <a:lnTo>
                    <a:pt x="2777" y="536"/>
                  </a:lnTo>
                  <a:lnTo>
                    <a:pt x="2777" y="536"/>
                  </a:lnTo>
                  <a:lnTo>
                    <a:pt x="2777" y="706"/>
                  </a:lnTo>
                  <a:lnTo>
                    <a:pt x="2777" y="706"/>
                  </a:lnTo>
                  <a:lnTo>
                    <a:pt x="2558" y="633"/>
                  </a:lnTo>
                  <a:lnTo>
                    <a:pt x="2363" y="585"/>
                  </a:lnTo>
                  <a:lnTo>
                    <a:pt x="2144" y="560"/>
                  </a:lnTo>
                  <a:lnTo>
                    <a:pt x="1949" y="536"/>
                  </a:lnTo>
                  <a:lnTo>
                    <a:pt x="1949" y="536"/>
                  </a:lnTo>
                  <a:lnTo>
                    <a:pt x="1755" y="560"/>
                  </a:lnTo>
                  <a:lnTo>
                    <a:pt x="1560" y="585"/>
                  </a:lnTo>
                  <a:lnTo>
                    <a:pt x="1365" y="633"/>
                  </a:lnTo>
                  <a:lnTo>
                    <a:pt x="1194" y="706"/>
                  </a:lnTo>
                  <a:lnTo>
                    <a:pt x="1024" y="779"/>
                  </a:lnTo>
                  <a:lnTo>
                    <a:pt x="853" y="877"/>
                  </a:lnTo>
                  <a:lnTo>
                    <a:pt x="707" y="999"/>
                  </a:lnTo>
                  <a:lnTo>
                    <a:pt x="561" y="1120"/>
                  </a:lnTo>
                  <a:lnTo>
                    <a:pt x="439" y="1242"/>
                  </a:lnTo>
                  <a:lnTo>
                    <a:pt x="342" y="1413"/>
                  </a:lnTo>
                  <a:lnTo>
                    <a:pt x="244" y="1559"/>
                  </a:lnTo>
                  <a:lnTo>
                    <a:pt x="147" y="1729"/>
                  </a:lnTo>
                  <a:lnTo>
                    <a:pt x="98" y="1900"/>
                  </a:lnTo>
                  <a:lnTo>
                    <a:pt x="50" y="2095"/>
                  </a:lnTo>
                  <a:lnTo>
                    <a:pt x="1" y="2289"/>
                  </a:lnTo>
                  <a:lnTo>
                    <a:pt x="1" y="2484"/>
                  </a:lnTo>
                  <a:lnTo>
                    <a:pt x="1" y="2484"/>
                  </a:lnTo>
                  <a:lnTo>
                    <a:pt x="25" y="2850"/>
                  </a:lnTo>
                  <a:lnTo>
                    <a:pt x="98" y="3191"/>
                  </a:lnTo>
                  <a:lnTo>
                    <a:pt x="220" y="3556"/>
                  </a:lnTo>
                  <a:lnTo>
                    <a:pt x="366" y="3872"/>
                  </a:lnTo>
                  <a:lnTo>
                    <a:pt x="561" y="4213"/>
                  </a:lnTo>
                  <a:lnTo>
                    <a:pt x="780" y="4530"/>
                  </a:lnTo>
                  <a:lnTo>
                    <a:pt x="1024" y="4822"/>
                  </a:lnTo>
                  <a:lnTo>
                    <a:pt x="1292" y="5090"/>
                  </a:lnTo>
                  <a:lnTo>
                    <a:pt x="1584" y="5334"/>
                  </a:lnTo>
                  <a:lnTo>
                    <a:pt x="1901" y="5577"/>
                  </a:lnTo>
                  <a:lnTo>
                    <a:pt x="2242" y="5772"/>
                  </a:lnTo>
                  <a:lnTo>
                    <a:pt x="2583" y="5943"/>
                  </a:lnTo>
                  <a:lnTo>
                    <a:pt x="2924" y="6089"/>
                  </a:lnTo>
                  <a:lnTo>
                    <a:pt x="3265" y="6186"/>
                  </a:lnTo>
                  <a:lnTo>
                    <a:pt x="3605" y="6259"/>
                  </a:lnTo>
                  <a:lnTo>
                    <a:pt x="3946" y="6284"/>
                  </a:lnTo>
                  <a:lnTo>
                    <a:pt x="3946" y="6284"/>
                  </a:lnTo>
                  <a:lnTo>
                    <a:pt x="4068" y="6625"/>
                  </a:lnTo>
                  <a:lnTo>
                    <a:pt x="4214" y="6941"/>
                  </a:lnTo>
                  <a:lnTo>
                    <a:pt x="4507" y="7574"/>
                  </a:lnTo>
                  <a:lnTo>
                    <a:pt x="4799" y="8110"/>
                  </a:lnTo>
                  <a:lnTo>
                    <a:pt x="5067" y="8573"/>
                  </a:lnTo>
                  <a:lnTo>
                    <a:pt x="5067" y="8573"/>
                  </a:lnTo>
                  <a:lnTo>
                    <a:pt x="5140" y="8695"/>
                  </a:lnTo>
                  <a:lnTo>
                    <a:pt x="5262" y="8792"/>
                  </a:lnTo>
                  <a:lnTo>
                    <a:pt x="5408" y="8841"/>
                  </a:lnTo>
                  <a:lnTo>
                    <a:pt x="5554" y="8865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65;p47">
              <a:extLst>
                <a:ext uri="{FF2B5EF4-FFF2-40B4-BE49-F238E27FC236}">
                  <a16:creationId xmlns:a16="http://schemas.microsoft.com/office/drawing/2014/main" id="{2F61311E-6ABC-4FA5-88CF-1E1E49177CE2}"/>
                </a:ext>
              </a:extLst>
            </p:cNvPr>
            <p:cNvSpPr/>
            <p:nvPr/>
          </p:nvSpPr>
          <p:spPr>
            <a:xfrm>
              <a:off x="1275850" y="5209575"/>
              <a:ext cx="60900" cy="87075"/>
            </a:xfrm>
            <a:custGeom>
              <a:avLst/>
              <a:gdLst/>
              <a:ahLst/>
              <a:cxnLst/>
              <a:rect l="l" t="t" r="r" b="b"/>
              <a:pathLst>
                <a:path w="2436" h="3483" fill="none" extrusionOk="0">
                  <a:moveTo>
                    <a:pt x="0" y="828"/>
                  </a:moveTo>
                  <a:lnTo>
                    <a:pt x="0" y="828"/>
                  </a:lnTo>
                  <a:lnTo>
                    <a:pt x="0" y="658"/>
                  </a:lnTo>
                  <a:lnTo>
                    <a:pt x="49" y="512"/>
                  </a:lnTo>
                  <a:lnTo>
                    <a:pt x="122" y="366"/>
                  </a:lnTo>
                  <a:lnTo>
                    <a:pt x="244" y="244"/>
                  </a:lnTo>
                  <a:lnTo>
                    <a:pt x="366" y="146"/>
                  </a:lnTo>
                  <a:lnTo>
                    <a:pt x="487" y="73"/>
                  </a:lnTo>
                  <a:lnTo>
                    <a:pt x="658" y="25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950" y="0"/>
                  </a:lnTo>
                  <a:lnTo>
                    <a:pt x="1072" y="25"/>
                  </a:lnTo>
                  <a:lnTo>
                    <a:pt x="1340" y="122"/>
                  </a:lnTo>
                  <a:lnTo>
                    <a:pt x="1559" y="268"/>
                  </a:lnTo>
                  <a:lnTo>
                    <a:pt x="1754" y="414"/>
                  </a:lnTo>
                  <a:lnTo>
                    <a:pt x="1754" y="414"/>
                  </a:lnTo>
                  <a:lnTo>
                    <a:pt x="1803" y="780"/>
                  </a:lnTo>
                  <a:lnTo>
                    <a:pt x="1876" y="1169"/>
                  </a:lnTo>
                  <a:lnTo>
                    <a:pt x="2046" y="1997"/>
                  </a:lnTo>
                  <a:lnTo>
                    <a:pt x="2265" y="2801"/>
                  </a:lnTo>
                  <a:lnTo>
                    <a:pt x="2436" y="3483"/>
                  </a:lnTo>
                  <a:lnTo>
                    <a:pt x="2436" y="3483"/>
                  </a:lnTo>
                  <a:lnTo>
                    <a:pt x="2241" y="3434"/>
                  </a:lnTo>
                  <a:lnTo>
                    <a:pt x="2022" y="3361"/>
                  </a:lnTo>
                  <a:lnTo>
                    <a:pt x="1827" y="3264"/>
                  </a:lnTo>
                  <a:lnTo>
                    <a:pt x="1608" y="3142"/>
                  </a:lnTo>
                  <a:lnTo>
                    <a:pt x="1413" y="3020"/>
                  </a:lnTo>
                  <a:lnTo>
                    <a:pt x="1194" y="2874"/>
                  </a:lnTo>
                  <a:lnTo>
                    <a:pt x="999" y="2704"/>
                  </a:lnTo>
                  <a:lnTo>
                    <a:pt x="804" y="2533"/>
                  </a:lnTo>
                  <a:lnTo>
                    <a:pt x="634" y="2338"/>
                  </a:lnTo>
                  <a:lnTo>
                    <a:pt x="487" y="2143"/>
                  </a:lnTo>
                  <a:lnTo>
                    <a:pt x="341" y="1924"/>
                  </a:lnTo>
                  <a:lnTo>
                    <a:pt x="219" y="1729"/>
                  </a:lnTo>
                  <a:lnTo>
                    <a:pt x="122" y="1510"/>
                  </a:lnTo>
                  <a:lnTo>
                    <a:pt x="49" y="1267"/>
                  </a:lnTo>
                  <a:lnTo>
                    <a:pt x="0" y="1047"/>
                  </a:lnTo>
                  <a:lnTo>
                    <a:pt x="0" y="828"/>
                  </a:lnTo>
                  <a:lnTo>
                    <a:pt x="0" y="828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66;p47">
              <a:extLst>
                <a:ext uri="{FF2B5EF4-FFF2-40B4-BE49-F238E27FC236}">
                  <a16:creationId xmlns:a16="http://schemas.microsoft.com/office/drawing/2014/main" id="{FFA797A4-32D0-4B07-A937-80B9B4AE6CCC}"/>
                </a:ext>
              </a:extLst>
            </p:cNvPr>
            <p:cNvSpPr/>
            <p:nvPr/>
          </p:nvSpPr>
          <p:spPr>
            <a:xfrm>
              <a:off x="1247825" y="5391625"/>
              <a:ext cx="443300" cy="39000"/>
            </a:xfrm>
            <a:custGeom>
              <a:avLst/>
              <a:gdLst/>
              <a:ahLst/>
              <a:cxnLst/>
              <a:rect l="l" t="t" r="r" b="b"/>
              <a:pathLst>
                <a:path w="17732" h="1560" fill="none" extrusionOk="0">
                  <a:moveTo>
                    <a:pt x="16611" y="1559"/>
                  </a:moveTo>
                  <a:lnTo>
                    <a:pt x="1121" y="1559"/>
                  </a:lnTo>
                  <a:lnTo>
                    <a:pt x="1121" y="1559"/>
                  </a:lnTo>
                  <a:lnTo>
                    <a:pt x="1000" y="1535"/>
                  </a:lnTo>
                  <a:lnTo>
                    <a:pt x="878" y="1510"/>
                  </a:lnTo>
                  <a:lnTo>
                    <a:pt x="780" y="1462"/>
                  </a:lnTo>
                  <a:lnTo>
                    <a:pt x="683" y="1389"/>
                  </a:lnTo>
                  <a:lnTo>
                    <a:pt x="488" y="1218"/>
                  </a:lnTo>
                  <a:lnTo>
                    <a:pt x="318" y="999"/>
                  </a:lnTo>
                  <a:lnTo>
                    <a:pt x="196" y="755"/>
                  </a:lnTo>
                  <a:lnTo>
                    <a:pt x="98" y="487"/>
                  </a:lnTo>
                  <a:lnTo>
                    <a:pt x="25" y="244"/>
                  </a:lnTo>
                  <a:lnTo>
                    <a:pt x="1" y="0"/>
                  </a:lnTo>
                  <a:lnTo>
                    <a:pt x="17731" y="0"/>
                  </a:lnTo>
                  <a:lnTo>
                    <a:pt x="17731" y="0"/>
                  </a:lnTo>
                  <a:lnTo>
                    <a:pt x="17707" y="244"/>
                  </a:lnTo>
                  <a:lnTo>
                    <a:pt x="17634" y="487"/>
                  </a:lnTo>
                  <a:lnTo>
                    <a:pt x="17537" y="755"/>
                  </a:lnTo>
                  <a:lnTo>
                    <a:pt x="17415" y="999"/>
                  </a:lnTo>
                  <a:lnTo>
                    <a:pt x="17244" y="1218"/>
                  </a:lnTo>
                  <a:lnTo>
                    <a:pt x="17049" y="1389"/>
                  </a:lnTo>
                  <a:lnTo>
                    <a:pt x="16952" y="1462"/>
                  </a:lnTo>
                  <a:lnTo>
                    <a:pt x="16855" y="1510"/>
                  </a:lnTo>
                  <a:lnTo>
                    <a:pt x="16733" y="1535"/>
                  </a:lnTo>
                  <a:lnTo>
                    <a:pt x="16611" y="1559"/>
                  </a:lnTo>
                  <a:lnTo>
                    <a:pt x="16611" y="1559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67;p47">
              <a:extLst>
                <a:ext uri="{FF2B5EF4-FFF2-40B4-BE49-F238E27FC236}">
                  <a16:creationId xmlns:a16="http://schemas.microsoft.com/office/drawing/2014/main" id="{F55FF81A-18F9-4036-9BA4-D4E796DF3A27}"/>
                </a:ext>
              </a:extLst>
            </p:cNvPr>
            <p:cNvSpPr/>
            <p:nvPr/>
          </p:nvSpPr>
          <p:spPr>
            <a:xfrm>
              <a:off x="1454850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3" y="0"/>
                  </a:moveTo>
                  <a:lnTo>
                    <a:pt x="683" y="0"/>
                  </a:lnTo>
                  <a:lnTo>
                    <a:pt x="658" y="171"/>
                  </a:lnTo>
                  <a:lnTo>
                    <a:pt x="610" y="317"/>
                  </a:lnTo>
                  <a:lnTo>
                    <a:pt x="512" y="439"/>
                  </a:lnTo>
                  <a:lnTo>
                    <a:pt x="415" y="585"/>
                  </a:lnTo>
                  <a:lnTo>
                    <a:pt x="415" y="585"/>
                  </a:lnTo>
                  <a:lnTo>
                    <a:pt x="269" y="731"/>
                  </a:lnTo>
                  <a:lnTo>
                    <a:pt x="147" y="950"/>
                  </a:lnTo>
                  <a:lnTo>
                    <a:pt x="74" y="1072"/>
                  </a:lnTo>
                  <a:lnTo>
                    <a:pt x="49" y="1194"/>
                  </a:lnTo>
                  <a:lnTo>
                    <a:pt x="1" y="1364"/>
                  </a:lnTo>
                  <a:lnTo>
                    <a:pt x="1" y="1535"/>
                  </a:lnTo>
                  <a:lnTo>
                    <a:pt x="1" y="1535"/>
                  </a:lnTo>
                  <a:lnTo>
                    <a:pt x="1" y="1705"/>
                  </a:lnTo>
                  <a:lnTo>
                    <a:pt x="49" y="1851"/>
                  </a:lnTo>
                  <a:lnTo>
                    <a:pt x="74" y="1997"/>
                  </a:lnTo>
                  <a:lnTo>
                    <a:pt x="147" y="2095"/>
                  </a:lnTo>
                  <a:lnTo>
                    <a:pt x="269" y="2314"/>
                  </a:lnTo>
                  <a:lnTo>
                    <a:pt x="415" y="2484"/>
                  </a:lnTo>
                  <a:lnTo>
                    <a:pt x="415" y="2484"/>
                  </a:lnTo>
                  <a:lnTo>
                    <a:pt x="512" y="2606"/>
                  </a:lnTo>
                  <a:lnTo>
                    <a:pt x="610" y="2728"/>
                  </a:lnTo>
                  <a:lnTo>
                    <a:pt x="658" y="2874"/>
                  </a:lnTo>
                  <a:lnTo>
                    <a:pt x="683" y="3045"/>
                  </a:lnTo>
                  <a:lnTo>
                    <a:pt x="683" y="3045"/>
                  </a:lnTo>
                  <a:lnTo>
                    <a:pt x="658" y="3239"/>
                  </a:lnTo>
                  <a:lnTo>
                    <a:pt x="610" y="3385"/>
                  </a:lnTo>
                  <a:lnTo>
                    <a:pt x="512" y="3507"/>
                  </a:lnTo>
                  <a:lnTo>
                    <a:pt x="415" y="3629"/>
                  </a:lnTo>
                  <a:lnTo>
                    <a:pt x="415" y="3629"/>
                  </a:lnTo>
                  <a:lnTo>
                    <a:pt x="269" y="3800"/>
                  </a:lnTo>
                  <a:lnTo>
                    <a:pt x="147" y="3994"/>
                  </a:lnTo>
                  <a:lnTo>
                    <a:pt x="74" y="4116"/>
                  </a:lnTo>
                  <a:lnTo>
                    <a:pt x="49" y="4262"/>
                  </a:lnTo>
                  <a:lnTo>
                    <a:pt x="1" y="4408"/>
                  </a:lnTo>
                  <a:lnTo>
                    <a:pt x="1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68;p47">
              <a:extLst>
                <a:ext uri="{FF2B5EF4-FFF2-40B4-BE49-F238E27FC236}">
                  <a16:creationId xmlns:a16="http://schemas.microsoft.com/office/drawing/2014/main" id="{B47BC9E7-AA0A-4513-BB74-8438AC3B4E9D}"/>
                </a:ext>
              </a:extLst>
            </p:cNvPr>
            <p:cNvSpPr/>
            <p:nvPr/>
          </p:nvSpPr>
          <p:spPr>
            <a:xfrm>
              <a:off x="1411025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2" y="0"/>
                  </a:moveTo>
                  <a:lnTo>
                    <a:pt x="682" y="0"/>
                  </a:lnTo>
                  <a:lnTo>
                    <a:pt x="658" y="171"/>
                  </a:lnTo>
                  <a:lnTo>
                    <a:pt x="609" y="317"/>
                  </a:lnTo>
                  <a:lnTo>
                    <a:pt x="536" y="439"/>
                  </a:lnTo>
                  <a:lnTo>
                    <a:pt x="414" y="585"/>
                  </a:lnTo>
                  <a:lnTo>
                    <a:pt x="414" y="585"/>
                  </a:lnTo>
                  <a:lnTo>
                    <a:pt x="268" y="731"/>
                  </a:lnTo>
                  <a:lnTo>
                    <a:pt x="146" y="950"/>
                  </a:lnTo>
                  <a:lnTo>
                    <a:pt x="97" y="1072"/>
                  </a:lnTo>
                  <a:lnTo>
                    <a:pt x="49" y="1194"/>
                  </a:lnTo>
                  <a:lnTo>
                    <a:pt x="24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24" y="1705"/>
                  </a:lnTo>
                  <a:lnTo>
                    <a:pt x="49" y="1851"/>
                  </a:lnTo>
                  <a:lnTo>
                    <a:pt x="97" y="1997"/>
                  </a:lnTo>
                  <a:lnTo>
                    <a:pt x="146" y="2095"/>
                  </a:lnTo>
                  <a:lnTo>
                    <a:pt x="268" y="2314"/>
                  </a:lnTo>
                  <a:lnTo>
                    <a:pt x="414" y="2484"/>
                  </a:lnTo>
                  <a:lnTo>
                    <a:pt x="414" y="2484"/>
                  </a:lnTo>
                  <a:lnTo>
                    <a:pt x="536" y="2606"/>
                  </a:lnTo>
                  <a:lnTo>
                    <a:pt x="609" y="2728"/>
                  </a:lnTo>
                  <a:lnTo>
                    <a:pt x="658" y="2874"/>
                  </a:lnTo>
                  <a:lnTo>
                    <a:pt x="682" y="3045"/>
                  </a:lnTo>
                  <a:lnTo>
                    <a:pt x="682" y="3045"/>
                  </a:lnTo>
                  <a:lnTo>
                    <a:pt x="658" y="3239"/>
                  </a:lnTo>
                  <a:lnTo>
                    <a:pt x="609" y="3385"/>
                  </a:lnTo>
                  <a:lnTo>
                    <a:pt x="536" y="3507"/>
                  </a:lnTo>
                  <a:lnTo>
                    <a:pt x="414" y="3629"/>
                  </a:lnTo>
                  <a:lnTo>
                    <a:pt x="414" y="3629"/>
                  </a:lnTo>
                  <a:lnTo>
                    <a:pt x="268" y="3800"/>
                  </a:lnTo>
                  <a:lnTo>
                    <a:pt x="146" y="3994"/>
                  </a:lnTo>
                  <a:lnTo>
                    <a:pt x="97" y="4116"/>
                  </a:lnTo>
                  <a:lnTo>
                    <a:pt x="49" y="4262"/>
                  </a:lnTo>
                  <a:lnTo>
                    <a:pt x="24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69;p47">
              <a:extLst>
                <a:ext uri="{FF2B5EF4-FFF2-40B4-BE49-F238E27FC236}">
                  <a16:creationId xmlns:a16="http://schemas.microsoft.com/office/drawing/2014/main" id="{ADB9D0F2-9906-4BBA-9EAB-C51BE4A408F4}"/>
                </a:ext>
              </a:extLst>
            </p:cNvPr>
            <p:cNvSpPr/>
            <p:nvPr/>
          </p:nvSpPr>
          <p:spPr>
            <a:xfrm>
              <a:off x="1498700" y="5001950"/>
              <a:ext cx="16450" cy="114475"/>
            </a:xfrm>
            <a:custGeom>
              <a:avLst/>
              <a:gdLst/>
              <a:ahLst/>
              <a:cxnLst/>
              <a:rect l="l" t="t" r="r" b="b"/>
              <a:pathLst>
                <a:path w="658" h="4579" fill="none" extrusionOk="0">
                  <a:moveTo>
                    <a:pt x="658" y="0"/>
                  </a:moveTo>
                  <a:lnTo>
                    <a:pt x="658" y="0"/>
                  </a:lnTo>
                  <a:lnTo>
                    <a:pt x="658" y="171"/>
                  </a:lnTo>
                  <a:lnTo>
                    <a:pt x="585" y="317"/>
                  </a:lnTo>
                  <a:lnTo>
                    <a:pt x="512" y="439"/>
                  </a:lnTo>
                  <a:lnTo>
                    <a:pt x="390" y="585"/>
                  </a:lnTo>
                  <a:lnTo>
                    <a:pt x="390" y="585"/>
                  </a:lnTo>
                  <a:lnTo>
                    <a:pt x="268" y="731"/>
                  </a:lnTo>
                  <a:lnTo>
                    <a:pt x="122" y="950"/>
                  </a:lnTo>
                  <a:lnTo>
                    <a:pt x="73" y="1072"/>
                  </a:lnTo>
                  <a:lnTo>
                    <a:pt x="25" y="1194"/>
                  </a:lnTo>
                  <a:lnTo>
                    <a:pt x="0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0" y="1705"/>
                  </a:lnTo>
                  <a:lnTo>
                    <a:pt x="25" y="1851"/>
                  </a:lnTo>
                  <a:lnTo>
                    <a:pt x="73" y="1997"/>
                  </a:lnTo>
                  <a:lnTo>
                    <a:pt x="122" y="2095"/>
                  </a:lnTo>
                  <a:lnTo>
                    <a:pt x="268" y="2314"/>
                  </a:lnTo>
                  <a:lnTo>
                    <a:pt x="390" y="2484"/>
                  </a:lnTo>
                  <a:lnTo>
                    <a:pt x="390" y="2484"/>
                  </a:lnTo>
                  <a:lnTo>
                    <a:pt x="512" y="2606"/>
                  </a:lnTo>
                  <a:lnTo>
                    <a:pt x="585" y="2728"/>
                  </a:lnTo>
                  <a:lnTo>
                    <a:pt x="658" y="2874"/>
                  </a:lnTo>
                  <a:lnTo>
                    <a:pt x="658" y="3045"/>
                  </a:lnTo>
                  <a:lnTo>
                    <a:pt x="658" y="3045"/>
                  </a:lnTo>
                  <a:lnTo>
                    <a:pt x="658" y="3239"/>
                  </a:lnTo>
                  <a:lnTo>
                    <a:pt x="585" y="3385"/>
                  </a:lnTo>
                  <a:lnTo>
                    <a:pt x="512" y="3507"/>
                  </a:lnTo>
                  <a:lnTo>
                    <a:pt x="390" y="3629"/>
                  </a:lnTo>
                  <a:lnTo>
                    <a:pt x="390" y="3629"/>
                  </a:lnTo>
                  <a:lnTo>
                    <a:pt x="268" y="3800"/>
                  </a:lnTo>
                  <a:lnTo>
                    <a:pt x="122" y="3994"/>
                  </a:lnTo>
                  <a:lnTo>
                    <a:pt x="73" y="4116"/>
                  </a:lnTo>
                  <a:lnTo>
                    <a:pt x="25" y="4262"/>
                  </a:lnTo>
                  <a:lnTo>
                    <a:pt x="0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E07FEEEE-A528-47C9-8C2A-34EE7D884265}"/>
              </a:ext>
            </a:extLst>
          </p:cNvPr>
          <p:cNvSpPr txBox="1"/>
          <p:nvPr/>
        </p:nvSpPr>
        <p:spPr>
          <a:xfrm>
            <a:off x="650763" y="624705"/>
            <a:ext cx="1629987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Brain Break</a:t>
            </a:r>
          </a:p>
        </p:txBody>
      </p:sp>
      <p:sp>
        <p:nvSpPr>
          <p:cNvPr id="32" name="Google Shape;33;p6">
            <a:extLst>
              <a:ext uri="{FF2B5EF4-FFF2-40B4-BE49-F238E27FC236}">
                <a16:creationId xmlns:a16="http://schemas.microsoft.com/office/drawing/2014/main" id="{5A97F78C-84BF-408E-9098-1FFE533E7271}"/>
              </a:ext>
            </a:extLst>
          </p:cNvPr>
          <p:cNvSpPr/>
          <p:nvPr userDrawn="1"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4;p6">
            <a:extLst>
              <a:ext uri="{FF2B5EF4-FFF2-40B4-BE49-F238E27FC236}">
                <a16:creationId xmlns:a16="http://schemas.microsoft.com/office/drawing/2014/main" id="{FFB0FF56-A8E6-4311-9927-96854A613647}"/>
              </a:ext>
            </a:extLst>
          </p:cNvPr>
          <p:cNvSpPr/>
          <p:nvPr userDrawn="1"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38" name="Google Shape;363;p47">
            <a:extLst>
              <a:ext uri="{FF2B5EF4-FFF2-40B4-BE49-F238E27FC236}">
                <a16:creationId xmlns:a16="http://schemas.microsoft.com/office/drawing/2014/main" id="{A9DF8D80-BC23-4AC0-A8B8-EE43F18C3913}"/>
              </a:ext>
            </a:extLst>
          </p:cNvPr>
          <p:cNvGrpSpPr/>
          <p:nvPr userDrawn="1"/>
        </p:nvGrpSpPr>
        <p:grpSpPr>
          <a:xfrm>
            <a:off x="234451" y="613658"/>
            <a:ext cx="372594" cy="360301"/>
            <a:chOff x="1247825" y="5001950"/>
            <a:chExt cx="443300" cy="428675"/>
          </a:xfrm>
        </p:grpSpPr>
        <p:sp>
          <p:nvSpPr>
            <p:cNvPr id="39" name="Google Shape;364;p47">
              <a:extLst>
                <a:ext uri="{FF2B5EF4-FFF2-40B4-BE49-F238E27FC236}">
                  <a16:creationId xmlns:a16="http://schemas.microsoft.com/office/drawing/2014/main" id="{A434E2A5-6602-40D1-8F27-4667E9AE3DD9}"/>
                </a:ext>
              </a:extLst>
            </p:cNvPr>
            <p:cNvSpPr/>
            <p:nvPr/>
          </p:nvSpPr>
          <p:spPr>
            <a:xfrm>
              <a:off x="1247825" y="5168175"/>
              <a:ext cx="373875" cy="221650"/>
            </a:xfrm>
            <a:custGeom>
              <a:avLst/>
              <a:gdLst/>
              <a:ahLst/>
              <a:cxnLst/>
              <a:rect l="l" t="t" r="r" b="b"/>
              <a:pathLst>
                <a:path w="14955" h="8866" fill="none" extrusionOk="0">
                  <a:moveTo>
                    <a:pt x="12178" y="8865"/>
                  </a:moveTo>
                  <a:lnTo>
                    <a:pt x="12178" y="8865"/>
                  </a:lnTo>
                  <a:lnTo>
                    <a:pt x="12325" y="8841"/>
                  </a:lnTo>
                  <a:lnTo>
                    <a:pt x="12471" y="8792"/>
                  </a:lnTo>
                  <a:lnTo>
                    <a:pt x="12592" y="8695"/>
                  </a:lnTo>
                  <a:lnTo>
                    <a:pt x="12666" y="8573"/>
                  </a:lnTo>
                  <a:lnTo>
                    <a:pt x="12666" y="8573"/>
                  </a:lnTo>
                  <a:lnTo>
                    <a:pt x="12958" y="8037"/>
                  </a:lnTo>
                  <a:lnTo>
                    <a:pt x="13323" y="7331"/>
                  </a:lnTo>
                  <a:lnTo>
                    <a:pt x="13688" y="6454"/>
                  </a:lnTo>
                  <a:lnTo>
                    <a:pt x="13883" y="5991"/>
                  </a:lnTo>
                  <a:lnTo>
                    <a:pt x="14078" y="5480"/>
                  </a:lnTo>
                  <a:lnTo>
                    <a:pt x="14249" y="4944"/>
                  </a:lnTo>
                  <a:lnTo>
                    <a:pt x="14419" y="4360"/>
                  </a:lnTo>
                  <a:lnTo>
                    <a:pt x="14565" y="3775"/>
                  </a:lnTo>
                  <a:lnTo>
                    <a:pt x="14711" y="3166"/>
                  </a:lnTo>
                  <a:lnTo>
                    <a:pt x="14809" y="2533"/>
                  </a:lnTo>
                  <a:lnTo>
                    <a:pt x="14882" y="1875"/>
                  </a:lnTo>
                  <a:lnTo>
                    <a:pt x="14931" y="1218"/>
                  </a:lnTo>
                  <a:lnTo>
                    <a:pt x="14955" y="536"/>
                  </a:lnTo>
                  <a:lnTo>
                    <a:pt x="14955" y="536"/>
                  </a:lnTo>
                  <a:lnTo>
                    <a:pt x="14955" y="438"/>
                  </a:lnTo>
                  <a:lnTo>
                    <a:pt x="14906" y="341"/>
                  </a:lnTo>
                  <a:lnTo>
                    <a:pt x="14857" y="244"/>
                  </a:lnTo>
                  <a:lnTo>
                    <a:pt x="14809" y="146"/>
                  </a:lnTo>
                  <a:lnTo>
                    <a:pt x="14711" y="97"/>
                  </a:lnTo>
                  <a:lnTo>
                    <a:pt x="14614" y="24"/>
                  </a:lnTo>
                  <a:lnTo>
                    <a:pt x="14516" y="0"/>
                  </a:lnTo>
                  <a:lnTo>
                    <a:pt x="14395" y="0"/>
                  </a:lnTo>
                  <a:lnTo>
                    <a:pt x="3338" y="0"/>
                  </a:lnTo>
                  <a:lnTo>
                    <a:pt x="3338" y="0"/>
                  </a:lnTo>
                  <a:lnTo>
                    <a:pt x="3216" y="0"/>
                  </a:lnTo>
                  <a:lnTo>
                    <a:pt x="3118" y="24"/>
                  </a:lnTo>
                  <a:lnTo>
                    <a:pt x="3021" y="97"/>
                  </a:lnTo>
                  <a:lnTo>
                    <a:pt x="2924" y="146"/>
                  </a:lnTo>
                  <a:lnTo>
                    <a:pt x="2875" y="244"/>
                  </a:lnTo>
                  <a:lnTo>
                    <a:pt x="2826" y="341"/>
                  </a:lnTo>
                  <a:lnTo>
                    <a:pt x="2777" y="438"/>
                  </a:lnTo>
                  <a:lnTo>
                    <a:pt x="2777" y="536"/>
                  </a:lnTo>
                  <a:lnTo>
                    <a:pt x="2777" y="536"/>
                  </a:lnTo>
                  <a:lnTo>
                    <a:pt x="2777" y="706"/>
                  </a:lnTo>
                  <a:lnTo>
                    <a:pt x="2777" y="706"/>
                  </a:lnTo>
                  <a:lnTo>
                    <a:pt x="2558" y="633"/>
                  </a:lnTo>
                  <a:lnTo>
                    <a:pt x="2363" y="585"/>
                  </a:lnTo>
                  <a:lnTo>
                    <a:pt x="2144" y="560"/>
                  </a:lnTo>
                  <a:lnTo>
                    <a:pt x="1949" y="536"/>
                  </a:lnTo>
                  <a:lnTo>
                    <a:pt x="1949" y="536"/>
                  </a:lnTo>
                  <a:lnTo>
                    <a:pt x="1755" y="560"/>
                  </a:lnTo>
                  <a:lnTo>
                    <a:pt x="1560" y="585"/>
                  </a:lnTo>
                  <a:lnTo>
                    <a:pt x="1365" y="633"/>
                  </a:lnTo>
                  <a:lnTo>
                    <a:pt x="1194" y="706"/>
                  </a:lnTo>
                  <a:lnTo>
                    <a:pt x="1024" y="779"/>
                  </a:lnTo>
                  <a:lnTo>
                    <a:pt x="853" y="877"/>
                  </a:lnTo>
                  <a:lnTo>
                    <a:pt x="707" y="999"/>
                  </a:lnTo>
                  <a:lnTo>
                    <a:pt x="561" y="1120"/>
                  </a:lnTo>
                  <a:lnTo>
                    <a:pt x="439" y="1242"/>
                  </a:lnTo>
                  <a:lnTo>
                    <a:pt x="342" y="1413"/>
                  </a:lnTo>
                  <a:lnTo>
                    <a:pt x="244" y="1559"/>
                  </a:lnTo>
                  <a:lnTo>
                    <a:pt x="147" y="1729"/>
                  </a:lnTo>
                  <a:lnTo>
                    <a:pt x="98" y="1900"/>
                  </a:lnTo>
                  <a:lnTo>
                    <a:pt x="50" y="2095"/>
                  </a:lnTo>
                  <a:lnTo>
                    <a:pt x="1" y="2289"/>
                  </a:lnTo>
                  <a:lnTo>
                    <a:pt x="1" y="2484"/>
                  </a:lnTo>
                  <a:lnTo>
                    <a:pt x="1" y="2484"/>
                  </a:lnTo>
                  <a:lnTo>
                    <a:pt x="25" y="2850"/>
                  </a:lnTo>
                  <a:lnTo>
                    <a:pt x="98" y="3191"/>
                  </a:lnTo>
                  <a:lnTo>
                    <a:pt x="220" y="3556"/>
                  </a:lnTo>
                  <a:lnTo>
                    <a:pt x="366" y="3872"/>
                  </a:lnTo>
                  <a:lnTo>
                    <a:pt x="561" y="4213"/>
                  </a:lnTo>
                  <a:lnTo>
                    <a:pt x="780" y="4530"/>
                  </a:lnTo>
                  <a:lnTo>
                    <a:pt x="1024" y="4822"/>
                  </a:lnTo>
                  <a:lnTo>
                    <a:pt x="1292" y="5090"/>
                  </a:lnTo>
                  <a:lnTo>
                    <a:pt x="1584" y="5334"/>
                  </a:lnTo>
                  <a:lnTo>
                    <a:pt x="1901" y="5577"/>
                  </a:lnTo>
                  <a:lnTo>
                    <a:pt x="2242" y="5772"/>
                  </a:lnTo>
                  <a:lnTo>
                    <a:pt x="2583" y="5943"/>
                  </a:lnTo>
                  <a:lnTo>
                    <a:pt x="2924" y="6089"/>
                  </a:lnTo>
                  <a:lnTo>
                    <a:pt x="3265" y="6186"/>
                  </a:lnTo>
                  <a:lnTo>
                    <a:pt x="3605" y="6259"/>
                  </a:lnTo>
                  <a:lnTo>
                    <a:pt x="3946" y="6284"/>
                  </a:lnTo>
                  <a:lnTo>
                    <a:pt x="3946" y="6284"/>
                  </a:lnTo>
                  <a:lnTo>
                    <a:pt x="4068" y="6625"/>
                  </a:lnTo>
                  <a:lnTo>
                    <a:pt x="4214" y="6941"/>
                  </a:lnTo>
                  <a:lnTo>
                    <a:pt x="4507" y="7574"/>
                  </a:lnTo>
                  <a:lnTo>
                    <a:pt x="4799" y="8110"/>
                  </a:lnTo>
                  <a:lnTo>
                    <a:pt x="5067" y="8573"/>
                  </a:lnTo>
                  <a:lnTo>
                    <a:pt x="5067" y="8573"/>
                  </a:lnTo>
                  <a:lnTo>
                    <a:pt x="5140" y="8695"/>
                  </a:lnTo>
                  <a:lnTo>
                    <a:pt x="5262" y="8792"/>
                  </a:lnTo>
                  <a:lnTo>
                    <a:pt x="5408" y="8841"/>
                  </a:lnTo>
                  <a:lnTo>
                    <a:pt x="5554" y="8865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65;p47">
              <a:extLst>
                <a:ext uri="{FF2B5EF4-FFF2-40B4-BE49-F238E27FC236}">
                  <a16:creationId xmlns:a16="http://schemas.microsoft.com/office/drawing/2014/main" id="{D23114B3-E431-4984-8002-527AF754A0ED}"/>
                </a:ext>
              </a:extLst>
            </p:cNvPr>
            <p:cNvSpPr/>
            <p:nvPr/>
          </p:nvSpPr>
          <p:spPr>
            <a:xfrm>
              <a:off x="1275850" y="5209575"/>
              <a:ext cx="60900" cy="87075"/>
            </a:xfrm>
            <a:custGeom>
              <a:avLst/>
              <a:gdLst/>
              <a:ahLst/>
              <a:cxnLst/>
              <a:rect l="l" t="t" r="r" b="b"/>
              <a:pathLst>
                <a:path w="2436" h="3483" fill="none" extrusionOk="0">
                  <a:moveTo>
                    <a:pt x="0" y="828"/>
                  </a:moveTo>
                  <a:lnTo>
                    <a:pt x="0" y="828"/>
                  </a:lnTo>
                  <a:lnTo>
                    <a:pt x="0" y="658"/>
                  </a:lnTo>
                  <a:lnTo>
                    <a:pt x="49" y="512"/>
                  </a:lnTo>
                  <a:lnTo>
                    <a:pt x="122" y="366"/>
                  </a:lnTo>
                  <a:lnTo>
                    <a:pt x="244" y="244"/>
                  </a:lnTo>
                  <a:lnTo>
                    <a:pt x="366" y="146"/>
                  </a:lnTo>
                  <a:lnTo>
                    <a:pt x="487" y="73"/>
                  </a:lnTo>
                  <a:lnTo>
                    <a:pt x="658" y="25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950" y="0"/>
                  </a:lnTo>
                  <a:lnTo>
                    <a:pt x="1072" y="25"/>
                  </a:lnTo>
                  <a:lnTo>
                    <a:pt x="1340" y="122"/>
                  </a:lnTo>
                  <a:lnTo>
                    <a:pt x="1559" y="268"/>
                  </a:lnTo>
                  <a:lnTo>
                    <a:pt x="1754" y="414"/>
                  </a:lnTo>
                  <a:lnTo>
                    <a:pt x="1754" y="414"/>
                  </a:lnTo>
                  <a:lnTo>
                    <a:pt x="1803" y="780"/>
                  </a:lnTo>
                  <a:lnTo>
                    <a:pt x="1876" y="1169"/>
                  </a:lnTo>
                  <a:lnTo>
                    <a:pt x="2046" y="1997"/>
                  </a:lnTo>
                  <a:lnTo>
                    <a:pt x="2265" y="2801"/>
                  </a:lnTo>
                  <a:lnTo>
                    <a:pt x="2436" y="3483"/>
                  </a:lnTo>
                  <a:lnTo>
                    <a:pt x="2436" y="3483"/>
                  </a:lnTo>
                  <a:lnTo>
                    <a:pt x="2241" y="3434"/>
                  </a:lnTo>
                  <a:lnTo>
                    <a:pt x="2022" y="3361"/>
                  </a:lnTo>
                  <a:lnTo>
                    <a:pt x="1827" y="3264"/>
                  </a:lnTo>
                  <a:lnTo>
                    <a:pt x="1608" y="3142"/>
                  </a:lnTo>
                  <a:lnTo>
                    <a:pt x="1413" y="3020"/>
                  </a:lnTo>
                  <a:lnTo>
                    <a:pt x="1194" y="2874"/>
                  </a:lnTo>
                  <a:lnTo>
                    <a:pt x="999" y="2704"/>
                  </a:lnTo>
                  <a:lnTo>
                    <a:pt x="804" y="2533"/>
                  </a:lnTo>
                  <a:lnTo>
                    <a:pt x="634" y="2338"/>
                  </a:lnTo>
                  <a:lnTo>
                    <a:pt x="487" y="2143"/>
                  </a:lnTo>
                  <a:lnTo>
                    <a:pt x="341" y="1924"/>
                  </a:lnTo>
                  <a:lnTo>
                    <a:pt x="219" y="1729"/>
                  </a:lnTo>
                  <a:lnTo>
                    <a:pt x="122" y="1510"/>
                  </a:lnTo>
                  <a:lnTo>
                    <a:pt x="49" y="1267"/>
                  </a:lnTo>
                  <a:lnTo>
                    <a:pt x="0" y="1047"/>
                  </a:lnTo>
                  <a:lnTo>
                    <a:pt x="0" y="828"/>
                  </a:lnTo>
                  <a:lnTo>
                    <a:pt x="0" y="828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66;p47">
              <a:extLst>
                <a:ext uri="{FF2B5EF4-FFF2-40B4-BE49-F238E27FC236}">
                  <a16:creationId xmlns:a16="http://schemas.microsoft.com/office/drawing/2014/main" id="{ED50C0AC-3E36-4D6B-BF5B-890E3FCBC359}"/>
                </a:ext>
              </a:extLst>
            </p:cNvPr>
            <p:cNvSpPr/>
            <p:nvPr/>
          </p:nvSpPr>
          <p:spPr>
            <a:xfrm>
              <a:off x="1247825" y="5391625"/>
              <a:ext cx="443300" cy="39000"/>
            </a:xfrm>
            <a:custGeom>
              <a:avLst/>
              <a:gdLst/>
              <a:ahLst/>
              <a:cxnLst/>
              <a:rect l="l" t="t" r="r" b="b"/>
              <a:pathLst>
                <a:path w="17732" h="1560" fill="none" extrusionOk="0">
                  <a:moveTo>
                    <a:pt x="16611" y="1559"/>
                  </a:moveTo>
                  <a:lnTo>
                    <a:pt x="1121" y="1559"/>
                  </a:lnTo>
                  <a:lnTo>
                    <a:pt x="1121" y="1559"/>
                  </a:lnTo>
                  <a:lnTo>
                    <a:pt x="1000" y="1535"/>
                  </a:lnTo>
                  <a:lnTo>
                    <a:pt x="878" y="1510"/>
                  </a:lnTo>
                  <a:lnTo>
                    <a:pt x="780" y="1462"/>
                  </a:lnTo>
                  <a:lnTo>
                    <a:pt x="683" y="1389"/>
                  </a:lnTo>
                  <a:lnTo>
                    <a:pt x="488" y="1218"/>
                  </a:lnTo>
                  <a:lnTo>
                    <a:pt x="318" y="999"/>
                  </a:lnTo>
                  <a:lnTo>
                    <a:pt x="196" y="755"/>
                  </a:lnTo>
                  <a:lnTo>
                    <a:pt x="98" y="487"/>
                  </a:lnTo>
                  <a:lnTo>
                    <a:pt x="25" y="244"/>
                  </a:lnTo>
                  <a:lnTo>
                    <a:pt x="1" y="0"/>
                  </a:lnTo>
                  <a:lnTo>
                    <a:pt x="17731" y="0"/>
                  </a:lnTo>
                  <a:lnTo>
                    <a:pt x="17731" y="0"/>
                  </a:lnTo>
                  <a:lnTo>
                    <a:pt x="17707" y="244"/>
                  </a:lnTo>
                  <a:lnTo>
                    <a:pt x="17634" y="487"/>
                  </a:lnTo>
                  <a:lnTo>
                    <a:pt x="17537" y="755"/>
                  </a:lnTo>
                  <a:lnTo>
                    <a:pt x="17415" y="999"/>
                  </a:lnTo>
                  <a:lnTo>
                    <a:pt x="17244" y="1218"/>
                  </a:lnTo>
                  <a:lnTo>
                    <a:pt x="17049" y="1389"/>
                  </a:lnTo>
                  <a:lnTo>
                    <a:pt x="16952" y="1462"/>
                  </a:lnTo>
                  <a:lnTo>
                    <a:pt x="16855" y="1510"/>
                  </a:lnTo>
                  <a:lnTo>
                    <a:pt x="16733" y="1535"/>
                  </a:lnTo>
                  <a:lnTo>
                    <a:pt x="16611" y="1559"/>
                  </a:lnTo>
                  <a:lnTo>
                    <a:pt x="16611" y="1559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67;p47">
              <a:extLst>
                <a:ext uri="{FF2B5EF4-FFF2-40B4-BE49-F238E27FC236}">
                  <a16:creationId xmlns:a16="http://schemas.microsoft.com/office/drawing/2014/main" id="{9291B53C-B43F-4E52-8D87-7F605040F79E}"/>
                </a:ext>
              </a:extLst>
            </p:cNvPr>
            <p:cNvSpPr/>
            <p:nvPr/>
          </p:nvSpPr>
          <p:spPr>
            <a:xfrm>
              <a:off x="1454850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3" y="0"/>
                  </a:moveTo>
                  <a:lnTo>
                    <a:pt x="683" y="0"/>
                  </a:lnTo>
                  <a:lnTo>
                    <a:pt x="658" y="171"/>
                  </a:lnTo>
                  <a:lnTo>
                    <a:pt x="610" y="317"/>
                  </a:lnTo>
                  <a:lnTo>
                    <a:pt x="512" y="439"/>
                  </a:lnTo>
                  <a:lnTo>
                    <a:pt x="415" y="585"/>
                  </a:lnTo>
                  <a:lnTo>
                    <a:pt x="415" y="585"/>
                  </a:lnTo>
                  <a:lnTo>
                    <a:pt x="269" y="731"/>
                  </a:lnTo>
                  <a:lnTo>
                    <a:pt x="147" y="950"/>
                  </a:lnTo>
                  <a:lnTo>
                    <a:pt x="74" y="1072"/>
                  </a:lnTo>
                  <a:lnTo>
                    <a:pt x="49" y="1194"/>
                  </a:lnTo>
                  <a:lnTo>
                    <a:pt x="1" y="1364"/>
                  </a:lnTo>
                  <a:lnTo>
                    <a:pt x="1" y="1535"/>
                  </a:lnTo>
                  <a:lnTo>
                    <a:pt x="1" y="1535"/>
                  </a:lnTo>
                  <a:lnTo>
                    <a:pt x="1" y="1705"/>
                  </a:lnTo>
                  <a:lnTo>
                    <a:pt x="49" y="1851"/>
                  </a:lnTo>
                  <a:lnTo>
                    <a:pt x="74" y="1997"/>
                  </a:lnTo>
                  <a:lnTo>
                    <a:pt x="147" y="2095"/>
                  </a:lnTo>
                  <a:lnTo>
                    <a:pt x="269" y="2314"/>
                  </a:lnTo>
                  <a:lnTo>
                    <a:pt x="415" y="2484"/>
                  </a:lnTo>
                  <a:lnTo>
                    <a:pt x="415" y="2484"/>
                  </a:lnTo>
                  <a:lnTo>
                    <a:pt x="512" y="2606"/>
                  </a:lnTo>
                  <a:lnTo>
                    <a:pt x="610" y="2728"/>
                  </a:lnTo>
                  <a:lnTo>
                    <a:pt x="658" y="2874"/>
                  </a:lnTo>
                  <a:lnTo>
                    <a:pt x="683" y="3045"/>
                  </a:lnTo>
                  <a:lnTo>
                    <a:pt x="683" y="3045"/>
                  </a:lnTo>
                  <a:lnTo>
                    <a:pt x="658" y="3239"/>
                  </a:lnTo>
                  <a:lnTo>
                    <a:pt x="610" y="3385"/>
                  </a:lnTo>
                  <a:lnTo>
                    <a:pt x="512" y="3507"/>
                  </a:lnTo>
                  <a:lnTo>
                    <a:pt x="415" y="3629"/>
                  </a:lnTo>
                  <a:lnTo>
                    <a:pt x="415" y="3629"/>
                  </a:lnTo>
                  <a:lnTo>
                    <a:pt x="269" y="3800"/>
                  </a:lnTo>
                  <a:lnTo>
                    <a:pt x="147" y="3994"/>
                  </a:lnTo>
                  <a:lnTo>
                    <a:pt x="74" y="4116"/>
                  </a:lnTo>
                  <a:lnTo>
                    <a:pt x="49" y="4262"/>
                  </a:lnTo>
                  <a:lnTo>
                    <a:pt x="1" y="4408"/>
                  </a:lnTo>
                  <a:lnTo>
                    <a:pt x="1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68;p47">
              <a:extLst>
                <a:ext uri="{FF2B5EF4-FFF2-40B4-BE49-F238E27FC236}">
                  <a16:creationId xmlns:a16="http://schemas.microsoft.com/office/drawing/2014/main" id="{4F6859B9-EBB4-4542-90B1-4FFC4224BF41}"/>
                </a:ext>
              </a:extLst>
            </p:cNvPr>
            <p:cNvSpPr/>
            <p:nvPr/>
          </p:nvSpPr>
          <p:spPr>
            <a:xfrm>
              <a:off x="1411025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2" y="0"/>
                  </a:moveTo>
                  <a:lnTo>
                    <a:pt x="682" y="0"/>
                  </a:lnTo>
                  <a:lnTo>
                    <a:pt x="658" y="171"/>
                  </a:lnTo>
                  <a:lnTo>
                    <a:pt x="609" y="317"/>
                  </a:lnTo>
                  <a:lnTo>
                    <a:pt x="536" y="439"/>
                  </a:lnTo>
                  <a:lnTo>
                    <a:pt x="414" y="585"/>
                  </a:lnTo>
                  <a:lnTo>
                    <a:pt x="414" y="585"/>
                  </a:lnTo>
                  <a:lnTo>
                    <a:pt x="268" y="731"/>
                  </a:lnTo>
                  <a:lnTo>
                    <a:pt x="146" y="950"/>
                  </a:lnTo>
                  <a:lnTo>
                    <a:pt x="97" y="1072"/>
                  </a:lnTo>
                  <a:lnTo>
                    <a:pt x="49" y="1194"/>
                  </a:lnTo>
                  <a:lnTo>
                    <a:pt x="24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24" y="1705"/>
                  </a:lnTo>
                  <a:lnTo>
                    <a:pt x="49" y="1851"/>
                  </a:lnTo>
                  <a:lnTo>
                    <a:pt x="97" y="1997"/>
                  </a:lnTo>
                  <a:lnTo>
                    <a:pt x="146" y="2095"/>
                  </a:lnTo>
                  <a:lnTo>
                    <a:pt x="268" y="2314"/>
                  </a:lnTo>
                  <a:lnTo>
                    <a:pt x="414" y="2484"/>
                  </a:lnTo>
                  <a:lnTo>
                    <a:pt x="414" y="2484"/>
                  </a:lnTo>
                  <a:lnTo>
                    <a:pt x="536" y="2606"/>
                  </a:lnTo>
                  <a:lnTo>
                    <a:pt x="609" y="2728"/>
                  </a:lnTo>
                  <a:lnTo>
                    <a:pt x="658" y="2874"/>
                  </a:lnTo>
                  <a:lnTo>
                    <a:pt x="682" y="3045"/>
                  </a:lnTo>
                  <a:lnTo>
                    <a:pt x="682" y="3045"/>
                  </a:lnTo>
                  <a:lnTo>
                    <a:pt x="658" y="3239"/>
                  </a:lnTo>
                  <a:lnTo>
                    <a:pt x="609" y="3385"/>
                  </a:lnTo>
                  <a:lnTo>
                    <a:pt x="536" y="3507"/>
                  </a:lnTo>
                  <a:lnTo>
                    <a:pt x="414" y="3629"/>
                  </a:lnTo>
                  <a:lnTo>
                    <a:pt x="414" y="3629"/>
                  </a:lnTo>
                  <a:lnTo>
                    <a:pt x="268" y="3800"/>
                  </a:lnTo>
                  <a:lnTo>
                    <a:pt x="146" y="3994"/>
                  </a:lnTo>
                  <a:lnTo>
                    <a:pt x="97" y="4116"/>
                  </a:lnTo>
                  <a:lnTo>
                    <a:pt x="49" y="4262"/>
                  </a:lnTo>
                  <a:lnTo>
                    <a:pt x="24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69;p47">
              <a:extLst>
                <a:ext uri="{FF2B5EF4-FFF2-40B4-BE49-F238E27FC236}">
                  <a16:creationId xmlns:a16="http://schemas.microsoft.com/office/drawing/2014/main" id="{0F15AD1B-21DD-43F2-B4C4-162BB371BA56}"/>
                </a:ext>
              </a:extLst>
            </p:cNvPr>
            <p:cNvSpPr/>
            <p:nvPr/>
          </p:nvSpPr>
          <p:spPr>
            <a:xfrm>
              <a:off x="1498700" y="5001950"/>
              <a:ext cx="16450" cy="114475"/>
            </a:xfrm>
            <a:custGeom>
              <a:avLst/>
              <a:gdLst/>
              <a:ahLst/>
              <a:cxnLst/>
              <a:rect l="l" t="t" r="r" b="b"/>
              <a:pathLst>
                <a:path w="658" h="4579" fill="none" extrusionOk="0">
                  <a:moveTo>
                    <a:pt x="658" y="0"/>
                  </a:moveTo>
                  <a:lnTo>
                    <a:pt x="658" y="0"/>
                  </a:lnTo>
                  <a:lnTo>
                    <a:pt x="658" y="171"/>
                  </a:lnTo>
                  <a:lnTo>
                    <a:pt x="585" y="317"/>
                  </a:lnTo>
                  <a:lnTo>
                    <a:pt x="512" y="439"/>
                  </a:lnTo>
                  <a:lnTo>
                    <a:pt x="390" y="585"/>
                  </a:lnTo>
                  <a:lnTo>
                    <a:pt x="390" y="585"/>
                  </a:lnTo>
                  <a:lnTo>
                    <a:pt x="268" y="731"/>
                  </a:lnTo>
                  <a:lnTo>
                    <a:pt x="122" y="950"/>
                  </a:lnTo>
                  <a:lnTo>
                    <a:pt x="73" y="1072"/>
                  </a:lnTo>
                  <a:lnTo>
                    <a:pt x="25" y="1194"/>
                  </a:lnTo>
                  <a:lnTo>
                    <a:pt x="0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0" y="1705"/>
                  </a:lnTo>
                  <a:lnTo>
                    <a:pt x="25" y="1851"/>
                  </a:lnTo>
                  <a:lnTo>
                    <a:pt x="73" y="1997"/>
                  </a:lnTo>
                  <a:lnTo>
                    <a:pt x="122" y="2095"/>
                  </a:lnTo>
                  <a:lnTo>
                    <a:pt x="268" y="2314"/>
                  </a:lnTo>
                  <a:lnTo>
                    <a:pt x="390" y="2484"/>
                  </a:lnTo>
                  <a:lnTo>
                    <a:pt x="390" y="2484"/>
                  </a:lnTo>
                  <a:lnTo>
                    <a:pt x="512" y="2606"/>
                  </a:lnTo>
                  <a:lnTo>
                    <a:pt x="585" y="2728"/>
                  </a:lnTo>
                  <a:lnTo>
                    <a:pt x="658" y="2874"/>
                  </a:lnTo>
                  <a:lnTo>
                    <a:pt x="658" y="3045"/>
                  </a:lnTo>
                  <a:lnTo>
                    <a:pt x="658" y="3045"/>
                  </a:lnTo>
                  <a:lnTo>
                    <a:pt x="658" y="3239"/>
                  </a:lnTo>
                  <a:lnTo>
                    <a:pt x="585" y="3385"/>
                  </a:lnTo>
                  <a:lnTo>
                    <a:pt x="512" y="3507"/>
                  </a:lnTo>
                  <a:lnTo>
                    <a:pt x="390" y="3629"/>
                  </a:lnTo>
                  <a:lnTo>
                    <a:pt x="390" y="3629"/>
                  </a:lnTo>
                  <a:lnTo>
                    <a:pt x="268" y="3800"/>
                  </a:lnTo>
                  <a:lnTo>
                    <a:pt x="122" y="3994"/>
                  </a:lnTo>
                  <a:lnTo>
                    <a:pt x="73" y="4116"/>
                  </a:lnTo>
                  <a:lnTo>
                    <a:pt x="25" y="4262"/>
                  </a:lnTo>
                  <a:lnTo>
                    <a:pt x="0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E039B33B-F362-4DDD-AA7E-943277F6F85E}"/>
              </a:ext>
            </a:extLst>
          </p:cNvPr>
          <p:cNvSpPr txBox="1"/>
          <p:nvPr userDrawn="1"/>
        </p:nvSpPr>
        <p:spPr>
          <a:xfrm>
            <a:off x="650763" y="624705"/>
            <a:ext cx="1629987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Brain Break</a:t>
            </a:r>
          </a:p>
        </p:txBody>
      </p:sp>
    </p:spTree>
    <p:extLst>
      <p:ext uri="{BB962C8B-B14F-4D97-AF65-F5344CB8AC3E}">
        <p14:creationId xmlns:p14="http://schemas.microsoft.com/office/powerpoint/2010/main" val="41450533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559A83B-C13C-4757-9F87-A8ACFB64D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274433"/>
            <a:ext cx="2585474" cy="869067"/>
          </a:xfrm>
          <a:prstGeom prst="rect">
            <a:avLst/>
          </a:prstGeom>
        </p:spPr>
      </p:pic>
      <p:sp>
        <p:nvSpPr>
          <p:cNvPr id="66" name="Google Shape;66;p11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11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1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body" idx="1"/>
          </p:nvPr>
        </p:nvSpPr>
        <p:spPr>
          <a:xfrm>
            <a:off x="3062200" y="575500"/>
            <a:ext cx="27300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600"/>
              </a:spcBef>
              <a:spcAft>
                <a:spcPts val="0"/>
              </a:spcAft>
              <a:buSzPts val="1100"/>
              <a:buChar char="▪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2"/>
          </p:nvPr>
        </p:nvSpPr>
        <p:spPr>
          <a:xfrm>
            <a:off x="5956701" y="575500"/>
            <a:ext cx="27300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600"/>
              </a:spcBef>
              <a:spcAft>
                <a:spcPts val="0"/>
              </a:spcAft>
              <a:buSzPts val="1100"/>
              <a:buChar char="▪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1" name="Google Shape;71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02364156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B881ACC-0101-4777-9DD7-47FE1EDFF82F}"/>
              </a:ext>
            </a:extLst>
          </p:cNvPr>
          <p:cNvSpPr/>
          <p:nvPr/>
        </p:nvSpPr>
        <p:spPr>
          <a:xfrm>
            <a:off x="0" y="0"/>
            <a:ext cx="9144000" cy="5143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71;p11">
            <a:extLst>
              <a:ext uri="{FF2B5EF4-FFF2-40B4-BE49-F238E27FC236}">
                <a16:creationId xmlns:a16="http://schemas.microsoft.com/office/drawing/2014/main" id="{64282F53-10A8-4398-9AFF-ECCF60AD1F5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241076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40F63F-3C9C-CD48-8D2C-3427CCC7325A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04039493"/>
      </p:ext>
    </p:extLst>
  </p:cSld>
  <p:clrMapOvr>
    <a:masterClrMapping/>
  </p:clrMapOvr>
  <p:transition>
    <p:fade thruBlk="1"/>
  </p:transition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40F63F-3C9C-CD48-8D2C-3427CCC7325A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39449525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 flipH="1">
            <a:off x="-7125" y="0"/>
            <a:ext cx="2592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3"/>
          <p:cNvSpPr/>
          <p:nvPr/>
        </p:nvSpPr>
        <p:spPr>
          <a:xfrm>
            <a:off x="2585478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277100" y="284200"/>
            <a:ext cx="2024100" cy="3678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B57BA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277100" y="3983050"/>
            <a:ext cx="20241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Georgia"/>
              <a:buNone/>
              <a:defRPr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12624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F2B598-DA07-4F30-BC18-EBBE2AB51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274433"/>
            <a:ext cx="2585474" cy="869067"/>
          </a:xfrm>
          <a:prstGeom prst="rect">
            <a:avLst/>
          </a:prstGeom>
        </p:spPr>
      </p:pic>
      <p:sp>
        <p:nvSpPr>
          <p:cNvPr id="33" name="Google Shape;33;p6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6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61841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 preserve="1">
  <p:cSld name="1_Title + 1 column">
    <p:bg>
      <p:bgPr>
        <a:solidFill>
          <a:srgbClr val="999999"/>
        </a:soli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F2B598-DA07-4F30-BC18-EBBE2AB51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274433"/>
            <a:ext cx="2585474" cy="869067"/>
          </a:xfrm>
          <a:prstGeom prst="rect">
            <a:avLst/>
          </a:prstGeom>
        </p:spPr>
      </p:pic>
      <p:sp>
        <p:nvSpPr>
          <p:cNvPr id="33" name="Google Shape;33;p6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6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663819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 preserve="1">
  <p:cSld name="1_Title + 1 column">
    <p:bg>
      <p:bgPr>
        <a:solidFill>
          <a:srgbClr val="D89F39"/>
        </a:soli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6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698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llEverywhere - Pair" preserve="1">
  <p:cSld name="PollEverywhere - Pair">
    <p:bg>
      <p:bgPr>
        <a:solidFill>
          <a:srgbClr val="6093C5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2585475" cy="1357368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1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79;p11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1" name="Google Shape;81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 dirty="0"/>
          </a:p>
        </p:txBody>
      </p:sp>
      <p:sp>
        <p:nvSpPr>
          <p:cNvPr id="83" name="Google Shape;83;p11"/>
          <p:cNvSpPr txBox="1">
            <a:spLocks noGrp="1"/>
          </p:cNvSpPr>
          <p:nvPr>
            <p:ph type="title"/>
          </p:nvPr>
        </p:nvSpPr>
        <p:spPr>
          <a:xfrm>
            <a:off x="269575" y="1700325"/>
            <a:ext cx="20463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4" name="Google Shape;84;p11"/>
          <p:cNvSpPr/>
          <p:nvPr/>
        </p:nvSpPr>
        <p:spPr>
          <a:xfrm>
            <a:off x="1411630" y="1234456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6" name="Google Shape;86;p11"/>
          <p:cNvPicPr preferRelativeResize="0"/>
          <p:nvPr/>
        </p:nvPicPr>
        <p:blipFill rotWithShape="1">
          <a:blip r:embed="rId3">
            <a:alphaModFix/>
          </a:blip>
          <a:srcRect t="5436" b="5436"/>
          <a:stretch/>
        </p:blipFill>
        <p:spPr>
          <a:xfrm>
            <a:off x="1" y="3395354"/>
            <a:ext cx="2585474" cy="174814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1"/>
          <p:cNvSpPr txBox="1"/>
          <p:nvPr/>
        </p:nvSpPr>
        <p:spPr>
          <a:xfrm>
            <a:off x="25" y="3928800"/>
            <a:ext cx="25854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pollev.com/cs416</a:t>
            </a:r>
            <a:endParaRPr sz="1700" b="1" dirty="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88" name="Google Shape;88;p11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72;p10">
            <a:extLst>
              <a:ext uri="{FF2B5EF4-FFF2-40B4-BE49-F238E27FC236}">
                <a16:creationId xmlns:a16="http://schemas.microsoft.com/office/drawing/2014/main" id="{584BC1AE-CA48-4C7B-8CBC-68108A32BE75}"/>
              </a:ext>
            </a:extLst>
          </p:cNvPr>
          <p:cNvSpPr txBox="1"/>
          <p:nvPr/>
        </p:nvSpPr>
        <p:spPr>
          <a:xfrm>
            <a:off x="231975" y="1052565"/>
            <a:ext cx="2046300" cy="6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</a:rPr>
              <a:t>Think</a:t>
            </a:r>
            <a:endParaRPr sz="2400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FFFFFF"/>
              </a:solidFill>
            </a:endParaRPr>
          </a:p>
        </p:txBody>
      </p:sp>
      <p:sp>
        <p:nvSpPr>
          <p:cNvPr id="12" name="Google Shape;72;p10">
            <a:extLst>
              <a:ext uri="{FF2B5EF4-FFF2-40B4-BE49-F238E27FC236}">
                <a16:creationId xmlns:a16="http://schemas.microsoft.com/office/drawing/2014/main" id="{F852DD33-53F1-4722-BB85-ED3D938F9553}"/>
              </a:ext>
            </a:extLst>
          </p:cNvPr>
          <p:cNvSpPr txBox="1"/>
          <p:nvPr/>
        </p:nvSpPr>
        <p:spPr>
          <a:xfrm>
            <a:off x="231975" y="1052565"/>
            <a:ext cx="2046300" cy="6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</a:rPr>
              <a:t>Think</a:t>
            </a:r>
            <a:endParaRPr sz="2400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FFFFFF"/>
              </a:solidFill>
            </a:endParaRPr>
          </a:p>
        </p:txBody>
      </p:sp>
      <p:sp>
        <p:nvSpPr>
          <p:cNvPr id="14" name="Google Shape;72;p10">
            <a:extLst>
              <a:ext uri="{FF2B5EF4-FFF2-40B4-BE49-F238E27FC236}">
                <a16:creationId xmlns:a16="http://schemas.microsoft.com/office/drawing/2014/main" id="{6CC4CDCC-7B78-4B60-A497-0F0DE4F3A07B}"/>
              </a:ext>
            </a:extLst>
          </p:cNvPr>
          <p:cNvSpPr txBox="1"/>
          <p:nvPr userDrawn="1"/>
        </p:nvSpPr>
        <p:spPr>
          <a:xfrm>
            <a:off x="231975" y="1052565"/>
            <a:ext cx="2046300" cy="6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</a:rPr>
              <a:t>Think</a:t>
            </a:r>
            <a:endParaRPr sz="2400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796845"/>
      </p:ext>
    </p:extLst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llEverywhere - Pair" preserve="1">
  <p:cSld name="1_PollEverywhere - Pair">
    <p:bg>
      <p:bgPr>
        <a:solidFill>
          <a:srgbClr val="6093C5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1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79;p11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0" name="Google Shape;80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2585475" cy="1357368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sp>
        <p:nvSpPr>
          <p:cNvPr id="83" name="Google Shape;83;p11"/>
          <p:cNvSpPr txBox="1">
            <a:spLocks noGrp="1"/>
          </p:cNvSpPr>
          <p:nvPr>
            <p:ph type="title"/>
          </p:nvPr>
        </p:nvSpPr>
        <p:spPr>
          <a:xfrm>
            <a:off x="269575" y="1700325"/>
            <a:ext cx="20463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4" name="Google Shape;84;p11"/>
          <p:cNvSpPr/>
          <p:nvPr/>
        </p:nvSpPr>
        <p:spPr>
          <a:xfrm>
            <a:off x="1594518" y="1100842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1"/>
          <p:cNvSpPr/>
          <p:nvPr/>
        </p:nvSpPr>
        <p:spPr>
          <a:xfrm>
            <a:off x="1659574" y="1331991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6" name="Google Shape;86;p11"/>
          <p:cNvPicPr preferRelativeResize="0"/>
          <p:nvPr/>
        </p:nvPicPr>
        <p:blipFill rotWithShape="1">
          <a:blip r:embed="rId3">
            <a:alphaModFix/>
          </a:blip>
          <a:srcRect t="5436" b="5436"/>
          <a:stretch/>
        </p:blipFill>
        <p:spPr>
          <a:xfrm>
            <a:off x="1" y="3395354"/>
            <a:ext cx="2585474" cy="174814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1"/>
          <p:cNvSpPr txBox="1"/>
          <p:nvPr/>
        </p:nvSpPr>
        <p:spPr>
          <a:xfrm>
            <a:off x="25" y="3928800"/>
            <a:ext cx="25854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pollev.com/cs416</a:t>
            </a:r>
            <a:endParaRPr sz="1700" b="1" dirty="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88" name="Google Shape;88;p11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84;p11">
            <a:extLst>
              <a:ext uri="{FF2B5EF4-FFF2-40B4-BE49-F238E27FC236}">
                <a16:creationId xmlns:a16="http://schemas.microsoft.com/office/drawing/2014/main" id="{5D953DEC-1E95-4367-BB58-B5E94D1B8086}"/>
              </a:ext>
            </a:extLst>
          </p:cNvPr>
          <p:cNvSpPr/>
          <p:nvPr/>
        </p:nvSpPr>
        <p:spPr>
          <a:xfrm>
            <a:off x="1411630" y="1234456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85;p11">
            <a:extLst>
              <a:ext uri="{FF2B5EF4-FFF2-40B4-BE49-F238E27FC236}">
                <a16:creationId xmlns:a16="http://schemas.microsoft.com/office/drawing/2014/main" id="{05A67550-2E3D-49EB-9EB6-FB935C412A8A}"/>
              </a:ext>
            </a:extLst>
          </p:cNvPr>
          <p:cNvSpPr/>
          <p:nvPr/>
        </p:nvSpPr>
        <p:spPr>
          <a:xfrm>
            <a:off x="1842276" y="1147824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82;p11">
            <a:extLst>
              <a:ext uri="{FF2B5EF4-FFF2-40B4-BE49-F238E27FC236}">
                <a16:creationId xmlns:a16="http://schemas.microsoft.com/office/drawing/2014/main" id="{8862DC09-B271-4C5C-A463-62732B63ADF1}"/>
              </a:ext>
            </a:extLst>
          </p:cNvPr>
          <p:cNvSpPr txBox="1"/>
          <p:nvPr/>
        </p:nvSpPr>
        <p:spPr>
          <a:xfrm>
            <a:off x="234450" y="1051100"/>
            <a:ext cx="2046300" cy="7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FFFFFF"/>
                </a:solidFill>
              </a:rPr>
              <a:t>Group</a:t>
            </a:r>
            <a:endParaRPr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951049"/>
      </p:ext>
    </p:extLst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llEverywhere - Pair" preserve="1">
  <p:cSld name="1_PollEverywhere - Pair">
    <p:bg>
      <p:bgPr>
        <a:solidFill>
          <a:srgbClr val="6093C5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1"/>
          <p:cNvPicPr preferRelativeResize="0"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48779" y="273120"/>
            <a:ext cx="1887891" cy="6885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78" name="Google Shape;78;p11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79;p11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endParaRPr dirty="0"/>
          </a:p>
        </p:txBody>
      </p:sp>
      <p:sp>
        <p:nvSpPr>
          <p:cNvPr id="81" name="Google Shape;81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sp>
        <p:nvSpPr>
          <p:cNvPr id="83" name="Google Shape;83;p11"/>
          <p:cNvSpPr txBox="1">
            <a:spLocks noGrp="1"/>
          </p:cNvSpPr>
          <p:nvPr>
            <p:ph type="title"/>
          </p:nvPr>
        </p:nvSpPr>
        <p:spPr>
          <a:xfrm>
            <a:off x="269575" y="1700325"/>
            <a:ext cx="20463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1"/>
          <p:cNvSpPr/>
          <p:nvPr/>
        </p:nvSpPr>
        <p:spPr>
          <a:xfrm>
            <a:off x="1411630" y="1234456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6" name="Google Shape;86;p11"/>
          <p:cNvPicPr preferRelativeResize="0"/>
          <p:nvPr/>
        </p:nvPicPr>
        <p:blipFill rotWithShape="1">
          <a:blip r:embed="rId4">
            <a:alphaModFix/>
          </a:blip>
          <a:srcRect t="5436" b="5436"/>
          <a:stretch/>
        </p:blipFill>
        <p:spPr>
          <a:xfrm>
            <a:off x="1" y="3395354"/>
            <a:ext cx="2585474" cy="174814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1"/>
          <p:cNvSpPr txBox="1"/>
          <p:nvPr/>
        </p:nvSpPr>
        <p:spPr>
          <a:xfrm>
            <a:off x="25" y="3928800"/>
            <a:ext cx="25854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dirty="0" err="1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sli.do</a:t>
            </a:r>
            <a:r>
              <a:rPr lang="en" sz="1700" b="1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 #cs416</a:t>
            </a:r>
            <a:endParaRPr sz="1700" b="1" dirty="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88" name="Google Shape;88;p11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72;p10">
            <a:extLst>
              <a:ext uri="{FF2B5EF4-FFF2-40B4-BE49-F238E27FC236}">
                <a16:creationId xmlns:a16="http://schemas.microsoft.com/office/drawing/2014/main" id="{584BC1AE-CA48-4C7B-8CBC-68108A32BE75}"/>
              </a:ext>
            </a:extLst>
          </p:cNvPr>
          <p:cNvSpPr txBox="1"/>
          <p:nvPr userDrawn="1"/>
        </p:nvSpPr>
        <p:spPr>
          <a:xfrm>
            <a:off x="231975" y="1052565"/>
            <a:ext cx="2046300" cy="6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</a:rPr>
              <a:t>Think</a:t>
            </a:r>
            <a:endParaRPr sz="2400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628806"/>
      </p:ext>
    </p:extLst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llEverywhere - Pair" preserve="1">
  <p:cSld name="1_PollEverywhere - Pair">
    <p:bg>
      <p:bgPr>
        <a:solidFill>
          <a:srgbClr val="6093C5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1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79;p11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endParaRPr dirty="0"/>
          </a:p>
        </p:txBody>
      </p:sp>
      <p:sp>
        <p:nvSpPr>
          <p:cNvPr id="81" name="Google Shape;81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sp>
        <p:nvSpPr>
          <p:cNvPr id="83" name="Google Shape;83;p11"/>
          <p:cNvSpPr txBox="1">
            <a:spLocks noGrp="1"/>
          </p:cNvSpPr>
          <p:nvPr>
            <p:ph type="title"/>
          </p:nvPr>
        </p:nvSpPr>
        <p:spPr>
          <a:xfrm>
            <a:off x="269575" y="1700325"/>
            <a:ext cx="20463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1"/>
          <p:cNvSpPr/>
          <p:nvPr/>
        </p:nvSpPr>
        <p:spPr>
          <a:xfrm>
            <a:off x="1594518" y="1100842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1"/>
          <p:cNvSpPr/>
          <p:nvPr/>
        </p:nvSpPr>
        <p:spPr>
          <a:xfrm>
            <a:off x="1659574" y="1331991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6" name="Google Shape;86;p11"/>
          <p:cNvPicPr preferRelativeResize="0"/>
          <p:nvPr/>
        </p:nvPicPr>
        <p:blipFill rotWithShape="1">
          <a:blip r:embed="rId2">
            <a:alphaModFix/>
          </a:blip>
          <a:srcRect t="5436" b="5436"/>
          <a:stretch/>
        </p:blipFill>
        <p:spPr>
          <a:xfrm>
            <a:off x="1" y="3395354"/>
            <a:ext cx="2585474" cy="174814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1"/>
          <p:cNvSpPr txBox="1"/>
          <p:nvPr/>
        </p:nvSpPr>
        <p:spPr>
          <a:xfrm>
            <a:off x="25" y="3928800"/>
            <a:ext cx="25854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dirty="0" err="1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sli.do</a:t>
            </a:r>
            <a:r>
              <a:rPr lang="en-US" sz="1700" b="1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 #cs416</a:t>
            </a:r>
          </a:p>
        </p:txBody>
      </p:sp>
      <p:sp>
        <p:nvSpPr>
          <p:cNvPr id="88" name="Google Shape;88;p11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84;p11">
            <a:extLst>
              <a:ext uri="{FF2B5EF4-FFF2-40B4-BE49-F238E27FC236}">
                <a16:creationId xmlns:a16="http://schemas.microsoft.com/office/drawing/2014/main" id="{5D953DEC-1E95-4367-BB58-B5E94D1B8086}"/>
              </a:ext>
            </a:extLst>
          </p:cNvPr>
          <p:cNvSpPr/>
          <p:nvPr userDrawn="1"/>
        </p:nvSpPr>
        <p:spPr>
          <a:xfrm>
            <a:off x="1411630" y="1234456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85;p11">
            <a:extLst>
              <a:ext uri="{FF2B5EF4-FFF2-40B4-BE49-F238E27FC236}">
                <a16:creationId xmlns:a16="http://schemas.microsoft.com/office/drawing/2014/main" id="{05A67550-2E3D-49EB-9EB6-FB935C412A8A}"/>
              </a:ext>
            </a:extLst>
          </p:cNvPr>
          <p:cNvSpPr/>
          <p:nvPr userDrawn="1"/>
        </p:nvSpPr>
        <p:spPr>
          <a:xfrm>
            <a:off x="1842276" y="1147824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82;p11">
            <a:extLst>
              <a:ext uri="{FF2B5EF4-FFF2-40B4-BE49-F238E27FC236}">
                <a16:creationId xmlns:a16="http://schemas.microsoft.com/office/drawing/2014/main" id="{8862DC09-B271-4C5C-A463-62732B63ADF1}"/>
              </a:ext>
            </a:extLst>
          </p:cNvPr>
          <p:cNvSpPr txBox="1"/>
          <p:nvPr userDrawn="1"/>
        </p:nvSpPr>
        <p:spPr>
          <a:xfrm>
            <a:off x="234450" y="1051100"/>
            <a:ext cx="2046300" cy="7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FFFFFF"/>
                </a:solidFill>
              </a:rPr>
              <a:t>Group</a:t>
            </a:r>
            <a:endParaRPr sz="2400" dirty="0">
              <a:solidFill>
                <a:srgbClr val="FFFFFF"/>
              </a:solidFill>
            </a:endParaRPr>
          </a:p>
        </p:txBody>
      </p:sp>
      <p:pic>
        <p:nvPicPr>
          <p:cNvPr id="2" name="Google Shape;80;p11">
            <a:extLst>
              <a:ext uri="{FF2B5EF4-FFF2-40B4-BE49-F238E27FC236}">
                <a16:creationId xmlns:a16="http://schemas.microsoft.com/office/drawing/2014/main" id="{E29852E2-E639-A4CD-F82B-65C87660E601}"/>
              </a:ext>
            </a:extLst>
          </p:cNvPr>
          <p:cNvPicPr preferRelativeResize="0"/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48779" y="273120"/>
            <a:ext cx="1887891" cy="688500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610574086"/>
      </p:ext>
    </p:extLst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7BA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▪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677260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83" r:id="rId4"/>
    <p:sldLayoutId id="2147483675" r:id="rId5"/>
    <p:sldLayoutId id="2147483676" r:id="rId6"/>
    <p:sldLayoutId id="2147483677" r:id="rId7"/>
    <p:sldLayoutId id="2147483684" r:id="rId8"/>
    <p:sldLayoutId id="2147483685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68" r:id="rId1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emf"/><Relationship Id="rId4" Type="http://schemas.openxmlformats.org/officeDocument/2006/relationships/image" Target="../media/image25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908.08313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themantle.com/arts-and-culture/why-youtubes-decision-remove-far-right-content-not-enough" TargetMode="External"/><Relationship Id="rId4" Type="http://schemas.openxmlformats.org/officeDocument/2006/relationships/hyperlink" Target="https://ischool.uw.edu/events/2021/05/ischool-spring-lecture-algorithmic-bias-and-governance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7.png"/><Relationship Id="rId4" Type="http://schemas.openxmlformats.org/officeDocument/2006/relationships/hyperlink" Target="https://www.mediamatters.org/tiktok/tiktoks-algorithm-leads-users-transphobic-videos-far-right-rabbit-holes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dirty="0"/>
              <a:t>CSE/STAT 416</a:t>
            </a:r>
            <a:br>
              <a:rPr lang="en-US" dirty="0"/>
            </a:br>
            <a:r>
              <a:rPr lang="en-US" sz="1600" dirty="0"/>
              <a:t>Recommender Systems: </a:t>
            </a:r>
            <a:br>
              <a:rPr lang="en-US" sz="1600" dirty="0"/>
            </a:br>
            <a:r>
              <a:rPr lang="en-US" sz="1600" dirty="0"/>
              <a:t>Matrix Factorization</a:t>
            </a:r>
            <a:br>
              <a:rPr lang="en-US" sz="1600" dirty="0"/>
            </a:br>
            <a:r>
              <a:rPr lang="en-US" sz="1200" b="0" dirty="0"/>
              <a:t>Pre-Class Videos</a:t>
            </a:r>
            <a:br>
              <a:rPr lang="en-US" sz="1600" dirty="0"/>
            </a:br>
            <a:r>
              <a:rPr lang="en-US" sz="1600" dirty="0"/>
              <a:t> </a:t>
            </a:r>
            <a:br>
              <a:rPr lang="en-US" sz="1800" dirty="0"/>
            </a:br>
            <a:br>
              <a:rPr lang="en-US" sz="1800" dirty="0"/>
            </a:br>
            <a:r>
              <a:rPr lang="en-US" sz="1000" dirty="0"/>
              <a:t>Tanmay Shah</a:t>
            </a:r>
            <a:br>
              <a:rPr lang="en-US" sz="1000" dirty="0"/>
            </a:br>
            <a:r>
              <a:rPr lang="en-US" sz="1000" dirty="0"/>
              <a:t>University of Washington</a:t>
            </a:r>
            <a:br>
              <a:rPr lang="en-US" sz="1000" dirty="0"/>
            </a:br>
            <a:r>
              <a:rPr lang="en-US" sz="1000" dirty="0"/>
              <a:t>May 24, 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15BCCB-B7C4-FB05-BA7A-F0D59D669B31}"/>
              </a:ext>
            </a:extLst>
          </p:cNvPr>
          <p:cNvSpPr txBox="1"/>
          <p:nvPr/>
        </p:nvSpPr>
        <p:spPr>
          <a:xfrm>
            <a:off x="-805912" y="-604434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085024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9357290-DC75-0049-A244-9DD670BED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 1: Nearest User (User-User)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A1CFF4E8-E7EB-9047-8A34-1B01A78EFD25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2945800" y="196622"/>
                <a:ext cx="5596200" cy="3981000"/>
              </a:xfrm>
            </p:spPr>
            <p:txBody>
              <a:bodyPr/>
              <a:lstStyle/>
              <a:p>
                <a:pPr marL="139700" indent="0">
                  <a:buNone/>
                </a:pPr>
                <a:r>
                  <a:rPr lang="en-US" b="1" dirty="0"/>
                  <a:t>User-User Recommendation</a:t>
                </a:r>
                <a:r>
                  <a:rPr lang="en-US" dirty="0"/>
                  <a:t>:</a:t>
                </a:r>
              </a:p>
              <a:p>
                <a:r>
                  <a:rPr lang="en-US" dirty="0"/>
                  <a:t>Given a user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, compute their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nearest neighbors. </a:t>
                </a:r>
              </a:p>
              <a:p>
                <a:r>
                  <a:rPr lang="en-US" dirty="0"/>
                  <a:t>Recommend the items that are most popular amongst the nearest neighbors.</a:t>
                </a:r>
              </a:p>
            </p:txBody>
          </p:sp>
        </mc:Choice>
        <mc:Fallback xmlns="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A1CFF4E8-E7EB-9047-8A34-1B01A78EFD2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945800" y="196622"/>
                <a:ext cx="5596200" cy="3981000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88539C-3AC2-FA4B-A6A9-457D05D8A7F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AA8120AD-DCB2-9445-A221-85DAA716C4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54" r="72970"/>
          <a:stretch/>
        </p:blipFill>
        <p:spPr bwMode="auto">
          <a:xfrm>
            <a:off x="2586625" y="2298526"/>
            <a:ext cx="1772433" cy="2331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9738104C-7579-CF41-86E2-5C27E8A77D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7" t="1587" r="19039" b="88191"/>
          <a:stretch/>
        </p:blipFill>
        <p:spPr bwMode="auto">
          <a:xfrm>
            <a:off x="3759865" y="1778131"/>
            <a:ext cx="4160790" cy="29758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CD40882C-5D3E-2F47-A2BE-E432561771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70" t="19454" r="35148"/>
          <a:stretch/>
        </p:blipFill>
        <p:spPr bwMode="auto">
          <a:xfrm>
            <a:off x="4860099" y="2298526"/>
            <a:ext cx="1979112" cy="2331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977E3B3B-8ECC-7849-B0E2-46D4ACB99C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28" t="19454" r="587"/>
          <a:stretch/>
        </p:blipFill>
        <p:spPr bwMode="auto">
          <a:xfrm>
            <a:off x="7290148" y="2298526"/>
            <a:ext cx="1815335" cy="2331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ight Arrow 10">
            <a:extLst>
              <a:ext uri="{FF2B5EF4-FFF2-40B4-BE49-F238E27FC236}">
                <a16:creationId xmlns:a16="http://schemas.microsoft.com/office/drawing/2014/main" id="{7829B15D-3F94-364F-A93F-6BC672769A46}"/>
              </a:ext>
            </a:extLst>
          </p:cNvPr>
          <p:cNvSpPr/>
          <p:nvPr/>
        </p:nvSpPr>
        <p:spPr>
          <a:xfrm>
            <a:off x="4323518" y="2931987"/>
            <a:ext cx="622225" cy="469375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013E2581-0E00-E649-A8C4-A6706DD6573C}"/>
              </a:ext>
            </a:extLst>
          </p:cNvPr>
          <p:cNvSpPr/>
          <p:nvPr/>
        </p:nvSpPr>
        <p:spPr>
          <a:xfrm>
            <a:off x="6839211" y="2931987"/>
            <a:ext cx="622225" cy="469375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444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Table&#10;&#10;Description automatically generated">
            <a:extLst>
              <a:ext uri="{FF2B5EF4-FFF2-40B4-BE49-F238E27FC236}">
                <a16:creationId xmlns:a16="http://schemas.microsoft.com/office/drawing/2014/main" id="{927B2EC3-CBEC-4643-8C28-61B8830EFE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208"/>
          <a:stretch/>
        </p:blipFill>
        <p:spPr>
          <a:xfrm>
            <a:off x="3223844" y="1606212"/>
            <a:ext cx="4826027" cy="3537239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71FDA22-ED9E-C14A-AE8F-BE44ABE7B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 2: “People Who Bought This Also Bought…” (Item-Item)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7CCD181F-118E-C74F-B6DF-E4E64A96B45A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090625" y="366489"/>
                <a:ext cx="5596200" cy="3981000"/>
              </a:xfrm>
            </p:spPr>
            <p:txBody>
              <a:bodyPr/>
              <a:lstStyle/>
              <a:p>
                <a:pPr marL="139700" indent="0">
                  <a:buNone/>
                </a:pPr>
                <a:r>
                  <a:rPr lang="en-US" b="1" dirty="0"/>
                  <a:t>Item-Item Recommendation</a:t>
                </a:r>
                <a:r>
                  <a:rPr lang="en-US" dirty="0"/>
                  <a:t>:</a:t>
                </a:r>
              </a:p>
              <a:p>
                <a:r>
                  <a:rPr lang="en-US" dirty="0"/>
                  <a:t>Create a </a:t>
                </a:r>
                <a:r>
                  <a:rPr lang="en-US" b="1" dirty="0"/>
                  <a:t>co-occurrence matrix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p>
                  </m:oMath>
                </a14:m>
                <a:r>
                  <a:rPr lang="en-US" dirty="0"/>
                  <a:t>  (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 is the number of items).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dirty="0"/>
                  <a:t> = # of users who bought both item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For item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, predict the top-k items that are bought together.</a:t>
                </a:r>
              </a:p>
            </p:txBody>
          </p:sp>
        </mc:Choice>
        <mc:Fallback xmlns="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7CCD181F-118E-C74F-B6DF-E4E64A96B45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090625" y="366489"/>
                <a:ext cx="5596200" cy="3981000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941E4F-8A79-D143-9266-F50284780AE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411686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4DD9A777-17D0-4047-AAE5-2B7677844C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208"/>
          <a:stretch/>
        </p:blipFill>
        <p:spPr>
          <a:xfrm>
            <a:off x="3223844" y="1606212"/>
            <a:ext cx="4826027" cy="3537239"/>
          </a:xfrm>
          <a:prstGeom prst="rect">
            <a:avLst/>
          </a:prstGeom>
        </p:spPr>
      </p:pic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BBC59F97-BD98-E84B-9B25-49E3B0047B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b="8134"/>
          <a:stretch/>
        </p:blipFill>
        <p:spPr>
          <a:xfrm>
            <a:off x="3272433" y="1629656"/>
            <a:ext cx="4826027" cy="3513795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71FDA22-ED9E-C14A-AE8F-BE44ABE7B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Normalizing Co-</a:t>
            </a:r>
            <a:r>
              <a:rPr lang="en-US" dirty="0" err="1"/>
              <a:t>Occurence</a:t>
            </a:r>
            <a:r>
              <a:rPr lang="en-US" dirty="0"/>
              <a:t> Matrices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7CCD181F-118E-C74F-B6DF-E4E64A96B45A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100150" y="413575"/>
                <a:ext cx="5596200" cy="3981000"/>
              </a:xfrm>
            </p:spPr>
            <p:txBody>
              <a:bodyPr/>
              <a:lstStyle/>
              <a:p>
                <a:pPr marL="139700" indent="0">
                  <a:buNone/>
                </a:pPr>
                <a:r>
                  <a:rPr lang="en-US" b="1" dirty="0"/>
                  <a:t>Problem: </a:t>
                </a:r>
                <a:r>
                  <a:rPr lang="en-US" dirty="0"/>
                  <a:t>popular items drown out the rest!</a:t>
                </a:r>
              </a:p>
              <a:p>
                <a:pPr marL="139700" indent="0">
                  <a:buNone/>
                </a:pPr>
                <a:r>
                  <a:rPr lang="en-US" b="1" dirty="0"/>
                  <a:t>Solution: </a:t>
                </a:r>
                <a:r>
                  <a:rPr lang="en-US" dirty="0"/>
                  <a:t>Normalizing using Jaccard Similarity.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# </m:t>
                          </m:r>
                          <m:r>
                            <m:rPr>
                              <m:nor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purchased</m:t>
                          </m:r>
                          <m:r>
                            <m:rPr>
                              <m:nor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b="1">
                              <a:latin typeface="Cambria Math" panose="02040503050406030204" pitchFamily="18" charset="0"/>
                            </a:rPr>
                            <m:t>and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# </m:t>
                          </m:r>
                          <m:r>
                            <m:rPr>
                              <m:nor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purchased</m:t>
                          </m:r>
                          <m:r>
                            <m:rPr>
                              <m:nor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b="1">
                              <a:latin typeface="Cambria Math" panose="02040503050406030204" pitchFamily="18" charset="0"/>
                            </a:rPr>
                            <m:t>or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𝑗𝑗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7CCD181F-118E-C74F-B6DF-E4E64A96B45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100150" y="413575"/>
                <a:ext cx="5596200" cy="3981000"/>
              </a:xfr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941E4F-8A79-D143-9266-F50284780AE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2012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14B8A-8C2F-C340-8643-7C6CC975FA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Solution 3: Feature-Based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BFA3E3-E62B-EF44-8AC3-F3CEAD70EA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07982-033B-2F44-BEB1-4F1EB76B1F0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400954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0819946-FE9C-984E-A794-015A52D9E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 3: Feature-Based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F13CA888-61CF-674B-99C2-9D869404C611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090624" y="99391"/>
                <a:ext cx="6053375" cy="4929809"/>
              </a:xfrm>
            </p:spPr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What if we know what factors lead users to like an item?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b="1" dirty="0"/>
                  <a:t>Idea</a:t>
                </a:r>
                <a:r>
                  <a:rPr lang="en-US" dirty="0"/>
                  <a:t>: Create a feature vector for each item. Learn a regression model!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Define weights on these features for </a:t>
                </a:r>
                <a:r>
                  <a:rPr lang="en-US" b="1" dirty="0"/>
                  <a:t>all users </a:t>
                </a:r>
                <a:r>
                  <a:rPr lang="en-US" dirty="0"/>
                  <a:t>(global)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Fit linear model</a:t>
                </a:r>
              </a:p>
            </p:txBody>
          </p:sp>
        </mc:Choice>
        <mc:Fallback xmlns="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F13CA888-61CF-674B-99C2-9D869404C61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090624" y="99391"/>
                <a:ext cx="6053375" cy="4929809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B5E8BD-1C65-7F40-ADA3-E7BE2336048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533EC5A2-90A2-254B-9C27-90154ED5D322}"/>
              </a:ext>
            </a:extLst>
          </p:cNvPr>
          <p:cNvGraphicFramePr>
            <a:graphicFrameLocks noGrp="1"/>
          </p:cNvGraphicFramePr>
          <p:nvPr/>
        </p:nvGraphicFramePr>
        <p:xfrm>
          <a:off x="2735134" y="1451775"/>
          <a:ext cx="6096000" cy="1112520"/>
        </p:xfrm>
        <a:graphic>
          <a:graphicData uri="http://schemas.openxmlformats.org/drawingml/2006/table">
            <a:tbl>
              <a:tblPr firstRow="1" bandRow="1">
                <a:tableStyleId>{CB23F696-D533-4BE0-B1DA-8B15BD142E95}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943501443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494511693"/>
                    </a:ext>
                  </a:extLst>
                </a:gridCol>
                <a:gridCol w="2446466">
                  <a:extLst>
                    <a:ext uri="{9D8B030D-6E8A-4147-A177-3AD203B41FA5}">
                      <a16:colId xmlns:a16="http://schemas.microsoft.com/office/drawing/2014/main" val="871088800"/>
                    </a:ext>
                  </a:extLst>
                </a:gridCol>
                <a:gridCol w="601534">
                  <a:extLst>
                    <a:ext uri="{9D8B030D-6E8A-4147-A177-3AD203B41FA5}">
                      <a16:colId xmlns:a16="http://schemas.microsoft.com/office/drawing/2014/main" val="10450721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Nunito Sans" pitchFamily="2" charset="77"/>
                        </a:rPr>
                        <a:t>Genre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Nunito Sans" pitchFamily="2" charset="77"/>
                        </a:rPr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Nunito Sans" pitchFamily="2" charset="77"/>
                        </a:rPr>
                        <a:t>Director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Nunito Sans" pitchFamily="2" charset="77"/>
                        </a:rPr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80437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Nunito Sans" pitchFamily="2" charset="77"/>
                        </a:rPr>
                        <a:t>Action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Nunito Sans" pitchFamily="2" charset="77"/>
                        </a:rPr>
                        <a:t>1994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Nunito Sans" pitchFamily="2" charset="77"/>
                        </a:rPr>
                        <a:t>Quentin Tarantino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Nunito Sans" pitchFamily="2" charset="77"/>
                        </a:rPr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49531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Nunito Sans" pitchFamily="2" charset="77"/>
                        </a:rPr>
                        <a:t>Sci-Fi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Nunito Sans" pitchFamily="2" charset="77"/>
                        </a:rPr>
                        <a:t>1977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Nunito Sans" pitchFamily="2" charset="77"/>
                        </a:rPr>
                        <a:t>George Lucas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Nunito Sans" pitchFamily="2" charset="77"/>
                        </a:rPr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47724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2540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0819946-FE9C-984E-A794-015A52D9E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 3: Feature-Based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F13CA888-61CF-674B-99C2-9D869404C611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090624" y="99391"/>
                <a:ext cx="6053375" cy="4929809"/>
              </a:xfrm>
            </p:spPr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What if we know what factors lead users to like an item?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b="1" dirty="0"/>
                  <a:t>Idea</a:t>
                </a:r>
                <a:r>
                  <a:rPr lang="en-US" dirty="0"/>
                  <a:t>: Create a feature vector for each item. Learn a regression model!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Define weights on these features for </a:t>
                </a:r>
                <a:r>
                  <a:rPr lang="en-US" b="1" dirty="0"/>
                  <a:t>all users </a:t>
                </a:r>
                <a:r>
                  <a:rPr lang="en-US" dirty="0"/>
                  <a:t>(global)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Fit linear model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𝑢𝑣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𝑎𝑟𝑔𝑚𝑖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#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𝑟𝑎𝑡𝑖𝑛𝑔𝑠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: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𝑢𝑣</m:t>
                              </m:r>
                            </m:sub>
                          </m:s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?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𝐺</m:t>
                                      </m:r>
                                    </m:sub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b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</m:d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𝑢𝑣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  <m:d>
                            <m:dPr>
                              <m:begChr m:val="‖"/>
                              <m:endChr m:val="‖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F13CA888-61CF-674B-99C2-9D869404C61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090624" y="99391"/>
                <a:ext cx="6053375" cy="4929809"/>
              </a:xfrm>
              <a:blipFill>
                <a:blip r:embed="rId3"/>
                <a:stretch>
                  <a:fillRect b="-213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B5E8BD-1C65-7F40-ADA3-E7BE2336048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533EC5A2-90A2-254B-9C27-90154ED5D322}"/>
              </a:ext>
            </a:extLst>
          </p:cNvPr>
          <p:cNvGraphicFramePr>
            <a:graphicFrameLocks noGrp="1"/>
          </p:cNvGraphicFramePr>
          <p:nvPr/>
        </p:nvGraphicFramePr>
        <p:xfrm>
          <a:off x="2735134" y="1451775"/>
          <a:ext cx="6096000" cy="1112520"/>
        </p:xfrm>
        <a:graphic>
          <a:graphicData uri="http://schemas.openxmlformats.org/drawingml/2006/table">
            <a:tbl>
              <a:tblPr firstRow="1" bandRow="1">
                <a:tableStyleId>{CB23F696-D533-4BE0-B1DA-8B15BD142E95}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943501443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494511693"/>
                    </a:ext>
                  </a:extLst>
                </a:gridCol>
                <a:gridCol w="2446466">
                  <a:extLst>
                    <a:ext uri="{9D8B030D-6E8A-4147-A177-3AD203B41FA5}">
                      <a16:colId xmlns:a16="http://schemas.microsoft.com/office/drawing/2014/main" val="871088800"/>
                    </a:ext>
                  </a:extLst>
                </a:gridCol>
                <a:gridCol w="601534">
                  <a:extLst>
                    <a:ext uri="{9D8B030D-6E8A-4147-A177-3AD203B41FA5}">
                      <a16:colId xmlns:a16="http://schemas.microsoft.com/office/drawing/2014/main" val="10450721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Nunito Sans" pitchFamily="2" charset="77"/>
                        </a:rPr>
                        <a:t>Genre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Nunito Sans" pitchFamily="2" charset="77"/>
                        </a:rPr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Nunito Sans" pitchFamily="2" charset="77"/>
                        </a:rPr>
                        <a:t>Director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Nunito Sans" pitchFamily="2" charset="77"/>
                        </a:rPr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80437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Nunito Sans" pitchFamily="2" charset="77"/>
                        </a:rPr>
                        <a:t>Action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Nunito Sans" pitchFamily="2" charset="77"/>
                        </a:rPr>
                        <a:t>1994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Nunito Sans" pitchFamily="2" charset="77"/>
                        </a:rPr>
                        <a:t>Quentin Tarantino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Nunito Sans" pitchFamily="2" charset="77"/>
                        </a:rPr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49531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Nunito Sans" pitchFamily="2" charset="77"/>
                        </a:rPr>
                        <a:t>Sci-Fi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Nunito Sans" pitchFamily="2" charset="77"/>
                        </a:rPr>
                        <a:t>1977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Nunito Sans" pitchFamily="2" charset="77"/>
                        </a:rPr>
                        <a:t>George Lucas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Nunito Sans" pitchFamily="2" charset="77"/>
                        </a:rPr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47724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3327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15008-62EE-2A4E-AC32-2E08F1A7F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449" y="575500"/>
            <a:ext cx="2378121" cy="3981000"/>
          </a:xfrm>
        </p:spPr>
        <p:txBody>
          <a:bodyPr/>
          <a:lstStyle/>
          <a:p>
            <a:r>
              <a:rPr lang="en-US" dirty="0"/>
              <a:t>Personalization: Option 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28CF2D-484D-4544-9D90-93F4B07F89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Add user-specific features to the feature vector!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0D9A06-98F4-4149-93A6-5198940206E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  <p:graphicFrame>
        <p:nvGraphicFramePr>
          <p:cNvPr id="5" name="Table 2">
            <a:extLst>
              <a:ext uri="{FF2B5EF4-FFF2-40B4-BE49-F238E27FC236}">
                <a16:creationId xmlns:a16="http://schemas.microsoft.com/office/drawing/2014/main" id="{F7AB3B9C-9949-5B4B-A6DC-684450CADC0E}"/>
              </a:ext>
            </a:extLst>
          </p:cNvPr>
          <p:cNvGraphicFramePr>
            <a:graphicFrameLocks noGrp="1"/>
          </p:cNvGraphicFramePr>
          <p:nvPr/>
        </p:nvGraphicFramePr>
        <p:xfrm>
          <a:off x="1678898" y="1453480"/>
          <a:ext cx="7426586" cy="1259840"/>
        </p:xfrm>
        <a:graphic>
          <a:graphicData uri="http://schemas.openxmlformats.org/drawingml/2006/table">
            <a:tbl>
              <a:tblPr firstRow="1" bandRow="1">
                <a:tableStyleId>{CB23F696-D533-4BE0-B1DA-8B15BD142E95}</a:tableStyleId>
              </a:tblPr>
              <a:tblGrid>
                <a:gridCol w="1432564">
                  <a:extLst>
                    <a:ext uri="{9D8B030D-6E8A-4147-A177-3AD203B41FA5}">
                      <a16:colId xmlns:a16="http://schemas.microsoft.com/office/drawing/2014/main" val="2943501443"/>
                    </a:ext>
                  </a:extLst>
                </a:gridCol>
                <a:gridCol w="1432564">
                  <a:extLst>
                    <a:ext uri="{9D8B030D-6E8A-4147-A177-3AD203B41FA5}">
                      <a16:colId xmlns:a16="http://schemas.microsoft.com/office/drawing/2014/main" val="2494511693"/>
                    </a:ext>
                  </a:extLst>
                </a:gridCol>
                <a:gridCol w="1446508">
                  <a:extLst>
                    <a:ext uri="{9D8B030D-6E8A-4147-A177-3AD203B41FA5}">
                      <a16:colId xmlns:a16="http://schemas.microsoft.com/office/drawing/2014/main" val="871088800"/>
                    </a:ext>
                  </a:extLst>
                </a:gridCol>
                <a:gridCol w="500496">
                  <a:extLst>
                    <a:ext uri="{9D8B030D-6E8A-4147-A177-3AD203B41FA5}">
                      <a16:colId xmlns:a16="http://schemas.microsoft.com/office/drawing/2014/main" val="1045072162"/>
                    </a:ext>
                  </a:extLst>
                </a:gridCol>
                <a:gridCol w="884131">
                  <a:extLst>
                    <a:ext uri="{9D8B030D-6E8A-4147-A177-3AD203B41FA5}">
                      <a16:colId xmlns:a16="http://schemas.microsoft.com/office/drawing/2014/main" val="3293525433"/>
                    </a:ext>
                  </a:extLst>
                </a:gridCol>
                <a:gridCol w="749066">
                  <a:extLst>
                    <a:ext uri="{9D8B030D-6E8A-4147-A177-3AD203B41FA5}">
                      <a16:colId xmlns:a16="http://schemas.microsoft.com/office/drawing/2014/main" val="3420689334"/>
                    </a:ext>
                  </a:extLst>
                </a:gridCol>
                <a:gridCol w="981257">
                  <a:extLst>
                    <a:ext uri="{9D8B030D-6E8A-4147-A177-3AD203B41FA5}">
                      <a16:colId xmlns:a16="http://schemas.microsoft.com/office/drawing/2014/main" val="42924736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Nunito Sans" pitchFamily="2" charset="77"/>
                        </a:rPr>
                        <a:t>Genre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Nunito Sans" pitchFamily="2" charset="77"/>
                        </a:rPr>
                        <a:t>Year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Nunito Sans" pitchFamily="2" charset="77"/>
                        </a:rPr>
                        <a:t>Director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Nunito Sans" pitchFamily="2" charset="77"/>
                        </a:rPr>
                        <a:t>…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Nunito Sans" pitchFamily="2" charset="77"/>
                        </a:rPr>
                        <a:t>Gender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Nunito Sans" pitchFamily="2" charset="77"/>
                        </a:rPr>
                        <a:t>Age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Nunito Sans" pitchFamily="2" charset="77"/>
                        </a:rPr>
                        <a:t>…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80437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Nunito Sans" pitchFamily="2" charset="77"/>
                        </a:rPr>
                        <a:t>Action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Nunito Sans" pitchFamily="2" charset="77"/>
                        </a:rPr>
                        <a:t>1994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Nunito Sans" pitchFamily="2" charset="77"/>
                        </a:rPr>
                        <a:t>Quentin Tarantino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Nunito Sans" pitchFamily="2" charset="77"/>
                        </a:rPr>
                        <a:t>…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Nunito Sans" pitchFamily="2" charset="77"/>
                        </a:rPr>
                        <a:t>F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Nunito Sans" pitchFamily="2" charset="77"/>
                        </a:rPr>
                        <a:t>25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Nunito Sans" pitchFamily="2" charset="77"/>
                        </a:rPr>
                        <a:t>…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49531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Nunito Sans" pitchFamily="2" charset="77"/>
                        </a:rPr>
                        <a:t>Sci-Fi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Nunito Sans" pitchFamily="2" charset="77"/>
                        </a:rPr>
                        <a:t>1977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Nunito Sans" pitchFamily="2" charset="77"/>
                        </a:rPr>
                        <a:t>George Lucas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Nunito Sans" pitchFamily="2" charset="77"/>
                        </a:rPr>
                        <a:t>…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Nunito Sans" pitchFamily="2" charset="77"/>
                        </a:rPr>
                        <a:t>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Nunito Sans" pitchFamily="2" charset="77"/>
                        </a:rPr>
                        <a:t>42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Nunito Sans" pitchFamily="2" charset="77"/>
                        </a:rPr>
                        <a:t>…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47724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569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81C82-B1AD-534C-B90E-4E03A0CD0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449" y="575500"/>
            <a:ext cx="2361793" cy="3981000"/>
          </a:xfrm>
        </p:spPr>
        <p:txBody>
          <a:bodyPr/>
          <a:lstStyle/>
          <a:p>
            <a:r>
              <a:rPr lang="en-US" dirty="0"/>
              <a:t>Personalization: Option 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A9534713-8638-8D49-AE72-7EC9513C3408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Include a user-specified deviation from the global model.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𝑢𝑣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Start a new user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, update over time.</a:t>
                </a:r>
              </a:p>
              <a:p>
                <a:r>
                  <a:rPr lang="en-US" dirty="0"/>
                  <a:t>OLS on the residuals of the global model</a:t>
                </a:r>
              </a:p>
              <a:p>
                <a:r>
                  <a:rPr lang="en-US" dirty="0"/>
                  <a:t>Bayesian Update (start with a probability distribution over user-specific deviations, update as you get more data)</a:t>
                </a:r>
              </a:p>
              <a:p>
                <a:pPr marL="139700" indent="0">
                  <a:buNone/>
                </a:pPr>
                <a:endParaRPr lang="en-US" sz="2400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A9534713-8638-8D49-AE72-7EC9513C340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7D00BF-88DB-3D41-9AA3-790DA7DFE95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788987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70CEFAA-FD62-C94B-9B41-0893666EF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 3 (Feature-Based) Pros / Cons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D468366-D93E-D742-8E30-C995407542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b="1" dirty="0"/>
              <a:t>Pros</a:t>
            </a:r>
            <a:r>
              <a:rPr lang="en-US" dirty="0"/>
              <a:t>:</a:t>
            </a:r>
          </a:p>
          <a:p>
            <a:r>
              <a:rPr lang="en-US" dirty="0"/>
              <a:t>No cold-start issue!</a:t>
            </a:r>
          </a:p>
          <a:p>
            <a:pPr lvl="1">
              <a:buClr>
                <a:schemeClr val="bg2"/>
              </a:buClr>
            </a:pPr>
            <a:r>
              <a:rPr lang="en-US" dirty="0"/>
              <a:t>Even if a new user/item has no purchase history, you know features about them.</a:t>
            </a:r>
          </a:p>
          <a:p>
            <a:pPr>
              <a:buClr>
                <a:schemeClr val="bg2"/>
              </a:buClr>
            </a:pPr>
            <a:r>
              <a:rPr lang="en-US" dirty="0"/>
              <a:t>Personalizes to the user and item.</a:t>
            </a:r>
          </a:p>
          <a:p>
            <a:pPr>
              <a:buClr>
                <a:schemeClr val="bg2"/>
              </a:buClr>
            </a:pPr>
            <a:r>
              <a:rPr lang="en-US" dirty="0"/>
              <a:t>Scalable (only need to store weights per feature)</a:t>
            </a:r>
          </a:p>
          <a:p>
            <a:pPr>
              <a:buClr>
                <a:schemeClr val="bg2"/>
              </a:buClr>
            </a:pPr>
            <a:r>
              <a:rPr lang="en-US" dirty="0"/>
              <a:t>Can add arbitrary features (e.g., time of day)</a:t>
            </a:r>
          </a:p>
          <a:p>
            <a:pPr>
              <a:buClr>
                <a:schemeClr val="bg2"/>
              </a:buClr>
            </a:pPr>
            <a:endParaRPr lang="en-US" dirty="0"/>
          </a:p>
          <a:p>
            <a:pPr marL="139700" indent="0">
              <a:buClr>
                <a:schemeClr val="bg2"/>
              </a:buClr>
              <a:buNone/>
            </a:pPr>
            <a:r>
              <a:rPr lang="en-US" b="1" dirty="0"/>
              <a:t>Cons</a:t>
            </a:r>
            <a:r>
              <a:rPr lang="en-US" dirty="0"/>
              <a:t>:</a:t>
            </a:r>
          </a:p>
          <a:p>
            <a:pPr>
              <a:buClr>
                <a:schemeClr val="bg2"/>
              </a:buClr>
            </a:pPr>
            <a:r>
              <a:rPr lang="en-US" dirty="0"/>
              <a:t>Hand-crafting features is very tedious and unscalable </a:t>
            </a:r>
            <a:r>
              <a:rPr lang="en-US" dirty="0">
                <a:sym typeface="Wingdings" pitchFamily="2" charset="2"/>
              </a:rPr>
              <a:t></a:t>
            </a:r>
          </a:p>
          <a:p>
            <a:pPr>
              <a:buClr>
                <a:schemeClr val="bg2"/>
              </a:buClr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A589A9-4D8E-E34A-8CCD-BF7235A75E2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719725236"/>
      </p:ext>
    </p:extLst>
  </p:cSld>
  <p:clrMapOvr>
    <a:masterClrMapping/>
  </p:clrMapOvr>
  <p:transition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7C30D-C1C0-7A43-96C0-EA22E3B0C0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Solution 4: Matrix Factorization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9757CB-7B57-7845-B396-4AE55561E0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7100" y="3983050"/>
            <a:ext cx="2265684" cy="784800"/>
          </a:xfrm>
        </p:spPr>
        <p:txBody>
          <a:bodyPr/>
          <a:lstStyle/>
          <a:p>
            <a:r>
              <a:rPr lang="en-US" dirty="0"/>
              <a:t>Can we learn the features of items?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62B51-8A30-8A49-B165-353370FE279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4425351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AFA6635-560F-1D41-8087-6DE711375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Completion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7591F8D-FC7A-3742-B415-1701D02FDA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Want to recommend movies based</a:t>
            </a:r>
            <a:br>
              <a:rPr lang="en-US" dirty="0"/>
            </a:br>
            <a:r>
              <a:rPr lang="en-US" dirty="0"/>
              <a:t>on user ratings for movies.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b="1" dirty="0"/>
              <a:t>Challenge</a:t>
            </a:r>
            <a:r>
              <a:rPr lang="en-US" dirty="0"/>
              <a:t>: Users have rated </a:t>
            </a:r>
            <a:br>
              <a:rPr lang="en-US" dirty="0"/>
            </a:br>
            <a:r>
              <a:rPr lang="en-US" dirty="0"/>
              <a:t>relatively few of the entire catalog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Can think of this as a matrix of </a:t>
            </a:r>
            <a:br>
              <a:rPr lang="en-US" dirty="0"/>
            </a:br>
            <a:r>
              <a:rPr lang="en-US" dirty="0"/>
              <a:t>users and ratings with missing data!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98FBF0-2350-304F-8E33-EC5399CBC85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A33DE1-CABA-694B-A0D3-E18123839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717" y="765544"/>
            <a:ext cx="2541833" cy="225173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C829E21-BC5D-AA47-AC59-7BF16734AC85}"/>
              </a:ext>
            </a:extLst>
          </p:cNvPr>
          <p:cNvSpPr/>
          <p:nvPr/>
        </p:nvSpPr>
        <p:spPr>
          <a:xfrm>
            <a:off x="6367717" y="516634"/>
            <a:ext cx="10791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66666"/>
                </a:solidFill>
                <a:latin typeface="Nunito Sans" pitchFamily="2" charset="77"/>
                <a:ea typeface="Nunito Sans" pitchFamily="2" charset="77"/>
                <a:cs typeface="Nunito Sans" pitchFamily="2" charset="77"/>
              </a:rPr>
              <a:t>Input Data</a:t>
            </a:r>
            <a:r>
              <a:rPr lang="en-US" dirty="0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EA70B84-F3C6-0845-B59C-FB0ECCE074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8259" y="3311444"/>
            <a:ext cx="4038600" cy="143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079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A7EEE-E663-8948-AB82-A00D4892B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Factorization Assumptions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A7CCC1D5-6E6A-644A-BC1D-E257BA3797A2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Assume that each item has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(unknown) features.</a:t>
                </a:r>
              </a:p>
              <a:p>
                <a:r>
                  <a:rPr lang="en-US" dirty="0"/>
                  <a:t>e.g.,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possible genres of movies (action, romance, sci-fi, etc.)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Then, we can describe an item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r>
                  <a:rPr lang="en-US" dirty="0"/>
                  <a:t> with feature vector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𝒗</m:t>
                        </m:r>
                      </m:sub>
                    </m:sSub>
                  </m:oMath>
                </a14:m>
                <a:endParaRPr lang="en-US" b="1" dirty="0"/>
              </a:p>
              <a:p>
                <a:r>
                  <a:rPr lang="en-US" dirty="0"/>
                  <a:t>How much is the movie action, romance, sci-fi, …</a:t>
                </a:r>
              </a:p>
              <a:p>
                <a:r>
                  <a:rPr lang="en-US" dirty="0"/>
                  <a:t>e.g.,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𝒗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0.3,    0.01,    1.5,    …</m:t>
                        </m:r>
                      </m:e>
                    </m:d>
                  </m:oMath>
                </a14:m>
                <a:endParaRPr lang="en-US" dirty="0"/>
              </a:p>
              <a:p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We can also describe each user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r>
                  <a:rPr lang="en-US" dirty="0"/>
                  <a:t> with a feature vector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𝑳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𝒖</m:t>
                        </m:r>
                      </m:sub>
                    </m:sSub>
                  </m:oMath>
                </a14:m>
                <a:endParaRPr lang="en-US" b="1" dirty="0"/>
              </a:p>
              <a:p>
                <a:r>
                  <a:rPr lang="en-US" dirty="0"/>
                  <a:t>How much they like action, romance, sci-fi, ….</a:t>
                </a:r>
              </a:p>
              <a:p>
                <a:r>
                  <a:rPr lang="en-US" dirty="0"/>
                  <a:t>Example: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=[2.3,     0 ,   0.7   ,    …]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Estimate rating for user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r>
                  <a:rPr lang="en-US" dirty="0"/>
                  <a:t> and movie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r>
                  <a:rPr lang="en-US" dirty="0"/>
                  <a:t> as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𝑅𝑎𝑡𝑖𝑛𝑔</m:t>
                          </m:r>
                        </m:e>
                      </m:acc>
                      <m:d>
                        <m:d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dirty="0">
                              <a:latin typeface="Cambria Math" panose="02040503050406030204" pitchFamily="18" charset="0"/>
                            </a:rPr>
                            <m:t>𝒖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1" i="1" dirty="0"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</m:d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1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dirty="0">
                              <a:latin typeface="Cambria Math" panose="02040503050406030204" pitchFamily="18" charset="0"/>
                            </a:rPr>
                            <m:t>𝑳</m:t>
                          </m:r>
                        </m:e>
                        <m:sub>
                          <m:r>
                            <a:rPr lang="en-US" b="1" i="1" dirty="0">
                              <a:latin typeface="Cambria Math" panose="02040503050406030204" pitchFamily="18" charset="0"/>
                            </a:rPr>
                            <m:t>𝒖</m:t>
                          </m:r>
                        </m:sub>
                      </m:sSub>
                      <m:r>
                        <a:rPr lang="en-US" i="1" dirty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dirty="0"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en-US" b="1" i="1" dirty="0">
                              <a:latin typeface="Cambria Math" panose="02040503050406030204" pitchFamily="18" charset="0"/>
                            </a:rPr>
                            <m:t>𝒗</m:t>
                          </m:r>
                        </m:sub>
                      </m:sSub>
                      <m:r>
                        <a:rPr lang="en-US" i="1" dirty="0">
                          <a:latin typeface="Cambria Math" panose="02040503050406030204" pitchFamily="18" charset="0"/>
                        </a:rPr>
                        <m:t>=2.3⋅0.3 +0⋅0.01+0.7⋅1.5+ …</m:t>
                      </m:r>
                    </m:oMath>
                  </m:oMathPara>
                </a14:m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b="1" dirty="0"/>
              </a:p>
              <a:p>
                <a:pPr marL="139700" indent="0">
                  <a:buNone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A7CCC1D5-6E6A-644A-BC1D-E257BA3797A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 b="-76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50FA89-AC51-D146-98E0-99F98209585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4870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20E6D-E20E-E24C-872A-C0F4D23EE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Factorization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9CEC6F59-4C08-0540-B5E0-3BAC167D78AE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090625" y="213550"/>
                <a:ext cx="5596200" cy="3981000"/>
              </a:xfrm>
            </p:spPr>
            <p:txBody>
              <a:bodyPr/>
              <a:lstStyle/>
              <a:p>
                <a:pPr marL="139700" indent="0">
                  <a:buNone/>
                </a:pPr>
                <a:r>
                  <a:rPr lang="en-US" b="1" dirty="0"/>
                  <a:t>Goal</a:t>
                </a:r>
                <a:r>
                  <a:rPr lang="en-US" dirty="0"/>
                  <a:t>: Find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dirty="0"/>
                  <a:t> that when multiplied, achieve predicted ratings that are close to the values that we have data for.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Our quality metric will be (could use others)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func>
                            <m:funcPr>
                              <m:ctrlP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acc>
                                <m:accPr>
                                  <m:chr m:val="̂"/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</m:acc>
                              <m:r>
                                <a:rPr lang="en-US" sz="1800" b="0" i="1" dirty="0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acc>
                                <m:accPr>
                                  <m:chr m:val="̂"/>
                                  <m:ctrlPr>
                                    <a:rPr lang="en-US" sz="18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800" b="0" i="1" dirty="0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</m:acc>
                              <m:r>
                                <a:rPr lang="en-US" sz="1800" b="0" i="1" dirty="0" smtClean="0">
                                  <a:latin typeface="Cambria Math" panose="02040503050406030204" pitchFamily="18" charset="0"/>
                                </a:rPr>
                                <m:t> = </m:t>
                              </m:r>
                              <m:limLow>
                                <m:limLowPr>
                                  <m:ctrlPr>
                                    <a:rPr lang="en-US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800" b="0" i="0" smtClean="0">
                                      <a:latin typeface="Cambria Math" panose="02040503050406030204" pitchFamily="18" charset="0"/>
                                    </a:rPr>
                                    <m:t>arg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1800" i="0" smtClean="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lim>
                              </m:limLow>
                            </m:fName>
                            <m:e>
                              <m:f>
                                <m:f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# </m:t>
                                  </m:r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𝑟𝑎𝑡𝑖𝑛𝑔𝑠</m:t>
                                  </m:r>
                                </m:den>
                              </m:f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:</m:t>
                                  </m:r>
                                  <m:sSub>
                                    <m:sSubPr>
                                      <m:ctrlP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  <m:t>𝑢𝑣</m:t>
                                      </m:r>
                                    </m:sub>
                                  </m:sSub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≠?</m:t>
                                  </m:r>
                                </m:sub>
                                <m:sup/>
                                <m:e>
                                  <m:d>
                                    <m:dPr>
                                      <m:ctrlPr>
                                        <a:rPr lang="en-US" sz="18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8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b="0" i="1" smtClean="0">
                                              <a:latin typeface="Cambria Math" panose="02040503050406030204" pitchFamily="18" charset="0"/>
                                            </a:rPr>
                                            <m:t>𝐿</m:t>
                                          </m:r>
                                        </m:e>
                                        <m:sub>
                                          <m:r>
                                            <a:rPr lang="en-US" sz="1800" b="0" i="1" smtClean="0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sub>
                                      </m:sSub>
                                      <m: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  <m:t>⋅</m:t>
                                      </m:r>
                                      <m:sSub>
                                        <m:sSubPr>
                                          <m:ctrlPr>
                                            <a:rPr lang="en-US" sz="18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b="0" i="1" smtClean="0"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e>
                                        <m:sub>
                                          <m:r>
                                            <a:rPr lang="en-US" sz="1800" b="0" i="1" smtClean="0"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sub>
                                      </m:sSub>
                                      <m: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  <m:t> −</m:t>
                                      </m:r>
                                      <m:sSub>
                                        <m:sSubPr>
                                          <m:ctrlPr>
                                            <a:rPr lang="en-US" sz="18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b="0" i="1" smtClean="0"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  <m:sub>
                                          <m:r>
                                            <a:rPr lang="en-US" sz="1800" b="0" i="1" smtClean="0">
                                              <a:latin typeface="Cambria Math" panose="02040503050406030204" pitchFamily="18" charset="0"/>
                                            </a:rPr>
                                            <m:t>𝑢𝑣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nary>
                            </m:e>
                          </m:func>
                        </m:e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800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This is the MSE, but we are learning both “weights” (how much the user likes each feature) and item features! </a:t>
                </a:r>
              </a:p>
            </p:txBody>
          </p:sp>
        </mc:Choice>
        <mc:Fallback xmlns=""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9CEC6F59-4C08-0540-B5E0-3BAC167D78A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090625" y="213550"/>
                <a:ext cx="5596200" cy="3981000"/>
              </a:xfrm>
              <a:blipFill>
                <a:blip r:embed="rId3"/>
                <a:stretch>
                  <a:fillRect b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16A791-6FB0-6A4D-A9EC-6EF1C81843E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461370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CDD05-974B-C143-A220-BD70F515E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It Called Matrix Factorization?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228EC64-6466-85CB-C322-3361639DF7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CD3C06-D0F2-174A-8C5A-F342EF59EC7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22</a:t>
            </a:fld>
            <a:endParaRPr lang="e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E67DCE-CE16-104C-A482-51CC5960C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2574" y="1478070"/>
            <a:ext cx="6588617" cy="14404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A4573DD-F2EF-6645-B6E1-5F8D3674AE59}"/>
              </a:ext>
            </a:extLst>
          </p:cNvPr>
          <p:cNvSpPr txBox="1"/>
          <p:nvPr/>
        </p:nvSpPr>
        <p:spPr>
          <a:xfrm>
            <a:off x="2624203" y="4379970"/>
            <a:ext cx="62853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9700" indent="0">
              <a:buNone/>
            </a:pPr>
            <a:r>
              <a:rPr lang="en-US" dirty="0">
                <a:latin typeface="Nunito Sans" pitchFamily="2" charset="77"/>
              </a:rPr>
              <a:t>Also called </a:t>
            </a:r>
            <a:r>
              <a:rPr lang="en-US" b="1" dirty="0">
                <a:latin typeface="Nunito Sans" pitchFamily="2" charset="77"/>
              </a:rPr>
              <a:t>Matrix Completion</a:t>
            </a:r>
            <a:r>
              <a:rPr lang="en-US" dirty="0">
                <a:latin typeface="Nunito Sans" pitchFamily="2" charset="77"/>
              </a:rPr>
              <a:t>, because this technique can be used to fill in missing values of a matrix</a:t>
            </a:r>
          </a:p>
        </p:txBody>
      </p:sp>
    </p:spTree>
    <p:extLst>
      <p:ext uri="{BB962C8B-B14F-4D97-AF65-F5344CB8AC3E}">
        <p14:creationId xmlns:p14="http://schemas.microsoft.com/office/powerpoint/2010/main" val="30564070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ED5F32-3039-3147-9723-C07279361B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Suppose we have learned the following user and movie features using 2 features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r>
              <a:rPr lang="en-US" dirty="0"/>
              <a:t>What is the predicted rating user 1 will have of movie 2?</a:t>
            </a:r>
          </a:p>
          <a:p>
            <a:r>
              <a:rPr lang="en-US" dirty="0"/>
              <a:t>What is the highest predicted rating from this matrix factorization model? Which user made the prediction, for which movie?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0085EF-4496-E142-A526-704798DB722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23</a:t>
            </a:fld>
            <a:endParaRPr lang="e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58A66C-DDE8-E748-A948-C784283AB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 min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DD9AD0-7CC7-0F40-8C03-311F8C034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5725" y="1541876"/>
            <a:ext cx="4826000" cy="11049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C0D1907-08D8-FB48-A643-DB926D02340E}"/>
              </a:ext>
            </a:extLst>
          </p:cNvPr>
          <p:cNvSpPr/>
          <p:nvPr/>
        </p:nvSpPr>
        <p:spPr>
          <a:xfrm>
            <a:off x="269575" y="4000500"/>
            <a:ext cx="2046300" cy="293914"/>
          </a:xfrm>
          <a:prstGeom prst="rect">
            <a:avLst/>
          </a:prstGeom>
          <a:solidFill>
            <a:srgbClr val="609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639830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ED5F32-3039-3147-9723-C07279361B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Suppose we have learned the following user and movie features using 2 features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r>
              <a:rPr lang="en-US" dirty="0"/>
              <a:t>What is the predicted rating user 1 will have of movie 2?</a:t>
            </a:r>
          </a:p>
          <a:p>
            <a:r>
              <a:rPr lang="en-US" dirty="0"/>
              <a:t>What is the highest predicted rating from this matrix factorization model? Which user made the prediction, for which movie?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0085EF-4496-E142-A526-704798DB722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24</a:t>
            </a:fld>
            <a:endParaRPr lang="e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58A66C-DDE8-E748-A948-C784283AB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 min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DD9AD0-7CC7-0F40-8C03-311F8C034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5725" y="1541876"/>
            <a:ext cx="4826000" cy="11049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C0D1907-08D8-FB48-A643-DB926D02340E}"/>
              </a:ext>
            </a:extLst>
          </p:cNvPr>
          <p:cNvSpPr/>
          <p:nvPr/>
        </p:nvSpPr>
        <p:spPr>
          <a:xfrm>
            <a:off x="269575" y="4000500"/>
            <a:ext cx="2046300" cy="293914"/>
          </a:xfrm>
          <a:prstGeom prst="rect">
            <a:avLst/>
          </a:prstGeom>
          <a:solidFill>
            <a:srgbClr val="609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084657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8A66C-DDE8-E748-A948-C784283AB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ED5F32-3039-3147-9723-C07279361B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Suppose we have learned the following user and movie features using 2 features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Then we can predict what each user would rate each movie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0085EF-4496-E142-A526-704798DB722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25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DD9AD0-7CC7-0F40-8C03-311F8C034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5725" y="1541876"/>
            <a:ext cx="4826000" cy="1104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7DA1FD-8D07-2E4A-97C1-AAA4E3DE94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4550" y="3613151"/>
            <a:ext cx="2374900" cy="1333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9705B8-4073-9C46-8176-7177C03DA6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3154" y="3852707"/>
            <a:ext cx="1598471" cy="11189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140AE1-AF2C-BD43-9BBB-4CE4C63E0B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5373" y="3852706"/>
            <a:ext cx="1598471" cy="1118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7550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26E94-34FC-D346-AB12-FD9C72B310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Coordinate Descent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9763EE-2BED-7E4A-A304-03CFE5ADC3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F3CE58-A9A5-D646-9438-145E4F7AC9C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11244859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le 4">
                <a:extLst>
                  <a:ext uri="{FF2B5EF4-FFF2-40B4-BE49-F238E27FC236}">
                    <a16:creationId xmlns:a16="http://schemas.microsoft.com/office/drawing/2014/main" id="{9679FB69-1E78-444A-8FB6-E34CD6B3B53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Find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</m:acc>
                  </m:oMath>
                </a14:m>
                <a:r>
                  <a:rPr lang="en-US" dirty="0"/>
                  <a:t> &amp;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ac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Title 4">
                <a:extLst>
                  <a:ext uri="{FF2B5EF4-FFF2-40B4-BE49-F238E27FC236}">
                    <a16:creationId xmlns:a16="http://schemas.microsoft.com/office/drawing/2014/main" id="{9679FB69-1E78-444A-8FB6-E34CD6B3B53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3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C5511B2B-F5C0-C648-A07A-263139246C3E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Remember, our quality metric is 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func>
                            <m:func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acc>
                                <m:accPr>
                                  <m:chr m:val="̂"/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</m:acc>
                              <m:r>
                                <a:rPr lang="en-US" sz="1800" i="1" dirty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acc>
                                <m:accPr>
                                  <m:chr m:val="̂"/>
                                  <m:ctrlPr>
                                    <a:rPr lang="en-US" sz="18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800" i="1" dirty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</m:acc>
                              <m:r>
                                <a:rPr lang="en-US" sz="1800" i="1" dirty="0">
                                  <a:latin typeface="Cambria Math" panose="02040503050406030204" pitchFamily="18" charset="0"/>
                                </a:rPr>
                                <m:t> = </m:t>
                              </m:r>
                              <m:limLow>
                                <m:limLow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800" b="0" i="0" smtClean="0">
                                      <a:latin typeface="Cambria Math" panose="02040503050406030204" pitchFamily="18" charset="0"/>
                                    </a:rPr>
                                    <m:t>argm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1800">
                                      <a:latin typeface="Cambria Math" panose="02040503050406030204" pitchFamily="18" charset="0"/>
                                    </a:rPr>
                                    <m:t>in</m:t>
                                  </m:r>
                                </m:e>
                                <m:lim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lim>
                              </m:limLow>
                            </m:fName>
                            <m:e>
                              <m:f>
                                <m:fPr>
                                  <m:ctrlPr>
                                    <a:rPr lang="en-US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# </m:t>
                                  </m:r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𝑟𝑎𝑡𝑖𝑛𝑔𝑠</m:t>
                                  </m:r>
                                </m:den>
                              </m:f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:</m:t>
                                  </m:r>
                                  <m:sSub>
                                    <m:sSub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𝑢𝑣</m:t>
                                      </m:r>
                                    </m:sub>
                                  </m:s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≠?</m:t>
                                  </m:r>
                                </m:sub>
                                <m:sup/>
                                <m:e>
                                  <m:d>
                                    <m:d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𝐿</m:t>
                                          </m:r>
                                        </m:e>
                                        <m:sub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sub>
                                      </m:s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⋅</m:t>
                                      </m:r>
                                      <m:sSub>
                                        <m:sSubPr>
                                          <m:ctrlP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e>
                                        <m:sub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sub>
                                      </m:s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 −</m:t>
                                      </m:r>
                                      <m:sSub>
                                        <m:sSubPr>
                                          <m:ctrlP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  <m:sub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𝑢𝑣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nary>
                            </m:e>
                          </m:func>
                        </m:e>
                        <m:sup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800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Gradient descent is not used in practice to optimize this, since it is much easier to implement </a:t>
                </a:r>
                <a:r>
                  <a:rPr lang="en-US" b="1" dirty="0"/>
                  <a:t>coordinate descent </a:t>
                </a:r>
                <a:r>
                  <a:rPr lang="en-US" dirty="0"/>
                  <a:t>(i.e., Alternating Least Squares) to find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</m:acc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acc>
                  </m:oMath>
                </a14:m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C5511B2B-F5C0-C648-A07A-263139246C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 t="-10191" r="-2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CC6562-BF1A-814F-96BF-FB14D11AA33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27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54416907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96661-7958-0E48-8D44-C95B6C27C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Coordinate Descent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AE88A8BA-F796-8845-AC71-D6FF80F9A4D5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b="1" dirty="0"/>
                  <a:t>Goal</a:t>
                </a:r>
                <a:r>
                  <a:rPr lang="en-US" dirty="0"/>
                  <a:t>: Minimize some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Instead of finding optima for all coordinates, do it for one coordinate at a time! 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To pick coordinate, can do round robin or </a:t>
                </a:r>
                <a:br>
                  <a:rPr lang="en-US" dirty="0"/>
                </a:br>
                <a:r>
                  <a:rPr lang="en-US" dirty="0"/>
                  <a:t>pick at random each time.</a:t>
                </a:r>
                <a:br>
                  <a:rPr lang="en-US" dirty="0"/>
                </a:b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Guaranteed to find an optimal solution</a:t>
                </a:r>
                <a:br>
                  <a:rPr lang="en-US" dirty="0"/>
                </a:br>
                <a:r>
                  <a:rPr lang="en-US" dirty="0"/>
                  <a:t>under some constraints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AE88A8BA-F796-8845-AC71-D6FF80F9A4D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 b="-105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B1CA56-0506-DD4B-BB82-71847BFCEC0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28</a:t>
            </a:fld>
            <a:endParaRPr lang="e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B1D8E0D-FF8D-B740-8D74-62E9E2EA0450}"/>
                  </a:ext>
                </a:extLst>
              </p:cNvPr>
              <p:cNvSpPr txBox="1"/>
              <p:nvPr/>
            </p:nvSpPr>
            <p:spPr>
              <a:xfrm>
                <a:off x="3090626" y="2211572"/>
                <a:ext cx="4330900" cy="105817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𝐼𝑛𝑖𝑡𝑖𝑎𝑙𝑖𝑧𝑒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=0 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𝑜𝑟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𝑠𝑚𝑎𝑟𝑡𝑙𝑦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𝑤h𝑖𝑙𝑒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𝑛𝑜𝑡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𝑐𝑜𝑛𝑣𝑒𝑟𝑔𝑒𝑑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dirty="0"/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     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𝑝𝑖𝑐𝑘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𝑐𝑜𝑜𝑟𝑑𝑖𝑛𝑎𝑡𝑒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dirty="0"/>
                  <a:t>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       </m:t>
                          </m:r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b="0" i="1" smtClean="0">
                                  <a:solidFill>
                                    <a:srgbClr val="95698A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lim>
                          </m:limLow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, …, 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acc>
                                <m:accPr>
                                  <m:chr m:val="̂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solidFill>
                                <a:srgbClr val="95698A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acc>
                                <m:accPr>
                                  <m:chr m:val="̂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…    , 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acc>
                                <m:accPr>
                                  <m:chr m:val="̂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 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B1D8E0D-FF8D-B740-8D74-62E9E2EA04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0626" y="2211572"/>
                <a:ext cx="4330900" cy="10581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F0E63F2D-AEF7-544D-A759-47C5B88C9B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9816" y="2813983"/>
            <a:ext cx="2074184" cy="219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6616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6707E-1ADF-9B47-9159-6D78B4E42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Coordinate Descent for Matrix Factorization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07D4FC87-D827-5545-980F-9C15A53E9E1B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090625" y="575499"/>
                <a:ext cx="5596200" cy="4567951"/>
              </a:xfrm>
            </p:spPr>
            <p:txBody>
              <a:bodyPr/>
              <a:lstStyle/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func>
                            <m:func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acc>
                                <m:accPr>
                                  <m:chr m:val="̂"/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</m:acc>
                              <m:r>
                                <a:rPr lang="en-US" sz="1800" i="1" dirty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acc>
                                <m:accPr>
                                  <m:chr m:val="̂"/>
                                  <m:ctrlPr>
                                    <a:rPr lang="en-US" sz="18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800" i="1" dirty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</m:acc>
                              <m:r>
                                <a:rPr lang="en-US" sz="1800" i="1" dirty="0">
                                  <a:latin typeface="Cambria Math" panose="02040503050406030204" pitchFamily="18" charset="0"/>
                                </a:rPr>
                                <m:t> = </m:t>
                              </m:r>
                              <m:limLow>
                                <m:limLow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800">
                                      <a:latin typeface="Cambria Math" panose="02040503050406030204" pitchFamily="18" charset="0"/>
                                    </a:rPr>
                                    <m:t>argmin</m:t>
                                  </m:r>
                                </m:e>
                                <m:lim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lim>
                              </m:limLow>
                            </m:fName>
                            <m:e>
                              <m:f>
                                <m:fPr>
                                  <m:ctrlPr>
                                    <a:rPr lang="en-US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# </m:t>
                                  </m:r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𝑟𝑎𝑡𝑖𝑛𝑔𝑠</m:t>
                                  </m:r>
                                </m:den>
                              </m:f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:</m:t>
                                  </m:r>
                                  <m:sSub>
                                    <m:sSub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𝑢𝑣</m:t>
                                      </m:r>
                                    </m:sub>
                                  </m:s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≠?</m:t>
                                  </m:r>
                                </m:sub>
                                <m:sup/>
                                <m:e>
                                  <m:d>
                                    <m:d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𝐿</m:t>
                                          </m:r>
                                        </m:e>
                                        <m:sub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sub>
                                      </m:s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⋅</m:t>
                                      </m:r>
                                      <m:sSub>
                                        <m:sSubPr>
                                          <m:ctrlP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e>
                                        <m:sub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sub>
                                      </m:s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 −</m:t>
                                      </m:r>
                                      <m:sSub>
                                        <m:sSubPr>
                                          <m:ctrlP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  <m:sub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𝑢𝑣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nary>
                            </m:e>
                          </m:func>
                        </m:e>
                        <m:sup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800" b="1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Fix movie factors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dirty="0"/>
                  <a:t> and optimize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/>
                    </m:sSub>
                  </m:oMath>
                </a14:m>
                <a:endParaRPr lang="en-US" dirty="0"/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func>
                            <m:func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acc>
                                <m:accPr>
                                  <m:chr m:val="̂"/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</m:acc>
                              <m:r>
                                <a:rPr lang="en-US" sz="1800" i="1" dirty="0">
                                  <a:latin typeface="Cambria Math" panose="02040503050406030204" pitchFamily="18" charset="0"/>
                                </a:rPr>
                                <m:t>= </m:t>
                              </m:r>
                              <m:limLow>
                                <m:limLow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800">
                                      <a:latin typeface="Cambria Math" panose="02040503050406030204" pitchFamily="18" charset="0"/>
                                    </a:rPr>
                                    <m:t>argmin</m:t>
                                  </m:r>
                                </m:e>
                                <m:lim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lim>
                              </m:limLow>
                            </m:fName>
                            <m:e>
                              <m:f>
                                <m:fPr>
                                  <m:ctrlPr>
                                    <a:rPr lang="en-US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# </m:t>
                                  </m:r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𝑟𝑎𝑡𝑖𝑛𝑔𝑠</m:t>
                                  </m:r>
                                </m:den>
                              </m:f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:</m:t>
                                  </m:r>
                                  <m:sSub>
                                    <m:sSub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𝑢𝑣</m:t>
                                      </m:r>
                                    </m:sub>
                                  </m:s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≠?</m:t>
                                  </m:r>
                                </m:sub>
                                <m:sup/>
                                <m:e>
                                  <m:d>
                                    <m:d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𝐿</m:t>
                                          </m:r>
                                        </m:e>
                                        <m:sub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sub>
                                      </m:s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⋅</m:t>
                                      </m:r>
                                      <m:sSub>
                                        <m:sSubPr>
                                          <m:ctrlP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e>
                                        <m:sub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sub>
                                      </m:s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 −</m:t>
                                      </m:r>
                                      <m:sSub>
                                        <m:sSubPr>
                                          <m:ctrlP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  <m:sub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𝑢𝑣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nary>
                            </m:e>
                          </m:func>
                        </m:e>
                        <m:sup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800" dirty="0"/>
              </a:p>
              <a:p>
                <a:pPr marL="139700" indent="0">
                  <a:buNone/>
                </a:pPr>
                <a:endParaRPr lang="en-US" sz="1800" dirty="0"/>
              </a:p>
              <a:p>
                <a:pPr marL="139700" indent="0">
                  <a:buNone/>
                </a:pPr>
                <a:r>
                  <a:rPr lang="en-US" b="1" dirty="0"/>
                  <a:t>First key insight</a:t>
                </a:r>
                <a:r>
                  <a:rPr lang="en-US" dirty="0"/>
                  <a:t>: users are independent! 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func>
                            <m:func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sub>
                              </m:sSub>
                              <m:r>
                                <a:rPr lang="en-US" sz="1800" i="1" dirty="0">
                                  <a:latin typeface="Cambria Math" panose="02040503050406030204" pitchFamily="18" charset="0"/>
                                </a:rPr>
                                <m:t>= </m:t>
                              </m:r>
                              <m:limLow>
                                <m:limLow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800">
                                      <a:latin typeface="Cambria Math" panose="02040503050406030204" pitchFamily="18" charset="0"/>
                                    </a:rPr>
                                    <m:t>argmin</m:t>
                                  </m:r>
                                </m:e>
                                <m:lim>
                                  <m:sSub>
                                    <m:sSubPr>
                                      <m:ctrlP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sub>
                                  </m:sSub>
                                </m:lim>
                              </m:limLow>
                            </m:fName>
                            <m:e>
                              <m:f>
                                <m:fPr>
                                  <m:ctrlPr>
                                    <a:rPr lang="en-US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# </m:t>
                                  </m:r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𝑟𝑎𝑡𝑖𝑛𝑔𝑠</m:t>
                                  </m:r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𝑓𝑜𝑟</m:t>
                                  </m:r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den>
                              </m:f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:</m:t>
                                  </m:r>
                                  <m:sSub>
                                    <m:sSub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𝑢𝑣</m:t>
                                      </m:r>
                                    </m:sub>
                                  </m:s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≠?</m:t>
                                  </m:r>
                                </m:sub>
                                <m:sup/>
                                <m:e>
                                  <m:d>
                                    <m:d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𝐿</m:t>
                                          </m:r>
                                        </m:e>
                                        <m:sub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sub>
                                      </m:s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⋅</m:t>
                                      </m:r>
                                      <m:sSub>
                                        <m:sSubPr>
                                          <m:ctrlP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e>
                                        <m:sub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sub>
                                      </m:s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 −</m:t>
                                      </m:r>
                                      <m:sSub>
                                        <m:sSubPr>
                                          <m:ctrlP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  <m:sub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𝑢𝑣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nary>
                            </m:e>
                          </m:func>
                        </m:e>
                        <m:sup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07D4FC87-D827-5545-980F-9C15A53E9E1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090625" y="575499"/>
                <a:ext cx="5596200" cy="4567951"/>
              </a:xfrm>
              <a:blipFill>
                <a:blip r:embed="rId3"/>
                <a:stretch>
                  <a:fillRect t="-15789" b="-177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DDFAFB-DA1A-3E47-9F62-EEABE68BDF2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70267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A7EEE-E663-8948-AB82-A00D4892B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Factorization Assumptions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A7CCC1D5-6E6A-644A-BC1D-E257BA3797A2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090625" y="575499"/>
                <a:ext cx="5596200" cy="4347229"/>
              </a:xfrm>
            </p:spPr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Assume that each item has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(unknown) features.</a:t>
                </a:r>
              </a:p>
              <a:p>
                <a:r>
                  <a:rPr lang="en-US" dirty="0"/>
                  <a:t>e.g.,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possible genres of movies (action, romance, sci-fi, etc.)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Then, we can describe an item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r>
                  <a:rPr lang="en-US" dirty="0"/>
                  <a:t> with feature vector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𝒗</m:t>
                        </m:r>
                      </m:sub>
                    </m:sSub>
                  </m:oMath>
                </a14:m>
                <a:endParaRPr lang="en-US" b="1" dirty="0"/>
              </a:p>
              <a:p>
                <a:r>
                  <a:rPr lang="en-US" dirty="0"/>
                  <a:t>How much is the movie action, romance, sci-fi, …</a:t>
                </a:r>
              </a:p>
              <a:p>
                <a:r>
                  <a:rPr lang="en-US" dirty="0"/>
                  <a:t>e.g.,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𝒗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0.3,    0.01,    1.5,    …</m:t>
                        </m:r>
                      </m:e>
                    </m:d>
                  </m:oMath>
                </a14:m>
                <a:endParaRPr lang="en-US" dirty="0"/>
              </a:p>
              <a:p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We can also describe each user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r>
                  <a:rPr lang="en-US" dirty="0"/>
                  <a:t> with a feature vector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𝑳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𝒖</m:t>
                        </m:r>
                      </m:sub>
                    </m:sSub>
                  </m:oMath>
                </a14:m>
                <a:endParaRPr lang="en-US" b="1" dirty="0"/>
              </a:p>
              <a:p>
                <a:r>
                  <a:rPr lang="en-US" dirty="0"/>
                  <a:t>How much they like action, romance, sci-fi, ….</a:t>
                </a:r>
              </a:p>
              <a:p>
                <a:r>
                  <a:rPr lang="en-US" dirty="0"/>
                  <a:t>Example: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=[2.3,     0 ,   0.7   ,    …]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Estimate rating for user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r>
                  <a:rPr lang="en-US" dirty="0"/>
                  <a:t> and movie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r>
                  <a:rPr lang="en-US" dirty="0"/>
                  <a:t> as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𝑅𝑎𝑡𝑖𝑛𝑔</m:t>
                          </m:r>
                        </m:e>
                      </m:acc>
                      <m:d>
                        <m:d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dirty="0">
                              <a:latin typeface="Cambria Math" panose="02040503050406030204" pitchFamily="18" charset="0"/>
                            </a:rPr>
                            <m:t>𝒖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1" i="1" dirty="0"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</m:d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1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dirty="0">
                              <a:latin typeface="Cambria Math" panose="02040503050406030204" pitchFamily="18" charset="0"/>
                            </a:rPr>
                            <m:t>𝑳</m:t>
                          </m:r>
                        </m:e>
                        <m:sub>
                          <m:r>
                            <a:rPr lang="en-US" b="1" i="1" dirty="0">
                              <a:latin typeface="Cambria Math" panose="02040503050406030204" pitchFamily="18" charset="0"/>
                            </a:rPr>
                            <m:t>𝒖</m:t>
                          </m:r>
                        </m:sub>
                      </m:sSub>
                      <m:r>
                        <a:rPr lang="en-US" i="1" dirty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dirty="0"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en-US" b="1" i="1" dirty="0">
                              <a:latin typeface="Cambria Math" panose="02040503050406030204" pitchFamily="18" charset="0"/>
                            </a:rPr>
                            <m:t>𝒗</m:t>
                          </m:r>
                        </m:sub>
                      </m:sSub>
                      <m:r>
                        <a:rPr lang="en-US" i="1" dirty="0">
                          <a:latin typeface="Cambria Math" panose="02040503050406030204" pitchFamily="18" charset="0"/>
                        </a:rPr>
                        <m:t>=2.3⋅0.3 +0⋅0.01+0.7⋅1.5+ …</m:t>
                      </m:r>
                    </m:oMath>
                  </m:oMathPara>
                </a14:m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b="1" dirty="0"/>
              </a:p>
              <a:p>
                <a:pPr marL="139700" indent="0">
                  <a:buNone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A7CCC1D5-6E6A-644A-BC1D-E257BA3797A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090625" y="575499"/>
                <a:ext cx="5596200" cy="4347229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50FA89-AC51-D146-98E0-99F98209585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47440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6707E-1ADF-9B47-9159-6D78B4E42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Coordinate Descent for Matrix Factorization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07D4FC87-D827-5545-980F-9C15A53E9E1B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090625" y="575499"/>
                <a:ext cx="5596200" cy="4567951"/>
              </a:xfrm>
            </p:spPr>
            <p:txBody>
              <a:bodyPr/>
              <a:lstStyle/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func>
                            <m:func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sub>
                              </m:sSub>
                              <m:r>
                                <a:rPr lang="en-US" sz="1800" i="1" dirty="0">
                                  <a:latin typeface="Cambria Math" panose="02040503050406030204" pitchFamily="18" charset="0"/>
                                </a:rPr>
                                <m:t>= </m:t>
                              </m:r>
                              <m:limLow>
                                <m:limLow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800">
                                      <a:latin typeface="Cambria Math" panose="02040503050406030204" pitchFamily="18" charset="0"/>
                                    </a:rPr>
                                    <m:t>argmin</m:t>
                                  </m:r>
                                </m:e>
                                <m:lim>
                                  <m:sSub>
                                    <m:sSub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sub>
                                  </m:sSub>
                                </m:lim>
                              </m:limLow>
                            </m:fName>
                            <m:e>
                              <m:f>
                                <m:fPr>
                                  <m:ctrlPr>
                                    <a:rPr lang="en-US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# </m:t>
                                  </m:r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𝑟𝑎𝑡𝑖𝑛𝑔𝑠</m:t>
                                  </m:r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𝑓𝑜𝑟</m:t>
                                  </m:r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den>
                              </m:f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:</m:t>
                                  </m:r>
                                  <m:sSub>
                                    <m:sSub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𝑢𝑣</m:t>
                                      </m:r>
                                    </m:sub>
                                  </m:s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≠?</m:t>
                                  </m:r>
                                </m:sub>
                                <m:sup/>
                                <m:e>
                                  <m:d>
                                    <m:d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𝐿</m:t>
                                          </m:r>
                                        </m:e>
                                        <m:sub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sub>
                                      </m:s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⋅</m:t>
                                      </m:r>
                                      <m:sSub>
                                        <m:sSubPr>
                                          <m:ctrlP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e>
                                        <m:sub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sub>
                                      </m:s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 −</m:t>
                                      </m:r>
                                      <m:sSub>
                                        <m:sSubPr>
                                          <m:ctrlP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  <m:sub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𝑢𝑣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nary>
                            </m:e>
                          </m:func>
                        </m:e>
                        <m:sup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800" b="1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b="1" dirty="0"/>
                  <a:t>Second key insight</a:t>
                </a:r>
                <a:r>
                  <a:rPr lang="en-US" dirty="0"/>
                  <a:t>: this looks a lot like linear regression!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acc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1800"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  <m:nary>
                            <m:naryPr>
                              <m:chr m:val="∑"/>
                              <m:limLoc m:val="subSup"/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5"/>
                                </m:rP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⋅</m:t>
                                      </m:r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  <m:d>
                                        <m:dPr>
                                          <m:ctrlP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8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800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800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func>
                    </m:oMath>
                  </m:oMathPara>
                </a14:m>
                <a:endParaRPr lang="en-US" sz="1800" dirty="0"/>
              </a:p>
              <a:p>
                <a:pPr marL="139700" indent="0">
                  <a:buNone/>
                </a:pPr>
                <a:endParaRPr lang="en-US" sz="1800" dirty="0"/>
              </a:p>
              <a:p>
                <a:pPr marL="139700" indent="0">
                  <a:buNone/>
                </a:pPr>
                <a:r>
                  <a:rPr lang="en-US" b="1" dirty="0"/>
                  <a:t>Takeaway</a:t>
                </a:r>
                <a:r>
                  <a:rPr lang="en-US" dirty="0"/>
                  <a:t>: For a fixed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dirty="0"/>
                  <a:t> , we can learn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dirty="0"/>
                  <a:t> using linear regression, separately per user.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Conversely, for a fixed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dirty="0"/>
                  <a:t>, we can learn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dirty="0"/>
                  <a:t> using linear regression, separately per movie.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07D4FC87-D827-5545-980F-9C15A53E9E1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090625" y="575499"/>
                <a:ext cx="5596200" cy="4567951"/>
              </a:xfrm>
              <a:blipFill>
                <a:blip r:embed="rId3"/>
                <a:stretch>
                  <a:fillRect t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DDFAFB-DA1A-3E47-9F62-EEABE68BDF2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30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23293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22B8E-79AB-794C-97F5-41A64D28E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360DD2C5-CB43-284E-8D69-8B7C7840BA60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090625" y="203361"/>
                <a:ext cx="5596200" cy="3981000"/>
              </a:xfrm>
            </p:spPr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Want to optimize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</m:acc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, </m:t>
                          </m:r>
                          <m:acc>
                            <m:accPr>
                              <m:chr m:val="̂"/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</m:acc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 = </m:t>
                          </m:r>
                          <m:limLow>
                            <m:limLow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#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𝑟𝑎𝑡𝑖𝑛𝑔𝑠</m:t>
                              </m:r>
                            </m:den>
                          </m:f>
                          <m:nary>
                            <m:naryPr>
                              <m:chr m:val="∑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: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𝑢𝑣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≠?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𝐿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⋅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 −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𝑢𝑣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func>
                    </m:oMath>
                  </m:oMathPara>
                </a14:m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Fix movie factors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dirty="0"/>
                  <a:t>, and optimize for user factors separately</a:t>
                </a:r>
              </a:p>
              <a:p>
                <a:r>
                  <a:rPr lang="en-US" b="1" dirty="0"/>
                  <a:t>Step 1</a:t>
                </a:r>
                <a:r>
                  <a:rPr lang="en-US" dirty="0"/>
                  <a:t>: Independent least squares for each user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 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arg</m:t>
                              </m:r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sub>
                              </m:sSub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#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𝑟𝑎𝑡𝑖𝑛𝑔𝑠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𝑓𝑜𝑟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den>
                          </m:f>
                          <m:nary>
                            <m:naryPr>
                              <m:chr m:val="∑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sub>
                              </m:sSub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𝐿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⋅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 −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𝑢𝑣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func>
                    </m:oMath>
                  </m:oMathPara>
                </a14:m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Fix user factors, and optimize for movie factors separately</a:t>
                </a:r>
              </a:p>
              <a:p>
                <a:r>
                  <a:rPr lang="en-US" b="1" dirty="0"/>
                  <a:t>Step 2</a:t>
                </a:r>
                <a:r>
                  <a:rPr lang="en-US" dirty="0"/>
                  <a:t>: Independent least squares for each movie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 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arg</m:t>
                              </m:r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sub>
                              </m:sSub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#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𝑟𝑎𝑡𝑖𝑛𝑔𝑠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𝑓𝑜𝑟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den>
                          </m:f>
                          <m:nary>
                            <m:naryPr>
                              <m:chr m:val="∑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sub>
                              </m:sSub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𝐿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⋅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 −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𝑢𝑣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func>
                    </m:oMath>
                  </m:oMathPara>
                </a14:m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Repeatedly do these steps until convergence (to local optima) </a:t>
                </a:r>
              </a:p>
              <a:p>
                <a:pPr marL="139700" indent="0">
                  <a:buNone/>
                </a:pPr>
                <a:r>
                  <a:rPr lang="en-US" dirty="0"/>
                  <a:t>System might be underdetermined: Use regularization</a:t>
                </a:r>
              </a:p>
              <a:p>
                <a:pPr marL="13970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360DD2C5-CB43-284E-8D69-8B7C7840BA6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090625" y="203361"/>
                <a:ext cx="5596200" cy="3981000"/>
              </a:xfrm>
              <a:blipFill>
                <a:blip r:embed="rId3"/>
                <a:stretch>
                  <a:fillRect t="-6984" b="-250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712776-60B0-B846-9499-2AED24ABF9E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11470537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202B96-0A6E-5948-B4E9-F71D835DC75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32</a:t>
            </a:fld>
            <a:endParaRPr lang="e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C76D26-036B-4746-8216-2C0EA4096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1.5 minutes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8969A90-61B2-B849-AB73-FE98CE53D630}"/>
              </a:ext>
            </a:extLst>
          </p:cNvPr>
          <p:cNvSpPr/>
          <p:nvPr/>
        </p:nvSpPr>
        <p:spPr>
          <a:xfrm>
            <a:off x="269575" y="4000500"/>
            <a:ext cx="2046300" cy="293914"/>
          </a:xfrm>
          <a:prstGeom prst="rect">
            <a:avLst/>
          </a:prstGeom>
          <a:solidFill>
            <a:srgbClr val="609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 Placeholder 2">
            <a:extLst>
              <a:ext uri="{FF2B5EF4-FFF2-40B4-BE49-F238E27FC236}">
                <a16:creationId xmlns:a16="http://schemas.microsoft.com/office/drawing/2014/main" id="{BAD794CA-D800-17F4-1850-E498417B84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61720" y="223607"/>
            <a:ext cx="5596200" cy="3981000"/>
          </a:xfrm>
        </p:spPr>
        <p:txBody>
          <a:bodyPr/>
          <a:lstStyle/>
          <a:p>
            <a:pPr marL="139700" indent="0">
              <a:buNone/>
            </a:pPr>
            <a:r>
              <a:rPr lang="en-US" dirty="0"/>
              <a:t>Consider we had the ratings matrix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During one step of optimization, user and movie factors are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Two questions:</a:t>
            </a:r>
          </a:p>
          <a:p>
            <a:pPr marL="139700" indent="0">
              <a:buNone/>
            </a:pPr>
            <a:r>
              <a:rPr lang="en-US" b="1" dirty="0"/>
              <a:t>What is the current MSE loss? </a:t>
            </a:r>
            <a:r>
              <a:rPr lang="en-US" dirty="0"/>
              <a:t>(number)</a:t>
            </a:r>
          </a:p>
          <a:p>
            <a:pPr marL="139700" indent="0">
              <a:buNone/>
            </a:pPr>
            <a:r>
              <a:rPr lang="en-US" b="1" dirty="0"/>
              <a:t>Assume the next step of coordinate descent updates the </a:t>
            </a:r>
            <a:r>
              <a:rPr lang="en-US" b="1" i="1" dirty="0"/>
              <a:t>user factors. W</a:t>
            </a:r>
            <a:r>
              <a:rPr lang="en-US" b="1" dirty="0"/>
              <a:t>hich factors would change? </a:t>
            </a:r>
          </a:p>
          <a:p>
            <a:r>
              <a:rPr lang="en-US" dirty="0"/>
              <a:t>User 1</a:t>
            </a:r>
          </a:p>
          <a:p>
            <a:r>
              <a:rPr lang="en-US" dirty="0"/>
              <a:t>User 2</a:t>
            </a:r>
          </a:p>
          <a:p>
            <a:r>
              <a:rPr lang="en-US" dirty="0"/>
              <a:t>User 1 and 2</a:t>
            </a:r>
          </a:p>
          <a:p>
            <a:r>
              <a:rPr lang="en-US" dirty="0"/>
              <a:t>None</a:t>
            </a:r>
          </a:p>
        </p:txBody>
      </p:sp>
      <p:sp>
        <p:nvSpPr>
          <p:cNvPr id="70" name="Slide Number Placeholder 3">
            <a:extLst>
              <a:ext uri="{FF2B5EF4-FFF2-40B4-BE49-F238E27FC236}">
                <a16:creationId xmlns:a16="http://schemas.microsoft.com/office/drawing/2014/main" id="{63E22050-AA7F-9E27-27A1-08BBB8BAAD80}"/>
              </a:ext>
            </a:extLst>
          </p:cNvPr>
          <p:cNvSpPr txBox="1">
            <a:spLocks/>
          </p:cNvSpPr>
          <p:nvPr/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fld id="{00000000-1234-1234-1234-123412341234}" type="slidenum">
              <a:rPr lang="en" smtClean="0"/>
              <a:pPr/>
              <a:t>32</a:t>
            </a:fld>
            <a:endParaRPr lang="en"/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31A699B5-00E4-ED21-90D1-79C4A246C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0130" y="25426"/>
            <a:ext cx="2695354" cy="891645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342E2CA1-B3A1-E7D1-63BA-DA52A0EA79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8352" y="1373310"/>
            <a:ext cx="4391247" cy="72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50622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FE3D96B-F5E9-8541-ADC2-2CA8FBBFD3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61720" y="223607"/>
            <a:ext cx="5596200" cy="3981000"/>
          </a:xfrm>
        </p:spPr>
        <p:txBody>
          <a:bodyPr/>
          <a:lstStyle/>
          <a:p>
            <a:pPr marL="139700" indent="0">
              <a:buNone/>
            </a:pPr>
            <a:r>
              <a:rPr lang="en-US" dirty="0"/>
              <a:t>Consider we had the ratings matrix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During one step of optimization, user and movie factors are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Two questions:</a:t>
            </a:r>
          </a:p>
          <a:p>
            <a:pPr marL="139700" indent="0">
              <a:buNone/>
            </a:pPr>
            <a:r>
              <a:rPr lang="en-US" b="1" dirty="0"/>
              <a:t>What is the current MSE loss? </a:t>
            </a:r>
            <a:r>
              <a:rPr lang="en-US" dirty="0"/>
              <a:t>(number)</a:t>
            </a:r>
          </a:p>
          <a:p>
            <a:pPr marL="139700" indent="0">
              <a:buNone/>
            </a:pPr>
            <a:r>
              <a:rPr lang="en-US" b="1" dirty="0"/>
              <a:t>Assume the next step of coordinate descent updates the </a:t>
            </a:r>
            <a:r>
              <a:rPr lang="en-US" b="1" i="1" dirty="0"/>
              <a:t>user factors. W</a:t>
            </a:r>
            <a:r>
              <a:rPr lang="en-US" b="1" dirty="0"/>
              <a:t>hich factors would change? </a:t>
            </a:r>
          </a:p>
          <a:p>
            <a:r>
              <a:rPr lang="en-US" dirty="0"/>
              <a:t>User 1</a:t>
            </a:r>
          </a:p>
          <a:p>
            <a:r>
              <a:rPr lang="en-US" dirty="0"/>
              <a:t>User 2</a:t>
            </a:r>
          </a:p>
          <a:p>
            <a:r>
              <a:rPr lang="en-US" dirty="0"/>
              <a:t>User 1 and 2</a:t>
            </a:r>
          </a:p>
          <a:p>
            <a:r>
              <a:rPr lang="en-US" dirty="0"/>
              <a:t>None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202B96-0A6E-5948-B4E9-F71D835DC75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33</a:t>
            </a:fld>
            <a:endParaRPr lang="e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C76D26-036B-4746-8216-2C0EA4096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minutes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1638F7-4370-CF45-B72D-54C682BC42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0130" y="25426"/>
            <a:ext cx="2695354" cy="8916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0D697E-EDD4-B844-9A04-76F7CAA9EB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8352" y="1373310"/>
            <a:ext cx="4391247" cy="72061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8969A90-61B2-B849-AB73-FE98CE53D630}"/>
              </a:ext>
            </a:extLst>
          </p:cNvPr>
          <p:cNvSpPr/>
          <p:nvPr/>
        </p:nvSpPr>
        <p:spPr>
          <a:xfrm>
            <a:off x="269575" y="4000500"/>
            <a:ext cx="2046300" cy="293914"/>
          </a:xfrm>
          <a:prstGeom prst="rect">
            <a:avLst/>
          </a:prstGeom>
          <a:solidFill>
            <a:srgbClr val="609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362735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EA2F04-07E8-4740-8596-80A502F284D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34</a:t>
            </a:fld>
            <a:endParaRPr lang="en"/>
          </a:p>
        </p:txBody>
      </p:sp>
      <p:pic>
        <p:nvPicPr>
          <p:cNvPr id="5" name="Picture 4" descr="A picture containing wall, indoor, dog, sitting&#10;&#10;Description automatically generated">
            <a:extLst>
              <a:ext uri="{FF2B5EF4-FFF2-40B4-BE49-F238E27FC236}">
                <a16:creationId xmlns:a16="http://schemas.microsoft.com/office/drawing/2014/main" id="{39318395-6776-8647-BBA5-738FBD92A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6279" y="598500"/>
            <a:ext cx="3692558" cy="396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311549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7AED2-D2FF-5E40-8FD0-2716E3A13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Has Matrix Factorization Learnt?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EBD955E1-42C0-C344-AC7C-9E5A17B71FDA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Matrix Factorization is a very versatile technique!</a:t>
                </a:r>
              </a:p>
              <a:p>
                <a:r>
                  <a:rPr lang="en-US" dirty="0"/>
                  <a:t>Learns a latent space of topics that are most predictive of user preferences.</a:t>
                </a:r>
              </a:p>
              <a:p>
                <a:r>
                  <a:rPr lang="en-US" dirty="0"/>
                  <a:t>Learns the “topics” that exist in movie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b="0" dirty="0"/>
              </a:p>
              <a:p>
                <a:r>
                  <a:rPr lang="en-US" dirty="0"/>
                  <a:t>Learns the “topic preferences” for user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  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  <a:p>
                <a:r>
                  <a:rPr lang="en-US" dirty="0"/>
                  <a:t>Predict how much a user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dirty="0"/>
                  <a:t> will like a movie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endParaRPr lang="en-US" dirty="0"/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𝑅𝑎𝑡𝑖𝑛𝑔</m:t>
                          </m:r>
                        </m:e>
                      </m:acc>
                      <m:d>
                        <m:d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EBD955E1-42C0-C344-AC7C-9E5A17B71FD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 r="-11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A38915-1C2A-2D48-82D8-C789C1C8B08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35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7D2A9B-8075-D541-B204-BF3FDE234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2574" y="3547650"/>
            <a:ext cx="6588617" cy="144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946070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7AED2-D2FF-5E40-8FD0-2716E3A13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449" y="575500"/>
            <a:ext cx="2245703" cy="3981000"/>
          </a:xfrm>
        </p:spPr>
        <p:txBody>
          <a:bodyPr/>
          <a:lstStyle/>
          <a:p>
            <a:r>
              <a:rPr lang="en-US" dirty="0"/>
              <a:t>Applications: Recommender Systems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D955E1-42C0-C344-AC7C-9E5A17B71F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90624" y="575500"/>
            <a:ext cx="5915589" cy="4568000"/>
          </a:xfrm>
        </p:spPr>
        <p:txBody>
          <a:bodyPr/>
          <a:lstStyle/>
          <a:p>
            <a:pPr marL="139700" indent="0">
              <a:buNone/>
            </a:pPr>
            <a:r>
              <a:rPr lang="en-US" b="1" dirty="0"/>
              <a:t>Recommendations</a:t>
            </a:r>
            <a:r>
              <a:rPr lang="en-US" dirty="0"/>
              <a:t>:  (Semi-Supervised)</a:t>
            </a:r>
          </a:p>
          <a:p>
            <a:r>
              <a:rPr lang="en-US" dirty="0"/>
              <a:t>Use matrix factorization to predict user ratings on movies the user hasn’t watched</a:t>
            </a:r>
            <a:endParaRPr lang="en-US" b="0" dirty="0"/>
          </a:p>
          <a:p>
            <a:r>
              <a:rPr lang="en-US" dirty="0"/>
              <a:t>Recommend movies with highest predicted rating</a:t>
            </a:r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A38915-1C2A-2D48-82D8-C789C1C8B08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36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67E0E5-BDEA-1743-8840-A33CBD29B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2527" y="1916461"/>
            <a:ext cx="2541833" cy="22517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113D0A-7E40-E24C-81C5-A22BCFA005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3708351"/>
            <a:ext cx="4038600" cy="143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340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7AED2-D2FF-5E40-8FD0-2716E3A13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449" y="575500"/>
            <a:ext cx="2245703" cy="3981000"/>
          </a:xfrm>
        </p:spPr>
        <p:txBody>
          <a:bodyPr/>
          <a:lstStyle/>
          <a:p>
            <a:r>
              <a:rPr lang="en-US" dirty="0"/>
              <a:t>Applications: Topic Modeling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EBD955E1-42C0-C344-AC7C-9E5A17B71FDA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090624" y="34658"/>
                <a:ext cx="5915589" cy="4568000"/>
              </a:xfrm>
            </p:spPr>
            <p:txBody>
              <a:bodyPr/>
              <a:lstStyle/>
              <a:p>
                <a:pPr marL="139700" indent="0">
                  <a:buNone/>
                </a:pPr>
                <a:r>
                  <a:rPr lang="en-US" b="1" dirty="0"/>
                  <a:t>Topic Modeling</a:t>
                </a:r>
                <a:r>
                  <a:rPr lang="en-US" dirty="0"/>
                  <a:t>: (Unsupervised)</a:t>
                </a:r>
              </a:p>
              <a:p>
                <a:r>
                  <a:rPr lang="en-US" dirty="0"/>
                  <a:t>Treat the TF-IDF matrix as the user-item matrix</a:t>
                </a:r>
              </a:p>
              <a:p>
                <a:pPr lvl="1"/>
                <a:r>
                  <a:rPr lang="en-US" dirty="0"/>
                  <a:t>Documents are ”users”</a:t>
                </a:r>
              </a:p>
              <a:p>
                <a:pPr lvl="1"/>
                <a:r>
                  <a:rPr lang="en-US" dirty="0"/>
                  <a:t>Words are “items”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dirty="0"/>
                  <a:t> tells us which topics are present in each document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dirty="0"/>
                  <a:t> tells us what words each topic is composed of</a:t>
                </a:r>
              </a:p>
              <a:p>
                <a:r>
                  <a:rPr lang="en-US" dirty="0"/>
                  <a:t>Oftentimes, the topics are interpretable!</a:t>
                </a:r>
              </a:p>
              <a:p>
                <a:r>
                  <a:rPr lang="en-US" dirty="0"/>
                  <a:t>HW7 Programming: Tweet Topic Modeling</a:t>
                </a:r>
              </a:p>
              <a:p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EBD955E1-42C0-C344-AC7C-9E5A17B71FD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090624" y="34658"/>
                <a:ext cx="5915589" cy="4568000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A38915-1C2A-2D48-82D8-C789C1C8B08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37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2AA589-08C1-C94C-8092-0D25BC9603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2241" y="2566000"/>
            <a:ext cx="5932967" cy="233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9253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07C8A-F989-5744-9112-70EE48AEE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 4 (Matrix Factorization) Pros / Cons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B0A002-EA55-0647-86B9-0EA3483CB0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b="1" dirty="0"/>
              <a:t>Pros</a:t>
            </a:r>
            <a:r>
              <a:rPr lang="en-US" dirty="0"/>
              <a:t>:</a:t>
            </a:r>
          </a:p>
          <a:p>
            <a:r>
              <a:rPr lang="en-US" dirty="0"/>
              <a:t>Personalizes to item and user!</a:t>
            </a:r>
          </a:p>
          <a:p>
            <a:r>
              <a:rPr lang="en-US" dirty="0"/>
              <a:t>Learns latent features that are most predictive of user ratings.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b="1" dirty="0"/>
              <a:t>Cons</a:t>
            </a:r>
            <a:r>
              <a:rPr lang="en-US" dirty="0"/>
              <a:t>:</a:t>
            </a:r>
          </a:p>
          <a:p>
            <a:pPr>
              <a:buClr>
                <a:schemeClr val="bg2"/>
              </a:buClr>
            </a:pPr>
            <a:r>
              <a:rPr lang="en-US" dirty="0"/>
              <a:t>Cold-Start Problem </a:t>
            </a:r>
          </a:p>
          <a:p>
            <a:pPr lvl="1">
              <a:buClr>
                <a:schemeClr val="bg2"/>
              </a:buClr>
            </a:pPr>
            <a:r>
              <a:rPr lang="en-US" dirty="0"/>
              <a:t>What do you do about new users or items, with no data?</a:t>
            </a:r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D83298-2238-784D-8AF2-09A0E67173D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050050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ACA4B71-76D3-0544-B77A-7AEA7E034D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7100" y="284200"/>
            <a:ext cx="2274714" cy="3678000"/>
          </a:xfrm>
        </p:spPr>
        <p:txBody>
          <a:bodyPr/>
          <a:lstStyle/>
          <a:p>
            <a:r>
              <a:rPr lang="en-US" dirty="0"/>
              <a:t>Common Issues with Recommender Systems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D3E481C-AD9C-BD43-9482-2AAE2202B8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(and some solutions)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023886-2C74-2E43-93F0-55C4D9A9D9A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928703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8A66C-DDE8-E748-A948-C784283AB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ED5F32-3039-3147-9723-C07279361B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Suppose we have learned the following user and movie features using 2 features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Then we can predict what each user would rate each movie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0085EF-4496-E142-A526-704798DB722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DD9AD0-7CC7-0F40-8C03-311F8C034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5725" y="1541876"/>
            <a:ext cx="4826000" cy="1104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7DA1FD-8D07-2E4A-97C1-AAA4E3DE94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4550" y="3613151"/>
            <a:ext cx="2374900" cy="1333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9705B8-4073-9C46-8176-7177C03DA6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3154" y="3852707"/>
            <a:ext cx="1598471" cy="11189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140AE1-AF2C-BD43-9BBB-4CE4C63E0B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5373" y="3852706"/>
            <a:ext cx="1598471" cy="1118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6446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A36F68-8332-5542-B276-39E960630EC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40</a:t>
            </a:fld>
            <a:endParaRPr lang="en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B7ED896-4D68-9B47-92C3-97CFA2BDB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9143"/>
            <a:ext cx="9144000" cy="360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50382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FCEAB09-7563-7348-9E4F-63A538C614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are a software engineer at Spotify and have developed a matrix-factorization based recommendation system. The system works very well on existing users and songs, but does not work on new users or new songs.</a:t>
            </a:r>
          </a:p>
          <a:p>
            <a:r>
              <a:rPr lang="en-US" dirty="0"/>
              <a:t>How can you augment, extend, and/or modify your recommender system to handle new songs/users?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5B42BF-9392-584A-B546-84DCA956278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41</a:t>
            </a:fld>
            <a:endParaRPr lang="en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2429B9B-1CB3-3D40-87F2-8A2D4B9AA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 min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C50B57-E35E-8948-8D59-49F3F59C0B07}"/>
              </a:ext>
            </a:extLst>
          </p:cNvPr>
          <p:cNvSpPr/>
          <p:nvPr/>
        </p:nvSpPr>
        <p:spPr>
          <a:xfrm>
            <a:off x="269575" y="4000500"/>
            <a:ext cx="2046300" cy="293914"/>
          </a:xfrm>
          <a:prstGeom prst="rect">
            <a:avLst/>
          </a:prstGeom>
          <a:solidFill>
            <a:srgbClr val="609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239086"/>
      </p:ext>
    </p:extLst>
  </p:cSld>
  <p:clrMapOvr>
    <a:masterClrMapping/>
  </p:clrMapOvr>
  <p:transition>
    <p:fade thruBlk="1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FCEAB09-7563-7348-9E4F-63A538C614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are a software engineer at Spotify and have developed a matrix-factorization based recommendation system. The system works very well on existing users and songs, but does not work on new users or new songs.</a:t>
            </a:r>
          </a:p>
          <a:p>
            <a:r>
              <a:rPr lang="en-US" dirty="0"/>
              <a:t>How can you augment, extend, and/or modify your recommender system to handle new songs/users?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5B42BF-9392-584A-B546-84DCA956278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42</a:t>
            </a:fld>
            <a:endParaRPr lang="en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2429B9B-1CB3-3D40-87F2-8A2D4B9AA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 min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C50B57-E35E-8948-8D59-49F3F59C0B07}"/>
              </a:ext>
            </a:extLst>
          </p:cNvPr>
          <p:cNvSpPr/>
          <p:nvPr/>
        </p:nvSpPr>
        <p:spPr>
          <a:xfrm>
            <a:off x="269575" y="4000500"/>
            <a:ext cx="2046300" cy="293914"/>
          </a:xfrm>
          <a:prstGeom prst="rect">
            <a:avLst/>
          </a:prstGeom>
          <a:solidFill>
            <a:srgbClr val="609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695677"/>
      </p:ext>
    </p:extLst>
  </p:cSld>
  <p:clrMapOvr>
    <a:masterClrMapping/>
  </p:clrMapOvr>
  <p:transition>
    <p:fade thruBlk="1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4BBFC71-8981-094A-A168-CF41E5770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450" y="575500"/>
            <a:ext cx="2211038" cy="3981000"/>
          </a:xfrm>
        </p:spPr>
        <p:txBody>
          <a:bodyPr/>
          <a:lstStyle/>
          <a:p>
            <a:r>
              <a:rPr lang="en-US" dirty="0"/>
              <a:t>Comparing Recommender Systems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16A71-973E-734F-94D8-6C38030D1EA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43</a:t>
            </a:fld>
            <a:endParaRPr lang="en"/>
          </a:p>
        </p:txBody>
      </p:sp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1D036614-8C1D-8D4B-880D-BAD624F704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2770840"/>
              </p:ext>
            </p:extLst>
          </p:nvPr>
        </p:nvGraphicFramePr>
        <p:xfrm>
          <a:off x="2605414" y="575500"/>
          <a:ext cx="6538587" cy="3962400"/>
        </p:xfrm>
        <a:graphic>
          <a:graphicData uri="http://schemas.openxmlformats.org/drawingml/2006/table">
            <a:tbl>
              <a:tblPr firstRow="1" bandRow="1">
                <a:tableStyleId>{CB23F696-D533-4BE0-B1DA-8B15BD142E95}</a:tableStyleId>
              </a:tblPr>
              <a:tblGrid>
                <a:gridCol w="1302707">
                  <a:extLst>
                    <a:ext uri="{9D8B030D-6E8A-4147-A177-3AD203B41FA5}">
                      <a16:colId xmlns:a16="http://schemas.microsoft.com/office/drawing/2014/main" val="1861649006"/>
                    </a:ext>
                  </a:extLst>
                </a:gridCol>
                <a:gridCol w="954513">
                  <a:extLst>
                    <a:ext uri="{9D8B030D-6E8A-4147-A177-3AD203B41FA5}">
                      <a16:colId xmlns:a16="http://schemas.microsoft.com/office/drawing/2014/main" val="3776640956"/>
                    </a:ext>
                  </a:extLst>
                </a:gridCol>
                <a:gridCol w="1001269">
                  <a:extLst>
                    <a:ext uri="{9D8B030D-6E8A-4147-A177-3AD203B41FA5}">
                      <a16:colId xmlns:a16="http://schemas.microsoft.com/office/drawing/2014/main" val="4077916148"/>
                    </a:ext>
                  </a:extLst>
                </a:gridCol>
                <a:gridCol w="1065170">
                  <a:extLst>
                    <a:ext uri="{9D8B030D-6E8A-4147-A177-3AD203B41FA5}">
                      <a16:colId xmlns:a16="http://schemas.microsoft.com/office/drawing/2014/main" val="2960043963"/>
                    </a:ext>
                  </a:extLst>
                </a:gridCol>
                <a:gridCol w="1250423">
                  <a:extLst>
                    <a:ext uri="{9D8B030D-6E8A-4147-A177-3AD203B41FA5}">
                      <a16:colId xmlns:a16="http://schemas.microsoft.com/office/drawing/2014/main" val="1470786100"/>
                    </a:ext>
                  </a:extLst>
                </a:gridCol>
                <a:gridCol w="964505">
                  <a:extLst>
                    <a:ext uri="{9D8B030D-6E8A-4147-A177-3AD203B41FA5}">
                      <a16:colId xmlns:a16="http://schemas.microsoft.com/office/drawing/2014/main" val="5294319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Nunito Sans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Nunito Sans" pitchFamily="2" charset="77"/>
                        </a:rPr>
                        <a:t>Efficiency (Space, Deploy)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Nunito Sans" pitchFamily="2" charset="77"/>
                        </a:rPr>
                        <a:t>Efficiency (Time, Deploy)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Nunito Sans" pitchFamily="2" charset="77"/>
                        </a:rPr>
                        <a:t>Addresses Cold-Start?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Nunito Sans" pitchFamily="2" charset="77"/>
                        </a:rPr>
                        <a:t>Personalizes to User?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Nunito Sans" pitchFamily="2" charset="77"/>
                        </a:rPr>
                        <a:t>Discovers Latent Features?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86742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>
                          <a:latin typeface="Nunito Sans" pitchFamily="2" charset="77"/>
                        </a:rPr>
                        <a:t>User-User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dirty="0">
                        <a:latin typeface="Nunito Sans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Nunito Sans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>
                        <a:latin typeface="Nunito Sans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>
                        <a:latin typeface="Nunito Sans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>
                        <a:latin typeface="Nunito Sans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>
                        <a:latin typeface="Nunito Sans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77539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>
                          <a:latin typeface="Nunito Sans" pitchFamily="2" charset="77"/>
                        </a:rPr>
                        <a:t>Item-Item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dirty="0">
                        <a:latin typeface="Nunito Sans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Nunito Sans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>
                        <a:latin typeface="Nunito Sans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>
                        <a:latin typeface="Nunito Sans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>
                        <a:latin typeface="Nunito Sans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>
                        <a:latin typeface="Nunito Sans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6625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>
                          <a:latin typeface="Nunito Sans" pitchFamily="2" charset="77"/>
                        </a:rPr>
                        <a:t>Feature-Based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Nunito Sans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>
                        <a:latin typeface="Nunito Sans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>
                        <a:latin typeface="Nunito Sans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>
                        <a:latin typeface="Nunito Sans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>
                        <a:latin typeface="Nunito Sans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47447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>
                          <a:latin typeface="Nunito Sans" pitchFamily="2" charset="77"/>
                        </a:rPr>
                        <a:t>Matrix Factorization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Nunito Sans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>
                        <a:latin typeface="Nunito Sans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>
                        <a:latin typeface="Nunito Sans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>
                        <a:latin typeface="Nunito Sans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>
                        <a:latin typeface="Nunito Sans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17403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>
                          <a:latin typeface="Nunito Sans" pitchFamily="2" charset="77"/>
                        </a:rPr>
                        <a:t>Hybrid (Feature-Based + Matrix Factorization)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Nunito Sans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>
                        <a:latin typeface="Nunito Sans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>
                        <a:latin typeface="Nunito Sans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>
                        <a:latin typeface="Nunito Sans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dirty="0">
                        <a:latin typeface="Nunito Sans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82538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26408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2E45F-45A9-6045-A127-AEEA93821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Featurized</a:t>
            </a:r>
            <a:r>
              <a:rPr lang="en-US" dirty="0"/>
              <a:t> Matrix Factorization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D9F458-32E1-E348-9560-09FD752BC2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b="1" dirty="0"/>
              <a:t>Feature-based approach </a:t>
            </a:r>
          </a:p>
          <a:p>
            <a:r>
              <a:rPr lang="en-US" dirty="0"/>
              <a:t>Feature representation of user and movie fixed</a:t>
            </a:r>
          </a:p>
          <a:p>
            <a:r>
              <a:rPr lang="en-US" dirty="0"/>
              <a:t>Can address cold start problem</a:t>
            </a:r>
          </a:p>
          <a:p>
            <a:endParaRPr lang="en-US" dirty="0"/>
          </a:p>
          <a:p>
            <a:pPr marL="139700" indent="0">
              <a:buNone/>
            </a:pPr>
            <a:r>
              <a:rPr lang="en-US" b="1" dirty="0"/>
              <a:t>Matrix factorization approach</a:t>
            </a:r>
          </a:p>
          <a:p>
            <a:r>
              <a:rPr lang="en-US" dirty="0"/>
              <a:t>Suffers from cold start problem</a:t>
            </a:r>
          </a:p>
          <a:p>
            <a:r>
              <a:rPr lang="en-US" dirty="0"/>
              <a:t>User &amp; Movie features are learned from data</a:t>
            </a:r>
          </a:p>
          <a:p>
            <a:endParaRPr lang="en-US" dirty="0"/>
          </a:p>
          <a:p>
            <a:pPr marL="139700" indent="0">
              <a:buNone/>
            </a:pPr>
            <a:r>
              <a:rPr lang="en-US" b="1" dirty="0"/>
              <a:t>A unified model</a:t>
            </a:r>
            <a:endParaRPr lang="en-US" dirty="0"/>
          </a:p>
          <a:p>
            <a:pPr marL="139700" indent="0">
              <a:buNone/>
            </a:pP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477F67-852C-7243-88F2-14231CCB2DF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58246657"/>
      </p:ext>
    </p:extLst>
  </p:cSld>
  <p:clrMapOvr>
    <a:masterClrMapping/>
  </p:clrMapOvr>
  <p:transition spd="slow">
    <p:push dir="u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E3627CE-276E-F144-BE37-850A592C0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Cold-Start Problem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742F8B8-F5CB-0D49-A602-024FD7E7CF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When a new user comes in, we don’t know what items they like! When a new item comes into our system, we don’t know who likes it! This is called the </a:t>
            </a:r>
            <a:r>
              <a:rPr lang="en-US" b="1" dirty="0"/>
              <a:t>cold start </a:t>
            </a:r>
            <a:r>
              <a:rPr lang="en-US" dirty="0"/>
              <a:t>problem.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Addressing the cold-start problem (for new users):</a:t>
            </a:r>
          </a:p>
          <a:p>
            <a:r>
              <a:rPr lang="en-US" dirty="0"/>
              <a:t>Give random predictions to a new user.</a:t>
            </a:r>
          </a:p>
          <a:p>
            <a:r>
              <a:rPr lang="en-US" dirty="0"/>
              <a:t>Give the globally popular recommendations to a new user.</a:t>
            </a:r>
          </a:p>
          <a:p>
            <a:r>
              <a:rPr lang="en-US" dirty="0"/>
              <a:t>Require users to rate items before using the service.</a:t>
            </a:r>
          </a:p>
          <a:p>
            <a:r>
              <a:rPr lang="en-US" dirty="0"/>
              <a:t>Use a feature-based model (or a hybrid between feature-based and matrix factorization) for new users.</a:t>
            </a:r>
          </a:p>
          <a:p>
            <a:endParaRPr lang="en-US" dirty="0"/>
          </a:p>
          <a:p>
            <a:endParaRPr lang="en-US" dirty="0"/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8EEF61-1C17-CE49-8DB9-EEFCDB79539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901459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4BF94-A36F-254F-8542-E981F0D82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Top-K versus Diverse Recommend-</a:t>
            </a:r>
            <a:r>
              <a:rPr lang="en-US" dirty="0" err="1"/>
              <a:t>ations</a:t>
            </a:r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84F5EB-B8D1-054C-92A4-7B2D5BFE0F0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46</a:t>
            </a:fld>
            <a:endParaRPr lang="e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1AA36210-B913-4048-99DE-A456E0A0CA5A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090625" y="378700"/>
                <a:ext cx="5818925" cy="4567951"/>
              </a:xfrm>
            </p:spPr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Top-k recommendations might be very redundant</a:t>
                </a:r>
              </a:p>
              <a:p>
                <a:r>
                  <a:rPr lang="en-US" dirty="0"/>
                  <a:t>Someone who likes Rocky I also will likely enjoy Rocky II, Rocky III, Rocky IV, Rocky V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Diverse Recommendations</a:t>
                </a:r>
              </a:p>
              <a:p>
                <a:r>
                  <a:rPr lang="en-US" dirty="0"/>
                  <a:t>Users are multi-faceted &amp; we want to hedge our bets</a:t>
                </a:r>
              </a:p>
              <a:p>
                <a:r>
                  <a:rPr lang="en-US" dirty="0"/>
                  <a:t>Maybe recommend: Rocky II, Always Sunny in Philadelphia, Robin Hood</a:t>
                </a:r>
              </a:p>
              <a:p>
                <a:endParaRPr lang="en-US" dirty="0"/>
              </a:p>
              <a:p>
                <a:pPr marL="139700" indent="0">
                  <a:buNone/>
                </a:pPr>
                <a:r>
                  <a:rPr lang="en-US" b="1" dirty="0"/>
                  <a:t>Solution</a:t>
                </a:r>
                <a:r>
                  <a:rPr lang="en-US" dirty="0"/>
                  <a:t>: Maximal Marginal Relevance</a:t>
                </a:r>
              </a:p>
              <a:p>
                <a:r>
                  <a:rPr lang="en-US" dirty="0"/>
                  <a:t>Pick recommendations one-at-a-time.</a:t>
                </a:r>
              </a:p>
              <a:p>
                <a:r>
                  <a:rPr lang="en-US" dirty="0"/>
                  <a:t>Select the item that the user is most likely to like and that is most dissimilar from existing recommendations.</a:t>
                </a:r>
              </a:p>
              <a:p>
                <a:pPr lvl="1"/>
                <a:r>
                  <a:rPr lang="en-US" dirty="0"/>
                  <a:t>Hyperparameter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/>
                  <a:t> to trade-off between those objectives.</a:t>
                </a:r>
              </a:p>
              <a:p>
                <a:pPr marL="13970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1AA36210-B913-4048-99DE-A456E0A0CA5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090625" y="378700"/>
                <a:ext cx="5818925" cy="4567951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784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197C5-1298-8746-A0F4-A0C9F7390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Feedback Loops / Echo Chambers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8DB4DF-373E-574F-B04F-B00C22D8ED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29737" y="2215977"/>
            <a:ext cx="6179813" cy="2826575"/>
          </a:xfrm>
        </p:spPr>
        <p:txBody>
          <a:bodyPr/>
          <a:lstStyle/>
          <a:p>
            <a:pPr marL="139700" indent="0">
              <a:buNone/>
            </a:pPr>
            <a:r>
              <a:rPr lang="en-US" dirty="0"/>
              <a:t>Users always get recommended similar content and are unable to discover new content they might like.</a:t>
            </a:r>
          </a:p>
          <a:p>
            <a:r>
              <a:rPr lang="en-US" dirty="0"/>
              <a:t>Exploration-Exploitation Dilemma</a:t>
            </a:r>
          </a:p>
          <a:p>
            <a:pPr lvl="1"/>
            <a:r>
              <a:rPr lang="en-US" dirty="0"/>
              <a:t>Common problem in “online learning” settings</a:t>
            </a:r>
          </a:p>
          <a:p>
            <a:r>
              <a:rPr lang="en-US" dirty="0"/>
              <a:t>Pure Exploration: show users random content</a:t>
            </a:r>
          </a:p>
          <a:p>
            <a:pPr lvl="1"/>
            <a:r>
              <a:rPr lang="en-US" dirty="0"/>
              <a:t>Users can discover new interests, but will likely be unsatisfied</a:t>
            </a:r>
          </a:p>
          <a:p>
            <a:r>
              <a:rPr lang="en-US" dirty="0"/>
              <a:t>Pure Exploitation: show users content they’re likely to like</a:t>
            </a:r>
          </a:p>
          <a:p>
            <a:pPr lvl="1"/>
            <a:r>
              <a:rPr lang="en-US" dirty="0"/>
              <a:t>Users can’t discover new interests.</a:t>
            </a:r>
          </a:p>
          <a:p>
            <a:r>
              <a:rPr lang="en-US" b="1" dirty="0"/>
              <a:t>Solution</a:t>
            </a:r>
            <a:r>
              <a:rPr lang="en-US" dirty="0"/>
              <a:t>: Multi-Armed Bandit Algorithms (beyond the scope of 416)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57D83E-7BB6-7143-A50D-4A7D961B95B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47</a:t>
            </a:fld>
            <a:endParaRPr lang="e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77C487-3D02-EC4F-B86B-77ABB46302D9}"/>
              </a:ext>
            </a:extLst>
          </p:cNvPr>
          <p:cNvSpPr txBox="1"/>
          <p:nvPr/>
        </p:nvSpPr>
        <p:spPr>
          <a:xfrm>
            <a:off x="5098093" y="100948"/>
            <a:ext cx="1490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Nunito Sans" pitchFamily="2" charset="77"/>
              </a:rPr>
              <a:t>content users watch</a:t>
            </a:r>
          </a:p>
        </p:txBody>
      </p:sp>
      <p:sp>
        <p:nvSpPr>
          <p:cNvPr id="6" name="Circular Arrow 5">
            <a:extLst>
              <a:ext uri="{FF2B5EF4-FFF2-40B4-BE49-F238E27FC236}">
                <a16:creationId xmlns:a16="http://schemas.microsoft.com/office/drawing/2014/main" id="{02C16DFA-D1B1-B948-92B2-A19048DE8B32}"/>
              </a:ext>
            </a:extLst>
          </p:cNvPr>
          <p:cNvSpPr/>
          <p:nvPr/>
        </p:nvSpPr>
        <p:spPr>
          <a:xfrm>
            <a:off x="5661764" y="100948"/>
            <a:ext cx="1991639" cy="1991639"/>
          </a:xfrm>
          <a:prstGeom prst="circularArrow">
            <a:avLst>
              <a:gd name="adj1" fmla="val 9921"/>
              <a:gd name="adj2" fmla="val 1142319"/>
              <a:gd name="adj3" fmla="val 4078701"/>
              <a:gd name="adj4" fmla="val 16098678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63295C-2511-FE48-9FA0-CB5FE9099D67}"/>
              </a:ext>
            </a:extLst>
          </p:cNvPr>
          <p:cNvSpPr txBox="1"/>
          <p:nvPr/>
        </p:nvSpPr>
        <p:spPr>
          <a:xfrm>
            <a:off x="5098093" y="1569367"/>
            <a:ext cx="1707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Nunito Sans" pitchFamily="2" charset="77"/>
              </a:rPr>
              <a:t>their recommendations</a:t>
            </a:r>
          </a:p>
        </p:txBody>
      </p:sp>
      <p:sp>
        <p:nvSpPr>
          <p:cNvPr id="8" name="Circular Arrow 7">
            <a:extLst>
              <a:ext uri="{FF2B5EF4-FFF2-40B4-BE49-F238E27FC236}">
                <a16:creationId xmlns:a16="http://schemas.microsoft.com/office/drawing/2014/main" id="{79381F4C-1E14-1745-9256-F0B5CA1AFBD6}"/>
              </a:ext>
            </a:extLst>
          </p:cNvPr>
          <p:cNvSpPr/>
          <p:nvPr/>
        </p:nvSpPr>
        <p:spPr>
          <a:xfrm rot="10800000">
            <a:off x="4122002" y="100948"/>
            <a:ext cx="1991639" cy="1991639"/>
          </a:xfrm>
          <a:prstGeom prst="circularArrow">
            <a:avLst>
              <a:gd name="adj1" fmla="val 9921"/>
              <a:gd name="adj2" fmla="val 1142319"/>
              <a:gd name="adj3" fmla="val 4078701"/>
              <a:gd name="adj4" fmla="val 16098678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11753B-8694-1045-95CA-AA38BFB66A0E}"/>
              </a:ext>
            </a:extLst>
          </p:cNvPr>
          <p:cNvSpPr txBox="1"/>
          <p:nvPr/>
        </p:nvSpPr>
        <p:spPr>
          <a:xfrm>
            <a:off x="7553195" y="942878"/>
            <a:ext cx="15522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Nunito Sans" pitchFamily="2" charset="77"/>
              </a:rPr>
              <a:t>influences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9133D0-D53D-4240-82A3-DE0C914E2054}"/>
              </a:ext>
            </a:extLst>
          </p:cNvPr>
          <p:cNvSpPr txBox="1"/>
          <p:nvPr/>
        </p:nvSpPr>
        <p:spPr>
          <a:xfrm>
            <a:off x="3339594" y="942877"/>
            <a:ext cx="15522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Nunito Sans" pitchFamily="2" charset="77"/>
              </a:rPr>
              <a:t>influences</a:t>
            </a:r>
          </a:p>
        </p:txBody>
      </p:sp>
    </p:spTree>
    <p:extLst>
      <p:ext uri="{BB962C8B-B14F-4D97-AF65-F5344CB8AC3E}">
        <p14:creationId xmlns:p14="http://schemas.microsoft.com/office/powerpoint/2010/main" val="31210758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D60A7-50E1-CF40-8BD8-C93DFBF44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449" y="575500"/>
            <a:ext cx="2233177" cy="3981000"/>
          </a:xfrm>
        </p:spPr>
        <p:txBody>
          <a:bodyPr/>
          <a:lstStyle/>
          <a:p>
            <a:r>
              <a:rPr lang="en-US" dirty="0"/>
              <a:t>Radicalization Pathways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CD9030-2D67-5F4A-9EDB-F36EB39FC9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90625" y="37956"/>
            <a:ext cx="5596200" cy="5105495"/>
          </a:xfrm>
        </p:spPr>
        <p:txBody>
          <a:bodyPr/>
          <a:lstStyle/>
          <a:p>
            <a:pPr marL="139700" indent="0">
              <a:buNone/>
            </a:pPr>
            <a:r>
              <a:rPr lang="en-US" dirty="0"/>
              <a:t>In the real-world, recommender systems guide us along a path through the content in a service.</a:t>
            </a:r>
          </a:p>
          <a:p>
            <a:r>
              <a:rPr lang="en-US" dirty="0"/>
              <a:t>If watch video 1, recommend v</a:t>
            </a:r>
            <a:r>
              <a:rPr lang="en-US" dirty="0">
                <a:sym typeface="Wingdings" pitchFamily="2" charset="2"/>
              </a:rPr>
              <a:t>ideo 2</a:t>
            </a:r>
          </a:p>
          <a:p>
            <a:r>
              <a:rPr lang="en-US" dirty="0">
                <a:sym typeface="Wingdings" pitchFamily="2" charset="2"/>
              </a:rPr>
              <a:t>If watch video 2, recommend video 3</a:t>
            </a:r>
          </a:p>
          <a:p>
            <a:endParaRPr lang="en-US" dirty="0">
              <a:sym typeface="Wingdings" pitchFamily="2" charset="2"/>
            </a:endParaRPr>
          </a:p>
          <a:p>
            <a:pPr marL="139700" indent="0">
              <a:buNone/>
            </a:pPr>
            <a:r>
              <a:rPr lang="en-US" dirty="0">
                <a:sym typeface="Wingdings" pitchFamily="2" charset="2"/>
                <a:hlinkClick r:id="rId3"/>
              </a:rPr>
              <a:t>A 2019 study </a:t>
            </a:r>
            <a:r>
              <a:rPr lang="en-US" dirty="0">
                <a:sym typeface="Wingdings" pitchFamily="2" charset="2"/>
              </a:rPr>
              <a:t>found that YouTube’s algorithms lead users to more and more radical content.</a:t>
            </a:r>
          </a:p>
          <a:p>
            <a:r>
              <a:rPr lang="en-US" dirty="0">
                <a:sym typeface="Wingdings" pitchFamily="2" charset="2"/>
              </a:rPr>
              <a:t>“Intellectual Dark Web”  Alt-Lite  Alt-Right</a:t>
            </a:r>
          </a:p>
          <a:p>
            <a:r>
              <a:rPr lang="en-US" dirty="0">
                <a:sym typeface="Wingdings" pitchFamily="2" charset="2"/>
              </a:rPr>
              <a:t>See more: </a:t>
            </a:r>
            <a:r>
              <a:rPr lang="en-US" dirty="0" err="1">
                <a:sym typeface="Wingdings" pitchFamily="2" charset="2"/>
              </a:rPr>
              <a:t>iSchool</a:t>
            </a:r>
            <a:r>
              <a:rPr lang="en-US" dirty="0">
                <a:sym typeface="Wingdings" pitchFamily="2" charset="2"/>
              </a:rPr>
              <a:t> 2021 Spring Lecture on </a:t>
            </a:r>
            <a:r>
              <a:rPr lang="en-US" dirty="0">
                <a:sym typeface="Wingdings" pitchFamily="2" charset="2"/>
                <a:hlinkClick r:id="rId4"/>
              </a:rPr>
              <a:t>Algorithmic Bias &amp; Governance</a:t>
            </a:r>
            <a:endParaRPr lang="en-US" dirty="0">
              <a:sym typeface="Wingdings" pitchFamily="2" charset="2"/>
            </a:endParaRPr>
          </a:p>
          <a:p>
            <a:endParaRPr lang="en-US" dirty="0">
              <a:sym typeface="Wingdings" pitchFamily="2" charset="2"/>
            </a:endParaRPr>
          </a:p>
          <a:p>
            <a:pPr marL="139700" indent="0">
              <a:buNone/>
            </a:pPr>
            <a:r>
              <a:rPr lang="en-US" dirty="0" err="1">
                <a:sym typeface="Wingdings" pitchFamily="2" charset="2"/>
              </a:rPr>
              <a:t>Youtube’s</a:t>
            </a:r>
            <a:r>
              <a:rPr lang="en-US" dirty="0">
                <a:sym typeface="Wingdings" pitchFamily="2" charset="2"/>
              </a:rPr>
              <a:t> response </a:t>
            </a:r>
            <a:r>
              <a:rPr lang="en-US" dirty="0">
                <a:sym typeface="Wingdings" pitchFamily="2" charset="2"/>
                <a:hlinkClick r:id="rId5"/>
              </a:rPr>
              <a:t>has been whack-a-mole</a:t>
            </a:r>
            <a:r>
              <a:rPr lang="en-US" dirty="0">
                <a:sym typeface="Wingdings" pitchFamily="2" charset="2"/>
              </a:rPr>
              <a:t>. (Remove the content, manually tweak the recommendations for that topic)</a:t>
            </a:r>
          </a:p>
          <a:p>
            <a:pPr marL="139700" indent="0">
              <a:buNone/>
            </a:pPr>
            <a:endParaRPr lang="en-US" dirty="0">
              <a:sym typeface="Wingdings" pitchFamily="2" charset="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23D4E2-7521-DD41-B857-428CBECBD1C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1090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AB0F1-258C-A5BB-1042-4B1F1FD1A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TikTok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2D76C9-DF03-1B55-3385-6D4EC2BD31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42305" y="385000"/>
            <a:ext cx="5596200" cy="3981000"/>
          </a:xfrm>
        </p:spPr>
        <p:txBody>
          <a:bodyPr/>
          <a:lstStyle/>
          <a:p>
            <a:pPr marL="139700" indent="0">
              <a:buNone/>
            </a:pPr>
            <a:r>
              <a:rPr lang="en-US" dirty="0">
                <a:hlinkClick r:id="rId4"/>
              </a:rPr>
              <a:t>2021 experiment</a:t>
            </a:r>
            <a:r>
              <a:rPr lang="en-US" dirty="0"/>
              <a:t> on time-to-seeing radical alt-right content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5FA23E-A1CC-AA82-6E25-889B7B2653F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49</a:t>
            </a:fld>
            <a:endParaRPr lang="en"/>
          </a:p>
        </p:txBody>
      </p:sp>
      <p:pic>
        <p:nvPicPr>
          <p:cNvPr id="5" name="Tiktok.mp4" descr="Tiktok.mp4">
            <a:hlinkClick r:id="" action="ppaction://media"/>
            <a:extLst>
              <a:ext uri="{FF2B5EF4-FFF2-40B4-BE49-F238E27FC236}">
                <a16:creationId xmlns:a16="http://schemas.microsoft.com/office/drawing/2014/main" id="{90418097-29FF-E540-0BAD-163C22CB4D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17255" y="1121633"/>
            <a:ext cx="2046300" cy="36368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00E9C3-E6F4-38D5-F096-DE12B40043B1}"/>
              </a:ext>
            </a:extLst>
          </p:cNvPr>
          <p:cNvSpPr txBox="1"/>
          <p:nvPr/>
        </p:nvSpPr>
        <p:spPr>
          <a:xfrm>
            <a:off x="4400550" y="4871801"/>
            <a:ext cx="435087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Source: https://</a:t>
            </a:r>
            <a:r>
              <a:rPr lang="en-US" sz="900" dirty="0" err="1"/>
              <a:t>www.tiktok.com</a:t>
            </a:r>
            <a:r>
              <a:rPr lang="en-US" sz="900" dirty="0"/>
              <a:t>/@</a:t>
            </a:r>
            <a:r>
              <a:rPr lang="en-US" sz="900" dirty="0" err="1"/>
              <a:t>tofology</a:t>
            </a:r>
            <a:r>
              <a:rPr lang="en-US" sz="900" dirty="0"/>
              <a:t>/video/7016081760643534085?lang=</a:t>
            </a:r>
            <a:r>
              <a:rPr lang="en-US" sz="900" dirty="0" err="1"/>
              <a:t>en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30069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4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A7C29-3E54-A94A-BFFB-B8EE00457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Factorization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44313D3-7BB1-E64B-8341-6B6DD3B798AE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079993" y="224626"/>
                <a:ext cx="5596200" cy="3981000"/>
              </a:xfrm>
            </p:spPr>
            <p:txBody>
              <a:bodyPr/>
              <a:lstStyle/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b="1" dirty="0"/>
                  <a:t>Goal: </a:t>
                </a:r>
                <a:r>
                  <a:rPr lang="en-US" dirty="0"/>
                  <a:t>Find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dirty="0"/>
                  <a:t> that when multiplied, achieve predicted ratings that are close to the values that we have data for.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Our quality metric will be (could use others)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func>
                            <m:func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acc>
                                <m:accPr>
                                  <m:chr m:val="̂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</m:acc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acc>
                                <m:accPr>
                                  <m:chr m:val="̂"/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</m:acc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 = </m:t>
                              </m:r>
                              <m:limLow>
                                <m:limLow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arg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i="0" smtClean="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lim>
                              </m:limLow>
                            </m:fName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: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𝑢𝑣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≠?</m:t>
                                  </m:r>
                                </m:sub>
                                <m:sup/>
                                <m:e>
                                  <m:d>
                                    <m:d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𝐿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sub>
                                      </m:s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⋅</m:t>
                                      </m:r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sub>
                                      </m:s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 −</m:t>
                                      </m:r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𝑢𝑣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nary>
                            </m:e>
                          </m:func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44313D3-7BB1-E64B-8341-6B6DD3B798A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079993" y="224626"/>
                <a:ext cx="5596200" cy="3981000"/>
              </a:xfrm>
              <a:blipFill>
                <a:blip r:embed="rId3"/>
                <a:stretch>
                  <a:fillRect b="-168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E671D3-925C-3846-B4B4-06E99A6CD0E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D581C2-345A-2F42-9D2F-BC1C7D5506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5708" y="0"/>
            <a:ext cx="6283842" cy="137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403904"/>
      </p:ext>
    </p:extLst>
  </p:cSld>
  <p:clrMapOvr>
    <a:masterClrMapping/>
  </p:clrMapOvr>
  <p:transition spd="slow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4E2E2-0DCB-E342-B1A0-B00624ADB0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7099" y="284200"/>
            <a:ext cx="2165475" cy="3678000"/>
          </a:xfrm>
        </p:spPr>
        <p:txBody>
          <a:bodyPr/>
          <a:lstStyle/>
          <a:p>
            <a:r>
              <a:rPr lang="en-US" dirty="0"/>
              <a:t>Evaluating Recommender Systems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E73FA5-0EF7-7149-A8A4-8B0AB11F6EE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1AD78C-DE3D-2C45-8F01-F2EB29FC202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50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66759462"/>
      </p:ext>
    </p:extLst>
  </p:cSld>
  <p:clrMapOvr>
    <a:masterClrMapping/>
  </p:clrMapOvr>
  <p:transition spd="slow">
    <p:push dir="u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36BD483-8632-8747-BEF1-E4AAC95B0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MSE / Accuracy?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DBFDF6B-C093-B24D-9A9A-B1FE727AC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90625" y="575499"/>
            <a:ext cx="5596200" cy="4447437"/>
          </a:xfrm>
        </p:spPr>
        <p:txBody>
          <a:bodyPr/>
          <a:lstStyle/>
          <a:p>
            <a:pPr>
              <a:buClr>
                <a:schemeClr val="bg2"/>
              </a:buClr>
            </a:pPr>
            <a:r>
              <a:rPr lang="en-US" dirty="0"/>
              <a:t>It is possible to evaluate recommender systems using existing metrics we have learnt:</a:t>
            </a:r>
          </a:p>
          <a:p>
            <a:pPr lvl="1">
              <a:buClr>
                <a:schemeClr val="bg2"/>
              </a:buClr>
            </a:pPr>
            <a:r>
              <a:rPr lang="en-US" dirty="0"/>
              <a:t>MSE (if predicting ratings)</a:t>
            </a:r>
          </a:p>
          <a:p>
            <a:pPr lvl="1">
              <a:buClr>
                <a:schemeClr val="bg2"/>
              </a:buClr>
            </a:pPr>
            <a:r>
              <a:rPr lang="en-US" dirty="0"/>
              <a:t>Accuracy (if predicting like/dislike, or click/ignore)</a:t>
            </a:r>
          </a:p>
          <a:p>
            <a:pPr>
              <a:buClr>
                <a:schemeClr val="bg2"/>
              </a:buClr>
            </a:pPr>
            <a:r>
              <a:rPr lang="en-US" dirty="0"/>
              <a:t>However, we don’t really care about accurately predicting what a user </a:t>
            </a:r>
            <a:r>
              <a:rPr lang="en-US" b="1" dirty="0"/>
              <a:t>won’t like</a:t>
            </a:r>
            <a:r>
              <a:rPr lang="en-US" dirty="0"/>
              <a:t>.</a:t>
            </a:r>
          </a:p>
          <a:p>
            <a:pPr>
              <a:buClr>
                <a:schemeClr val="bg2"/>
              </a:buClr>
            </a:pPr>
            <a:r>
              <a:rPr lang="en-US" dirty="0"/>
              <a:t>Rather, we care about finding the few items they will like.</a:t>
            </a:r>
          </a:p>
          <a:p>
            <a:pPr marL="139700" indent="0">
              <a:buClr>
                <a:schemeClr val="bg2"/>
              </a:buClr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Instead, we focus on the following metrics:</a:t>
            </a:r>
          </a:p>
          <a:p>
            <a:r>
              <a:rPr lang="en-US" dirty="0"/>
              <a:t>How many of our recommendations did the user like?</a:t>
            </a:r>
          </a:p>
          <a:p>
            <a:r>
              <a:rPr lang="en-US" dirty="0"/>
              <a:t>How many of the items that the user liked did we recommend?</a:t>
            </a:r>
          </a:p>
          <a:p>
            <a:endParaRPr lang="en-US" dirty="0"/>
          </a:p>
          <a:p>
            <a:pPr marL="139700" indent="0">
              <a:buNone/>
            </a:pPr>
            <a:r>
              <a:rPr lang="en-US" dirty="0"/>
              <a:t>Sound familiar?</a:t>
            </a:r>
          </a:p>
          <a:p>
            <a:pPr marL="139700" indent="0">
              <a:buClr>
                <a:schemeClr val="bg2"/>
              </a:buClr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33A1B6-A84A-914C-B3A3-7F865C4F348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91001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9AF68-18A7-E34E-8D68-4052E36F4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Precision -  Recall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EA60A92B-B842-6C48-94DA-0C16F2D55EA0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090625" y="-25052"/>
                <a:ext cx="6014859" cy="5143451"/>
              </a:xfrm>
            </p:spPr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Precision and recall for recommender systems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𝑝𝑟𝑒𝑐𝑖𝑠𝑖𝑜𝑛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#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𝑙𝑖𝑘𝑒𝑑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&amp;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𝑠h𝑜𝑤𝑛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#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𝑠h𝑜𝑤𝑛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𝑟𝑒𝑐𝑎𝑙𝑙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#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𝑙𝑖𝑘𝑒𝑑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&amp;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𝑠h𝑜𝑤𝑛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#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𝑙𝑖𝑘𝑒𝑑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What happens as we vary the number of recommendations we make?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Best Recommender System:</a:t>
                </a:r>
              </a:p>
              <a:p>
                <a:r>
                  <a:rPr lang="en-US" b="1" dirty="0"/>
                  <a:t>Top-1</a:t>
                </a:r>
                <a:r>
                  <a:rPr lang="en-US" dirty="0"/>
                  <a:t>: high precision, low recall</a:t>
                </a:r>
              </a:p>
              <a:p>
                <a:r>
                  <a:rPr lang="en-US" b="1" dirty="0"/>
                  <a:t>Top-k (large k)</a:t>
                </a:r>
                <a:r>
                  <a:rPr lang="en-US" dirty="0"/>
                  <a:t>: high precision, high recall</a:t>
                </a:r>
              </a:p>
              <a:p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Average Recommender System:</a:t>
                </a:r>
              </a:p>
              <a:p>
                <a:r>
                  <a:rPr lang="en-US" b="1" dirty="0"/>
                  <a:t>Top-1</a:t>
                </a:r>
                <a:r>
                  <a:rPr lang="en-US" dirty="0"/>
                  <a:t>: average precision, low recall</a:t>
                </a:r>
              </a:p>
              <a:p>
                <a:r>
                  <a:rPr lang="en-US" b="1" dirty="0"/>
                  <a:t>Top-k (large k)</a:t>
                </a:r>
                <a:r>
                  <a:rPr lang="en-US" dirty="0"/>
                  <a:t>: low precision, high recall</a:t>
                </a:r>
              </a:p>
              <a:p>
                <a:pPr marL="13970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EA60A92B-B842-6C48-94DA-0C16F2D55EA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090625" y="-25052"/>
                <a:ext cx="6014859" cy="5143451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9A6D15-79C7-0146-9ECF-0C061383657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108935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9AF68-18A7-E34E-8D68-4052E36F4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Precision -  Recall Curves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9A6D15-79C7-0146-9ECF-0C061383657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53</a:t>
            </a:fld>
            <a:endParaRPr lang="en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8603A0E-5CFA-0C41-826E-2971EEDAE418}"/>
              </a:ext>
            </a:extLst>
          </p:cNvPr>
          <p:cNvGrpSpPr/>
          <p:nvPr/>
        </p:nvGrpSpPr>
        <p:grpSpPr>
          <a:xfrm>
            <a:off x="3173936" y="472210"/>
            <a:ext cx="5238704" cy="4277641"/>
            <a:chOff x="3236566" y="669010"/>
            <a:chExt cx="5238704" cy="427764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895E557-FDD2-4F49-A419-F085DBF876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36566" y="669010"/>
              <a:ext cx="5157380" cy="4277641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E182401-F404-434D-B21B-DE9E471A40F1}"/>
                </a:ext>
              </a:extLst>
            </p:cNvPr>
            <p:cNvSpPr/>
            <p:nvPr/>
          </p:nvSpPr>
          <p:spPr>
            <a:xfrm>
              <a:off x="4008329" y="1340285"/>
              <a:ext cx="3695178" cy="29811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4B7DECB-FF55-3647-BECA-A644DD4AABDA}"/>
                </a:ext>
              </a:extLst>
            </p:cNvPr>
            <p:cNvSpPr/>
            <p:nvPr/>
          </p:nvSpPr>
          <p:spPr>
            <a:xfrm>
              <a:off x="7290148" y="3870541"/>
              <a:ext cx="1185122" cy="3152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69110976"/>
      </p:ext>
    </p:extLst>
  </p:cSld>
  <p:clrMapOvr>
    <a:masterClrMapping/>
  </p:clrMapOvr>
  <p:transition spd="slow">
    <p:push dir="u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6769B-51A3-CC4B-BDC8-2A168E679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449" y="575500"/>
            <a:ext cx="2170547" cy="3981000"/>
          </a:xfrm>
        </p:spPr>
        <p:txBody>
          <a:bodyPr/>
          <a:lstStyle/>
          <a:p>
            <a:r>
              <a:rPr lang="en-US" dirty="0"/>
              <a:t>Comparing Recommender Systems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880373-DF59-034B-973B-E7682F7C73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1890" y="256524"/>
            <a:ext cx="5596200" cy="3981000"/>
          </a:xfrm>
        </p:spPr>
        <p:txBody>
          <a:bodyPr/>
          <a:lstStyle/>
          <a:p>
            <a:pPr marL="139700" indent="0">
              <a:buNone/>
            </a:pPr>
            <a:r>
              <a:rPr lang="en-US" dirty="0"/>
              <a:t>In general, it depends</a:t>
            </a:r>
          </a:p>
          <a:p>
            <a:r>
              <a:rPr lang="en-US" dirty="0"/>
              <a:t>What is true always is that for a given precision, we want recall to be as large as possible (and vice versa)</a:t>
            </a:r>
          </a:p>
          <a:p>
            <a:r>
              <a:rPr lang="en-US" dirty="0"/>
              <a:t>What target precision/recall depends on your application</a:t>
            </a:r>
          </a:p>
          <a:p>
            <a:endParaRPr lang="en-US" dirty="0"/>
          </a:p>
          <a:p>
            <a:pPr marL="139700" indent="0">
              <a:buNone/>
            </a:pPr>
            <a:r>
              <a:rPr lang="en-US" dirty="0"/>
              <a:t>One metric: area under the curve (</a:t>
            </a:r>
            <a:r>
              <a:rPr lang="en-US" b="1" dirty="0"/>
              <a:t>AUC</a:t>
            </a:r>
            <a:r>
              <a:rPr lang="en-US" dirty="0"/>
              <a:t>)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Another metric: Set desired recall and maximize precision (</a:t>
            </a:r>
            <a:r>
              <a:rPr lang="en-US" b="1" dirty="0"/>
              <a:t>precision at k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10ECEF-7C9B-1249-A921-632F6A11C83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54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A760ED-B4D1-4B44-87A5-CE0B4E4A3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4117" y="3130465"/>
            <a:ext cx="2324480" cy="192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9879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8F0DB-65C0-E944-9E19-EE06BFDE2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3579C9-10F1-134A-887A-FC9D8D2609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79992" y="22607"/>
            <a:ext cx="5596200" cy="3981000"/>
          </a:xfrm>
        </p:spPr>
        <p:txBody>
          <a:bodyPr/>
          <a:lstStyle/>
          <a:p>
            <a:pPr marL="139700" indent="0">
              <a:buNone/>
            </a:pPr>
            <a:r>
              <a:rPr lang="en-US" dirty="0"/>
              <a:t>Now you know how to:</a:t>
            </a:r>
          </a:p>
          <a:p>
            <a:r>
              <a:rPr lang="en-US" dirty="0"/>
              <a:t>Describe the input (observations, number of “topics”) and output (“topic” vectors, predicted values) of a matrix factorization model</a:t>
            </a:r>
          </a:p>
          <a:p>
            <a:r>
              <a:rPr lang="en-US" dirty="0"/>
              <a:t>Implement a coordinate descent algorithm for optimizing the matrix factorization objective presented</a:t>
            </a:r>
          </a:p>
          <a:p>
            <a:r>
              <a:rPr lang="en-US" dirty="0"/>
              <a:t>Compare different approaches to recommender systems</a:t>
            </a:r>
          </a:p>
          <a:p>
            <a:r>
              <a:rPr lang="en-US" dirty="0"/>
              <a:t>Describe the cold-start problem and ways to handle it (e.g., incorporating features)</a:t>
            </a:r>
          </a:p>
          <a:p>
            <a:r>
              <a:rPr lang="en-US" dirty="0"/>
              <a:t>Analyze performance of various recommender systems in terms of precision and recall </a:t>
            </a:r>
          </a:p>
          <a:p>
            <a:r>
              <a:rPr lang="en-US" dirty="0"/>
              <a:t>Use AUC or precision-at-k to select amongst candidate algorithms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045B33-6483-1E4F-87E7-F1939E5BE68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57887035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92A1D-3CAF-F04D-B637-402E4CEE9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Unique Solution?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018606F-6077-F14F-ADE1-FE91151B96A8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079993" y="256524"/>
                <a:ext cx="5596200" cy="3981000"/>
              </a:xfrm>
            </p:spPr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Is this problem well posed? Unfortunately, there is not a unique solution </a:t>
                </a:r>
                <a:r>
                  <a:rPr lang="en-US" dirty="0">
                    <a:sym typeface="Wingdings" pitchFamily="2" charset="2"/>
                  </a:rPr>
                  <a:t> </a:t>
                </a:r>
              </a:p>
              <a:p>
                <a:pPr marL="139700" indent="0">
                  <a:buNone/>
                </a:pPr>
                <a:r>
                  <a:rPr lang="en-US" dirty="0">
                    <a:sym typeface="Wingdings" pitchFamily="2" charset="2"/>
                  </a:rPr>
                  <a:t>For example, assume we had a solution</a:t>
                </a:r>
              </a:p>
              <a:p>
                <a:pPr marL="139700" indent="0">
                  <a:buNone/>
                </a:pPr>
                <a:endParaRPr lang="en-US" dirty="0">
                  <a:sym typeface="Wingdings" pitchFamily="2" charset="2"/>
                </a:endParaRPr>
              </a:p>
              <a:p>
                <a:pPr marL="139700" indent="0">
                  <a:buNone/>
                </a:pPr>
                <a:endParaRPr lang="en-US" dirty="0">
                  <a:sym typeface="Wingdings" pitchFamily="2" charset="2"/>
                </a:endParaRPr>
              </a:p>
              <a:p>
                <a:pPr marL="139700" indent="0">
                  <a:buNone/>
                </a:pPr>
                <a:endParaRPr lang="en-US" dirty="0">
                  <a:sym typeface="Wingdings" pitchFamily="2" charset="2"/>
                </a:endParaRPr>
              </a:p>
              <a:p>
                <a:pPr marL="139700" indent="0">
                  <a:buNone/>
                </a:pPr>
                <a:endParaRPr lang="en-US" dirty="0">
                  <a:sym typeface="Wingdings" pitchFamily="2" charset="2"/>
                </a:endParaRPr>
              </a:p>
              <a:p>
                <a:pPr marL="139700" indent="0">
                  <a:buNone/>
                </a:pPr>
                <a:endParaRPr lang="en-US" dirty="0">
                  <a:sym typeface="Wingdings" pitchFamily="2" charset="2"/>
                </a:endParaRPr>
              </a:p>
              <a:p>
                <a:pPr marL="139700" indent="0">
                  <a:buNone/>
                </a:pPr>
                <a:r>
                  <a:rPr lang="en-US" dirty="0">
                    <a:sym typeface="Wingdings" pitchFamily="2" charset="2"/>
                  </a:rPr>
                  <a:t>Then doubling everything 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𝐿</m:t>
                    </m:r>
                  </m:oMath>
                </a14:m>
                <a:r>
                  <a:rPr lang="en-US" dirty="0"/>
                  <a:t> and halving everything 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dirty="0"/>
                  <a:t> is also a valid solution. The same is true for all constant multiples.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018606F-6077-F14F-ADE1-FE91151B96A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079993" y="256524"/>
                <a:ext cx="5596200" cy="3981000"/>
              </a:xfrm>
              <a:blipFill>
                <a:blip r:embed="rId3"/>
                <a:stretch>
                  <a:fillRect r="-6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8FDEC9-7009-4642-B592-4B568D3824E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220831-BFD4-3444-9B21-AAAACFA30D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7093" y="1258856"/>
            <a:ext cx="5008061" cy="15270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5E8DE8-DA6A-4447-8ACE-4C31FB98D6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7093" y="3473752"/>
            <a:ext cx="5272491" cy="152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2355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dirty="0"/>
              <a:t>CSE/STAT 416</a:t>
            </a:r>
            <a:br>
              <a:rPr lang="en-US" dirty="0"/>
            </a:br>
            <a:r>
              <a:rPr lang="en-US" sz="1600" dirty="0"/>
              <a:t>Recommender Systems: </a:t>
            </a:r>
            <a:br>
              <a:rPr lang="en-US" sz="1600" dirty="0"/>
            </a:br>
            <a:r>
              <a:rPr lang="en-US" sz="1600" dirty="0"/>
              <a:t>Matrix Factorization</a:t>
            </a:r>
            <a:br>
              <a:rPr lang="en-US" sz="1600" dirty="0"/>
            </a:br>
            <a:r>
              <a:rPr lang="en-US" sz="1600" dirty="0"/>
              <a:t> </a:t>
            </a:r>
            <a:br>
              <a:rPr lang="en-US" sz="1800" dirty="0"/>
            </a:br>
            <a:br>
              <a:rPr lang="en-US" sz="1800" dirty="0"/>
            </a:br>
            <a:r>
              <a:rPr lang="en-US" sz="1000" dirty="0"/>
              <a:t>Tanmay Shah</a:t>
            </a:r>
            <a:br>
              <a:rPr lang="en-US" sz="1000" dirty="0"/>
            </a:br>
            <a:r>
              <a:rPr lang="en-US" sz="1000" dirty="0"/>
              <a:t>University of Washington</a:t>
            </a:r>
            <a:br>
              <a:rPr lang="en-US" sz="1000" dirty="0"/>
            </a:br>
            <a:r>
              <a:rPr lang="en-US" sz="1000" dirty="0"/>
              <a:t>May 24, 2024</a:t>
            </a:r>
            <a:br>
              <a:rPr lang="en-US" sz="1000" dirty="0"/>
            </a:br>
            <a:br>
              <a:rPr lang="en-US" sz="1000" dirty="0"/>
            </a:br>
            <a:r>
              <a:rPr lang="en-US" sz="1000" dirty="0"/>
              <a:t>❓ Questions? </a:t>
            </a:r>
            <a:r>
              <a:rPr lang="en-US" sz="1000" b="0" dirty="0"/>
              <a:t>Raise hand or </a:t>
            </a:r>
            <a:r>
              <a:rPr lang="en-US" sz="1000" dirty="0" err="1"/>
              <a:t>sli.do</a:t>
            </a:r>
            <a:r>
              <a:rPr lang="en-US" sz="1000" dirty="0"/>
              <a:t> #cs416</a:t>
            </a:r>
            <a:br>
              <a:rPr lang="en-US" sz="1000" dirty="0"/>
            </a:br>
            <a:r>
              <a:rPr lang="en-US" sz="1000" dirty="0"/>
              <a:t>🎵 Listening to: </a:t>
            </a:r>
            <a:br>
              <a:rPr lang="en-US" sz="1000" dirty="0"/>
            </a:b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22521724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03AD8-7411-C646-959A-CDAF25E33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Recommender Systems Setup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B8FF628-A4B8-6444-8D6E-7EC4017FB56C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2704605" y="-128661"/>
                <a:ext cx="6650836" cy="3981000"/>
              </a:xfrm>
            </p:spPr>
            <p:txBody>
              <a:bodyPr/>
              <a:lstStyle/>
              <a:p>
                <a:r>
                  <a:rPr lang="en-US" dirty="0"/>
                  <a:t>You have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users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 items in your system</a:t>
                </a:r>
              </a:p>
              <a:p>
                <a:pPr lvl="1"/>
                <a:r>
                  <a:rPr lang="en-US" dirty="0"/>
                  <a:t>Typically,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≫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. E.g., </a:t>
                </a:r>
                <a:r>
                  <a:rPr lang="en-US" dirty="0" err="1"/>
                  <a:t>Youtube</a:t>
                </a:r>
                <a:r>
                  <a:rPr lang="en-US" dirty="0"/>
                  <a:t>: 2.6B users, 800M videos</a:t>
                </a:r>
              </a:p>
              <a:p>
                <a:r>
                  <a:rPr lang="en-US" dirty="0"/>
                  <a:t>Based on the content, we have a way of measuring user preference.</a:t>
                </a:r>
              </a:p>
              <a:p>
                <a:r>
                  <a:rPr lang="en-US" dirty="0"/>
                  <a:t>This data is put together into a </a:t>
                </a:r>
                <a:r>
                  <a:rPr lang="en-US" b="1" dirty="0"/>
                  <a:t>user-item interaction matrix</a:t>
                </a:r>
                <a:r>
                  <a:rPr lang="en-US" dirty="0"/>
                  <a:t>.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b="1" dirty="0"/>
                  <a:t>Task</a:t>
                </a:r>
                <a:r>
                  <a:rPr lang="en-US" dirty="0"/>
                  <a:t>: Given a user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or item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/>
                  <a:t>, predict one or more items to recommend.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B8FF628-A4B8-6444-8D6E-7EC4017FB5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704605" y="-128661"/>
                <a:ext cx="6650836" cy="3981000"/>
              </a:xfrm>
              <a:blipFill>
                <a:blip r:embed="rId3"/>
                <a:stretch>
                  <a:fillRect b="-2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EA327F-3F11-154A-8C9B-9C6FE2FC666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E382C5E-8C3F-8E4C-9016-864685427B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18"/>
          <a:stretch/>
        </p:blipFill>
        <p:spPr bwMode="auto">
          <a:xfrm>
            <a:off x="2492678" y="3289649"/>
            <a:ext cx="6650837" cy="112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766330B2-0ECA-A64E-AB41-2D1031FD98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2" b="34283"/>
          <a:stretch/>
        </p:blipFill>
        <p:spPr bwMode="auto">
          <a:xfrm>
            <a:off x="2492677" y="1125620"/>
            <a:ext cx="6650837" cy="216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953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393868-FF9A-224C-A550-67892B350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 0: Popularity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2E282C9-FC11-A543-BCC4-1D8EB67797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b="1" dirty="0"/>
              <a:t>Simplest Approach</a:t>
            </a:r>
            <a:r>
              <a:rPr lang="en-US" dirty="0"/>
              <a:t>: Recommend whatever is popular</a:t>
            </a:r>
          </a:p>
          <a:p>
            <a:r>
              <a:rPr lang="en-US" dirty="0"/>
              <a:t>Rank by global popularity (i.e., Squid Game)</a:t>
            </a:r>
          </a:p>
          <a:p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5B1F29-0979-E649-A74A-8BC0FEED43C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8F17021-A3E9-8548-AD45-F32D37A628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57" r="72624" b="9569"/>
          <a:stretch/>
        </p:blipFill>
        <p:spPr bwMode="auto">
          <a:xfrm>
            <a:off x="2550522" y="2286408"/>
            <a:ext cx="1805052" cy="207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67DF4AFB-D28F-1C47-8270-6A2F448290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7" t="1587" r="19039" b="88191"/>
          <a:stretch/>
        </p:blipFill>
        <p:spPr bwMode="auto">
          <a:xfrm>
            <a:off x="3727938" y="1872076"/>
            <a:ext cx="4160790" cy="29758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04EBB0C-572E-464B-A311-4361B4D477C1}"/>
              </a:ext>
            </a:extLst>
          </p:cNvPr>
          <p:cNvCxnSpPr/>
          <p:nvPr/>
        </p:nvCxnSpPr>
        <p:spPr>
          <a:xfrm>
            <a:off x="4409680" y="2475781"/>
            <a:ext cx="0" cy="14859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2FA326C-D1C9-FB49-8686-6DB18DB8D441}"/>
              </a:ext>
            </a:extLst>
          </p:cNvPr>
          <p:cNvSpPr txBox="1"/>
          <p:nvPr/>
        </p:nvSpPr>
        <p:spPr>
          <a:xfrm>
            <a:off x="4413807" y="2250770"/>
            <a:ext cx="7669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Nunito Sans" pitchFamily="2" charset="77"/>
              </a:rPr>
              <a:t>Sum Across Users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7D988D63-079F-0746-83B1-EED942668B37}"/>
              </a:ext>
            </a:extLst>
          </p:cNvPr>
          <p:cNvSpPr/>
          <p:nvPr/>
        </p:nvSpPr>
        <p:spPr>
          <a:xfrm>
            <a:off x="4515630" y="2931987"/>
            <a:ext cx="622225" cy="469375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52074757-E4EB-6242-8206-85C8003B0E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9" t="36805" r="7078" b="59050"/>
          <a:stretch/>
        </p:blipFill>
        <p:spPr bwMode="auto">
          <a:xfrm>
            <a:off x="5266422" y="3135072"/>
            <a:ext cx="1194212" cy="12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BE7AC8DD-1FFB-7942-A4A6-5F4E0964D8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3" t="79093" r="72624" b="8268"/>
          <a:stretch/>
        </p:blipFill>
        <p:spPr bwMode="auto">
          <a:xfrm>
            <a:off x="5184549" y="3246004"/>
            <a:ext cx="1422425" cy="36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ight Arrow 12">
            <a:extLst>
              <a:ext uri="{FF2B5EF4-FFF2-40B4-BE49-F238E27FC236}">
                <a16:creationId xmlns:a16="http://schemas.microsoft.com/office/drawing/2014/main" id="{FCCDA5EC-BED8-3543-8721-7E8A1EE420AF}"/>
              </a:ext>
            </a:extLst>
          </p:cNvPr>
          <p:cNvSpPr/>
          <p:nvPr/>
        </p:nvSpPr>
        <p:spPr>
          <a:xfrm>
            <a:off x="6715008" y="2931986"/>
            <a:ext cx="622225" cy="469375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F83D7B-A494-CF48-9C83-6D04FFC6A2B4}"/>
              </a:ext>
            </a:extLst>
          </p:cNvPr>
          <p:cNvSpPr txBox="1"/>
          <p:nvPr/>
        </p:nvSpPr>
        <p:spPr>
          <a:xfrm>
            <a:off x="6429014" y="2466214"/>
            <a:ext cx="1194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Nunito Sans" pitchFamily="2" charset="77"/>
              </a:rPr>
              <a:t>Recommend Top-K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7029F381-27AF-BF47-A2EC-A4A7390527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09" t="64662" r="2151" b="5850"/>
          <a:stretch/>
        </p:blipFill>
        <p:spPr bwMode="auto">
          <a:xfrm>
            <a:off x="7528726" y="3194425"/>
            <a:ext cx="1545533" cy="85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F610B8B8-11EA-6748-B24B-55113D1443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9" t="36805" r="7078" b="59050"/>
          <a:stretch/>
        </p:blipFill>
        <p:spPr bwMode="auto">
          <a:xfrm>
            <a:off x="7546719" y="3131115"/>
            <a:ext cx="1194212" cy="12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95782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3" grpId="0" animBg="1"/>
      <p:bldP spid="14" grpId="0"/>
    </p:bldLst>
  </p:timing>
</p:sld>
</file>

<file path=ppt/theme/theme1.xml><?xml version="1.0" encoding="utf-8"?>
<a:theme xmlns:a="http://schemas.openxmlformats.org/drawingml/2006/main" name="SlideMaster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deMaster" id="{6892CB92-2140-4825-AC64-EAFCBE3C90F5}" vid="{77F8CD81-5FBC-4318-813D-3CE9F874004C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SlideMaster</Template>
  <TotalTime>19741</TotalTime>
  <Words>3692</Words>
  <Application>Microsoft Office PowerPoint</Application>
  <PresentationFormat>On-screen Show (16:9)</PresentationFormat>
  <Paragraphs>612</Paragraphs>
  <Slides>55</Slides>
  <Notes>32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2" baseType="lpstr">
      <vt:lpstr>Nunito Sans</vt:lpstr>
      <vt:lpstr>Calibri</vt:lpstr>
      <vt:lpstr>Open Sans</vt:lpstr>
      <vt:lpstr>Arial</vt:lpstr>
      <vt:lpstr>Cambria Math</vt:lpstr>
      <vt:lpstr>Georgia</vt:lpstr>
      <vt:lpstr>SlideMaster</vt:lpstr>
      <vt:lpstr>CSE/STAT 416 Recommender Systems:  Matrix Factorization Pre-Class Videos    Tanmay Shah University of Washington May 24, 2024</vt:lpstr>
      <vt:lpstr>Matrix Completion</vt:lpstr>
      <vt:lpstr>Matrix Factorization Assumptions</vt:lpstr>
      <vt:lpstr>Example</vt:lpstr>
      <vt:lpstr>Matrix Factorization</vt:lpstr>
      <vt:lpstr>Unique Solution?</vt:lpstr>
      <vt:lpstr>CSE/STAT 416 Recommender Systems:  Matrix Factorization    Tanmay Shah University of Washington May 24, 2024  ❓ Questions? Raise hand or sli.do #cs416 🎵 Listening to:  </vt:lpstr>
      <vt:lpstr>Recommender Systems Setup</vt:lpstr>
      <vt:lpstr>Solution 0: Popularity</vt:lpstr>
      <vt:lpstr>Solution 1: Nearest User (User-User)</vt:lpstr>
      <vt:lpstr>Solution 2: “People Who Bought This Also Bought…” (Item-Item)</vt:lpstr>
      <vt:lpstr>Normalizing Co-Occurence Matrices</vt:lpstr>
      <vt:lpstr>Solution 3: Feature-Based</vt:lpstr>
      <vt:lpstr>Solution 3: Feature-Based</vt:lpstr>
      <vt:lpstr>Solution 3: Feature-Based</vt:lpstr>
      <vt:lpstr>Personalization: Option A</vt:lpstr>
      <vt:lpstr>Personalization: Option B</vt:lpstr>
      <vt:lpstr>Solution 3 (Feature-Based) Pros / Cons</vt:lpstr>
      <vt:lpstr>Solution 4: Matrix Factorization</vt:lpstr>
      <vt:lpstr>Matrix Factorization Assumptions</vt:lpstr>
      <vt:lpstr>Matrix Factorization Learning</vt:lpstr>
      <vt:lpstr>Why Is It Called Matrix Factorization?</vt:lpstr>
      <vt:lpstr>1 min</vt:lpstr>
      <vt:lpstr>2 min</vt:lpstr>
      <vt:lpstr>Example</vt:lpstr>
      <vt:lpstr>Coordinate Descent</vt:lpstr>
      <vt:lpstr>Find L ̂ &amp; R ̂</vt:lpstr>
      <vt:lpstr>Coordinate Descent</vt:lpstr>
      <vt:lpstr>Coordinate Descent for Matrix Factorization</vt:lpstr>
      <vt:lpstr>Coordinate Descent for Matrix Factorization</vt:lpstr>
      <vt:lpstr>Overall Algorithm</vt:lpstr>
      <vt:lpstr>1.5 minutes</vt:lpstr>
      <vt:lpstr>3 minutes</vt:lpstr>
      <vt:lpstr>PowerPoint Presentation</vt:lpstr>
      <vt:lpstr>What Has Matrix Factorization Learnt?</vt:lpstr>
      <vt:lpstr>Applications: Recommender Systems</vt:lpstr>
      <vt:lpstr>Applications: Topic Modeling</vt:lpstr>
      <vt:lpstr>Solution 4 (Matrix Factorization) Pros / Cons</vt:lpstr>
      <vt:lpstr>Common Issues with Recommender Systems</vt:lpstr>
      <vt:lpstr>PowerPoint Presentation</vt:lpstr>
      <vt:lpstr>1 min</vt:lpstr>
      <vt:lpstr>2 min</vt:lpstr>
      <vt:lpstr>Comparing Recommender Systems</vt:lpstr>
      <vt:lpstr>Featurized Matrix Factorization</vt:lpstr>
      <vt:lpstr>Cold-Start Problem</vt:lpstr>
      <vt:lpstr>Top-K versus Diverse Recommend-ations </vt:lpstr>
      <vt:lpstr>Feedback Loops / Echo Chambers</vt:lpstr>
      <vt:lpstr>Radicalization Pathways</vt:lpstr>
      <vt:lpstr>TikTok</vt:lpstr>
      <vt:lpstr>Evaluating Recommender Systems</vt:lpstr>
      <vt:lpstr>MSE / Accuracy?</vt:lpstr>
      <vt:lpstr>Precision -  Recall</vt:lpstr>
      <vt:lpstr>Precision -  Recall Curves</vt:lpstr>
      <vt:lpstr>Comparing Recommender Systems</vt:lpstr>
      <vt:lpstr>Recap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(OR SLIDEDOC) TITLE</dc:title>
  <dc:creator>hschafer</dc:creator>
  <cp:lastModifiedBy>cse-loaner</cp:lastModifiedBy>
  <cp:revision>536</cp:revision>
  <cp:lastPrinted>2019-08-14T16:12:02Z</cp:lastPrinted>
  <dcterms:modified xsi:type="dcterms:W3CDTF">2024-05-24T21:30:29Z</dcterms:modified>
</cp:coreProperties>
</file>