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46"/>
  </p:notesMasterIdLst>
  <p:handoutMasterIdLst>
    <p:handoutMasterId r:id="rId47"/>
  </p:handoutMasterIdLst>
  <p:sldIdLst>
    <p:sldId id="2006" r:id="rId2"/>
    <p:sldId id="745" r:id="rId3"/>
    <p:sldId id="741" r:id="rId4"/>
    <p:sldId id="740" r:id="rId5"/>
    <p:sldId id="367" r:id="rId6"/>
    <p:sldId id="677" r:id="rId7"/>
    <p:sldId id="679" r:id="rId8"/>
    <p:sldId id="680" r:id="rId9"/>
    <p:sldId id="681" r:id="rId10"/>
    <p:sldId id="682" r:id="rId11"/>
    <p:sldId id="683" r:id="rId12"/>
    <p:sldId id="747" r:id="rId13"/>
    <p:sldId id="684" r:id="rId14"/>
    <p:sldId id="685" r:id="rId15"/>
    <p:sldId id="686" r:id="rId16"/>
    <p:sldId id="687" r:id="rId17"/>
    <p:sldId id="689" r:id="rId18"/>
    <p:sldId id="690" r:id="rId19"/>
    <p:sldId id="2008" r:id="rId20"/>
    <p:sldId id="751" r:id="rId21"/>
    <p:sldId id="752" r:id="rId22"/>
    <p:sldId id="753" r:id="rId23"/>
    <p:sldId id="754" r:id="rId24"/>
    <p:sldId id="721" r:id="rId25"/>
    <p:sldId id="735" r:id="rId26"/>
    <p:sldId id="2007" r:id="rId27"/>
    <p:sldId id="693" r:id="rId28"/>
    <p:sldId id="757" r:id="rId29"/>
    <p:sldId id="2009" r:id="rId30"/>
    <p:sldId id="750" r:id="rId31"/>
    <p:sldId id="691" r:id="rId32"/>
    <p:sldId id="688" r:id="rId33"/>
    <p:sldId id="692" r:id="rId34"/>
    <p:sldId id="694" r:id="rId35"/>
    <p:sldId id="695" r:id="rId36"/>
    <p:sldId id="696" r:id="rId37"/>
    <p:sldId id="758" r:id="rId38"/>
    <p:sldId id="697" r:id="rId39"/>
    <p:sldId id="698" r:id="rId40"/>
    <p:sldId id="715" r:id="rId41"/>
    <p:sldId id="759" r:id="rId42"/>
    <p:sldId id="736" r:id="rId43"/>
    <p:sldId id="733" r:id="rId44"/>
    <p:sldId id="738" r:id="rId4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Georgia" panose="02040502050405020303" pitchFamily="18" charset="0"/>
      <p:regular r:id="rId53"/>
      <p:bold r:id="rId54"/>
      <p:italic r:id="rId55"/>
      <p:boldItalic r:id="rId56"/>
    </p:embeddedFont>
    <p:embeddedFont>
      <p:font typeface="Nunito Sans" pitchFamily="2" charset="0"/>
      <p:regular r:id="rId57"/>
      <p:bold r:id="rId58"/>
      <p:italic r:id="rId59"/>
      <p:boldItalic r:id="rId60"/>
    </p:embeddedFont>
    <p:embeddedFont>
      <p:font typeface="Open Sans" panose="020B0606030504020204" pitchFamily="3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3C5"/>
    <a:srgbClr val="3774AD"/>
    <a:srgbClr val="519D3D"/>
    <a:srgbClr val="C53A33"/>
    <a:srgbClr val="8D6AB8"/>
    <a:srgbClr val="F08436"/>
    <a:srgbClr val="942093"/>
    <a:srgbClr val="95698A"/>
    <a:srgbClr val="B57BA6"/>
    <a:srgbClr val="EFD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48" autoAdjust="0"/>
    <p:restoredTop sz="84737"/>
  </p:normalViewPr>
  <p:slideViewPr>
    <p:cSldViewPr snapToGrid="0" snapToObjects="1">
      <p:cViewPr varScale="1">
        <p:scale>
          <a:sx n="106" d="100"/>
          <a:sy n="106" d="100"/>
        </p:scale>
        <p:origin x="72" y="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21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7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92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90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216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21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34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there is no right answer since there are no labels! There is no true “green cluster”</a:t>
            </a:r>
          </a:p>
          <a:p>
            <a:r>
              <a:rPr lang="en-US" dirty="0"/>
              <a:t>Mention how we need to run this multiple times</a:t>
            </a:r>
          </a:p>
        </p:txBody>
      </p:sp>
    </p:spTree>
    <p:extLst>
      <p:ext uri="{BB962C8B-B14F-4D97-AF65-F5344CB8AC3E}">
        <p14:creationId xmlns:p14="http://schemas.microsoft.com/office/powerpoint/2010/main" val="2358520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Pick Left Top middle</a:t>
            </a:r>
          </a:p>
          <a:p>
            <a:r>
              <a:rPr lang="en-US" dirty="0"/>
              <a:t>Pick bottom right</a:t>
            </a:r>
          </a:p>
          <a:p>
            <a:r>
              <a:rPr lang="en-US" dirty="0"/>
              <a:t>Pick top right</a:t>
            </a:r>
          </a:p>
        </p:txBody>
      </p:sp>
    </p:spTree>
    <p:extLst>
      <p:ext uri="{BB962C8B-B14F-4D97-AF65-F5344CB8AC3E}">
        <p14:creationId xmlns:p14="http://schemas.microsoft.com/office/powerpoint/2010/main" val="3095128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35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sum over clusters</a:t>
            </a:r>
          </a:p>
          <a:p>
            <a:r>
              <a:rPr lang="en-US" dirty="0"/>
              <a:t>Write sum of distances to centroid</a:t>
            </a:r>
          </a:p>
          <a:p>
            <a:r>
              <a:rPr lang="en-US" dirty="0"/>
              <a:t>Write lower is better</a:t>
            </a:r>
          </a:p>
        </p:txBody>
      </p:sp>
    </p:spTree>
    <p:extLst>
      <p:ext uri="{BB962C8B-B14F-4D97-AF65-F5344CB8AC3E}">
        <p14:creationId xmlns:p14="http://schemas.microsoft.com/office/powerpoint/2010/main" val="3910080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01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in curve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Write: ”In extreme when k=N, heterogeneity will be 0”</a:t>
            </a:r>
          </a:p>
          <a:p>
            <a:r>
              <a:rPr lang="en-US" dirty="0"/>
              <a:t>Point out elbow</a:t>
            </a:r>
          </a:p>
        </p:txBody>
      </p:sp>
    </p:spTree>
    <p:extLst>
      <p:ext uri="{BB962C8B-B14F-4D97-AF65-F5344CB8AC3E}">
        <p14:creationId xmlns:p14="http://schemas.microsoft.com/office/powerpoint/2010/main" val="913237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1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several other examples of unsupervised learning: outlier detection, topic modeling, social network clustering, etc.</a:t>
            </a:r>
          </a:p>
        </p:txBody>
      </p:sp>
    </p:spTree>
    <p:extLst>
      <p:ext uri="{BB962C8B-B14F-4D97-AF65-F5344CB8AC3E}">
        <p14:creationId xmlns:p14="http://schemas.microsoft.com/office/powerpoint/2010/main" val="3745905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13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38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Write ”unsupervised learning”</a:t>
            </a:r>
          </a:p>
          <a:p>
            <a:r>
              <a:rPr lang="en-US" dirty="0"/>
              <a:t>Draw circles around clusters </a:t>
            </a:r>
          </a:p>
          <a:p>
            <a:r>
              <a:rPr lang="en-US" dirty="0"/>
              <a:t>Write </a:t>
            </a:r>
            <a:r>
              <a:rPr lang="en-US" dirty="0" err="1"/>
              <a:t>z_i</a:t>
            </a:r>
            <a:r>
              <a:rPr lang="en-US" dirty="0"/>
              <a:t> \in [1, …, k]</a:t>
            </a:r>
          </a:p>
          <a:p>
            <a:r>
              <a:rPr lang="en-US" dirty="0"/>
              <a:t>Show some examples </a:t>
            </a:r>
          </a:p>
        </p:txBody>
      </p:sp>
    </p:spTree>
    <p:extLst>
      <p:ext uri="{BB962C8B-B14F-4D97-AF65-F5344CB8AC3E}">
        <p14:creationId xmlns:p14="http://schemas.microsoft.com/office/powerpoint/2010/main" val="766183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48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top draw </a:t>
            </a:r>
            <a:r>
              <a:rPr lang="en-US" dirty="0" err="1"/>
              <a:t>clustesr</a:t>
            </a:r>
            <a:endParaRPr lang="en-US" dirty="0"/>
          </a:p>
          <a:p>
            <a:pPr lvl="1"/>
            <a:r>
              <a:rPr lang="en-US" dirty="0"/>
              <a:t>Easy</a:t>
            </a:r>
          </a:p>
          <a:p>
            <a:pPr lvl="1"/>
            <a:r>
              <a:rPr lang="en-US" dirty="0"/>
              <a:t>Impossible</a:t>
            </a:r>
          </a:p>
          <a:p>
            <a:pPr lvl="1"/>
            <a:r>
              <a:rPr lang="en-US" dirty="0"/>
              <a:t>Maybe?</a:t>
            </a:r>
          </a:p>
        </p:txBody>
      </p:sp>
    </p:spTree>
    <p:extLst>
      <p:ext uri="{BB962C8B-B14F-4D97-AF65-F5344CB8AC3E}">
        <p14:creationId xmlns:p14="http://schemas.microsoft.com/office/powerpoint/2010/main" val="1750746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the distance between green point and all centroids</a:t>
            </a:r>
          </a:p>
          <a:p>
            <a:r>
              <a:rPr lang="en-US" dirty="0"/>
              <a:t>Looks like a decision boundary, but is inferred without labels!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Write “Voronoi tessellation”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0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586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040166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323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1376957"/>
      </p:ext>
    </p:extLst>
  </p:cSld>
  <p:clrMapOvr>
    <a:masterClrMapping/>
  </p:clrMapOvr>
  <p:transition>
    <p:fade thruBlk="1"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68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2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07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2B5D457A-85CA-472F-9665-2110E933C3B6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55262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10878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4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39644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-US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 userDrawn="1"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 userDrawn="1"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 userDrawn="1"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Google Shape;80;p11">
            <a:extLst>
              <a:ext uri="{FF2B5EF4-FFF2-40B4-BE49-F238E27FC236}">
                <a16:creationId xmlns:a16="http://schemas.microsoft.com/office/drawing/2014/main" id="{E29852E2-E639-A4CD-F82B-65C87660E601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38996691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85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D45E4C96-0546-4E32-A645-33B88A1D5FFE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0887B281-2AEF-4D02-A1AA-0DF497CDA4A5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3981B72F-09FD-470E-A727-03376060BAB1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EAA372E4-1902-4052-A72B-73333C39DF88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DBFA22B0-1BFC-42BD-AA58-E819B2E2BDFC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327044C2-F2A6-478E-8106-209F60E82C3E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C71554F2-22B8-4A9C-97DA-FE14DE91710E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B6CF4F8C-0178-4A7D-9655-03411F096245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3AEA568B-77CB-4B06-BAB2-BE6577E7940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0420CC3-4D63-42B1-9E04-88F522B867BB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215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4810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4" r:id="rId6"/>
    <p:sldLayoutId id="2147483685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67" r:id="rId13"/>
    <p:sldLayoutId id="2147483668" r:id="rId14"/>
    <p:sldLayoutId id="2147483683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BA5AD35C-45EE-4505-8CA7-4A2D9C5484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sz="1000" dirty="0"/>
            </a:br>
            <a:r>
              <a:rPr lang="en" sz="1600" dirty="0"/>
              <a:t>k-means Clustering</a:t>
            </a: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May 15, 2024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57595546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6237-58A0-AA49-BBA6-05E201DE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Might This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E6FD9-22C2-2E41-9DA1-A0CFB46F5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81900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Clustering is easy when distance captures the clusters.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Ground Truth (not visible)                               Given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EFD7-45C1-E341-8747-093B4C393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295B5-4931-2341-B037-9EC726E4F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312" y="1368605"/>
            <a:ext cx="1217267" cy="3592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7B56F-5294-AC43-BB46-A84D56C39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682" y="1368605"/>
            <a:ext cx="1217267" cy="359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15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D2C26-C3BF-B34E-BC85-DF20EFFF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Always Easy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0181B-CB97-A24B-BEB8-EC292483B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There are many clusters that are harder to learn with this setup</a:t>
            </a:r>
          </a:p>
          <a:p>
            <a:r>
              <a:rPr lang="en-US" dirty="0"/>
              <a:t>Distance does not determine clusters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30067-B00D-5E45-A3CC-5A7D36BDEF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B3DF7-7CF6-F14A-92B3-225D5E7A4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686" y="1448862"/>
            <a:ext cx="4636146" cy="3565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9A0CF-9F97-4A4C-ADB2-39B3300CF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652" y="1521006"/>
            <a:ext cx="4636146" cy="32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91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057072-69C8-2244-A0A7-892110EF3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lnSpc>
                <a:spcPct val="200000"/>
              </a:lnSpc>
              <a:buNone/>
            </a:pPr>
            <a:r>
              <a:rPr lang="en-US" dirty="0"/>
              <a:t>Think of 1-2 problems that you might want to use clustering for. For each problem, describe: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Why unsupervised learning is the right approach.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What the input features are for the clustering algorithm.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What clusters you hypothesize would emerge.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55891-5306-2747-8312-8E3E51EC21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1D71D4-A7A9-EC43-91DC-4986408BE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E8B61F-5A72-B546-9F9C-686EB81AD361}"/>
              </a:ext>
            </a:extLst>
          </p:cNvPr>
          <p:cNvSpPr/>
          <p:nvPr/>
        </p:nvSpPr>
        <p:spPr>
          <a:xfrm>
            <a:off x="336589" y="3999799"/>
            <a:ext cx="1856849" cy="280491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7914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BC8B2-F236-824D-A514-71EEF53FFD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7027891-8C21-E04D-9872-DCE3B7313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93144-6ADB-874A-B1A7-E9348ABC4E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145202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3A29DB-2DD1-6E49-AD1F-38CD4783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  <a:br>
              <a:rPr lang="en-US" dirty="0"/>
            </a:br>
            <a:r>
              <a:rPr lang="en-US" dirty="0"/>
              <a:t>Clustering</a:t>
            </a:r>
            <a:br>
              <a:rPr lang="en-US" dirty="0"/>
            </a:br>
            <a:r>
              <a:rPr lang="en-US" dirty="0"/>
              <a:t>Algorithm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2B042B-3C2A-8941-AD18-FF81268B8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1159782"/>
          </a:xfrm>
        </p:spPr>
        <p:txBody>
          <a:bodyPr/>
          <a:lstStyle/>
          <a:p>
            <a:r>
              <a:rPr lang="en-US" dirty="0"/>
              <a:t>We define the criterion of assigning point to a cluster based on </a:t>
            </a:r>
            <a:r>
              <a:rPr lang="en-US" b="1" dirty="0"/>
              <a:t>its distance.</a:t>
            </a:r>
            <a:endParaRPr lang="en-US" dirty="0"/>
          </a:p>
          <a:p>
            <a:r>
              <a:rPr lang="en-US" dirty="0"/>
              <a:t>Shorter distance =&gt; Better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4B60C-39EC-1644-919A-879A7603E0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0522C-3092-D0BD-2277-95DF513AD128}"/>
              </a:ext>
            </a:extLst>
          </p:cNvPr>
          <p:cNvSpPr txBox="1"/>
          <p:nvPr/>
        </p:nvSpPr>
        <p:spPr>
          <a:xfrm>
            <a:off x="3102366" y="2237295"/>
            <a:ext cx="5729907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Algorithm</a:t>
            </a: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Given a dataset of n datapoints and a particular choice of k</a:t>
            </a:r>
          </a:p>
          <a:p>
            <a:pPr marL="139700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Nunito Sans" pitchFamily="2" charset="77"/>
            </a:endParaRP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Step 0: Initialize cluster centroids randomly </a:t>
            </a:r>
          </a:p>
          <a:p>
            <a:pPr marL="139700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Nunito Sans" pitchFamily="2" charset="77"/>
            </a:endParaRP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Repeat until convergence:</a:t>
            </a: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   Step 1: Assign each example to its closest cluster centroid</a:t>
            </a: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   Step 2: Update the centroids to be the average of all the points</a:t>
            </a:r>
            <a:b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</a:b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                assigned to that cluster</a:t>
            </a:r>
          </a:p>
        </p:txBody>
      </p:sp>
    </p:spTree>
    <p:extLst>
      <p:ext uri="{BB962C8B-B14F-4D97-AF65-F5344CB8AC3E}">
        <p14:creationId xmlns:p14="http://schemas.microsoft.com/office/powerpoint/2010/main" val="363247981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75F5-1526-7A4D-9667-33502843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430533-B600-6D48-9B2F-6AC8A477ADE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Start by choosing the initial cluster centroids </a:t>
                </a:r>
              </a:p>
              <a:p>
                <a:r>
                  <a:rPr lang="en-US" dirty="0"/>
                  <a:t>A common default choice is to choose centroids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50000"/>
                      </a:schemeClr>
                    </a:solidFill>
                    <a:latin typeface="Nunito Sans" pitchFamily="2" charset="77"/>
                  </a:rPr>
                  <a:t> randomly</a:t>
                </a:r>
                <a:endParaRPr lang="en-US" dirty="0"/>
              </a:p>
              <a:p>
                <a:r>
                  <a:rPr lang="en-US" dirty="0"/>
                  <a:t>Will see later that there are smarter ways of initializing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430533-B600-6D48-9B2F-6AC8A477AD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215B-C6A5-0949-8854-994707B29F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4D49F3-A431-AA49-815D-808D9912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512" y="1958009"/>
            <a:ext cx="2864460" cy="2989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0A3FD0-4345-EA4A-B8FE-05B0607E9CC5}"/>
                  </a:ext>
                </a:extLst>
              </p:cNvPr>
              <p:cNvSpPr txBox="1"/>
              <p:nvPr/>
            </p:nvSpPr>
            <p:spPr>
              <a:xfrm>
                <a:off x="5143887" y="3053669"/>
                <a:ext cx="477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0A3FD0-4345-EA4A-B8FE-05B0607E9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887" y="3053669"/>
                <a:ext cx="47743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0211E2-A80B-9042-9053-29658962865F}"/>
                  </a:ext>
                </a:extLst>
              </p:cNvPr>
              <p:cNvSpPr txBox="1"/>
              <p:nvPr/>
            </p:nvSpPr>
            <p:spPr>
              <a:xfrm>
                <a:off x="5122912" y="2136913"/>
                <a:ext cx="482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0211E2-A80B-9042-9053-296589628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912" y="2136913"/>
                <a:ext cx="48276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93A859-701E-E749-A7CB-2575BDC50D9F}"/>
                  </a:ext>
                </a:extLst>
              </p:cNvPr>
              <p:cNvSpPr txBox="1"/>
              <p:nvPr/>
            </p:nvSpPr>
            <p:spPr>
              <a:xfrm>
                <a:off x="6767212" y="3664225"/>
                <a:ext cx="482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93A859-701E-E749-A7CB-2575BDC50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212" y="3664225"/>
                <a:ext cx="482760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28503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22B06-5DCE-9148-8A94-E71CE326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215787D-8E7C-D54D-8DCE-FB03E76D15B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05334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Assign each example to its closest cluster centroid</a:t>
                </a:r>
              </a:p>
              <a:p>
                <a:pPr marL="139700" indent="0">
                  <a:buNone/>
                </a:pPr>
                <a:r>
                  <a:rPr lang="en-US" dirty="0"/>
                  <a:t>For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1 to 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←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]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215787D-8E7C-D54D-8DCE-FB03E76D1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05334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2CAC2-3DDF-5D40-9169-DF8C55B8F9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2DD3D-9310-FE4F-842A-3DC0D614C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532" y="1794231"/>
            <a:ext cx="2864460" cy="2989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5E95E-6B3B-634B-A175-5064147350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4532" y="1794231"/>
            <a:ext cx="2831824" cy="295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6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0C9F8C-AAAA-334A-98B6-F971F090B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199" y="1794231"/>
            <a:ext cx="2834157" cy="2955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FF2191-2BD3-1F42-8EFD-99828C1A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4EBA2C0-6518-FC48-BF96-74E08D1FC89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253379"/>
                <a:ext cx="6014859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Update the centroids to be the mean of points assigned to that cluster.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nary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nary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139700" indent="0">
                  <a:buNone/>
                </a:pPr>
                <a:r>
                  <a:rPr lang="en-US" dirty="0"/>
                  <a:t>Computes center of mass for cluster!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4EBA2C0-6518-FC48-BF96-74E08D1FC8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253379"/>
                <a:ext cx="6014859" cy="3981000"/>
              </a:xfrm>
              <a:blipFill>
                <a:blip r:embed="rId4"/>
                <a:stretch>
                  <a:fillRect t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771FA-D5F2-6E40-B83A-CBDE95A1D8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37741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5A0AD-B789-9C44-9BCC-9D4558F235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5419" y="1791797"/>
            <a:ext cx="2834157" cy="2958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DF85A2-0720-034A-AE8B-FD162B79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</a:t>
            </a:r>
            <a:br>
              <a:rPr lang="en-US" dirty="0"/>
            </a:br>
            <a:r>
              <a:rPr lang="en-US" dirty="0"/>
              <a:t>until convergence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3E1A3-3909-C042-899F-3AAA6CE1B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4620" y="196849"/>
            <a:ext cx="6765130" cy="3981000"/>
          </a:xfrm>
        </p:spPr>
        <p:txBody>
          <a:bodyPr numCol="1"/>
          <a:lstStyle/>
          <a:p>
            <a:pPr marL="139700" indent="0">
              <a:buNone/>
            </a:pPr>
            <a:r>
              <a:rPr lang="en-US" dirty="0"/>
              <a:t>Repeat Steps 1 and 2 until convergence</a:t>
            </a: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0BD9E-BB36-444D-9980-FFD8ED66F0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94037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C17C8-C75C-54DD-DE9D-7500BCA6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CF64A-84EF-448F-E7C3-01096BDDB9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C7DFAC-E6EC-20C9-0330-AB25B72201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40594" y="96869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Cluster assignments haven’t 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Centroids haven’t 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number of max iterations have been passed</a:t>
            </a:r>
          </a:p>
          <a:p>
            <a:pPr marL="139700" indent="0">
              <a:buFont typeface="Nunito Sans"/>
              <a:buNone/>
            </a:pPr>
            <a:endParaRPr lang="en-US" dirty="0"/>
          </a:p>
          <a:p>
            <a:pPr marL="139700" indent="0">
              <a:buFont typeface="Nunito Sans"/>
              <a:buNone/>
            </a:pPr>
            <a:endParaRPr lang="en-US" dirty="0"/>
          </a:p>
          <a:p>
            <a:pPr marL="139700" indent="0">
              <a:buFont typeface="Nunito Sans"/>
              <a:buNone/>
            </a:pPr>
            <a:endParaRPr lang="en-US" dirty="0"/>
          </a:p>
          <a:p>
            <a:pPr marL="139700" indent="0">
              <a:buFont typeface="Nunito Sans"/>
              <a:buNone/>
            </a:pPr>
            <a:endParaRPr lang="en-US" dirty="0"/>
          </a:p>
          <a:p>
            <a:pPr marL="139700" indent="0">
              <a:buFont typeface="Nunito Sans"/>
              <a:buNone/>
            </a:pPr>
            <a:endParaRPr lang="en-US" dirty="0"/>
          </a:p>
        </p:txBody>
      </p:sp>
      <p:pic>
        <p:nvPicPr>
          <p:cNvPr id="6" name="Picture 2" descr="spot cluster GIF">
            <a:extLst>
              <a:ext uri="{FF2B5EF4-FFF2-40B4-BE49-F238E27FC236}">
                <a16:creationId xmlns:a16="http://schemas.microsoft.com/office/drawing/2014/main" id="{D7CFEDAD-CDF4-B10D-7649-601091E1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71" y="1268662"/>
            <a:ext cx="6380601" cy="3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93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AC8CC-EC98-994A-BEEC-423CDDAA9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Clustering Overview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7956432-918E-C542-AB55-79BBA922A7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10A29-7640-CA4D-A0DB-4071E4B91A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9243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6C157-0FDD-2441-910B-9919EA593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425" y="19339"/>
            <a:ext cx="5596200" cy="3981000"/>
          </a:xfrm>
        </p:spPr>
        <p:txBody>
          <a:bodyPr/>
          <a:lstStyle/>
          <a:p>
            <a:r>
              <a:rPr lang="en-US" dirty="0"/>
              <a:t>What cluster assignment would result from these centroids?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C710-4633-B648-A432-1A5659E43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F0CD90-1755-1541-9324-C59F0B4A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842F7C11-54D2-1245-86A5-03B358E7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832" y="492048"/>
            <a:ext cx="1734717" cy="1934110"/>
          </a:xfrm>
          <a:prstGeom prst="rect">
            <a:avLst/>
          </a:prstGeom>
        </p:spPr>
      </p:pic>
      <p:pic>
        <p:nvPicPr>
          <p:cNvPr id="24" name="Picture 23" descr="Chart, scatter chart&#10;&#10;Description automatically generated">
            <a:extLst>
              <a:ext uri="{FF2B5EF4-FFF2-40B4-BE49-F238E27FC236}">
                <a16:creationId xmlns:a16="http://schemas.microsoft.com/office/drawing/2014/main" id="{EB41D115-8907-EF43-B1C2-CF6B34CD9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226" y="2894722"/>
            <a:ext cx="1743558" cy="19341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DB0E1B5-F4C5-3448-8524-82C8B66BE87A}"/>
              </a:ext>
            </a:extLst>
          </p:cNvPr>
          <p:cNvSpPr txBox="1"/>
          <p:nvPr/>
        </p:nvSpPr>
        <p:spPr>
          <a:xfrm>
            <a:off x="2817832" y="2330503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Centroids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4533DB-EB45-3F48-BCD9-13D3915F0A6B}"/>
              </a:ext>
            </a:extLst>
          </p:cNvPr>
          <p:cNvGrpSpPr/>
          <p:nvPr/>
        </p:nvGrpSpPr>
        <p:grpSpPr>
          <a:xfrm>
            <a:off x="6813226" y="408893"/>
            <a:ext cx="1743558" cy="2184038"/>
            <a:chOff x="6813226" y="408893"/>
            <a:chExt cx="1743558" cy="2184038"/>
          </a:xfrm>
        </p:grpSpPr>
        <p:pic>
          <p:nvPicPr>
            <p:cNvPr id="22" name="Picture 21" descr="Chart, scatter chart&#10;&#10;Description automatically generated">
              <a:extLst>
                <a:ext uri="{FF2B5EF4-FFF2-40B4-BE49-F238E27FC236}">
                  <a16:creationId xmlns:a16="http://schemas.microsoft.com/office/drawing/2014/main" id="{86C2B004-3622-8741-B0F1-59A7FE96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3226" y="408893"/>
              <a:ext cx="1743558" cy="193411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909337-78C3-9E47-BDFB-A119767B3D2D}"/>
                </a:ext>
              </a:extLst>
            </p:cNvPr>
            <p:cNvSpPr txBox="1"/>
            <p:nvPr/>
          </p:nvSpPr>
          <p:spPr>
            <a:xfrm>
              <a:off x="6813226" y="2285154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(D)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F05ED7-006C-1D49-8AB4-30CEF4A337B7}"/>
              </a:ext>
            </a:extLst>
          </p:cNvPr>
          <p:cNvSpPr txBox="1"/>
          <p:nvPr/>
        </p:nvSpPr>
        <p:spPr>
          <a:xfrm>
            <a:off x="6813225" y="4775164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(C)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B974C9-730F-B844-B808-00EDC23C904B}"/>
              </a:ext>
            </a:extLst>
          </p:cNvPr>
          <p:cNvGrpSpPr/>
          <p:nvPr/>
        </p:nvGrpSpPr>
        <p:grpSpPr>
          <a:xfrm>
            <a:off x="4815528" y="2894723"/>
            <a:ext cx="1743559" cy="2185792"/>
            <a:chOff x="4815528" y="2894723"/>
            <a:chExt cx="1743559" cy="2185792"/>
          </a:xfrm>
        </p:grpSpPr>
        <p:pic>
          <p:nvPicPr>
            <p:cNvPr id="20" name="Picture 19" descr="Chart, scatter chart&#10;&#10;Description automatically generated">
              <a:extLst>
                <a:ext uri="{FF2B5EF4-FFF2-40B4-BE49-F238E27FC236}">
                  <a16:creationId xmlns:a16="http://schemas.microsoft.com/office/drawing/2014/main" id="{B2B063F9-9C4B-DE4C-9821-FFACBBC18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5529" y="2894723"/>
              <a:ext cx="1743558" cy="19341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3B948F-AAD4-BF49-93F6-7B519D9FAEFA}"/>
                </a:ext>
              </a:extLst>
            </p:cNvPr>
            <p:cNvSpPr txBox="1"/>
            <p:nvPr/>
          </p:nvSpPr>
          <p:spPr>
            <a:xfrm>
              <a:off x="4815528" y="4772738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(B)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E9684-F5E1-8C4F-8871-D9CDF2EB21A1}"/>
              </a:ext>
            </a:extLst>
          </p:cNvPr>
          <p:cNvGrpSpPr/>
          <p:nvPr/>
        </p:nvGrpSpPr>
        <p:grpSpPr>
          <a:xfrm>
            <a:off x="2817831" y="2933311"/>
            <a:ext cx="1743559" cy="2143547"/>
            <a:chOff x="2817831" y="2933311"/>
            <a:chExt cx="1743559" cy="2143547"/>
          </a:xfrm>
        </p:grpSpPr>
        <p:pic>
          <p:nvPicPr>
            <p:cNvPr id="26" name="Picture 25" descr="Chart, scatter chart&#10;&#10;Description automatically generated">
              <a:extLst>
                <a:ext uri="{FF2B5EF4-FFF2-40B4-BE49-F238E27FC236}">
                  <a16:creationId xmlns:a16="http://schemas.microsoft.com/office/drawing/2014/main" id="{6A09913F-D038-6A45-8CDF-76334DC5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7832" y="2933311"/>
              <a:ext cx="1743558" cy="19341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B20350-3A07-5E42-9CA3-AC531B782B6F}"/>
                </a:ext>
              </a:extLst>
            </p:cNvPr>
            <p:cNvSpPr txBox="1"/>
            <p:nvPr/>
          </p:nvSpPr>
          <p:spPr>
            <a:xfrm>
              <a:off x="2817831" y="4769081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8425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C710-4633-B648-A432-1A5659E43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F0CD90-1755-1541-9324-C59F0B4A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842F7C11-54D2-1245-86A5-03B358E7E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832" y="492048"/>
            <a:ext cx="1734717" cy="1934110"/>
          </a:xfrm>
          <a:prstGeom prst="rect">
            <a:avLst/>
          </a:prstGeom>
        </p:spPr>
      </p:pic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B2B063F9-9C4B-DE4C-9821-FFACBBC18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529" y="2894723"/>
            <a:ext cx="1743558" cy="1934111"/>
          </a:xfrm>
          <a:prstGeom prst="rect">
            <a:avLst/>
          </a:prstGeom>
        </p:spPr>
      </p:pic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86C2B004-3622-8741-B0F1-59A7FE965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226" y="408893"/>
            <a:ext cx="1743558" cy="1934111"/>
          </a:xfrm>
          <a:prstGeom prst="rect">
            <a:avLst/>
          </a:prstGeom>
        </p:spPr>
      </p:pic>
      <p:pic>
        <p:nvPicPr>
          <p:cNvPr id="24" name="Picture 23" descr="Chart, scatter chart&#10;&#10;Description automatically generated">
            <a:extLst>
              <a:ext uri="{FF2B5EF4-FFF2-40B4-BE49-F238E27FC236}">
                <a16:creationId xmlns:a16="http://schemas.microsoft.com/office/drawing/2014/main" id="{EB41D115-8907-EF43-B1C2-CF6B34CD9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226" y="2894722"/>
            <a:ext cx="1743558" cy="1934111"/>
          </a:xfrm>
          <a:prstGeom prst="rect">
            <a:avLst/>
          </a:prstGeom>
        </p:spPr>
      </p:pic>
      <p:pic>
        <p:nvPicPr>
          <p:cNvPr id="26" name="Picture 25" descr="Chart, scatter chart&#10;&#10;Description automatically generated">
            <a:extLst>
              <a:ext uri="{FF2B5EF4-FFF2-40B4-BE49-F238E27FC236}">
                <a16:creationId xmlns:a16="http://schemas.microsoft.com/office/drawing/2014/main" id="{6A09913F-D038-6A45-8CDF-76334DC5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7832" y="2933311"/>
            <a:ext cx="1743558" cy="19341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DB0E1B5-F4C5-3448-8524-82C8B66BE87A}"/>
              </a:ext>
            </a:extLst>
          </p:cNvPr>
          <p:cNvSpPr txBox="1"/>
          <p:nvPr/>
        </p:nvSpPr>
        <p:spPr>
          <a:xfrm>
            <a:off x="2817832" y="2330503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Centroids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909337-78C3-9E47-BDFB-A119767B3D2D}"/>
              </a:ext>
            </a:extLst>
          </p:cNvPr>
          <p:cNvSpPr txBox="1"/>
          <p:nvPr/>
        </p:nvSpPr>
        <p:spPr>
          <a:xfrm>
            <a:off x="6813226" y="2285154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(D)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F05ED7-006C-1D49-8AB4-30CEF4A337B7}"/>
              </a:ext>
            </a:extLst>
          </p:cNvPr>
          <p:cNvSpPr txBox="1"/>
          <p:nvPr/>
        </p:nvSpPr>
        <p:spPr>
          <a:xfrm>
            <a:off x="6813225" y="4775164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(C)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3B948F-AAD4-BF49-93F6-7B519D9FAEFA}"/>
              </a:ext>
            </a:extLst>
          </p:cNvPr>
          <p:cNvSpPr txBox="1"/>
          <p:nvPr/>
        </p:nvSpPr>
        <p:spPr>
          <a:xfrm>
            <a:off x="4815528" y="4772738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(B)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B20350-3A07-5E42-9CA3-AC531B782B6F}"/>
              </a:ext>
            </a:extLst>
          </p:cNvPr>
          <p:cNvSpPr txBox="1"/>
          <p:nvPr/>
        </p:nvSpPr>
        <p:spPr>
          <a:xfrm>
            <a:off x="2817831" y="4769081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(A)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CEF94ED-C251-7BEA-6C73-95706C643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425" y="19339"/>
            <a:ext cx="5596200" cy="3981000"/>
          </a:xfrm>
        </p:spPr>
        <p:txBody>
          <a:bodyPr/>
          <a:lstStyle/>
          <a:p>
            <a:r>
              <a:rPr lang="en-US" dirty="0"/>
              <a:t>What cluster assignment would result from these centroids?</a:t>
            </a:r>
          </a:p>
        </p:txBody>
      </p:sp>
    </p:spTree>
    <p:extLst>
      <p:ext uri="{BB962C8B-B14F-4D97-AF65-F5344CB8AC3E}">
        <p14:creationId xmlns:p14="http://schemas.microsoft.com/office/powerpoint/2010/main" val="1385752400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ADE95B-529B-8E46-A060-BED7D2307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4284" y="-17026"/>
            <a:ext cx="5596200" cy="3981000"/>
          </a:xfrm>
        </p:spPr>
        <p:txBody>
          <a:bodyPr/>
          <a:lstStyle/>
          <a:p>
            <a:r>
              <a:rPr lang="en-US" dirty="0"/>
              <a:t>In what direction would each of the centroids (roughly) move?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70E7A-518F-5B4A-A0B7-5A860FF765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AF305-85CF-9540-AE68-DE43B67C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CF0623F-15F0-164F-B437-19959060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15" y="478688"/>
            <a:ext cx="1745038" cy="1934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8AD6F-F97C-B14F-8D63-D9728D3C526D}"/>
              </a:ext>
            </a:extLst>
          </p:cNvPr>
          <p:cNvSpPr txBox="1"/>
          <p:nvPr/>
        </p:nvSpPr>
        <p:spPr>
          <a:xfrm>
            <a:off x="2771727" y="2331965"/>
            <a:ext cx="1894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Cluster Assignments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F3F472-4283-5F44-B7D5-2688E3A06A00}"/>
              </a:ext>
            </a:extLst>
          </p:cNvPr>
          <p:cNvGrpSpPr/>
          <p:nvPr/>
        </p:nvGrpSpPr>
        <p:grpSpPr>
          <a:xfrm>
            <a:off x="2817831" y="2804908"/>
            <a:ext cx="1802643" cy="2271950"/>
            <a:chOff x="2817831" y="2804908"/>
            <a:chExt cx="1802643" cy="22719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DCEF27-349E-1841-B6C4-E916F98F4B02}"/>
                </a:ext>
              </a:extLst>
            </p:cNvPr>
            <p:cNvSpPr txBox="1"/>
            <p:nvPr/>
          </p:nvSpPr>
          <p:spPr>
            <a:xfrm>
              <a:off x="2817831" y="4769081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(A)</a:t>
              </a:r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A9AFE7E7-6816-1B4D-AA8B-11C93D0BEEAA}"/>
                </a:ext>
              </a:extLst>
            </p:cNvPr>
            <p:cNvSpPr/>
            <p:nvPr/>
          </p:nvSpPr>
          <p:spPr>
            <a:xfrm rot="2828118">
              <a:off x="3008511" y="3272447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8A9038B2-AEA0-B547-B0F5-089EA75A1B3B}"/>
                </a:ext>
              </a:extLst>
            </p:cNvPr>
            <p:cNvSpPr/>
            <p:nvPr/>
          </p:nvSpPr>
          <p:spPr>
            <a:xfrm rot="19797894">
              <a:off x="3561721" y="2946565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83ED0A2D-E02F-E049-85E6-89E2B42C9987}"/>
                </a:ext>
              </a:extLst>
            </p:cNvPr>
            <p:cNvSpPr/>
            <p:nvPr/>
          </p:nvSpPr>
          <p:spPr>
            <a:xfrm rot="13328320">
              <a:off x="4119180" y="3228448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5BA52FF9-294F-784F-8F41-57C6F38CAAB4}"/>
                </a:ext>
              </a:extLst>
            </p:cNvPr>
            <p:cNvSpPr/>
            <p:nvPr/>
          </p:nvSpPr>
          <p:spPr>
            <a:xfrm rot="3225453">
              <a:off x="3181564" y="3908517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4E7DCEAF-A117-F844-9B34-BDD586FF2185}"/>
                </a:ext>
              </a:extLst>
            </p:cNvPr>
            <p:cNvSpPr/>
            <p:nvPr/>
          </p:nvSpPr>
          <p:spPr>
            <a:xfrm rot="10800000">
              <a:off x="3721132" y="3996486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1DDF225-7817-D640-AF5D-B62EED2DA20E}"/>
                </a:ext>
              </a:extLst>
            </p:cNvPr>
            <p:cNvSpPr/>
            <p:nvPr/>
          </p:nvSpPr>
          <p:spPr>
            <a:xfrm>
              <a:off x="2826845" y="2804908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50A13E-4721-F24E-873D-B57A71662596}"/>
              </a:ext>
            </a:extLst>
          </p:cNvPr>
          <p:cNvGrpSpPr/>
          <p:nvPr/>
        </p:nvGrpSpPr>
        <p:grpSpPr>
          <a:xfrm>
            <a:off x="4815528" y="2805459"/>
            <a:ext cx="1858996" cy="2275056"/>
            <a:chOff x="4815528" y="2805459"/>
            <a:chExt cx="1858996" cy="227505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FF9F5B-0765-8442-932E-342CCD36B264}"/>
                </a:ext>
              </a:extLst>
            </p:cNvPr>
            <p:cNvSpPr txBox="1"/>
            <p:nvPr/>
          </p:nvSpPr>
          <p:spPr>
            <a:xfrm>
              <a:off x="4815528" y="4772738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(B)</a:t>
              </a: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2FE613A5-27FC-7041-81A4-F6347D2C9442}"/>
                </a:ext>
              </a:extLst>
            </p:cNvPr>
            <p:cNvSpPr/>
            <p:nvPr/>
          </p:nvSpPr>
          <p:spPr>
            <a:xfrm rot="8125347">
              <a:off x="5002902" y="3320238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5F1F65BB-CD57-F749-AA4B-53E9F8AA406C}"/>
                </a:ext>
              </a:extLst>
            </p:cNvPr>
            <p:cNvSpPr/>
            <p:nvPr/>
          </p:nvSpPr>
          <p:spPr>
            <a:xfrm rot="8234871">
              <a:off x="5556112" y="2994356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9865DF94-82ED-9544-ABA9-8B5BC9D5BD9A}"/>
                </a:ext>
              </a:extLst>
            </p:cNvPr>
            <p:cNvSpPr/>
            <p:nvPr/>
          </p:nvSpPr>
          <p:spPr>
            <a:xfrm rot="15420705">
              <a:off x="6113571" y="3276239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CA8BF8F7-F3A0-D04E-8CBE-E28069861DFB}"/>
                </a:ext>
              </a:extLst>
            </p:cNvPr>
            <p:cNvSpPr/>
            <p:nvPr/>
          </p:nvSpPr>
          <p:spPr>
            <a:xfrm rot="3225453">
              <a:off x="5175955" y="3956308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0436E4C9-407E-5A42-A298-D1C7DC61FF12}"/>
                </a:ext>
              </a:extLst>
            </p:cNvPr>
            <p:cNvSpPr/>
            <p:nvPr/>
          </p:nvSpPr>
          <p:spPr>
            <a:xfrm rot="1607238">
              <a:off x="5715523" y="4044277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47B06E8-D5F8-DF40-94AD-A47DAC5FAB18}"/>
                </a:ext>
              </a:extLst>
            </p:cNvPr>
            <p:cNvSpPr/>
            <p:nvPr/>
          </p:nvSpPr>
          <p:spPr>
            <a:xfrm>
              <a:off x="4880895" y="2805459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F5A712-64FB-114D-AC0D-745C2E1DCEBC}"/>
              </a:ext>
            </a:extLst>
          </p:cNvPr>
          <p:cNvGrpSpPr/>
          <p:nvPr/>
        </p:nvGrpSpPr>
        <p:grpSpPr>
          <a:xfrm>
            <a:off x="6813225" y="2800871"/>
            <a:ext cx="1820246" cy="2282070"/>
            <a:chOff x="6813225" y="2800871"/>
            <a:chExt cx="1820246" cy="22820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C8018F-CD0E-CC4F-9C35-6A6E8F58999E}"/>
                </a:ext>
              </a:extLst>
            </p:cNvPr>
            <p:cNvSpPr txBox="1"/>
            <p:nvPr/>
          </p:nvSpPr>
          <p:spPr>
            <a:xfrm>
              <a:off x="6813225" y="4775164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(C)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542F217A-2F44-6D44-9C51-19FDDC522B0D}"/>
                </a:ext>
              </a:extLst>
            </p:cNvPr>
            <p:cNvSpPr/>
            <p:nvPr/>
          </p:nvSpPr>
          <p:spPr>
            <a:xfrm rot="8125347">
              <a:off x="6984300" y="3267643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88BBD5BD-0E7F-1049-B5FA-CBD05BC28F07}"/>
                </a:ext>
              </a:extLst>
            </p:cNvPr>
            <p:cNvSpPr/>
            <p:nvPr/>
          </p:nvSpPr>
          <p:spPr>
            <a:xfrm rot="19797894">
              <a:off x="7537510" y="2941761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4279C486-3E0E-6047-A42E-8D93DF6CA0CC}"/>
                </a:ext>
              </a:extLst>
            </p:cNvPr>
            <p:cNvSpPr/>
            <p:nvPr/>
          </p:nvSpPr>
          <p:spPr>
            <a:xfrm rot="13328320">
              <a:off x="8094969" y="3223644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DC41405E-166C-714B-A268-F1B7DF1A9595}"/>
                </a:ext>
              </a:extLst>
            </p:cNvPr>
            <p:cNvSpPr/>
            <p:nvPr/>
          </p:nvSpPr>
          <p:spPr>
            <a:xfrm rot="3225453">
              <a:off x="7157353" y="3903713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048DD2F5-1B64-DE43-BF9A-EFEF3AEFF442}"/>
                </a:ext>
              </a:extLst>
            </p:cNvPr>
            <p:cNvSpPr/>
            <p:nvPr/>
          </p:nvSpPr>
          <p:spPr>
            <a:xfrm rot="1607238">
              <a:off x="7696921" y="3991682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4E638DF-5D5B-4B49-904B-4876C3BD2013}"/>
                </a:ext>
              </a:extLst>
            </p:cNvPr>
            <p:cNvSpPr/>
            <p:nvPr/>
          </p:nvSpPr>
          <p:spPr>
            <a:xfrm>
              <a:off x="6839842" y="2800871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9552DD-D271-DD49-9C98-9785005BB8DC}"/>
              </a:ext>
            </a:extLst>
          </p:cNvPr>
          <p:cNvGrpSpPr/>
          <p:nvPr/>
        </p:nvGrpSpPr>
        <p:grpSpPr>
          <a:xfrm>
            <a:off x="6813226" y="432369"/>
            <a:ext cx="1819070" cy="2271950"/>
            <a:chOff x="6813226" y="432369"/>
            <a:chExt cx="1819070" cy="22719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BF64F7-D4A5-D94E-B142-FF6C86F928AC}"/>
                </a:ext>
              </a:extLst>
            </p:cNvPr>
            <p:cNvSpPr txBox="1"/>
            <p:nvPr/>
          </p:nvSpPr>
          <p:spPr>
            <a:xfrm>
              <a:off x="6813226" y="2285154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(D)</a:t>
              </a:r>
            </a:p>
          </p:txBody>
        </p: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C162F461-3EC1-434C-B9C8-642AC8F6394E}"/>
                </a:ext>
              </a:extLst>
            </p:cNvPr>
            <p:cNvSpPr/>
            <p:nvPr/>
          </p:nvSpPr>
          <p:spPr>
            <a:xfrm rot="8125347">
              <a:off x="6984300" y="847164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EFCD8FF7-AD63-0243-9105-5B1563492546}"/>
                </a:ext>
              </a:extLst>
            </p:cNvPr>
            <p:cNvSpPr/>
            <p:nvPr/>
          </p:nvSpPr>
          <p:spPr>
            <a:xfrm rot="19797894">
              <a:off x="7537510" y="521282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EA79F548-C327-9C44-8A69-991CDA03CDAE}"/>
                </a:ext>
              </a:extLst>
            </p:cNvPr>
            <p:cNvSpPr/>
            <p:nvPr/>
          </p:nvSpPr>
          <p:spPr>
            <a:xfrm rot="13328320">
              <a:off x="8094969" y="803165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wn Arrow 30">
              <a:extLst>
                <a:ext uri="{FF2B5EF4-FFF2-40B4-BE49-F238E27FC236}">
                  <a16:creationId xmlns:a16="http://schemas.microsoft.com/office/drawing/2014/main" id="{BF53287F-C54A-0746-92D7-19F3C372DBB0}"/>
                </a:ext>
              </a:extLst>
            </p:cNvPr>
            <p:cNvSpPr/>
            <p:nvPr/>
          </p:nvSpPr>
          <p:spPr>
            <a:xfrm rot="3225453">
              <a:off x="7157353" y="1483234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F9B642-3EF0-F040-AC4F-990861E6F08A}"/>
                </a:ext>
              </a:extLst>
            </p:cNvPr>
            <p:cNvSpPr/>
            <p:nvPr/>
          </p:nvSpPr>
          <p:spPr>
            <a:xfrm>
              <a:off x="7807471" y="1559652"/>
              <a:ext cx="342199" cy="342199"/>
            </a:xfrm>
            <a:prstGeom prst="ellipse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9B2CB4-A4F7-E645-AA16-2430B97F37E8}"/>
                </a:ext>
              </a:extLst>
            </p:cNvPr>
            <p:cNvSpPr/>
            <p:nvPr/>
          </p:nvSpPr>
          <p:spPr>
            <a:xfrm>
              <a:off x="6838667" y="432369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739141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70E7A-518F-5B4A-A0B7-5A860FF765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AF305-85CF-9540-AE68-DE43B67C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CF0623F-15F0-164F-B437-19959060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15" y="478688"/>
            <a:ext cx="1745038" cy="1934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8AD6F-F97C-B14F-8D63-D9728D3C526D}"/>
              </a:ext>
            </a:extLst>
          </p:cNvPr>
          <p:cNvSpPr txBox="1"/>
          <p:nvPr/>
        </p:nvSpPr>
        <p:spPr>
          <a:xfrm>
            <a:off x="2771727" y="2331965"/>
            <a:ext cx="1894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Cluster Assignments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F3F472-4283-5F44-B7D5-2688E3A06A00}"/>
              </a:ext>
            </a:extLst>
          </p:cNvPr>
          <p:cNvGrpSpPr/>
          <p:nvPr/>
        </p:nvGrpSpPr>
        <p:grpSpPr>
          <a:xfrm>
            <a:off x="2817831" y="2804908"/>
            <a:ext cx="1802643" cy="2271950"/>
            <a:chOff x="2817831" y="2804908"/>
            <a:chExt cx="1802643" cy="22719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DCEF27-349E-1841-B6C4-E916F98F4B02}"/>
                </a:ext>
              </a:extLst>
            </p:cNvPr>
            <p:cNvSpPr txBox="1"/>
            <p:nvPr/>
          </p:nvSpPr>
          <p:spPr>
            <a:xfrm>
              <a:off x="2817831" y="4769081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(A)</a:t>
              </a:r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A9AFE7E7-6816-1B4D-AA8B-11C93D0BEEAA}"/>
                </a:ext>
              </a:extLst>
            </p:cNvPr>
            <p:cNvSpPr/>
            <p:nvPr/>
          </p:nvSpPr>
          <p:spPr>
            <a:xfrm rot="2828118">
              <a:off x="3008511" y="3272447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8A9038B2-AEA0-B547-B0F5-089EA75A1B3B}"/>
                </a:ext>
              </a:extLst>
            </p:cNvPr>
            <p:cNvSpPr/>
            <p:nvPr/>
          </p:nvSpPr>
          <p:spPr>
            <a:xfrm rot="19797894">
              <a:off x="3561721" y="2946565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83ED0A2D-E02F-E049-85E6-89E2B42C9987}"/>
                </a:ext>
              </a:extLst>
            </p:cNvPr>
            <p:cNvSpPr/>
            <p:nvPr/>
          </p:nvSpPr>
          <p:spPr>
            <a:xfrm rot="13328320">
              <a:off x="4119180" y="3228448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5BA52FF9-294F-784F-8F41-57C6F38CAAB4}"/>
                </a:ext>
              </a:extLst>
            </p:cNvPr>
            <p:cNvSpPr/>
            <p:nvPr/>
          </p:nvSpPr>
          <p:spPr>
            <a:xfrm rot="3225453">
              <a:off x="3181564" y="3908517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4E7DCEAF-A117-F844-9B34-BDD586FF2185}"/>
                </a:ext>
              </a:extLst>
            </p:cNvPr>
            <p:cNvSpPr/>
            <p:nvPr/>
          </p:nvSpPr>
          <p:spPr>
            <a:xfrm rot="10800000">
              <a:off x="3721132" y="3996486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1DDF225-7817-D640-AF5D-B62EED2DA20E}"/>
                </a:ext>
              </a:extLst>
            </p:cNvPr>
            <p:cNvSpPr/>
            <p:nvPr/>
          </p:nvSpPr>
          <p:spPr>
            <a:xfrm>
              <a:off x="2826845" y="2804908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50A13E-4721-F24E-873D-B57A71662596}"/>
              </a:ext>
            </a:extLst>
          </p:cNvPr>
          <p:cNvGrpSpPr/>
          <p:nvPr/>
        </p:nvGrpSpPr>
        <p:grpSpPr>
          <a:xfrm>
            <a:off x="4815528" y="2805459"/>
            <a:ext cx="1858996" cy="2275056"/>
            <a:chOff x="4815528" y="2805459"/>
            <a:chExt cx="1858996" cy="227505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FF9F5B-0765-8442-932E-342CCD36B264}"/>
                </a:ext>
              </a:extLst>
            </p:cNvPr>
            <p:cNvSpPr txBox="1"/>
            <p:nvPr/>
          </p:nvSpPr>
          <p:spPr>
            <a:xfrm>
              <a:off x="4815528" y="4772738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(B)</a:t>
              </a: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2FE613A5-27FC-7041-81A4-F6347D2C9442}"/>
                </a:ext>
              </a:extLst>
            </p:cNvPr>
            <p:cNvSpPr/>
            <p:nvPr/>
          </p:nvSpPr>
          <p:spPr>
            <a:xfrm rot="8125347">
              <a:off x="5002902" y="3320238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5F1F65BB-CD57-F749-AA4B-53E9F8AA406C}"/>
                </a:ext>
              </a:extLst>
            </p:cNvPr>
            <p:cNvSpPr/>
            <p:nvPr/>
          </p:nvSpPr>
          <p:spPr>
            <a:xfrm rot="8234871">
              <a:off x="5556112" y="2994356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9865DF94-82ED-9544-ABA9-8B5BC9D5BD9A}"/>
                </a:ext>
              </a:extLst>
            </p:cNvPr>
            <p:cNvSpPr/>
            <p:nvPr/>
          </p:nvSpPr>
          <p:spPr>
            <a:xfrm rot="15420705">
              <a:off x="6113571" y="3276239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CA8BF8F7-F3A0-D04E-8CBE-E28069861DFB}"/>
                </a:ext>
              </a:extLst>
            </p:cNvPr>
            <p:cNvSpPr/>
            <p:nvPr/>
          </p:nvSpPr>
          <p:spPr>
            <a:xfrm rot="3225453">
              <a:off x="5175955" y="3956308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0436E4C9-407E-5A42-A298-D1C7DC61FF12}"/>
                </a:ext>
              </a:extLst>
            </p:cNvPr>
            <p:cNvSpPr/>
            <p:nvPr/>
          </p:nvSpPr>
          <p:spPr>
            <a:xfrm rot="1607238">
              <a:off x="5715523" y="4044277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47B06E8-D5F8-DF40-94AD-A47DAC5FAB18}"/>
                </a:ext>
              </a:extLst>
            </p:cNvPr>
            <p:cNvSpPr/>
            <p:nvPr/>
          </p:nvSpPr>
          <p:spPr>
            <a:xfrm>
              <a:off x="4880895" y="2805459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F5A712-64FB-114D-AC0D-745C2E1DCEBC}"/>
              </a:ext>
            </a:extLst>
          </p:cNvPr>
          <p:cNvGrpSpPr/>
          <p:nvPr/>
        </p:nvGrpSpPr>
        <p:grpSpPr>
          <a:xfrm>
            <a:off x="6813225" y="2800871"/>
            <a:ext cx="1820246" cy="2282070"/>
            <a:chOff x="6813225" y="2800871"/>
            <a:chExt cx="1820246" cy="22820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C8018F-CD0E-CC4F-9C35-6A6E8F58999E}"/>
                </a:ext>
              </a:extLst>
            </p:cNvPr>
            <p:cNvSpPr txBox="1"/>
            <p:nvPr/>
          </p:nvSpPr>
          <p:spPr>
            <a:xfrm>
              <a:off x="6813225" y="4775164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(C)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542F217A-2F44-6D44-9C51-19FDDC522B0D}"/>
                </a:ext>
              </a:extLst>
            </p:cNvPr>
            <p:cNvSpPr/>
            <p:nvPr/>
          </p:nvSpPr>
          <p:spPr>
            <a:xfrm rot="8125347">
              <a:off x="6984300" y="3267643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88BBD5BD-0E7F-1049-B5FA-CBD05BC28F07}"/>
                </a:ext>
              </a:extLst>
            </p:cNvPr>
            <p:cNvSpPr/>
            <p:nvPr/>
          </p:nvSpPr>
          <p:spPr>
            <a:xfrm rot="19797894">
              <a:off x="7537510" y="2941761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4279C486-3E0E-6047-A42E-8D93DF6CA0CC}"/>
                </a:ext>
              </a:extLst>
            </p:cNvPr>
            <p:cNvSpPr/>
            <p:nvPr/>
          </p:nvSpPr>
          <p:spPr>
            <a:xfrm rot="13328320">
              <a:off x="8094969" y="3223644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DC41405E-166C-714B-A268-F1B7DF1A9595}"/>
                </a:ext>
              </a:extLst>
            </p:cNvPr>
            <p:cNvSpPr/>
            <p:nvPr/>
          </p:nvSpPr>
          <p:spPr>
            <a:xfrm rot="3225453">
              <a:off x="7157353" y="3903713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048DD2F5-1B64-DE43-BF9A-EFEF3AEFF442}"/>
                </a:ext>
              </a:extLst>
            </p:cNvPr>
            <p:cNvSpPr/>
            <p:nvPr/>
          </p:nvSpPr>
          <p:spPr>
            <a:xfrm rot="1607238">
              <a:off x="7696921" y="3991682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4E638DF-5D5B-4B49-904B-4876C3BD2013}"/>
                </a:ext>
              </a:extLst>
            </p:cNvPr>
            <p:cNvSpPr/>
            <p:nvPr/>
          </p:nvSpPr>
          <p:spPr>
            <a:xfrm>
              <a:off x="6839842" y="2800871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9552DD-D271-DD49-9C98-9785005BB8DC}"/>
              </a:ext>
            </a:extLst>
          </p:cNvPr>
          <p:cNvGrpSpPr/>
          <p:nvPr/>
        </p:nvGrpSpPr>
        <p:grpSpPr>
          <a:xfrm>
            <a:off x="6813226" y="432369"/>
            <a:ext cx="1819070" cy="2271950"/>
            <a:chOff x="6813226" y="432369"/>
            <a:chExt cx="1819070" cy="22719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BF64F7-D4A5-D94E-B142-FF6C86F928AC}"/>
                </a:ext>
              </a:extLst>
            </p:cNvPr>
            <p:cNvSpPr txBox="1"/>
            <p:nvPr/>
          </p:nvSpPr>
          <p:spPr>
            <a:xfrm>
              <a:off x="6813226" y="2285154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(D)</a:t>
              </a:r>
            </a:p>
          </p:txBody>
        </p: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C162F461-3EC1-434C-B9C8-642AC8F6394E}"/>
                </a:ext>
              </a:extLst>
            </p:cNvPr>
            <p:cNvSpPr/>
            <p:nvPr/>
          </p:nvSpPr>
          <p:spPr>
            <a:xfrm rot="8125347">
              <a:off x="6984300" y="847164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EFCD8FF7-AD63-0243-9105-5B1563492546}"/>
                </a:ext>
              </a:extLst>
            </p:cNvPr>
            <p:cNvSpPr/>
            <p:nvPr/>
          </p:nvSpPr>
          <p:spPr>
            <a:xfrm rot="19797894">
              <a:off x="7537510" y="521282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EA79F548-C327-9C44-8A69-991CDA03CDAE}"/>
                </a:ext>
              </a:extLst>
            </p:cNvPr>
            <p:cNvSpPr/>
            <p:nvPr/>
          </p:nvSpPr>
          <p:spPr>
            <a:xfrm rot="13328320">
              <a:off x="8094969" y="803165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wn Arrow 30">
              <a:extLst>
                <a:ext uri="{FF2B5EF4-FFF2-40B4-BE49-F238E27FC236}">
                  <a16:creationId xmlns:a16="http://schemas.microsoft.com/office/drawing/2014/main" id="{BF53287F-C54A-0746-92D7-19F3C372DBB0}"/>
                </a:ext>
              </a:extLst>
            </p:cNvPr>
            <p:cNvSpPr/>
            <p:nvPr/>
          </p:nvSpPr>
          <p:spPr>
            <a:xfrm rot="3225453">
              <a:off x="7157353" y="1483234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F9B642-3EF0-F040-AC4F-990861E6F08A}"/>
                </a:ext>
              </a:extLst>
            </p:cNvPr>
            <p:cNvSpPr/>
            <p:nvPr/>
          </p:nvSpPr>
          <p:spPr>
            <a:xfrm>
              <a:off x="7807471" y="1559652"/>
              <a:ext cx="342199" cy="342199"/>
            </a:xfrm>
            <a:prstGeom prst="ellipse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9B2CB4-A4F7-E645-AA16-2430B97F37E8}"/>
                </a:ext>
              </a:extLst>
            </p:cNvPr>
            <p:cNvSpPr/>
            <p:nvPr/>
          </p:nvSpPr>
          <p:spPr>
            <a:xfrm>
              <a:off x="6838667" y="432369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53AD2FE-4CAC-CF95-9A8B-AB5CE906A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4284" y="-17026"/>
            <a:ext cx="5596200" cy="3981000"/>
          </a:xfrm>
        </p:spPr>
        <p:txBody>
          <a:bodyPr/>
          <a:lstStyle/>
          <a:p>
            <a:r>
              <a:rPr lang="en-US" dirty="0"/>
              <a:t>In what direction would each of the centroids (roughly) move?</a:t>
            </a:r>
          </a:p>
        </p:txBody>
      </p:sp>
    </p:spTree>
    <p:extLst>
      <p:ext uri="{BB962C8B-B14F-4D97-AF65-F5344CB8AC3E}">
        <p14:creationId xmlns:p14="http://schemas.microsoft.com/office/powerpoint/2010/main" val="1345094942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30BD66B-98E8-0327-6564-F18F43BA2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533" y="0"/>
            <a:ext cx="4648933" cy="5143500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BE8B284-2A1D-E340-9058-47EF1AE33D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313" y="-44879"/>
            <a:ext cx="4661262" cy="5188330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EFEC3A5D-417E-264A-979D-9B6A659837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1683" y="5610"/>
            <a:ext cx="4648933" cy="5109712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0B4D9346-7B9B-0545-A0B0-38EFC52E0E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8216" y="-28178"/>
            <a:ext cx="4640690" cy="5143500"/>
          </a:xfrm>
          <a:prstGeom prst="rect">
            <a:avLst/>
          </a:prstGeom>
        </p:spPr>
      </p:pic>
      <p:pic>
        <p:nvPicPr>
          <p:cNvPr id="8" name="Picture 7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44CB87BB-0AD5-AA40-B8B6-B6C4F45A3B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9043" y="-44928"/>
            <a:ext cx="4668644" cy="5088575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A6F78686-479E-B143-95B5-BC93F0EADF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3254" y="0"/>
            <a:ext cx="4652923" cy="5014635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B7374A65-6060-8B49-AF16-9CBDBFA3F03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49878" y="-65121"/>
            <a:ext cx="4648074" cy="5108768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BEA62F29-9DCD-EC46-880D-83454A688AB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3384" y="-33788"/>
            <a:ext cx="4664303" cy="5117547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1FC6FCB4-2448-C145-BF1C-DF399E9E320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33272" y="-14113"/>
            <a:ext cx="4682905" cy="5085470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54723289-6077-0441-8512-C5157FC1870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25094" y="-14113"/>
            <a:ext cx="4687077" cy="5057760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BD328621-9C2E-D145-ADB9-8265E9D996E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15294" y="-33837"/>
            <a:ext cx="4705355" cy="50774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1C718C-360C-6F29-9EB4-56B195316A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54B1A1-18F5-A341-B8B4-2EDE2FB32D30}"/>
              </a:ext>
            </a:extLst>
          </p:cNvPr>
          <p:cNvSpPr/>
          <p:nvPr/>
        </p:nvSpPr>
        <p:spPr>
          <a:xfrm>
            <a:off x="6028266" y="3614562"/>
            <a:ext cx="2946400" cy="133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No more changes</a:t>
            </a:r>
          </a:p>
        </p:txBody>
      </p:sp>
    </p:spTree>
    <p:extLst>
      <p:ext uri="{BB962C8B-B14F-4D97-AF65-F5344CB8AC3E}">
        <p14:creationId xmlns:p14="http://schemas.microsoft.com/office/powerpoint/2010/main" val="81260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F7AC73-2DBB-380E-D6F8-21CF4DC9FD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4782D-E296-FB15-DFA8-ACF78A622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679"/>
            <a:ext cx="9144000" cy="4635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38992D-6832-2E5F-B341-5B21B3849E2F}"/>
              </a:ext>
            </a:extLst>
          </p:cNvPr>
          <p:cNvSpPr/>
          <p:nvPr/>
        </p:nvSpPr>
        <p:spPr>
          <a:xfrm>
            <a:off x="2404533" y="43330"/>
            <a:ext cx="4854221" cy="393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Different k gives different results</a:t>
            </a:r>
          </a:p>
        </p:txBody>
      </p:sp>
    </p:spTree>
    <p:extLst>
      <p:ext uri="{BB962C8B-B14F-4D97-AF65-F5344CB8AC3E}">
        <p14:creationId xmlns:p14="http://schemas.microsoft.com/office/powerpoint/2010/main" val="1990151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0D595D-C4A1-A84C-B85C-E99D6239E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clustering news articles using the features “# sport” and “# injury.” How would you interpret these clusters?</a:t>
            </a:r>
          </a:p>
          <a:p>
            <a:r>
              <a:rPr lang="en-US" dirty="0"/>
              <a:t>“This is a cluster of …[some characterization]… articles.”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52642-9CC8-324E-9EC9-DAB5407C11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52B7DE-9FC1-0241-9301-B30BBC6B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8996FFF-AD40-0347-AA00-83D5FEA5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875" y="2510827"/>
            <a:ext cx="2017620" cy="17694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CC0A998-A5DA-5646-A55A-43A3C7E8D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060" y="2398630"/>
            <a:ext cx="2017620" cy="1769463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83140AFD-5D1F-F341-9A00-EEA4FD5E023E}"/>
              </a:ext>
            </a:extLst>
          </p:cNvPr>
          <p:cNvSpPr/>
          <p:nvPr/>
        </p:nvSpPr>
        <p:spPr>
          <a:xfrm>
            <a:off x="5043707" y="3062901"/>
            <a:ext cx="883386" cy="4375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1CA2D9-994B-BF4B-A806-4B295D984D6D}"/>
              </a:ext>
            </a:extLst>
          </p:cNvPr>
          <p:cNvSpPr/>
          <p:nvPr/>
        </p:nvSpPr>
        <p:spPr>
          <a:xfrm>
            <a:off x="336589" y="3999799"/>
            <a:ext cx="1856849" cy="280491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5472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9D332C-FA12-A744-AE3F-532051B710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3E37F-5A75-C74D-9A5B-165EC5E6A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604" y="1240092"/>
            <a:ext cx="4300241" cy="26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5140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E179AE-B249-A04C-A001-DAE65AB296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of Initialization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4A5275F-0899-004C-B795-F25EE858D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A627E-0868-014B-911E-3F3C60857F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3306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D49A75-F52E-57A7-0064-6B1AEF14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What convergence guarantees do you think we will have with k-means?</a:t>
            </a:r>
          </a:p>
          <a:p>
            <a:r>
              <a:rPr lang="en-US" dirty="0"/>
              <a:t>Converges to the global optimum</a:t>
            </a:r>
          </a:p>
          <a:p>
            <a:r>
              <a:rPr lang="en-US" dirty="0"/>
              <a:t>Converges to a local optima</a:t>
            </a:r>
          </a:p>
          <a:p>
            <a:r>
              <a:rPr lang="en-US" dirty="0"/>
              <a:t>None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EA223-A99F-D64B-E089-2B3CC91ED1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42A41-2047-774A-0D3E-A171CFFF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  <p:pic>
        <p:nvPicPr>
          <p:cNvPr id="8" name="Picture 2" descr="spot cluster GIF">
            <a:extLst>
              <a:ext uri="{FF2B5EF4-FFF2-40B4-BE49-F238E27FC236}">
                <a16:creationId xmlns:a16="http://schemas.microsoft.com/office/drawing/2014/main" id="{4B044E2D-19CB-BF26-4EFD-45594B912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9"/>
          <a:stretch/>
        </p:blipFill>
        <p:spPr bwMode="auto">
          <a:xfrm>
            <a:off x="6103044" y="2339958"/>
            <a:ext cx="2348013" cy="280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210208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8C32-072F-5D4C-8118-E85B5A16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1A263-0BEC-B044-87F3-276DE9778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past 7 weeks, we have covered different </a:t>
            </a:r>
            <a:r>
              <a:rPr lang="en-US" b="1" dirty="0"/>
              <a:t>supervised learning</a:t>
            </a:r>
            <a:r>
              <a:rPr lang="en-US" dirty="0"/>
              <a:t> algorithms</a:t>
            </a:r>
          </a:p>
          <a:p>
            <a:r>
              <a:rPr lang="en-US" dirty="0"/>
              <a:t>Now, we’re going to explore </a:t>
            </a:r>
            <a:r>
              <a:rPr lang="en-US" b="1" dirty="0"/>
              <a:t>unsupervised learning </a:t>
            </a:r>
            <a:r>
              <a:rPr lang="en-US" dirty="0"/>
              <a:t>methods where don’t have labels / outputs in your datasets anymore.</a:t>
            </a:r>
          </a:p>
          <a:p>
            <a:r>
              <a:rPr lang="en-US" dirty="0"/>
              <a:t>Note that several of the concepts you learnt for supervised learning, such as cross-validation, overfitting, bias-variance tradeoff, accuracy, error, etc. no longer apply in unsupervised learning!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E4E94-2556-4B49-8BA6-C7465CB8C6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624026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46F6-E7E9-8315-E91C-1A667AEF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Initialization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BF2A1-D98B-83C4-548F-03F76A8AE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0088" y="351566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Results </a:t>
            </a:r>
            <a:r>
              <a:rPr lang="en-US" b="1" dirty="0"/>
              <a:t>heavily depend </a:t>
            </a:r>
            <a:r>
              <a:rPr lang="en-US" dirty="0"/>
              <a:t>on initial centroids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52642-9CC8-324E-9EC9-DAB5407C11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8996FFF-AD40-0347-AA00-83D5FEA5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881" y="1130871"/>
            <a:ext cx="2017620" cy="1769463"/>
          </a:xfrm>
          <a:prstGeom prst="rect">
            <a:avLst/>
          </a:prstGeom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CB7DF878-2845-4F43-A664-0282A42E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881" y="3266489"/>
            <a:ext cx="2017620" cy="17694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CC0A998-A5DA-5646-A55A-43A3C7E8D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066" y="1018674"/>
            <a:ext cx="2017620" cy="1769463"/>
          </a:xfrm>
          <a:prstGeom prst="rect">
            <a:avLst/>
          </a:prstGeom>
        </p:spPr>
      </p:pic>
      <p:pic>
        <p:nvPicPr>
          <p:cNvPr id="66" name="Picture 65" descr="A picture containing light, colorful&#10;&#10;Description automatically generated">
            <a:extLst>
              <a:ext uri="{FF2B5EF4-FFF2-40B4-BE49-F238E27FC236}">
                <a16:creationId xmlns:a16="http://schemas.microsoft.com/office/drawing/2014/main" id="{F136C5F7-7497-464C-A5C2-3F7F92A13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066" y="3266488"/>
            <a:ext cx="2017620" cy="176946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648871B-FCA6-2A40-97C5-8D1C5F683B34}"/>
              </a:ext>
            </a:extLst>
          </p:cNvPr>
          <p:cNvSpPr txBox="1"/>
          <p:nvPr/>
        </p:nvSpPr>
        <p:spPr>
          <a:xfrm>
            <a:off x="3040088" y="2858642"/>
            <a:ext cx="1894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Initialization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4EA861-94A3-9B4B-B97C-85AD85619E10}"/>
              </a:ext>
            </a:extLst>
          </p:cNvPr>
          <p:cNvSpPr txBox="1"/>
          <p:nvPr/>
        </p:nvSpPr>
        <p:spPr>
          <a:xfrm>
            <a:off x="6210066" y="2853091"/>
            <a:ext cx="1894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Final Clusters</a:t>
            </a:r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1E7ABABD-A113-954F-A466-AE051ECAE487}"/>
              </a:ext>
            </a:extLst>
          </p:cNvPr>
          <p:cNvSpPr/>
          <p:nvPr/>
        </p:nvSpPr>
        <p:spPr>
          <a:xfrm>
            <a:off x="5093713" y="1682945"/>
            <a:ext cx="883386" cy="4375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762B31BE-62D9-7E48-B579-63A4F831E1FF}"/>
              </a:ext>
            </a:extLst>
          </p:cNvPr>
          <p:cNvSpPr/>
          <p:nvPr/>
        </p:nvSpPr>
        <p:spPr>
          <a:xfrm>
            <a:off x="5093713" y="3713654"/>
            <a:ext cx="883386" cy="4375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76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7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D9CD-0862-CD4B-86B4-32D3EC0D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initialization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62AD9-A248-074B-8E50-DDEDD87A7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-38016"/>
            <a:ext cx="6003338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What does it mean for something to converge to a local optima?</a:t>
            </a:r>
          </a:p>
          <a:p>
            <a:r>
              <a:rPr lang="en-US" dirty="0"/>
              <a:t>Some initialization can be bad and affect the quality of clustering</a:t>
            </a:r>
          </a:p>
          <a:p>
            <a:r>
              <a:rPr lang="en-US" dirty="0"/>
              <a:t>Initialization will greatly impact results!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B949-F705-AC41-BBEA-12FDDFB890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6" name="Picture 5" descr="kmeans_conv1.png">
            <a:extLst>
              <a:ext uri="{FF2B5EF4-FFF2-40B4-BE49-F238E27FC236}">
                <a16:creationId xmlns:a16="http://schemas.microsoft.com/office/drawing/2014/main" id="{7C9401E9-6980-FD4D-B4CF-DFFF4ACF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1" y="1034260"/>
            <a:ext cx="3885989" cy="2020715"/>
          </a:xfrm>
          <a:prstGeom prst="rect">
            <a:avLst/>
          </a:prstGeom>
        </p:spPr>
      </p:pic>
      <p:pic>
        <p:nvPicPr>
          <p:cNvPr id="7" name="Picture 6" descr="kmeans_conv3.png">
            <a:extLst>
              <a:ext uri="{FF2B5EF4-FFF2-40B4-BE49-F238E27FC236}">
                <a16:creationId xmlns:a16="http://schemas.microsoft.com/office/drawing/2014/main" id="{F09A47DD-D62E-E94B-A4B6-37650FD59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1" y="3122785"/>
            <a:ext cx="3885990" cy="20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8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DCF6-6347-4941-A5AE-E20B05ACB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Initializing w/ k-means++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4D53981-530B-464B-95DE-20BD7438D27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66469"/>
                <a:ext cx="5716786" cy="4683382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Making sure the initialized centroids are “good” is critical to finding quality local optima. Our purely random approach was wasteful since it’s very possible that initial centroids start close together.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Idea</a:t>
                </a:r>
                <a:r>
                  <a:rPr lang="en-US" dirty="0"/>
                  <a:t>: Try to select  a set of points farther away from each other.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k-means++ </a:t>
                </a:r>
                <a:r>
                  <a:rPr lang="en-US" dirty="0"/>
                  <a:t>does a slightly smarter random initialization </a:t>
                </a:r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rabicPeriod"/>
                </a:pPr>
                <a:r>
                  <a:rPr lang="en-US" dirty="0"/>
                  <a:t>Choose first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the data uniformly at random</a:t>
                </a:r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rabicPeriod"/>
                </a:pPr>
                <a:r>
                  <a:rPr lang="en-US" dirty="0"/>
                  <a:t>For each datapoint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compute the distance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the closest centroid from the current set of centroids (starting with just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). Denote that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rabicPeriod"/>
                </a:pPr>
                <a:r>
                  <a:rPr lang="en-US" dirty="0"/>
                  <a:t>Choose a new centroid from the remaining data points, where the probability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being chosen is proportional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rabicPeriod"/>
                </a:pPr>
                <a:r>
                  <a:rPr lang="en-US" dirty="0"/>
                  <a:t>Repeat 2 and 3 until we have selected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centroids.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4D53981-530B-464B-95DE-20BD7438D2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66469"/>
                <a:ext cx="5716786" cy="468338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F0859-E685-F442-8091-BB37CB295F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5057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09F27-093E-D841-8E19-B28C71E3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k-means++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9A3B2-3923-5E45-B7A6-B796A6621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Start by picking a point at random</a:t>
            </a:r>
          </a:p>
          <a:p>
            <a:pPr marL="139700" indent="0">
              <a:buNone/>
            </a:pPr>
            <a:r>
              <a:rPr lang="en-US" dirty="0"/>
              <a:t>Then pick points proportional to their distances to their centroids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This tries to maximize the spread of the centroids!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0761D-D931-8F4F-A86B-099F225C14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041FC-5FEA-B748-9CE6-4B3CFDFAA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127" y="2451949"/>
            <a:ext cx="1982540" cy="2192555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8D10BD-389F-114B-968F-EED4B4DCB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174" y="2451949"/>
            <a:ext cx="1982539" cy="2192554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29FD7-8C05-7349-9C33-017CD3BD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541" y="2434607"/>
            <a:ext cx="1998220" cy="22098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640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7A59D-F1C1-A747-9D5A-1C2463C1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k-means++</a:t>
            </a:r>
            <a:br>
              <a:rPr lang="en-US" dirty="0"/>
            </a:br>
            <a:r>
              <a:rPr lang="en-US" dirty="0"/>
              <a:t>Pros / Cons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18786-A4B3-2444-BCA1-3C5012102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  <a:endParaRPr lang="en-US" dirty="0"/>
          </a:p>
          <a:p>
            <a:r>
              <a:rPr lang="en-US" dirty="0"/>
              <a:t>Improves quality of local minima </a:t>
            </a:r>
          </a:p>
          <a:p>
            <a:r>
              <a:rPr lang="en-US" dirty="0"/>
              <a:t>Faster convergence to local minima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</a:p>
          <a:p>
            <a:r>
              <a:rPr lang="en-US" dirty="0"/>
              <a:t>Computationally more expensive at beginning when compared to simple random initialization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16881-3E60-B846-AA73-B89842F930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973007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922F49-3538-7E4C-9169-544A3E7A64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Assessing Performance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E5CD56E-62D4-544A-A083-5425B9B212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2F242-BC46-F349-9528-B961AF32C4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851261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D6191-74E4-0044-98EE-137861ED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Which Cluster?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B1221-C52A-F840-9E6B-312EF98A9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76558"/>
            <a:ext cx="5596200" cy="4827397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Which clustering would I prefer?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Don’t know, there is no “right answer” in clustering 🤷🏾‍♂️ .</a:t>
            </a:r>
          </a:p>
          <a:p>
            <a:pPr marL="139700" indent="0">
              <a:buNone/>
            </a:pPr>
            <a:r>
              <a:rPr lang="en-US" dirty="0"/>
              <a:t>Depends on the practitioner’s domain-specific knowledge and interpretation of results!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F9E7-0F0C-3944-96A7-B18FDEEF35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7C5E6-A333-1840-AA3A-6BE58B006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683129"/>
            <a:ext cx="5596201" cy="29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46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D6191-74E4-0044-98EE-137861ED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Which Cluster?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3BB1221-C52A-F840-9E6B-312EF98A93C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176558"/>
                <a:ext cx="5596200" cy="4827397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Which clustering does k-means prefer?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k-means is trying to optimize the </a:t>
                </a:r>
                <a:r>
                  <a:rPr lang="en-US" b="1" dirty="0"/>
                  <a:t>heterogeneity </a:t>
                </a:r>
                <a:r>
                  <a:rPr lang="en-US" dirty="0"/>
                  <a:t>objective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3BB1221-C52A-F840-9E6B-312EF98A93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176558"/>
                <a:ext cx="5596200" cy="4827397"/>
              </a:xfrm>
              <a:blipFill>
                <a:blip r:embed="rId3"/>
                <a:stretch>
                  <a:fillRect b="-19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F9E7-0F0C-3944-96A7-B18FDEEF35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7C5E6-A333-1840-AA3A-6BE58B006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683129"/>
            <a:ext cx="5596201" cy="29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0534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30ED0-77BA-234B-BF35-D185CB62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904A19-C31E-4A45-A5EF-3DC74331FD1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4495774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k-means is trying to minimize the heterogeneity objective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r>
                  <a:rPr lang="en-US" dirty="0"/>
                  <a:t>Step 0: Initialize cluster centers </a:t>
                </a:r>
              </a:p>
              <a:p>
                <a:pPr marL="139700" indent="0">
                  <a:buNone/>
                </a:pPr>
                <a:r>
                  <a:rPr lang="en-US" dirty="0"/>
                  <a:t>Repeat until convergence:</a:t>
                </a:r>
              </a:p>
              <a:p>
                <a:pPr marL="139700" indent="0">
                  <a:buNone/>
                </a:pPr>
                <a:r>
                  <a:rPr lang="en-US" dirty="0"/>
                  <a:t>    Step 1: Assign each example to its closest cluster centroid</a:t>
                </a:r>
              </a:p>
              <a:p>
                <a:pPr marL="139700" indent="0">
                  <a:buNone/>
                </a:pPr>
                <a:r>
                  <a:rPr lang="en-US" dirty="0"/>
                  <a:t>    Step 2: Update the centroids to be the mean of all the points</a:t>
                </a:r>
                <a:br>
                  <a:rPr lang="en-US" dirty="0"/>
                </a:br>
                <a:r>
                  <a:rPr lang="en-US" dirty="0"/>
                  <a:t>                 assigned to that cluster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Coordinate Descent </a:t>
                </a:r>
                <a:r>
                  <a:rPr lang="en-US" dirty="0"/>
                  <a:t>alternates how it updates parameters to find minima. On each of iteration of Step 1 and Step 2, heterogeneity decreases or stays the same.</a:t>
                </a:r>
              </a:p>
              <a:p>
                <a:pPr marL="139700" indent="0">
                  <a:buNone/>
                </a:pPr>
                <a:r>
                  <a:rPr lang="en-US" dirty="0"/>
                  <a:t>=&gt; Will converge in finite time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904A19-C31E-4A45-A5EF-3DC74331FD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4495774"/>
              </a:xfrm>
              <a:blipFill>
                <a:blip r:embed="rId2"/>
                <a:stretch>
                  <a:fillRect t="-4225" r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9F888-8391-7747-9811-20DE3FEEDE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611953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76AF9-97E1-FF4C-A4AF-DF71A0A7C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9188" y="222622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Consider training k-means to convergence for different values of k. Which of the following graphs shows how the heterogeneity objective will change based on the value of k?</a:t>
            </a:r>
            <a:endParaRPr lang="en-US" dirty="0"/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C19C0-AE51-0B40-B563-A4CB162431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B21C3D-7445-CB45-939D-72E9DCF9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A40B8-6ECE-A444-ADC2-42E390D1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947" y="1307045"/>
            <a:ext cx="2046300" cy="1321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39D054-1928-EC4A-9360-B3D6A5B1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42" y="1307045"/>
            <a:ext cx="2046300" cy="1321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FF5CB-F647-3F46-84E2-22D1DFA08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47" y="2904933"/>
            <a:ext cx="2046300" cy="1321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7BD8D-527C-D64A-9D8A-D207ED911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794" y="2904932"/>
            <a:ext cx="2046300" cy="1321855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F5289C40-B030-D348-8F30-A262DA8E43A6}"/>
              </a:ext>
            </a:extLst>
          </p:cNvPr>
          <p:cNvSpPr/>
          <p:nvPr/>
        </p:nvSpPr>
        <p:spPr>
          <a:xfrm>
            <a:off x="3568148" y="1411357"/>
            <a:ext cx="1570382" cy="993913"/>
          </a:xfrm>
          <a:custGeom>
            <a:avLst/>
            <a:gdLst>
              <a:gd name="connsiteX0" fmla="*/ 0 w 1570382"/>
              <a:gd name="connsiteY0" fmla="*/ 0 h 993913"/>
              <a:gd name="connsiteX1" fmla="*/ 228600 w 1570382"/>
              <a:gd name="connsiteY1" fmla="*/ 586408 h 993913"/>
              <a:gd name="connsiteX2" fmla="*/ 785191 w 1570382"/>
              <a:gd name="connsiteY2" fmla="*/ 884582 h 993913"/>
              <a:gd name="connsiteX3" fmla="*/ 1570382 w 1570382"/>
              <a:gd name="connsiteY3" fmla="*/ 993913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382" h="993913">
                <a:moveTo>
                  <a:pt x="0" y="0"/>
                </a:moveTo>
                <a:cubicBezTo>
                  <a:pt x="48867" y="219489"/>
                  <a:pt x="97735" y="438978"/>
                  <a:pt x="228600" y="586408"/>
                </a:cubicBezTo>
                <a:cubicBezTo>
                  <a:pt x="359465" y="733838"/>
                  <a:pt x="561561" y="816665"/>
                  <a:pt x="785191" y="884582"/>
                </a:cubicBezTo>
                <a:cubicBezTo>
                  <a:pt x="1008821" y="952500"/>
                  <a:pt x="1289601" y="973206"/>
                  <a:pt x="1570382" y="99391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54DAAAA-E15C-3B47-8461-B8FE7E08D035}"/>
              </a:ext>
            </a:extLst>
          </p:cNvPr>
          <p:cNvSpPr/>
          <p:nvPr/>
        </p:nvSpPr>
        <p:spPr>
          <a:xfrm>
            <a:off x="6211957" y="1510748"/>
            <a:ext cx="1659834" cy="904461"/>
          </a:xfrm>
          <a:custGeom>
            <a:avLst/>
            <a:gdLst>
              <a:gd name="connsiteX0" fmla="*/ 0 w 1659834"/>
              <a:gd name="connsiteY0" fmla="*/ 904461 h 904461"/>
              <a:gd name="connsiteX1" fmla="*/ 586408 w 1659834"/>
              <a:gd name="connsiteY1" fmla="*/ 874643 h 904461"/>
              <a:gd name="connsiteX2" fmla="*/ 1033669 w 1659834"/>
              <a:gd name="connsiteY2" fmla="*/ 725556 h 904461"/>
              <a:gd name="connsiteX3" fmla="*/ 1461052 w 1659834"/>
              <a:gd name="connsiteY3" fmla="*/ 377687 h 904461"/>
              <a:gd name="connsiteX4" fmla="*/ 1649895 w 1659834"/>
              <a:gd name="connsiteY4" fmla="*/ 0 h 904461"/>
              <a:gd name="connsiteX5" fmla="*/ 1649895 w 1659834"/>
              <a:gd name="connsiteY5" fmla="*/ 0 h 904461"/>
              <a:gd name="connsiteX6" fmla="*/ 1659834 w 1659834"/>
              <a:gd name="connsiteY6" fmla="*/ 0 h 90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834" h="904461">
                <a:moveTo>
                  <a:pt x="0" y="904461"/>
                </a:moveTo>
                <a:cubicBezTo>
                  <a:pt x="207065" y="904461"/>
                  <a:pt x="414130" y="904461"/>
                  <a:pt x="586408" y="874643"/>
                </a:cubicBezTo>
                <a:cubicBezTo>
                  <a:pt x="758686" y="844825"/>
                  <a:pt x="887895" y="808382"/>
                  <a:pt x="1033669" y="725556"/>
                </a:cubicBezTo>
                <a:cubicBezTo>
                  <a:pt x="1179443" y="642730"/>
                  <a:pt x="1358348" y="498613"/>
                  <a:pt x="1461052" y="377687"/>
                </a:cubicBezTo>
                <a:cubicBezTo>
                  <a:pt x="1563756" y="256761"/>
                  <a:pt x="1649895" y="0"/>
                  <a:pt x="1649895" y="0"/>
                </a:cubicBezTo>
                <a:lnTo>
                  <a:pt x="1649895" y="0"/>
                </a:lnTo>
                <a:lnTo>
                  <a:pt x="1659834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66E62CA-D070-4C48-9228-AB16A130498E}"/>
              </a:ext>
            </a:extLst>
          </p:cNvPr>
          <p:cNvSpPr/>
          <p:nvPr/>
        </p:nvSpPr>
        <p:spPr>
          <a:xfrm>
            <a:off x="3568148" y="3041374"/>
            <a:ext cx="1560443" cy="944217"/>
          </a:xfrm>
          <a:custGeom>
            <a:avLst/>
            <a:gdLst>
              <a:gd name="connsiteX0" fmla="*/ 0 w 1560443"/>
              <a:gd name="connsiteY0" fmla="*/ 0 h 944217"/>
              <a:gd name="connsiteX1" fmla="*/ 149087 w 1560443"/>
              <a:gd name="connsiteY1" fmla="*/ 506896 h 944217"/>
              <a:gd name="connsiteX2" fmla="*/ 437322 w 1560443"/>
              <a:gd name="connsiteY2" fmla="*/ 844826 h 944217"/>
              <a:gd name="connsiteX3" fmla="*/ 755374 w 1560443"/>
              <a:gd name="connsiteY3" fmla="*/ 944217 h 944217"/>
              <a:gd name="connsiteX4" fmla="*/ 1073426 w 1560443"/>
              <a:gd name="connsiteY4" fmla="*/ 844826 h 944217"/>
              <a:gd name="connsiteX5" fmla="*/ 1351722 w 1560443"/>
              <a:gd name="connsiteY5" fmla="*/ 556591 h 944217"/>
              <a:gd name="connsiteX6" fmla="*/ 1560443 w 1560443"/>
              <a:gd name="connsiteY6" fmla="*/ 59635 h 94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0443" h="944217">
                <a:moveTo>
                  <a:pt x="0" y="0"/>
                </a:moveTo>
                <a:cubicBezTo>
                  <a:pt x="38100" y="183046"/>
                  <a:pt x="76200" y="366092"/>
                  <a:pt x="149087" y="506896"/>
                </a:cubicBezTo>
                <a:cubicBezTo>
                  <a:pt x="221974" y="647700"/>
                  <a:pt x="336274" y="771939"/>
                  <a:pt x="437322" y="844826"/>
                </a:cubicBezTo>
                <a:cubicBezTo>
                  <a:pt x="538370" y="917713"/>
                  <a:pt x="649357" y="944217"/>
                  <a:pt x="755374" y="944217"/>
                </a:cubicBezTo>
                <a:cubicBezTo>
                  <a:pt x="861391" y="944217"/>
                  <a:pt x="974035" y="909430"/>
                  <a:pt x="1073426" y="844826"/>
                </a:cubicBezTo>
                <a:cubicBezTo>
                  <a:pt x="1172817" y="780222"/>
                  <a:pt x="1270553" y="687456"/>
                  <a:pt x="1351722" y="556591"/>
                </a:cubicBezTo>
                <a:cubicBezTo>
                  <a:pt x="1432891" y="425726"/>
                  <a:pt x="1496667" y="242680"/>
                  <a:pt x="1560443" y="59635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4F94BA8-8662-484F-B172-500572B9191B}"/>
              </a:ext>
            </a:extLst>
          </p:cNvPr>
          <p:cNvSpPr/>
          <p:nvPr/>
        </p:nvSpPr>
        <p:spPr>
          <a:xfrm>
            <a:off x="6311348" y="3230217"/>
            <a:ext cx="1630017" cy="751102"/>
          </a:xfrm>
          <a:custGeom>
            <a:avLst/>
            <a:gdLst>
              <a:gd name="connsiteX0" fmla="*/ 0 w 1630017"/>
              <a:gd name="connsiteY0" fmla="*/ 0 h 751102"/>
              <a:gd name="connsiteX1" fmla="*/ 69574 w 1630017"/>
              <a:gd name="connsiteY1" fmla="*/ 298174 h 751102"/>
              <a:gd name="connsiteX2" fmla="*/ 228600 w 1630017"/>
              <a:gd name="connsiteY2" fmla="*/ 447261 h 751102"/>
              <a:gd name="connsiteX3" fmla="*/ 367748 w 1630017"/>
              <a:gd name="connsiteY3" fmla="*/ 318053 h 751102"/>
              <a:gd name="connsiteX4" fmla="*/ 496956 w 1630017"/>
              <a:gd name="connsiteY4" fmla="*/ 168966 h 751102"/>
              <a:gd name="connsiteX5" fmla="*/ 655982 w 1630017"/>
              <a:gd name="connsiteY5" fmla="*/ 258418 h 751102"/>
              <a:gd name="connsiteX6" fmla="*/ 815009 w 1630017"/>
              <a:gd name="connsiteY6" fmla="*/ 586409 h 751102"/>
              <a:gd name="connsiteX7" fmla="*/ 983974 w 1630017"/>
              <a:gd name="connsiteY7" fmla="*/ 745435 h 751102"/>
              <a:gd name="connsiteX8" fmla="*/ 1192695 w 1630017"/>
              <a:gd name="connsiteY8" fmla="*/ 695740 h 751102"/>
              <a:gd name="connsiteX9" fmla="*/ 1272209 w 1630017"/>
              <a:gd name="connsiteY9" fmla="*/ 506896 h 751102"/>
              <a:gd name="connsiteX10" fmla="*/ 1401417 w 1630017"/>
              <a:gd name="connsiteY10" fmla="*/ 546653 h 751102"/>
              <a:gd name="connsiteX11" fmla="*/ 1500809 w 1630017"/>
              <a:gd name="connsiteY11" fmla="*/ 636105 h 751102"/>
              <a:gd name="connsiteX12" fmla="*/ 1630017 w 1630017"/>
              <a:gd name="connsiteY12" fmla="*/ 427383 h 7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0017" h="751102">
                <a:moveTo>
                  <a:pt x="0" y="0"/>
                </a:moveTo>
                <a:cubicBezTo>
                  <a:pt x="15737" y="111815"/>
                  <a:pt x="31474" y="223631"/>
                  <a:pt x="69574" y="298174"/>
                </a:cubicBezTo>
                <a:cubicBezTo>
                  <a:pt x="107674" y="372717"/>
                  <a:pt x="178904" y="443948"/>
                  <a:pt x="228600" y="447261"/>
                </a:cubicBezTo>
                <a:cubicBezTo>
                  <a:pt x="278296" y="450574"/>
                  <a:pt x="323022" y="364436"/>
                  <a:pt x="367748" y="318053"/>
                </a:cubicBezTo>
                <a:cubicBezTo>
                  <a:pt x="412474" y="271671"/>
                  <a:pt x="448917" y="178905"/>
                  <a:pt x="496956" y="168966"/>
                </a:cubicBezTo>
                <a:cubicBezTo>
                  <a:pt x="544995" y="159027"/>
                  <a:pt x="602973" y="188844"/>
                  <a:pt x="655982" y="258418"/>
                </a:cubicBezTo>
                <a:cubicBezTo>
                  <a:pt x="708991" y="327992"/>
                  <a:pt x="760344" y="505239"/>
                  <a:pt x="815009" y="586409"/>
                </a:cubicBezTo>
                <a:cubicBezTo>
                  <a:pt x="869674" y="667579"/>
                  <a:pt x="921026" y="727213"/>
                  <a:pt x="983974" y="745435"/>
                </a:cubicBezTo>
                <a:cubicBezTo>
                  <a:pt x="1046922" y="763657"/>
                  <a:pt x="1144656" y="735496"/>
                  <a:pt x="1192695" y="695740"/>
                </a:cubicBezTo>
                <a:cubicBezTo>
                  <a:pt x="1240734" y="655984"/>
                  <a:pt x="1237422" y="531744"/>
                  <a:pt x="1272209" y="506896"/>
                </a:cubicBezTo>
                <a:cubicBezTo>
                  <a:pt x="1306996" y="482048"/>
                  <a:pt x="1363317" y="525118"/>
                  <a:pt x="1401417" y="546653"/>
                </a:cubicBezTo>
                <a:cubicBezTo>
                  <a:pt x="1439517" y="568188"/>
                  <a:pt x="1462709" y="655983"/>
                  <a:pt x="1500809" y="636105"/>
                </a:cubicBezTo>
                <a:cubicBezTo>
                  <a:pt x="1538909" y="616227"/>
                  <a:pt x="1584463" y="521805"/>
                  <a:pt x="1630017" y="42738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8FC9E-BEC9-E8BB-B98F-E3C2494A6600}"/>
              </a:ext>
            </a:extLst>
          </p:cNvPr>
          <p:cNvSpPr txBox="1"/>
          <p:nvPr/>
        </p:nvSpPr>
        <p:spPr>
          <a:xfrm rot="16200000">
            <a:off x="2732492" y="1930989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74BF6-B407-FA21-1FB4-C0070D6D12E5}"/>
              </a:ext>
            </a:extLst>
          </p:cNvPr>
          <p:cNvSpPr txBox="1"/>
          <p:nvPr/>
        </p:nvSpPr>
        <p:spPr>
          <a:xfrm rot="16200000">
            <a:off x="5381859" y="1970044"/>
            <a:ext cx="1321854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8683FA-B288-45ED-9678-D04B44700D60}"/>
              </a:ext>
            </a:extLst>
          </p:cNvPr>
          <p:cNvSpPr txBox="1"/>
          <p:nvPr/>
        </p:nvSpPr>
        <p:spPr>
          <a:xfrm rot="16200000">
            <a:off x="2732491" y="3620641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2061F2-F46A-D847-2D7D-C5A4FCE5720B}"/>
              </a:ext>
            </a:extLst>
          </p:cNvPr>
          <p:cNvSpPr txBox="1"/>
          <p:nvPr/>
        </p:nvSpPr>
        <p:spPr>
          <a:xfrm rot="16200000">
            <a:off x="5469943" y="3620640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4999F9-6AB3-E340-8645-0690F639A0BD}"/>
              </a:ext>
            </a:extLst>
          </p:cNvPr>
          <p:cNvSpPr/>
          <p:nvPr/>
        </p:nvSpPr>
        <p:spPr>
          <a:xfrm>
            <a:off x="336589" y="3999799"/>
            <a:ext cx="1856849" cy="280491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1BF75-0A7E-0BD4-1288-B2558C72398D}"/>
              </a:ext>
            </a:extLst>
          </p:cNvPr>
          <p:cNvSpPr txBox="1"/>
          <p:nvPr/>
        </p:nvSpPr>
        <p:spPr>
          <a:xfrm>
            <a:off x="4126130" y="2563079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73E8DF-C9CB-3BD0-4129-B1598D062846}"/>
              </a:ext>
            </a:extLst>
          </p:cNvPr>
          <p:cNvSpPr txBox="1"/>
          <p:nvPr/>
        </p:nvSpPr>
        <p:spPr>
          <a:xfrm>
            <a:off x="6889428" y="257440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E89F1B-6077-955C-1556-AB8750D7B848}"/>
              </a:ext>
            </a:extLst>
          </p:cNvPr>
          <p:cNvSpPr txBox="1"/>
          <p:nvPr/>
        </p:nvSpPr>
        <p:spPr>
          <a:xfrm>
            <a:off x="4200774" y="416172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C03F4F-AD43-994E-6D1C-FA6BBB2DAC54}"/>
              </a:ext>
            </a:extLst>
          </p:cNvPr>
          <p:cNvSpPr txBox="1"/>
          <p:nvPr/>
        </p:nvSpPr>
        <p:spPr>
          <a:xfrm>
            <a:off x="6895572" y="418405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007843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8544EA3-1F6E-814D-82DA-1BB1CC3BE08B}"/>
              </a:ext>
            </a:extLst>
          </p:cNvPr>
          <p:cNvGrpSpPr/>
          <p:nvPr/>
        </p:nvGrpSpPr>
        <p:grpSpPr>
          <a:xfrm>
            <a:off x="3448878" y="2932044"/>
            <a:ext cx="4199985" cy="1114688"/>
            <a:chOff x="0" y="879614"/>
            <a:chExt cx="9144000" cy="2426844"/>
          </a:xfrm>
        </p:grpSpPr>
        <p:pic>
          <p:nvPicPr>
            <p:cNvPr id="14" name="Picture 13" descr="Chart, bar chart&#10;&#10;Description automatically generated">
              <a:extLst>
                <a:ext uri="{FF2B5EF4-FFF2-40B4-BE49-F238E27FC236}">
                  <a16:creationId xmlns:a16="http://schemas.microsoft.com/office/drawing/2014/main" id="{D12628AA-238E-F747-AEAF-CA8EF4500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841"/>
            <a:stretch/>
          </p:blipFill>
          <p:spPr>
            <a:xfrm>
              <a:off x="0" y="879614"/>
              <a:ext cx="9144000" cy="1088334"/>
            </a:xfrm>
            <a:prstGeom prst="rect">
              <a:avLst/>
            </a:prstGeom>
          </p:spPr>
        </p:pic>
        <p:pic>
          <p:nvPicPr>
            <p:cNvPr id="15" name="Picture 14" descr="Chart, bar chart&#10;&#10;Description automatically generated">
              <a:extLst>
                <a:ext uri="{FF2B5EF4-FFF2-40B4-BE49-F238E27FC236}">
                  <a16:creationId xmlns:a16="http://schemas.microsoft.com/office/drawing/2014/main" id="{F867968A-8CA7-524A-9727-576548B7B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494" b="41425"/>
            <a:stretch/>
          </p:blipFill>
          <p:spPr>
            <a:xfrm>
              <a:off x="0" y="1967948"/>
              <a:ext cx="9144000" cy="476523"/>
            </a:xfrm>
            <a:prstGeom prst="rect">
              <a:avLst/>
            </a:prstGeom>
          </p:spPr>
        </p:pic>
        <p:pic>
          <p:nvPicPr>
            <p:cNvPr id="16" name="Picture 15" descr="Chart, bar chart&#10;&#10;Description automatically generated">
              <a:extLst>
                <a:ext uri="{FF2B5EF4-FFF2-40B4-BE49-F238E27FC236}">
                  <a16:creationId xmlns:a16="http://schemas.microsoft.com/office/drawing/2014/main" id="{C5680A4E-1B14-3C45-A860-28655C5E0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381" b="1203"/>
            <a:stretch/>
          </p:blipFill>
          <p:spPr>
            <a:xfrm>
              <a:off x="0" y="2412490"/>
              <a:ext cx="9144000" cy="893968"/>
            </a:xfrm>
            <a:prstGeom prst="rect">
              <a:avLst/>
            </a:prstGeom>
          </p:spPr>
        </p:pic>
      </p:grp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B6344F9-B46E-934B-92B3-945AE8BC6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942"/>
          <a:stretch/>
        </p:blipFill>
        <p:spPr>
          <a:xfrm>
            <a:off x="0" y="2480508"/>
            <a:ext cx="2867900" cy="2662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EE4511B-C375-E844-ABCE-A9C0BB2A2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43216"/>
          <a:stretch/>
        </p:blipFill>
        <p:spPr>
          <a:xfrm>
            <a:off x="2727411" y="4249483"/>
            <a:ext cx="6182139" cy="893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B6A1D7-69F5-964F-BE1D-651926FF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170820" cy="3981000"/>
          </a:xfrm>
        </p:spPr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883BE-2079-0D43-A352-BC12AB72D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499"/>
            <a:ext cx="5596200" cy="4567951"/>
          </a:xfrm>
        </p:spPr>
        <p:txBody>
          <a:bodyPr/>
          <a:lstStyle/>
          <a:p>
            <a:r>
              <a:rPr lang="en-US" dirty="0"/>
              <a:t>A type of machine learning that detects underlying patterns in </a:t>
            </a:r>
            <a:r>
              <a:rPr lang="en-US" b="1" u="sng" dirty="0"/>
              <a:t>unlabeled</a:t>
            </a:r>
            <a:r>
              <a:rPr lang="en-US" dirty="0"/>
              <a:t> data.</a:t>
            </a:r>
          </a:p>
          <a:p>
            <a:r>
              <a:rPr lang="en-US" dirty="0"/>
              <a:t>Examples of unsupervised learning tasks:</a:t>
            </a:r>
          </a:p>
          <a:p>
            <a:pPr lvl="1"/>
            <a:r>
              <a:rPr lang="en-US" dirty="0"/>
              <a:t>Cluster similar articles together.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Cluster gene sequences.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Recommend items, searches, movies, etc.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7844B-C33F-7146-82C0-7EBA1DDF53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4088CC5-A186-B248-BBB6-6256AB5916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500"/>
          <a:stretch/>
        </p:blipFill>
        <p:spPr>
          <a:xfrm>
            <a:off x="3448878" y="1819348"/>
            <a:ext cx="4432852" cy="909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498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7A956F7-4F5B-36AA-5598-484F9BFD8981}"/>
              </a:ext>
            </a:extLst>
          </p:cNvPr>
          <p:cNvSpPr txBox="1">
            <a:spLocks/>
          </p:cNvSpPr>
          <p:nvPr/>
        </p:nvSpPr>
        <p:spPr>
          <a:xfrm>
            <a:off x="3019188" y="222622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indent="0">
              <a:buFont typeface="Nunito Sans"/>
              <a:buNone/>
            </a:pPr>
            <a:r>
              <a:rPr lang="en-US" b="1" dirty="0"/>
              <a:t>Consider training k-means to convergence for different values of k. Which of the following graphs shows how the heterogeneity objective will change based on the value of k?</a:t>
            </a:r>
            <a:endParaRPr lang="en-US" dirty="0"/>
          </a:p>
          <a:p>
            <a:pPr marL="139700" indent="0">
              <a:buFont typeface="Nunito Sans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C19C0-AE51-0B40-B563-A4CB162431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B21C3D-7445-CB45-939D-72E9DCF9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A40B8-6ECE-A444-ADC2-42E390D1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947" y="1307045"/>
            <a:ext cx="2046300" cy="1321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39D054-1928-EC4A-9360-B3D6A5B1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42" y="1307045"/>
            <a:ext cx="2046300" cy="1321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FF5CB-F647-3F46-84E2-22D1DFA08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47" y="2904933"/>
            <a:ext cx="2046300" cy="1321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7BD8D-527C-D64A-9D8A-D207ED911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794" y="2904932"/>
            <a:ext cx="2046300" cy="1321855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F5289C40-B030-D348-8F30-A262DA8E43A6}"/>
              </a:ext>
            </a:extLst>
          </p:cNvPr>
          <p:cNvSpPr/>
          <p:nvPr/>
        </p:nvSpPr>
        <p:spPr>
          <a:xfrm>
            <a:off x="3568148" y="1411357"/>
            <a:ext cx="1570382" cy="993913"/>
          </a:xfrm>
          <a:custGeom>
            <a:avLst/>
            <a:gdLst>
              <a:gd name="connsiteX0" fmla="*/ 0 w 1570382"/>
              <a:gd name="connsiteY0" fmla="*/ 0 h 993913"/>
              <a:gd name="connsiteX1" fmla="*/ 228600 w 1570382"/>
              <a:gd name="connsiteY1" fmla="*/ 586408 h 993913"/>
              <a:gd name="connsiteX2" fmla="*/ 785191 w 1570382"/>
              <a:gd name="connsiteY2" fmla="*/ 884582 h 993913"/>
              <a:gd name="connsiteX3" fmla="*/ 1570382 w 1570382"/>
              <a:gd name="connsiteY3" fmla="*/ 993913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382" h="993913">
                <a:moveTo>
                  <a:pt x="0" y="0"/>
                </a:moveTo>
                <a:cubicBezTo>
                  <a:pt x="48867" y="219489"/>
                  <a:pt x="97735" y="438978"/>
                  <a:pt x="228600" y="586408"/>
                </a:cubicBezTo>
                <a:cubicBezTo>
                  <a:pt x="359465" y="733838"/>
                  <a:pt x="561561" y="816665"/>
                  <a:pt x="785191" y="884582"/>
                </a:cubicBezTo>
                <a:cubicBezTo>
                  <a:pt x="1008821" y="952500"/>
                  <a:pt x="1289601" y="973206"/>
                  <a:pt x="1570382" y="99391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54DAAAA-E15C-3B47-8461-B8FE7E08D035}"/>
              </a:ext>
            </a:extLst>
          </p:cNvPr>
          <p:cNvSpPr/>
          <p:nvPr/>
        </p:nvSpPr>
        <p:spPr>
          <a:xfrm>
            <a:off x="6211957" y="1510748"/>
            <a:ext cx="1659834" cy="904461"/>
          </a:xfrm>
          <a:custGeom>
            <a:avLst/>
            <a:gdLst>
              <a:gd name="connsiteX0" fmla="*/ 0 w 1659834"/>
              <a:gd name="connsiteY0" fmla="*/ 904461 h 904461"/>
              <a:gd name="connsiteX1" fmla="*/ 586408 w 1659834"/>
              <a:gd name="connsiteY1" fmla="*/ 874643 h 904461"/>
              <a:gd name="connsiteX2" fmla="*/ 1033669 w 1659834"/>
              <a:gd name="connsiteY2" fmla="*/ 725556 h 904461"/>
              <a:gd name="connsiteX3" fmla="*/ 1461052 w 1659834"/>
              <a:gd name="connsiteY3" fmla="*/ 377687 h 904461"/>
              <a:gd name="connsiteX4" fmla="*/ 1649895 w 1659834"/>
              <a:gd name="connsiteY4" fmla="*/ 0 h 904461"/>
              <a:gd name="connsiteX5" fmla="*/ 1649895 w 1659834"/>
              <a:gd name="connsiteY5" fmla="*/ 0 h 904461"/>
              <a:gd name="connsiteX6" fmla="*/ 1659834 w 1659834"/>
              <a:gd name="connsiteY6" fmla="*/ 0 h 90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834" h="904461">
                <a:moveTo>
                  <a:pt x="0" y="904461"/>
                </a:moveTo>
                <a:cubicBezTo>
                  <a:pt x="207065" y="904461"/>
                  <a:pt x="414130" y="904461"/>
                  <a:pt x="586408" y="874643"/>
                </a:cubicBezTo>
                <a:cubicBezTo>
                  <a:pt x="758686" y="844825"/>
                  <a:pt x="887895" y="808382"/>
                  <a:pt x="1033669" y="725556"/>
                </a:cubicBezTo>
                <a:cubicBezTo>
                  <a:pt x="1179443" y="642730"/>
                  <a:pt x="1358348" y="498613"/>
                  <a:pt x="1461052" y="377687"/>
                </a:cubicBezTo>
                <a:cubicBezTo>
                  <a:pt x="1563756" y="256761"/>
                  <a:pt x="1649895" y="0"/>
                  <a:pt x="1649895" y="0"/>
                </a:cubicBezTo>
                <a:lnTo>
                  <a:pt x="1649895" y="0"/>
                </a:lnTo>
                <a:lnTo>
                  <a:pt x="1659834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66E62CA-D070-4C48-9228-AB16A130498E}"/>
              </a:ext>
            </a:extLst>
          </p:cNvPr>
          <p:cNvSpPr/>
          <p:nvPr/>
        </p:nvSpPr>
        <p:spPr>
          <a:xfrm>
            <a:off x="3568148" y="3041374"/>
            <a:ext cx="1560443" cy="944217"/>
          </a:xfrm>
          <a:custGeom>
            <a:avLst/>
            <a:gdLst>
              <a:gd name="connsiteX0" fmla="*/ 0 w 1560443"/>
              <a:gd name="connsiteY0" fmla="*/ 0 h 944217"/>
              <a:gd name="connsiteX1" fmla="*/ 149087 w 1560443"/>
              <a:gd name="connsiteY1" fmla="*/ 506896 h 944217"/>
              <a:gd name="connsiteX2" fmla="*/ 437322 w 1560443"/>
              <a:gd name="connsiteY2" fmla="*/ 844826 h 944217"/>
              <a:gd name="connsiteX3" fmla="*/ 755374 w 1560443"/>
              <a:gd name="connsiteY3" fmla="*/ 944217 h 944217"/>
              <a:gd name="connsiteX4" fmla="*/ 1073426 w 1560443"/>
              <a:gd name="connsiteY4" fmla="*/ 844826 h 944217"/>
              <a:gd name="connsiteX5" fmla="*/ 1351722 w 1560443"/>
              <a:gd name="connsiteY5" fmla="*/ 556591 h 944217"/>
              <a:gd name="connsiteX6" fmla="*/ 1560443 w 1560443"/>
              <a:gd name="connsiteY6" fmla="*/ 59635 h 94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0443" h="944217">
                <a:moveTo>
                  <a:pt x="0" y="0"/>
                </a:moveTo>
                <a:cubicBezTo>
                  <a:pt x="38100" y="183046"/>
                  <a:pt x="76200" y="366092"/>
                  <a:pt x="149087" y="506896"/>
                </a:cubicBezTo>
                <a:cubicBezTo>
                  <a:pt x="221974" y="647700"/>
                  <a:pt x="336274" y="771939"/>
                  <a:pt x="437322" y="844826"/>
                </a:cubicBezTo>
                <a:cubicBezTo>
                  <a:pt x="538370" y="917713"/>
                  <a:pt x="649357" y="944217"/>
                  <a:pt x="755374" y="944217"/>
                </a:cubicBezTo>
                <a:cubicBezTo>
                  <a:pt x="861391" y="944217"/>
                  <a:pt x="974035" y="909430"/>
                  <a:pt x="1073426" y="844826"/>
                </a:cubicBezTo>
                <a:cubicBezTo>
                  <a:pt x="1172817" y="780222"/>
                  <a:pt x="1270553" y="687456"/>
                  <a:pt x="1351722" y="556591"/>
                </a:cubicBezTo>
                <a:cubicBezTo>
                  <a:pt x="1432891" y="425726"/>
                  <a:pt x="1496667" y="242680"/>
                  <a:pt x="1560443" y="59635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4F94BA8-8662-484F-B172-500572B9191B}"/>
              </a:ext>
            </a:extLst>
          </p:cNvPr>
          <p:cNvSpPr/>
          <p:nvPr/>
        </p:nvSpPr>
        <p:spPr>
          <a:xfrm>
            <a:off x="6311348" y="3230217"/>
            <a:ext cx="1630017" cy="751102"/>
          </a:xfrm>
          <a:custGeom>
            <a:avLst/>
            <a:gdLst>
              <a:gd name="connsiteX0" fmla="*/ 0 w 1630017"/>
              <a:gd name="connsiteY0" fmla="*/ 0 h 751102"/>
              <a:gd name="connsiteX1" fmla="*/ 69574 w 1630017"/>
              <a:gd name="connsiteY1" fmla="*/ 298174 h 751102"/>
              <a:gd name="connsiteX2" fmla="*/ 228600 w 1630017"/>
              <a:gd name="connsiteY2" fmla="*/ 447261 h 751102"/>
              <a:gd name="connsiteX3" fmla="*/ 367748 w 1630017"/>
              <a:gd name="connsiteY3" fmla="*/ 318053 h 751102"/>
              <a:gd name="connsiteX4" fmla="*/ 496956 w 1630017"/>
              <a:gd name="connsiteY4" fmla="*/ 168966 h 751102"/>
              <a:gd name="connsiteX5" fmla="*/ 655982 w 1630017"/>
              <a:gd name="connsiteY5" fmla="*/ 258418 h 751102"/>
              <a:gd name="connsiteX6" fmla="*/ 815009 w 1630017"/>
              <a:gd name="connsiteY6" fmla="*/ 586409 h 751102"/>
              <a:gd name="connsiteX7" fmla="*/ 983974 w 1630017"/>
              <a:gd name="connsiteY7" fmla="*/ 745435 h 751102"/>
              <a:gd name="connsiteX8" fmla="*/ 1192695 w 1630017"/>
              <a:gd name="connsiteY8" fmla="*/ 695740 h 751102"/>
              <a:gd name="connsiteX9" fmla="*/ 1272209 w 1630017"/>
              <a:gd name="connsiteY9" fmla="*/ 506896 h 751102"/>
              <a:gd name="connsiteX10" fmla="*/ 1401417 w 1630017"/>
              <a:gd name="connsiteY10" fmla="*/ 546653 h 751102"/>
              <a:gd name="connsiteX11" fmla="*/ 1500809 w 1630017"/>
              <a:gd name="connsiteY11" fmla="*/ 636105 h 751102"/>
              <a:gd name="connsiteX12" fmla="*/ 1630017 w 1630017"/>
              <a:gd name="connsiteY12" fmla="*/ 427383 h 7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0017" h="751102">
                <a:moveTo>
                  <a:pt x="0" y="0"/>
                </a:moveTo>
                <a:cubicBezTo>
                  <a:pt x="15737" y="111815"/>
                  <a:pt x="31474" y="223631"/>
                  <a:pt x="69574" y="298174"/>
                </a:cubicBezTo>
                <a:cubicBezTo>
                  <a:pt x="107674" y="372717"/>
                  <a:pt x="178904" y="443948"/>
                  <a:pt x="228600" y="447261"/>
                </a:cubicBezTo>
                <a:cubicBezTo>
                  <a:pt x="278296" y="450574"/>
                  <a:pt x="323022" y="364436"/>
                  <a:pt x="367748" y="318053"/>
                </a:cubicBezTo>
                <a:cubicBezTo>
                  <a:pt x="412474" y="271671"/>
                  <a:pt x="448917" y="178905"/>
                  <a:pt x="496956" y="168966"/>
                </a:cubicBezTo>
                <a:cubicBezTo>
                  <a:pt x="544995" y="159027"/>
                  <a:pt x="602973" y="188844"/>
                  <a:pt x="655982" y="258418"/>
                </a:cubicBezTo>
                <a:cubicBezTo>
                  <a:pt x="708991" y="327992"/>
                  <a:pt x="760344" y="505239"/>
                  <a:pt x="815009" y="586409"/>
                </a:cubicBezTo>
                <a:cubicBezTo>
                  <a:pt x="869674" y="667579"/>
                  <a:pt x="921026" y="727213"/>
                  <a:pt x="983974" y="745435"/>
                </a:cubicBezTo>
                <a:cubicBezTo>
                  <a:pt x="1046922" y="763657"/>
                  <a:pt x="1144656" y="735496"/>
                  <a:pt x="1192695" y="695740"/>
                </a:cubicBezTo>
                <a:cubicBezTo>
                  <a:pt x="1240734" y="655984"/>
                  <a:pt x="1237422" y="531744"/>
                  <a:pt x="1272209" y="506896"/>
                </a:cubicBezTo>
                <a:cubicBezTo>
                  <a:pt x="1306996" y="482048"/>
                  <a:pt x="1363317" y="525118"/>
                  <a:pt x="1401417" y="546653"/>
                </a:cubicBezTo>
                <a:cubicBezTo>
                  <a:pt x="1439517" y="568188"/>
                  <a:pt x="1462709" y="655983"/>
                  <a:pt x="1500809" y="636105"/>
                </a:cubicBezTo>
                <a:cubicBezTo>
                  <a:pt x="1538909" y="616227"/>
                  <a:pt x="1584463" y="521805"/>
                  <a:pt x="1630017" y="42738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8FC9E-BEC9-E8BB-B98F-E3C2494A6600}"/>
              </a:ext>
            </a:extLst>
          </p:cNvPr>
          <p:cNvSpPr txBox="1"/>
          <p:nvPr/>
        </p:nvSpPr>
        <p:spPr>
          <a:xfrm rot="16200000">
            <a:off x="2732492" y="1930989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74BF6-B407-FA21-1FB4-C0070D6D12E5}"/>
              </a:ext>
            </a:extLst>
          </p:cNvPr>
          <p:cNvSpPr txBox="1"/>
          <p:nvPr/>
        </p:nvSpPr>
        <p:spPr>
          <a:xfrm rot="16200000">
            <a:off x="5381859" y="1970044"/>
            <a:ext cx="1321854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8683FA-B288-45ED-9678-D04B44700D60}"/>
              </a:ext>
            </a:extLst>
          </p:cNvPr>
          <p:cNvSpPr txBox="1"/>
          <p:nvPr/>
        </p:nvSpPr>
        <p:spPr>
          <a:xfrm rot="16200000">
            <a:off x="2732491" y="3620641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2061F2-F46A-D847-2D7D-C5A4FCE5720B}"/>
              </a:ext>
            </a:extLst>
          </p:cNvPr>
          <p:cNvSpPr txBox="1"/>
          <p:nvPr/>
        </p:nvSpPr>
        <p:spPr>
          <a:xfrm rot="16200000">
            <a:off x="5469943" y="3620640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A3DE9A-D83E-DC44-8F12-7C8BDE799EAB}"/>
              </a:ext>
            </a:extLst>
          </p:cNvPr>
          <p:cNvSpPr/>
          <p:nvPr/>
        </p:nvSpPr>
        <p:spPr>
          <a:xfrm>
            <a:off x="336589" y="3999799"/>
            <a:ext cx="1856849" cy="280491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553C9-E327-1F93-534B-DC1EF2B25F6C}"/>
              </a:ext>
            </a:extLst>
          </p:cNvPr>
          <p:cNvSpPr txBox="1"/>
          <p:nvPr/>
        </p:nvSpPr>
        <p:spPr>
          <a:xfrm>
            <a:off x="4126130" y="2563079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96DA3F-34F3-5E7C-1322-F3A984EC50A7}"/>
              </a:ext>
            </a:extLst>
          </p:cNvPr>
          <p:cNvSpPr txBox="1"/>
          <p:nvPr/>
        </p:nvSpPr>
        <p:spPr>
          <a:xfrm>
            <a:off x="6889428" y="257440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92F4A4-FCA0-BF69-3CDE-80DDA55D3D9E}"/>
              </a:ext>
            </a:extLst>
          </p:cNvPr>
          <p:cNvSpPr txBox="1"/>
          <p:nvPr/>
        </p:nvSpPr>
        <p:spPr>
          <a:xfrm>
            <a:off x="4200774" y="416172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129677-499F-32DF-8F9F-89560C6D5864}"/>
              </a:ext>
            </a:extLst>
          </p:cNvPr>
          <p:cNvSpPr txBox="1"/>
          <p:nvPr/>
        </p:nvSpPr>
        <p:spPr>
          <a:xfrm>
            <a:off x="6895572" y="418405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86894872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AF717-2ABB-0840-8C03-927ACE39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Choose 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54640-025D-6F4C-8381-9BF093088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0356" y="575500"/>
            <a:ext cx="5836469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No right answer! Depends on your application.</a:t>
            </a:r>
          </a:p>
          <a:p>
            <a:r>
              <a:rPr lang="en-US" dirty="0"/>
              <a:t>General, look for the “elbow” in the graph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Note: You will usually have to run k-means multiple times for each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1D207-426E-8B4E-8750-29740FED9E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AD893-2E11-404E-BE97-D60402AE5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320" y="1386612"/>
            <a:ext cx="5056809" cy="32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96891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4C41-6C02-B6D0-C66D-9E407862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4AD52-06DE-CE15-DF59-A8902862D9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D795D-A371-D5D5-1F8D-A74B5DC5C0BC}"/>
              </a:ext>
            </a:extLst>
          </p:cNvPr>
          <p:cNvSpPr txBox="1"/>
          <p:nvPr/>
        </p:nvSpPr>
        <p:spPr>
          <a:xfrm>
            <a:off x="3110088" y="336697"/>
            <a:ext cx="5525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k-means works well for well-separated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hyper-spherical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clusters of the same size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69C69AE4-5E5B-2546-0945-FA022129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448" y="1048050"/>
            <a:ext cx="2166574" cy="1928976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8A5CC504-B5BF-C72B-5565-44F6FB56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345" y="1048050"/>
            <a:ext cx="2166573" cy="1943424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6ED78CE7-A248-9C2B-C274-9DB336A33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871" y="3185141"/>
            <a:ext cx="2166573" cy="1947070"/>
          </a:xfrm>
          <a:prstGeom prst="rect">
            <a:avLst/>
          </a:prstGeom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94048FAD-45B3-E9AB-4892-08D6936AA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345" y="3196429"/>
            <a:ext cx="2173474" cy="19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07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D9CD-0862-CD4B-86B4-32D3EC0D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  <a:br>
              <a:rPr lang="en-US" dirty="0"/>
            </a:br>
            <a:r>
              <a:rPr lang="en-US" dirty="0"/>
              <a:t>vs</a:t>
            </a:r>
            <a:br>
              <a:rPr lang="en-US" dirty="0"/>
            </a:br>
            <a:r>
              <a:rPr lang="en-US" dirty="0"/>
              <a:t>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62AD9-A248-074B-8E50-DDEDD87A7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5157" y="199052"/>
            <a:ext cx="6003338" cy="4357447"/>
          </a:xfrm>
        </p:spPr>
        <p:txBody>
          <a:bodyPr/>
          <a:lstStyle/>
          <a:p>
            <a:pPr marL="139700" indent="0">
              <a:buNone/>
            </a:pPr>
            <a:endParaRPr lang="en-US" dirty="0"/>
          </a:p>
          <a:p>
            <a:r>
              <a:rPr lang="en-US" dirty="0"/>
              <a:t>Clustering looks like we assigned labels (by coloring or numbering different groups) but we didn’t use any </a:t>
            </a:r>
            <a:r>
              <a:rPr lang="en-US" b="1" dirty="0"/>
              <a:t>labeled</a:t>
            </a:r>
            <a:r>
              <a:rPr lang="en-US" dirty="0"/>
              <a:t> data.</a:t>
            </a:r>
          </a:p>
          <a:p>
            <a:r>
              <a:rPr lang="en-US" dirty="0"/>
              <a:t>In clustering, the “labels” don’t have meaning. To give meaning to the labels, human inputs is required</a:t>
            </a:r>
          </a:p>
          <a:p>
            <a:r>
              <a:rPr lang="en-US" dirty="0"/>
              <a:t>Classification learns from minimizing the error between a prediction and an actual </a:t>
            </a:r>
            <a:r>
              <a:rPr lang="en-US" b="1" dirty="0"/>
              <a:t>label</a:t>
            </a:r>
            <a:r>
              <a:rPr lang="en-US" dirty="0"/>
              <a:t>. </a:t>
            </a:r>
          </a:p>
          <a:p>
            <a:r>
              <a:rPr lang="en-US" dirty="0"/>
              <a:t>Clustering learns by minimizing the distance between points in a cluster.</a:t>
            </a:r>
          </a:p>
          <a:p>
            <a:r>
              <a:rPr lang="en-US" dirty="0"/>
              <a:t>Classification quality metrics (accuracy / loss) do not apply to clustering (since there is no label).</a:t>
            </a:r>
          </a:p>
          <a:p>
            <a:r>
              <a:rPr lang="en-US" dirty="0"/>
              <a:t>You can’t use validation set / cross-validation to choose the best choice of k for clustering.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B949-F705-AC41-BBEA-12FDDFB890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7401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0C6093F-C0DE-494E-BBDE-E4A84845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E54125-B269-504A-B6AD-D6EAA5070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</p:spPr>
        <p:txBody>
          <a:bodyPr/>
          <a:lstStyle/>
          <a:p>
            <a:r>
              <a:rPr lang="en-US" dirty="0"/>
              <a:t>Differences between classification and clustering</a:t>
            </a:r>
          </a:p>
          <a:p>
            <a:r>
              <a:rPr lang="en-US" dirty="0"/>
              <a:t>What types of clusters can be formed by k-means</a:t>
            </a:r>
          </a:p>
          <a:p>
            <a:r>
              <a:rPr lang="en-US" dirty="0"/>
              <a:t>K-means algorithm</a:t>
            </a:r>
          </a:p>
          <a:p>
            <a:r>
              <a:rPr lang="en-US" dirty="0"/>
              <a:t>Convergence of k-means</a:t>
            </a:r>
          </a:p>
          <a:p>
            <a:r>
              <a:rPr lang="en-US" dirty="0"/>
              <a:t>How to choose k</a:t>
            </a:r>
          </a:p>
          <a:p>
            <a:r>
              <a:rPr lang="en-US" dirty="0"/>
              <a:t>Better initialization using k-means++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FA016AB-78B8-4041-9059-028DF35C24F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959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B76A-BC31-9544-94BC-F7C4354D5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54122-D0E0-5A4C-A227-3E30976E64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1600"/>
            <a:ext cx="2046288" cy="4454525"/>
          </a:xfrm>
        </p:spPr>
        <p:txBody>
          <a:bodyPr/>
          <a:lstStyle/>
          <a:p>
            <a:r>
              <a:rPr lang="en-US" dirty="0"/>
              <a:t>ML Pipeline</a:t>
            </a:r>
            <a:br>
              <a:rPr lang="en-US" dirty="0"/>
            </a:br>
            <a:r>
              <a:rPr lang="en-US" dirty="0"/>
              <a:t>(Supervised)</a:t>
            </a:r>
          </a:p>
        </p:txBody>
      </p:sp>
      <p:sp>
        <p:nvSpPr>
          <p:cNvPr id="64" name="Slide Number Placeholder 3">
            <a:extLst>
              <a:ext uri="{FF2B5EF4-FFF2-40B4-BE49-F238E27FC236}">
                <a16:creationId xmlns:a16="http://schemas.microsoft.com/office/drawing/2014/main" id="{42D40E55-3CBB-3743-A9B0-90A41C051662}"/>
              </a:ext>
            </a:extLst>
          </p:cNvPr>
          <p:cNvSpPr txBox="1">
            <a:spLocks/>
          </p:cNvSpPr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24" name="Magnetic Disk 23">
            <a:extLst>
              <a:ext uri="{FF2B5EF4-FFF2-40B4-BE49-F238E27FC236}">
                <a16:creationId xmlns:a16="http://schemas.microsoft.com/office/drawing/2014/main" id="{76575621-A692-BA46-B11D-AC56A858FBA3}"/>
              </a:ext>
            </a:extLst>
          </p:cNvPr>
          <p:cNvSpPr/>
          <p:nvPr/>
        </p:nvSpPr>
        <p:spPr>
          <a:xfrm>
            <a:off x="1973251" y="1140369"/>
            <a:ext cx="1456628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1D7D0A-27EC-6D44-B5CD-C4B607139F69}"/>
              </a:ext>
            </a:extLst>
          </p:cNvPr>
          <p:cNvSpPr txBox="1"/>
          <p:nvPr/>
        </p:nvSpPr>
        <p:spPr>
          <a:xfrm>
            <a:off x="3714812" y="1384754"/>
            <a:ext cx="1470274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750C282-F0CC-974B-BFA8-6C50E9C1B35F}"/>
              </a:ext>
            </a:extLst>
          </p:cNvPr>
          <p:cNvCxnSpPr>
            <a:cxnSpLocks/>
            <a:stCxn id="24" idx="4"/>
            <a:endCxn id="25" idx="1"/>
          </p:cNvCxnSpPr>
          <p:nvPr/>
        </p:nvCxnSpPr>
        <p:spPr>
          <a:xfrm>
            <a:off x="3429879" y="1828610"/>
            <a:ext cx="284933" cy="2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3B41B43-E83A-4A41-A395-5E7E45D15233}"/>
              </a:ext>
            </a:extLst>
          </p:cNvPr>
          <p:cNvSpPr txBox="1"/>
          <p:nvPr/>
        </p:nvSpPr>
        <p:spPr>
          <a:xfrm>
            <a:off x="5651242" y="1384754"/>
            <a:ext cx="944490" cy="8925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389C10-A7FC-8D4E-9390-77FB64F713E5}"/>
              </a:ext>
            </a:extLst>
          </p:cNvPr>
          <p:cNvSpPr txBox="1"/>
          <p:nvPr/>
        </p:nvSpPr>
        <p:spPr>
          <a:xfrm>
            <a:off x="5597790" y="4027174"/>
            <a:ext cx="1032655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3D0FA-1563-BD4F-8BE0-58B9BCC82154}"/>
              </a:ext>
            </a:extLst>
          </p:cNvPr>
          <p:cNvSpPr txBox="1"/>
          <p:nvPr/>
        </p:nvSpPr>
        <p:spPr>
          <a:xfrm>
            <a:off x="5220915" y="2780202"/>
            <a:ext cx="1795684" cy="8925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 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1F5152A-7DC6-8A4A-8ED5-036F4FE42256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5185086" y="1831030"/>
            <a:ext cx="466156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A0373D3-D945-6B4F-9855-990D2BD72007}"/>
              </a:ext>
            </a:extLst>
          </p:cNvPr>
          <p:cNvCxnSpPr>
            <a:cxnSpLocks/>
            <a:stCxn id="27" idx="3"/>
            <a:endCxn id="43" idx="1"/>
          </p:cNvCxnSpPr>
          <p:nvPr/>
        </p:nvCxnSpPr>
        <p:spPr>
          <a:xfrm>
            <a:off x="6595732" y="1831030"/>
            <a:ext cx="1131443" cy="1465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9A6724-6070-F848-94DC-1FB0EE4400B2}"/>
              </a:ext>
            </a:extLst>
          </p:cNvPr>
          <p:cNvCxnSpPr>
            <a:cxnSpLocks/>
            <a:stCxn id="28" idx="0"/>
            <a:endCxn id="29" idx="2"/>
          </p:cNvCxnSpPr>
          <p:nvPr/>
        </p:nvCxnSpPr>
        <p:spPr>
          <a:xfrm flipV="1">
            <a:off x="6114118" y="3672754"/>
            <a:ext cx="4639" cy="354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5A66BE4B-EBA1-7346-9422-AF5355EEF68D}"/>
              </a:ext>
            </a:extLst>
          </p:cNvPr>
          <p:cNvCxnSpPr>
            <a:cxnSpLocks/>
            <a:endCxn id="28" idx="3"/>
          </p:cNvCxnSpPr>
          <p:nvPr/>
        </p:nvCxnSpPr>
        <p:spPr>
          <a:xfrm rot="5400000">
            <a:off x="5688651" y="2784291"/>
            <a:ext cx="2630954" cy="747365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AA9AE29-5753-3C4E-AD8D-0699264DBD8B}"/>
              </a:ext>
            </a:extLst>
          </p:cNvPr>
          <p:cNvSpPr txBox="1"/>
          <p:nvPr/>
        </p:nvSpPr>
        <p:spPr>
          <a:xfrm>
            <a:off x="2690044" y="2728584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0FB950-789E-C04E-B4EE-C13C51BDD056}"/>
              </a:ext>
            </a:extLst>
          </p:cNvPr>
          <p:cNvSpPr txBox="1"/>
          <p:nvPr/>
        </p:nvSpPr>
        <p:spPr>
          <a:xfrm>
            <a:off x="5189698" y="1382537"/>
            <a:ext cx="33374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C9AEBA-89BB-5142-8BFD-517F86061559}"/>
              </a:ext>
            </a:extLst>
          </p:cNvPr>
          <p:cNvSpPr txBox="1"/>
          <p:nvPr/>
        </p:nvSpPr>
        <p:spPr>
          <a:xfrm>
            <a:off x="6851329" y="1379132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ŷ</a:t>
            </a:r>
            <a:endParaRPr lang="en-US" sz="2000" b="1" dirty="0">
              <a:solidFill>
                <a:srgbClr val="B57BA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A67ED8-0979-8D46-A41C-27F8CD430AB5}"/>
              </a:ext>
            </a:extLst>
          </p:cNvPr>
          <p:cNvGrpSpPr/>
          <p:nvPr/>
        </p:nvGrpSpPr>
        <p:grpSpPr>
          <a:xfrm>
            <a:off x="5645595" y="2309757"/>
            <a:ext cx="298480" cy="525691"/>
            <a:chOff x="7787573" y="1903182"/>
            <a:chExt cx="298480" cy="61811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D3882B6-F7E6-B346-8D20-75CFD54A77F9}"/>
                </a:ext>
              </a:extLst>
            </p:cNvPr>
            <p:cNvSpPr txBox="1"/>
            <p:nvPr/>
          </p:nvSpPr>
          <p:spPr>
            <a:xfrm>
              <a:off x="7787573" y="1903182"/>
              <a:ext cx="298480" cy="47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⌃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EF3D42F-85C6-5146-9AE2-A148A649DB68}"/>
                </a:ext>
              </a:extLst>
            </p:cNvPr>
            <p:cNvSpPr txBox="1"/>
            <p:nvPr/>
          </p:nvSpPr>
          <p:spPr>
            <a:xfrm>
              <a:off x="7802001" y="2050842"/>
              <a:ext cx="284052" cy="470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E523827-CC51-5C41-937B-6BC325CAC15E}"/>
              </a:ext>
            </a:extLst>
          </p:cNvPr>
          <p:cNvCxnSpPr>
            <a:cxnSpLocks/>
            <a:stCxn id="29" idx="0"/>
            <a:endCxn id="27" idx="2"/>
          </p:cNvCxnSpPr>
          <p:nvPr/>
        </p:nvCxnSpPr>
        <p:spPr>
          <a:xfrm flipV="1">
            <a:off x="6118757" y="2277306"/>
            <a:ext cx="4730" cy="50289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7CBC163C-0DE5-8E4F-9D2C-9E50541EACB3}"/>
              </a:ext>
            </a:extLst>
          </p:cNvPr>
          <p:cNvCxnSpPr>
            <a:cxnSpLocks/>
            <a:stCxn id="24" idx="3"/>
            <a:endCxn id="28" idx="1"/>
          </p:cNvCxnSpPr>
          <p:nvPr/>
        </p:nvCxnSpPr>
        <p:spPr>
          <a:xfrm rot="16200000" flipH="1">
            <a:off x="3171378" y="2047037"/>
            <a:ext cx="1956599" cy="2896225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194" name="Picture 2" descr="World Earth Continents - Free vector graphic on Pixabay">
            <a:extLst>
              <a:ext uri="{FF2B5EF4-FFF2-40B4-BE49-F238E27FC236}">
                <a16:creationId xmlns:a16="http://schemas.microsoft.com/office/drawing/2014/main" id="{385E6E77-B9B3-7841-92A5-51D746011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234450" y="1124503"/>
            <a:ext cx="1319065" cy="140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349D76A-4A69-FA4E-A585-E3790B7EFBFC}"/>
              </a:ext>
            </a:extLst>
          </p:cNvPr>
          <p:cNvCxnSpPr>
            <a:cxnSpLocks/>
            <a:stCxn id="8194" idx="3"/>
            <a:endCxn id="24" idx="2"/>
          </p:cNvCxnSpPr>
          <p:nvPr/>
        </p:nvCxnSpPr>
        <p:spPr>
          <a:xfrm>
            <a:off x="1553515" y="1826629"/>
            <a:ext cx="419736" cy="1981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3" name="Picture 2" descr="World Earth Continents - Free vector graphic on Pixabay">
            <a:extLst>
              <a:ext uri="{FF2B5EF4-FFF2-40B4-BE49-F238E27FC236}">
                <a16:creationId xmlns:a16="http://schemas.microsoft.com/office/drawing/2014/main" id="{9724B701-5D60-5446-AF27-0CE9F548C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7727175" y="1143554"/>
            <a:ext cx="1319065" cy="140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F1619D2-8464-C548-9A2B-9E2740CF5CD5}"/>
              </a:ext>
            </a:extLst>
          </p:cNvPr>
          <p:cNvSpPr txBox="1"/>
          <p:nvPr/>
        </p:nvSpPr>
        <p:spPr>
          <a:xfrm>
            <a:off x="561556" y="2440582"/>
            <a:ext cx="1983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Historical Bias</a:t>
            </a:r>
          </a:p>
          <a:p>
            <a:r>
              <a:rPr lang="en-US" dirty="0">
                <a:solidFill>
                  <a:schemeClr val="bg1"/>
                </a:solidFill>
              </a:rPr>
              <a:t>- Representation Bias</a:t>
            </a:r>
          </a:p>
          <a:p>
            <a:r>
              <a:rPr lang="en-US" dirty="0">
                <a:solidFill>
                  <a:schemeClr val="bg1"/>
                </a:solidFill>
              </a:rPr>
              <a:t>- Measurement Bias</a:t>
            </a:r>
          </a:p>
        </p:txBody>
      </p:sp>
    </p:spTree>
    <p:extLst>
      <p:ext uri="{BB962C8B-B14F-4D97-AF65-F5344CB8AC3E}">
        <p14:creationId xmlns:p14="http://schemas.microsoft.com/office/powerpoint/2010/main" val="722800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7A4F-11AC-224C-9FA5-C6B93A90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849A1-6D6B-EA44-86F3-5861572420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91180-B5BB-2D4C-86CC-61D782765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25" y="638283"/>
            <a:ext cx="5596200" cy="246419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1B57A45-E29A-B64F-8C64-5D7304A9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3158326"/>
            <a:ext cx="5596200" cy="1727824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Note that we’re not talking about learning user preferences (yet – come back next week </a:t>
            </a:r>
            <a:r>
              <a:rPr lang="en-US" dirty="0">
                <a:sym typeface="Wingdings" pitchFamily="2" charset="2"/>
              </a:rPr>
              <a:t> ). </a:t>
            </a:r>
          </a:p>
          <a:p>
            <a:pPr marL="139700" indent="0">
              <a:buNone/>
            </a:pPr>
            <a:endParaRPr lang="en-US" dirty="0">
              <a:sym typeface="Wingdings" pitchFamily="2" charset="2"/>
            </a:endParaRPr>
          </a:p>
          <a:p>
            <a:pPr marL="139700" indent="0">
              <a:buNone/>
            </a:pPr>
            <a:r>
              <a:rPr lang="en-US" dirty="0">
                <a:sym typeface="Wingdings" pitchFamily="2" charset="2"/>
              </a:rPr>
              <a:t>Our case study is </a:t>
            </a:r>
            <a:r>
              <a:rPr lang="en-US" b="1" dirty="0">
                <a:sym typeface="Wingdings" pitchFamily="2" charset="2"/>
              </a:rPr>
              <a:t>document retrieval</a:t>
            </a:r>
            <a:r>
              <a:rPr lang="en-US" dirty="0">
                <a:sym typeface="Wingdings" pitchFamily="2" charset="2"/>
              </a:rPr>
              <a:t>. Given that someone read a particular article, what similar articles would you recommend (without personalization)?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57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E756-A917-F04B-8FAB-5CE8727FF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Labeled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4CB42-01E7-9345-9C0A-4782CA19A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80686" y="80804"/>
            <a:ext cx="5596200" cy="4894351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What if the labels are known? Given labeled training data.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Can do multi-class classification methods to predict label.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However, not all articles fit cleanly into one label.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Further, oftentimes real-world data doesn’t have labels.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4BD16-DB2D-994C-B398-B56135E63A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35071-5396-D240-BFAB-456831EB4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3" t="15123"/>
          <a:stretch/>
        </p:blipFill>
        <p:spPr>
          <a:xfrm>
            <a:off x="4572000" y="605037"/>
            <a:ext cx="2300281" cy="1675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610BD3-2C5C-7B4A-8266-0D2F2D5FFA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085"/>
          <a:stretch/>
        </p:blipFill>
        <p:spPr>
          <a:xfrm>
            <a:off x="4109240" y="2759004"/>
            <a:ext cx="3225800" cy="130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52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B491A-2039-5C49-984C-DDDA901C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Unlabeled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62A5D8-6D18-0B46-A7A3-966BF212A7D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 many real world contexts, there aren’t clearly defined labels so we won’t be able to do classification</a:t>
                </a:r>
              </a:p>
              <a:p>
                <a:r>
                  <a:rPr lang="en-US" dirty="0"/>
                  <a:t>We  will need to come up with methods that uncover structure from the (unlabeled) input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1" dirty="0"/>
                  <a:t>Clustering </a:t>
                </a:r>
                <a:r>
                  <a:rPr lang="en-US" dirty="0"/>
                  <a:t>is an automatic process of trying to find related groups within the given dataset.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62A5D8-6D18-0B46-A7A3-966BF212A7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8585B-CF9F-1545-B313-2A0EEE121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765B1-5961-E64C-B0CB-E9D58069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932" y="2887599"/>
            <a:ext cx="2046301" cy="2059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176698-7FFB-6846-8E71-C07B244A7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265" y="2887599"/>
            <a:ext cx="2100908" cy="211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A80FBE-85E0-124D-835D-AE32ABC64CE2}"/>
                  </a:ext>
                </a:extLst>
              </p:cNvPr>
              <p:cNvSpPr txBox="1"/>
              <p:nvPr/>
            </p:nvSpPr>
            <p:spPr>
              <a:xfrm>
                <a:off x="3571284" y="2588480"/>
                <a:ext cx="16635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𝐼𝑛𝑝𝑢𝑡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A80FBE-85E0-124D-835D-AE32ABC64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284" y="2588480"/>
                <a:ext cx="1663596" cy="307777"/>
              </a:xfrm>
              <a:prstGeom prst="rect">
                <a:avLst/>
              </a:prstGeom>
              <a:blipFill>
                <a:blip r:embed="rId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3389E8-E874-144E-AD15-A334789F8F0E}"/>
                  </a:ext>
                </a:extLst>
              </p:cNvPr>
              <p:cNvSpPr txBox="1"/>
              <p:nvPr/>
            </p:nvSpPr>
            <p:spPr>
              <a:xfrm>
                <a:off x="6426231" y="2582847"/>
                <a:ext cx="17849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𝑂𝑢𝑡𝑝𝑢𝑡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3389E8-E874-144E-AD15-A334789F8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231" y="2582847"/>
                <a:ext cx="178497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152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D5DE-ECF8-8F43-9C67-922C63C8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Clusters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ED410B-72A8-974D-A64C-259FA336086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60584" y="18594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In their simplest form, a </a:t>
                </a:r>
                <a:r>
                  <a:rPr lang="en-US" b="1" dirty="0"/>
                  <a:t>cluster </a:t>
                </a:r>
                <a:r>
                  <a:rPr lang="en-US" dirty="0"/>
                  <a:t>is defined by</a:t>
                </a:r>
              </a:p>
              <a:p>
                <a:r>
                  <a:rPr lang="en-US" dirty="0"/>
                  <a:t>The location of its center (</a:t>
                </a:r>
                <a:r>
                  <a:rPr lang="en-US" b="1" dirty="0"/>
                  <a:t>centroid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Shape and size of its </a:t>
                </a:r>
                <a:r>
                  <a:rPr lang="en-US" b="1" dirty="0"/>
                  <a:t>spread</a:t>
                </a: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Clustering </a:t>
                </a:r>
                <a:r>
                  <a:rPr lang="en-US" dirty="0"/>
                  <a:t>is the process of finding these clusters and </a:t>
                </a:r>
                <a:r>
                  <a:rPr lang="en-US" b="1" dirty="0"/>
                  <a:t>assigning </a:t>
                </a:r>
                <a:r>
                  <a:rPr lang="en-US" dirty="0"/>
                  <a:t>each example to a particular cluster.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gets assigned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…,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Usually based on closest centroid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Will define some kind of objective </a:t>
                </a:r>
              </a:p>
              <a:p>
                <a:pPr marL="139700" indent="0">
                  <a:buNone/>
                </a:pPr>
                <a:r>
                  <a:rPr lang="en-US" dirty="0"/>
                  <a:t>function for a clustering that determines </a:t>
                </a:r>
              </a:p>
              <a:p>
                <a:pPr marL="139700" indent="0">
                  <a:buNone/>
                </a:pPr>
                <a:r>
                  <a:rPr lang="en-US" dirty="0"/>
                  <a:t>how good the assignments are </a:t>
                </a:r>
              </a:p>
              <a:p>
                <a:r>
                  <a:rPr lang="en-US" dirty="0"/>
                  <a:t>Based on distance of assigned</a:t>
                </a:r>
                <a:br>
                  <a:rPr lang="en-US" dirty="0"/>
                </a:br>
                <a:r>
                  <a:rPr lang="en-US" dirty="0"/>
                  <a:t>examples to each cluster.</a:t>
                </a:r>
              </a:p>
              <a:p>
                <a:r>
                  <a:rPr lang="en-US" dirty="0"/>
                  <a:t>Close distance reflects strong similarity between datapoints.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ED410B-72A8-974D-A64C-259FA33608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60584" y="185940"/>
                <a:ext cx="5596200" cy="3981000"/>
              </a:xfrm>
              <a:blipFill>
                <a:blip r:embed="rId3"/>
                <a:stretch>
                  <a:fillRect b="-2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B75EF-7CF4-604F-A8D0-03C9D15198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1001D-D643-8544-AFA4-B84F1133A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711" y="2460558"/>
            <a:ext cx="2355599" cy="192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2268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 [Autosaved]" id="{4C932538-F7C1-1D4B-B734-09EEC0C1A209}" vid="{A9384664-80E9-BC46-9F6A-8B40AE9766A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19630</TotalTime>
  <Words>1769</Words>
  <Application>Microsoft Office PowerPoint</Application>
  <PresentationFormat>On-screen Show (16:9)</PresentationFormat>
  <Paragraphs>359</Paragraphs>
  <Slides>44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Georgia</vt:lpstr>
      <vt:lpstr>Cambria Math</vt:lpstr>
      <vt:lpstr>Open Sans</vt:lpstr>
      <vt:lpstr>Nunito Sans</vt:lpstr>
      <vt:lpstr>Calibri</vt:lpstr>
      <vt:lpstr>SlideMaster</vt:lpstr>
      <vt:lpstr>CSE/STAT 416 k-means Clustering  Tanmay Shah Paul G. Allen School of Computer Science &amp; Engineering University of Washington  May 15, 2024  ❓ Questions? Raise hand</vt:lpstr>
      <vt:lpstr>Clustering Overview</vt:lpstr>
      <vt:lpstr>Recap</vt:lpstr>
      <vt:lpstr>Unsupervised Learning</vt:lpstr>
      <vt:lpstr>ML Pipeline (Supervised)</vt:lpstr>
      <vt:lpstr>Clustering</vt:lpstr>
      <vt:lpstr>Labeled Data</vt:lpstr>
      <vt:lpstr>Unlabeled Data</vt:lpstr>
      <vt:lpstr>Define Clusters</vt:lpstr>
      <vt:lpstr>When Might This Work?</vt:lpstr>
      <vt:lpstr>Not Always Easy</vt:lpstr>
      <vt:lpstr>2 min</vt:lpstr>
      <vt:lpstr>K-Means Clustering</vt:lpstr>
      <vt:lpstr>K-Means Clustering Algorithm</vt:lpstr>
      <vt:lpstr>Step 0</vt:lpstr>
      <vt:lpstr>Step 1</vt:lpstr>
      <vt:lpstr>Step 2</vt:lpstr>
      <vt:lpstr>Repeat until convergence</vt:lpstr>
      <vt:lpstr>Stopping Conditions</vt:lpstr>
      <vt:lpstr>1 min</vt:lpstr>
      <vt:lpstr>1 min</vt:lpstr>
      <vt:lpstr>1 min</vt:lpstr>
      <vt:lpstr>2 min</vt:lpstr>
      <vt:lpstr>PowerPoint Presentation</vt:lpstr>
      <vt:lpstr>PowerPoint Presentation</vt:lpstr>
      <vt:lpstr>1.5 min</vt:lpstr>
      <vt:lpstr>PowerPoint Presentation</vt:lpstr>
      <vt:lpstr>Effect of Initialization</vt:lpstr>
      <vt:lpstr>1.5 min</vt:lpstr>
      <vt:lpstr>Effects of Initialization</vt:lpstr>
      <vt:lpstr>Effect of initialization</vt:lpstr>
      <vt:lpstr>Smart Initializing w/ k-means++</vt:lpstr>
      <vt:lpstr>k-means++ Example</vt:lpstr>
      <vt:lpstr>k-means++ Pros / Cons</vt:lpstr>
      <vt:lpstr>Assessing Performance</vt:lpstr>
      <vt:lpstr>Which Cluster?</vt:lpstr>
      <vt:lpstr>Which Cluster?</vt:lpstr>
      <vt:lpstr>Coordinate Descent</vt:lpstr>
      <vt:lpstr>1 min</vt:lpstr>
      <vt:lpstr>2 mins</vt:lpstr>
      <vt:lpstr>How to Choose k?</vt:lpstr>
      <vt:lpstr>Cluster shape</vt:lpstr>
      <vt:lpstr>Clustering vs Classification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cse-loaner</cp:lastModifiedBy>
  <cp:revision>403</cp:revision>
  <cp:lastPrinted>2019-07-29T15:53:53Z</cp:lastPrinted>
  <dcterms:modified xsi:type="dcterms:W3CDTF">2024-05-15T17:40:16Z</dcterms:modified>
</cp:coreProperties>
</file>