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</p:sldMasterIdLst>
  <p:notesMasterIdLst>
    <p:notesMasterId r:id="rId55"/>
  </p:notesMasterIdLst>
  <p:handoutMasterIdLst>
    <p:handoutMasterId r:id="rId56"/>
  </p:handoutMasterIdLst>
  <p:sldIdLst>
    <p:sldId id="2007" r:id="rId2"/>
    <p:sldId id="598" r:id="rId3"/>
    <p:sldId id="599" r:id="rId4"/>
    <p:sldId id="595" r:id="rId5"/>
    <p:sldId id="633" r:id="rId6"/>
    <p:sldId id="634" r:id="rId7"/>
    <p:sldId id="636" r:id="rId8"/>
    <p:sldId id="637" r:id="rId9"/>
    <p:sldId id="638" r:id="rId10"/>
    <p:sldId id="639" r:id="rId11"/>
    <p:sldId id="646" r:id="rId12"/>
    <p:sldId id="640" r:id="rId13"/>
    <p:sldId id="641" r:id="rId14"/>
    <p:sldId id="643" r:id="rId15"/>
    <p:sldId id="644" r:id="rId16"/>
    <p:sldId id="645" r:id="rId17"/>
    <p:sldId id="647" r:id="rId18"/>
    <p:sldId id="648" r:id="rId19"/>
    <p:sldId id="649" r:id="rId20"/>
    <p:sldId id="2006" r:id="rId21"/>
    <p:sldId id="2008" r:id="rId22"/>
    <p:sldId id="2009" r:id="rId23"/>
    <p:sldId id="2010" r:id="rId24"/>
    <p:sldId id="2011" r:id="rId25"/>
    <p:sldId id="672" r:id="rId26"/>
    <p:sldId id="673" r:id="rId27"/>
    <p:sldId id="651" r:id="rId28"/>
    <p:sldId id="652" r:id="rId29"/>
    <p:sldId id="653" r:id="rId30"/>
    <p:sldId id="654" r:id="rId31"/>
    <p:sldId id="655" r:id="rId32"/>
    <p:sldId id="656" r:id="rId33"/>
    <p:sldId id="657" r:id="rId34"/>
    <p:sldId id="658" r:id="rId35"/>
    <p:sldId id="659" r:id="rId36"/>
    <p:sldId id="661" r:id="rId37"/>
    <p:sldId id="662" r:id="rId38"/>
    <p:sldId id="676" r:id="rId39"/>
    <p:sldId id="674" r:id="rId40"/>
    <p:sldId id="664" r:id="rId41"/>
    <p:sldId id="666" r:id="rId42"/>
    <p:sldId id="667" r:id="rId43"/>
    <p:sldId id="668" r:id="rId44"/>
    <p:sldId id="669" r:id="rId45"/>
    <p:sldId id="670" r:id="rId46"/>
    <p:sldId id="671" r:id="rId47"/>
    <p:sldId id="709" r:id="rId48"/>
    <p:sldId id="710" r:id="rId49"/>
    <p:sldId id="711" r:id="rId50"/>
    <p:sldId id="712" r:id="rId51"/>
    <p:sldId id="677" r:id="rId52"/>
    <p:sldId id="678" r:id="rId53"/>
    <p:sldId id="679" r:id="rId5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mbria Math" panose="02040503050406030204" pitchFamily="18" charset="0"/>
      <p:regular r:id="rId61"/>
    </p:embeddedFont>
    <p:embeddedFont>
      <p:font typeface="Georgia" panose="02040502050405020303" pitchFamily="18" charset="0"/>
      <p:regular r:id="rId62"/>
      <p:bold r:id="rId63"/>
      <p:italic r:id="rId64"/>
      <p:boldItalic r:id="rId65"/>
    </p:embeddedFont>
    <p:embeddedFont>
      <p:font typeface="Nunito Sans" pitchFamily="2" charset="77"/>
      <p:regular r:id="rId66"/>
      <p:bold r:id="rId67"/>
      <p:italic r:id="rId68"/>
      <p:boldItalic r:id="rId69"/>
    </p:embeddedFont>
    <p:embeddedFont>
      <p:font typeface="Open Sans" panose="020B0606030504020204" pitchFamily="34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93C5"/>
    <a:srgbClr val="95698A"/>
    <a:srgbClr val="B57BA6"/>
    <a:srgbClr val="EFD9B0"/>
    <a:srgbClr val="FFAEEF"/>
    <a:srgbClr val="942093"/>
    <a:srgbClr val="D89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23F696-D533-4BE0-B1DA-8B15BD142E95}">
  <a:tblStyle styleId="{CB23F696-D533-4BE0-B1DA-8B15BD142E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18"/>
    <p:restoredTop sz="84626"/>
  </p:normalViewPr>
  <p:slideViewPr>
    <p:cSldViewPr snapToGrid="0" snapToObjects="1">
      <p:cViewPr varScale="1">
        <p:scale>
          <a:sx n="143" d="100"/>
          <a:sy n="143" d="100"/>
        </p:scale>
        <p:origin x="90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14F16-DD08-9D45-99E8-6100C70A1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11782F-D7B4-1D4E-8BD0-59CD4216F5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52ED9-18B6-0749-BB32-82EB97D0DB13}" type="datetimeFigureOut">
              <a:rPr lang="en-US" smtClean="0"/>
              <a:t>5/10/24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43E5-3862-3D44-8EAD-E8BE6FE12C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427D9-1E89-AB4D-AAE9-7A179DD01E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D49D8-58CC-5E4D-9921-5892B6C2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2286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smooth!</a:t>
            </a:r>
          </a:p>
        </p:txBody>
      </p:sp>
    </p:spTree>
    <p:extLst>
      <p:ext uri="{BB962C8B-B14F-4D97-AF65-F5344CB8AC3E}">
        <p14:creationId xmlns:p14="http://schemas.microsoft.com/office/powerpoint/2010/main" val="1046777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switch to boxcar in the middle, but fit looks like it’s in between the two</a:t>
            </a:r>
          </a:p>
        </p:txBody>
      </p:sp>
    </p:spTree>
    <p:extLst>
      <p:ext uri="{BB962C8B-B14F-4D97-AF65-F5344CB8AC3E}">
        <p14:creationId xmlns:p14="http://schemas.microsoft.com/office/powerpoint/2010/main" val="1080193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1215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idea is 1/</a:t>
            </a:r>
            <a:r>
              <a:rPr lang="en-US" dirty="0" err="1"/>
              <a:t>dist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190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\lambda is “bandwidth” (controls “width” of kernel)</a:t>
            </a:r>
          </a:p>
          <a:p>
            <a:r>
              <a:rPr lang="en-US" dirty="0"/>
              <a:t>Point out Boxcar/triangle/gaussian</a:t>
            </a:r>
          </a:p>
        </p:txBody>
      </p:sp>
    </p:spTree>
    <p:extLst>
      <p:ext uri="{BB962C8B-B14F-4D97-AF65-F5344CB8AC3E}">
        <p14:creationId xmlns:p14="http://schemas.microsoft.com/office/powerpoint/2010/main" val="1397511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smooth!</a:t>
            </a:r>
          </a:p>
        </p:txBody>
      </p:sp>
    </p:spTree>
    <p:extLst>
      <p:ext uri="{BB962C8B-B14F-4D97-AF65-F5344CB8AC3E}">
        <p14:creationId xmlns:p14="http://schemas.microsoft.com/office/powerpoint/2010/main" val="129741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995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056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722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random lines</a:t>
            </a:r>
          </a:p>
        </p:txBody>
      </p:sp>
    </p:spTree>
    <p:extLst>
      <p:ext uri="{BB962C8B-B14F-4D97-AF65-F5344CB8AC3E}">
        <p14:creationId xmlns:p14="http://schemas.microsoft.com/office/powerpoint/2010/main" val="546317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Calculate precision (4/ (2 + 4) = 2/3)</a:t>
            </a:r>
          </a:p>
          <a:p>
            <a:r>
              <a:rPr lang="en-US" dirty="0"/>
              <a:t>High precision means your positive predictions are trustworthy</a:t>
            </a:r>
          </a:p>
        </p:txBody>
      </p:sp>
    </p:spTree>
    <p:extLst>
      <p:ext uri="{BB962C8B-B14F-4D97-AF65-F5344CB8AC3E}">
        <p14:creationId xmlns:p14="http://schemas.microsoft.com/office/powerpoint/2010/main" val="742088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about binary</a:t>
            </a:r>
          </a:p>
        </p:txBody>
      </p:sp>
    </p:spTree>
    <p:extLst>
      <p:ext uri="{BB962C8B-B14F-4D97-AF65-F5344CB8AC3E}">
        <p14:creationId xmlns:p14="http://schemas.microsoft.com/office/powerpoint/2010/main" val="33785017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going out to 2 bits</a:t>
            </a:r>
          </a:p>
        </p:txBody>
      </p:sp>
    </p:spTree>
    <p:extLst>
      <p:ext uri="{BB962C8B-B14F-4D97-AF65-F5344CB8AC3E}">
        <p14:creationId xmlns:p14="http://schemas.microsoft.com/office/powerpoint/2010/main" val="17167519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cover 20% of the range, need 20% of the complete population</a:t>
            </a:r>
          </a:p>
          <a:p>
            <a:r>
              <a:rPr lang="en-US" dirty="0"/>
              <a:t>If we add another feature but still want to cover 20% of the possible space, would need 45% coverage for each feature!  (0.45^2 = 0.2)</a:t>
            </a:r>
          </a:p>
          <a:p>
            <a:r>
              <a:rPr lang="en-US" dirty="0"/>
              <a:t>In 3 dimensions, would need coverage over 58% of each feature</a:t>
            </a:r>
          </a:p>
          <a:p>
            <a:r>
              <a:rPr lang="en-US" dirty="0"/>
              <a:t>Write down that n approx. O(2^d)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9508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For an 8-dimensional hypercube, about 98% of the data is concentrated in its 256 corners.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42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Calculate recall (4 / (4 + 2)   = 2/3) </a:t>
            </a:r>
          </a:p>
          <a:p>
            <a:r>
              <a:rPr lang="en-US" dirty="0"/>
              <a:t>2 positive examples not shown</a:t>
            </a:r>
          </a:p>
          <a:p>
            <a:r>
              <a:rPr lang="en-US" dirty="0"/>
              <a:t>High recall means we are likely to “discover”  all the positive examples</a:t>
            </a:r>
          </a:p>
        </p:txBody>
      </p:sp>
    </p:spTree>
    <p:extLst>
      <p:ext uri="{BB962C8B-B14F-4D97-AF65-F5344CB8AC3E}">
        <p14:creationId xmlns:p14="http://schemas.microsoft.com/office/powerpoint/2010/main" val="466401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also return set of nearest neighbors (draw circle)</a:t>
            </a:r>
          </a:p>
        </p:txBody>
      </p:sp>
    </p:spTree>
    <p:extLst>
      <p:ext uri="{BB962C8B-B14F-4D97-AF65-F5344CB8AC3E}">
        <p14:creationId xmlns:p14="http://schemas.microsoft.com/office/powerpoint/2010/main" val="3321426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curve vs 1-NN line</a:t>
            </a:r>
          </a:p>
        </p:txBody>
      </p:sp>
    </p:spTree>
    <p:extLst>
      <p:ext uri="{BB962C8B-B14F-4D97-AF65-F5344CB8AC3E}">
        <p14:creationId xmlns:p14="http://schemas.microsoft.com/office/powerpoint/2010/main" val="1634745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curve vs 1-NN line</a:t>
            </a:r>
          </a:p>
        </p:txBody>
      </p:sp>
    </p:spTree>
    <p:extLst>
      <p:ext uri="{BB962C8B-B14F-4D97-AF65-F5344CB8AC3E}">
        <p14:creationId xmlns:p14="http://schemas.microsoft.com/office/powerpoint/2010/main" val="1953070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O(n) above slide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91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idea is 1/</a:t>
            </a:r>
            <a:r>
              <a:rPr lang="en-US" dirty="0" err="1"/>
              <a:t>dist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716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\lambda is “bandwidth” (controls “width” of kernel)</a:t>
            </a:r>
          </a:p>
          <a:p>
            <a:r>
              <a:rPr lang="en-US" dirty="0"/>
              <a:t>Point out Boxcar/triangle/gaussian</a:t>
            </a:r>
          </a:p>
        </p:txBody>
      </p:sp>
    </p:spTree>
    <p:extLst>
      <p:ext uri="{BB962C8B-B14F-4D97-AF65-F5344CB8AC3E}">
        <p14:creationId xmlns:p14="http://schemas.microsoft.com/office/powerpoint/2010/main" val="1074626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D9732-38F6-429A-80B4-0D5E5CCE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101" y="-300"/>
            <a:ext cx="4602079" cy="5143500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B57BA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7443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C002A9-6F71-4260-AC7A-CA8BDE84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15" name="Google Shape;33;p6">
            <a:extLst>
              <a:ext uri="{FF2B5EF4-FFF2-40B4-BE49-F238E27FC236}">
                <a16:creationId xmlns:a16="http://schemas.microsoft.com/office/drawing/2014/main" id="{7D0330C4-488F-4E11-BF3D-EA5DF26F0A65}"/>
              </a:ext>
            </a:extLst>
          </p:cNvPr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4;p6">
            <a:extLst>
              <a:ext uri="{FF2B5EF4-FFF2-40B4-BE49-F238E27FC236}">
                <a16:creationId xmlns:a16="http://schemas.microsoft.com/office/drawing/2014/main" id="{9AA0ECA5-9FBC-4C4B-A996-F0E3B3EC796D}"/>
              </a:ext>
            </a:extLst>
          </p:cNvPr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4" name="Google Shape;363;p47">
            <a:extLst>
              <a:ext uri="{FF2B5EF4-FFF2-40B4-BE49-F238E27FC236}">
                <a16:creationId xmlns:a16="http://schemas.microsoft.com/office/drawing/2014/main" id="{CA4C0B63-61BC-42D7-B10C-C17E378D6BB3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25" name="Google Shape;364;p47">
              <a:extLst>
                <a:ext uri="{FF2B5EF4-FFF2-40B4-BE49-F238E27FC236}">
                  <a16:creationId xmlns:a16="http://schemas.microsoft.com/office/drawing/2014/main" id="{E6339F27-6884-43C4-ACA3-533ECC8D418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5;p47">
              <a:extLst>
                <a:ext uri="{FF2B5EF4-FFF2-40B4-BE49-F238E27FC236}">
                  <a16:creationId xmlns:a16="http://schemas.microsoft.com/office/drawing/2014/main" id="{2F61311E-6ABC-4FA5-88CF-1E1E49177CE2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6;p47">
              <a:extLst>
                <a:ext uri="{FF2B5EF4-FFF2-40B4-BE49-F238E27FC236}">
                  <a16:creationId xmlns:a16="http://schemas.microsoft.com/office/drawing/2014/main" id="{FFA797A4-32D0-4B07-A937-80B9B4AE6CCC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7;p47">
              <a:extLst>
                <a:ext uri="{FF2B5EF4-FFF2-40B4-BE49-F238E27FC236}">
                  <a16:creationId xmlns:a16="http://schemas.microsoft.com/office/drawing/2014/main" id="{F55FF81A-18F9-4036-9BA4-D4E796DF3A27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8;p47">
              <a:extLst>
                <a:ext uri="{FF2B5EF4-FFF2-40B4-BE49-F238E27FC236}">
                  <a16:creationId xmlns:a16="http://schemas.microsoft.com/office/drawing/2014/main" id="{B47BC9E7-AA0A-4513-BB74-8438AC3B4E9D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9;p47">
              <a:extLst>
                <a:ext uri="{FF2B5EF4-FFF2-40B4-BE49-F238E27FC236}">
                  <a16:creationId xmlns:a16="http://schemas.microsoft.com/office/drawing/2014/main" id="{ADB9D0F2-9906-4BBA-9EAB-C51BE4A408F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07FEEEE-A528-47C9-8C2A-34EE7D884265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sp>
        <p:nvSpPr>
          <p:cNvPr id="32" name="Google Shape;33;p6">
            <a:extLst>
              <a:ext uri="{FF2B5EF4-FFF2-40B4-BE49-F238E27FC236}">
                <a16:creationId xmlns:a16="http://schemas.microsoft.com/office/drawing/2014/main" id="{68683667-DBA0-4A41-82D7-0C8631CCBB12}"/>
              </a:ext>
            </a:extLst>
          </p:cNvPr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4;p6">
            <a:extLst>
              <a:ext uri="{FF2B5EF4-FFF2-40B4-BE49-F238E27FC236}">
                <a16:creationId xmlns:a16="http://schemas.microsoft.com/office/drawing/2014/main" id="{A284046B-D9C8-4461-A1AE-2FA553A7D5FC}"/>
              </a:ext>
            </a:extLst>
          </p:cNvPr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" name="Google Shape;363;p47">
            <a:extLst>
              <a:ext uri="{FF2B5EF4-FFF2-40B4-BE49-F238E27FC236}">
                <a16:creationId xmlns:a16="http://schemas.microsoft.com/office/drawing/2014/main" id="{735933C5-CDCE-4C6F-A7AA-CAFB303CEBCB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39" name="Google Shape;364;p47">
              <a:extLst>
                <a:ext uri="{FF2B5EF4-FFF2-40B4-BE49-F238E27FC236}">
                  <a16:creationId xmlns:a16="http://schemas.microsoft.com/office/drawing/2014/main" id="{319CEAC4-AB37-46AC-83C5-041DD44E1C28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7">
              <a:extLst>
                <a:ext uri="{FF2B5EF4-FFF2-40B4-BE49-F238E27FC236}">
                  <a16:creationId xmlns:a16="http://schemas.microsoft.com/office/drawing/2014/main" id="{19C42B5C-DF57-4293-A3EE-C1B9404F968C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7">
              <a:extLst>
                <a:ext uri="{FF2B5EF4-FFF2-40B4-BE49-F238E27FC236}">
                  <a16:creationId xmlns:a16="http://schemas.microsoft.com/office/drawing/2014/main" id="{4D2ED5BB-3C53-4353-9DE6-4612BD35C506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7">
              <a:extLst>
                <a:ext uri="{FF2B5EF4-FFF2-40B4-BE49-F238E27FC236}">
                  <a16:creationId xmlns:a16="http://schemas.microsoft.com/office/drawing/2014/main" id="{99CE3620-5EB9-437E-85F8-E4E92254F7A2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7">
              <a:extLst>
                <a:ext uri="{FF2B5EF4-FFF2-40B4-BE49-F238E27FC236}">
                  <a16:creationId xmlns:a16="http://schemas.microsoft.com/office/drawing/2014/main" id="{424AE11F-5615-4288-B7FD-140B0D25E3CD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9;p47">
              <a:extLst>
                <a:ext uri="{FF2B5EF4-FFF2-40B4-BE49-F238E27FC236}">
                  <a16:creationId xmlns:a16="http://schemas.microsoft.com/office/drawing/2014/main" id="{C2BC4024-C9C4-40B1-AD29-F82F055F85A1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35A8A6D-88CA-4794-BE33-14506353A99D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2918502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59A83B-C13C-4757-9F87-A8ACFB64D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140550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881ACC-0101-4777-9DD7-47FE1EDFF82F}"/>
              </a:ext>
            </a:extLst>
          </p:cNvPr>
          <p:cNvSpPr/>
          <p:nvPr/>
        </p:nvSpPr>
        <p:spPr>
          <a:xfrm>
            <a:off x="0" y="0"/>
            <a:ext cx="9144000" cy="514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71;p11">
            <a:extLst>
              <a:ext uri="{FF2B5EF4-FFF2-40B4-BE49-F238E27FC236}">
                <a16:creationId xmlns:a16="http://schemas.microsoft.com/office/drawing/2014/main" id="{64282F53-10A8-4398-9AFF-ECCF60AD1F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01321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2447580"/>
      </p:ext>
    </p:extLst>
  </p:cSld>
  <p:clrMapOvr>
    <a:masterClrMapping/>
  </p:clrMapOvr>
  <p:transition>
    <p:fade thruBlk="1"/>
  </p:transition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334084454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94495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B57BA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1651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2B598-DA07-4F30-BC18-EBBE2AB5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1658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solidFill>
          <a:srgbClr val="D89F39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916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2" name="Google Shape;72;p10">
            <a:extLst>
              <a:ext uri="{FF2B5EF4-FFF2-40B4-BE49-F238E27FC236}">
                <a16:creationId xmlns:a16="http://schemas.microsoft.com/office/drawing/2014/main" id="{F852DD33-53F1-4722-BB85-ED3D938F9553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4" name="Google Shape;72;p10">
            <a:extLst>
              <a:ext uri="{FF2B5EF4-FFF2-40B4-BE49-F238E27FC236}">
                <a16:creationId xmlns:a16="http://schemas.microsoft.com/office/drawing/2014/main" id="{245B93CF-4E0B-404C-9775-B94AA35A3262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63142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48210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8779" y="273120"/>
            <a:ext cx="1887891" cy="6885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4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sli.do</a:t>
            </a: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#cs416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906095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2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sli.do</a:t>
            </a:r>
            <a:r>
              <a:rPr lang="en-US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#cs416</a:t>
            </a: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 userDrawn="1"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 userDrawn="1"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 userDrawn="1"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2" name="Google Shape;80;p11">
            <a:extLst>
              <a:ext uri="{FF2B5EF4-FFF2-40B4-BE49-F238E27FC236}">
                <a16:creationId xmlns:a16="http://schemas.microsoft.com/office/drawing/2014/main" id="{E29852E2-E639-A4CD-F82B-65C87660E601}"/>
              </a:ext>
            </a:extLst>
          </p:cNvPr>
          <p:cNvPicPr preferRelativeResize="0"/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8779" y="273120"/>
            <a:ext cx="1887891" cy="6885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29420125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F693F7-8485-4342-A45C-2880CB1A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64310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" name="Google Shape;55;p9">
            <a:extLst>
              <a:ext uri="{FF2B5EF4-FFF2-40B4-BE49-F238E27FC236}">
                <a16:creationId xmlns:a16="http://schemas.microsoft.com/office/drawing/2014/main" id="{B37EAD93-95EB-9841-84F5-9921CB1AF447}"/>
              </a:ext>
            </a:extLst>
          </p:cNvPr>
          <p:cNvGrpSpPr/>
          <p:nvPr/>
        </p:nvGrpSpPr>
        <p:grpSpPr>
          <a:xfrm>
            <a:off x="234447" y="3686127"/>
            <a:ext cx="304009" cy="326513"/>
            <a:chOff x="616425" y="2329600"/>
            <a:chExt cx="361700" cy="388475"/>
          </a:xfrm>
        </p:grpSpPr>
        <p:sp>
          <p:nvSpPr>
            <p:cNvPr id="26" name="Google Shape;56;p9">
              <a:extLst>
                <a:ext uri="{FF2B5EF4-FFF2-40B4-BE49-F238E27FC236}">
                  <a16:creationId xmlns:a16="http://schemas.microsoft.com/office/drawing/2014/main" id="{DFA692B1-A617-944F-854B-4334549512DD}"/>
                </a:ext>
              </a:extLst>
            </p:cNvPr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;p9">
              <a:extLst>
                <a:ext uri="{FF2B5EF4-FFF2-40B4-BE49-F238E27FC236}">
                  <a16:creationId xmlns:a16="http://schemas.microsoft.com/office/drawing/2014/main" id="{819CE10C-5124-9B42-B42E-C453A6058A63}"/>
                </a:ext>
              </a:extLst>
            </p:cNvPr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;p9">
              <a:extLst>
                <a:ext uri="{FF2B5EF4-FFF2-40B4-BE49-F238E27FC236}">
                  <a16:creationId xmlns:a16="http://schemas.microsoft.com/office/drawing/2014/main" id="{04B3A3EE-6444-0346-A1E0-D3B65F3DA229}"/>
                </a:ext>
              </a:extLst>
            </p:cNvPr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;p9">
              <a:extLst>
                <a:ext uri="{FF2B5EF4-FFF2-40B4-BE49-F238E27FC236}">
                  <a16:creationId xmlns:a16="http://schemas.microsoft.com/office/drawing/2014/main" id="{74D3972D-6F5C-6042-B46B-62B9642BF4F5}"/>
                </a:ext>
              </a:extLst>
            </p:cNvPr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;p9">
              <a:extLst>
                <a:ext uri="{FF2B5EF4-FFF2-40B4-BE49-F238E27FC236}">
                  <a16:creationId xmlns:a16="http://schemas.microsoft.com/office/drawing/2014/main" id="{D4D028A4-89DB-2C43-848E-358101808AF1}"/>
                </a:ext>
              </a:extLst>
            </p:cNvPr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;p9">
              <a:extLst>
                <a:ext uri="{FF2B5EF4-FFF2-40B4-BE49-F238E27FC236}">
                  <a16:creationId xmlns:a16="http://schemas.microsoft.com/office/drawing/2014/main" id="{AE6D05E6-CEDE-394C-BE71-260CFAE39A5E}"/>
                </a:ext>
              </a:extLst>
            </p:cNvPr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;p9">
              <a:extLst>
                <a:ext uri="{FF2B5EF4-FFF2-40B4-BE49-F238E27FC236}">
                  <a16:creationId xmlns:a16="http://schemas.microsoft.com/office/drawing/2014/main" id="{31D6B255-C828-F849-BC3B-8F826C8EFB9B}"/>
                </a:ext>
              </a:extLst>
            </p:cNvPr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;p9">
              <a:extLst>
                <a:ext uri="{FF2B5EF4-FFF2-40B4-BE49-F238E27FC236}">
                  <a16:creationId xmlns:a16="http://schemas.microsoft.com/office/drawing/2014/main" id="{D4E630D5-D9A0-6444-BE4F-9631A278F7A7}"/>
                </a:ext>
              </a:extLst>
            </p:cNvPr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3752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11086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83" r:id="rId7"/>
    <p:sldLayoutId id="2147483684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67" r:id="rId14"/>
    <p:sldLayoutId id="2147483668" r:id="rId1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0.png"/><Relationship Id="rId5" Type="http://schemas.openxmlformats.org/officeDocument/2006/relationships/image" Target="../media/image26.png"/><Relationship Id="rId4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emf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0.png"/><Relationship Id="rId5" Type="http://schemas.openxmlformats.org/officeDocument/2006/relationships/image" Target="../media/image26.png"/><Relationship Id="rId4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32.emf"/><Relationship Id="rId7" Type="http://schemas.openxmlformats.org/officeDocument/2006/relationships/image" Target="../media/image49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1;p15">
            <a:extLst>
              <a:ext uri="{FF2B5EF4-FFF2-40B4-BE49-F238E27FC236}">
                <a16:creationId xmlns:a16="http://schemas.microsoft.com/office/drawing/2014/main" id="{BA5AD35C-45EE-4505-8CA7-4A2D9C5484E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CSE/STAT 416</a:t>
            </a:r>
            <a:br>
              <a:rPr lang="en" sz="1000" dirty="0"/>
            </a:br>
            <a:r>
              <a:rPr lang="en" sz="1600" dirty="0"/>
              <a:t>Local Methods</a:t>
            </a:r>
            <a:br>
              <a:rPr lang="en" sz="1600" dirty="0"/>
            </a:br>
            <a:r>
              <a:rPr lang="en" sz="1600" dirty="0"/>
              <a:t>Locality Sensitive Hashing</a:t>
            </a:r>
            <a:br>
              <a:rPr lang="en-US" sz="1600" dirty="0"/>
            </a:br>
            <a:r>
              <a:rPr lang="en-US" sz="1200" b="0" dirty="0"/>
              <a:t>Pre-Class Video</a:t>
            </a:r>
            <a:br>
              <a:rPr lang="en" sz="1800" dirty="0"/>
            </a:br>
            <a:br>
              <a:rPr lang="en" sz="1800" dirty="0"/>
            </a:br>
            <a:r>
              <a:rPr lang="en" sz="1100" dirty="0"/>
              <a:t>Tanmay Shah</a:t>
            </a:r>
            <a:br>
              <a:rPr lang="en" sz="1000" dirty="0"/>
            </a:br>
            <a:r>
              <a:rPr lang="en-US" sz="1000" dirty="0"/>
              <a:t>Paul G. Allen School of Computer Science &amp; Engineering</a:t>
            </a:r>
            <a:br>
              <a:rPr lang="en-US" sz="1000" dirty="0"/>
            </a:br>
            <a:r>
              <a:rPr lang="en" sz="1000" dirty="0"/>
              <a:t>University of Washington</a:t>
            </a:r>
            <a:br>
              <a:rPr lang="en" sz="1000" dirty="0"/>
            </a:br>
            <a:br>
              <a:rPr lang="en" sz="1000" dirty="0"/>
            </a:br>
            <a:r>
              <a:rPr lang="en-US" sz="1000" dirty="0"/>
              <a:t>May 10, 2024</a:t>
            </a:r>
            <a:br>
              <a:rPr lang="en-US" sz="1000" dirty="0"/>
            </a:br>
            <a:br>
              <a:rPr lang="en-US" sz="1000" dirty="0"/>
            </a:b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41361599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E4BBD-8865-AD4A-9DC8-EC71FEE85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1-NN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4848B-B415-984D-B9BD-A30016EFC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Weaknesses</a:t>
            </a:r>
          </a:p>
          <a:p>
            <a:r>
              <a:rPr lang="en-US" dirty="0"/>
              <a:t>Inaccurate if data is sparse</a:t>
            </a:r>
          </a:p>
          <a:p>
            <a:r>
              <a:rPr lang="en-US" dirty="0"/>
              <a:t>Can wildly overfit</a:t>
            </a:r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FDFBE-0F3D-C444-B799-28B523B78C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57010-9B98-844D-B572-15B1D8057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160" y="2241550"/>
            <a:ext cx="2914650" cy="210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CE4573-01F6-FE47-ACFE-06D9150E7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484" y="293912"/>
            <a:ext cx="2914650" cy="2131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527A70-ECE7-1B47-B587-095C97576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534" y="2618557"/>
            <a:ext cx="3296953" cy="213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6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29925-1AB9-894C-B4E5-D7F18181F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1-NN Classification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E14B4-6ED5-C04F-BB31-F7E680EB8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Can we use the same algorithm for classification? Yes!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Predict the class of the nearest neighbor. Besides that, exactly the same as regression.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EF838-BB73-A543-A52C-E327E1B5F8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58349-82B3-4945-ABBA-A57F222AC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119366"/>
            <a:ext cx="2982947" cy="274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753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6B4C-B79B-CF4F-B465-4DA90C67B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 Overfitting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F55E7-22A0-0949-9A57-2F7C4FF45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The downfalls of 1-NN come from it relies too much on a single data point (the nearest neighbor), which makes it susceptible to noise in the data.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More reliable estimate if you look at more than one house!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32FFE-F63C-F24C-8805-EA51D4D174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1F280-0DC9-3342-A3F3-7FBF3ACAE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550" y="2284522"/>
            <a:ext cx="2540000" cy="10809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7F81D8-258C-094D-AB18-A0135EFDA703}"/>
                  </a:ext>
                </a:extLst>
              </p:cNvPr>
              <p:cNvSpPr txBox="1"/>
              <p:nvPr/>
            </p:nvSpPr>
            <p:spPr>
              <a:xfrm>
                <a:off x="3090625" y="3631638"/>
                <a:ext cx="5596200" cy="124027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Input</a:t>
                </a:r>
                <a:r>
                  <a:rPr lang="en-US" b="0" i="1" dirty="0">
                    <a:latin typeface="Cambria Math" panose="02040503050406030204" pitchFamily="18" charset="0"/>
                  </a:rPr>
                  <a:t>: </a:t>
                </a:r>
                <a:r>
                  <a:rPr lang="en-US" b="0" dirty="0">
                    <a:latin typeface="Cambria Math" panose="02040503050406030204" pitchFamily="18" charset="0"/>
                  </a:rPr>
                  <a:t>Query point: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, Training Data: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), …,(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𝑘𝑁𝑒𝑎𝑟𝑒𝑠𝑡𝑁𝑒𝑖𝑔h𝑏𝑜𝑟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Output</a:t>
                </a:r>
                <a:r>
                  <a:rPr lang="en-US" i="1" dirty="0">
                    <a:latin typeface="Cambria Math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p>
                        </m:sSup>
                      </m:e>
                    </m:nary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7F81D8-258C-094D-AB18-A0135EFDA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625" y="3631638"/>
                <a:ext cx="5596200" cy="1240276"/>
              </a:xfrm>
              <a:prstGeom prst="rect">
                <a:avLst/>
              </a:prstGeom>
              <a:blipFill>
                <a:blip r:embed="rId3"/>
                <a:stretch>
                  <a:fillRect l="-226" b="-33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6687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5D6E-F9D0-2E4D-9549-02A445D02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k-NN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690C0B2-E2EF-4445-8FEA-52109009397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By using a larger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we make the function a bit less crazy</a:t>
                </a:r>
              </a:p>
              <a:p>
                <a:r>
                  <a:rPr lang="en-US" dirty="0"/>
                  <a:t>Still discontinuous though (neighbor is either in or out)</a:t>
                </a:r>
              </a:p>
              <a:p>
                <a:r>
                  <a:rPr lang="en-US" dirty="0"/>
                  <a:t>Boundaries are still sort of a problem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690C0B2-E2EF-4445-8FEA-5210900939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E9CC2-A87B-8747-94A5-AE57FDA94B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C21506-A859-314D-A985-92A10C75A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485" y="593350"/>
            <a:ext cx="2911707" cy="238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88AAA4-DF9D-B24D-AC9D-14248A368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258" y="593350"/>
            <a:ext cx="2911707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293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CBB30-661D-494A-98CA-A2C605017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with k-NN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36169-1E50-9947-8952-8D00E1AC8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While k-NN can solve some issues that 1-NN has, it brings some more to the table.</a:t>
            </a:r>
          </a:p>
          <a:p>
            <a:r>
              <a:rPr lang="en-US" dirty="0"/>
              <a:t>Have to choose right value of k.</a:t>
            </a:r>
          </a:p>
          <a:p>
            <a:pPr lvl="1"/>
            <a:r>
              <a:rPr lang="en-US" dirty="0"/>
              <a:t>If k is too large, model is too simple</a:t>
            </a:r>
          </a:p>
          <a:p>
            <a:r>
              <a:rPr lang="en-US" dirty="0"/>
              <a:t>Discontinuities matter in many applications</a:t>
            </a:r>
          </a:p>
          <a:p>
            <a:pPr lvl="1"/>
            <a:r>
              <a:rPr lang="en-US" dirty="0"/>
              <a:t>The error might be good, but would you believe a price jump for a 2640 </a:t>
            </a:r>
            <a:r>
              <a:rPr lang="en-US" dirty="0" err="1"/>
              <a:t>sq.ft</a:t>
            </a:r>
            <a:r>
              <a:rPr lang="en-US" dirty="0"/>
              <a:t>. house to a 2641 </a:t>
            </a:r>
            <a:r>
              <a:rPr lang="en-US" dirty="0" err="1"/>
              <a:t>sq.ft</a:t>
            </a:r>
            <a:r>
              <a:rPr lang="en-US" dirty="0"/>
              <a:t>. house?</a:t>
            </a:r>
          </a:p>
          <a:p>
            <a:r>
              <a:rPr lang="en-US" dirty="0"/>
              <a:t>Seems to do worse at the boundaries still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DAF62-A1DA-9C47-945E-E62C730C09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25302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31B2-EE7D-6B4B-84BD-5763761B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</a:t>
            </a:r>
            <a:br>
              <a:rPr lang="en-US" dirty="0"/>
            </a:br>
            <a:r>
              <a:rPr lang="en-US" dirty="0"/>
              <a:t>k-NN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1FA00FE-E531-3D4F-9BF1-3C3E2B48914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33996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Big Idea: </a:t>
                </a:r>
                <a:r>
                  <a:rPr lang="en-US" dirty="0"/>
                  <a:t>Instead of treating each neighbor equally, put more weight on closer neighbors.</a:t>
                </a:r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dirty="0"/>
                  <a:t>Predict: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sSub>
                                    <m:sSub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</m:sSub>
                              <m:sSup>
                                <m:sSup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sSub>
                                    <m:sSub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sSub>
                                    <m:sSub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Reads: Weight each nearest neighbor by some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How to 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?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1FA00FE-E531-3D4F-9BF1-3C3E2B4891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3399600"/>
              </a:xfrm>
              <a:blipFill>
                <a:blip r:embed="rId3"/>
                <a:stretch>
                  <a:fillRect b="-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C74DC-6ECC-2B43-A1F4-BA170A4FC6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6C7DF674-E52C-384E-9253-C98E7D6DB8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90625" y="3975100"/>
                <a:ext cx="5596200" cy="8763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numCol="2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▪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9pPr>
              </a:lstStyle>
              <a:p>
                <a:pPr marL="139700" indent="0">
                  <a:buNone/>
                </a:pPr>
                <a:r>
                  <a:rPr lang="en-US" dirty="0"/>
                  <a:t>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to be </a:t>
                </a:r>
                <a:r>
                  <a:rPr lang="en-US" b="1" dirty="0"/>
                  <a:t>small</a:t>
                </a:r>
                <a:r>
                  <a:rPr lang="en-US" dirty="0"/>
                  <a:t> if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US" dirty="0"/>
                  <a:t> is </a:t>
                </a:r>
                <a:r>
                  <a:rPr lang="en-US" b="1" dirty="0"/>
                  <a:t>large.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to be </a:t>
                </a:r>
                <a:r>
                  <a:rPr lang="en-US" b="1" dirty="0"/>
                  <a:t>large</a:t>
                </a:r>
                <a:r>
                  <a:rPr lang="en-US" dirty="0"/>
                  <a:t> if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𝑑𝑖𝑠𝑡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US" dirty="0"/>
                  <a:t> is </a:t>
                </a:r>
                <a:r>
                  <a:rPr lang="en-US" b="1" dirty="0"/>
                  <a:t>small.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6C7DF674-E52C-384E-9253-C98E7D6DB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625" y="3975100"/>
                <a:ext cx="5596200" cy="8763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3450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A3594-334E-FA4A-8033-AA5DCEB6A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338DDAE-31F9-E34A-AC2D-199D6547B37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Use a function called a </a:t>
                </a:r>
                <a:r>
                  <a:rPr lang="en-US" b="1" dirty="0"/>
                  <a:t>kernel</a:t>
                </a:r>
                <a:r>
                  <a:rPr lang="en-US" dirty="0"/>
                  <a:t> to turn distance into weight that satisfies the properties we listed before.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𝐾𝑒𝑟𝑛𝑒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𝑑𝑖𝑠𝑡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338DDAE-31F9-E34A-AC2D-199D6547B3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12092-6D6F-FB42-9553-B343576751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942543-3D4B-FB43-8C5C-A33F6DFE93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58"/>
          <a:stretch/>
        </p:blipFill>
        <p:spPr>
          <a:xfrm>
            <a:off x="2862025" y="1540250"/>
            <a:ext cx="3783542" cy="2561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26283F-8CF6-6D4D-B334-22FBE70A6D80}"/>
                  </a:ext>
                </a:extLst>
              </p:cNvPr>
              <p:cNvSpPr txBox="1"/>
              <p:nvPr/>
            </p:nvSpPr>
            <p:spPr>
              <a:xfrm>
                <a:off x="3127667" y="4111874"/>
                <a:ext cx="30607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               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                     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26283F-8CF6-6D4D-B334-22FBE70A6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667" y="4111874"/>
                <a:ext cx="3060700" cy="307777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AF37AC-0EEB-1449-AC48-C4C4FF4563CB}"/>
                  </a:ext>
                </a:extLst>
              </p:cNvPr>
              <p:cNvSpPr/>
              <p:nvPr/>
            </p:nvSpPr>
            <p:spPr>
              <a:xfrm>
                <a:off x="4232607" y="4344321"/>
                <a:ext cx="3911520" cy="7991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  <a:ea typeface="Nunito Sans" pitchFamily="2" charset="77"/>
                    <a:cs typeface="Nunito Sans" pitchFamily="2" charset="77"/>
                  </a:rPr>
                  <a:t>Gaussian Kernel</a:t>
                </a:r>
                <a:r>
                  <a:rPr lang="en-US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𝐾𝑒𝑟𝑛𝑒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𝑑𝑖𝑠𝑡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𝑑𝑖𝑠𝑡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AF37AC-0EEB-1449-AC48-C4C4FF4563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607" y="4344321"/>
                <a:ext cx="3911520" cy="799130"/>
              </a:xfrm>
              <a:prstGeom prst="rect">
                <a:avLst/>
              </a:prstGeom>
              <a:blipFill>
                <a:blip r:embed="rId6"/>
                <a:stretch>
                  <a:fillRect l="-324"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8655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F3DCB-AD59-FE4D-97AB-F48165EDE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0AB1B45-65A1-B84B-9EA5-2AFA6137219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We can take this one step farther, instead of just using a kernel to weight the k nearest neighbors, can use the kernel to weight </a:t>
                </a:r>
                <a:r>
                  <a:rPr lang="en-US" b="1" dirty="0"/>
                  <a:t>all training points</a:t>
                </a:r>
                <a:r>
                  <a:rPr lang="en-US" dirty="0"/>
                  <a:t>! This is called </a:t>
                </a:r>
                <a:r>
                  <a:rPr lang="en-US" b="1" dirty="0"/>
                  <a:t>kernel regression</a:t>
                </a:r>
                <a:r>
                  <a:rPr lang="en-US" dirty="0"/>
                  <a:t>.</a:t>
                </a:r>
                <a:endParaRPr lang="en-US" b="1" dirty="0"/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r>
                              <a:rPr lang="en-US" sz="2000" b="0" i="1" dirty="0" smtClean="0">
                                <a:solidFill>
                                  <a:srgbClr val="95698A"/>
                                </a:solidFill>
                                <a:latin typeface="Cambria Math" panose="02040503050406030204" pitchFamily="18" charset="0"/>
                              </a:rPr>
                              <m:t>𝐾𝑒𝑟𝑛𝑒</m:t>
                            </m:r>
                            <m:sSub>
                              <m:sSubPr>
                                <m:ctrlP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dirty="0" smtClean="0">
                                    <a:solidFill>
                                      <a:srgbClr val="6093C5"/>
                                    </a:solidFill>
                                    <a:latin typeface="Cambria Math" panose="02040503050406030204" pitchFamily="18" charset="0"/>
                                  </a:rPr>
                                  <m:t>𝑑𝑖𝑠𝑡</m:t>
                                </m:r>
                                <m:d>
                                  <m:dPr>
                                    <m:ctrlPr>
                                      <a:rPr lang="en-US" sz="2000" b="0" i="1" dirty="0" smtClean="0">
                                        <a:solidFill>
                                          <a:srgbClr val="6093C5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0" i="1" dirty="0" smtClean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dirty="0" smtClean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b="0" i="1" dirty="0" smtClean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000" b="0" i="1" dirty="0" smtClean="0">
                                        <a:solidFill>
                                          <a:srgbClr val="6093C5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000" b="0" i="1" dirty="0" smtClean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dirty="0" smtClean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b="0" i="1" dirty="0" smtClean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  <m:sSub>
                              <m:sSub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r>
                              <a:rPr lang="en-US" sz="2000" b="0" i="1" dirty="0" smtClean="0">
                                <a:solidFill>
                                  <a:srgbClr val="95698A"/>
                                </a:solidFill>
                                <a:latin typeface="Cambria Math" panose="02040503050406030204" pitchFamily="18" charset="0"/>
                              </a:rPr>
                              <m:t>𝐾𝑒𝑟𝑛𝑒</m:t>
                            </m:r>
                            <m:sSub>
                              <m:sSubPr>
                                <m:ctrlP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dirty="0">
                                    <a:solidFill>
                                      <a:srgbClr val="6093C5"/>
                                    </a:solidFill>
                                    <a:latin typeface="Cambria Math" panose="02040503050406030204" pitchFamily="18" charset="0"/>
                                  </a:rPr>
                                  <m:t>𝑑𝑖𝑠𝑡</m:t>
                                </m:r>
                                <m:d>
                                  <m:dPr>
                                    <m:ctrlPr>
                                      <a:rPr lang="en-US" sz="2000" i="1" dirty="0">
                                        <a:solidFill>
                                          <a:srgbClr val="6093C5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i="1" dirty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 dirty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i="1" dirty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000" i="1" dirty="0">
                                        <a:solidFill>
                                          <a:srgbClr val="6093C5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000" i="1" dirty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 dirty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i="1" dirty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nary>
                      </m:den>
                    </m:f>
                  </m:oMath>
                </a14:m>
                <a:r>
                  <a:rPr lang="en-US" sz="2000" b="1" dirty="0"/>
                  <a:t>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0AB1B45-65A1-B84B-9EA5-2AFA613721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3C9D1-B66D-744C-8663-7FE37B2582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4416532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41260-6849-264E-B939-4C5DED874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Kernel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9C4967C-F4AB-E94E-A42F-CD67EA62849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This kernel has bounded support, only look at values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away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9C4967C-F4AB-E94E-A42F-CD67EA6284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B4B5D-9DF5-D646-824D-FEA97276C2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2D2FE-8FFF-D247-B109-580FF21C6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271" y="1066851"/>
            <a:ext cx="4497576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3107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6A910E6-3D3C-BB40-B991-1B4E589744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Choose Bandwidth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6A910E6-3D3C-BB40-B991-1B4E589744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486FF5C-9C21-244D-96E0-71541A0F985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Often, which kernel you use matters much less than which value you use for the bandwidth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How to choose? Cross validation or a validation set to choose</a:t>
                </a:r>
              </a:p>
              <a:p>
                <a:r>
                  <a:rPr lang="en-US" dirty="0"/>
                  <a:t>Kernel</a:t>
                </a:r>
              </a:p>
              <a:p>
                <a:r>
                  <a:rPr lang="en-US" dirty="0"/>
                  <a:t>Bandwidth</a:t>
                </a:r>
              </a:p>
              <a:p>
                <a:r>
                  <a:rPr lang="en-US" dirty="0"/>
                  <a:t>K (if using weighted k-NN, not needed for kernel regression)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486FF5C-9C21-244D-96E0-71541A0F98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 b="-7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7397F-4C7A-4B4E-98EF-597AC7DF95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630D6-7BD1-1F40-99B6-BF01A7495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175" y="1514813"/>
            <a:ext cx="6053375" cy="17760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92451D-C200-6244-99AF-67224C51DA90}"/>
              </a:ext>
            </a:extLst>
          </p:cNvPr>
          <p:cNvSpPr/>
          <p:nvPr/>
        </p:nvSpPr>
        <p:spPr>
          <a:xfrm>
            <a:off x="4838700" y="1422400"/>
            <a:ext cx="20828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57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2DB28-B09B-E243-86E5-ECCB063FD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795CBD-0987-6D49-B50C-0CCBEA7C64D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What fraction of the examples I predicted positive were correct?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𝑝𝑟𝑒𝑐𝑖𝑠𝑖𝑜𝑛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795CBD-0987-6D49-B50C-0CCBEA7C64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3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A8687-E8A8-204D-A814-0A1ABCD6E2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45A1A-2543-0C47-88C8-01A928E71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721" y="1454964"/>
            <a:ext cx="5109655" cy="2498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9EDD69-DE0D-F54F-B0CD-F5DCC816FB29}"/>
                  </a:ext>
                </a:extLst>
              </p:cNvPr>
              <p:cNvSpPr/>
              <p:nvPr/>
            </p:nvSpPr>
            <p:spPr>
              <a:xfrm>
                <a:off x="2841452" y="1062139"/>
                <a:ext cx="29770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Sentences predicted to be positive: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9EDD69-DE0D-F54F-B0CD-F5DCC816FB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452" y="1062139"/>
                <a:ext cx="2977097" cy="523220"/>
              </a:xfrm>
              <a:prstGeom prst="rect">
                <a:avLst/>
              </a:prstGeom>
              <a:blipFill>
                <a:blip r:embed="rId5"/>
                <a:stretch>
                  <a:fillRect l="-426" t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1853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1;p15">
            <a:extLst>
              <a:ext uri="{FF2B5EF4-FFF2-40B4-BE49-F238E27FC236}">
                <a16:creationId xmlns:a16="http://schemas.microsoft.com/office/drawing/2014/main" id="{BA5AD35C-45EE-4505-8CA7-4A2D9C5484E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CSE/STAT 416</a:t>
            </a:r>
            <a:br>
              <a:rPr lang="en" sz="1000" dirty="0"/>
            </a:br>
            <a:r>
              <a:rPr lang="en" sz="1600" dirty="0"/>
              <a:t>Local Methods</a:t>
            </a:r>
            <a:br>
              <a:rPr lang="en" sz="1600" dirty="0"/>
            </a:br>
            <a:r>
              <a:rPr lang="en" sz="1600" dirty="0"/>
              <a:t>Locality Sensitive Hashing</a:t>
            </a:r>
            <a:br>
              <a:rPr lang="en" sz="1800" dirty="0"/>
            </a:br>
            <a:br>
              <a:rPr lang="en" sz="1800" dirty="0"/>
            </a:br>
            <a:r>
              <a:rPr lang="en" sz="1100" dirty="0"/>
              <a:t>Tanmay Shah</a:t>
            </a:r>
            <a:br>
              <a:rPr lang="en" sz="1000" dirty="0"/>
            </a:br>
            <a:r>
              <a:rPr lang="en-US" sz="1000" dirty="0"/>
              <a:t>Paul G. Allen School of Computer Science &amp; Engineering</a:t>
            </a:r>
            <a:br>
              <a:rPr lang="en-US" sz="1000" dirty="0"/>
            </a:br>
            <a:r>
              <a:rPr lang="en" sz="1000" dirty="0"/>
              <a:t>University of Washington</a:t>
            </a:r>
            <a:br>
              <a:rPr lang="en" sz="1000" dirty="0"/>
            </a:br>
            <a:br>
              <a:rPr lang="en" sz="1000" dirty="0"/>
            </a:br>
            <a:r>
              <a:rPr lang="en-US" sz="1000" dirty="0"/>
              <a:t>May 10, 2024</a:t>
            </a:r>
            <a:br>
              <a:rPr lang="en-US" sz="1000" dirty="0"/>
            </a:br>
            <a:br>
              <a:rPr lang="en-US" sz="1000" dirty="0"/>
            </a:br>
            <a:r>
              <a:rPr lang="en-US" sz="1000" dirty="0"/>
              <a:t>❓ Questions? </a:t>
            </a:r>
            <a:r>
              <a:rPr lang="en-US" sz="1000" b="0" dirty="0"/>
              <a:t>Raise hand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57595546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E4BBD-8865-AD4A-9DC8-EC71FEE85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1-NN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4848B-B415-984D-B9BD-A30016EFC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Weaknesses</a:t>
            </a:r>
          </a:p>
          <a:p>
            <a:r>
              <a:rPr lang="en-US" dirty="0"/>
              <a:t>Inaccurate if data is sparse</a:t>
            </a:r>
          </a:p>
          <a:p>
            <a:r>
              <a:rPr lang="en-US" dirty="0"/>
              <a:t>Can wildly overfit</a:t>
            </a:r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FDFBE-0F3D-C444-B799-28B523B78C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57010-9B98-844D-B572-15B1D8057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160" y="2241550"/>
            <a:ext cx="2914650" cy="210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CE4573-01F6-FE47-ACFE-06D9150E7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484" y="293912"/>
            <a:ext cx="2914650" cy="2131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527A70-ECE7-1B47-B587-095C97576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534" y="2618557"/>
            <a:ext cx="3296953" cy="213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94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31B2-EE7D-6B4B-84BD-5763761B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</a:t>
            </a:r>
            <a:br>
              <a:rPr lang="en-US" dirty="0"/>
            </a:br>
            <a:r>
              <a:rPr lang="en-US" dirty="0"/>
              <a:t>k-NN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1FA00FE-E531-3D4F-9BF1-3C3E2B48914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33996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Big Idea: </a:t>
                </a:r>
                <a:r>
                  <a:rPr lang="en-US" dirty="0"/>
                  <a:t>Instead of treating each neighbor equally, put more weight on closer neighbors.</a:t>
                </a:r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dirty="0"/>
                  <a:t>Predict: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sSub>
                                    <m:sSub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</m:sSub>
                              <m:sSup>
                                <m:sSup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sSub>
                                    <m:sSub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sSub>
                                    <m:sSub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Reads: Weight each nearest neighbor by some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How to 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?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1FA00FE-E531-3D4F-9BF1-3C3E2B4891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3399600"/>
              </a:xfrm>
              <a:blipFill>
                <a:blip r:embed="rId3"/>
                <a:stretch>
                  <a:fillRect b="-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C74DC-6ECC-2B43-A1F4-BA170A4FC6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6C7DF674-E52C-384E-9253-C98E7D6DB8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90625" y="3975100"/>
                <a:ext cx="5596200" cy="8763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numCol="2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▪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9pPr>
              </a:lstStyle>
              <a:p>
                <a:pPr marL="139700" indent="0">
                  <a:buNone/>
                </a:pPr>
                <a:r>
                  <a:rPr lang="en-US" dirty="0"/>
                  <a:t>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to be </a:t>
                </a:r>
                <a:r>
                  <a:rPr lang="en-US" b="1" dirty="0"/>
                  <a:t>small</a:t>
                </a:r>
                <a:r>
                  <a:rPr lang="en-US" dirty="0"/>
                  <a:t> if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US" dirty="0"/>
                  <a:t> is </a:t>
                </a:r>
                <a:r>
                  <a:rPr lang="en-US" b="1" dirty="0"/>
                  <a:t>large.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to be </a:t>
                </a:r>
                <a:r>
                  <a:rPr lang="en-US" b="1" dirty="0"/>
                  <a:t>large</a:t>
                </a:r>
                <a:r>
                  <a:rPr lang="en-US" dirty="0"/>
                  <a:t> if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𝑑𝑖𝑠𝑡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US" dirty="0"/>
                  <a:t> is </a:t>
                </a:r>
                <a:r>
                  <a:rPr lang="en-US" b="1" dirty="0"/>
                  <a:t>small.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6C7DF674-E52C-384E-9253-C98E7D6DB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625" y="3975100"/>
                <a:ext cx="5596200" cy="8763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0560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A3594-334E-FA4A-8033-AA5DCEB6A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338DDAE-31F9-E34A-AC2D-199D6547B37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Use a function called a </a:t>
                </a:r>
                <a:r>
                  <a:rPr lang="en-US" b="1" dirty="0"/>
                  <a:t>kernel</a:t>
                </a:r>
                <a:r>
                  <a:rPr lang="en-US" dirty="0"/>
                  <a:t> to turn distance into weight that satisfies the properties we listed before.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𝐾𝑒𝑟𝑛𝑒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𝑑𝑖𝑠𝑡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338DDAE-31F9-E34A-AC2D-199D6547B3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12092-6D6F-FB42-9553-B343576751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942543-3D4B-FB43-8C5C-A33F6DFE93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58"/>
          <a:stretch/>
        </p:blipFill>
        <p:spPr>
          <a:xfrm>
            <a:off x="2862025" y="1540250"/>
            <a:ext cx="3783542" cy="2561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26283F-8CF6-6D4D-B334-22FBE70A6D80}"/>
                  </a:ext>
                </a:extLst>
              </p:cNvPr>
              <p:cNvSpPr txBox="1"/>
              <p:nvPr/>
            </p:nvSpPr>
            <p:spPr>
              <a:xfrm>
                <a:off x="3127667" y="4111874"/>
                <a:ext cx="30607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               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                     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26283F-8CF6-6D4D-B334-22FBE70A6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667" y="4111874"/>
                <a:ext cx="3060700" cy="307777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AF37AC-0EEB-1449-AC48-C4C4FF4563CB}"/>
                  </a:ext>
                </a:extLst>
              </p:cNvPr>
              <p:cNvSpPr/>
              <p:nvPr/>
            </p:nvSpPr>
            <p:spPr>
              <a:xfrm>
                <a:off x="4232607" y="4344321"/>
                <a:ext cx="3911520" cy="7991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  <a:ea typeface="Nunito Sans" pitchFamily="2" charset="77"/>
                    <a:cs typeface="Nunito Sans" pitchFamily="2" charset="77"/>
                  </a:rPr>
                  <a:t>Gaussian Kernel</a:t>
                </a:r>
                <a:r>
                  <a:rPr lang="en-US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𝐾𝑒𝑟𝑛𝑒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𝑑𝑖𝑠𝑡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𝑑𝑖𝑠𝑡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AF37AC-0EEB-1449-AC48-C4C4FF4563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607" y="4344321"/>
                <a:ext cx="3911520" cy="799130"/>
              </a:xfrm>
              <a:prstGeom prst="rect">
                <a:avLst/>
              </a:prstGeom>
              <a:blipFill>
                <a:blip r:embed="rId6"/>
                <a:stretch>
                  <a:fillRect l="-324"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556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41260-6849-264E-B939-4C5DED874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Kernel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9C4967C-F4AB-E94E-A42F-CD67EA62849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This kernel has bounded support, only look at values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away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9C4967C-F4AB-E94E-A42F-CD67EA6284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B4B5D-9DF5-D646-824D-FEA97276C2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2D2FE-8FFF-D247-B109-580FF21C6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271" y="1066851"/>
            <a:ext cx="4497576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41144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D5D4A9-ABE1-0949-A8FF-D6ABDAAC5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In a few sentences, compare and contrast the following ML models.</a:t>
            </a:r>
          </a:p>
          <a:p>
            <a:r>
              <a:rPr lang="en-US" dirty="0"/>
              <a:t>k-Nearest Neighbor Regression</a:t>
            </a:r>
          </a:p>
          <a:p>
            <a:r>
              <a:rPr lang="en-US" dirty="0"/>
              <a:t>Weighted k-Nearest Neighbor Regression</a:t>
            </a:r>
          </a:p>
          <a:p>
            <a:r>
              <a:rPr lang="en-US" dirty="0"/>
              <a:t>Kernel Regression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B72112-3E6B-F140-A64E-184ECEDA96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5A7B8F-7117-D54A-949C-02B1D7EA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1.5 min</a:t>
            </a:r>
          </a:p>
        </p:txBody>
      </p:sp>
    </p:spTree>
    <p:extLst>
      <p:ext uri="{BB962C8B-B14F-4D97-AF65-F5344CB8AC3E}">
        <p14:creationId xmlns:p14="http://schemas.microsoft.com/office/powerpoint/2010/main" val="1757806344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D5D4A9-ABE1-0949-A8FF-D6ABDAAC5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In a few sentences, compare and contrast the following ML models.</a:t>
            </a:r>
          </a:p>
          <a:p>
            <a:r>
              <a:rPr lang="en-US" dirty="0"/>
              <a:t>k-Nearest Neighbor Regression</a:t>
            </a:r>
          </a:p>
          <a:p>
            <a:r>
              <a:rPr lang="en-US" dirty="0"/>
              <a:t>Weighted k-Nearest Neighbor Regression</a:t>
            </a:r>
          </a:p>
          <a:p>
            <a:r>
              <a:rPr lang="en-US" dirty="0"/>
              <a:t>Kernel Regression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B72112-3E6B-F140-A64E-184ECEDA96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5A7B8F-7117-D54A-949C-02B1D7EA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min</a:t>
            </a:r>
          </a:p>
        </p:txBody>
      </p:sp>
    </p:spTree>
    <p:extLst>
      <p:ext uri="{BB962C8B-B14F-4D97-AF65-F5344CB8AC3E}">
        <p14:creationId xmlns:p14="http://schemas.microsoft.com/office/powerpoint/2010/main" val="28710692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61785-0BDA-314A-80CF-AC4A9969C5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Efficient Nearest Neighbors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7D8AB0-5A8D-634D-9C65-73DB095018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3F23F-7D89-D448-AE51-2A58FF39F1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8720808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FA6F-0103-8849-AEC9-49C489575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Efficiency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7B227C0-E55A-CB42-99E0-BCBE648BE3D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Nearest neighbor methods are good because they require no training time (just store the data, compute NNs when predicting).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How slow can that be? Very slow if there is a lot of data!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if there are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data points.</a:t>
                </a:r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is in the hundreds of billions, this will take a while…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There is not an obvious way of speeding this up unfortunately.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Big Idea: </a:t>
                </a:r>
                <a:r>
                  <a:rPr lang="en-US" dirty="0"/>
                  <a:t>Sacrifice accuracy for speed. We will look for an approximate nearest neighbor to return results faster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7B227C0-E55A-CB42-99E0-BCBE648BE3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CBA05-337C-924F-B1E2-E176924268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93239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9F40C-12A5-C24F-859F-5D3D5FC46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Nearest Neighbor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9D82B-114B-494E-998D-C30F35005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Don’t find the exact NN, find one that is “close enough”.</a:t>
            </a:r>
          </a:p>
          <a:p>
            <a:pPr marL="139700" indent="0">
              <a:buNone/>
            </a:pPr>
            <a:r>
              <a:rPr lang="en-US" dirty="0"/>
              <a:t>Many applications are okay with approximate answers</a:t>
            </a:r>
          </a:p>
          <a:p>
            <a:r>
              <a:rPr lang="en-US" dirty="0"/>
              <a:t>The measure of similarity is not perfect</a:t>
            </a:r>
          </a:p>
          <a:p>
            <a:r>
              <a:rPr lang="en-US" dirty="0"/>
              <a:t>Clients probably can’t tell the difference between the most similar book and a book that’s pretty similar.</a:t>
            </a:r>
            <a:br>
              <a:rPr lang="en-US" dirty="0"/>
            </a:br>
            <a:endParaRPr lang="en-US" dirty="0"/>
          </a:p>
          <a:p>
            <a:pPr marL="139700" indent="0">
              <a:buNone/>
            </a:pPr>
            <a:r>
              <a:rPr lang="en-US" dirty="0"/>
              <a:t>We will use </a:t>
            </a:r>
            <a:r>
              <a:rPr lang="en-US" b="1" dirty="0"/>
              <a:t>locality sensitive hashing </a:t>
            </a:r>
            <a:r>
              <a:rPr lang="en-US" dirty="0"/>
              <a:t>to answer this approximate nearest neighbor problem.</a:t>
            </a:r>
            <a:br>
              <a:rPr lang="en-US" dirty="0"/>
            </a:br>
            <a:endParaRPr lang="en-US" dirty="0"/>
          </a:p>
          <a:p>
            <a:pPr marL="139700" indent="0">
              <a:buNone/>
            </a:pPr>
            <a:r>
              <a:rPr lang="en-US" dirty="0"/>
              <a:t>High level approach</a:t>
            </a:r>
          </a:p>
          <a:p>
            <a:r>
              <a:rPr lang="en-US" dirty="0"/>
              <a:t>Design an algorithm that yields a close neighbor with high probability</a:t>
            </a:r>
          </a:p>
          <a:p>
            <a:r>
              <a:rPr lang="en-US" dirty="0"/>
              <a:t>These algorithms usually come with a “guarantee” of what probability they will succeed, won’t discuss that in detail but is important when making a new approximation algorithm.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E0809-3FD3-334C-8DD6-F9BC837359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5185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3E036-F1C5-BF45-B9F4-FEF27711E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870BF82-0E3D-0F47-AF63-80965BA069C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Of the truly positive examples, how many were predicted positive?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𝑟𝑒𝑐𝑎𝑙𝑙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870BF82-0E3D-0F47-AF63-80965BA069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r="-109" b="-11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368C4-943C-0D46-9591-2BF1D18CE3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6D7BB-E7E5-6249-94A6-7890F13BE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800" y="1031198"/>
            <a:ext cx="4445850" cy="306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05CDB-B0DA-FD4F-AABC-23A1EBD06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 Sensitive Hashing (LSH)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3F729ED-598C-9E49-8D45-D05D9B146B6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Locality Sensitive Hashing </a:t>
                </a:r>
                <a:r>
                  <a:rPr lang="en-US" dirty="0"/>
                  <a:t>is an algorithm that answers the approximate nearest neighbor problem. </a:t>
                </a:r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b="1" dirty="0"/>
                  <a:t>Big Idea</a:t>
                </a:r>
                <a:endParaRPr lang="en-US" dirty="0"/>
              </a:p>
              <a:p>
                <a:r>
                  <a:rPr lang="en-US" dirty="0"/>
                  <a:t>Break the data into smaller bins based on how close they are to each other</a:t>
                </a:r>
              </a:p>
              <a:p>
                <a:r>
                  <a:rPr lang="en-US" dirty="0"/>
                  <a:t>When you want to find a nearest neighbor, choose an appropriate bin and do an exact nearest neighbor search for the points in that bin.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More bins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Fewer points per bin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Faster search</a:t>
                </a:r>
              </a:p>
              <a:p>
                <a:pPr marL="139700" indent="0">
                  <a:buNone/>
                </a:pPr>
                <a:r>
                  <a:rPr lang="en-US" dirty="0"/>
                  <a:t>More bin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More likely to make errors if we aren’t careful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3F729ED-598C-9E49-8D45-D05D9B146B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D0C11-DF00-474A-AB6F-D038A91FFF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9088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3F638-DD6F-594E-9A97-0530A075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2D04590-6E7C-E740-BA12-C15E68286CF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How do we make the bins?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What if we pick some line that separates the data and then put them into bins based on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that line?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Looks like classification, but we don’t have labelled data here. Will explain shortly how to find this line. 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2D04590-6E7C-E740-BA12-C15E68286C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354BC-E8D6-474B-9888-81E97B7A07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B54DB-08F1-AF4D-9FEA-D64309214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2857551"/>
            <a:ext cx="2676496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90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8262B-F66E-B848-A516-5B652299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3AB86-AFAE-FE48-A84F-087416B99B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Put the data in bins based on the sign of the score (2 bins total)</a:t>
            </a:r>
          </a:p>
          <a:p>
            <a:pPr marL="139700" indent="0">
              <a:buNone/>
            </a:pPr>
            <a:r>
              <a:rPr lang="en-US" dirty="0"/>
              <a:t>Call negative score points bin 0, and the other bin 1 (</a:t>
            </a:r>
            <a:r>
              <a:rPr lang="en-US" b="1" dirty="0"/>
              <a:t>bin index</a:t>
            </a:r>
            <a:r>
              <a:rPr lang="en-US" dirty="0"/>
              <a:t>)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0CEE6-947D-9840-8735-524F90EE7C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F7C549-7A61-F043-8FFC-4EF27A852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518" y="1681376"/>
            <a:ext cx="3742963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90177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8262B-F66E-B848-A516-5B652299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3AB86-AFAE-FE48-A84F-087416B99B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Put the data in bins based on the sign of the score (2 bins total)</a:t>
            </a:r>
          </a:p>
          <a:p>
            <a:pPr marL="139700" indent="0">
              <a:buNone/>
            </a:pPr>
            <a:r>
              <a:rPr lang="en-US" dirty="0"/>
              <a:t>Call negative score points bin 0, and the other bin 1 (</a:t>
            </a:r>
            <a:r>
              <a:rPr lang="en-US" b="1" dirty="0"/>
              <a:t>bin index</a:t>
            </a:r>
            <a:r>
              <a:rPr lang="en-US" dirty="0"/>
              <a:t>)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0CEE6-947D-9840-8735-524F90EE7C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71C1DFE-4583-474D-A2ED-B1E589049404}"/>
                  </a:ext>
                </a:extLst>
              </p:cNvPr>
              <p:cNvSpPr/>
              <p:nvPr/>
            </p:nvSpPr>
            <p:spPr>
              <a:xfrm>
                <a:off x="6766139" y="1727662"/>
                <a:ext cx="2339345" cy="1887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  <a:ea typeface="Nunito Sans" pitchFamily="2" charset="77"/>
                    <a:cs typeface="Nunito Sans" pitchFamily="2" charset="77"/>
                  </a:rPr>
                  <a:t>When asked to find neighbor for query point, only search through points in the same bin!</a:t>
                </a:r>
                <a:br>
                  <a:rPr lang="en-US" dirty="0">
                    <a:solidFill>
                      <a:srgbClr val="666666"/>
                    </a:solidFill>
                    <a:latin typeface="Nunito Sans" pitchFamily="2" charset="77"/>
                    <a:ea typeface="Nunito Sans" pitchFamily="2" charset="77"/>
                    <a:cs typeface="Nunito Sans" pitchFamily="2" charset="77"/>
                  </a:rPr>
                </a:br>
                <a:endParaRPr lang="en-US" dirty="0">
                  <a:solidFill>
                    <a:srgbClr val="666666"/>
                  </a:solidFill>
                  <a:latin typeface="Nunito Sans" pitchFamily="2" charset="77"/>
                  <a:ea typeface="Nunito Sans" pitchFamily="2" charset="77"/>
                  <a:cs typeface="Nunito Sans" pitchFamily="2" charset="77"/>
                </a:endParaRPr>
              </a:p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This reduces the search time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 if we choose the line right.</a:t>
                </a:r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71C1DFE-4583-474D-A2ED-B1E5890494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139" y="1727662"/>
                <a:ext cx="2339345" cy="1887568"/>
              </a:xfrm>
              <a:prstGeom prst="rect">
                <a:avLst/>
              </a:prstGeom>
              <a:blipFill>
                <a:blip r:embed="rId2"/>
                <a:stretch>
                  <a:fillRect l="-541" r="-1081"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A92BA09-6313-3441-906A-375261ADD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18" y="1681376"/>
            <a:ext cx="415675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86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90AB-0DBF-354E-B84F-969A7F638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LSH with </a:t>
            </a:r>
            <a:br>
              <a:rPr lang="en-US" dirty="0"/>
            </a:br>
            <a:r>
              <a:rPr lang="en-US" dirty="0"/>
              <a:t>2 bins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DFF7682-F0BC-A646-997D-8D4135A937B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960584" y="192306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Create a table of all data points and calculate their bin index based on some chosen line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br>
                  <a:rPr lang="en-US" dirty="0"/>
                </a:b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Store it in a hash table for fast lookup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When searching for a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</a:p>
              <a:p>
                <a:r>
                  <a:rPr lang="en-US" dirty="0"/>
                  <a:t>Find its bin index based on that line</a:t>
                </a:r>
              </a:p>
              <a:p>
                <a:r>
                  <a:rPr lang="en-US" dirty="0"/>
                  <a:t>Search over the points in that bin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DFF7682-F0BC-A646-997D-8D4135A937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960584" y="192306"/>
                <a:ext cx="5596200" cy="3981000"/>
              </a:xfrm>
              <a:blipFill>
                <a:blip r:embed="rId2"/>
                <a:stretch>
                  <a:fillRect r="-763" b="-22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FFBAB-4F46-E245-BB6E-D0A5C73BDF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0C3B4-0C86-8646-B041-7DB9FAB5E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0" y="1067114"/>
            <a:ext cx="3124200" cy="10891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09D9AC-9607-E74B-93A6-FF3515A73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284" y="2946826"/>
            <a:ext cx="5596200" cy="94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27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77B2CE7-FF26-4FAE-A6CC-CEFEF4A67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If we used LSH with this line, what would be the result returned for searching for the nearest neighbor of the green query point?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B72112-3E6B-F140-A64E-184ECEDA96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5A7B8F-7117-D54A-949C-02B1D7EA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6E940-F3CE-5B42-B7A4-C18E16576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835" y="1121865"/>
            <a:ext cx="4701721" cy="3280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E5BEB2-6678-0C44-AB2E-3B02A9E7D10D}"/>
                  </a:ext>
                </a:extLst>
              </p:cNvPr>
              <p:cNvSpPr txBox="1"/>
              <p:nvPr/>
            </p:nvSpPr>
            <p:spPr>
              <a:xfrm>
                <a:off x="4266436" y="3239908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E5BEB2-6678-0C44-AB2E-3B02A9E7D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436" y="3239908"/>
                <a:ext cx="305564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1F326F-2F6B-9347-9C2A-CA9A64953BDF}"/>
                  </a:ext>
                </a:extLst>
              </p:cNvPr>
              <p:cNvSpPr txBox="1"/>
              <p:nvPr/>
            </p:nvSpPr>
            <p:spPr>
              <a:xfrm>
                <a:off x="4688223" y="2308750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1F326F-2F6B-9347-9C2A-CA9A64953B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223" y="2308750"/>
                <a:ext cx="305564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6077CD-CDE5-0A42-BB36-D4D345DF39A1}"/>
                  </a:ext>
                </a:extLst>
              </p:cNvPr>
              <p:cNvSpPr txBox="1"/>
              <p:nvPr/>
            </p:nvSpPr>
            <p:spPr>
              <a:xfrm>
                <a:off x="4225480" y="1692671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6077CD-CDE5-0A42-BB36-D4D345DF3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480" y="1692671"/>
                <a:ext cx="305564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C008EB-C031-5C43-86CA-C26FA07BA03D}"/>
                  </a:ext>
                </a:extLst>
              </p:cNvPr>
              <p:cNvSpPr txBox="1"/>
              <p:nvPr/>
            </p:nvSpPr>
            <p:spPr>
              <a:xfrm>
                <a:off x="5086689" y="1849356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C008EB-C031-5C43-86CA-C26FA07BA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689" y="1849356"/>
                <a:ext cx="305564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2ED6B5-B2F6-4345-89AC-BDC65B5F754A}"/>
                  </a:ext>
                </a:extLst>
              </p:cNvPr>
              <p:cNvSpPr txBox="1"/>
              <p:nvPr/>
            </p:nvSpPr>
            <p:spPr>
              <a:xfrm>
                <a:off x="5818681" y="1701035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2ED6B5-B2F6-4345-89AC-BDC65B5F7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681" y="1701035"/>
                <a:ext cx="305564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2B12ED-7020-0C42-9AF6-7C421328549D}"/>
                  </a:ext>
                </a:extLst>
              </p:cNvPr>
              <p:cNvSpPr txBox="1"/>
              <p:nvPr/>
            </p:nvSpPr>
            <p:spPr>
              <a:xfrm>
                <a:off x="5325569" y="3272967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2B12ED-7020-0C42-9AF6-7C4213285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569" y="3272967"/>
                <a:ext cx="305564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7BCC19-7624-4345-B0C4-62BD030E1376}"/>
                  </a:ext>
                </a:extLst>
              </p:cNvPr>
              <p:cNvSpPr txBox="1"/>
              <p:nvPr/>
            </p:nvSpPr>
            <p:spPr>
              <a:xfrm>
                <a:off x="5735943" y="3560770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7BCC19-7624-4345-B0C4-62BD030E1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43" y="3560770"/>
                <a:ext cx="305564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741A9A-E524-7147-AADD-9F025B33C931}"/>
                  </a:ext>
                </a:extLst>
              </p:cNvPr>
              <p:cNvSpPr txBox="1"/>
              <p:nvPr/>
            </p:nvSpPr>
            <p:spPr>
              <a:xfrm>
                <a:off x="6288349" y="3304393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741A9A-E524-7147-AADD-9F025B33C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349" y="3304393"/>
                <a:ext cx="305564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41476FC-862F-384A-8505-41D8DF569116}"/>
                  </a:ext>
                </a:extLst>
              </p:cNvPr>
              <p:cNvSpPr txBox="1"/>
              <p:nvPr/>
            </p:nvSpPr>
            <p:spPr>
              <a:xfrm>
                <a:off x="6288349" y="2701207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41476FC-862F-384A-8505-41D8DF569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349" y="2701207"/>
                <a:ext cx="305564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D91059-C299-A744-A869-0E35BFCD7B1B}"/>
                  </a:ext>
                </a:extLst>
              </p:cNvPr>
              <p:cNvSpPr txBox="1"/>
              <p:nvPr/>
            </p:nvSpPr>
            <p:spPr>
              <a:xfrm>
                <a:off x="6840755" y="3008984"/>
                <a:ext cx="406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0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D91059-C299-A744-A869-0E35BFCD7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755" y="3008984"/>
                <a:ext cx="406400" cy="307777"/>
              </a:xfrm>
              <a:prstGeom prst="rect">
                <a:avLst/>
              </a:prstGeom>
              <a:blipFill>
                <a:blip r:embed="rId1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5622956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4C7D65-27AD-7B4B-920D-DF8847F6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Issues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EC4497-5CEF-2241-A7C1-ED71C0803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buFont typeface="+mj-lt"/>
              <a:buAutoNum type="arabicPeriod"/>
            </a:pPr>
            <a:r>
              <a:rPr lang="en-US" dirty="0"/>
              <a:t>How do we find a good line that divides the data in half?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Potential Errors: Points close together might be split up into separate bins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Large computation cost: Only dividing the points in half doesn’t speed things up that much…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869783-2C22-794E-A485-74AFADAA0B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69405548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6D2EB-3EDD-F842-BCF0-0402CE362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How to choose line?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0D2DC-898E-3C4C-8BF6-AB4C66E0B0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Wild Idea: Choose the line randomly!</a:t>
            </a:r>
          </a:p>
          <a:p>
            <a:r>
              <a:rPr lang="en-US" dirty="0"/>
              <a:t>Choose a slope randomly between 0 and 90 degrees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How bad can randomly picking it be?</a:t>
            </a:r>
          </a:p>
          <a:p>
            <a:r>
              <a:rPr lang="en-US" dirty="0"/>
              <a:t>If two points have a small cosine distance, it is unlikely that we will split them into different bins!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6EF0A-54E3-BE48-A009-F54AE93DB8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602C8-26DE-834E-8382-68C552309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096" y="2983357"/>
            <a:ext cx="3377172" cy="15846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B2AEDB-3124-ED47-BB23-853B95882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182" y="2983357"/>
            <a:ext cx="2673751" cy="174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85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4C7D65-27AD-7B4B-920D-DF8847F6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Issues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EC4497-5CEF-2241-A7C1-ED71C0803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buFont typeface="+mj-lt"/>
              <a:buAutoNum type="arabicPeriod"/>
            </a:pPr>
            <a:r>
              <a:rPr lang="en-US" dirty="0"/>
              <a:t>How do we find a good line that divides the data in half?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Potential Errors: Points close together might be split up into separate bins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Large computation cost: Only dividing the points in half doesn’t speed things up that much…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869783-2C22-794E-A485-74AFADAA0B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34881713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FFD070-2D9B-2D49-ABBA-2CD4630E1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15EE68-153D-A544-A9D1-80B7DD458F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20235-7CD1-1C40-8FF9-4C99D09D4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725" y="534000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4658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93C8-B551-C547-925E-BE1ED7175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Retrieval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E48474-3B7A-A84E-82A6-262D4321D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you had some time to read a book and wanted to find other books similar to that one.</a:t>
            </a:r>
          </a:p>
          <a:p>
            <a:r>
              <a:rPr lang="en-US" dirty="0"/>
              <a:t>If we wanted to write an system to recommend books</a:t>
            </a:r>
          </a:p>
          <a:p>
            <a:pPr lvl="1"/>
            <a:r>
              <a:rPr lang="en-US" dirty="0"/>
              <a:t>How do we measure similarity?</a:t>
            </a:r>
          </a:p>
          <a:p>
            <a:pPr lvl="1"/>
            <a:r>
              <a:rPr lang="en-US" dirty="0"/>
              <a:t>How do we search over books?</a:t>
            </a:r>
          </a:p>
          <a:p>
            <a:pPr lvl="1"/>
            <a:r>
              <a:rPr lang="en-US" dirty="0"/>
              <a:t>How do we measure accuracy?</a:t>
            </a:r>
            <a:br>
              <a:rPr lang="en-US" dirty="0"/>
            </a:br>
            <a:endParaRPr lang="en-US" dirty="0"/>
          </a:p>
          <a:p>
            <a:pPr marL="139700" indent="0">
              <a:buNone/>
            </a:pPr>
            <a:r>
              <a:rPr lang="en-US" i="1" dirty="0"/>
              <a:t>Big Idea: </a:t>
            </a:r>
            <a:r>
              <a:rPr lang="en-US" dirty="0"/>
              <a:t>Define an </a:t>
            </a:r>
            <a:r>
              <a:rPr lang="en-US" b="1" dirty="0"/>
              <a:t>embedding </a:t>
            </a:r>
            <a:r>
              <a:rPr lang="en-US" dirty="0"/>
              <a:t>and a </a:t>
            </a:r>
            <a:r>
              <a:rPr lang="en-US" b="1" dirty="0"/>
              <a:t>similarity metric </a:t>
            </a:r>
            <a:r>
              <a:rPr lang="en-US" dirty="0"/>
              <a:t>for the books, and find the </a:t>
            </a:r>
            <a:r>
              <a:rPr lang="en-US" b="1" dirty="0"/>
              <a:t>“nearest neighbor” </a:t>
            </a:r>
            <a:r>
              <a:rPr lang="en-US" dirty="0"/>
              <a:t>to some query book.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74151-CC44-A143-84A2-31C85E545F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09465-007C-F24C-8FC1-F6CC17643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3395475"/>
            <a:ext cx="3229235" cy="135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C5A687-0A2E-A542-A455-BF81244BB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860" y="3282901"/>
            <a:ext cx="2413000" cy="186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47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0D608-462C-6848-8F38-7F9AE03E8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Bins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281DF-9B74-5744-B0CD-FAD1B0180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Can reduce search cost by adding more lines, increasing the number of bins.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For example, if we use 3 lines, we can make more bins!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F5C57-8A61-CC41-AD9C-2B9BF08802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CC1724-C131-A54F-AD6E-9238E8EE7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538" y="2484040"/>
            <a:ext cx="3720619" cy="2462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12AC5D-0294-D043-9EFE-1C3438405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884" y="2073856"/>
            <a:ext cx="2322122" cy="114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43997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90AB-0DBF-354E-B84F-969A7F638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LSH with </a:t>
            </a:r>
            <a:br>
              <a:rPr lang="en-US" dirty="0"/>
            </a:br>
            <a:r>
              <a:rPr lang="en-US" dirty="0"/>
              <a:t>Many Bins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DFF7682-F0BC-A646-997D-8D4135A937B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960584" y="192306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Create a table of all data points and calculate their bin index based on some chosen lines. Store points in hash table indexed by all bin indexes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br>
                  <a:rPr lang="en-US" dirty="0"/>
                </a:b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When searching for a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</a:p>
              <a:p>
                <a:r>
                  <a:rPr lang="en-US" dirty="0"/>
                  <a:t>Find its bin index based on the lines</a:t>
                </a:r>
              </a:p>
              <a:p>
                <a:r>
                  <a:rPr lang="en-US" dirty="0"/>
                  <a:t>Only search over the points in that bin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DFF7682-F0BC-A646-997D-8D4135A937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960584" y="192306"/>
                <a:ext cx="5596200" cy="3981000"/>
              </a:xfrm>
              <a:blipFill>
                <a:blip r:embed="rId3"/>
                <a:stretch>
                  <a:fillRect r="-763" b="-12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FFBAB-4F46-E245-BB6E-D0A5C73BDF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AC163A-D1A0-CA41-BB84-FB98AC5AD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987" y="1307270"/>
            <a:ext cx="4411272" cy="19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64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45315-5E0C-F941-80FE-92F62D8F9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LSH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E38E6-013E-4E41-B570-37432FF2C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Imagine my query point was (2, 2)</a:t>
            </a:r>
          </a:p>
          <a:p>
            <a:pPr marL="139700" indent="0">
              <a:buNone/>
            </a:pPr>
            <a:r>
              <a:rPr lang="en-US" dirty="0"/>
              <a:t>This has bin index [0 1 0]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br>
              <a:rPr lang="en-US" dirty="0"/>
            </a:br>
            <a:r>
              <a:rPr lang="en-US" dirty="0"/>
              <a:t>By using multiple bins, we have reduced the search time! </a:t>
            </a:r>
          </a:p>
          <a:p>
            <a:pPr marL="139700" indent="0">
              <a:buNone/>
            </a:pPr>
            <a:br>
              <a:rPr lang="en-US" dirty="0"/>
            </a:br>
            <a:r>
              <a:rPr lang="en-US" dirty="0"/>
              <a:t>However, it’s more likely that we separate points from their true nearest neighbors since we do more splits </a:t>
            </a:r>
            <a:r>
              <a:rPr lang="en-US" dirty="0">
                <a:sym typeface="Wingdings" pitchFamily="2" charset="2"/>
              </a:rPr>
              <a:t></a:t>
            </a:r>
          </a:p>
          <a:p>
            <a:r>
              <a:rPr lang="en-US" dirty="0">
                <a:sym typeface="Wingdings" pitchFamily="2" charset="2"/>
              </a:rPr>
              <a:t>Often with approximate methods, there is a tradeoff between speed and accuracy.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86A4E-044A-1843-98AD-1BF14ABBAA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60E7B-9C9B-4C4F-987D-F6762466A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58" y="75698"/>
            <a:ext cx="2473402" cy="1690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D4421E-F6B9-3F43-937A-A78D4DA7D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878" y="1859793"/>
            <a:ext cx="4107305" cy="655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FAE21B-7464-424E-92CF-94DC152A2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779" y="1807418"/>
            <a:ext cx="579205" cy="75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60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B0A87-D845-1842-993C-63A808814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 Quality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1EA6A-327D-1A42-B465-E3C96D5DF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spcAft>
                <a:spcPts val="600"/>
              </a:spcAft>
              <a:buNone/>
            </a:pPr>
            <a:r>
              <a:rPr lang="en-US" dirty="0"/>
              <a:t>The nice thing about LSH is we can actually tune this tradeoff by looking at nearby bins. If we spend longer searching, we are likely to find a better answer.</a:t>
            </a:r>
          </a:p>
          <a:p>
            <a:pPr marL="139700" indent="0">
              <a:buNone/>
            </a:pPr>
            <a:r>
              <a:rPr lang="en-US" dirty="0"/>
              <a:t>What does ”nearby” mean for bins?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In practice, set some time “budget” and </a:t>
            </a:r>
            <a:br>
              <a:rPr lang="en-US" dirty="0"/>
            </a:br>
            <a:r>
              <a:rPr lang="en-US" dirty="0"/>
              <a:t>keep searching nearby bins until budget</a:t>
            </a:r>
            <a:br>
              <a:rPr lang="en-US" dirty="0"/>
            </a:br>
            <a:r>
              <a:rPr lang="en-US" dirty="0"/>
              <a:t>runs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7D525-6BC1-6F40-8678-5ED1422961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D600D-5A3C-364F-AB76-15D180844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2131975"/>
            <a:ext cx="4684426" cy="202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C2CBA8-BBDA-DD40-8702-30F81E2B6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504" y="3277893"/>
            <a:ext cx="2408397" cy="164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14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ABF7-AD6F-0743-A4E5-1DF0E7DB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 Sensitive Hashing (LSH)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FBC9137-99D4-8640-B1DE-C3F2D7AF2E3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Pre-Processing Algorithm</a:t>
                </a:r>
              </a:p>
              <a:p>
                <a:r>
                  <a:rPr lang="en-US" dirty="0"/>
                  <a:t>Draw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lines randomly</a:t>
                </a:r>
              </a:p>
              <a:p>
                <a:r>
                  <a:rPr lang="en-US" dirty="0"/>
                  <a:t>For each data point, compute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𝑆𝑐𝑜𝑟𝑒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for each line</a:t>
                </a:r>
              </a:p>
              <a:p>
                <a:r>
                  <a:rPr lang="en-US" dirty="0"/>
                  <a:t>Translate the scores into binary indices</a:t>
                </a:r>
              </a:p>
              <a:p>
                <a:r>
                  <a:rPr lang="en-US" dirty="0"/>
                  <a:t>Use binary indices as a key to store the point in a hash table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Querying LSH</a:t>
                </a:r>
              </a:p>
              <a:p>
                <a:r>
                  <a:rPr lang="en-US" dirty="0"/>
                  <a:t>For query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/>
                  <a:t> compute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each of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lines</a:t>
                </a:r>
              </a:p>
              <a:p>
                <a:r>
                  <a:rPr lang="en-US" dirty="0"/>
                  <a:t>Translate scores into binary indices. Lookup all data points that have the same key.</a:t>
                </a:r>
              </a:p>
              <a:p>
                <a:r>
                  <a:rPr lang="en-US" dirty="0"/>
                  <a:t>Do exact nearest neighbor search just on this bin.</a:t>
                </a:r>
              </a:p>
              <a:p>
                <a:r>
                  <a:rPr lang="en-US" dirty="0"/>
                  <a:t>If there is more time in the computation budget, go look at nearby bins until this budget runs out.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FBC9137-99D4-8640-B1DE-C3F2D7AF2E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b="-6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38912-8EFD-0A44-8832-2A2F1EB2F9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75373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B5037-CACC-BC4B-B7D7-F7C1D9F2B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Dimensions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919B2B8-7446-4F4A-B5B3-3FFC8404E23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Pick random hyper-plane to separate points for points in higher dimensions.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Unclear how to pick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for LSH and you can’t do cross-validation here (why?)</a:t>
                </a:r>
              </a:p>
              <a:p>
                <a:r>
                  <a:rPr lang="en-US" dirty="0"/>
                  <a:t>Generally people 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919B2B8-7446-4F4A-B5B3-3FFC8404E2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5917E-97A6-A14B-93E6-A2663A4236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D74E31-7E51-A240-B28E-767E0089D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265" y="2840054"/>
            <a:ext cx="3617285" cy="190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41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18425-0DF3-D64E-86B4-4E10B42A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57BDE-7BF3-BF4E-9E0C-0ECCD3FD4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Theme</a:t>
            </a:r>
            <a:r>
              <a:rPr lang="en-US" dirty="0"/>
              <a:t>: Use local methods for classification and regression and speed up nearest neighbor search with approximation methods.</a:t>
            </a:r>
          </a:p>
          <a:p>
            <a:pPr marL="139700" indent="0">
              <a:buNone/>
            </a:pPr>
            <a:r>
              <a:rPr lang="en-US" b="1" dirty="0"/>
              <a:t>Ideas:</a:t>
            </a:r>
          </a:p>
          <a:p>
            <a:r>
              <a:rPr lang="en-US" dirty="0"/>
              <a:t>1-NN Regression and Classification</a:t>
            </a:r>
          </a:p>
          <a:p>
            <a:r>
              <a:rPr lang="en-US" dirty="0"/>
              <a:t>k-NN Regression and Classification </a:t>
            </a:r>
          </a:p>
          <a:p>
            <a:r>
              <a:rPr lang="en-US" dirty="0"/>
              <a:t>Weighted k-NN vs Kernel Regression</a:t>
            </a:r>
          </a:p>
          <a:p>
            <a:r>
              <a:rPr lang="en-US" dirty="0"/>
              <a:t>Locality Sensitive Hashing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58B38-D569-E04A-8B9B-B755E637B5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801502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54843-7F62-044C-99C9-21DB00E604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100" dirty="0"/>
              <a:t>Curse of Dimensionality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8E2BB-08D5-B942-B076-3E5CE88782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444F6-7636-7B4A-A896-CD20387B24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4778524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B46A0F8-7CE0-454B-B5A0-6B5D8EA87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Dimensions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68ACA9-CE4F-2143-B703-0803574B1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Methods like k-NN and k-means that rely on computing distances start to struggle in high dimensions.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As the number of dimensions grow, the data gets sparser!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Need more data to make sure you cover all the space in high dim.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75D22-0DBB-B14C-9B7B-F49F69D805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3A6F2-B98A-EA45-A45A-14E3BC9FC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72766"/>
          <a:stretch/>
        </p:blipFill>
        <p:spPr>
          <a:xfrm>
            <a:off x="2968480" y="2057120"/>
            <a:ext cx="1532211" cy="184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50994-BB46-9645-AFC0-F8FAEEA702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64" r="40324"/>
          <a:stretch/>
        </p:blipFill>
        <p:spPr>
          <a:xfrm>
            <a:off x="4731941" y="2057120"/>
            <a:ext cx="1868557" cy="1841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19FED9-CDA3-A449-8787-60FEBEF1C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07"/>
          <a:stretch/>
        </p:blipFill>
        <p:spPr>
          <a:xfrm>
            <a:off x="6600498" y="2057120"/>
            <a:ext cx="2317577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96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0E005-8BF4-914A-A85B-2586B09F5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Weirder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CBC79AD-3205-6D4E-8C20-FB5EE1E41C3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It’s believable with more dimensions the data becomes more sparse, but what’s even weirder is the sparsity is not uniform!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increases, the “mass” of the space goes towards the corners.</a:t>
                </a:r>
              </a:p>
              <a:p>
                <a:r>
                  <a:rPr lang="en-US" dirty="0"/>
                  <a:t>Most of the points aren’t in the center.</a:t>
                </a:r>
              </a:p>
              <a:p>
                <a:r>
                  <a:rPr lang="en-US" dirty="0"/>
                  <a:t>Your nearest neighbors start looking like your farthest neighbors!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CBC79AD-3205-6D4E-8C20-FB5EE1E41C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97217-F69C-2A40-BB65-CF017C59A4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B545C-3BCC-8341-8E22-E6B86293DD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676"/>
          <a:stretch/>
        </p:blipFill>
        <p:spPr>
          <a:xfrm>
            <a:off x="2938315" y="1480150"/>
            <a:ext cx="1547665" cy="217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842100-7023-F04E-BBBC-311D356506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42" r="36079"/>
          <a:stretch/>
        </p:blipFill>
        <p:spPr>
          <a:xfrm>
            <a:off x="4638290" y="1395626"/>
            <a:ext cx="2270099" cy="217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EF5DD6-C3E0-A844-BBA6-970D5DBC47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39"/>
          <a:stretch/>
        </p:blipFill>
        <p:spPr>
          <a:xfrm>
            <a:off x="7034998" y="1395626"/>
            <a:ext cx="2046301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77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269B6-2BCA-8542-A1E1-DAD9D6E01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House Prices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D50B4-194A-2547-B4A1-1D30858C8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When we saw regression before, we assumed there was some linear/polynomial function that produced the data. All we had to do was choose the right polynomial degree. 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1A718-4EA0-3242-B8DC-17A60CB716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9C934-EA65-EF4C-926D-966621412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118" y="2087944"/>
            <a:ext cx="3785712" cy="248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4377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9B95-1A40-3344-A973-AEAC472A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0522596-0AC9-0841-84C1-D4E9EE539B3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Have you pay attention to the number of dimensions</a:t>
                </a:r>
              </a:p>
              <a:p>
                <a:r>
                  <a:rPr lang="en-US" dirty="0"/>
                  <a:t>Very tricky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Can run into some strange results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is very large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Later, we will talk about ways of trying to do dimensionality reduction in order to reduce the number of dimensions here.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0522596-0AC9-0841-84C1-D4E9EE539B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B3CDD-92AE-8548-9527-B255814556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4116448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D65E-B43B-4BB8-BBEE-9DABDDE3D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HW5 – ML Practice with Kaggle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3588D-31CD-4AF6-BD8E-9706CBFDF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Kaggle is a website that hosts ML competitions. Very popular among people trying to learn more about ML! Let’s you practice a lot of real-world ML skills on challenging problems.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About halfway through the course, want to give you a chance to apply what you’ve learned in the real-world! HW6 will be hosted as an internal Kaggle competition.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TAs in section tomorrow will walk through how to do submissions, but all instructions are on the Kaggle website (linked from HW spec).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NOT graded as a competition. </a:t>
            </a:r>
            <a:r>
              <a:rPr lang="en-US" dirty="0"/>
              <a:t>The leaderboard is just for fun, and we will provide a small amount of EC to the top 3 teams.</a:t>
            </a:r>
            <a:endParaRPr lang="en-US" b="1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6B087-08F4-4483-900E-F2251EE3D2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12783078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9ADB7-86EB-4B83-B16B-07DC9BBBE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and Grading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B2BBD-514D-4F55-9A87-B8040C35B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You will need to submit three things:</a:t>
            </a:r>
          </a:p>
          <a:p>
            <a:r>
              <a:rPr lang="en-US" dirty="0"/>
              <a:t>On Kaggle, submit your predictions for the test set</a:t>
            </a:r>
          </a:p>
          <a:p>
            <a:r>
              <a:rPr lang="en-US" dirty="0"/>
              <a:t>On </a:t>
            </a:r>
            <a:r>
              <a:rPr lang="en-US" dirty="0" err="1"/>
              <a:t>Gradescope</a:t>
            </a:r>
            <a:r>
              <a:rPr lang="en-US" dirty="0"/>
              <a:t>, submit your </a:t>
            </a:r>
            <a:r>
              <a:rPr lang="en-US" dirty="0" err="1"/>
              <a:t>Jupyter</a:t>
            </a:r>
            <a:r>
              <a:rPr lang="en-US" dirty="0"/>
              <a:t> Notebook that trains/evaluates your models and answers some questions we asked you to answer.</a:t>
            </a:r>
          </a:p>
          <a:p>
            <a:r>
              <a:rPr lang="en-US" dirty="0"/>
              <a:t>On </a:t>
            </a:r>
            <a:r>
              <a:rPr lang="en-US" dirty="0" err="1"/>
              <a:t>Gradescope</a:t>
            </a:r>
            <a:r>
              <a:rPr lang="en-US" dirty="0"/>
              <a:t>, submit concept questions.</a:t>
            </a:r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Part of your grade will be from the accuracy on the private test set. Will count 95% accuracy on the private test set as full credit for the performance part of the assignment.</a:t>
            </a:r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37DC3-9E1E-4008-8823-2C30603ACC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1211127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E4964-9236-4694-9A3D-C056049D6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4D46E-710D-4E50-ADC1-ED0C6F21D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You will be able to work on the Kaggle portion with a team of up to 3 people. You can work alone if you choose, but we recommend working with a team since that’s a great learning experience!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If you work as a team, you can make a team submission on Kaggle and submit your code/report answers on </a:t>
            </a:r>
            <a:r>
              <a:rPr lang="en-US" dirty="0" err="1"/>
              <a:t>Gradescope</a:t>
            </a:r>
            <a:r>
              <a:rPr lang="en-US" dirty="0"/>
              <a:t> together.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Concept portion should be done individually.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8EB42-5636-4641-A6AF-2950CF6A94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1228875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269B6-2BCA-8542-A1E1-DAD9D6E01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House Prices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D50B4-194A-2547-B4A1-1D30858C8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What if instead, we didn’t try to find the global structure, but instead just tried to infer values using local information instead.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Big Idea: </a:t>
            </a:r>
            <a:r>
              <a:rPr lang="en-US" dirty="0"/>
              <a:t>Use 1-nearest neighbor to predict the price of a house.</a:t>
            </a:r>
          </a:p>
          <a:p>
            <a:pPr marL="139700" indent="0">
              <a:buNone/>
            </a:pPr>
            <a:r>
              <a:rPr lang="en-US" dirty="0"/>
              <a:t>Not actually a crazy idea, something realtors do sometimes!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1A718-4EA0-3242-B8DC-17A60CB716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9C934-EA65-EF4C-926D-966621412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510" y="2915785"/>
            <a:ext cx="3100040" cy="2030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A537BE-A760-B14B-8C58-B14EC300B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385" y="2982578"/>
            <a:ext cx="3388422" cy="167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761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26CB8F-D298-1143-8459-62C2526A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1-NN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𝑁𝑒𝑎𝑟𝑒𝑠𝑡𝑁𝑒𝑖𝑔h𝑏𝑜𝑟</m:t>
                    </m:r>
                  </m:oMath>
                </a14:m>
                <a:r>
                  <a:rPr lang="en-US" dirty="0"/>
                  <a:t> is the algorithm described yesterday to find the single nearest neighbor of a point.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35D0C-2BB9-934F-8F3B-BA4EF5BAE8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4556D3-3CDA-B145-A1EF-FAF90C697436}"/>
                  </a:ext>
                </a:extLst>
              </p:cNvPr>
              <p:cNvSpPr txBox="1"/>
              <p:nvPr/>
            </p:nvSpPr>
            <p:spPr>
              <a:xfrm>
                <a:off x="3090625" y="587000"/>
                <a:ext cx="5596200" cy="112101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Input</a:t>
                </a:r>
                <a:r>
                  <a:rPr lang="en-US" b="0" i="1" dirty="0">
                    <a:latin typeface="Cambria Math" panose="02040503050406030204" pitchFamily="18" charset="0"/>
                  </a:rPr>
                  <a:t>: </a:t>
                </a:r>
                <a:r>
                  <a:rPr lang="en-US" b="0" dirty="0">
                    <a:latin typeface="Cambria Math" panose="02040503050406030204" pitchFamily="18" charset="0"/>
                  </a:rPr>
                  <a:t>Query point: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, Training Data: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)=1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𝑁𝑒𝑎𝑟𝑒𝑠𝑡𝑁𝑒𝑖𝑔h𝑏𝑜𝑟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Output</a:t>
                </a:r>
                <a:r>
                  <a:rPr lang="en-US" i="1" dirty="0">
                    <a:latin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4556D3-3CDA-B145-A1EF-FAF90C697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625" y="587000"/>
                <a:ext cx="5596200" cy="1121013"/>
              </a:xfrm>
              <a:prstGeom prst="rect">
                <a:avLst/>
              </a:prstGeom>
              <a:blipFill>
                <a:blip r:embed="rId4"/>
                <a:stretch>
                  <a:fillRect l="-226" b="-11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791659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6C3A9-6959-B745-A5A9-FB8493310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1-NN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8763B-8861-F44B-8F99-329791A2B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The function learned by 1-NN is “locally constant” in each region nearest to each training point. 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Can visualize this with a Voronoi Tessellation</a:t>
            </a:r>
          </a:p>
          <a:p>
            <a:r>
              <a:rPr lang="en-US" dirty="0"/>
              <a:t>Shows all of the points that are “closest” to a particular training point</a:t>
            </a:r>
          </a:p>
          <a:p>
            <a:r>
              <a:rPr lang="en-US" dirty="0"/>
              <a:t>Not actually computed in practice, but helps understand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88189-CAE3-E34C-95E8-9467C4019B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3748C3-D479-F945-9531-DF5A7FBB6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339" y="2944866"/>
            <a:ext cx="2178772" cy="200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099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5CFC7-E3A6-164C-B05D-94A00D0EC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1-NN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3126D-0EF9-134E-8644-325A535F9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Like last time, how you define “closest” changes predictions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91980-9E8A-4942-8E20-0686CBA025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753E6B-CCDA-A049-84F5-057C0EA79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187" y="1305987"/>
            <a:ext cx="1739900" cy="54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3F3DFB-166D-3847-9B0B-9EA60932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306" y="1378772"/>
            <a:ext cx="2247900" cy="800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EAFBC6-0FF6-C24E-9884-AFA9955B9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118" y="1082166"/>
            <a:ext cx="2667000" cy="1308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92E6C-A1AA-7946-8D78-7ABA96DD6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343" y="2646622"/>
            <a:ext cx="4146550" cy="220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88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deMaster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Master" id="{6892CB92-2140-4825-AC64-EAFCBE3C90F5}" vid="{77F8CD81-5FBC-4318-813D-3CE9F874004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SlideMaster</Template>
  <TotalTime>10401</TotalTime>
  <Words>2894</Words>
  <Application>Microsoft Macintosh PowerPoint</Application>
  <PresentationFormat>On-screen Show (16:9)</PresentationFormat>
  <Paragraphs>457</Paragraphs>
  <Slides>53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Cambria Math</vt:lpstr>
      <vt:lpstr>Open Sans</vt:lpstr>
      <vt:lpstr>Calibri</vt:lpstr>
      <vt:lpstr>Georgia</vt:lpstr>
      <vt:lpstr>Nunito Sans</vt:lpstr>
      <vt:lpstr>SlideMaster</vt:lpstr>
      <vt:lpstr>CSE/STAT 416 Local Methods Locality Sensitive Hashing Pre-Class Video  Tanmay Shah Paul G. Allen School of Computer Science &amp; Engineering University of Washington  May 10, 2024  </vt:lpstr>
      <vt:lpstr>Precision</vt:lpstr>
      <vt:lpstr>Recall</vt:lpstr>
      <vt:lpstr>Document Retrieval</vt:lpstr>
      <vt:lpstr>Predicting House Prices</vt:lpstr>
      <vt:lpstr>Predicting House Prices</vt:lpstr>
      <vt:lpstr>1-NN Regression</vt:lpstr>
      <vt:lpstr>Visualizing 1-NN Regression</vt:lpstr>
      <vt:lpstr>Visualizing 1-NN Regression</vt:lpstr>
      <vt:lpstr>1-NN Regression</vt:lpstr>
      <vt:lpstr>1-NN Classification</vt:lpstr>
      <vt:lpstr>Prevent Overfitting</vt:lpstr>
      <vt:lpstr>k-NN Regression</vt:lpstr>
      <vt:lpstr>Issues with k-NN</vt:lpstr>
      <vt:lpstr>Weighted  k-NN</vt:lpstr>
      <vt:lpstr>Kernels</vt:lpstr>
      <vt:lpstr>Kernel Regression</vt:lpstr>
      <vt:lpstr>Visualizing Kernel Regression</vt:lpstr>
      <vt:lpstr>Choose Bandwidth λ</vt:lpstr>
      <vt:lpstr>CSE/STAT 416 Local Methods Locality Sensitive Hashing  Tanmay Shah Paul G. Allen School of Computer Science &amp; Engineering University of Washington  May 10, 2024  ❓ Questions? Raise hand</vt:lpstr>
      <vt:lpstr>1-NN Regression</vt:lpstr>
      <vt:lpstr>Weighted  k-NN</vt:lpstr>
      <vt:lpstr>Kernels</vt:lpstr>
      <vt:lpstr>Visualizing Kernel Regression</vt:lpstr>
      <vt:lpstr>1.5 min</vt:lpstr>
      <vt:lpstr>3 min</vt:lpstr>
      <vt:lpstr>Efficient Nearest Neighbors</vt:lpstr>
      <vt:lpstr>Nearest Neighbor Efficiency</vt:lpstr>
      <vt:lpstr>Approximate Nearest Neighbor</vt:lpstr>
      <vt:lpstr>Locality Sensitive Hashing (LSH)</vt:lpstr>
      <vt:lpstr>Binning</vt:lpstr>
      <vt:lpstr>Binning</vt:lpstr>
      <vt:lpstr>Binning</vt:lpstr>
      <vt:lpstr>LSH with  2 bins</vt:lpstr>
      <vt:lpstr>1 min</vt:lpstr>
      <vt:lpstr>Some Issues</vt:lpstr>
      <vt:lpstr>1. How to choose line?</vt:lpstr>
      <vt:lpstr>Some Issues</vt:lpstr>
      <vt:lpstr>PowerPoint Presentation</vt:lpstr>
      <vt:lpstr>More Bins</vt:lpstr>
      <vt:lpstr>LSH with  Many Bins</vt:lpstr>
      <vt:lpstr>LSH Example</vt:lpstr>
      <vt:lpstr>Improve Quality</vt:lpstr>
      <vt:lpstr>Locality Sensitive Hashing (LSH)</vt:lpstr>
      <vt:lpstr>Higher Dimensions</vt:lpstr>
      <vt:lpstr>Recap</vt:lpstr>
      <vt:lpstr>Curse of Dimensionality</vt:lpstr>
      <vt:lpstr>High Dimensions</vt:lpstr>
      <vt:lpstr>Even Weirder</vt:lpstr>
      <vt:lpstr>Practicalities</vt:lpstr>
      <vt:lpstr>HW5 – ML Practice with Kaggle</vt:lpstr>
      <vt:lpstr>Submission and Grading</vt:lpstr>
      <vt:lpstr>Groups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hschafer</dc:creator>
  <cp:lastModifiedBy>Microsoft Office User</cp:lastModifiedBy>
  <cp:revision>352</cp:revision>
  <cp:lastPrinted>2023-05-10T22:26:26Z</cp:lastPrinted>
  <dcterms:modified xsi:type="dcterms:W3CDTF">2024-05-10T17:38:48Z</dcterms:modified>
</cp:coreProperties>
</file>