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71"/>
  </p:notesMasterIdLst>
  <p:handoutMasterIdLst>
    <p:handoutMasterId r:id="rId72"/>
  </p:handoutMasterIdLst>
  <p:sldIdLst>
    <p:sldId id="2052" r:id="rId2"/>
    <p:sldId id="2058" r:id="rId3"/>
    <p:sldId id="2054" r:id="rId4"/>
    <p:sldId id="2055" r:id="rId5"/>
    <p:sldId id="2056" r:id="rId6"/>
    <p:sldId id="2057" r:id="rId7"/>
    <p:sldId id="2059" r:id="rId8"/>
    <p:sldId id="797" r:id="rId9"/>
    <p:sldId id="798" r:id="rId10"/>
    <p:sldId id="799" r:id="rId11"/>
    <p:sldId id="800" r:id="rId12"/>
    <p:sldId id="839" r:id="rId13"/>
    <p:sldId id="840" r:id="rId14"/>
    <p:sldId id="841" r:id="rId15"/>
    <p:sldId id="842" r:id="rId16"/>
    <p:sldId id="843" r:id="rId17"/>
    <p:sldId id="844" r:id="rId18"/>
    <p:sldId id="845" r:id="rId19"/>
    <p:sldId id="846" r:id="rId20"/>
    <p:sldId id="802" r:id="rId21"/>
    <p:sldId id="804" r:id="rId22"/>
    <p:sldId id="2053" r:id="rId23"/>
    <p:sldId id="850" r:id="rId24"/>
    <p:sldId id="757" r:id="rId25"/>
    <p:sldId id="776" r:id="rId26"/>
    <p:sldId id="777" r:id="rId27"/>
    <p:sldId id="778" r:id="rId28"/>
    <p:sldId id="2060" r:id="rId29"/>
    <p:sldId id="2061" r:id="rId30"/>
    <p:sldId id="806" r:id="rId31"/>
    <p:sldId id="853" r:id="rId32"/>
    <p:sldId id="807" r:id="rId33"/>
    <p:sldId id="801" r:id="rId34"/>
    <p:sldId id="809" r:id="rId35"/>
    <p:sldId id="2062" r:id="rId36"/>
    <p:sldId id="2046" r:id="rId37"/>
    <p:sldId id="823" r:id="rId38"/>
    <p:sldId id="854" r:id="rId39"/>
    <p:sldId id="811" r:id="rId40"/>
    <p:sldId id="814" r:id="rId41"/>
    <p:sldId id="838" r:id="rId42"/>
    <p:sldId id="813" r:id="rId43"/>
    <p:sldId id="847" r:id="rId44"/>
    <p:sldId id="855" r:id="rId45"/>
    <p:sldId id="815" r:id="rId46"/>
    <p:sldId id="816" r:id="rId47"/>
    <p:sldId id="2063" r:id="rId48"/>
    <p:sldId id="817" r:id="rId49"/>
    <p:sldId id="818" r:id="rId50"/>
    <p:sldId id="819" r:id="rId51"/>
    <p:sldId id="820" r:id="rId52"/>
    <p:sldId id="821" r:id="rId53"/>
    <p:sldId id="822" r:id="rId54"/>
    <p:sldId id="2048" r:id="rId55"/>
    <p:sldId id="2050" r:id="rId56"/>
    <p:sldId id="827" r:id="rId57"/>
    <p:sldId id="828" r:id="rId58"/>
    <p:sldId id="830" r:id="rId59"/>
    <p:sldId id="829" r:id="rId60"/>
    <p:sldId id="825" r:id="rId61"/>
    <p:sldId id="824" r:id="rId62"/>
    <p:sldId id="826" r:id="rId63"/>
    <p:sldId id="832" r:id="rId64"/>
    <p:sldId id="833" r:id="rId65"/>
    <p:sldId id="835" r:id="rId66"/>
    <p:sldId id="834" r:id="rId67"/>
    <p:sldId id="849" r:id="rId68"/>
    <p:sldId id="831" r:id="rId69"/>
    <p:sldId id="2049" r:id="rId70"/>
  </p:sldIdLst>
  <p:sldSz cx="9144000" cy="5143500" type="screen16x9"/>
  <p:notesSz cx="6858000" cy="9144000"/>
  <p:embeddedFontLst>
    <p:embeddedFont>
      <p:font typeface="Calibri" panose="020F0502020204030204" pitchFamily="34" charset="0"/>
      <p:regular r:id="rId73"/>
      <p:bold r:id="rId74"/>
      <p:italic r:id="rId75"/>
      <p:boldItalic r:id="rId76"/>
    </p:embeddedFont>
    <p:embeddedFont>
      <p:font typeface="Georgia" panose="02040502050405020303" pitchFamily="18" charset="0"/>
      <p:regular r:id="rId77"/>
      <p:bold r:id="rId78"/>
      <p:italic r:id="rId79"/>
      <p:boldItalic r:id="rId80"/>
    </p:embeddedFont>
    <p:embeddedFont>
      <p:font typeface="Nunito Sans" pitchFamily="2"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3"/>
    <a:srgbClr val="6093C5"/>
    <a:srgbClr val="95698A"/>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94"/>
    <p:restoredTop sz="84830"/>
  </p:normalViewPr>
  <p:slideViewPr>
    <p:cSldViewPr snapToGrid="0" snapToObjects="1">
      <p:cViewPr varScale="1">
        <p:scale>
          <a:sx n="103" d="100"/>
          <a:sy n="103" d="100"/>
        </p:scale>
        <p:origin x="63" y="330"/>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5/3/2024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15x10 + 5x10 + 2x2 = 210</a:t>
            </a:r>
          </a:p>
          <a:p>
            <a:pPr rtl="0" fontAlgn="base"/>
            <a:r>
              <a:rPr lang="en-US" sz="1100" b="0" i="0" u="none" strike="noStrike" cap="none" dirty="0">
                <a:solidFill>
                  <a:srgbClr val="000000"/>
                </a:solidFill>
                <a:effectLst/>
                <a:latin typeface="Arial"/>
                <a:ea typeface="Arial"/>
                <a:cs typeface="Arial"/>
                <a:sym typeface="Arial"/>
              </a:rPr>
              <a:t>✍️ With Intercept: 210 + (10 + 5 + 2) = 227</a:t>
            </a:r>
          </a:p>
          <a:p>
            <a:endParaRPr lang="en-US" dirty="0"/>
          </a:p>
        </p:txBody>
      </p:sp>
    </p:spTree>
    <p:extLst>
      <p:ext uri="{BB962C8B-B14F-4D97-AF65-F5344CB8AC3E}">
        <p14:creationId xmlns:p14="http://schemas.microsoft.com/office/powerpoint/2010/main" val="29618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Draw a large fully connected NN</a:t>
            </a:r>
          </a:p>
          <a:p>
            <a:pPr rtl="0" fontAlgn="base"/>
            <a:r>
              <a:rPr lang="en-US" sz="1100" b="0" i="0" u="none" strike="noStrike" cap="none" dirty="0">
                <a:solidFill>
                  <a:srgbClr val="000000"/>
                </a:solidFill>
                <a:effectLst/>
                <a:latin typeface="Arial"/>
                <a:ea typeface="Arial"/>
                <a:cs typeface="Arial"/>
                <a:sym typeface="Arial"/>
              </a:rPr>
              <a:t>✍️  28x28 = 784</a:t>
            </a:r>
          </a:p>
          <a:p>
            <a:pPr rtl="0" fontAlgn="base"/>
            <a:r>
              <a:rPr lang="en-US" sz="1100" b="0" i="0" u="none" strike="noStrike" cap="none" dirty="0">
                <a:solidFill>
                  <a:srgbClr val="000000"/>
                </a:solidFill>
                <a:effectLst/>
                <a:latin typeface="Arial"/>
                <a:ea typeface="Arial"/>
                <a:cs typeface="Arial"/>
                <a:sym typeface="Arial"/>
              </a:rPr>
              <a:t>✍️ 784x84 + 84x10 = 66,696</a:t>
            </a:r>
          </a:p>
        </p:txBody>
      </p:sp>
    </p:spTree>
    <p:extLst>
      <p:ext uri="{BB962C8B-B14F-4D97-AF65-F5344CB8AC3E}">
        <p14:creationId xmlns:p14="http://schemas.microsoft.com/office/powerpoint/2010/main" val="1262710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Conv1: 5 * 5 * 1 * 10 = 250</a:t>
            </a:r>
          </a:p>
          <a:p>
            <a:pPr rtl="0" fontAlgn="base"/>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MaxPool</a:t>
            </a:r>
            <a:r>
              <a:rPr lang="en-US" sz="1100" b="0" i="0" u="none" strike="noStrike" cap="none" dirty="0">
                <a:solidFill>
                  <a:srgbClr val="000000"/>
                </a:solidFill>
                <a:effectLst/>
                <a:latin typeface="Arial"/>
                <a:ea typeface="Arial"/>
                <a:cs typeface="Arial"/>
                <a:sym typeface="Arial"/>
              </a:rPr>
              <a:t>: 0 weights</a:t>
            </a:r>
          </a:p>
          <a:p>
            <a:pPr rtl="0" fontAlgn="base"/>
            <a:r>
              <a:rPr lang="en-US" sz="1100" b="0" i="0" u="none" strike="noStrike" cap="none" dirty="0">
                <a:solidFill>
                  <a:srgbClr val="000000"/>
                </a:solidFill>
                <a:effectLst/>
                <a:latin typeface="Arial"/>
                <a:ea typeface="Arial"/>
                <a:cs typeface="Arial"/>
                <a:sym typeface="Arial"/>
              </a:rPr>
              <a:t>✍️ Conv2: 5 * 5 * 10 * 20 = 5000</a:t>
            </a:r>
          </a:p>
          <a:p>
            <a:pPr rtl="0" fontAlgn="base"/>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MaxPool</a:t>
            </a:r>
            <a:r>
              <a:rPr lang="en-US" sz="1100" b="0" i="0" u="none" strike="noStrike" cap="none" dirty="0">
                <a:solidFill>
                  <a:srgbClr val="000000"/>
                </a:solidFill>
                <a:effectLst/>
                <a:latin typeface="Arial"/>
                <a:ea typeface="Arial"/>
                <a:cs typeface="Arial"/>
                <a:sym typeface="Arial"/>
              </a:rPr>
              <a:t>: 0 weights</a:t>
            </a:r>
          </a:p>
          <a:p>
            <a:pPr rtl="0" fontAlgn="base"/>
            <a:r>
              <a:rPr lang="en-US" sz="1100" b="0" i="0" u="none" strike="noStrike" cap="none" dirty="0">
                <a:solidFill>
                  <a:srgbClr val="000000"/>
                </a:solidFill>
                <a:effectLst/>
                <a:latin typeface="Arial"/>
                <a:ea typeface="Arial"/>
                <a:cs typeface="Arial"/>
                <a:sym typeface="Arial"/>
              </a:rPr>
              <a:t>✍️ # Inputs Flattened: 4*4*20 = 320</a:t>
            </a:r>
          </a:p>
          <a:p>
            <a:pPr rtl="0" fontAlgn="base"/>
            <a:r>
              <a:rPr lang="en-US" sz="1100" b="0" i="0" u="none" strike="noStrike" cap="none" dirty="0">
                <a:solidFill>
                  <a:srgbClr val="000000"/>
                </a:solidFill>
                <a:effectLst/>
                <a:latin typeface="Arial"/>
                <a:ea typeface="Arial"/>
                <a:cs typeface="Arial"/>
                <a:sym typeface="Arial"/>
              </a:rPr>
              <a:t>✍️ Weights in FC: 320*84 + 84*10 = 27,720</a:t>
            </a:r>
          </a:p>
          <a:p>
            <a:pPr rtl="0" fontAlgn="base"/>
            <a:r>
              <a:rPr lang="en-US" sz="1100" b="0" i="0" u="none" strike="noStrike" cap="none" dirty="0">
                <a:solidFill>
                  <a:srgbClr val="000000"/>
                </a:solidFill>
                <a:effectLst/>
                <a:latin typeface="Arial"/>
                <a:ea typeface="Arial"/>
                <a:cs typeface="Arial"/>
                <a:sym typeface="Arial"/>
              </a:rPr>
              <a:t>✍️ Total Weights Learned: 250 + 5000 + 27,720 = 32,970</a:t>
            </a:r>
          </a:p>
        </p:txBody>
      </p:sp>
    </p:spTree>
    <p:extLst>
      <p:ext uri="{BB962C8B-B14F-4D97-AF65-F5344CB8AC3E}">
        <p14:creationId xmlns:p14="http://schemas.microsoft.com/office/powerpoint/2010/main" val="420738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MNIST </a:t>
            </a:r>
          </a:p>
        </p:txBody>
      </p:sp>
    </p:spTree>
    <p:extLst>
      <p:ext uri="{BB962C8B-B14F-4D97-AF65-F5344CB8AC3E}">
        <p14:creationId xmlns:p14="http://schemas.microsoft.com/office/powerpoint/2010/main" val="173381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26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359684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hidden: sign(2*0+3*1+2) = sign(5) = 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Second hidden: sign(1*0-2*1+1) = sign(-1) = 0</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Output: sign(2*1+3*0-1) = sign(1) = 1</a:t>
            </a:r>
          </a:p>
          <a:p>
            <a:endParaRPr lang="en-US" dirty="0"/>
          </a:p>
        </p:txBody>
      </p:sp>
    </p:spTree>
    <p:extLst>
      <p:ext uri="{BB962C8B-B14F-4D97-AF65-F5344CB8AC3E}">
        <p14:creationId xmlns:p14="http://schemas.microsoft.com/office/powerpoint/2010/main" val="180291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optimization tries to model the function that maps hyperparameter choices to validation error. It uses the model to predict which hyperparameter is likely to have the best performance, when you try that and get the validation error, it improves its performance.</a:t>
            </a:r>
          </a:p>
        </p:txBody>
      </p:sp>
    </p:spTree>
    <p:extLst>
      <p:ext uri="{BB962C8B-B14F-4D97-AF65-F5344CB8AC3E}">
        <p14:creationId xmlns:p14="http://schemas.microsoft.com/office/powerpoint/2010/main" val="233948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RGB above 3</a:t>
            </a:r>
          </a:p>
          <a:p>
            <a:r>
              <a:rPr lang="en-US" dirty="0"/>
              <a:t># inputs: 3 * 32 * 32  + 1 =3072</a:t>
            </a:r>
          </a:p>
          <a:p>
            <a:pPr lvl="1"/>
            <a:r>
              <a:rPr lang="en-US" dirty="0"/>
              <a:t>Means if you want 4 hidden neurons, that’s over 12000 weights to learn!</a:t>
            </a:r>
          </a:p>
          <a:p>
            <a:pPr lvl="0"/>
            <a:r>
              <a:rPr lang="en-US" dirty="0"/>
              <a:t>For 3@200x200 =&gt; 120,000</a:t>
            </a:r>
          </a:p>
          <a:p>
            <a:pPr lvl="0"/>
            <a:endParaRPr lang="en-US" dirty="0"/>
          </a:p>
          <a:p>
            <a:pPr lvl="0"/>
            <a:endParaRPr lang="en-US" dirty="0"/>
          </a:p>
        </p:txBody>
      </p:sp>
    </p:spTree>
    <p:extLst>
      <p:ext uri="{BB962C8B-B14F-4D97-AF65-F5344CB8AC3E}">
        <p14:creationId xmlns:p14="http://schemas.microsoft.com/office/powerpoint/2010/main" val="14435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use of the word kernel :/ </a:t>
            </a:r>
          </a:p>
        </p:txBody>
      </p:sp>
    </p:spTree>
    <p:extLst>
      <p:ext uri="{BB962C8B-B14F-4D97-AF65-F5344CB8AC3E}">
        <p14:creationId xmlns:p14="http://schemas.microsoft.com/office/powerpoint/2010/main" val="182061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46568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7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607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57459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5747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60843651"/>
      </p:ext>
    </p:extLst>
  </p:cSld>
  <p:clrMapOvr>
    <a:masterClrMapping/>
  </p:clrMapOvr>
  <p:transition>
    <p:fade thruBlk="1"/>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430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678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579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E5C3909F-2BF1-4878-B056-B094EF44F0EB}"/>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75550309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08404298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03984959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279566117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1192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53A4D85C-5E0B-4D4B-9707-F8AAAA28BF9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20CD7153-7E98-4F00-9DC5-47C8E65B6DDD}"/>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8DCBFD1A-2B6B-402A-8A9C-C0A7F356FA91}"/>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1191B949-F779-4070-8EE1-A9EE91623D46}"/>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8293C9EA-D70A-410E-ABFA-8BA80092CF40}"/>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BBC7879E-D63D-41D3-A9D9-B546210068D3}"/>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481F88CF-7FD8-41AB-966F-D3CCE08549C9}"/>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F61E5366-EABA-4308-98B3-45E5E5A848F3}"/>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34066517-94FE-4AAC-BAE5-0935C13C18E1}"/>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5A507FA3-FC75-4C42-BA4F-F0ECF5658D96}"/>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60361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89559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4" r:id="rId6"/>
    <p:sldLayoutId id="2147483685" r:id="rId7"/>
    <p:sldLayoutId id="2147483678" r:id="rId8"/>
    <p:sldLayoutId id="2147483679" r:id="rId9"/>
    <p:sldLayoutId id="2147483680" r:id="rId10"/>
    <p:sldLayoutId id="2147483681" r:id="rId11"/>
    <p:sldLayoutId id="2147483682" r:id="rId12"/>
    <p:sldLayoutId id="2147483667" r:id="rId13"/>
    <p:sldLayoutId id="2147483668" r:id="rId14"/>
    <p:sldLayoutId id="2147483683" r:id="rId15"/>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pjreddie.com/yolo/"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cacm.acm.org/magazines/2020/12/248800-green-ai/fulltex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abs/1805.12177"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archive.ics.uci.edu/ml/datasets/adult" TargetMode="External"/><Relationship Id="rId2" Type="http://schemas.openxmlformats.org/officeDocument/2006/relationships/hyperlink" Target="https://godatadriven.com/blog/towards-fairness-in-ml-with-adversarial-network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epmind.com/blog/alphago-zero-learning-scratch/" TargetMode="External"/><Relationship Id="rId2" Type="http://schemas.openxmlformats.org/officeDocument/2006/relationships/hyperlink" Target="http://colah.github.io/posts/2015-08-Understanding-LSTMs/" TargetMode="Externa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hyperlink" Target="https://cacm.acm.org/magazines/2020/12/248800-green-ai/fulltext" TargetMode="External"/><Relationship Id="rId4" Type="http://schemas.openxmlformats.org/officeDocument/2006/relationships/hyperlink" Target="https://skymind.com/wiki/generative-adversarial-network-ga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Convolutional Neural Networks</a:t>
            </a:r>
            <a:br>
              <a:rPr lang="en-US" sz="1600" dirty="0"/>
            </a:br>
            <a:r>
              <a:rPr lang="en-US" sz="1400" b="0" dirty="0"/>
              <a:t>Pre-Lecture Videos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May 3 , 2024</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6355-89EA-C644-AEDA-56D39B6A5960}"/>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55E75E49-7CE3-CD4C-8446-AA9F233D69E7}"/>
              </a:ext>
            </a:extLst>
          </p:cNvPr>
          <p:cNvSpPr>
            <a:spLocks noGrp="1"/>
          </p:cNvSpPr>
          <p:nvPr>
            <p:ph type="body" idx="1"/>
          </p:nvPr>
        </p:nvSpPr>
        <p:spPr/>
        <p:txBody>
          <a:bodyPr/>
          <a:lstStyle/>
          <a:p>
            <a:pPr marL="139700" indent="0">
              <a:buNone/>
            </a:pPr>
            <a:r>
              <a:rPr lang="en-US" dirty="0"/>
              <a:t>Use a </a:t>
            </a:r>
            <a:r>
              <a:rPr lang="en-US" b="1" dirty="0"/>
              <a:t>kernel </a:t>
            </a:r>
            <a:r>
              <a:rPr lang="en-US" dirty="0"/>
              <a:t>that slides across the image, computing the sum of the element-wise product between the kernel and the overlapping part of the image</a:t>
            </a:r>
          </a:p>
          <a:p>
            <a:pPr marL="139700" indent="0">
              <a:buNone/>
            </a:pPr>
            <a:endParaRPr lang="en-US" dirty="0"/>
          </a:p>
          <a:p>
            <a:pPr marL="139700" indent="0">
              <a:buNone/>
            </a:pPr>
            <a:r>
              <a:rPr lang="en-US" b="1" dirty="0"/>
              <a:t>   Image                               Kernel</a:t>
            </a:r>
            <a:endParaRPr lang="en-US" dirty="0"/>
          </a:p>
          <a:p>
            <a:pPr marL="139700" indent="0">
              <a:buNone/>
            </a:pPr>
            <a:endParaRPr lang="en-US" b="1" dirty="0"/>
          </a:p>
        </p:txBody>
      </p:sp>
      <p:sp>
        <p:nvSpPr>
          <p:cNvPr id="4" name="Slide Number Placeholder 3">
            <a:extLst>
              <a:ext uri="{FF2B5EF4-FFF2-40B4-BE49-F238E27FC236}">
                <a16:creationId xmlns:a16="http://schemas.microsoft.com/office/drawing/2014/main" id="{B838493C-5953-BB45-B2C5-135F69BEF2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aphicFrame>
        <p:nvGraphicFramePr>
          <p:cNvPr id="6" name="Table 5">
            <a:extLst>
              <a:ext uri="{FF2B5EF4-FFF2-40B4-BE49-F238E27FC236}">
                <a16:creationId xmlns:a16="http://schemas.microsoft.com/office/drawing/2014/main" id="{997940AB-BBF5-0B4A-8355-F804A829B486}"/>
              </a:ext>
            </a:extLst>
          </p:cNvPr>
          <p:cNvGraphicFramePr>
            <a:graphicFrameLocks noGrp="1"/>
          </p:cNvGraphicFramePr>
          <p:nvPr/>
        </p:nvGraphicFramePr>
        <p:xfrm>
          <a:off x="2775665" y="2297430"/>
          <a:ext cx="1867455" cy="1854200"/>
        </p:xfrm>
        <a:graphic>
          <a:graphicData uri="http://schemas.openxmlformats.org/drawingml/2006/table">
            <a:tbl>
              <a:tblPr firstRow="1" bandRow="1">
                <a:tableStyleId>{CB23F696-D533-4BE0-B1DA-8B15BD142E95}</a:tableStyleId>
              </a:tblPr>
              <a:tblGrid>
                <a:gridCol w="373491">
                  <a:extLst>
                    <a:ext uri="{9D8B030D-6E8A-4147-A177-3AD203B41FA5}">
                      <a16:colId xmlns:a16="http://schemas.microsoft.com/office/drawing/2014/main" val="4231544703"/>
                    </a:ext>
                  </a:extLst>
                </a:gridCol>
                <a:gridCol w="373491">
                  <a:extLst>
                    <a:ext uri="{9D8B030D-6E8A-4147-A177-3AD203B41FA5}">
                      <a16:colId xmlns:a16="http://schemas.microsoft.com/office/drawing/2014/main" val="551111943"/>
                    </a:ext>
                  </a:extLst>
                </a:gridCol>
                <a:gridCol w="373491">
                  <a:extLst>
                    <a:ext uri="{9D8B030D-6E8A-4147-A177-3AD203B41FA5}">
                      <a16:colId xmlns:a16="http://schemas.microsoft.com/office/drawing/2014/main" val="993910265"/>
                    </a:ext>
                  </a:extLst>
                </a:gridCol>
                <a:gridCol w="373491">
                  <a:extLst>
                    <a:ext uri="{9D8B030D-6E8A-4147-A177-3AD203B41FA5}">
                      <a16:colId xmlns:a16="http://schemas.microsoft.com/office/drawing/2014/main" val="2012179381"/>
                    </a:ext>
                  </a:extLst>
                </a:gridCol>
                <a:gridCol w="373491">
                  <a:extLst>
                    <a:ext uri="{9D8B030D-6E8A-4147-A177-3AD203B41FA5}">
                      <a16:colId xmlns:a16="http://schemas.microsoft.com/office/drawing/2014/main" val="3384654686"/>
                    </a:ext>
                  </a:extLst>
                </a:gridCol>
              </a:tblGrid>
              <a:tr h="370840">
                <a:tc>
                  <a:txBody>
                    <a:bodyPr/>
                    <a:lstStyle/>
                    <a:p>
                      <a:pPr algn="ctr"/>
                      <a:r>
                        <a:rPr lang="en-US" dirty="0"/>
                        <a:t>3</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0</a:t>
                      </a:r>
                    </a:p>
                  </a:txBody>
                  <a:tcPr anchor="ctr"/>
                </a:tc>
                <a:extLst>
                  <a:ext uri="{0D108BD9-81ED-4DB2-BD59-A6C34878D82A}">
                    <a16:rowId xmlns:a16="http://schemas.microsoft.com/office/drawing/2014/main" val="2489881051"/>
                  </a:ext>
                </a:extLst>
              </a:tr>
              <a:tr h="370840">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3</a:t>
                      </a:r>
                    </a:p>
                  </a:txBody>
                  <a:tcPr anchor="ctr"/>
                </a:tc>
                <a:tc>
                  <a:txBody>
                    <a:bodyPr/>
                    <a:lstStyle/>
                    <a:p>
                      <a:pPr algn="ctr"/>
                      <a:r>
                        <a:rPr lang="en-US" dirty="0"/>
                        <a:t>1</a:t>
                      </a:r>
                    </a:p>
                  </a:txBody>
                  <a:tcPr anchor="ctr"/>
                </a:tc>
                <a:extLst>
                  <a:ext uri="{0D108BD9-81ED-4DB2-BD59-A6C34878D82A}">
                    <a16:rowId xmlns:a16="http://schemas.microsoft.com/office/drawing/2014/main" val="2495652153"/>
                  </a:ext>
                </a:extLst>
              </a:tr>
              <a:tr h="370840">
                <a:tc>
                  <a:txBody>
                    <a:bodyPr/>
                    <a:lstStyle/>
                    <a:p>
                      <a:pPr algn="ctr"/>
                      <a:r>
                        <a:rPr lang="en-US" dirty="0"/>
                        <a:t>3</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extLst>
                  <a:ext uri="{0D108BD9-81ED-4DB2-BD59-A6C34878D82A}">
                    <a16:rowId xmlns:a16="http://schemas.microsoft.com/office/drawing/2014/main" val="2226109341"/>
                  </a:ext>
                </a:extLst>
              </a:tr>
              <a:tr h="370840">
                <a:tc>
                  <a:txBody>
                    <a:bodyPr/>
                    <a:lstStyle/>
                    <a:p>
                      <a:pPr algn="ctr"/>
                      <a:r>
                        <a:rPr lang="en-US" dirty="0"/>
                        <a:t>2</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2</a:t>
                      </a:r>
                    </a:p>
                  </a:txBody>
                  <a:tcPr anchor="ctr"/>
                </a:tc>
                <a:tc>
                  <a:txBody>
                    <a:bodyPr/>
                    <a:lstStyle/>
                    <a:p>
                      <a:pPr algn="ctr"/>
                      <a:r>
                        <a:rPr lang="en-US" dirty="0"/>
                        <a:t>2</a:t>
                      </a:r>
                    </a:p>
                  </a:txBody>
                  <a:tcPr anchor="ctr"/>
                </a:tc>
                <a:extLst>
                  <a:ext uri="{0D108BD9-81ED-4DB2-BD59-A6C34878D82A}">
                    <a16:rowId xmlns:a16="http://schemas.microsoft.com/office/drawing/2014/main" val="105042818"/>
                  </a:ext>
                </a:extLst>
              </a:tr>
              <a:tr h="370840">
                <a:tc>
                  <a:txBody>
                    <a:bodyPr/>
                    <a:lstStyle/>
                    <a:p>
                      <a:pPr algn="ctr"/>
                      <a:r>
                        <a:rPr lang="en-US" dirty="0"/>
                        <a:t>2</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1</a:t>
                      </a:r>
                    </a:p>
                  </a:txBody>
                  <a:tcPr anchor="ctr"/>
                </a:tc>
                <a:extLst>
                  <a:ext uri="{0D108BD9-81ED-4DB2-BD59-A6C34878D82A}">
                    <a16:rowId xmlns:a16="http://schemas.microsoft.com/office/drawing/2014/main" val="2431804462"/>
                  </a:ext>
                </a:extLst>
              </a:tr>
            </a:tbl>
          </a:graphicData>
        </a:graphic>
      </p:graphicFrame>
      <p:graphicFrame>
        <p:nvGraphicFramePr>
          <p:cNvPr id="7" name="Table 6">
            <a:extLst>
              <a:ext uri="{FF2B5EF4-FFF2-40B4-BE49-F238E27FC236}">
                <a16:creationId xmlns:a16="http://schemas.microsoft.com/office/drawing/2014/main" id="{9140321D-2D06-1642-B94D-0FA1012A8E68}"/>
              </a:ext>
            </a:extLst>
          </p:cNvPr>
          <p:cNvGraphicFramePr>
            <a:graphicFrameLocks noGrp="1"/>
          </p:cNvGraphicFramePr>
          <p:nvPr/>
        </p:nvGraphicFramePr>
        <p:xfrm>
          <a:off x="5212080" y="2324290"/>
          <a:ext cx="1071711" cy="1112520"/>
        </p:xfrm>
        <a:graphic>
          <a:graphicData uri="http://schemas.openxmlformats.org/drawingml/2006/table">
            <a:tbl>
              <a:tblPr firstRow="1" bandRow="1">
                <a:tableStyleId>{CB23F696-D533-4BE0-B1DA-8B15BD142E95}</a:tableStyleId>
              </a:tblPr>
              <a:tblGrid>
                <a:gridCol w="357237">
                  <a:extLst>
                    <a:ext uri="{9D8B030D-6E8A-4147-A177-3AD203B41FA5}">
                      <a16:colId xmlns:a16="http://schemas.microsoft.com/office/drawing/2014/main" val="437266234"/>
                    </a:ext>
                  </a:extLst>
                </a:gridCol>
                <a:gridCol w="357237">
                  <a:extLst>
                    <a:ext uri="{9D8B030D-6E8A-4147-A177-3AD203B41FA5}">
                      <a16:colId xmlns:a16="http://schemas.microsoft.com/office/drawing/2014/main" val="1551002253"/>
                    </a:ext>
                  </a:extLst>
                </a:gridCol>
                <a:gridCol w="357237">
                  <a:extLst>
                    <a:ext uri="{9D8B030D-6E8A-4147-A177-3AD203B41FA5}">
                      <a16:colId xmlns:a16="http://schemas.microsoft.com/office/drawing/2014/main" val="2292419807"/>
                    </a:ext>
                  </a:extLst>
                </a:gridCol>
              </a:tblGrid>
              <a:tr h="370840">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2</a:t>
                      </a:r>
                    </a:p>
                  </a:txBody>
                  <a:tcPr anchor="ctr"/>
                </a:tc>
                <a:extLst>
                  <a:ext uri="{0D108BD9-81ED-4DB2-BD59-A6C34878D82A}">
                    <a16:rowId xmlns:a16="http://schemas.microsoft.com/office/drawing/2014/main" val="3795361745"/>
                  </a:ext>
                </a:extLst>
              </a:tr>
              <a:tr h="370840">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0</a:t>
                      </a:r>
                    </a:p>
                  </a:txBody>
                  <a:tcPr anchor="ctr"/>
                </a:tc>
                <a:extLst>
                  <a:ext uri="{0D108BD9-81ED-4DB2-BD59-A6C34878D82A}">
                    <a16:rowId xmlns:a16="http://schemas.microsoft.com/office/drawing/2014/main" val="2495207494"/>
                  </a:ext>
                </a:extLst>
              </a:tr>
              <a:tr h="370840">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2</a:t>
                      </a:r>
                    </a:p>
                  </a:txBody>
                  <a:tcPr anchor="ctr"/>
                </a:tc>
                <a:extLst>
                  <a:ext uri="{0D108BD9-81ED-4DB2-BD59-A6C34878D82A}">
                    <a16:rowId xmlns:a16="http://schemas.microsoft.com/office/drawing/2014/main" val="55461651"/>
                  </a:ext>
                </a:extLst>
              </a:tr>
            </a:tbl>
          </a:graphicData>
        </a:graphic>
      </p:graphicFrame>
    </p:spTree>
    <p:extLst>
      <p:ext uri="{BB962C8B-B14F-4D97-AF65-F5344CB8AC3E}">
        <p14:creationId xmlns:p14="http://schemas.microsoft.com/office/powerpoint/2010/main" val="399488152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1026" name="Picture 2" descr="https://im3.ezgif.com/tmp/ezgif-3-72b63f52b414-gif-im/frame_0_delay-1s.gif">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740" y="1528763"/>
            <a:ext cx="4307969" cy="279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536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84871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24085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1036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13929"/>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7751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76845"/>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3297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3061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3FDF6C-CB2E-2E66-7C64-C43FB7C8B855}"/>
              </a:ext>
            </a:extLst>
          </p:cNvPr>
          <p:cNvSpPr>
            <a:spLocks noGrp="1"/>
          </p:cNvSpPr>
          <p:nvPr>
            <p:ph type="ctrTitle"/>
          </p:nvPr>
        </p:nvSpPr>
        <p:spPr/>
        <p:txBody>
          <a:bodyPr/>
          <a:lstStyle/>
          <a:p>
            <a:r>
              <a:rPr lang="en-US" dirty="0"/>
              <a:t>Video 1</a:t>
            </a:r>
          </a:p>
        </p:txBody>
      </p:sp>
      <p:sp>
        <p:nvSpPr>
          <p:cNvPr id="6" name="Subtitle 5">
            <a:extLst>
              <a:ext uri="{FF2B5EF4-FFF2-40B4-BE49-F238E27FC236}">
                <a16:creationId xmlns:a16="http://schemas.microsoft.com/office/drawing/2014/main" id="{771D2C71-F672-C231-EEA7-83E2A5AB0711}"/>
              </a:ext>
            </a:extLst>
          </p:cNvPr>
          <p:cNvSpPr>
            <a:spLocks noGrp="1"/>
          </p:cNvSpPr>
          <p:nvPr>
            <p:ph type="subTitle" idx="1"/>
          </p:nvPr>
        </p:nvSpPr>
        <p:spPr/>
        <p:txBody>
          <a:bodyPr/>
          <a:lstStyle/>
          <a:p>
            <a:r>
              <a:rPr lang="en-US" dirty="0"/>
              <a:t>Recap Neural Networks</a:t>
            </a:r>
          </a:p>
        </p:txBody>
      </p:sp>
    </p:spTree>
    <p:extLst>
      <p:ext uri="{BB962C8B-B14F-4D97-AF65-F5344CB8AC3E}">
        <p14:creationId xmlns:p14="http://schemas.microsoft.com/office/powerpoint/2010/main" val="230444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84D8-01BC-D645-A6BC-6825CA691161}"/>
              </a:ext>
            </a:extLst>
          </p:cNvPr>
          <p:cNvSpPr>
            <a:spLocks noGrp="1"/>
          </p:cNvSpPr>
          <p:nvPr>
            <p:ph type="title"/>
          </p:nvPr>
        </p:nvSpPr>
        <p:spPr/>
        <p:txBody>
          <a:bodyPr/>
          <a:lstStyle/>
          <a:p>
            <a:r>
              <a:rPr lang="en-US" dirty="0"/>
              <a:t>Special Kernels</a:t>
            </a:r>
          </a:p>
        </p:txBody>
      </p:sp>
      <p:sp>
        <p:nvSpPr>
          <p:cNvPr id="3" name="Text Placeholder 2">
            <a:extLst>
              <a:ext uri="{FF2B5EF4-FFF2-40B4-BE49-F238E27FC236}">
                <a16:creationId xmlns:a16="http://schemas.microsoft.com/office/drawing/2014/main" id="{63AB1ABD-BBE5-2043-BA70-4E7E60840F71}"/>
              </a:ext>
            </a:extLst>
          </p:cNvPr>
          <p:cNvSpPr>
            <a:spLocks noGrp="1"/>
          </p:cNvSpPr>
          <p:nvPr>
            <p:ph type="body" idx="1"/>
          </p:nvPr>
        </p:nvSpPr>
        <p:spPr/>
        <p:txBody>
          <a:bodyPr/>
          <a:lstStyle/>
          <a:p>
            <a:pPr marL="139700" indent="0">
              <a:buNone/>
            </a:pPr>
            <a:r>
              <a:rPr lang="en-US" dirty="0"/>
              <a:t>The numbers in the kernels determine special properties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Convolutional Neural Networks (CNNs) learn the right weights for each kernel they use! Generally not interpretable!</a:t>
            </a:r>
          </a:p>
        </p:txBody>
      </p:sp>
      <p:sp>
        <p:nvSpPr>
          <p:cNvPr id="4" name="Slide Number Placeholder 3">
            <a:extLst>
              <a:ext uri="{FF2B5EF4-FFF2-40B4-BE49-F238E27FC236}">
                <a16:creationId xmlns:a16="http://schemas.microsoft.com/office/drawing/2014/main" id="{B3B58A05-3381-4142-A7A8-26A748D84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a:extLst>
              <a:ext uri="{FF2B5EF4-FFF2-40B4-BE49-F238E27FC236}">
                <a16:creationId xmlns:a16="http://schemas.microsoft.com/office/drawing/2014/main" id="{3ACD58F1-25B7-AC4F-A951-CF1624A7D18E}"/>
              </a:ext>
            </a:extLst>
          </p:cNvPr>
          <p:cNvPicPr>
            <a:picLocks noChangeAspect="1"/>
          </p:cNvPicPr>
          <p:nvPr/>
        </p:nvPicPr>
        <p:blipFill>
          <a:blip r:embed="rId2"/>
          <a:stretch>
            <a:fillRect/>
          </a:stretch>
        </p:blipFill>
        <p:spPr>
          <a:xfrm>
            <a:off x="3007360" y="1324422"/>
            <a:ext cx="5212080" cy="2813720"/>
          </a:xfrm>
          <a:prstGeom prst="rect">
            <a:avLst/>
          </a:prstGeom>
        </p:spPr>
      </p:pic>
    </p:spTree>
    <p:extLst>
      <p:ext uri="{BB962C8B-B14F-4D97-AF65-F5344CB8AC3E}">
        <p14:creationId xmlns:p14="http://schemas.microsoft.com/office/powerpoint/2010/main" val="132267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FA58-C558-F542-BDE7-EAF75E154BC0}"/>
              </a:ext>
            </a:extLst>
          </p:cNvPr>
          <p:cNvSpPr>
            <a:spLocks noGrp="1"/>
          </p:cNvSpPr>
          <p:nvPr>
            <p:ph type="title"/>
          </p:nvPr>
        </p:nvSpPr>
        <p:spPr/>
        <p:txBody>
          <a:bodyPr/>
          <a:lstStyle/>
          <a:p>
            <a:r>
              <a:rPr lang="en-US" dirty="0"/>
              <a:t>Hyper-parameters of a Single Convolution</a:t>
            </a:r>
          </a:p>
        </p:txBody>
      </p:sp>
      <p:sp>
        <p:nvSpPr>
          <p:cNvPr id="3" name="Text Placeholder 2">
            <a:extLst>
              <a:ext uri="{FF2B5EF4-FFF2-40B4-BE49-F238E27FC236}">
                <a16:creationId xmlns:a16="http://schemas.microsoft.com/office/drawing/2014/main" id="{9B7D6C4D-12F3-BD4D-964B-58F0C0BD9D84}"/>
              </a:ext>
            </a:extLst>
          </p:cNvPr>
          <p:cNvSpPr>
            <a:spLocks noGrp="1"/>
          </p:cNvSpPr>
          <p:nvPr>
            <p:ph type="body" idx="1"/>
          </p:nvPr>
        </p:nvSpPr>
        <p:spPr/>
        <p:txBody>
          <a:bodyPr/>
          <a:lstStyle/>
          <a:p>
            <a:pPr marL="139700" indent="0">
              <a:buNone/>
            </a:pPr>
            <a:r>
              <a:rPr lang="en-US" dirty="0"/>
              <a:t>You can specify a few more things about a kernel</a:t>
            </a:r>
          </a:p>
          <a:p>
            <a:r>
              <a:rPr lang="en-US" dirty="0"/>
              <a:t>Kernel dimensions </a:t>
            </a:r>
          </a:p>
          <a:p>
            <a:r>
              <a:rPr lang="en-US" dirty="0"/>
              <a:t>Padding size and padding values</a:t>
            </a:r>
          </a:p>
          <a:p>
            <a:r>
              <a:rPr lang="en-US" dirty="0"/>
              <a:t>Stride (how far to jump) values</a:t>
            </a:r>
          </a:p>
          <a:p>
            <a:endParaRPr lang="en-US" dirty="0"/>
          </a:p>
          <a:p>
            <a:pPr marL="139700" indent="0">
              <a:buNone/>
            </a:pPr>
            <a:r>
              <a:rPr lang="en-US" dirty="0"/>
              <a:t>For example, a 3x3 kernel applied to a 5x5 image with 1x1 zero padding and a 2x2 stride</a:t>
            </a:r>
          </a:p>
        </p:txBody>
      </p:sp>
      <p:sp>
        <p:nvSpPr>
          <p:cNvPr id="4" name="Slide Number Placeholder 3">
            <a:extLst>
              <a:ext uri="{FF2B5EF4-FFF2-40B4-BE49-F238E27FC236}">
                <a16:creationId xmlns:a16="http://schemas.microsoft.com/office/drawing/2014/main" id="{F7337F91-E3DD-8A4A-AC2C-128FE9C0F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Picture 5" descr="A close up of a keyboard&#10;&#10;Description automatically generated">
            <a:extLst>
              <a:ext uri="{FF2B5EF4-FFF2-40B4-BE49-F238E27FC236}">
                <a16:creationId xmlns:a16="http://schemas.microsoft.com/office/drawing/2014/main" id="{DE4AF502-2452-F64B-A63B-F6061EE042F6}"/>
              </a:ext>
            </a:extLst>
          </p:cNvPr>
          <p:cNvPicPr>
            <a:picLocks noChangeAspect="1"/>
          </p:cNvPicPr>
          <p:nvPr/>
        </p:nvPicPr>
        <p:blipFill>
          <a:blip r:embed="rId2"/>
          <a:stretch>
            <a:fillRect/>
          </a:stretch>
        </p:blipFill>
        <p:spPr>
          <a:xfrm>
            <a:off x="4379947" y="3182621"/>
            <a:ext cx="2514600" cy="1765300"/>
          </a:xfrm>
          <a:prstGeom prst="rect">
            <a:avLst/>
          </a:prstGeom>
        </p:spPr>
      </p:pic>
    </p:spTree>
    <p:extLst>
      <p:ext uri="{BB962C8B-B14F-4D97-AF65-F5344CB8AC3E}">
        <p14:creationId xmlns:p14="http://schemas.microsoft.com/office/powerpoint/2010/main" val="19696879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Convolutional Neural Networks</a:t>
            </a:r>
            <a:br>
              <a:rPr lang="en-US" sz="1600" dirty="0"/>
            </a:b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May 3 , 2024</a:t>
            </a:r>
            <a:endParaRPr sz="1000" dirty="0"/>
          </a:p>
        </p:txBody>
      </p:sp>
    </p:spTree>
    <p:extLst>
      <p:ext uri="{BB962C8B-B14F-4D97-AF65-F5344CB8AC3E}">
        <p14:creationId xmlns:p14="http://schemas.microsoft.com/office/powerpoint/2010/main" val="163074525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C39FB-1BD7-974B-85DB-60871E339CC1}"/>
              </a:ext>
            </a:extLst>
          </p:cNvPr>
          <p:cNvSpPr>
            <a:spLocks noGrp="1"/>
          </p:cNvSpPr>
          <p:nvPr>
            <p:ph type="ctrTitle"/>
          </p:nvPr>
        </p:nvSpPr>
        <p:spPr/>
        <p:txBody>
          <a:bodyPr/>
          <a:lstStyle/>
          <a:p>
            <a:r>
              <a:rPr lang="en-US" dirty="0"/>
              <a:t>HW4 Walkthrough</a:t>
            </a:r>
          </a:p>
        </p:txBody>
      </p:sp>
      <p:sp>
        <p:nvSpPr>
          <p:cNvPr id="6" name="Subtitle 5">
            <a:extLst>
              <a:ext uri="{FF2B5EF4-FFF2-40B4-BE49-F238E27FC236}">
                <a16:creationId xmlns:a16="http://schemas.microsoft.com/office/drawing/2014/main" id="{B1E4CE0C-14D4-7B45-BC54-42E1297D39B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4BE992-1780-9A4B-A6FB-EBD27C23A2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7" name="Picture 6">
            <a:extLst>
              <a:ext uri="{FF2B5EF4-FFF2-40B4-BE49-F238E27FC236}">
                <a16:creationId xmlns:a16="http://schemas.microsoft.com/office/drawing/2014/main" id="{7E2D9B08-DAC5-F84D-BCE1-F2663D749F31}"/>
              </a:ext>
            </a:extLst>
          </p:cNvPr>
          <p:cNvPicPr>
            <a:picLocks noChangeAspect="1"/>
          </p:cNvPicPr>
          <p:nvPr/>
        </p:nvPicPr>
        <p:blipFill>
          <a:blip r:embed="rId2"/>
          <a:stretch>
            <a:fillRect/>
          </a:stretch>
        </p:blipFill>
        <p:spPr>
          <a:xfrm>
            <a:off x="3316836" y="-1"/>
            <a:ext cx="5239948" cy="5176047"/>
          </a:xfrm>
          <a:prstGeom prst="rect">
            <a:avLst/>
          </a:prstGeom>
        </p:spPr>
      </p:pic>
    </p:spTree>
    <p:extLst>
      <p:ext uri="{BB962C8B-B14F-4D97-AF65-F5344CB8AC3E}">
        <p14:creationId xmlns:p14="http://schemas.microsoft.com/office/powerpoint/2010/main" val="145875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16396009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D0E5-A0B7-F545-9F5E-8B80E8A28435}"/>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EA4062B9-B73E-1C45-BEF8-28F53D464797}"/>
              </a:ext>
            </a:extLst>
          </p:cNvPr>
          <p:cNvSpPr>
            <a:spLocks noGrp="1"/>
          </p:cNvSpPr>
          <p:nvPr>
            <p:ph type="body" idx="1"/>
          </p:nvPr>
        </p:nvSpPr>
        <p:spPr/>
        <p:txBody>
          <a:bodyPr/>
          <a:lstStyle/>
          <a:p>
            <a:pPr marL="139700" indent="0">
              <a:buNone/>
            </a:pPr>
            <a:r>
              <a:rPr lang="en-US" dirty="0"/>
              <a:t>Features in computer vision are local detectors </a:t>
            </a:r>
          </a:p>
          <a:p>
            <a:r>
              <a:rPr lang="en-US" dirty="0"/>
              <a:t>Combine features to make prediction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reality, these features are much more low level (e.g. Corner?)</a:t>
            </a:r>
          </a:p>
        </p:txBody>
      </p:sp>
      <p:sp>
        <p:nvSpPr>
          <p:cNvPr id="4" name="Slide Number Placeholder 3">
            <a:extLst>
              <a:ext uri="{FF2B5EF4-FFF2-40B4-BE49-F238E27FC236}">
                <a16:creationId xmlns:a16="http://schemas.microsoft.com/office/drawing/2014/main" id="{EEAE8CA5-7A26-FF41-9BB0-F934089B1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a:extLst>
              <a:ext uri="{FF2B5EF4-FFF2-40B4-BE49-F238E27FC236}">
                <a16:creationId xmlns:a16="http://schemas.microsoft.com/office/drawing/2014/main" id="{276350E0-FEDC-3847-AA07-F82BBE6756CE}"/>
              </a:ext>
            </a:extLst>
          </p:cNvPr>
          <p:cNvPicPr>
            <a:picLocks noChangeAspect="1"/>
          </p:cNvPicPr>
          <p:nvPr/>
        </p:nvPicPr>
        <p:blipFill>
          <a:blip r:embed="rId2"/>
          <a:stretch>
            <a:fillRect/>
          </a:stretch>
        </p:blipFill>
        <p:spPr>
          <a:xfrm>
            <a:off x="3773537" y="1655881"/>
            <a:ext cx="5057597" cy="2489653"/>
          </a:xfrm>
          <a:prstGeom prst="rect">
            <a:avLst/>
          </a:prstGeom>
        </p:spPr>
      </p:pic>
    </p:spTree>
    <p:extLst>
      <p:ext uri="{BB962C8B-B14F-4D97-AF65-F5344CB8AC3E}">
        <p14:creationId xmlns:p14="http://schemas.microsoft.com/office/powerpoint/2010/main" val="298343578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55BE-6C46-524F-BFE8-369A6FDF667A}"/>
              </a:ext>
            </a:extLst>
          </p:cNvPr>
          <p:cNvSpPr>
            <a:spLocks noGrp="1"/>
          </p:cNvSpPr>
          <p:nvPr>
            <p:ph type="title"/>
          </p:nvPr>
        </p:nvSpPr>
        <p:spPr/>
        <p:txBody>
          <a:bodyPr/>
          <a:lstStyle/>
          <a:p>
            <a:r>
              <a:rPr lang="en-US" dirty="0"/>
              <a:t>The Past</a:t>
            </a:r>
          </a:p>
        </p:txBody>
      </p:sp>
      <p:sp>
        <p:nvSpPr>
          <p:cNvPr id="3" name="Text Placeholder 2">
            <a:extLst>
              <a:ext uri="{FF2B5EF4-FFF2-40B4-BE49-F238E27FC236}">
                <a16:creationId xmlns:a16="http://schemas.microsoft.com/office/drawing/2014/main" id="{AD396FAE-68E3-7E4F-BB87-6DA4F8C7F404}"/>
              </a:ext>
            </a:extLst>
          </p:cNvPr>
          <p:cNvSpPr>
            <a:spLocks noGrp="1"/>
          </p:cNvSpPr>
          <p:nvPr>
            <p:ph type="body" idx="1"/>
          </p:nvPr>
        </p:nvSpPr>
        <p:spPr/>
        <p:txBody>
          <a:bodyPr/>
          <a:lstStyle/>
          <a:p>
            <a:pPr marL="139700" indent="0">
              <a:buNone/>
            </a:pPr>
            <a:r>
              <a:rPr lang="en-US" dirty="0"/>
              <a:t>A popular approach to computer vision was to make hand-crafted features for object detection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Relies on coming up with these features by hand (yuck!)</a:t>
            </a:r>
          </a:p>
          <a:p>
            <a:pPr marL="139700" indent="0">
              <a:buNone/>
            </a:pPr>
            <a:endParaRPr lang="en-US" dirty="0"/>
          </a:p>
        </p:txBody>
      </p:sp>
      <p:sp>
        <p:nvSpPr>
          <p:cNvPr id="4" name="Slide Number Placeholder 3">
            <a:extLst>
              <a:ext uri="{FF2B5EF4-FFF2-40B4-BE49-F238E27FC236}">
                <a16:creationId xmlns:a16="http://schemas.microsoft.com/office/drawing/2014/main" id="{96746977-E28B-D448-924F-FF3315582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5" name="Picture 4">
            <a:extLst>
              <a:ext uri="{FF2B5EF4-FFF2-40B4-BE49-F238E27FC236}">
                <a16:creationId xmlns:a16="http://schemas.microsoft.com/office/drawing/2014/main" id="{122FC181-8B3B-4F44-9464-AF96AE67D5E9}"/>
              </a:ext>
            </a:extLst>
          </p:cNvPr>
          <p:cNvPicPr>
            <a:picLocks noChangeAspect="1"/>
          </p:cNvPicPr>
          <p:nvPr/>
        </p:nvPicPr>
        <p:blipFill>
          <a:blip r:embed="rId2"/>
          <a:stretch>
            <a:fillRect/>
          </a:stretch>
        </p:blipFill>
        <p:spPr>
          <a:xfrm>
            <a:off x="3090625" y="1617147"/>
            <a:ext cx="5596201" cy="2072208"/>
          </a:xfrm>
          <a:prstGeom prst="rect">
            <a:avLst/>
          </a:prstGeom>
        </p:spPr>
      </p:pic>
    </p:spTree>
    <p:extLst>
      <p:ext uri="{BB962C8B-B14F-4D97-AF65-F5344CB8AC3E}">
        <p14:creationId xmlns:p14="http://schemas.microsoft.com/office/powerpoint/2010/main" val="75450532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113876135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7F0F-A199-B141-8313-F56770F5BA78}"/>
              </a:ext>
            </a:extLst>
          </p:cNvPr>
          <p:cNvSpPr>
            <a:spLocks noGrp="1"/>
          </p:cNvSpPr>
          <p:nvPr>
            <p:ph type="title"/>
          </p:nvPr>
        </p:nvSpPr>
        <p:spPr/>
        <p:txBody>
          <a:bodyPr/>
          <a:lstStyle/>
          <a:p>
            <a:r>
              <a:rPr lang="en-US" sz="2300" dirty="0"/>
              <a:t>Convolutional Neural Networks</a:t>
            </a:r>
          </a:p>
        </p:txBody>
      </p:sp>
      <p:sp>
        <p:nvSpPr>
          <p:cNvPr id="3" name="Text Placeholder 2">
            <a:extLst>
              <a:ext uri="{FF2B5EF4-FFF2-40B4-BE49-F238E27FC236}">
                <a16:creationId xmlns:a16="http://schemas.microsoft.com/office/drawing/2014/main" id="{DBA8F941-C651-ED47-B3F3-58EBDFFEEA53}"/>
              </a:ext>
            </a:extLst>
          </p:cNvPr>
          <p:cNvSpPr>
            <a:spLocks noGrp="1"/>
          </p:cNvSpPr>
          <p:nvPr>
            <p:ph type="body" idx="1"/>
          </p:nvPr>
        </p:nvSpPr>
        <p:spPr/>
        <p:txBody>
          <a:bodyPr/>
          <a:lstStyle/>
          <a:p>
            <a:pPr marL="139700" indent="0">
              <a:buNone/>
            </a:pPr>
            <a:r>
              <a:rPr lang="en-US" b="1" dirty="0"/>
              <a:t>Idea: </a:t>
            </a:r>
            <a:r>
              <a:rPr lang="en-US" dirty="0"/>
              <a:t>Reduce the number of weights that need to be learned by looking at local neighborhoods of image.</a:t>
            </a:r>
          </a:p>
          <a:p>
            <a:pPr marL="139700" indent="0">
              <a:buNone/>
            </a:pPr>
            <a:endParaRPr lang="en-US" b="1" dirty="0"/>
          </a:p>
          <a:p>
            <a:pPr marL="139700" indent="0">
              <a:buNone/>
            </a:pPr>
            <a:r>
              <a:rPr lang="en-US" dirty="0"/>
              <a:t>Use the idea of a </a:t>
            </a:r>
            <a:r>
              <a:rPr lang="en-US" b="1" dirty="0"/>
              <a:t>convolution</a:t>
            </a:r>
            <a:r>
              <a:rPr lang="en-US" dirty="0"/>
              <a:t> to reduce the number of inputs by combing information about local pixels. </a:t>
            </a:r>
          </a:p>
          <a:p>
            <a:pPr marL="139700" indent="0">
              <a:buNone/>
            </a:pPr>
            <a:endParaRPr lang="en-US" dirty="0"/>
          </a:p>
        </p:txBody>
      </p:sp>
      <p:sp>
        <p:nvSpPr>
          <p:cNvPr id="4" name="Slide Number Placeholder 3">
            <a:extLst>
              <a:ext uri="{FF2B5EF4-FFF2-40B4-BE49-F238E27FC236}">
                <a16:creationId xmlns:a16="http://schemas.microsoft.com/office/drawing/2014/main" id="{31848EDF-57EC-7F4B-ABEC-63A976AC66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6" name="Picture 5" descr="A close up of a logo&#10;&#10;Description automatically generated">
            <a:extLst>
              <a:ext uri="{FF2B5EF4-FFF2-40B4-BE49-F238E27FC236}">
                <a16:creationId xmlns:a16="http://schemas.microsoft.com/office/drawing/2014/main" id="{509336E2-D736-7F40-B12A-7F92ACBBAB51}"/>
              </a:ext>
            </a:extLst>
          </p:cNvPr>
          <p:cNvPicPr>
            <a:picLocks noChangeAspect="1"/>
          </p:cNvPicPr>
          <p:nvPr/>
        </p:nvPicPr>
        <p:blipFill>
          <a:blip r:embed="rId2"/>
          <a:stretch>
            <a:fillRect/>
          </a:stretch>
        </p:blipFill>
        <p:spPr>
          <a:xfrm>
            <a:off x="4572000" y="2369147"/>
            <a:ext cx="2623760" cy="2774304"/>
          </a:xfrm>
          <a:prstGeom prst="rect">
            <a:avLst/>
          </a:prstGeom>
        </p:spPr>
      </p:pic>
    </p:spTree>
    <p:extLst>
      <p:ext uri="{BB962C8B-B14F-4D97-AF65-F5344CB8AC3E}">
        <p14:creationId xmlns:p14="http://schemas.microsoft.com/office/powerpoint/2010/main" val="32536664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FA58-C558-F542-BDE7-EAF75E154BC0}"/>
              </a:ext>
            </a:extLst>
          </p:cNvPr>
          <p:cNvSpPr>
            <a:spLocks noGrp="1"/>
          </p:cNvSpPr>
          <p:nvPr>
            <p:ph type="title"/>
          </p:nvPr>
        </p:nvSpPr>
        <p:spPr/>
        <p:txBody>
          <a:bodyPr/>
          <a:lstStyle/>
          <a:p>
            <a:r>
              <a:rPr lang="en-US" dirty="0"/>
              <a:t>Hyper-parameters of a Single Convolution</a:t>
            </a:r>
          </a:p>
        </p:txBody>
      </p:sp>
      <p:sp>
        <p:nvSpPr>
          <p:cNvPr id="3" name="Text Placeholder 2">
            <a:extLst>
              <a:ext uri="{FF2B5EF4-FFF2-40B4-BE49-F238E27FC236}">
                <a16:creationId xmlns:a16="http://schemas.microsoft.com/office/drawing/2014/main" id="{9B7D6C4D-12F3-BD4D-964B-58F0C0BD9D84}"/>
              </a:ext>
            </a:extLst>
          </p:cNvPr>
          <p:cNvSpPr>
            <a:spLocks noGrp="1"/>
          </p:cNvSpPr>
          <p:nvPr>
            <p:ph type="body" idx="1"/>
          </p:nvPr>
        </p:nvSpPr>
        <p:spPr/>
        <p:txBody>
          <a:bodyPr/>
          <a:lstStyle/>
          <a:p>
            <a:pPr marL="139700" indent="0">
              <a:buNone/>
            </a:pPr>
            <a:r>
              <a:rPr lang="en-US" dirty="0"/>
              <a:t>You can specify a few more things about a kernel</a:t>
            </a:r>
          </a:p>
          <a:p>
            <a:r>
              <a:rPr lang="en-US" dirty="0"/>
              <a:t>Kernel dimensions </a:t>
            </a:r>
          </a:p>
          <a:p>
            <a:r>
              <a:rPr lang="en-US" dirty="0"/>
              <a:t>Padding size and padding values</a:t>
            </a:r>
          </a:p>
          <a:p>
            <a:r>
              <a:rPr lang="en-US" dirty="0"/>
              <a:t>Stride (how far to jump) values</a:t>
            </a:r>
          </a:p>
          <a:p>
            <a:endParaRPr lang="en-US" dirty="0"/>
          </a:p>
          <a:p>
            <a:pPr marL="139700" indent="0">
              <a:buNone/>
            </a:pPr>
            <a:r>
              <a:rPr lang="en-US" dirty="0"/>
              <a:t>For example, a 3x3 kernel applied to a 5x5 image with 1x1 zero padding and a 2x2 stride</a:t>
            </a:r>
          </a:p>
        </p:txBody>
      </p:sp>
      <p:sp>
        <p:nvSpPr>
          <p:cNvPr id="4" name="Slide Number Placeholder 3">
            <a:extLst>
              <a:ext uri="{FF2B5EF4-FFF2-40B4-BE49-F238E27FC236}">
                <a16:creationId xmlns:a16="http://schemas.microsoft.com/office/drawing/2014/main" id="{F7337F91-E3DD-8A4A-AC2C-128FE9C0F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6" name="Picture 5" descr="A close up of a keyboard&#10;&#10;Description automatically generated">
            <a:extLst>
              <a:ext uri="{FF2B5EF4-FFF2-40B4-BE49-F238E27FC236}">
                <a16:creationId xmlns:a16="http://schemas.microsoft.com/office/drawing/2014/main" id="{DE4AF502-2452-F64B-A63B-F6061EE042F6}"/>
              </a:ext>
            </a:extLst>
          </p:cNvPr>
          <p:cNvPicPr>
            <a:picLocks noChangeAspect="1"/>
          </p:cNvPicPr>
          <p:nvPr/>
        </p:nvPicPr>
        <p:blipFill>
          <a:blip r:embed="rId2"/>
          <a:stretch>
            <a:fillRect/>
          </a:stretch>
        </p:blipFill>
        <p:spPr>
          <a:xfrm>
            <a:off x="4379947" y="3182621"/>
            <a:ext cx="2514600" cy="1765300"/>
          </a:xfrm>
          <a:prstGeom prst="rect">
            <a:avLst/>
          </a:prstGeom>
        </p:spPr>
      </p:pic>
    </p:spTree>
    <p:extLst>
      <p:ext uri="{BB962C8B-B14F-4D97-AF65-F5344CB8AC3E}">
        <p14:creationId xmlns:p14="http://schemas.microsoft.com/office/powerpoint/2010/main" val="34032938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161227073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574E6-633C-4F44-A9D9-2DF821D4CE0F}"/>
              </a:ext>
            </a:extLst>
          </p:cNvPr>
          <p:cNvSpPr>
            <a:spLocks noGrp="1"/>
          </p:cNvSpPr>
          <p:nvPr>
            <p:ph type="body" idx="1"/>
          </p:nvPr>
        </p:nvSpPr>
        <p:spPr/>
        <p:txBody>
          <a:bodyPr/>
          <a:lstStyle/>
          <a:p>
            <a:pPr marL="139700" indent="0">
              <a:buNone/>
            </a:pPr>
            <a:r>
              <a:rPr lang="en-US" b="1" dirty="0"/>
              <a:t>What is the result of applying a convolution using this kernel on this input image?</a:t>
            </a:r>
          </a:p>
          <a:p>
            <a:pPr marL="139700" indent="0">
              <a:buNone/>
            </a:pPr>
            <a:r>
              <a:rPr lang="en-US" dirty="0"/>
              <a:t>Use 1x1 zero padding and a 2x2 stride</a:t>
            </a:r>
          </a:p>
          <a:p>
            <a:pPr marL="139700" indent="0">
              <a:buNone/>
            </a:pPr>
            <a:endParaRPr lang="en-US" b="1" dirty="0"/>
          </a:p>
          <a:p>
            <a:pPr marL="139700" indent="0">
              <a:buNone/>
            </a:pPr>
            <a:r>
              <a:rPr lang="en-US" b="1" dirty="0"/>
              <a:t>Image                                Kernel</a:t>
            </a:r>
            <a:endParaRPr lang="en-US" dirty="0"/>
          </a:p>
        </p:txBody>
      </p:sp>
      <p:sp>
        <p:nvSpPr>
          <p:cNvPr id="3" name="Slide Number Placeholder 2">
            <a:extLst>
              <a:ext uri="{FF2B5EF4-FFF2-40B4-BE49-F238E27FC236}">
                <a16:creationId xmlns:a16="http://schemas.microsoft.com/office/drawing/2014/main" id="{299B8344-69FF-3241-B31A-2CE606841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4" name="Title 3">
            <a:extLst>
              <a:ext uri="{FF2B5EF4-FFF2-40B4-BE49-F238E27FC236}">
                <a16:creationId xmlns:a16="http://schemas.microsoft.com/office/drawing/2014/main" id="{535FD4A8-78A8-B14C-80DA-499918BE48C3}"/>
              </a:ext>
            </a:extLst>
          </p:cNvPr>
          <p:cNvSpPr>
            <a:spLocks noGrp="1"/>
          </p:cNvSpPr>
          <p:nvPr>
            <p:ph type="title"/>
          </p:nvPr>
        </p:nvSpPr>
        <p:spPr/>
        <p:txBody>
          <a:bodyPr/>
          <a:lstStyle/>
          <a:p>
            <a:r>
              <a:rPr lang="en-US" dirty="0"/>
              <a:t>3 min</a:t>
            </a:r>
          </a:p>
        </p:txBody>
      </p:sp>
      <p:graphicFrame>
        <p:nvGraphicFramePr>
          <p:cNvPr id="8" name="Table 7">
            <a:extLst>
              <a:ext uri="{FF2B5EF4-FFF2-40B4-BE49-F238E27FC236}">
                <a16:creationId xmlns:a16="http://schemas.microsoft.com/office/drawing/2014/main" id="{D2000534-DD03-1847-9E04-6BCD0B17317C}"/>
              </a:ext>
            </a:extLst>
          </p:cNvPr>
          <p:cNvGraphicFramePr>
            <a:graphicFrameLocks noGrp="1"/>
          </p:cNvGraphicFramePr>
          <p:nvPr/>
        </p:nvGraphicFramePr>
        <p:xfrm>
          <a:off x="2828533" y="2373630"/>
          <a:ext cx="1479308" cy="1483360"/>
        </p:xfrm>
        <a:graphic>
          <a:graphicData uri="http://schemas.openxmlformats.org/drawingml/2006/table">
            <a:tbl>
              <a:tblPr firstRow="1" bandRow="1">
                <a:tableStyleId>{CB23F696-D533-4BE0-B1DA-8B15BD142E95}</a:tableStyleId>
              </a:tblPr>
              <a:tblGrid>
                <a:gridCol w="369827">
                  <a:extLst>
                    <a:ext uri="{9D8B030D-6E8A-4147-A177-3AD203B41FA5}">
                      <a16:colId xmlns:a16="http://schemas.microsoft.com/office/drawing/2014/main" val="2186463831"/>
                    </a:ext>
                  </a:extLst>
                </a:gridCol>
                <a:gridCol w="369827">
                  <a:extLst>
                    <a:ext uri="{9D8B030D-6E8A-4147-A177-3AD203B41FA5}">
                      <a16:colId xmlns:a16="http://schemas.microsoft.com/office/drawing/2014/main" val="2920590034"/>
                    </a:ext>
                  </a:extLst>
                </a:gridCol>
                <a:gridCol w="369827">
                  <a:extLst>
                    <a:ext uri="{9D8B030D-6E8A-4147-A177-3AD203B41FA5}">
                      <a16:colId xmlns:a16="http://schemas.microsoft.com/office/drawing/2014/main" val="1407602402"/>
                    </a:ext>
                  </a:extLst>
                </a:gridCol>
                <a:gridCol w="369827">
                  <a:extLst>
                    <a:ext uri="{9D8B030D-6E8A-4147-A177-3AD203B41FA5}">
                      <a16:colId xmlns:a16="http://schemas.microsoft.com/office/drawing/2014/main" val="164641109"/>
                    </a:ext>
                  </a:extLst>
                </a:gridCol>
              </a:tblGrid>
              <a:tr h="370840">
                <a:tc>
                  <a:txBody>
                    <a:bodyPr/>
                    <a:lstStyle/>
                    <a:p>
                      <a:pPr algn="ctr"/>
                      <a:r>
                        <a:rPr lang="en-US" sz="1200" dirty="0"/>
                        <a:t>1</a:t>
                      </a:r>
                    </a:p>
                  </a:txBody>
                  <a:tcPr anchor="ctr"/>
                </a:tc>
                <a:tc>
                  <a:txBody>
                    <a:bodyPr/>
                    <a:lstStyle/>
                    <a:p>
                      <a:pPr algn="ctr"/>
                      <a:r>
                        <a:rPr lang="en-US" sz="1200" dirty="0"/>
                        <a:t>2</a:t>
                      </a:r>
                    </a:p>
                  </a:txBody>
                  <a:tcPr anchor="ctr"/>
                </a:tc>
                <a:tc>
                  <a:txBody>
                    <a:bodyPr/>
                    <a:lstStyle/>
                    <a:p>
                      <a:pPr algn="ctr"/>
                      <a:r>
                        <a:rPr lang="en-US" sz="1200" dirty="0"/>
                        <a:t>3</a:t>
                      </a:r>
                    </a:p>
                  </a:txBody>
                  <a:tcPr anchor="ctr"/>
                </a:tc>
                <a:tc>
                  <a:txBody>
                    <a:bodyPr/>
                    <a:lstStyle/>
                    <a:p>
                      <a:pPr algn="ctr"/>
                      <a:r>
                        <a:rPr lang="en-US" sz="1200" dirty="0"/>
                        <a:t>4</a:t>
                      </a:r>
                    </a:p>
                  </a:txBody>
                  <a:tcPr anchor="ctr"/>
                </a:tc>
                <a:extLst>
                  <a:ext uri="{0D108BD9-81ED-4DB2-BD59-A6C34878D82A}">
                    <a16:rowId xmlns:a16="http://schemas.microsoft.com/office/drawing/2014/main" val="3109144026"/>
                  </a:ext>
                </a:extLst>
              </a:tr>
              <a:tr h="370840">
                <a:tc>
                  <a:txBody>
                    <a:bodyPr/>
                    <a:lstStyle/>
                    <a:p>
                      <a:pPr algn="ctr"/>
                      <a:r>
                        <a:rPr lang="en-US" sz="1200" dirty="0"/>
                        <a:t>5</a:t>
                      </a:r>
                    </a:p>
                  </a:txBody>
                  <a:tcPr anchor="ctr"/>
                </a:tc>
                <a:tc>
                  <a:txBody>
                    <a:bodyPr/>
                    <a:lstStyle/>
                    <a:p>
                      <a:pPr algn="ctr"/>
                      <a:r>
                        <a:rPr lang="en-US" sz="1200" dirty="0"/>
                        <a:t>6</a:t>
                      </a:r>
                    </a:p>
                  </a:txBody>
                  <a:tcPr anchor="ctr"/>
                </a:tc>
                <a:tc>
                  <a:txBody>
                    <a:bodyPr/>
                    <a:lstStyle/>
                    <a:p>
                      <a:pPr algn="ctr"/>
                      <a:r>
                        <a:rPr lang="en-US" sz="1200" dirty="0"/>
                        <a:t>7</a:t>
                      </a:r>
                    </a:p>
                  </a:txBody>
                  <a:tcPr anchor="ctr"/>
                </a:tc>
                <a:tc>
                  <a:txBody>
                    <a:bodyPr/>
                    <a:lstStyle/>
                    <a:p>
                      <a:pPr algn="ctr"/>
                      <a:r>
                        <a:rPr lang="en-US" sz="1200" dirty="0"/>
                        <a:t>8</a:t>
                      </a:r>
                    </a:p>
                  </a:txBody>
                  <a:tcPr anchor="ctr"/>
                </a:tc>
                <a:extLst>
                  <a:ext uri="{0D108BD9-81ED-4DB2-BD59-A6C34878D82A}">
                    <a16:rowId xmlns:a16="http://schemas.microsoft.com/office/drawing/2014/main" val="1508430932"/>
                  </a:ext>
                </a:extLst>
              </a:tr>
              <a:tr h="370840">
                <a:tc>
                  <a:txBody>
                    <a:bodyPr/>
                    <a:lstStyle/>
                    <a:p>
                      <a:pPr algn="ctr"/>
                      <a:r>
                        <a:rPr lang="en-US" sz="1200" dirty="0"/>
                        <a:t>9</a:t>
                      </a:r>
                    </a:p>
                  </a:txBody>
                  <a:tcPr anchor="ctr"/>
                </a:tc>
                <a:tc>
                  <a:txBody>
                    <a:bodyPr/>
                    <a:lstStyle/>
                    <a:p>
                      <a:pPr algn="ctr"/>
                      <a:r>
                        <a:rPr lang="en-US" sz="1200" dirty="0"/>
                        <a:t>10</a:t>
                      </a:r>
                    </a:p>
                  </a:txBody>
                  <a:tcPr anchor="ctr"/>
                </a:tc>
                <a:tc>
                  <a:txBody>
                    <a:bodyPr/>
                    <a:lstStyle/>
                    <a:p>
                      <a:pPr algn="ctr"/>
                      <a:r>
                        <a:rPr lang="en-US" sz="1200" dirty="0"/>
                        <a:t>11</a:t>
                      </a:r>
                    </a:p>
                  </a:txBody>
                  <a:tcPr anchor="ctr"/>
                </a:tc>
                <a:tc>
                  <a:txBody>
                    <a:bodyPr/>
                    <a:lstStyle/>
                    <a:p>
                      <a:pPr algn="ctr"/>
                      <a:r>
                        <a:rPr lang="en-US" sz="1200" dirty="0"/>
                        <a:t>12</a:t>
                      </a:r>
                    </a:p>
                  </a:txBody>
                  <a:tcPr anchor="ctr"/>
                </a:tc>
                <a:extLst>
                  <a:ext uri="{0D108BD9-81ED-4DB2-BD59-A6C34878D82A}">
                    <a16:rowId xmlns:a16="http://schemas.microsoft.com/office/drawing/2014/main" val="632104925"/>
                  </a:ext>
                </a:extLst>
              </a:tr>
              <a:tr h="370840">
                <a:tc>
                  <a:txBody>
                    <a:bodyPr/>
                    <a:lstStyle/>
                    <a:p>
                      <a:pPr algn="ctr"/>
                      <a:r>
                        <a:rPr lang="en-US" sz="1200" dirty="0"/>
                        <a:t>13</a:t>
                      </a:r>
                    </a:p>
                  </a:txBody>
                  <a:tcPr anchor="ctr"/>
                </a:tc>
                <a:tc>
                  <a:txBody>
                    <a:bodyPr/>
                    <a:lstStyle/>
                    <a:p>
                      <a:pPr algn="ctr"/>
                      <a:r>
                        <a:rPr lang="en-US" sz="1200" dirty="0"/>
                        <a:t>14</a:t>
                      </a:r>
                    </a:p>
                  </a:txBody>
                  <a:tcPr anchor="ctr"/>
                </a:tc>
                <a:tc>
                  <a:txBody>
                    <a:bodyPr/>
                    <a:lstStyle/>
                    <a:p>
                      <a:pPr algn="ctr"/>
                      <a:r>
                        <a:rPr lang="en-US" sz="1200" dirty="0"/>
                        <a:t>15</a:t>
                      </a:r>
                    </a:p>
                  </a:txBody>
                  <a:tcPr anchor="ctr"/>
                </a:tc>
                <a:tc>
                  <a:txBody>
                    <a:bodyPr/>
                    <a:lstStyle/>
                    <a:p>
                      <a:pPr algn="ctr"/>
                      <a:r>
                        <a:rPr lang="en-US" sz="1200" dirty="0"/>
                        <a:t>16</a:t>
                      </a:r>
                    </a:p>
                  </a:txBody>
                  <a:tcPr anchor="ctr"/>
                </a:tc>
                <a:extLst>
                  <a:ext uri="{0D108BD9-81ED-4DB2-BD59-A6C34878D82A}">
                    <a16:rowId xmlns:a16="http://schemas.microsoft.com/office/drawing/2014/main" val="1726869151"/>
                  </a:ext>
                </a:extLst>
              </a:tr>
            </a:tbl>
          </a:graphicData>
        </a:graphic>
      </p:graphicFrame>
      <p:graphicFrame>
        <p:nvGraphicFramePr>
          <p:cNvPr id="9" name="Table 8">
            <a:extLst>
              <a:ext uri="{FF2B5EF4-FFF2-40B4-BE49-F238E27FC236}">
                <a16:creationId xmlns:a16="http://schemas.microsoft.com/office/drawing/2014/main" id="{590D949E-6B6B-6F4E-BBF8-3743FEEA8DBF}"/>
              </a:ext>
            </a:extLst>
          </p:cNvPr>
          <p:cNvGraphicFramePr>
            <a:graphicFrameLocks noGrp="1"/>
          </p:cNvGraphicFramePr>
          <p:nvPr/>
        </p:nvGraphicFramePr>
        <p:xfrm>
          <a:off x="5222240" y="2373630"/>
          <a:ext cx="739654" cy="741680"/>
        </p:xfrm>
        <a:graphic>
          <a:graphicData uri="http://schemas.openxmlformats.org/drawingml/2006/table">
            <a:tbl>
              <a:tblPr firstRow="1" bandRow="1">
                <a:tableStyleId>{CB23F696-D533-4BE0-B1DA-8B15BD142E95}</a:tableStyleId>
              </a:tblPr>
              <a:tblGrid>
                <a:gridCol w="369827">
                  <a:extLst>
                    <a:ext uri="{9D8B030D-6E8A-4147-A177-3AD203B41FA5}">
                      <a16:colId xmlns:a16="http://schemas.microsoft.com/office/drawing/2014/main" val="1407602402"/>
                    </a:ext>
                  </a:extLst>
                </a:gridCol>
                <a:gridCol w="369827">
                  <a:extLst>
                    <a:ext uri="{9D8B030D-6E8A-4147-A177-3AD203B41FA5}">
                      <a16:colId xmlns:a16="http://schemas.microsoft.com/office/drawing/2014/main" val="164641109"/>
                    </a:ext>
                  </a:extLst>
                </a:gridCol>
              </a:tblGrid>
              <a:tr h="370840">
                <a:tc>
                  <a:txBody>
                    <a:bodyPr/>
                    <a:lstStyle/>
                    <a:p>
                      <a:pPr algn="ctr"/>
                      <a:r>
                        <a:rPr lang="en-US" sz="1200" dirty="0"/>
                        <a:t>1</a:t>
                      </a:r>
                    </a:p>
                  </a:txBody>
                  <a:tcPr anchor="ctr"/>
                </a:tc>
                <a:tc>
                  <a:txBody>
                    <a:bodyPr/>
                    <a:lstStyle/>
                    <a:p>
                      <a:pPr algn="ctr"/>
                      <a:r>
                        <a:rPr lang="en-US" sz="1200" dirty="0"/>
                        <a:t>1</a:t>
                      </a:r>
                    </a:p>
                  </a:txBody>
                  <a:tcPr anchor="ctr"/>
                </a:tc>
                <a:extLst>
                  <a:ext uri="{0D108BD9-81ED-4DB2-BD59-A6C34878D82A}">
                    <a16:rowId xmlns:a16="http://schemas.microsoft.com/office/drawing/2014/main" val="632104925"/>
                  </a:ext>
                </a:extLst>
              </a:tr>
              <a:tr h="370840">
                <a:tc>
                  <a:txBody>
                    <a:bodyPr/>
                    <a:lstStyle/>
                    <a:p>
                      <a:pPr algn="ctr"/>
                      <a:r>
                        <a:rPr lang="en-US" sz="1200" dirty="0"/>
                        <a:t>0</a:t>
                      </a:r>
                    </a:p>
                  </a:txBody>
                  <a:tcPr anchor="ctr"/>
                </a:tc>
                <a:tc>
                  <a:txBody>
                    <a:bodyPr/>
                    <a:lstStyle/>
                    <a:p>
                      <a:pPr algn="ctr"/>
                      <a:r>
                        <a:rPr lang="en-US" sz="1200" dirty="0"/>
                        <a:t>2</a:t>
                      </a:r>
                    </a:p>
                  </a:txBody>
                  <a:tcPr anchor="ctr"/>
                </a:tc>
                <a:extLst>
                  <a:ext uri="{0D108BD9-81ED-4DB2-BD59-A6C34878D82A}">
                    <a16:rowId xmlns:a16="http://schemas.microsoft.com/office/drawing/2014/main" val="1726869151"/>
                  </a:ext>
                </a:extLst>
              </a:tr>
            </a:tbl>
          </a:graphicData>
        </a:graphic>
      </p:graphicFrame>
      <p:sp>
        <p:nvSpPr>
          <p:cNvPr id="10" name="Rectangle 9">
            <a:extLst>
              <a:ext uri="{FF2B5EF4-FFF2-40B4-BE49-F238E27FC236}">
                <a16:creationId xmlns:a16="http://schemas.microsoft.com/office/drawing/2014/main" id="{D0556F2B-AD2B-9149-A332-6FB81E38880B}"/>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2584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F2C593-8094-124C-BEC3-3EC12185D64A}"/>
              </a:ext>
            </a:extLst>
          </p:cNvPr>
          <p:cNvSpPr>
            <a:spLocks noGrp="1"/>
          </p:cNvSpPr>
          <p:nvPr>
            <p:ph type="ctrTitle"/>
          </p:nvPr>
        </p:nvSpPr>
        <p:spPr>
          <a:xfrm>
            <a:off x="277100" y="284200"/>
            <a:ext cx="2232184" cy="3678000"/>
          </a:xfrm>
        </p:spPr>
        <p:txBody>
          <a:bodyPr/>
          <a:lstStyle/>
          <a:p>
            <a:r>
              <a:rPr lang="en-US" dirty="0"/>
              <a:t>Convolutional Neural Networks</a:t>
            </a:r>
          </a:p>
        </p:txBody>
      </p:sp>
      <p:sp>
        <p:nvSpPr>
          <p:cNvPr id="6" name="Subtitle 5">
            <a:extLst>
              <a:ext uri="{FF2B5EF4-FFF2-40B4-BE49-F238E27FC236}">
                <a16:creationId xmlns:a16="http://schemas.microsoft.com/office/drawing/2014/main" id="{FC7A6BE8-58D2-7243-9B57-99F6D53E8C26}"/>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D8FE7F43-A477-054C-8D12-C20A7B8843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Tree>
    <p:extLst>
      <p:ext uri="{BB962C8B-B14F-4D97-AF65-F5344CB8AC3E}">
        <p14:creationId xmlns:p14="http://schemas.microsoft.com/office/powerpoint/2010/main" val="43031355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983808-F114-374D-8422-9B85383F8802}"/>
              </a:ext>
            </a:extLst>
          </p:cNvPr>
          <p:cNvSpPr>
            <a:spLocks noGrp="1"/>
          </p:cNvSpPr>
          <p:nvPr>
            <p:ph type="title"/>
          </p:nvPr>
        </p:nvSpPr>
        <p:spPr/>
        <p:txBody>
          <a:bodyPr/>
          <a:lstStyle/>
          <a:p>
            <a:r>
              <a:rPr lang="en-US" dirty="0"/>
              <a:t>Pooling</a:t>
            </a:r>
          </a:p>
        </p:txBody>
      </p:sp>
      <p:sp>
        <p:nvSpPr>
          <p:cNvPr id="6" name="Text Placeholder 5">
            <a:extLst>
              <a:ext uri="{FF2B5EF4-FFF2-40B4-BE49-F238E27FC236}">
                <a16:creationId xmlns:a16="http://schemas.microsoft.com/office/drawing/2014/main" id="{D15BFE7D-7729-054C-86B1-30A01F88F290}"/>
              </a:ext>
            </a:extLst>
          </p:cNvPr>
          <p:cNvSpPr>
            <a:spLocks noGrp="1"/>
          </p:cNvSpPr>
          <p:nvPr>
            <p:ph type="body" idx="1"/>
          </p:nvPr>
        </p:nvSpPr>
        <p:spPr/>
        <p:txBody>
          <a:bodyPr/>
          <a:lstStyle/>
          <a:p>
            <a:pPr marL="139700" indent="0">
              <a:buNone/>
            </a:pPr>
            <a:r>
              <a:rPr lang="en-US" dirty="0"/>
              <a:t>Another core operation that is similar to a convolution is a </a:t>
            </a:r>
            <a:r>
              <a:rPr lang="en-US" b="1" dirty="0"/>
              <a:t>pool</a:t>
            </a:r>
            <a:r>
              <a:rPr lang="en-US" dirty="0"/>
              <a:t>.</a:t>
            </a:r>
          </a:p>
          <a:p>
            <a:r>
              <a:rPr lang="en-US" dirty="0"/>
              <a:t>Idea is to down sample an image using some operation</a:t>
            </a:r>
          </a:p>
          <a:p>
            <a:r>
              <a:rPr lang="en-US" dirty="0"/>
              <a:t>Combine local pixels using some operation (e.g. max, min, average, median, etc.)</a:t>
            </a:r>
          </a:p>
          <a:p>
            <a:pPr marL="139700" indent="0">
              <a:buNone/>
            </a:pPr>
            <a:endParaRPr lang="en-US" dirty="0"/>
          </a:p>
          <a:p>
            <a:pPr marL="139700" indent="0">
              <a:buNone/>
            </a:pPr>
            <a:r>
              <a:rPr lang="en-US" dirty="0"/>
              <a:t>Typical to use </a:t>
            </a:r>
            <a:r>
              <a:rPr lang="en-US" b="1" dirty="0"/>
              <a:t>max pool </a:t>
            </a:r>
            <a:r>
              <a:rPr lang="en-US" dirty="0"/>
              <a:t>with 2x2 filter and stride 2</a:t>
            </a:r>
          </a:p>
          <a:p>
            <a:r>
              <a:rPr lang="en-US" dirty="0"/>
              <a:t>Tends to work better than average pool</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3" name="Slide Number Placeholder 2">
            <a:extLst>
              <a:ext uri="{FF2B5EF4-FFF2-40B4-BE49-F238E27FC236}">
                <a16:creationId xmlns:a16="http://schemas.microsoft.com/office/drawing/2014/main" id="{0481899E-A61D-A14E-B2BC-B44B1E1175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pic>
        <p:nvPicPr>
          <p:cNvPr id="8" name="Picture 7">
            <a:extLst>
              <a:ext uri="{FF2B5EF4-FFF2-40B4-BE49-F238E27FC236}">
                <a16:creationId xmlns:a16="http://schemas.microsoft.com/office/drawing/2014/main" id="{428D19E3-2626-A141-8FFE-EE59AC7F5F54}"/>
              </a:ext>
            </a:extLst>
          </p:cNvPr>
          <p:cNvPicPr>
            <a:picLocks noChangeAspect="1"/>
          </p:cNvPicPr>
          <p:nvPr/>
        </p:nvPicPr>
        <p:blipFill>
          <a:blip r:embed="rId2"/>
          <a:stretch>
            <a:fillRect/>
          </a:stretch>
        </p:blipFill>
        <p:spPr>
          <a:xfrm>
            <a:off x="3006884" y="2978151"/>
            <a:ext cx="5549900" cy="1968500"/>
          </a:xfrm>
          <a:prstGeom prst="rect">
            <a:avLst/>
          </a:prstGeom>
        </p:spPr>
      </p:pic>
    </p:spTree>
    <p:extLst>
      <p:ext uri="{BB962C8B-B14F-4D97-AF65-F5344CB8AC3E}">
        <p14:creationId xmlns:p14="http://schemas.microsoft.com/office/powerpoint/2010/main" val="4219300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F8FA-4180-2741-9254-4FFE65E8AAD7}"/>
              </a:ext>
            </a:extLst>
          </p:cNvPr>
          <p:cNvSpPr>
            <a:spLocks noGrp="1"/>
          </p:cNvSpPr>
          <p:nvPr>
            <p:ph type="title"/>
          </p:nvPr>
        </p:nvSpPr>
        <p:spPr/>
        <p:txBody>
          <a:bodyPr/>
          <a:lstStyle/>
          <a:p>
            <a:r>
              <a:rPr lang="en-US" sz="2300" dirty="0"/>
              <a:t>Convolutional Neural Network</a:t>
            </a:r>
          </a:p>
        </p:txBody>
      </p:sp>
      <p:sp>
        <p:nvSpPr>
          <p:cNvPr id="3" name="Text Placeholder 2">
            <a:extLst>
              <a:ext uri="{FF2B5EF4-FFF2-40B4-BE49-F238E27FC236}">
                <a16:creationId xmlns:a16="http://schemas.microsoft.com/office/drawing/2014/main" id="{DC3B4FDA-A85D-BC45-85B8-B179D201D152}"/>
              </a:ext>
            </a:extLst>
          </p:cNvPr>
          <p:cNvSpPr>
            <a:spLocks noGrp="1"/>
          </p:cNvSpPr>
          <p:nvPr>
            <p:ph type="body" idx="1"/>
          </p:nvPr>
        </p:nvSpPr>
        <p:spPr>
          <a:xfrm>
            <a:off x="3090625" y="0"/>
            <a:ext cx="5596200" cy="3981000"/>
          </a:xfrm>
        </p:spPr>
        <p:txBody>
          <a:bodyPr/>
          <a:lstStyle/>
          <a:p>
            <a:pPr marL="139700" indent="0">
              <a:buNone/>
            </a:pPr>
            <a:r>
              <a:rPr lang="en-US" dirty="0"/>
              <a:t>Combine convolutions and pools into pre-processing layers on image to learn a smaller, information dense representation.</a:t>
            </a:r>
          </a:p>
          <a:p>
            <a:pPr marL="139700" indent="0">
              <a:buNone/>
            </a:pPr>
            <a:endParaRPr lang="en-US" dirty="0"/>
          </a:p>
          <a:p>
            <a:pPr marL="139700" indent="0">
              <a:buNone/>
            </a:pPr>
            <a:r>
              <a:rPr lang="en-US" dirty="0"/>
              <a:t>Example architecture for hand-written digit recognition</a:t>
            </a:r>
          </a:p>
          <a:p>
            <a:r>
              <a:rPr lang="en-US" dirty="0"/>
              <a:t>Each convolution section uses many different kernels (increasing depth of channels)</a:t>
            </a:r>
          </a:p>
          <a:p>
            <a:r>
              <a:rPr lang="en-US" dirty="0"/>
              <a:t>Pooling layers </a:t>
            </a:r>
            <a:r>
              <a:rPr lang="en-US" dirty="0" err="1"/>
              <a:t>downsample</a:t>
            </a:r>
            <a:r>
              <a:rPr lang="en-US" dirty="0"/>
              <a:t> each channel separately </a:t>
            </a:r>
          </a:p>
          <a:p>
            <a:r>
              <a:rPr lang="en-US" dirty="0"/>
              <a:t>Usually ends with fully connected neural network</a:t>
            </a:r>
          </a:p>
        </p:txBody>
      </p:sp>
      <p:sp>
        <p:nvSpPr>
          <p:cNvPr id="4" name="Slide Number Placeholder 3">
            <a:extLst>
              <a:ext uri="{FF2B5EF4-FFF2-40B4-BE49-F238E27FC236}">
                <a16:creationId xmlns:a16="http://schemas.microsoft.com/office/drawing/2014/main" id="{89E6B9D9-331D-8445-82EF-FB334D51E8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5" name="Picture 4">
            <a:extLst>
              <a:ext uri="{FF2B5EF4-FFF2-40B4-BE49-F238E27FC236}">
                <a16:creationId xmlns:a16="http://schemas.microsoft.com/office/drawing/2014/main" id="{66EDCAB8-D4A8-0B48-BE39-00534CB79472}"/>
              </a:ext>
            </a:extLst>
          </p:cNvPr>
          <p:cNvPicPr>
            <a:picLocks noChangeAspect="1"/>
          </p:cNvPicPr>
          <p:nvPr/>
        </p:nvPicPr>
        <p:blipFill>
          <a:blip r:embed="rId2"/>
          <a:stretch>
            <a:fillRect/>
          </a:stretch>
        </p:blipFill>
        <p:spPr>
          <a:xfrm>
            <a:off x="3623453" y="2570443"/>
            <a:ext cx="4528393" cy="2419456"/>
          </a:xfrm>
          <a:prstGeom prst="rect">
            <a:avLst/>
          </a:prstGeom>
        </p:spPr>
      </p:pic>
    </p:spTree>
    <p:extLst>
      <p:ext uri="{BB962C8B-B14F-4D97-AF65-F5344CB8AC3E}">
        <p14:creationId xmlns:p14="http://schemas.microsoft.com/office/powerpoint/2010/main" val="69035644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F8FA-4180-2741-9254-4FFE65E8AAD7}"/>
              </a:ext>
            </a:extLst>
          </p:cNvPr>
          <p:cNvSpPr>
            <a:spLocks noGrp="1"/>
          </p:cNvSpPr>
          <p:nvPr>
            <p:ph type="title"/>
          </p:nvPr>
        </p:nvSpPr>
        <p:spPr/>
        <p:txBody>
          <a:bodyPr/>
          <a:lstStyle/>
          <a:p>
            <a:r>
              <a:rPr lang="en-US" sz="2300" dirty="0"/>
              <a:t>Convolutional Neural Network</a:t>
            </a:r>
          </a:p>
        </p:txBody>
      </p:sp>
      <p:sp>
        <p:nvSpPr>
          <p:cNvPr id="3" name="Text Placeholder 2">
            <a:extLst>
              <a:ext uri="{FF2B5EF4-FFF2-40B4-BE49-F238E27FC236}">
                <a16:creationId xmlns:a16="http://schemas.microsoft.com/office/drawing/2014/main" id="{DC3B4FDA-A85D-BC45-85B8-B179D201D152}"/>
              </a:ext>
            </a:extLst>
          </p:cNvPr>
          <p:cNvSpPr>
            <a:spLocks noGrp="1"/>
          </p:cNvSpPr>
          <p:nvPr>
            <p:ph type="body" idx="1"/>
          </p:nvPr>
        </p:nvSpPr>
        <p:spPr>
          <a:xfrm>
            <a:off x="3089549" y="477520"/>
            <a:ext cx="5596200" cy="3981000"/>
          </a:xfrm>
        </p:spPr>
        <p:txBody>
          <a:bodyPr/>
          <a:lstStyle/>
          <a:p>
            <a:pPr marL="139700" indent="0">
              <a:buNone/>
            </a:pPr>
            <a:r>
              <a:rPr lang="en-US" dirty="0"/>
              <a:t>Why does this help?</a:t>
            </a:r>
          </a:p>
          <a:p>
            <a:r>
              <a:rPr lang="en-US" dirty="0"/>
              <a:t>Only need to learn a small number of values (kernel weights) that get applied to the entire image region by region</a:t>
            </a:r>
          </a:p>
          <a:p>
            <a:pPr lvl="1"/>
            <a:r>
              <a:rPr lang="en-US" dirty="0"/>
              <a:t>This is called weight-sharing</a:t>
            </a:r>
          </a:p>
          <a:p>
            <a:pPr lvl="1"/>
            <a:r>
              <a:rPr lang="en-US" dirty="0"/>
              <a:t>Gives efficiency + shift invariance</a:t>
            </a:r>
          </a:p>
          <a:p>
            <a:r>
              <a:rPr lang="en-US" dirty="0"/>
              <a:t>Pooling lets us focus on features from larger and larger regions of the original image.</a:t>
            </a:r>
          </a:p>
        </p:txBody>
      </p:sp>
      <p:sp>
        <p:nvSpPr>
          <p:cNvPr id="4" name="Slide Number Placeholder 3">
            <a:extLst>
              <a:ext uri="{FF2B5EF4-FFF2-40B4-BE49-F238E27FC236}">
                <a16:creationId xmlns:a16="http://schemas.microsoft.com/office/drawing/2014/main" id="{89E6B9D9-331D-8445-82EF-FB334D51E8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5" name="Picture 4">
            <a:extLst>
              <a:ext uri="{FF2B5EF4-FFF2-40B4-BE49-F238E27FC236}">
                <a16:creationId xmlns:a16="http://schemas.microsoft.com/office/drawing/2014/main" id="{66EDCAB8-D4A8-0B48-BE39-00534CB79472}"/>
              </a:ext>
            </a:extLst>
          </p:cNvPr>
          <p:cNvPicPr>
            <a:picLocks noChangeAspect="1"/>
          </p:cNvPicPr>
          <p:nvPr/>
        </p:nvPicPr>
        <p:blipFill>
          <a:blip r:embed="rId3"/>
          <a:stretch>
            <a:fillRect/>
          </a:stretch>
        </p:blipFill>
        <p:spPr>
          <a:xfrm>
            <a:off x="3623453" y="2570443"/>
            <a:ext cx="4528393" cy="2419456"/>
          </a:xfrm>
          <a:prstGeom prst="rect">
            <a:avLst/>
          </a:prstGeom>
        </p:spPr>
      </p:pic>
    </p:spTree>
    <p:extLst>
      <p:ext uri="{BB962C8B-B14F-4D97-AF65-F5344CB8AC3E}">
        <p14:creationId xmlns:p14="http://schemas.microsoft.com/office/powerpoint/2010/main" val="60090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40AB50-5904-CD4A-9D98-F90C1540278E}"/>
              </a:ext>
            </a:extLst>
          </p:cNvPr>
          <p:cNvSpPr>
            <a:spLocks noGrp="1"/>
          </p:cNvSpPr>
          <p:nvPr>
            <p:ph type="body" idx="1"/>
          </p:nvPr>
        </p:nvSpPr>
        <p:spPr/>
        <p:txBody>
          <a:bodyPr/>
          <a:lstStyle/>
          <a:p>
            <a:r>
              <a:rPr lang="en-US" b="1" dirty="0"/>
              <a:t>Input</a:t>
            </a:r>
            <a:r>
              <a:rPr lang="en-US" dirty="0"/>
              <a:t>: 10x10x1 image (grayscale image of 10x10 pixels)</a:t>
            </a:r>
          </a:p>
          <a:p>
            <a:r>
              <a:rPr lang="en-US" b="1" dirty="0"/>
              <a:t>Convolution</a:t>
            </a:r>
            <a:r>
              <a:rPr lang="en-US" dirty="0"/>
              <a:t>: 5x5 kernel, stride 1</a:t>
            </a:r>
          </a:p>
          <a:p>
            <a:r>
              <a:rPr lang="en-US" b="1" dirty="0" err="1"/>
              <a:t>MaxPool</a:t>
            </a:r>
            <a:r>
              <a:rPr lang="en-US" dirty="0"/>
              <a:t>: 2x2, stride 2</a:t>
            </a:r>
          </a:p>
          <a:p>
            <a:r>
              <a:rPr lang="en-US" dirty="0"/>
              <a:t>What is the size of the resulting image?</a:t>
            </a:r>
          </a:p>
        </p:txBody>
      </p:sp>
      <p:sp>
        <p:nvSpPr>
          <p:cNvPr id="4" name="Slide Number Placeholder 3">
            <a:extLst>
              <a:ext uri="{FF2B5EF4-FFF2-40B4-BE49-F238E27FC236}">
                <a16:creationId xmlns:a16="http://schemas.microsoft.com/office/drawing/2014/main" id="{FBE4CAA2-B3E2-F742-9C19-5E2C6C6523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Title 4">
            <a:extLst>
              <a:ext uri="{FF2B5EF4-FFF2-40B4-BE49-F238E27FC236}">
                <a16:creationId xmlns:a16="http://schemas.microsoft.com/office/drawing/2014/main" id="{EDC77029-297A-F041-8C03-3DAA5E1A9B4F}"/>
              </a:ext>
            </a:extLst>
          </p:cNvPr>
          <p:cNvSpPr>
            <a:spLocks noGrp="1"/>
          </p:cNvSpPr>
          <p:nvPr>
            <p:ph type="title"/>
          </p:nvPr>
        </p:nvSpPr>
        <p:spPr/>
        <p:txBody>
          <a:bodyPr/>
          <a:lstStyle/>
          <a:p>
            <a:r>
              <a:rPr lang="en-US" dirty="0"/>
              <a:t>2 min</a:t>
            </a:r>
          </a:p>
        </p:txBody>
      </p:sp>
      <p:pic>
        <p:nvPicPr>
          <p:cNvPr id="16" name="Picture 15" descr="Chart, histogram&#10;&#10;Description automatically generated">
            <a:extLst>
              <a:ext uri="{FF2B5EF4-FFF2-40B4-BE49-F238E27FC236}">
                <a16:creationId xmlns:a16="http://schemas.microsoft.com/office/drawing/2014/main" id="{38733B7E-4FA5-4E43-8A2B-968E8FD5205C}"/>
              </a:ext>
            </a:extLst>
          </p:cNvPr>
          <p:cNvPicPr>
            <a:picLocks noChangeAspect="1"/>
          </p:cNvPicPr>
          <p:nvPr/>
        </p:nvPicPr>
        <p:blipFill>
          <a:blip r:embed="rId2"/>
          <a:stretch>
            <a:fillRect/>
          </a:stretch>
        </p:blipFill>
        <p:spPr>
          <a:xfrm>
            <a:off x="4034275" y="2093925"/>
            <a:ext cx="3018772" cy="3018772"/>
          </a:xfrm>
          <a:prstGeom prst="rect">
            <a:avLst/>
          </a:prstGeom>
        </p:spPr>
      </p:pic>
      <p:sp>
        <p:nvSpPr>
          <p:cNvPr id="18" name="Rectangle 17">
            <a:extLst>
              <a:ext uri="{FF2B5EF4-FFF2-40B4-BE49-F238E27FC236}">
                <a16:creationId xmlns:a16="http://schemas.microsoft.com/office/drawing/2014/main" id="{3401ACD6-C426-AB43-A2DA-293CABFC59E4}"/>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85794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E4CAA2-B3E2-F742-9C19-5E2C6C6523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6" name="Text Placeholder 5">
            <a:extLst>
              <a:ext uri="{FF2B5EF4-FFF2-40B4-BE49-F238E27FC236}">
                <a16:creationId xmlns:a16="http://schemas.microsoft.com/office/drawing/2014/main" id="{8340AB50-5904-CD4A-9D98-F90C1540278E}"/>
              </a:ext>
            </a:extLst>
          </p:cNvPr>
          <p:cNvSpPr>
            <a:spLocks noGrp="1"/>
          </p:cNvSpPr>
          <p:nvPr>
            <p:ph type="body" idx="4294967295"/>
          </p:nvPr>
        </p:nvSpPr>
        <p:spPr>
          <a:xfrm>
            <a:off x="0" y="0"/>
            <a:ext cx="9144000" cy="1540701"/>
          </a:xfrm>
        </p:spPr>
        <p:txBody>
          <a:bodyPr/>
          <a:lstStyle/>
          <a:p>
            <a:r>
              <a:rPr lang="en-US" b="1" dirty="0"/>
              <a:t>Input</a:t>
            </a:r>
            <a:r>
              <a:rPr lang="en-US" dirty="0"/>
              <a:t>: 10x10x1 image (grayscale image of 10x10 pixels)</a:t>
            </a:r>
          </a:p>
          <a:p>
            <a:r>
              <a:rPr lang="en-US" b="1" dirty="0"/>
              <a:t>Convolution</a:t>
            </a:r>
            <a:r>
              <a:rPr lang="en-US" dirty="0"/>
              <a:t>: 5x5 kernel, stride 1</a:t>
            </a:r>
          </a:p>
          <a:p>
            <a:r>
              <a:rPr lang="en-US" b="1" dirty="0" err="1"/>
              <a:t>MaxPool</a:t>
            </a:r>
            <a:r>
              <a:rPr lang="en-US" dirty="0"/>
              <a:t>: 2x2, stride 2</a:t>
            </a:r>
          </a:p>
          <a:p>
            <a:r>
              <a:rPr lang="en-US" dirty="0"/>
              <a:t>What is the size of the resulting image?</a:t>
            </a:r>
          </a:p>
        </p:txBody>
      </p:sp>
      <p:sp>
        <p:nvSpPr>
          <p:cNvPr id="5" name="Title 4">
            <a:extLst>
              <a:ext uri="{FF2B5EF4-FFF2-40B4-BE49-F238E27FC236}">
                <a16:creationId xmlns:a16="http://schemas.microsoft.com/office/drawing/2014/main" id="{EDC77029-297A-F041-8C03-3DAA5E1A9B4F}"/>
              </a:ext>
            </a:extLst>
          </p:cNvPr>
          <p:cNvSpPr>
            <a:spLocks noGrp="1"/>
          </p:cNvSpPr>
          <p:nvPr>
            <p:ph type="title" idx="4294967295"/>
          </p:nvPr>
        </p:nvSpPr>
        <p:spPr>
          <a:xfrm>
            <a:off x="0" y="1700213"/>
            <a:ext cx="2046288" cy="393700"/>
          </a:xfrm>
        </p:spPr>
        <p:txBody>
          <a:bodyPr/>
          <a:lstStyle/>
          <a:p>
            <a:r>
              <a:rPr lang="en-US" dirty="0"/>
              <a:t>2 min</a:t>
            </a:r>
          </a:p>
        </p:txBody>
      </p:sp>
      <p:pic>
        <p:nvPicPr>
          <p:cNvPr id="14" name="Picture 13" descr="Chart, histogram&#10;&#10;Description automatically generated">
            <a:extLst>
              <a:ext uri="{FF2B5EF4-FFF2-40B4-BE49-F238E27FC236}">
                <a16:creationId xmlns:a16="http://schemas.microsoft.com/office/drawing/2014/main" id="{8CCF5959-E501-7748-9D68-E0277DB5EC9F}"/>
              </a:ext>
            </a:extLst>
          </p:cNvPr>
          <p:cNvPicPr>
            <a:picLocks noChangeAspect="1"/>
          </p:cNvPicPr>
          <p:nvPr/>
        </p:nvPicPr>
        <p:blipFill>
          <a:blip r:embed="rId2"/>
          <a:stretch>
            <a:fillRect/>
          </a:stretch>
        </p:blipFill>
        <p:spPr>
          <a:xfrm>
            <a:off x="438411" y="1700213"/>
            <a:ext cx="3018772" cy="3018772"/>
          </a:xfrm>
          <a:prstGeom prst="rect">
            <a:avLst/>
          </a:prstGeom>
        </p:spPr>
      </p:pic>
    </p:spTree>
    <p:extLst>
      <p:ext uri="{BB962C8B-B14F-4D97-AF65-F5344CB8AC3E}">
        <p14:creationId xmlns:p14="http://schemas.microsoft.com/office/powerpoint/2010/main" val="10721000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CB8EDA-82A8-D64C-9606-D58B752F5D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5AD15D-8DF3-CD4E-8C13-2B917F70B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7" name="Picture 6" descr="A picture containing dog&#10;&#10;Description automatically generated">
            <a:extLst>
              <a:ext uri="{FF2B5EF4-FFF2-40B4-BE49-F238E27FC236}">
                <a16:creationId xmlns:a16="http://schemas.microsoft.com/office/drawing/2014/main" id="{33A38970-6780-1F48-9B77-504C38F7350B}"/>
              </a:ext>
            </a:extLst>
          </p:cNvPr>
          <p:cNvPicPr>
            <a:picLocks noChangeAspect="1"/>
          </p:cNvPicPr>
          <p:nvPr/>
        </p:nvPicPr>
        <p:blipFill>
          <a:blip r:embed="rId2"/>
          <a:stretch>
            <a:fillRect/>
          </a:stretch>
        </p:blipFill>
        <p:spPr>
          <a:xfrm>
            <a:off x="3628125" y="1422999"/>
            <a:ext cx="4521200" cy="2543175"/>
          </a:xfrm>
          <a:prstGeom prst="rect">
            <a:avLst/>
          </a:prstGeom>
        </p:spPr>
      </p:pic>
      <p:sp>
        <p:nvSpPr>
          <p:cNvPr id="8" name="Rounded Rectangle 7">
            <a:extLst>
              <a:ext uri="{FF2B5EF4-FFF2-40B4-BE49-F238E27FC236}">
                <a16:creationId xmlns:a16="http://schemas.microsoft.com/office/drawing/2014/main" id="{AFE9C7F2-9356-6340-A3E4-4E12BB97A6B4}"/>
              </a:ext>
            </a:extLst>
          </p:cNvPr>
          <p:cNvSpPr/>
          <p:nvPr/>
        </p:nvSpPr>
        <p:spPr>
          <a:xfrm>
            <a:off x="3323325" y="193089"/>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34461CA-0DF6-A244-8989-27501F133BC2}"/>
              </a:ext>
            </a:extLst>
          </p:cNvPr>
          <p:cNvSpPr/>
          <p:nvPr/>
        </p:nvSpPr>
        <p:spPr>
          <a:xfrm>
            <a:off x="3323325" y="3782060"/>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9550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EA9C02-F38F-8145-BC9E-48625B2ECBFD}"/>
              </a:ext>
            </a:extLst>
          </p:cNvPr>
          <p:cNvSpPr>
            <a:spLocks noGrp="1"/>
          </p:cNvSpPr>
          <p:nvPr>
            <p:ph type="ctrTitle"/>
          </p:nvPr>
        </p:nvSpPr>
        <p:spPr/>
        <p:txBody>
          <a:bodyPr/>
          <a:lstStyle/>
          <a:p>
            <a:r>
              <a:rPr lang="en-US" dirty="0"/>
              <a:t>Number of Weights / Parameters</a:t>
            </a:r>
          </a:p>
        </p:txBody>
      </p:sp>
      <p:sp>
        <p:nvSpPr>
          <p:cNvPr id="5" name="Subtitle 4">
            <a:extLst>
              <a:ext uri="{FF2B5EF4-FFF2-40B4-BE49-F238E27FC236}">
                <a16:creationId xmlns:a16="http://schemas.microsoft.com/office/drawing/2014/main" id="{69194C15-22F8-464D-B52B-EBE4ED293AC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FD66682D-667F-2649-B640-FD35523FC2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230597961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C5EFA-F44F-4C48-AD9B-B9B124A7BA5B}"/>
              </a:ext>
            </a:extLst>
          </p:cNvPr>
          <p:cNvSpPr>
            <a:spLocks noGrp="1"/>
          </p:cNvSpPr>
          <p:nvPr>
            <p:ph type="title"/>
          </p:nvPr>
        </p:nvSpPr>
        <p:spPr/>
        <p:txBody>
          <a:bodyPr/>
          <a:lstStyle/>
          <a:p>
            <a:r>
              <a:rPr lang="en-US" dirty="0"/>
              <a:t>CNN with Color Images</a:t>
            </a:r>
          </a:p>
        </p:txBody>
      </p:sp>
      <p:sp>
        <p:nvSpPr>
          <p:cNvPr id="5" name="Text Placeholder 4">
            <a:extLst>
              <a:ext uri="{FF2B5EF4-FFF2-40B4-BE49-F238E27FC236}">
                <a16:creationId xmlns:a16="http://schemas.microsoft.com/office/drawing/2014/main" id="{A543EF37-FD68-994C-B5F4-FA92F6ECB0E2}"/>
              </a:ext>
            </a:extLst>
          </p:cNvPr>
          <p:cNvSpPr>
            <a:spLocks noGrp="1"/>
          </p:cNvSpPr>
          <p:nvPr>
            <p:ph type="body" idx="1"/>
          </p:nvPr>
        </p:nvSpPr>
        <p:spPr/>
        <p:txBody>
          <a:bodyPr/>
          <a:lstStyle/>
          <a:p>
            <a:pPr marL="139700" indent="0">
              <a:buNone/>
            </a:pPr>
            <a:r>
              <a:rPr lang="en-US" dirty="0"/>
              <a:t>How does this work if there is more than one input channel?</a:t>
            </a:r>
          </a:p>
          <a:p>
            <a:r>
              <a:rPr lang="en-US" dirty="0"/>
              <a:t>Usually, use a 3-dimensional </a:t>
            </a:r>
            <a:r>
              <a:rPr lang="en-US" b="1" dirty="0"/>
              <a:t>tensor </a:t>
            </a:r>
            <a:r>
              <a:rPr lang="en-US" dirty="0"/>
              <a:t>as the kernel to combine information from each input channel</a:t>
            </a:r>
          </a:p>
        </p:txBody>
      </p:sp>
      <p:sp>
        <p:nvSpPr>
          <p:cNvPr id="3" name="Slide Number Placeholder 2">
            <a:extLst>
              <a:ext uri="{FF2B5EF4-FFF2-40B4-BE49-F238E27FC236}">
                <a16:creationId xmlns:a16="http://schemas.microsoft.com/office/drawing/2014/main" id="{B06B57F7-F9B7-614E-929C-05DF3B9719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9" name="Picture 8">
            <a:extLst>
              <a:ext uri="{FF2B5EF4-FFF2-40B4-BE49-F238E27FC236}">
                <a16:creationId xmlns:a16="http://schemas.microsoft.com/office/drawing/2014/main" id="{28EEA1FB-5164-6D47-8415-7869EBCF623E}"/>
              </a:ext>
            </a:extLst>
          </p:cNvPr>
          <p:cNvPicPr>
            <a:picLocks noChangeAspect="1"/>
          </p:cNvPicPr>
          <p:nvPr/>
        </p:nvPicPr>
        <p:blipFill>
          <a:blip r:embed="rId2"/>
          <a:stretch>
            <a:fillRect/>
          </a:stretch>
        </p:blipFill>
        <p:spPr>
          <a:xfrm>
            <a:off x="2785110" y="2012951"/>
            <a:ext cx="1569153" cy="2223769"/>
          </a:xfrm>
          <a:prstGeom prst="rect">
            <a:avLst/>
          </a:prstGeom>
        </p:spPr>
      </p:pic>
      <p:pic>
        <p:nvPicPr>
          <p:cNvPr id="11" name="Picture 10">
            <a:extLst>
              <a:ext uri="{FF2B5EF4-FFF2-40B4-BE49-F238E27FC236}">
                <a16:creationId xmlns:a16="http://schemas.microsoft.com/office/drawing/2014/main" id="{DB3A7889-DA10-5A48-9F15-64FE37D9AFC7}"/>
              </a:ext>
            </a:extLst>
          </p:cNvPr>
          <p:cNvPicPr>
            <a:picLocks noChangeAspect="1"/>
          </p:cNvPicPr>
          <p:nvPr/>
        </p:nvPicPr>
        <p:blipFill>
          <a:blip r:embed="rId3"/>
          <a:stretch>
            <a:fillRect/>
          </a:stretch>
        </p:blipFill>
        <p:spPr>
          <a:xfrm>
            <a:off x="4727199" y="2174240"/>
            <a:ext cx="4092421" cy="2301987"/>
          </a:xfrm>
          <a:prstGeom prst="rect">
            <a:avLst/>
          </a:prstGeom>
        </p:spPr>
      </p:pic>
    </p:spTree>
    <p:extLst>
      <p:ext uri="{BB962C8B-B14F-4D97-AF65-F5344CB8AC3E}">
        <p14:creationId xmlns:p14="http://schemas.microsoft.com/office/powerpoint/2010/main" val="3796968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
        <p:nvSpPr>
          <p:cNvPr id="23" name="Rectangle 22">
            <a:extLst>
              <a:ext uri="{FF2B5EF4-FFF2-40B4-BE49-F238E27FC236}">
                <a16:creationId xmlns:a16="http://schemas.microsoft.com/office/drawing/2014/main" id="{E8825ED8-AC27-C64D-804F-EB9D629E8745}"/>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219739"/>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7BEC1-D982-0E41-BC12-6FF6AEA75D57}"/>
              </a:ext>
            </a:extLst>
          </p:cNvPr>
          <p:cNvSpPr>
            <a:spLocks noGrp="1"/>
          </p:cNvSpPr>
          <p:nvPr>
            <p:ph type="title"/>
          </p:nvPr>
        </p:nvSpPr>
        <p:spPr/>
        <p:txBody>
          <a:bodyPr/>
          <a:lstStyle/>
          <a:p>
            <a:r>
              <a:rPr lang="en-US" dirty="0"/>
              <a:t>CNN with Color Images</a:t>
            </a:r>
          </a:p>
        </p:txBody>
      </p:sp>
      <p:sp>
        <p:nvSpPr>
          <p:cNvPr id="3" name="Text Placeholder 2">
            <a:extLst>
              <a:ext uri="{FF2B5EF4-FFF2-40B4-BE49-F238E27FC236}">
                <a16:creationId xmlns:a16="http://schemas.microsoft.com/office/drawing/2014/main" id="{788C68B5-5015-7E42-B7F8-CF1ED1922BB7}"/>
              </a:ext>
            </a:extLst>
          </p:cNvPr>
          <p:cNvSpPr>
            <a:spLocks noGrp="1"/>
          </p:cNvSpPr>
          <p:nvPr>
            <p:ph type="body" idx="1"/>
          </p:nvPr>
        </p:nvSpPr>
        <p:spPr/>
        <p:txBody>
          <a:bodyPr/>
          <a:lstStyle/>
          <a:p>
            <a:pPr marL="139700" indent="0">
              <a:buNone/>
            </a:pPr>
            <a:r>
              <a:rPr lang="en-US" dirty="0"/>
              <a:t>Another way of thinking about this process is each kernel is a (hidden-layer) neuron that looks at the kernel-size pixels in a neighborhood</a:t>
            </a:r>
          </a:p>
          <a:p>
            <a:pPr marL="139700" indent="0">
              <a:buNone/>
            </a:pPr>
            <a:endParaRPr lang="en-US" dirty="0"/>
          </a:p>
          <a:p>
            <a:pPr marL="139700" indent="0">
              <a:buNone/>
            </a:pPr>
            <a:r>
              <a:rPr lang="en-US" dirty="0"/>
              <a:t>If there are 5 output channels in a conv layer, only need to learn the weights for the 5 neurons</a:t>
            </a:r>
          </a:p>
          <a:p>
            <a:r>
              <a:rPr lang="en-US" dirty="0"/>
              <a:t>These neurons are a bit different since they look at the pixels that overlap with the window at each position. </a:t>
            </a:r>
          </a:p>
        </p:txBody>
      </p:sp>
      <p:sp>
        <p:nvSpPr>
          <p:cNvPr id="4" name="Slide Number Placeholder 3">
            <a:extLst>
              <a:ext uri="{FF2B5EF4-FFF2-40B4-BE49-F238E27FC236}">
                <a16:creationId xmlns:a16="http://schemas.microsoft.com/office/drawing/2014/main" id="{3269D66E-3B96-7A40-86B1-D7A575613C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5" name="Picture 4">
            <a:extLst>
              <a:ext uri="{FF2B5EF4-FFF2-40B4-BE49-F238E27FC236}">
                <a16:creationId xmlns:a16="http://schemas.microsoft.com/office/drawing/2014/main" id="{8FDE6D17-6FFE-E14C-88B4-CECAB61175C7}"/>
              </a:ext>
            </a:extLst>
          </p:cNvPr>
          <p:cNvPicPr>
            <a:picLocks noChangeAspect="1"/>
          </p:cNvPicPr>
          <p:nvPr/>
        </p:nvPicPr>
        <p:blipFill>
          <a:blip r:embed="rId2"/>
          <a:stretch>
            <a:fillRect/>
          </a:stretch>
        </p:blipFill>
        <p:spPr>
          <a:xfrm>
            <a:off x="4093210" y="3078531"/>
            <a:ext cx="2908300" cy="1955800"/>
          </a:xfrm>
          <a:prstGeom prst="rect">
            <a:avLst/>
          </a:prstGeom>
        </p:spPr>
      </p:pic>
    </p:spTree>
    <p:extLst>
      <p:ext uri="{BB962C8B-B14F-4D97-AF65-F5344CB8AC3E}">
        <p14:creationId xmlns:p14="http://schemas.microsoft.com/office/powerpoint/2010/main" val="9711334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574E6-633C-4F44-A9D9-2DF821D4CE0F}"/>
              </a:ext>
            </a:extLst>
          </p:cNvPr>
          <p:cNvSpPr>
            <a:spLocks noGrp="1"/>
          </p:cNvSpPr>
          <p:nvPr>
            <p:ph type="body" idx="1"/>
          </p:nvPr>
        </p:nvSpPr>
        <p:spPr/>
        <p:txBody>
          <a:bodyPr/>
          <a:lstStyle/>
          <a:p>
            <a:pPr marL="139700" indent="0">
              <a:buNone/>
            </a:pPr>
            <a:r>
              <a:rPr lang="en-US" b="1" dirty="0"/>
              <a:t>Consider a plain neural network below, how many weights need to be learned?</a:t>
            </a:r>
          </a:p>
          <a:p>
            <a:pPr marL="139700" indent="0">
              <a:buNone/>
            </a:pPr>
            <a:r>
              <a:rPr lang="en-US" dirty="0"/>
              <a:t>Completely ignore intercept terms</a:t>
            </a:r>
          </a:p>
          <a:p>
            <a:pPr marL="139700" indent="0">
              <a:buNone/>
            </a:pPr>
            <a:r>
              <a:rPr lang="en-US" dirty="0"/>
              <a:t>     </a:t>
            </a:r>
            <a:br>
              <a:rPr lang="en-US" dirty="0"/>
            </a:br>
            <a:r>
              <a:rPr lang="en-US" dirty="0"/>
              <a:t>      15              10                5                 2</a:t>
            </a:r>
          </a:p>
          <a:p>
            <a:pPr marL="139700" indent="0">
              <a:buNone/>
            </a:pPr>
            <a:endParaRPr lang="en-US" b="1" dirty="0"/>
          </a:p>
        </p:txBody>
      </p:sp>
      <p:sp>
        <p:nvSpPr>
          <p:cNvPr id="3" name="Slide Number Placeholder 2">
            <a:extLst>
              <a:ext uri="{FF2B5EF4-FFF2-40B4-BE49-F238E27FC236}">
                <a16:creationId xmlns:a16="http://schemas.microsoft.com/office/drawing/2014/main" id="{299B8344-69FF-3241-B31A-2CE606841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535FD4A8-78A8-B14C-80DA-499918BE48C3}"/>
              </a:ext>
            </a:extLst>
          </p:cNvPr>
          <p:cNvSpPr>
            <a:spLocks noGrp="1"/>
          </p:cNvSpPr>
          <p:nvPr>
            <p:ph type="title"/>
          </p:nvPr>
        </p:nvSpPr>
        <p:spPr/>
        <p:txBody>
          <a:bodyPr/>
          <a:lstStyle/>
          <a:p>
            <a:r>
              <a:rPr lang="en-US" dirty="0"/>
              <a:t>2 min</a:t>
            </a:r>
          </a:p>
        </p:txBody>
      </p:sp>
      <p:pic>
        <p:nvPicPr>
          <p:cNvPr id="5" name="Picture 4">
            <a:extLst>
              <a:ext uri="{FF2B5EF4-FFF2-40B4-BE49-F238E27FC236}">
                <a16:creationId xmlns:a16="http://schemas.microsoft.com/office/drawing/2014/main" id="{B5F2A983-7A3D-C84D-81B3-EF6B0ED858EB}"/>
              </a:ext>
            </a:extLst>
          </p:cNvPr>
          <p:cNvPicPr>
            <a:picLocks noChangeAspect="1"/>
          </p:cNvPicPr>
          <p:nvPr/>
        </p:nvPicPr>
        <p:blipFill>
          <a:blip r:embed="rId3"/>
          <a:stretch>
            <a:fillRect/>
          </a:stretch>
        </p:blipFill>
        <p:spPr>
          <a:xfrm>
            <a:off x="3477681" y="2194511"/>
            <a:ext cx="2939192" cy="2948940"/>
          </a:xfrm>
          <a:prstGeom prst="rect">
            <a:avLst/>
          </a:prstGeom>
        </p:spPr>
      </p:pic>
      <p:sp>
        <p:nvSpPr>
          <p:cNvPr id="8" name="Rectangle 7">
            <a:extLst>
              <a:ext uri="{FF2B5EF4-FFF2-40B4-BE49-F238E27FC236}">
                <a16:creationId xmlns:a16="http://schemas.microsoft.com/office/drawing/2014/main" id="{E9802C00-6BB6-EF41-B4C1-3C9EF84097AB}"/>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5620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33D1-A910-B747-9F1E-FCBD8C847687}"/>
              </a:ext>
            </a:extLst>
          </p:cNvPr>
          <p:cNvSpPr>
            <a:spLocks noGrp="1"/>
          </p:cNvSpPr>
          <p:nvPr>
            <p:ph type="title"/>
          </p:nvPr>
        </p:nvSpPr>
        <p:spPr/>
        <p:txBody>
          <a:bodyPr/>
          <a:lstStyle/>
          <a:p>
            <a:r>
              <a:rPr lang="en-US" dirty="0"/>
              <a:t>Weight Sharing</a:t>
            </a:r>
          </a:p>
        </p:txBody>
      </p:sp>
      <p:sp>
        <p:nvSpPr>
          <p:cNvPr id="3" name="Text Placeholder 2">
            <a:extLst>
              <a:ext uri="{FF2B5EF4-FFF2-40B4-BE49-F238E27FC236}">
                <a16:creationId xmlns:a16="http://schemas.microsoft.com/office/drawing/2014/main" id="{D47E83A1-02B4-7B4F-9CFE-43763A871468}"/>
              </a:ext>
            </a:extLst>
          </p:cNvPr>
          <p:cNvSpPr>
            <a:spLocks noGrp="1"/>
          </p:cNvSpPr>
          <p:nvPr>
            <p:ph type="body" idx="1"/>
          </p:nvPr>
        </p:nvSpPr>
        <p:spPr>
          <a:xfrm>
            <a:off x="3089548" y="219900"/>
            <a:ext cx="6054451" cy="3981000"/>
          </a:xfrm>
        </p:spPr>
        <p:txBody>
          <a:bodyPr/>
          <a:lstStyle/>
          <a:p>
            <a:pPr marL="139700" indent="0">
              <a:buNone/>
            </a:pPr>
            <a:r>
              <a:rPr lang="en-US" dirty="0"/>
              <a:t>Consider solving a digit recognition task on 28x28 grayscale images. Suppose I wanted to use a fully connected hidden layer with 84 neurons</a:t>
            </a:r>
          </a:p>
          <a:p>
            <a:pPr marL="139700" indent="0">
              <a:buNone/>
            </a:pPr>
            <a:r>
              <a:rPr lang="en-US" b="1" dirty="0"/>
              <a:t>Without Convolutions: </a:t>
            </a:r>
            <a:r>
              <a:rPr lang="en-US" dirty="0"/>
              <a: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8B044F5-F551-7B4C-A3E9-5D5080EEBD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365368250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33D1-A910-B747-9F1E-FCBD8C847687}"/>
              </a:ext>
            </a:extLst>
          </p:cNvPr>
          <p:cNvSpPr>
            <a:spLocks noGrp="1"/>
          </p:cNvSpPr>
          <p:nvPr>
            <p:ph type="title"/>
          </p:nvPr>
        </p:nvSpPr>
        <p:spPr/>
        <p:txBody>
          <a:bodyPr/>
          <a:lstStyle/>
          <a:p>
            <a:r>
              <a:rPr lang="en-US" dirty="0"/>
              <a:t>Weight Sharing</a:t>
            </a:r>
          </a:p>
        </p:txBody>
      </p:sp>
      <p:sp>
        <p:nvSpPr>
          <p:cNvPr id="3" name="Text Placeholder 2">
            <a:extLst>
              <a:ext uri="{FF2B5EF4-FFF2-40B4-BE49-F238E27FC236}">
                <a16:creationId xmlns:a16="http://schemas.microsoft.com/office/drawing/2014/main" id="{D47E83A1-02B4-7B4F-9CFE-43763A871468}"/>
              </a:ext>
            </a:extLst>
          </p:cNvPr>
          <p:cNvSpPr>
            <a:spLocks noGrp="1"/>
          </p:cNvSpPr>
          <p:nvPr>
            <p:ph type="body" idx="1"/>
          </p:nvPr>
        </p:nvSpPr>
        <p:spPr>
          <a:xfrm>
            <a:off x="3089548" y="219900"/>
            <a:ext cx="6044371" cy="3981000"/>
          </a:xfrm>
        </p:spPr>
        <p:txBody>
          <a:bodyPr/>
          <a:lstStyle/>
          <a:p>
            <a:pPr marL="139700" indent="0">
              <a:buNone/>
            </a:pPr>
            <a:r>
              <a:rPr lang="en-US" dirty="0"/>
              <a:t>Consider solving a digit recognition task on 28x28 images. Suppose I wanted to use a fully connected hidden layer with 84 neurons</a:t>
            </a:r>
          </a:p>
          <a:p>
            <a:pPr marL="139700" indent="0">
              <a:buNone/>
            </a:pPr>
            <a:r>
              <a:rPr lang="en-US" b="1" dirty="0"/>
              <a:t>With Convolutions </a:t>
            </a:r>
            <a:r>
              <a:rPr lang="en-US" dirty="0"/>
              <a:t>(assume n1=10, n2=20) (not counting intercepts)</a:t>
            </a: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8B044F5-F551-7B4C-A3E9-5D5080EEBD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5" name="Picture 4">
            <a:extLst>
              <a:ext uri="{FF2B5EF4-FFF2-40B4-BE49-F238E27FC236}">
                <a16:creationId xmlns:a16="http://schemas.microsoft.com/office/drawing/2014/main" id="{A06C65F6-B2E0-2047-A134-CE581A2C65C6}"/>
              </a:ext>
            </a:extLst>
          </p:cNvPr>
          <p:cNvPicPr>
            <a:picLocks noChangeAspect="1"/>
          </p:cNvPicPr>
          <p:nvPr/>
        </p:nvPicPr>
        <p:blipFill>
          <a:blip r:embed="rId3"/>
          <a:stretch>
            <a:fillRect/>
          </a:stretch>
        </p:blipFill>
        <p:spPr>
          <a:xfrm>
            <a:off x="3623453" y="2741342"/>
            <a:ext cx="4528393" cy="2419456"/>
          </a:xfrm>
          <a:prstGeom prst="rect">
            <a:avLst/>
          </a:prstGeom>
        </p:spPr>
      </p:pic>
    </p:spTree>
    <p:extLst>
      <p:ext uri="{BB962C8B-B14F-4D97-AF65-F5344CB8AC3E}">
        <p14:creationId xmlns:p14="http://schemas.microsoft.com/office/powerpoint/2010/main" val="20792989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C3EC52-B3EC-4545-946E-81227934D896}"/>
              </a:ext>
            </a:extLst>
          </p:cNvPr>
          <p:cNvSpPr>
            <a:spLocks noGrp="1"/>
          </p:cNvSpPr>
          <p:nvPr>
            <p:ph type="ctrTitle"/>
          </p:nvPr>
        </p:nvSpPr>
        <p:spPr/>
        <p:txBody>
          <a:bodyPr/>
          <a:lstStyle/>
          <a:p>
            <a:r>
              <a:rPr lang="en-US" dirty="0"/>
              <a:t>CNN Applications &amp; Transfer Learning</a:t>
            </a:r>
          </a:p>
        </p:txBody>
      </p:sp>
      <p:sp>
        <p:nvSpPr>
          <p:cNvPr id="6" name="Subtitle 5">
            <a:extLst>
              <a:ext uri="{FF2B5EF4-FFF2-40B4-BE49-F238E27FC236}">
                <a16:creationId xmlns:a16="http://schemas.microsoft.com/office/drawing/2014/main" id="{E505EB79-E90F-4C40-B011-88CC08C5C18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B52D5C8-1855-E84B-AFC7-2E05325B3D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16214831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559A-3EE5-494C-9727-17768B6889AC}"/>
              </a:ext>
            </a:extLst>
          </p:cNvPr>
          <p:cNvSpPr>
            <a:spLocks noGrp="1"/>
          </p:cNvSpPr>
          <p:nvPr>
            <p:ph type="title"/>
          </p:nvPr>
        </p:nvSpPr>
        <p:spPr/>
        <p:txBody>
          <a:bodyPr/>
          <a:lstStyle/>
          <a:p>
            <a:r>
              <a:rPr lang="en-US" dirty="0"/>
              <a:t>General CNN Architecture</a:t>
            </a:r>
          </a:p>
        </p:txBody>
      </p:sp>
      <p:sp>
        <p:nvSpPr>
          <p:cNvPr id="3" name="Text Placeholder 2">
            <a:extLst>
              <a:ext uri="{FF2B5EF4-FFF2-40B4-BE49-F238E27FC236}">
                <a16:creationId xmlns:a16="http://schemas.microsoft.com/office/drawing/2014/main" id="{E57FC790-2CC9-1643-A513-6D4D0040A7E0}"/>
              </a:ext>
            </a:extLst>
          </p:cNvPr>
          <p:cNvSpPr>
            <a:spLocks noGrp="1"/>
          </p:cNvSpPr>
          <p:nvPr>
            <p:ph type="body" idx="1"/>
          </p:nvPr>
        </p:nvSpPr>
        <p:spPr/>
        <p:txBody>
          <a:bodyPr/>
          <a:lstStyle/>
          <a:p>
            <a:pPr marL="139700" indent="0">
              <a:buNone/>
            </a:pPr>
            <a:r>
              <a:rPr lang="en-US" dirty="0"/>
              <a:t>CNNs usually* have architectures that look like the following</a:t>
            </a:r>
          </a:p>
          <a:p>
            <a:r>
              <a:rPr lang="en-US" dirty="0"/>
              <a:t>A series of Convolution + Activation Functions and Pooling layers. It’s very common to do a pool after each convolution.</a:t>
            </a:r>
          </a:p>
          <a:p>
            <a:r>
              <a:rPr lang="en-US" dirty="0"/>
              <a:t>Each set of operations lowers the size of the image but increases the number of features.</a:t>
            </a:r>
          </a:p>
          <a:p>
            <a:r>
              <a:rPr lang="en-US" dirty="0"/>
              <a:t>Then after some number of these operations, flatten the image to work with the final neural network</a:t>
            </a:r>
          </a:p>
          <a:p>
            <a:endParaRPr lang="en-US" dirty="0"/>
          </a:p>
        </p:txBody>
      </p:sp>
      <p:sp>
        <p:nvSpPr>
          <p:cNvPr id="4" name="Slide Number Placeholder 3">
            <a:extLst>
              <a:ext uri="{FF2B5EF4-FFF2-40B4-BE49-F238E27FC236}">
                <a16:creationId xmlns:a16="http://schemas.microsoft.com/office/drawing/2014/main" id="{716F01B0-6EEF-A149-8CDF-903871DA68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5" name="Picture 4">
            <a:extLst>
              <a:ext uri="{FF2B5EF4-FFF2-40B4-BE49-F238E27FC236}">
                <a16:creationId xmlns:a16="http://schemas.microsoft.com/office/drawing/2014/main" id="{1C9C5810-AF6B-B749-B73D-21B46025E075}"/>
              </a:ext>
            </a:extLst>
          </p:cNvPr>
          <p:cNvPicPr>
            <a:picLocks noChangeAspect="1"/>
          </p:cNvPicPr>
          <p:nvPr/>
        </p:nvPicPr>
        <p:blipFill>
          <a:blip r:embed="rId2"/>
          <a:stretch>
            <a:fillRect/>
          </a:stretch>
        </p:blipFill>
        <p:spPr>
          <a:xfrm>
            <a:off x="3354440" y="3149054"/>
            <a:ext cx="5068570" cy="1713775"/>
          </a:xfrm>
          <a:prstGeom prst="rect">
            <a:avLst/>
          </a:prstGeom>
        </p:spPr>
      </p:pic>
    </p:spTree>
    <p:extLst>
      <p:ext uri="{BB962C8B-B14F-4D97-AF65-F5344CB8AC3E}">
        <p14:creationId xmlns:p14="http://schemas.microsoft.com/office/powerpoint/2010/main" val="71846782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7BD4-9EBD-5743-B084-E7A365CBC7E0}"/>
              </a:ext>
            </a:extLst>
          </p:cNvPr>
          <p:cNvSpPr>
            <a:spLocks noGrp="1"/>
          </p:cNvSpPr>
          <p:nvPr>
            <p:ph type="title"/>
          </p:nvPr>
        </p:nvSpPr>
        <p:spPr/>
        <p:txBody>
          <a:bodyPr/>
          <a:lstStyle/>
          <a:p>
            <a:r>
              <a:rPr lang="en-US" dirty="0"/>
              <a:t>Features</a:t>
            </a:r>
          </a:p>
        </p:txBody>
      </p:sp>
      <p:sp>
        <p:nvSpPr>
          <p:cNvPr id="3" name="Text Placeholder 2">
            <a:extLst>
              <a:ext uri="{FF2B5EF4-FFF2-40B4-BE49-F238E27FC236}">
                <a16:creationId xmlns:a16="http://schemas.microsoft.com/office/drawing/2014/main" id="{898B609B-5243-A14D-BB56-054388C146C5}"/>
              </a:ext>
            </a:extLst>
          </p:cNvPr>
          <p:cNvSpPr>
            <a:spLocks noGrp="1"/>
          </p:cNvSpPr>
          <p:nvPr>
            <p:ph type="body" idx="1"/>
          </p:nvPr>
        </p:nvSpPr>
        <p:spPr/>
        <p:txBody>
          <a:bodyPr/>
          <a:lstStyle/>
          <a:p>
            <a:pPr marL="139700" indent="0">
              <a:buNone/>
            </a:pPr>
            <a:r>
              <a:rPr lang="en-US" dirty="0"/>
              <a:t>The learned kernels are exactly the “features” for computer vision!</a:t>
            </a:r>
          </a:p>
          <a:p>
            <a:pPr marL="139700" indent="0">
              <a:buNone/>
            </a:pPr>
            <a:r>
              <a:rPr lang="en-US" dirty="0"/>
              <a:t>They start simple (corners, edges) and get more complex after more layers</a:t>
            </a:r>
          </a:p>
        </p:txBody>
      </p:sp>
      <p:sp>
        <p:nvSpPr>
          <p:cNvPr id="4" name="Slide Number Placeholder 3">
            <a:extLst>
              <a:ext uri="{FF2B5EF4-FFF2-40B4-BE49-F238E27FC236}">
                <a16:creationId xmlns:a16="http://schemas.microsoft.com/office/drawing/2014/main" id="{E99D903E-C994-F14C-87E9-9919870B3C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pic>
        <p:nvPicPr>
          <p:cNvPr id="5" name="Picture 4">
            <a:extLst>
              <a:ext uri="{FF2B5EF4-FFF2-40B4-BE49-F238E27FC236}">
                <a16:creationId xmlns:a16="http://schemas.microsoft.com/office/drawing/2014/main" id="{5CA4122D-A653-094B-BD09-9919C0E9831D}"/>
              </a:ext>
            </a:extLst>
          </p:cNvPr>
          <p:cNvPicPr>
            <a:picLocks noChangeAspect="1"/>
          </p:cNvPicPr>
          <p:nvPr/>
        </p:nvPicPr>
        <p:blipFill>
          <a:blip r:embed="rId2"/>
          <a:stretch>
            <a:fillRect/>
          </a:stretch>
        </p:blipFill>
        <p:spPr>
          <a:xfrm>
            <a:off x="2763748" y="1493730"/>
            <a:ext cx="6380252" cy="3452921"/>
          </a:xfrm>
          <a:prstGeom prst="rect">
            <a:avLst/>
          </a:prstGeom>
        </p:spPr>
      </p:pic>
    </p:spTree>
    <p:extLst>
      <p:ext uri="{BB962C8B-B14F-4D97-AF65-F5344CB8AC3E}">
        <p14:creationId xmlns:p14="http://schemas.microsoft.com/office/powerpoint/2010/main" val="33378077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5AD15D-8DF3-CD4E-8C13-2B917F70B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9" name="Rounded Rectangle 8">
            <a:extLst>
              <a:ext uri="{FF2B5EF4-FFF2-40B4-BE49-F238E27FC236}">
                <a16:creationId xmlns:a16="http://schemas.microsoft.com/office/drawing/2014/main" id="{634461CA-0DF6-A244-8989-27501F133BC2}"/>
              </a:ext>
            </a:extLst>
          </p:cNvPr>
          <p:cNvSpPr/>
          <p:nvPr/>
        </p:nvSpPr>
        <p:spPr>
          <a:xfrm>
            <a:off x="3323325" y="3782060"/>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h Boy Dog GIF">
            <a:extLst>
              <a:ext uri="{FF2B5EF4-FFF2-40B4-BE49-F238E27FC236}">
                <a16:creationId xmlns:a16="http://schemas.microsoft.com/office/drawing/2014/main" id="{43EA75DF-3661-D2CD-7815-507053EFA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410" y="729356"/>
            <a:ext cx="2938630" cy="367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689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5DD1-C950-4147-B2CC-C89A480AD339}"/>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EF9A84FE-E26C-F440-812C-C3B5D8A4DF96}"/>
              </a:ext>
            </a:extLst>
          </p:cNvPr>
          <p:cNvSpPr>
            <a:spLocks noGrp="1"/>
          </p:cNvSpPr>
          <p:nvPr>
            <p:ph type="body" idx="1"/>
          </p:nvPr>
        </p:nvSpPr>
        <p:spPr/>
        <p:txBody>
          <a:bodyPr/>
          <a:lstStyle/>
          <a:p>
            <a:pPr marL="139700" indent="0">
              <a:buNone/>
            </a:pPr>
            <a:r>
              <a:rPr lang="en-US" dirty="0"/>
              <a:t>CNNs have had remarkable success in practice</a:t>
            </a:r>
          </a:p>
          <a:p>
            <a:pPr marL="139700" indent="0">
              <a:buNone/>
            </a:pPr>
            <a:endParaRPr lang="en-US" dirty="0"/>
          </a:p>
          <a:p>
            <a:pPr marL="139700" indent="0">
              <a:buNone/>
            </a:pPr>
            <a:r>
              <a:rPr lang="en-US" dirty="0" err="1"/>
              <a:t>LeNet</a:t>
            </a:r>
            <a:r>
              <a:rPr lang="en-US" dirty="0"/>
              <a:t>, 1990s </a:t>
            </a:r>
          </a:p>
        </p:txBody>
      </p:sp>
      <p:sp>
        <p:nvSpPr>
          <p:cNvPr id="4" name="Slide Number Placeholder 3">
            <a:extLst>
              <a:ext uri="{FF2B5EF4-FFF2-40B4-BE49-F238E27FC236}">
                <a16:creationId xmlns:a16="http://schemas.microsoft.com/office/drawing/2014/main" id="{9A48B975-E0C6-1641-AE49-729C8D7ECE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3B5EAA6D-80CB-ED43-B7CD-D723DA7D779F}"/>
              </a:ext>
            </a:extLst>
          </p:cNvPr>
          <p:cNvPicPr>
            <a:picLocks noChangeAspect="1"/>
          </p:cNvPicPr>
          <p:nvPr/>
        </p:nvPicPr>
        <p:blipFill>
          <a:blip r:embed="rId2"/>
          <a:stretch>
            <a:fillRect/>
          </a:stretch>
        </p:blipFill>
        <p:spPr>
          <a:xfrm>
            <a:off x="2871590" y="2142394"/>
            <a:ext cx="5959544" cy="2033366"/>
          </a:xfrm>
          <a:prstGeom prst="rect">
            <a:avLst/>
          </a:prstGeom>
        </p:spPr>
      </p:pic>
    </p:spTree>
    <p:extLst>
      <p:ext uri="{BB962C8B-B14F-4D97-AF65-F5344CB8AC3E}">
        <p14:creationId xmlns:p14="http://schemas.microsoft.com/office/powerpoint/2010/main" val="339131743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E6CD-3BAB-674C-A97F-7808CE5A5015}"/>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91E2767E-B0E9-8441-81C1-E50A8C034873}"/>
              </a:ext>
            </a:extLst>
          </p:cNvPr>
          <p:cNvSpPr>
            <a:spLocks noGrp="1"/>
          </p:cNvSpPr>
          <p:nvPr>
            <p:ph type="body" idx="1"/>
          </p:nvPr>
        </p:nvSpPr>
        <p:spPr/>
        <p:txBody>
          <a:bodyPr/>
          <a:lstStyle/>
          <a:p>
            <a:pPr marL="139700" indent="0">
              <a:buNone/>
            </a:pPr>
            <a:r>
              <a:rPr lang="en-US" dirty="0" err="1"/>
              <a:t>LeNet</a:t>
            </a:r>
            <a:r>
              <a:rPr lang="en-US" dirty="0"/>
              <a:t> made 82 errors on MNIST (popular hand-written digit dataset of size 60K). 99.86% accuracy</a:t>
            </a:r>
          </a:p>
        </p:txBody>
      </p:sp>
      <p:sp>
        <p:nvSpPr>
          <p:cNvPr id="4" name="Slide Number Placeholder 3">
            <a:extLst>
              <a:ext uri="{FF2B5EF4-FFF2-40B4-BE49-F238E27FC236}">
                <a16:creationId xmlns:a16="http://schemas.microsoft.com/office/drawing/2014/main" id="{580F3184-BFD7-E643-8B7D-F6355132AE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 name="Picture 4">
            <a:extLst>
              <a:ext uri="{FF2B5EF4-FFF2-40B4-BE49-F238E27FC236}">
                <a16:creationId xmlns:a16="http://schemas.microsoft.com/office/drawing/2014/main" id="{E47B2069-7827-4341-96CD-954344C28775}"/>
              </a:ext>
            </a:extLst>
          </p:cNvPr>
          <p:cNvPicPr>
            <a:picLocks noChangeAspect="1"/>
          </p:cNvPicPr>
          <p:nvPr/>
        </p:nvPicPr>
        <p:blipFill>
          <a:blip r:embed="rId3"/>
          <a:stretch>
            <a:fillRect/>
          </a:stretch>
        </p:blipFill>
        <p:spPr>
          <a:xfrm>
            <a:off x="3549391" y="1391871"/>
            <a:ext cx="4678667" cy="3751580"/>
          </a:xfrm>
          <a:prstGeom prst="rect">
            <a:avLst/>
          </a:prstGeom>
        </p:spPr>
      </p:pic>
    </p:spTree>
    <p:extLst>
      <p:ext uri="{BB962C8B-B14F-4D97-AF65-F5344CB8AC3E}">
        <p14:creationId xmlns:p14="http://schemas.microsoft.com/office/powerpoint/2010/main" val="326531247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82185080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4FBE-EC06-4548-A5D7-B5ED51124962}"/>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73BABBBE-EE6B-4047-97BC-FD9212AE6A7F}"/>
              </a:ext>
            </a:extLst>
          </p:cNvPr>
          <p:cNvSpPr>
            <a:spLocks noGrp="1"/>
          </p:cNvSpPr>
          <p:nvPr>
            <p:ph type="body" idx="1"/>
          </p:nvPr>
        </p:nvSpPr>
        <p:spPr/>
        <p:txBody>
          <a:bodyPr numCol="2"/>
          <a:lstStyle/>
          <a:p>
            <a:pPr marL="139700" indent="0">
              <a:buNone/>
            </a:pPr>
            <a:r>
              <a:rPr lang="en-US" dirty="0"/>
              <a:t>ImageNet 2012 competition:</a:t>
            </a:r>
          </a:p>
          <a:p>
            <a:r>
              <a:rPr lang="en-US" dirty="0"/>
              <a:t>1.2M training images</a:t>
            </a:r>
          </a:p>
          <a:p>
            <a:r>
              <a:rPr lang="en-US" dirty="0"/>
              <a:t>1000 categories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Winner: </a:t>
            </a:r>
            <a:r>
              <a:rPr lang="en-US" dirty="0" err="1"/>
              <a:t>SuperVision</a:t>
            </a:r>
            <a:r>
              <a:rPr lang="en-US" dirty="0"/>
              <a:t> </a:t>
            </a:r>
          </a:p>
          <a:p>
            <a:r>
              <a:rPr lang="en-US" dirty="0"/>
              <a:t>8 layers, 60M parameters [</a:t>
            </a:r>
            <a:r>
              <a:rPr lang="en-US" dirty="0" err="1"/>
              <a:t>Krizhevsky</a:t>
            </a:r>
            <a:r>
              <a:rPr lang="en-US" dirty="0"/>
              <a:t> et al. ‘12]</a:t>
            </a:r>
          </a:p>
          <a:p>
            <a:r>
              <a:rPr lang="en-US" dirty="0"/>
              <a:t>Top-5 Error: 17%</a:t>
            </a:r>
          </a:p>
        </p:txBody>
      </p:sp>
      <p:sp>
        <p:nvSpPr>
          <p:cNvPr id="4" name="Slide Number Placeholder 3">
            <a:extLst>
              <a:ext uri="{FF2B5EF4-FFF2-40B4-BE49-F238E27FC236}">
                <a16:creationId xmlns:a16="http://schemas.microsoft.com/office/drawing/2014/main" id="{738561A2-E857-F145-921A-33BABFC9A6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6" name="Picture 5">
            <a:extLst>
              <a:ext uri="{FF2B5EF4-FFF2-40B4-BE49-F238E27FC236}">
                <a16:creationId xmlns:a16="http://schemas.microsoft.com/office/drawing/2014/main" id="{DE4EF9A6-2BE1-7846-A4DF-6D43FF5E2811}"/>
              </a:ext>
            </a:extLst>
          </p:cNvPr>
          <p:cNvPicPr>
            <a:picLocks noChangeAspect="1"/>
          </p:cNvPicPr>
          <p:nvPr/>
        </p:nvPicPr>
        <p:blipFill>
          <a:blip r:embed="rId2"/>
          <a:stretch>
            <a:fillRect/>
          </a:stretch>
        </p:blipFill>
        <p:spPr>
          <a:xfrm>
            <a:off x="2665063" y="1810440"/>
            <a:ext cx="3813874" cy="2080840"/>
          </a:xfrm>
          <a:prstGeom prst="rect">
            <a:avLst/>
          </a:prstGeom>
        </p:spPr>
      </p:pic>
      <p:pic>
        <p:nvPicPr>
          <p:cNvPr id="5" name="Picture 4">
            <a:extLst>
              <a:ext uri="{FF2B5EF4-FFF2-40B4-BE49-F238E27FC236}">
                <a16:creationId xmlns:a16="http://schemas.microsoft.com/office/drawing/2014/main" id="{47D93068-C399-DB46-9591-B48CA2AD6033}"/>
              </a:ext>
            </a:extLst>
          </p:cNvPr>
          <p:cNvPicPr>
            <a:picLocks noChangeAspect="1"/>
          </p:cNvPicPr>
          <p:nvPr/>
        </p:nvPicPr>
        <p:blipFill>
          <a:blip r:embed="rId3"/>
          <a:stretch>
            <a:fillRect/>
          </a:stretch>
        </p:blipFill>
        <p:spPr>
          <a:xfrm>
            <a:off x="2912837" y="3847809"/>
            <a:ext cx="4239803" cy="1295642"/>
          </a:xfrm>
          <a:prstGeom prst="rect">
            <a:avLst/>
          </a:prstGeom>
        </p:spPr>
      </p:pic>
    </p:spTree>
    <p:extLst>
      <p:ext uri="{BB962C8B-B14F-4D97-AF65-F5344CB8AC3E}">
        <p14:creationId xmlns:p14="http://schemas.microsoft.com/office/powerpoint/2010/main" val="193645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2566-026A-6942-8E60-0C7C8262A7B4}"/>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5C02480B-4F6C-D847-A214-FC3AD3D04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D63404-4173-DA42-8788-CD2924BEF9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a:extLst>
              <a:ext uri="{FF2B5EF4-FFF2-40B4-BE49-F238E27FC236}">
                <a16:creationId xmlns:a16="http://schemas.microsoft.com/office/drawing/2014/main" id="{9FF96B26-F8C5-CB49-A524-CE2038A7E6A2}"/>
              </a:ext>
            </a:extLst>
          </p:cNvPr>
          <p:cNvPicPr>
            <a:picLocks noChangeAspect="1"/>
          </p:cNvPicPr>
          <p:nvPr/>
        </p:nvPicPr>
        <p:blipFill>
          <a:blip r:embed="rId2"/>
          <a:stretch>
            <a:fillRect/>
          </a:stretch>
        </p:blipFill>
        <p:spPr>
          <a:xfrm>
            <a:off x="2620510" y="408149"/>
            <a:ext cx="6289040" cy="3014016"/>
          </a:xfrm>
          <a:prstGeom prst="rect">
            <a:avLst/>
          </a:prstGeom>
        </p:spPr>
      </p:pic>
    </p:spTree>
    <p:extLst>
      <p:ext uri="{BB962C8B-B14F-4D97-AF65-F5344CB8AC3E}">
        <p14:creationId xmlns:p14="http://schemas.microsoft.com/office/powerpoint/2010/main" val="8077613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01CD-47D0-B843-A551-414D39ECF396}"/>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E202433E-0B54-8243-800A-E609889B59E3}"/>
              </a:ext>
            </a:extLst>
          </p:cNvPr>
          <p:cNvSpPr>
            <a:spLocks noGrp="1"/>
          </p:cNvSpPr>
          <p:nvPr>
            <p:ph type="body" idx="1"/>
          </p:nvPr>
        </p:nvSpPr>
        <p:spPr>
          <a:xfrm>
            <a:off x="3004980" y="131670"/>
            <a:ext cx="5596200" cy="443830"/>
          </a:xfrm>
        </p:spPr>
        <p:txBody>
          <a:bodyPr/>
          <a:lstStyle/>
          <a:p>
            <a:pPr marL="139700" indent="0">
              <a:buNone/>
            </a:pPr>
            <a:r>
              <a:rPr lang="en-US" dirty="0"/>
              <a:t>Image Classification</a:t>
            </a:r>
          </a:p>
        </p:txBody>
      </p:sp>
      <p:sp>
        <p:nvSpPr>
          <p:cNvPr id="4" name="Slide Number Placeholder 3">
            <a:extLst>
              <a:ext uri="{FF2B5EF4-FFF2-40B4-BE49-F238E27FC236}">
                <a16:creationId xmlns:a16="http://schemas.microsoft.com/office/drawing/2014/main" id="{D19A1AB2-80AC-9E4B-840C-AB89C49E3F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5" name="Picture 4">
            <a:extLst>
              <a:ext uri="{FF2B5EF4-FFF2-40B4-BE49-F238E27FC236}">
                <a16:creationId xmlns:a16="http://schemas.microsoft.com/office/drawing/2014/main" id="{83A824F5-F3AE-1847-AFF0-47C57BF513A8}"/>
              </a:ext>
            </a:extLst>
          </p:cNvPr>
          <p:cNvPicPr>
            <a:picLocks noChangeAspect="1"/>
          </p:cNvPicPr>
          <p:nvPr/>
        </p:nvPicPr>
        <p:blipFill>
          <a:blip r:embed="rId2"/>
          <a:stretch>
            <a:fillRect/>
          </a:stretch>
        </p:blipFill>
        <p:spPr>
          <a:xfrm>
            <a:off x="3189341" y="575500"/>
            <a:ext cx="2703460" cy="1622076"/>
          </a:xfrm>
          <a:prstGeom prst="rect">
            <a:avLst/>
          </a:prstGeom>
        </p:spPr>
      </p:pic>
      <p:pic>
        <p:nvPicPr>
          <p:cNvPr id="6" name="Picture 5">
            <a:extLst>
              <a:ext uri="{FF2B5EF4-FFF2-40B4-BE49-F238E27FC236}">
                <a16:creationId xmlns:a16="http://schemas.microsoft.com/office/drawing/2014/main" id="{1757897E-9BC3-7642-92B5-C17A0D472378}"/>
              </a:ext>
            </a:extLst>
          </p:cNvPr>
          <p:cNvPicPr>
            <a:picLocks noChangeAspect="1"/>
          </p:cNvPicPr>
          <p:nvPr/>
        </p:nvPicPr>
        <p:blipFill>
          <a:blip r:embed="rId3"/>
          <a:stretch>
            <a:fillRect/>
          </a:stretch>
        </p:blipFill>
        <p:spPr>
          <a:xfrm>
            <a:off x="3189341" y="2610549"/>
            <a:ext cx="4535170" cy="2336102"/>
          </a:xfrm>
          <a:prstGeom prst="rect">
            <a:avLst/>
          </a:prstGeom>
        </p:spPr>
      </p:pic>
      <p:pic>
        <p:nvPicPr>
          <p:cNvPr id="3074" name="Picture 2" descr="Object Localization using PyTorch, Part 1">
            <a:extLst>
              <a:ext uri="{FF2B5EF4-FFF2-40B4-BE49-F238E27FC236}">
                <a16:creationId xmlns:a16="http://schemas.microsoft.com/office/drawing/2014/main" id="{ED008377-1E37-494A-B5B3-4984E9758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42" t="25328" r="23759" b="3251"/>
          <a:stretch/>
        </p:blipFill>
        <p:spPr bwMode="auto">
          <a:xfrm>
            <a:off x="6914043" y="672124"/>
            <a:ext cx="2027551" cy="16220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463DFDD-3C35-F445-8F20-493C5F681920}"/>
              </a:ext>
            </a:extLst>
          </p:cNvPr>
          <p:cNvSpPr/>
          <p:nvPr/>
        </p:nvSpPr>
        <p:spPr>
          <a:xfrm>
            <a:off x="3000547" y="2338914"/>
            <a:ext cx="2981907" cy="307777"/>
          </a:xfrm>
          <a:prstGeom prst="rect">
            <a:avLst/>
          </a:prstGeom>
        </p:spPr>
        <p:txBody>
          <a:bodyPr wrap="none">
            <a:spAutoFit/>
          </a:bodyPr>
          <a:lstStyle/>
          <a:p>
            <a:pPr marL="139700" indent="0">
              <a:buNone/>
            </a:pPr>
            <a:r>
              <a:rPr lang="en-US" dirty="0">
                <a:solidFill>
                  <a:schemeClr val="bg2"/>
                </a:solidFill>
              </a:rPr>
              <a:t>Scene Parsing [</a:t>
            </a:r>
            <a:r>
              <a:rPr lang="en-US" dirty="0" err="1">
                <a:solidFill>
                  <a:schemeClr val="bg2"/>
                </a:solidFill>
              </a:rPr>
              <a:t>Farabet</a:t>
            </a:r>
            <a:r>
              <a:rPr lang="en-US" dirty="0">
                <a:solidFill>
                  <a:schemeClr val="bg2"/>
                </a:solidFill>
              </a:rPr>
              <a:t> et al. ‘13]</a:t>
            </a:r>
          </a:p>
        </p:txBody>
      </p:sp>
      <p:sp>
        <p:nvSpPr>
          <p:cNvPr id="9" name="Rectangle 8">
            <a:extLst>
              <a:ext uri="{FF2B5EF4-FFF2-40B4-BE49-F238E27FC236}">
                <a16:creationId xmlns:a16="http://schemas.microsoft.com/office/drawing/2014/main" id="{68259AA4-61E3-5B45-B260-966F8A47C47F}"/>
              </a:ext>
            </a:extLst>
          </p:cNvPr>
          <p:cNvSpPr/>
          <p:nvPr/>
        </p:nvSpPr>
        <p:spPr>
          <a:xfrm>
            <a:off x="6914043" y="421611"/>
            <a:ext cx="1838965" cy="307777"/>
          </a:xfrm>
          <a:prstGeom prst="rect">
            <a:avLst/>
          </a:prstGeom>
        </p:spPr>
        <p:txBody>
          <a:bodyPr wrap="none">
            <a:spAutoFit/>
          </a:bodyPr>
          <a:lstStyle/>
          <a:p>
            <a:pPr marL="139700" indent="0">
              <a:buNone/>
            </a:pPr>
            <a:r>
              <a:rPr lang="en-US" dirty="0">
                <a:solidFill>
                  <a:schemeClr val="bg2"/>
                </a:solidFill>
              </a:rPr>
              <a:t>Object Localization</a:t>
            </a:r>
          </a:p>
        </p:txBody>
      </p:sp>
    </p:spTree>
    <p:extLst>
      <p:ext uri="{BB962C8B-B14F-4D97-AF65-F5344CB8AC3E}">
        <p14:creationId xmlns:p14="http://schemas.microsoft.com/office/powerpoint/2010/main" val="628619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01CD-47D0-B843-A551-414D39ECF396}"/>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E202433E-0B54-8243-800A-E609889B59E3}"/>
              </a:ext>
            </a:extLst>
          </p:cNvPr>
          <p:cNvSpPr>
            <a:spLocks noGrp="1"/>
          </p:cNvSpPr>
          <p:nvPr>
            <p:ph type="body" idx="1"/>
          </p:nvPr>
        </p:nvSpPr>
        <p:spPr>
          <a:xfrm>
            <a:off x="3004980" y="131670"/>
            <a:ext cx="5596200" cy="600265"/>
          </a:xfrm>
        </p:spPr>
        <p:txBody>
          <a:bodyPr/>
          <a:lstStyle/>
          <a:p>
            <a:pPr marL="139700" indent="0">
              <a:buNone/>
            </a:pPr>
            <a:r>
              <a:rPr lang="en-US" dirty="0"/>
              <a:t>Object Detection [Redmon et al. 2015] (</a:t>
            </a:r>
            <a:r>
              <a:rPr lang="en-US" dirty="0">
                <a:hlinkClick r:id="rId2"/>
              </a:rPr>
              <a:t>http://pjreddie.com/yolo/</a:t>
            </a:r>
            <a:r>
              <a:rPr lang="en-US" dirty="0"/>
              <a:t>)</a:t>
            </a:r>
          </a:p>
        </p:txBody>
      </p:sp>
      <p:sp>
        <p:nvSpPr>
          <p:cNvPr id="4" name="Slide Number Placeholder 3">
            <a:extLst>
              <a:ext uri="{FF2B5EF4-FFF2-40B4-BE49-F238E27FC236}">
                <a16:creationId xmlns:a16="http://schemas.microsoft.com/office/drawing/2014/main" id="{D19A1AB2-80AC-9E4B-840C-AB89C49E3F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7" name="Picture 6">
            <a:extLst>
              <a:ext uri="{FF2B5EF4-FFF2-40B4-BE49-F238E27FC236}">
                <a16:creationId xmlns:a16="http://schemas.microsoft.com/office/drawing/2014/main" id="{30BD9478-5D28-BE46-9719-FC9E99435AC3}"/>
              </a:ext>
            </a:extLst>
          </p:cNvPr>
          <p:cNvPicPr>
            <a:picLocks noChangeAspect="1"/>
          </p:cNvPicPr>
          <p:nvPr/>
        </p:nvPicPr>
        <p:blipFill>
          <a:blip r:embed="rId3"/>
          <a:stretch>
            <a:fillRect/>
          </a:stretch>
        </p:blipFill>
        <p:spPr>
          <a:xfrm>
            <a:off x="3125367" y="731935"/>
            <a:ext cx="2893266" cy="1905630"/>
          </a:xfrm>
          <a:prstGeom prst="rect">
            <a:avLst/>
          </a:prstGeom>
        </p:spPr>
      </p:pic>
      <p:pic>
        <p:nvPicPr>
          <p:cNvPr id="8" name="Picture 7">
            <a:extLst>
              <a:ext uri="{FF2B5EF4-FFF2-40B4-BE49-F238E27FC236}">
                <a16:creationId xmlns:a16="http://schemas.microsoft.com/office/drawing/2014/main" id="{FED48FFF-6169-324A-9CEE-87809274287A}"/>
              </a:ext>
            </a:extLst>
          </p:cNvPr>
          <p:cNvPicPr>
            <a:picLocks noChangeAspect="1"/>
          </p:cNvPicPr>
          <p:nvPr/>
        </p:nvPicPr>
        <p:blipFill>
          <a:blip r:embed="rId4"/>
          <a:stretch>
            <a:fillRect/>
          </a:stretch>
        </p:blipFill>
        <p:spPr>
          <a:xfrm>
            <a:off x="3125367" y="3134770"/>
            <a:ext cx="2183882" cy="1955800"/>
          </a:xfrm>
          <a:prstGeom prst="rect">
            <a:avLst/>
          </a:prstGeom>
        </p:spPr>
      </p:pic>
      <p:sp>
        <p:nvSpPr>
          <p:cNvPr id="5" name="Rectangle 4">
            <a:extLst>
              <a:ext uri="{FF2B5EF4-FFF2-40B4-BE49-F238E27FC236}">
                <a16:creationId xmlns:a16="http://schemas.microsoft.com/office/drawing/2014/main" id="{4FF8A54A-11A2-644C-98FD-C491110EE0EF}"/>
              </a:ext>
            </a:extLst>
          </p:cNvPr>
          <p:cNvSpPr/>
          <p:nvPr/>
        </p:nvSpPr>
        <p:spPr>
          <a:xfrm>
            <a:off x="3004980" y="2732279"/>
            <a:ext cx="2395207" cy="307777"/>
          </a:xfrm>
          <a:prstGeom prst="rect">
            <a:avLst/>
          </a:prstGeom>
        </p:spPr>
        <p:txBody>
          <a:bodyPr wrap="none">
            <a:spAutoFit/>
          </a:bodyPr>
          <a:lstStyle/>
          <a:p>
            <a:pPr marL="139700" indent="0">
              <a:buNone/>
            </a:pPr>
            <a:r>
              <a:rPr lang="en-US" dirty="0">
                <a:solidFill>
                  <a:schemeClr val="bg2"/>
                </a:solidFill>
                <a:latin typeface="Nunito Sans" pitchFamily="2" charset="77"/>
              </a:rPr>
              <a:t>Product Recommendation</a:t>
            </a:r>
          </a:p>
        </p:txBody>
      </p:sp>
    </p:spTree>
    <p:extLst>
      <p:ext uri="{BB962C8B-B14F-4D97-AF65-F5344CB8AC3E}">
        <p14:creationId xmlns:p14="http://schemas.microsoft.com/office/powerpoint/2010/main" val="913857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4991CC2-482F-5C4B-A416-A3856F620CF8}"/>
              </a:ext>
            </a:extLst>
          </p:cNvPr>
          <p:cNvSpPr txBox="1">
            <a:spLocks/>
          </p:cNvSpPr>
          <p:nvPr/>
        </p:nvSpPr>
        <p:spPr>
          <a:xfrm>
            <a:off x="3090625" y="575500"/>
            <a:ext cx="57838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For each of the Computer Vision Tasks below, what do you think the output layer of the neural network would look like? What would each output neuron represent?</a:t>
            </a:r>
          </a:p>
          <a:p>
            <a:pPr marL="139700" indent="0">
              <a:buFont typeface="Nunito Sans"/>
              <a:buNone/>
            </a:pPr>
            <a:endParaRPr lang="en-US" dirty="0"/>
          </a:p>
          <a:p>
            <a:r>
              <a:rPr lang="en-US" b="1" dirty="0"/>
              <a:t>Image Classification</a:t>
            </a:r>
            <a:r>
              <a:rPr lang="en-US" dirty="0"/>
              <a:t>: Given an image with a single object, output the class of the object.</a:t>
            </a:r>
          </a:p>
          <a:p>
            <a:r>
              <a:rPr lang="en-US" b="1" dirty="0"/>
              <a:t>Object Localization</a:t>
            </a:r>
            <a:r>
              <a:rPr lang="en-US" dirty="0"/>
              <a:t>: Given an image with a single object, output the class </a:t>
            </a:r>
            <a:r>
              <a:rPr lang="en-US" b="1" dirty="0"/>
              <a:t>and</a:t>
            </a:r>
            <a:r>
              <a:rPr lang="en-US" dirty="0"/>
              <a:t> bounding box (</a:t>
            </a:r>
            <a:r>
              <a:rPr lang="en-US" dirty="0" err="1"/>
              <a:t>x,y,w,h</a:t>
            </a:r>
            <a:r>
              <a:rPr lang="en-US" dirty="0"/>
              <a:t>) of the object.</a:t>
            </a:r>
          </a:p>
          <a:p>
            <a:r>
              <a:rPr lang="en-US" b="1" dirty="0"/>
              <a:t>Object Detection</a:t>
            </a:r>
            <a:r>
              <a:rPr lang="en-US" dirty="0"/>
              <a:t>: Given an image with possibly multiple objects, output the bounding box </a:t>
            </a:r>
            <a:r>
              <a:rPr lang="en-US" b="1" i="1" dirty="0"/>
              <a:t>and</a:t>
            </a:r>
            <a:r>
              <a:rPr lang="en-US" dirty="0"/>
              <a:t> class for </a:t>
            </a:r>
            <a:r>
              <a:rPr lang="en-US" b="1" i="1" u="sng" dirty="0"/>
              <a:t>each</a:t>
            </a:r>
            <a:r>
              <a:rPr lang="en-US" dirty="0"/>
              <a:t> object.</a:t>
            </a:r>
          </a:p>
          <a:p>
            <a:endParaRPr lang="en-US" dirty="0"/>
          </a:p>
        </p:txBody>
      </p:sp>
      <p:sp>
        <p:nvSpPr>
          <p:cNvPr id="2" name="Text Placeholder 1">
            <a:extLst>
              <a:ext uri="{FF2B5EF4-FFF2-40B4-BE49-F238E27FC236}">
                <a16:creationId xmlns:a16="http://schemas.microsoft.com/office/drawing/2014/main" id="{E3AEC39D-8369-2F94-EA28-D2064BC1DE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81BC8F-CCC4-1149-86EE-B2C80B7469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5" name="Title 4">
            <a:extLst>
              <a:ext uri="{FF2B5EF4-FFF2-40B4-BE49-F238E27FC236}">
                <a16:creationId xmlns:a16="http://schemas.microsoft.com/office/drawing/2014/main" id="{EF235A27-EA06-1F45-A4E5-D3084F86B9EB}"/>
              </a:ext>
            </a:extLst>
          </p:cNvPr>
          <p:cNvSpPr>
            <a:spLocks noGrp="1"/>
          </p:cNvSpPr>
          <p:nvPr>
            <p:ph type="title"/>
          </p:nvPr>
        </p:nvSpPr>
        <p:spPr/>
        <p:txBody>
          <a:bodyPr/>
          <a:lstStyle/>
          <a:p>
            <a:r>
              <a:rPr lang="en-US" dirty="0"/>
              <a:t>3 min</a:t>
            </a:r>
          </a:p>
        </p:txBody>
      </p:sp>
      <p:sp>
        <p:nvSpPr>
          <p:cNvPr id="8" name="Rectangle 7">
            <a:extLst>
              <a:ext uri="{FF2B5EF4-FFF2-40B4-BE49-F238E27FC236}">
                <a16:creationId xmlns:a16="http://schemas.microsoft.com/office/drawing/2014/main" id="{4829F2C0-D5F4-E34D-A27B-CD6920C4FBAA}"/>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1939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BDD55D-AEF7-524D-AB6C-08AC1BB91E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dirty="0"/>
          </a:p>
        </p:txBody>
      </p:sp>
      <p:sp>
        <p:nvSpPr>
          <p:cNvPr id="6" name="TextBox 5">
            <a:extLst>
              <a:ext uri="{FF2B5EF4-FFF2-40B4-BE49-F238E27FC236}">
                <a16:creationId xmlns:a16="http://schemas.microsoft.com/office/drawing/2014/main" id="{3C556075-A85A-9844-8055-96101959DB61}"/>
              </a:ext>
            </a:extLst>
          </p:cNvPr>
          <p:cNvSpPr txBox="1"/>
          <p:nvPr/>
        </p:nvSpPr>
        <p:spPr>
          <a:xfrm>
            <a:off x="3093929" y="37578"/>
            <a:ext cx="2956142" cy="954107"/>
          </a:xfrm>
          <a:prstGeom prst="rect">
            <a:avLst/>
          </a:prstGeom>
          <a:noFill/>
        </p:spPr>
        <p:txBody>
          <a:bodyPr wrap="square" rtlCol="0">
            <a:spAutoFit/>
          </a:bodyPr>
          <a:lstStyle/>
          <a:p>
            <a:pPr algn="ctr"/>
            <a:r>
              <a:rPr lang="en-US" b="1" dirty="0">
                <a:solidFill>
                  <a:schemeClr val="bg2"/>
                </a:solidFill>
                <a:latin typeface="Nunito Sans" pitchFamily="2" charset="77"/>
              </a:rPr>
              <a:t>Object Localization</a:t>
            </a:r>
            <a:r>
              <a:rPr lang="en-US" dirty="0">
                <a:solidFill>
                  <a:schemeClr val="bg2"/>
                </a:solidFill>
                <a:latin typeface="Nunito Sans" pitchFamily="2" charset="77"/>
              </a:rPr>
              <a:t>: Given an image with a single object, output the class </a:t>
            </a:r>
            <a:r>
              <a:rPr lang="en-US" b="1" dirty="0">
                <a:solidFill>
                  <a:schemeClr val="bg2"/>
                </a:solidFill>
                <a:latin typeface="Nunito Sans" pitchFamily="2" charset="77"/>
              </a:rPr>
              <a:t>and</a:t>
            </a:r>
            <a:r>
              <a:rPr lang="en-US" dirty="0">
                <a:solidFill>
                  <a:schemeClr val="bg2"/>
                </a:solidFill>
                <a:latin typeface="Nunito Sans" pitchFamily="2" charset="77"/>
              </a:rPr>
              <a:t> bounding box (</a:t>
            </a:r>
            <a:r>
              <a:rPr lang="en-US" dirty="0" err="1">
                <a:solidFill>
                  <a:schemeClr val="bg2"/>
                </a:solidFill>
                <a:latin typeface="Nunito Sans" pitchFamily="2" charset="77"/>
              </a:rPr>
              <a:t>x,y,w,h</a:t>
            </a:r>
            <a:r>
              <a:rPr lang="en-US" dirty="0">
                <a:solidFill>
                  <a:schemeClr val="bg2"/>
                </a:solidFill>
                <a:latin typeface="Nunito Sans" pitchFamily="2" charset="77"/>
              </a:rPr>
              <a:t>) of the object.</a:t>
            </a:r>
          </a:p>
        </p:txBody>
      </p:sp>
      <p:sp>
        <p:nvSpPr>
          <p:cNvPr id="7" name="TextBox 6">
            <a:extLst>
              <a:ext uri="{FF2B5EF4-FFF2-40B4-BE49-F238E27FC236}">
                <a16:creationId xmlns:a16="http://schemas.microsoft.com/office/drawing/2014/main" id="{95988218-515B-BF46-94AF-12652176251E}"/>
              </a:ext>
            </a:extLst>
          </p:cNvPr>
          <p:cNvSpPr txBox="1"/>
          <p:nvPr/>
        </p:nvSpPr>
        <p:spPr>
          <a:xfrm>
            <a:off x="6187858" y="32565"/>
            <a:ext cx="2956142" cy="954107"/>
          </a:xfrm>
          <a:prstGeom prst="rect">
            <a:avLst/>
          </a:prstGeom>
          <a:noFill/>
        </p:spPr>
        <p:txBody>
          <a:bodyPr wrap="square" rtlCol="0">
            <a:spAutoFit/>
          </a:bodyPr>
          <a:lstStyle/>
          <a:p>
            <a:pPr algn="ctr"/>
            <a:r>
              <a:rPr lang="en-US" b="1" dirty="0">
                <a:solidFill>
                  <a:schemeClr val="bg2"/>
                </a:solidFill>
                <a:latin typeface="Nunito Sans" pitchFamily="2" charset="77"/>
              </a:rPr>
              <a:t>Object Detection</a:t>
            </a:r>
            <a:r>
              <a:rPr lang="en-US" dirty="0">
                <a:solidFill>
                  <a:schemeClr val="bg2"/>
                </a:solidFill>
                <a:latin typeface="Nunito Sans" pitchFamily="2" charset="77"/>
              </a:rPr>
              <a:t>: Given an image with possibly multiple objects, output the bounding box </a:t>
            </a:r>
            <a:r>
              <a:rPr lang="en-US" b="1" i="1" dirty="0">
                <a:solidFill>
                  <a:schemeClr val="bg2"/>
                </a:solidFill>
                <a:latin typeface="Nunito Sans" pitchFamily="2" charset="77"/>
              </a:rPr>
              <a:t>and</a:t>
            </a:r>
            <a:r>
              <a:rPr lang="en-US" dirty="0">
                <a:solidFill>
                  <a:schemeClr val="bg2"/>
                </a:solidFill>
                <a:latin typeface="Nunito Sans" pitchFamily="2" charset="77"/>
              </a:rPr>
              <a:t> class for </a:t>
            </a:r>
            <a:r>
              <a:rPr lang="en-US" b="1" i="1" u="sng" dirty="0">
                <a:solidFill>
                  <a:schemeClr val="bg2"/>
                </a:solidFill>
                <a:latin typeface="Nunito Sans" pitchFamily="2" charset="77"/>
              </a:rPr>
              <a:t>each</a:t>
            </a:r>
            <a:r>
              <a:rPr lang="en-US" dirty="0">
                <a:solidFill>
                  <a:schemeClr val="bg2"/>
                </a:solidFill>
                <a:latin typeface="Nunito Sans" pitchFamily="2" charset="77"/>
              </a:rPr>
              <a:t> object.</a:t>
            </a:r>
          </a:p>
        </p:txBody>
      </p:sp>
      <p:sp>
        <p:nvSpPr>
          <p:cNvPr id="8" name="TextBox 7">
            <a:extLst>
              <a:ext uri="{FF2B5EF4-FFF2-40B4-BE49-F238E27FC236}">
                <a16:creationId xmlns:a16="http://schemas.microsoft.com/office/drawing/2014/main" id="{98DC055E-E8FB-834D-AF94-3767B05F13E2}"/>
              </a:ext>
            </a:extLst>
          </p:cNvPr>
          <p:cNvSpPr txBox="1"/>
          <p:nvPr/>
        </p:nvSpPr>
        <p:spPr>
          <a:xfrm>
            <a:off x="1" y="32565"/>
            <a:ext cx="2956142" cy="738664"/>
          </a:xfrm>
          <a:prstGeom prst="rect">
            <a:avLst/>
          </a:prstGeom>
          <a:noFill/>
        </p:spPr>
        <p:txBody>
          <a:bodyPr wrap="square" rtlCol="0">
            <a:spAutoFit/>
          </a:bodyPr>
          <a:lstStyle/>
          <a:p>
            <a:pPr algn="ctr"/>
            <a:r>
              <a:rPr lang="en-US" b="1" dirty="0">
                <a:solidFill>
                  <a:schemeClr val="bg2"/>
                </a:solidFill>
                <a:latin typeface="Nunito Sans" pitchFamily="2" charset="77"/>
              </a:rPr>
              <a:t>Image Classification</a:t>
            </a:r>
            <a:r>
              <a:rPr lang="en-US" dirty="0">
                <a:solidFill>
                  <a:schemeClr val="bg2"/>
                </a:solidFill>
                <a:latin typeface="Nunito Sans" pitchFamily="2" charset="77"/>
              </a:rPr>
              <a:t>: Given an image with a single object, output the class of the object.</a:t>
            </a:r>
          </a:p>
        </p:txBody>
      </p:sp>
    </p:spTree>
    <p:extLst>
      <p:ext uri="{BB962C8B-B14F-4D97-AF65-F5344CB8AC3E}">
        <p14:creationId xmlns:p14="http://schemas.microsoft.com/office/powerpoint/2010/main" val="417486919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516C-846C-9B40-A3A6-5B061AFF555A}"/>
              </a:ext>
            </a:extLst>
          </p:cNvPr>
          <p:cNvSpPr>
            <a:spLocks noGrp="1"/>
          </p:cNvSpPr>
          <p:nvPr>
            <p:ph type="title"/>
          </p:nvPr>
        </p:nvSpPr>
        <p:spPr/>
        <p:txBody>
          <a:bodyPr/>
          <a:lstStyle/>
          <a:p>
            <a:r>
              <a:rPr lang="en-US" dirty="0"/>
              <a:t>A Tale of 2 Tasks</a:t>
            </a:r>
          </a:p>
        </p:txBody>
      </p:sp>
      <p:sp>
        <p:nvSpPr>
          <p:cNvPr id="3" name="Text Placeholder 2">
            <a:extLst>
              <a:ext uri="{FF2B5EF4-FFF2-40B4-BE49-F238E27FC236}">
                <a16:creationId xmlns:a16="http://schemas.microsoft.com/office/drawing/2014/main" id="{7A888DC7-F8A3-6D43-AA99-F059121321E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If we don’t have a lot of data for Task 2, what can we do?</a:t>
            </a:r>
          </a:p>
          <a:p>
            <a:pPr marL="139700" indent="0">
              <a:buNone/>
            </a:pPr>
            <a:endParaRPr lang="en-US" dirty="0"/>
          </a:p>
          <a:p>
            <a:pPr marL="139700" indent="0">
              <a:buNone/>
            </a:pPr>
            <a:r>
              <a:rPr lang="en-US" b="1" dirty="0"/>
              <a:t>Idea: </a:t>
            </a:r>
            <a:r>
              <a:rPr lang="en-US" dirty="0"/>
              <a:t>Use a model that was trained for one task to help learn another task.</a:t>
            </a:r>
          </a:p>
          <a:p>
            <a:r>
              <a:rPr lang="en-US" dirty="0"/>
              <a:t>An old idea, explored for deep learning by Donahue et al. ‘14 &amp; others</a:t>
            </a:r>
          </a:p>
        </p:txBody>
      </p:sp>
      <p:sp>
        <p:nvSpPr>
          <p:cNvPr id="4" name="Slide Number Placeholder 3">
            <a:extLst>
              <a:ext uri="{FF2B5EF4-FFF2-40B4-BE49-F238E27FC236}">
                <a16:creationId xmlns:a16="http://schemas.microsoft.com/office/drawing/2014/main" id="{41FC1ABC-A00A-5843-9228-F1AE8F514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5" name="Picture 4">
            <a:extLst>
              <a:ext uri="{FF2B5EF4-FFF2-40B4-BE49-F238E27FC236}">
                <a16:creationId xmlns:a16="http://schemas.microsoft.com/office/drawing/2014/main" id="{3B2526D1-6B53-EE48-AD35-D5718A089810}"/>
              </a:ext>
            </a:extLst>
          </p:cNvPr>
          <p:cNvPicPr>
            <a:picLocks noChangeAspect="1"/>
          </p:cNvPicPr>
          <p:nvPr/>
        </p:nvPicPr>
        <p:blipFill>
          <a:blip r:embed="rId2"/>
          <a:stretch>
            <a:fillRect/>
          </a:stretch>
        </p:blipFill>
        <p:spPr>
          <a:xfrm>
            <a:off x="2674174" y="131595"/>
            <a:ext cx="6156960" cy="2177539"/>
          </a:xfrm>
          <a:prstGeom prst="rect">
            <a:avLst/>
          </a:prstGeom>
        </p:spPr>
      </p:pic>
    </p:spTree>
    <p:extLst>
      <p:ext uri="{BB962C8B-B14F-4D97-AF65-F5344CB8AC3E}">
        <p14:creationId xmlns:p14="http://schemas.microsoft.com/office/powerpoint/2010/main" val="1036472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D342-80D7-904A-86EE-116AD8F4B13A}"/>
              </a:ext>
            </a:extLst>
          </p:cNvPr>
          <p:cNvSpPr>
            <a:spLocks noGrp="1"/>
          </p:cNvSpPr>
          <p:nvPr>
            <p:ph type="title"/>
          </p:nvPr>
        </p:nvSpPr>
        <p:spPr/>
        <p:txBody>
          <a:bodyPr/>
          <a:lstStyle/>
          <a:p>
            <a:r>
              <a:rPr lang="en-US" dirty="0"/>
              <a:t>CNNs</a:t>
            </a:r>
          </a:p>
        </p:txBody>
      </p:sp>
      <p:sp>
        <p:nvSpPr>
          <p:cNvPr id="3" name="Text Placeholder 2">
            <a:extLst>
              <a:ext uri="{FF2B5EF4-FFF2-40B4-BE49-F238E27FC236}">
                <a16:creationId xmlns:a16="http://schemas.microsoft.com/office/drawing/2014/main" id="{A3B4F3A8-B20C-7A45-9377-E96C94722728}"/>
              </a:ext>
            </a:extLst>
          </p:cNvPr>
          <p:cNvSpPr>
            <a:spLocks noGrp="1"/>
          </p:cNvSpPr>
          <p:nvPr>
            <p:ph type="body" idx="1"/>
          </p:nvPr>
        </p:nvSpPr>
        <p:spPr/>
        <p:txBody>
          <a:bodyPr/>
          <a:lstStyle/>
          <a:p>
            <a:pPr marL="139700" indent="0">
              <a:buNone/>
            </a:pPr>
            <a:r>
              <a:rPr lang="en-US" dirty="0"/>
              <a:t>What is learned in a neural network? </a:t>
            </a:r>
          </a:p>
          <a:p>
            <a:pPr marL="139700" indent="0">
              <a:buNone/>
            </a:pPr>
            <a:br>
              <a:rPr lang="en-US" dirty="0"/>
            </a:br>
            <a:r>
              <a:rPr lang="en-US" dirty="0"/>
              <a:t>Initial layers are low-level and very general. </a:t>
            </a:r>
          </a:p>
          <a:p>
            <a:r>
              <a:rPr lang="en-US" dirty="0"/>
              <a:t>Usually not  sensitive/specific to the task at hand</a:t>
            </a:r>
          </a:p>
          <a:p>
            <a:endParaRPr lang="en-US" dirty="0"/>
          </a:p>
        </p:txBody>
      </p:sp>
      <p:sp>
        <p:nvSpPr>
          <p:cNvPr id="4" name="Slide Number Placeholder 3">
            <a:extLst>
              <a:ext uri="{FF2B5EF4-FFF2-40B4-BE49-F238E27FC236}">
                <a16:creationId xmlns:a16="http://schemas.microsoft.com/office/drawing/2014/main" id="{E4A9CC84-292C-0D45-877D-A6AA9FC70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D6448DB3-F551-434E-B69D-19F0C40A1D73}"/>
              </a:ext>
            </a:extLst>
          </p:cNvPr>
          <p:cNvPicPr>
            <a:picLocks noChangeAspect="1"/>
          </p:cNvPicPr>
          <p:nvPr/>
        </p:nvPicPr>
        <p:blipFill rotWithShape="1">
          <a:blip r:embed="rId2"/>
          <a:srcRect r="2597" b="2051"/>
          <a:stretch/>
        </p:blipFill>
        <p:spPr>
          <a:xfrm>
            <a:off x="3090625" y="2035877"/>
            <a:ext cx="5818925" cy="2851084"/>
          </a:xfrm>
          <a:prstGeom prst="rect">
            <a:avLst/>
          </a:prstGeom>
        </p:spPr>
      </p:pic>
    </p:spTree>
    <p:extLst>
      <p:ext uri="{BB962C8B-B14F-4D97-AF65-F5344CB8AC3E}">
        <p14:creationId xmlns:p14="http://schemas.microsoft.com/office/powerpoint/2010/main" val="3373072843"/>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E13B-5463-2245-9500-63B997703E4B}"/>
              </a:ext>
            </a:extLst>
          </p:cNvPr>
          <p:cNvSpPr>
            <a:spLocks noGrp="1"/>
          </p:cNvSpPr>
          <p:nvPr>
            <p:ph type="title"/>
          </p:nvPr>
        </p:nvSpPr>
        <p:spPr/>
        <p:txBody>
          <a:bodyPr/>
          <a:lstStyle/>
          <a:p>
            <a:r>
              <a:rPr lang="en-US" dirty="0"/>
              <a:t>Transfer Learning</a:t>
            </a:r>
          </a:p>
        </p:txBody>
      </p:sp>
      <p:sp>
        <p:nvSpPr>
          <p:cNvPr id="3" name="Text Placeholder 2">
            <a:extLst>
              <a:ext uri="{FF2B5EF4-FFF2-40B4-BE49-F238E27FC236}">
                <a16:creationId xmlns:a16="http://schemas.microsoft.com/office/drawing/2014/main" id="{85152F16-C31F-594A-B60A-EE1283035988}"/>
              </a:ext>
            </a:extLst>
          </p:cNvPr>
          <p:cNvSpPr>
            <a:spLocks noGrp="1"/>
          </p:cNvSpPr>
          <p:nvPr>
            <p:ph type="body" idx="1"/>
          </p:nvPr>
        </p:nvSpPr>
        <p:spPr/>
        <p:txBody>
          <a:bodyPr/>
          <a:lstStyle/>
          <a:p>
            <a:pPr marL="139700" indent="0">
              <a:buNone/>
            </a:pPr>
            <a:r>
              <a:rPr lang="en-US" dirty="0"/>
              <a:t>Share the weights for the general part of the network</a:t>
            </a:r>
          </a:p>
        </p:txBody>
      </p:sp>
      <p:sp>
        <p:nvSpPr>
          <p:cNvPr id="4" name="Slide Number Placeholder 3">
            <a:extLst>
              <a:ext uri="{FF2B5EF4-FFF2-40B4-BE49-F238E27FC236}">
                <a16:creationId xmlns:a16="http://schemas.microsoft.com/office/drawing/2014/main" id="{AF97AB8A-0DAB-EB41-BBA8-5B1AD9B465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5" name="Picture 4">
            <a:extLst>
              <a:ext uri="{FF2B5EF4-FFF2-40B4-BE49-F238E27FC236}">
                <a16:creationId xmlns:a16="http://schemas.microsoft.com/office/drawing/2014/main" id="{5BFE28A4-1CB5-AD4D-BD75-3FA6CAD047C9}"/>
              </a:ext>
            </a:extLst>
          </p:cNvPr>
          <p:cNvPicPr>
            <a:picLocks noChangeAspect="1"/>
          </p:cNvPicPr>
          <p:nvPr/>
        </p:nvPicPr>
        <p:blipFill>
          <a:blip r:embed="rId2"/>
          <a:stretch>
            <a:fillRect/>
          </a:stretch>
        </p:blipFill>
        <p:spPr>
          <a:xfrm>
            <a:off x="2748967" y="1462991"/>
            <a:ext cx="6036670" cy="3602736"/>
          </a:xfrm>
          <a:prstGeom prst="rect">
            <a:avLst/>
          </a:prstGeom>
        </p:spPr>
      </p:pic>
    </p:spTree>
    <p:extLst>
      <p:ext uri="{BB962C8B-B14F-4D97-AF65-F5344CB8AC3E}">
        <p14:creationId xmlns:p14="http://schemas.microsoft.com/office/powerpoint/2010/main" val="236582615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79C0-767F-2747-BCF5-AF4250ED0F80}"/>
              </a:ext>
            </a:extLst>
          </p:cNvPr>
          <p:cNvSpPr>
            <a:spLocks noGrp="1"/>
          </p:cNvSpPr>
          <p:nvPr>
            <p:ph type="title"/>
          </p:nvPr>
        </p:nvSpPr>
        <p:spPr/>
        <p:txBody>
          <a:bodyPr/>
          <a:lstStyle/>
          <a:p>
            <a:r>
              <a:rPr lang="en-US" dirty="0"/>
              <a:t>Transfer Learning</a:t>
            </a:r>
          </a:p>
        </p:txBody>
      </p:sp>
      <p:sp>
        <p:nvSpPr>
          <p:cNvPr id="3" name="Text Placeholder 2">
            <a:extLst>
              <a:ext uri="{FF2B5EF4-FFF2-40B4-BE49-F238E27FC236}">
                <a16:creationId xmlns:a16="http://schemas.microsoft.com/office/drawing/2014/main" id="{30CA8ABE-6FB6-EC4D-B519-E978A5EAA4E2}"/>
              </a:ext>
            </a:extLst>
          </p:cNvPr>
          <p:cNvSpPr>
            <a:spLocks noGrp="1"/>
          </p:cNvSpPr>
          <p:nvPr>
            <p:ph type="body" idx="1"/>
          </p:nvPr>
        </p:nvSpPr>
        <p:spPr/>
        <p:txBody>
          <a:bodyPr/>
          <a:lstStyle/>
          <a:p>
            <a:pPr marL="139700" indent="0">
              <a:buNone/>
            </a:pPr>
            <a:r>
              <a:rPr lang="en-US" dirty="0"/>
              <a:t>If done successfully, transfer learning can really help. Can give you</a:t>
            </a:r>
          </a:p>
          <a:p>
            <a:r>
              <a:rPr lang="en-US" dirty="0"/>
              <a:t>A higher </a:t>
            </a:r>
            <a:r>
              <a:rPr lang="en-US" b="1" dirty="0"/>
              <a:t>start</a:t>
            </a:r>
            <a:endParaRPr lang="en-US" dirty="0"/>
          </a:p>
          <a:p>
            <a:r>
              <a:rPr lang="en-US" dirty="0"/>
              <a:t>A higher </a:t>
            </a:r>
            <a:r>
              <a:rPr lang="en-US" b="1" dirty="0"/>
              <a:t>slope</a:t>
            </a:r>
          </a:p>
          <a:p>
            <a:r>
              <a:rPr lang="en-US" dirty="0"/>
              <a:t>A higher </a:t>
            </a:r>
            <a:r>
              <a:rPr lang="en-US" b="1" dirty="0"/>
              <a:t>asymptote</a:t>
            </a:r>
          </a:p>
          <a:p>
            <a:endParaRPr lang="en-US" b="1" dirty="0"/>
          </a:p>
          <a:p>
            <a:endParaRPr lang="en-US" dirty="0"/>
          </a:p>
        </p:txBody>
      </p:sp>
      <p:sp>
        <p:nvSpPr>
          <p:cNvPr id="4" name="Slide Number Placeholder 3">
            <a:extLst>
              <a:ext uri="{FF2B5EF4-FFF2-40B4-BE49-F238E27FC236}">
                <a16:creationId xmlns:a16="http://schemas.microsoft.com/office/drawing/2014/main" id="{80C77589-0D1D-5D49-9221-5391BD6E6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5" name="Picture 4">
            <a:extLst>
              <a:ext uri="{FF2B5EF4-FFF2-40B4-BE49-F238E27FC236}">
                <a16:creationId xmlns:a16="http://schemas.microsoft.com/office/drawing/2014/main" id="{F1596919-6053-474C-9F83-EF355E82312B}"/>
              </a:ext>
            </a:extLst>
          </p:cNvPr>
          <p:cNvPicPr>
            <a:picLocks noChangeAspect="1"/>
          </p:cNvPicPr>
          <p:nvPr/>
        </p:nvPicPr>
        <p:blipFill>
          <a:blip r:embed="rId2"/>
          <a:stretch>
            <a:fillRect/>
          </a:stretch>
        </p:blipFill>
        <p:spPr>
          <a:xfrm>
            <a:off x="3090625" y="2293972"/>
            <a:ext cx="5380275" cy="2558698"/>
          </a:xfrm>
          <a:prstGeom prst="rect">
            <a:avLst/>
          </a:prstGeom>
        </p:spPr>
      </p:pic>
    </p:spTree>
    <p:extLst>
      <p:ext uri="{BB962C8B-B14F-4D97-AF65-F5344CB8AC3E}">
        <p14:creationId xmlns:p14="http://schemas.microsoft.com/office/powerpoint/2010/main" val="39093659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22785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a:blip r:embed="rId3"/>
          <a:stretch>
            <a:fillRect/>
          </a:stretch>
        </p:blipFill>
        <p:spPr>
          <a:xfrm>
            <a:off x="2736656" y="287750"/>
            <a:ext cx="6094478" cy="4556500"/>
          </a:xfrm>
          <a:prstGeom prst="rect">
            <a:avLst/>
          </a:prstGeom>
        </p:spPr>
      </p:pic>
    </p:spTree>
    <p:extLst>
      <p:ext uri="{BB962C8B-B14F-4D97-AF65-F5344CB8AC3E}">
        <p14:creationId xmlns:p14="http://schemas.microsoft.com/office/powerpoint/2010/main" val="42501221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B0282-9892-204D-A167-63CA6E5055F0}"/>
              </a:ext>
            </a:extLst>
          </p:cNvPr>
          <p:cNvSpPr>
            <a:spLocks noGrp="1"/>
          </p:cNvSpPr>
          <p:nvPr>
            <p:ph type="ctrTitle"/>
          </p:nvPr>
        </p:nvSpPr>
        <p:spPr/>
        <p:txBody>
          <a:bodyPr/>
          <a:lstStyle/>
          <a:p>
            <a:r>
              <a:rPr lang="en-US" sz="2200" dirty="0"/>
              <a:t>Deep Learning in Practice</a:t>
            </a:r>
          </a:p>
        </p:txBody>
      </p:sp>
      <p:sp>
        <p:nvSpPr>
          <p:cNvPr id="7" name="Subtitle 6">
            <a:extLst>
              <a:ext uri="{FF2B5EF4-FFF2-40B4-BE49-F238E27FC236}">
                <a16:creationId xmlns:a16="http://schemas.microsoft.com/office/drawing/2014/main" id="{BDC09633-E6C9-3A45-8729-8DE5B4803AA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173E35CD-AD7C-FA4C-BCD8-355590A62F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261313087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54E887-B238-2E48-996A-2C2CA6B195CD}"/>
              </a:ext>
            </a:extLst>
          </p:cNvPr>
          <p:cNvSpPr>
            <a:spLocks noGrp="1"/>
          </p:cNvSpPr>
          <p:nvPr>
            <p:ph type="title"/>
          </p:nvPr>
        </p:nvSpPr>
        <p:spPr/>
        <p:txBody>
          <a:bodyPr/>
          <a:lstStyle/>
          <a:p>
            <a:r>
              <a:rPr lang="en-US" dirty="0"/>
              <a:t>Pros</a:t>
            </a:r>
          </a:p>
        </p:txBody>
      </p:sp>
      <p:sp>
        <p:nvSpPr>
          <p:cNvPr id="5" name="Text Placeholder 4">
            <a:extLst>
              <a:ext uri="{FF2B5EF4-FFF2-40B4-BE49-F238E27FC236}">
                <a16:creationId xmlns:a16="http://schemas.microsoft.com/office/drawing/2014/main" id="{C1598E06-D70B-FA4D-8199-ACE6C4B5D95B}"/>
              </a:ext>
            </a:extLst>
          </p:cNvPr>
          <p:cNvSpPr>
            <a:spLocks noGrp="1"/>
          </p:cNvSpPr>
          <p:nvPr>
            <p:ph type="body" idx="1"/>
          </p:nvPr>
        </p:nvSpPr>
        <p:spPr/>
        <p:txBody>
          <a:bodyPr/>
          <a:lstStyle/>
          <a:p>
            <a:pPr marL="139700" indent="0">
              <a:buNone/>
            </a:pPr>
            <a:r>
              <a:rPr lang="en-US" dirty="0"/>
              <a:t>No need to manually engineer features, enable automated learning of features</a:t>
            </a:r>
          </a:p>
          <a:p>
            <a:pPr marL="139700" indent="0">
              <a:buNone/>
            </a:pPr>
            <a:endParaRPr lang="en-US" dirty="0"/>
          </a:p>
          <a:p>
            <a:pPr marL="139700" indent="0">
              <a:buNone/>
            </a:pPr>
            <a:r>
              <a:rPr lang="en-US" dirty="0"/>
              <a:t>Impressive performance gains</a:t>
            </a:r>
          </a:p>
          <a:p>
            <a:r>
              <a:rPr lang="en-US" dirty="0"/>
              <a:t>Image processing</a:t>
            </a:r>
          </a:p>
          <a:p>
            <a:r>
              <a:rPr lang="en-US" dirty="0"/>
              <a:t>Natural Language Processing</a:t>
            </a:r>
          </a:p>
          <a:p>
            <a:r>
              <a:rPr lang="en-US" dirty="0"/>
              <a:t>Speech recognition</a:t>
            </a:r>
          </a:p>
          <a:p>
            <a:endParaRPr lang="en-US" dirty="0"/>
          </a:p>
          <a:p>
            <a:pPr marL="139700" indent="0">
              <a:buNone/>
            </a:pPr>
            <a:r>
              <a:rPr lang="en-US" dirty="0"/>
              <a:t>Making huge impacts in most fields</a:t>
            </a:r>
          </a:p>
        </p:txBody>
      </p:sp>
      <p:sp>
        <p:nvSpPr>
          <p:cNvPr id="3" name="Slide Number Placeholder 2">
            <a:extLst>
              <a:ext uri="{FF2B5EF4-FFF2-40B4-BE49-F238E27FC236}">
                <a16:creationId xmlns:a16="http://schemas.microsoft.com/office/drawing/2014/main" id="{16C3A2C1-FA71-6444-83C8-6D60610CD7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3929850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5050-E0B8-D14B-9452-802D00A6540F}"/>
              </a:ext>
            </a:extLst>
          </p:cNvPr>
          <p:cNvSpPr>
            <a:spLocks noGrp="1"/>
          </p:cNvSpPr>
          <p:nvPr>
            <p:ph type="title"/>
          </p:nvPr>
        </p:nvSpPr>
        <p:spPr/>
        <p:txBody>
          <a:bodyPr/>
          <a:lstStyle/>
          <a:p>
            <a:r>
              <a:rPr lang="en-US" dirty="0"/>
              <a:t>Cons</a:t>
            </a:r>
          </a:p>
        </p:txBody>
      </p:sp>
      <p:sp>
        <p:nvSpPr>
          <p:cNvPr id="3" name="Text Placeholder 2">
            <a:extLst>
              <a:ext uri="{FF2B5EF4-FFF2-40B4-BE49-F238E27FC236}">
                <a16:creationId xmlns:a16="http://schemas.microsoft.com/office/drawing/2014/main" id="{BFDB6FBE-B98D-7340-B3CA-36252475D9F6}"/>
              </a:ext>
            </a:extLst>
          </p:cNvPr>
          <p:cNvSpPr>
            <a:spLocks noGrp="1"/>
          </p:cNvSpPr>
          <p:nvPr>
            <p:ph type="body" idx="1"/>
          </p:nvPr>
        </p:nvSpPr>
        <p:spPr/>
        <p:txBody>
          <a:bodyPr/>
          <a:lstStyle/>
          <a:p>
            <a:pPr marL="139700" indent="0">
              <a:buNone/>
            </a:pPr>
            <a:r>
              <a:rPr lang="en-US" dirty="0"/>
              <a:t>Requires a LOT of data</a:t>
            </a:r>
          </a:p>
          <a:p>
            <a:pPr marL="139700" indent="0">
              <a:buNone/>
            </a:pPr>
            <a:endParaRPr lang="en-US" dirty="0"/>
          </a:p>
          <a:p>
            <a:pPr marL="139700" indent="0">
              <a:buNone/>
            </a:pPr>
            <a:r>
              <a:rPr lang="en-US" dirty="0"/>
              <a:t>Computationally really expensive </a:t>
            </a:r>
          </a:p>
          <a:p>
            <a:r>
              <a:rPr lang="en-US" dirty="0"/>
              <a:t>Environmentally, extremely expensive (</a:t>
            </a:r>
            <a:r>
              <a:rPr lang="en-US" dirty="0">
                <a:hlinkClick r:id="rId2"/>
              </a:rPr>
              <a:t>Green AI</a:t>
            </a:r>
            <a:r>
              <a:rPr lang="en-US" dirty="0"/>
              <a:t>)</a:t>
            </a:r>
          </a:p>
          <a:p>
            <a:pPr marL="139700" indent="0">
              <a:buNone/>
            </a:pPr>
            <a:endParaRPr lang="en-US" dirty="0"/>
          </a:p>
          <a:p>
            <a:pPr marL="139700" indent="0">
              <a:buNone/>
            </a:pPr>
            <a:r>
              <a:rPr lang="en-US" dirty="0"/>
              <a:t>Hard to tune hyper-parameters</a:t>
            </a:r>
          </a:p>
          <a:p>
            <a:r>
              <a:rPr lang="en-US" dirty="0"/>
              <a:t>Choice of architecture (we’ve added even more hyper-parameters)</a:t>
            </a:r>
          </a:p>
          <a:p>
            <a:pPr lvl="1"/>
            <a:r>
              <a:rPr lang="en-US" dirty="0"/>
              <a:t>Size of kernels, stride, 0 padding, number of conv layers, depth of outputs of conv layers, </a:t>
            </a:r>
          </a:p>
          <a:p>
            <a:r>
              <a:rPr lang="en-US" dirty="0"/>
              <a:t>Learning algorithm</a:t>
            </a:r>
          </a:p>
          <a:p>
            <a:pPr marL="139700" indent="0">
              <a:buNone/>
            </a:pPr>
            <a:endParaRPr lang="en-US" dirty="0"/>
          </a:p>
          <a:p>
            <a:pPr marL="139700" indent="0">
              <a:buNone/>
            </a:pPr>
            <a:r>
              <a:rPr lang="en-US" dirty="0"/>
              <a:t>Still not very interpretable</a:t>
            </a:r>
          </a:p>
        </p:txBody>
      </p:sp>
      <p:sp>
        <p:nvSpPr>
          <p:cNvPr id="4" name="Slide Number Placeholder 3">
            <a:extLst>
              <a:ext uri="{FF2B5EF4-FFF2-40B4-BE49-F238E27FC236}">
                <a16:creationId xmlns:a16="http://schemas.microsoft.com/office/drawing/2014/main" id="{FF8431BE-8183-B84D-ACDD-942E1F74FB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1108610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9E09-73D8-1141-AFC6-222FFA80C300}"/>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E790CAF7-C1D3-AC4C-8F6F-01401E48B663}"/>
              </a:ext>
            </a:extLst>
          </p:cNvPr>
          <p:cNvSpPr>
            <a:spLocks noGrp="1"/>
          </p:cNvSpPr>
          <p:nvPr>
            <p:ph type="body" idx="1"/>
          </p:nvPr>
        </p:nvSpPr>
        <p:spPr/>
        <p:txBody>
          <a:bodyPr/>
          <a:lstStyle/>
          <a:p>
            <a:pPr marL="139700" indent="0">
              <a:buNone/>
            </a:pPr>
            <a:r>
              <a:rPr lang="en-US" dirty="0"/>
              <a:t>While NNs have had amazing success, they also have some baffling failures.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“No one adds noise to things in real applications”</a:t>
            </a:r>
          </a:p>
          <a:p>
            <a:pPr marL="139700" indent="0">
              <a:buNone/>
            </a:pPr>
            <a:r>
              <a:rPr lang="en-US" b="1" dirty="0"/>
              <a:t>Not true!</a:t>
            </a:r>
          </a:p>
          <a:p>
            <a:r>
              <a:rPr lang="en-US" dirty="0"/>
              <a:t>Hackers will hack</a:t>
            </a:r>
          </a:p>
          <a:p>
            <a:r>
              <a:rPr lang="en-US" dirty="0"/>
              <a:t>Sensors (cameras) are noisy! </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B91FA258-443A-954B-9532-05DE4D354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5" name="Picture 4">
            <a:extLst>
              <a:ext uri="{FF2B5EF4-FFF2-40B4-BE49-F238E27FC236}">
                <a16:creationId xmlns:a16="http://schemas.microsoft.com/office/drawing/2014/main" id="{6F521062-4402-B14B-803A-9BCF08E88CB3}"/>
              </a:ext>
            </a:extLst>
          </p:cNvPr>
          <p:cNvPicPr>
            <a:picLocks noChangeAspect="1"/>
          </p:cNvPicPr>
          <p:nvPr/>
        </p:nvPicPr>
        <p:blipFill>
          <a:blip r:embed="rId2"/>
          <a:stretch>
            <a:fillRect/>
          </a:stretch>
        </p:blipFill>
        <p:spPr>
          <a:xfrm>
            <a:off x="2959268" y="1463040"/>
            <a:ext cx="5727557" cy="2169160"/>
          </a:xfrm>
          <a:prstGeom prst="rect">
            <a:avLst/>
          </a:prstGeom>
        </p:spPr>
      </p:pic>
      <p:sp>
        <p:nvSpPr>
          <p:cNvPr id="7" name="Rounded Rectangle 6">
            <a:extLst>
              <a:ext uri="{FF2B5EF4-FFF2-40B4-BE49-F238E27FC236}">
                <a16:creationId xmlns:a16="http://schemas.microsoft.com/office/drawing/2014/main" id="{4102DC66-7379-854D-AC3C-BFD5FFDB45FE}"/>
              </a:ext>
            </a:extLst>
          </p:cNvPr>
          <p:cNvSpPr/>
          <p:nvPr/>
        </p:nvSpPr>
        <p:spPr>
          <a:xfrm>
            <a:off x="4572000" y="1463040"/>
            <a:ext cx="4378960" cy="2357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6BCFDCA-3873-BC45-A5CB-52886579E509}"/>
              </a:ext>
            </a:extLst>
          </p:cNvPr>
          <p:cNvSpPr/>
          <p:nvPr/>
        </p:nvSpPr>
        <p:spPr>
          <a:xfrm>
            <a:off x="6705600" y="1463040"/>
            <a:ext cx="2326640" cy="2357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ibbon Monkey Size &amp; Habitat | What is a Gibbon? | Study.com">
            <a:extLst>
              <a:ext uri="{FF2B5EF4-FFF2-40B4-BE49-F238E27FC236}">
                <a16:creationId xmlns:a16="http://schemas.microsoft.com/office/drawing/2014/main" id="{33ADF734-5A22-A527-80EC-D8C28A042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50" y="2416629"/>
            <a:ext cx="2215846" cy="166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1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21FD-62FC-E64D-ADB7-596E3F066266}"/>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7A0CA03D-2769-8B48-BE47-772FB2060FBF}"/>
              </a:ext>
            </a:extLst>
          </p:cNvPr>
          <p:cNvSpPr>
            <a:spLocks noGrp="1"/>
          </p:cNvSpPr>
          <p:nvPr>
            <p:ph type="body" idx="1"/>
          </p:nvPr>
        </p:nvSpPr>
        <p:spPr/>
        <p:txBody>
          <a:bodyPr/>
          <a:lstStyle/>
          <a:p>
            <a:pPr marL="139700" indent="0">
              <a:buNone/>
            </a:pPr>
            <a:r>
              <a:rPr lang="en-US" dirty="0"/>
              <a:t>They even fail with “natural” transformations of images</a:t>
            </a:r>
          </a:p>
          <a:p>
            <a:pPr marL="139700" indent="0">
              <a:buNone/>
            </a:pPr>
            <a:r>
              <a:rPr lang="en-US" dirty="0"/>
              <a:t>[Azulay, Weiss </a:t>
            </a:r>
            <a:r>
              <a:rPr lang="en-US" dirty="0">
                <a:hlinkClick r:id="rId2"/>
              </a:rPr>
              <a:t>https://arxiv.org/abs/1805.12177</a:t>
            </a:r>
            <a:r>
              <a:rPr lang="en-US" dirty="0"/>
              <a:t>]</a:t>
            </a:r>
          </a:p>
        </p:txBody>
      </p:sp>
      <p:sp>
        <p:nvSpPr>
          <p:cNvPr id="4" name="Slide Number Placeholder 3">
            <a:extLst>
              <a:ext uri="{FF2B5EF4-FFF2-40B4-BE49-F238E27FC236}">
                <a16:creationId xmlns:a16="http://schemas.microsoft.com/office/drawing/2014/main" id="{BD74D4CD-08D1-A349-AC01-52DE588E2B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7" name="Picture 6">
            <a:extLst>
              <a:ext uri="{FF2B5EF4-FFF2-40B4-BE49-F238E27FC236}">
                <a16:creationId xmlns:a16="http://schemas.microsoft.com/office/drawing/2014/main" id="{96A0FEB4-15E3-A243-9862-B491B4632283}"/>
              </a:ext>
            </a:extLst>
          </p:cNvPr>
          <p:cNvPicPr>
            <a:picLocks noChangeAspect="1"/>
          </p:cNvPicPr>
          <p:nvPr/>
        </p:nvPicPr>
        <p:blipFill>
          <a:blip r:embed="rId3"/>
          <a:stretch>
            <a:fillRect/>
          </a:stretch>
        </p:blipFill>
        <p:spPr>
          <a:xfrm>
            <a:off x="3432015" y="1332938"/>
            <a:ext cx="4913419" cy="3810513"/>
          </a:xfrm>
          <a:prstGeom prst="rect">
            <a:avLst/>
          </a:prstGeom>
        </p:spPr>
      </p:pic>
    </p:spTree>
    <p:extLst>
      <p:ext uri="{BB962C8B-B14F-4D97-AF65-F5344CB8AC3E}">
        <p14:creationId xmlns:p14="http://schemas.microsoft.com/office/powerpoint/2010/main" val="20093357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0F94-58E7-9341-9549-959E02F296D3}"/>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CC1A9676-47D2-DF49-AA2F-FFA29502ECCE}"/>
              </a:ext>
            </a:extLst>
          </p:cNvPr>
          <p:cNvSpPr>
            <a:spLocks noGrp="1"/>
          </p:cNvSpPr>
          <p:nvPr>
            <p:ph type="body" idx="1"/>
          </p:nvPr>
        </p:nvSpPr>
        <p:spPr>
          <a:xfrm>
            <a:off x="4841100" y="0"/>
            <a:ext cx="5596200" cy="3981000"/>
          </a:xfrm>
        </p:spPr>
        <p:txBody>
          <a:bodyPr/>
          <a:lstStyle/>
          <a:p>
            <a:pPr marL="139700" indent="0">
              <a:buNone/>
            </a:pPr>
            <a:r>
              <a:rPr lang="en-US" dirty="0"/>
              <a:t>Objects can be created to trick neural networks!</a:t>
            </a:r>
          </a:p>
          <a:p>
            <a:pPr marL="139700" indent="0">
              <a:buNone/>
            </a:pPr>
            <a:endParaRPr lang="en-US" dirty="0"/>
          </a:p>
        </p:txBody>
      </p:sp>
      <p:sp>
        <p:nvSpPr>
          <p:cNvPr id="4" name="Slide Number Placeholder 3">
            <a:extLst>
              <a:ext uri="{FF2B5EF4-FFF2-40B4-BE49-F238E27FC236}">
                <a16:creationId xmlns:a16="http://schemas.microsoft.com/office/drawing/2014/main" id="{FCB31896-E235-5F41-BBDF-63F28281F8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5" name="Online Media 4" descr="rifle_turtle.0.mp4">
            <a:hlinkClick r:id="" action="ppaction://media"/>
            <a:extLst>
              <a:ext uri="{FF2B5EF4-FFF2-40B4-BE49-F238E27FC236}">
                <a16:creationId xmlns:a16="http://schemas.microsoft.com/office/drawing/2014/main" id="{ED20166F-6A2B-3B41-9B66-7982D8B88B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3639" y="425858"/>
            <a:ext cx="3901845" cy="2140142"/>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646CC6F4-0622-6F4A-92F2-25804AF38ADD}"/>
              </a:ext>
            </a:extLst>
          </p:cNvPr>
          <p:cNvPicPr>
            <a:picLocks noChangeAspect="1"/>
          </p:cNvPicPr>
          <p:nvPr/>
        </p:nvPicPr>
        <p:blipFill rotWithShape="1">
          <a:blip r:embed="rId6"/>
          <a:srcRect b="5022"/>
          <a:stretch/>
        </p:blipFill>
        <p:spPr>
          <a:xfrm>
            <a:off x="5849954" y="3439886"/>
            <a:ext cx="3012061" cy="1609184"/>
          </a:xfrm>
          <a:prstGeom prst="rect">
            <a:avLst/>
          </a:prstGeom>
        </p:spPr>
      </p:pic>
      <p:pic>
        <p:nvPicPr>
          <p:cNvPr id="10" name="Picture 9" descr="A picture containing text, person, indoor, electronics&#10;&#10;Description automatically generated">
            <a:extLst>
              <a:ext uri="{FF2B5EF4-FFF2-40B4-BE49-F238E27FC236}">
                <a16:creationId xmlns:a16="http://schemas.microsoft.com/office/drawing/2014/main" id="{824D4E1F-6141-E744-BCC3-425BD0D1953F}"/>
              </a:ext>
            </a:extLst>
          </p:cNvPr>
          <p:cNvPicPr>
            <a:picLocks noChangeAspect="1"/>
          </p:cNvPicPr>
          <p:nvPr/>
        </p:nvPicPr>
        <p:blipFill rotWithShape="1">
          <a:blip r:embed="rId7"/>
          <a:srcRect b="4780"/>
          <a:stretch/>
        </p:blipFill>
        <p:spPr>
          <a:xfrm>
            <a:off x="2700348" y="3439886"/>
            <a:ext cx="3004358" cy="1609184"/>
          </a:xfrm>
          <a:prstGeom prst="rect">
            <a:avLst/>
          </a:prstGeom>
        </p:spPr>
      </p:pic>
    </p:spTree>
    <p:extLst>
      <p:ext uri="{BB962C8B-B14F-4D97-AF65-F5344CB8AC3E}">
        <p14:creationId xmlns:p14="http://schemas.microsoft.com/office/powerpoint/2010/main" val="242439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1746-64BC-2341-ADCB-7408BC0C1B3F}"/>
              </a:ext>
            </a:extLst>
          </p:cNvPr>
          <p:cNvSpPr>
            <a:spLocks noGrp="1"/>
          </p:cNvSpPr>
          <p:nvPr>
            <p:ph type="title"/>
          </p:nvPr>
        </p:nvSpPr>
        <p:spPr/>
        <p:txBody>
          <a:bodyPr/>
          <a:lstStyle/>
          <a:p>
            <a:r>
              <a:rPr lang="en-US" dirty="0"/>
              <a:t>Dataset Bias</a:t>
            </a:r>
          </a:p>
        </p:txBody>
      </p:sp>
      <p:sp>
        <p:nvSpPr>
          <p:cNvPr id="3" name="Text Placeholder 2">
            <a:extLst>
              <a:ext uri="{FF2B5EF4-FFF2-40B4-BE49-F238E27FC236}">
                <a16:creationId xmlns:a16="http://schemas.microsoft.com/office/drawing/2014/main" id="{980C2323-24E7-D34E-B066-7259972C0ED1}"/>
              </a:ext>
            </a:extLst>
          </p:cNvPr>
          <p:cNvSpPr>
            <a:spLocks noGrp="1"/>
          </p:cNvSpPr>
          <p:nvPr>
            <p:ph type="body" idx="1"/>
          </p:nvPr>
        </p:nvSpPr>
        <p:spPr>
          <a:xfrm>
            <a:off x="3111011" y="209740"/>
            <a:ext cx="5596200" cy="3981000"/>
          </a:xfrm>
        </p:spPr>
        <p:txBody>
          <a:bodyPr/>
          <a:lstStyle/>
          <a:p>
            <a:pPr marL="139700" indent="0">
              <a:buNone/>
            </a:pPr>
            <a:r>
              <a:rPr lang="en-US" dirty="0"/>
              <a:t>Datasets, like ImageNet, are generally biased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One approach is to augment your dataset to add random permutations of data to avoid bias.</a:t>
            </a:r>
          </a:p>
        </p:txBody>
      </p:sp>
      <p:sp>
        <p:nvSpPr>
          <p:cNvPr id="4" name="Slide Number Placeholder 3">
            <a:extLst>
              <a:ext uri="{FF2B5EF4-FFF2-40B4-BE49-F238E27FC236}">
                <a16:creationId xmlns:a16="http://schemas.microsoft.com/office/drawing/2014/main" id="{EEBC5A91-2568-BB49-A9AC-5ACE8A9A62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6" name="Picture 5">
            <a:extLst>
              <a:ext uri="{FF2B5EF4-FFF2-40B4-BE49-F238E27FC236}">
                <a16:creationId xmlns:a16="http://schemas.microsoft.com/office/drawing/2014/main" id="{068EAB35-7AF4-4046-AC2F-D35807E6D28D}"/>
              </a:ext>
            </a:extLst>
          </p:cNvPr>
          <p:cNvPicPr>
            <a:picLocks noChangeAspect="1"/>
          </p:cNvPicPr>
          <p:nvPr/>
        </p:nvPicPr>
        <p:blipFill rotWithShape="1">
          <a:blip r:embed="rId2"/>
          <a:srcRect b="5788"/>
          <a:stretch/>
        </p:blipFill>
        <p:spPr>
          <a:xfrm>
            <a:off x="3419409" y="2011420"/>
            <a:ext cx="5090160" cy="2397784"/>
          </a:xfrm>
          <a:prstGeom prst="rect">
            <a:avLst/>
          </a:prstGeom>
        </p:spPr>
      </p:pic>
      <p:pic>
        <p:nvPicPr>
          <p:cNvPr id="5" name="Picture 4">
            <a:extLst>
              <a:ext uri="{FF2B5EF4-FFF2-40B4-BE49-F238E27FC236}">
                <a16:creationId xmlns:a16="http://schemas.microsoft.com/office/drawing/2014/main" id="{462AD753-E1A8-E345-B0F3-A7C20E1583D0}"/>
              </a:ext>
            </a:extLst>
          </p:cNvPr>
          <p:cNvPicPr>
            <a:picLocks noChangeAspect="1"/>
          </p:cNvPicPr>
          <p:nvPr/>
        </p:nvPicPr>
        <p:blipFill>
          <a:blip r:embed="rId3"/>
          <a:stretch>
            <a:fillRect/>
          </a:stretch>
        </p:blipFill>
        <p:spPr>
          <a:xfrm>
            <a:off x="3308654" y="734296"/>
            <a:ext cx="5200915" cy="1465944"/>
          </a:xfrm>
          <a:prstGeom prst="rect">
            <a:avLst/>
          </a:prstGeom>
        </p:spPr>
      </p:pic>
    </p:spTree>
    <p:extLst>
      <p:ext uri="{BB962C8B-B14F-4D97-AF65-F5344CB8AC3E}">
        <p14:creationId xmlns:p14="http://schemas.microsoft.com/office/powerpoint/2010/main" val="953889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5331-57A1-4844-B055-9A328AC97BDF}"/>
              </a:ext>
            </a:extLst>
          </p:cNvPr>
          <p:cNvSpPr>
            <a:spLocks noGrp="1"/>
          </p:cNvSpPr>
          <p:nvPr>
            <p:ph type="title"/>
          </p:nvPr>
        </p:nvSpPr>
        <p:spPr/>
        <p:txBody>
          <a:bodyPr/>
          <a:lstStyle/>
          <a:p>
            <a:r>
              <a:rPr lang="en-US" dirty="0"/>
              <a:t>Demo: Adversarial Neural Networks to Promote Fairness</a:t>
            </a:r>
          </a:p>
        </p:txBody>
      </p:sp>
      <p:sp>
        <p:nvSpPr>
          <p:cNvPr id="3" name="Text Placeholder 2">
            <a:extLst>
              <a:ext uri="{FF2B5EF4-FFF2-40B4-BE49-F238E27FC236}">
                <a16:creationId xmlns:a16="http://schemas.microsoft.com/office/drawing/2014/main" id="{66AFEC4B-FD17-1C46-827F-30569D461167}"/>
              </a:ext>
            </a:extLst>
          </p:cNvPr>
          <p:cNvSpPr>
            <a:spLocks noGrp="1"/>
          </p:cNvSpPr>
          <p:nvPr>
            <p:ph type="body" idx="1"/>
          </p:nvPr>
        </p:nvSpPr>
        <p:spPr/>
        <p:txBody>
          <a:bodyPr/>
          <a:lstStyle/>
          <a:p>
            <a:pPr marL="139700" indent="0">
              <a:buNone/>
            </a:pPr>
            <a:r>
              <a:rPr lang="en-US" dirty="0">
                <a:hlinkClick r:id="rId2"/>
              </a:rPr>
              <a:t>https://godatadriven.com/blog/towards-fairness-in-ml-with-adversarial-networks/</a:t>
            </a:r>
            <a:endParaRPr lang="en-US" dirty="0"/>
          </a:p>
          <a:p>
            <a:pPr marL="139700" indent="0">
              <a:buNone/>
            </a:pPr>
            <a:endParaRPr lang="en-US" dirty="0"/>
          </a:p>
          <a:p>
            <a:pPr marL="139700" indent="0">
              <a:buNone/>
            </a:pPr>
            <a:r>
              <a:rPr lang="en-US" dirty="0"/>
              <a:t>Dataset: </a:t>
            </a:r>
            <a:r>
              <a:rPr lang="en-US" dirty="0">
                <a:hlinkClick r:id="rId3"/>
              </a:rPr>
              <a:t>Adult UCI</a:t>
            </a:r>
            <a:endParaRPr lang="en-US" dirty="0"/>
          </a:p>
          <a:p>
            <a:pPr>
              <a:buClr>
                <a:schemeClr val="bg2"/>
              </a:buClr>
              <a:buFont typeface="Wingdings" pitchFamily="2" charset="2"/>
              <a:buChar char="§"/>
            </a:pPr>
            <a:r>
              <a:rPr lang="en-US" dirty="0"/>
              <a:t>Predict whether a person’s income will be &gt; $50K or ≤ $50K based on factors like:</a:t>
            </a:r>
          </a:p>
          <a:p>
            <a:pPr lvl="1">
              <a:buClr>
                <a:schemeClr val="bg2"/>
              </a:buClr>
              <a:buFont typeface="Wingdings" pitchFamily="2" charset="2"/>
              <a:buChar char="§"/>
            </a:pPr>
            <a:r>
              <a:rPr lang="en-US" dirty="0"/>
              <a:t>Age</a:t>
            </a:r>
          </a:p>
          <a:p>
            <a:pPr lvl="1">
              <a:buClr>
                <a:schemeClr val="bg2"/>
              </a:buClr>
              <a:buFont typeface="Wingdings" pitchFamily="2" charset="2"/>
              <a:buChar char="§"/>
            </a:pPr>
            <a:r>
              <a:rPr lang="en-US" dirty="0"/>
              <a:t>Education level</a:t>
            </a:r>
          </a:p>
          <a:p>
            <a:pPr lvl="1">
              <a:buClr>
                <a:schemeClr val="bg2"/>
              </a:buClr>
              <a:buFont typeface="Wingdings" pitchFamily="2" charset="2"/>
              <a:buChar char="§"/>
            </a:pPr>
            <a:r>
              <a:rPr lang="en-US" dirty="0"/>
              <a:t>Marital status</a:t>
            </a:r>
          </a:p>
          <a:p>
            <a:pPr lvl="1">
              <a:buClr>
                <a:schemeClr val="bg2"/>
              </a:buClr>
              <a:buFont typeface="Wingdings" pitchFamily="2" charset="2"/>
              <a:buChar char="§"/>
            </a:pPr>
            <a:r>
              <a:rPr lang="en-US" dirty="0"/>
              <a:t>Served in Armed Services?</a:t>
            </a:r>
          </a:p>
          <a:p>
            <a:pPr lvl="1">
              <a:buClr>
                <a:schemeClr val="bg2"/>
              </a:buClr>
              <a:buFont typeface="Wingdings" pitchFamily="2" charset="2"/>
              <a:buChar char="§"/>
            </a:pPr>
            <a:r>
              <a:rPr lang="en-US" dirty="0"/>
              <a:t>Hours per week worked</a:t>
            </a:r>
          </a:p>
          <a:p>
            <a:pPr lvl="1">
              <a:buClr>
                <a:schemeClr val="bg2"/>
              </a:buClr>
              <a:buFont typeface="Wingdings" pitchFamily="2" charset="2"/>
              <a:buChar char="§"/>
            </a:pPr>
            <a:r>
              <a:rPr lang="en-US" dirty="0"/>
              <a:t>Occupation sector</a:t>
            </a:r>
          </a:p>
          <a:p>
            <a:pPr lvl="1">
              <a:buClr>
                <a:schemeClr val="bg2"/>
              </a:buClr>
              <a:buFont typeface="Wingdings" pitchFamily="2" charset="2"/>
              <a:buChar char="§"/>
            </a:pPr>
            <a:r>
              <a:rPr lang="en-US" dirty="0"/>
              <a:t>Etc.</a:t>
            </a:r>
          </a:p>
        </p:txBody>
      </p:sp>
      <p:sp>
        <p:nvSpPr>
          <p:cNvPr id="4" name="Slide Number Placeholder 3">
            <a:extLst>
              <a:ext uri="{FF2B5EF4-FFF2-40B4-BE49-F238E27FC236}">
                <a16:creationId xmlns:a16="http://schemas.microsoft.com/office/drawing/2014/main" id="{5EF0D0B7-807D-124F-923A-BAD83016BE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43499316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737A-9601-A445-B77A-29399E22A82E}"/>
              </a:ext>
            </a:extLst>
          </p:cNvPr>
          <p:cNvSpPr>
            <a:spLocks noGrp="1"/>
          </p:cNvSpPr>
          <p:nvPr>
            <p:ph type="title"/>
          </p:nvPr>
        </p:nvSpPr>
        <p:spPr/>
        <p:txBody>
          <a:bodyPr/>
          <a:lstStyle/>
          <a:p>
            <a:r>
              <a:rPr lang="en-US" dirty="0"/>
              <a:t>Further Readings on Deep Learning</a:t>
            </a:r>
          </a:p>
        </p:txBody>
      </p:sp>
      <p:sp>
        <p:nvSpPr>
          <p:cNvPr id="3" name="Text Placeholder 2">
            <a:extLst>
              <a:ext uri="{FF2B5EF4-FFF2-40B4-BE49-F238E27FC236}">
                <a16:creationId xmlns:a16="http://schemas.microsoft.com/office/drawing/2014/main" id="{FF698B7A-9320-2747-88A6-3E1EA2F0DF42}"/>
              </a:ext>
            </a:extLst>
          </p:cNvPr>
          <p:cNvSpPr>
            <a:spLocks noGrp="1"/>
          </p:cNvSpPr>
          <p:nvPr>
            <p:ph type="body" idx="1"/>
          </p:nvPr>
        </p:nvSpPr>
        <p:spPr>
          <a:xfrm>
            <a:off x="3090625" y="575499"/>
            <a:ext cx="5596200" cy="4397333"/>
          </a:xfrm>
        </p:spPr>
        <p:txBody>
          <a:bodyPr/>
          <a:lstStyle/>
          <a:p>
            <a:pPr marL="139700" indent="0">
              <a:buNone/>
            </a:pPr>
            <a:br>
              <a:rPr lang="en-US" dirty="0"/>
            </a:br>
            <a:r>
              <a:rPr lang="en-US" dirty="0"/>
              <a:t>Dealing with Variable Length Sequences (e.g. language)</a:t>
            </a:r>
          </a:p>
          <a:p>
            <a:r>
              <a:rPr lang="en-US" dirty="0"/>
              <a:t>Recurrent Neural Networks (RNNs)</a:t>
            </a:r>
          </a:p>
          <a:p>
            <a:r>
              <a:rPr lang="en-US" dirty="0"/>
              <a:t>Long Short Term Memory Nets (LSTMs) </a:t>
            </a:r>
          </a:p>
          <a:p>
            <a:r>
              <a:rPr lang="en-US" dirty="0">
                <a:hlinkClick r:id="rId2"/>
              </a:rPr>
              <a:t>http://colah.github.io/posts/2015-08-Understanding-LSTMs/</a:t>
            </a:r>
            <a:endParaRPr lang="en-US" dirty="0"/>
          </a:p>
          <a:p>
            <a:endParaRPr lang="en-US" dirty="0"/>
          </a:p>
          <a:p>
            <a:pPr marL="139700" indent="0">
              <a:buNone/>
            </a:pPr>
            <a:r>
              <a:rPr lang="en-US" dirty="0"/>
              <a:t>Reinforcement Learning</a:t>
            </a:r>
          </a:p>
          <a:p>
            <a:r>
              <a:rPr lang="en-US" dirty="0">
                <a:hlinkClick r:id="rId3"/>
              </a:rPr>
              <a:t>Google DeepMind AlphaGo Zero </a:t>
            </a:r>
            <a:endParaRPr lang="en-US" dirty="0"/>
          </a:p>
          <a:p>
            <a:endParaRPr lang="en-US" dirty="0"/>
          </a:p>
          <a:p>
            <a:pPr marL="139700" indent="0">
              <a:buNone/>
            </a:pPr>
            <a:r>
              <a:rPr lang="en-US" dirty="0"/>
              <a:t>Generative Adversarial Networks</a:t>
            </a:r>
          </a:p>
          <a:p>
            <a:r>
              <a:rPr lang="en-US" dirty="0">
                <a:hlinkClick r:id="rId4"/>
              </a:rPr>
              <a:t>How to learn synthetic data</a:t>
            </a:r>
            <a:endParaRPr lang="en-US" dirty="0"/>
          </a:p>
          <a:p>
            <a:endParaRPr lang="en-US" dirty="0"/>
          </a:p>
          <a:p>
            <a:pPr marL="139700" indent="0">
              <a:buNone/>
            </a:pPr>
            <a:r>
              <a:rPr lang="en-US" dirty="0">
                <a:hlinkClick r:id="rId5"/>
              </a:rPr>
              <a:t>Green AI</a:t>
            </a:r>
            <a:endParaRPr lang="en-US" dirty="0"/>
          </a:p>
          <a:p>
            <a:endParaRPr lang="en-US" dirty="0"/>
          </a:p>
        </p:txBody>
      </p:sp>
      <p:sp>
        <p:nvSpPr>
          <p:cNvPr id="4" name="Slide Number Placeholder 3">
            <a:extLst>
              <a:ext uri="{FF2B5EF4-FFF2-40B4-BE49-F238E27FC236}">
                <a16:creationId xmlns:a16="http://schemas.microsoft.com/office/drawing/2014/main" id="{C9A0042D-270D-7A4F-9B75-B20A1A300D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pic>
        <p:nvPicPr>
          <p:cNvPr id="5" name="Picture 4">
            <a:extLst>
              <a:ext uri="{FF2B5EF4-FFF2-40B4-BE49-F238E27FC236}">
                <a16:creationId xmlns:a16="http://schemas.microsoft.com/office/drawing/2014/main" id="{3B78971E-D4E9-214D-9E17-6C85A6441205}"/>
              </a:ext>
            </a:extLst>
          </p:cNvPr>
          <p:cNvPicPr>
            <a:picLocks noChangeAspect="1"/>
          </p:cNvPicPr>
          <p:nvPr/>
        </p:nvPicPr>
        <p:blipFill>
          <a:blip r:embed="rId6"/>
          <a:stretch>
            <a:fillRect/>
          </a:stretch>
        </p:blipFill>
        <p:spPr>
          <a:xfrm>
            <a:off x="7845551" y="0"/>
            <a:ext cx="1094504" cy="1696720"/>
          </a:xfrm>
          <a:prstGeom prst="rect">
            <a:avLst/>
          </a:prstGeom>
        </p:spPr>
      </p:pic>
    </p:spTree>
    <p:extLst>
      <p:ext uri="{BB962C8B-B14F-4D97-AF65-F5344CB8AC3E}">
        <p14:creationId xmlns:p14="http://schemas.microsoft.com/office/powerpoint/2010/main" val="340970316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B988-6582-1443-B4AE-408E1E871C3C}"/>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21841828-ED57-3B48-BD67-86166E38437B}"/>
              </a:ext>
            </a:extLst>
          </p:cNvPr>
          <p:cNvSpPr>
            <a:spLocks noGrp="1"/>
          </p:cNvSpPr>
          <p:nvPr>
            <p:ph type="body" idx="1"/>
          </p:nvPr>
        </p:nvSpPr>
        <p:spPr/>
        <p:txBody>
          <a:bodyPr/>
          <a:lstStyle/>
          <a:p>
            <a:pPr marL="139700" indent="0">
              <a:buNone/>
            </a:pPr>
            <a:r>
              <a:rPr lang="en-US" b="1" dirty="0"/>
              <a:t>Theme</a:t>
            </a:r>
            <a:r>
              <a:rPr lang="en-US" dirty="0"/>
              <a:t>: Details of convolutional neural networks </a:t>
            </a:r>
          </a:p>
          <a:p>
            <a:pPr marL="139700" indent="0">
              <a:buNone/>
            </a:pPr>
            <a:r>
              <a:rPr lang="en-US" b="1" dirty="0"/>
              <a:t>Ideas:</a:t>
            </a:r>
          </a:p>
          <a:p>
            <a:r>
              <a:rPr lang="en-US" dirty="0"/>
              <a:t>Convolutions</a:t>
            </a:r>
          </a:p>
          <a:p>
            <a:r>
              <a:rPr lang="en-US" dirty="0" err="1"/>
              <a:t>MaxPool</a:t>
            </a:r>
            <a:endParaRPr lang="en-US" dirty="0"/>
          </a:p>
          <a:p>
            <a:r>
              <a:rPr lang="en-US" dirty="0"/>
              <a:t>Number of Parameters in a (C)NN</a:t>
            </a:r>
          </a:p>
          <a:p>
            <a:r>
              <a:rPr lang="en-US" dirty="0"/>
              <a:t>Weight Sharing</a:t>
            </a:r>
          </a:p>
          <a:p>
            <a:r>
              <a:rPr lang="en-US" dirty="0"/>
              <a:t>CNN Applications</a:t>
            </a:r>
          </a:p>
          <a:p>
            <a:r>
              <a:rPr lang="en-US" dirty="0"/>
              <a:t>Transfer Learning</a:t>
            </a:r>
          </a:p>
          <a:p>
            <a:r>
              <a:rPr lang="en-US" dirty="0"/>
              <a:t>NN Failures</a:t>
            </a:r>
          </a:p>
          <a:p>
            <a:r>
              <a:rPr lang="en-US" dirty="0"/>
              <a:t>Using NNs to promote algorithmic fairness</a:t>
            </a:r>
          </a:p>
          <a:p>
            <a:pPr marL="139700" indent="0">
              <a:buNone/>
            </a:pPr>
            <a:endParaRPr lang="en-US" dirty="0"/>
          </a:p>
        </p:txBody>
      </p:sp>
      <p:sp>
        <p:nvSpPr>
          <p:cNvPr id="4" name="Slide Number Placeholder 3">
            <a:extLst>
              <a:ext uri="{FF2B5EF4-FFF2-40B4-BE49-F238E27FC236}">
                <a16:creationId xmlns:a16="http://schemas.microsoft.com/office/drawing/2014/main" id="{0086D661-258F-B242-A4D0-B633DD718B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29889271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CC461-04CD-3986-2C9D-45AEBF76E64D}"/>
              </a:ext>
            </a:extLst>
          </p:cNvPr>
          <p:cNvSpPr>
            <a:spLocks noGrp="1"/>
          </p:cNvSpPr>
          <p:nvPr>
            <p:ph type="ctrTitle"/>
          </p:nvPr>
        </p:nvSpPr>
        <p:spPr/>
        <p:txBody>
          <a:bodyPr/>
          <a:lstStyle/>
          <a:p>
            <a:r>
              <a:rPr lang="en-US" dirty="0"/>
              <a:t>Video 2</a:t>
            </a:r>
          </a:p>
        </p:txBody>
      </p:sp>
      <p:sp>
        <p:nvSpPr>
          <p:cNvPr id="6" name="Subtitle 5">
            <a:extLst>
              <a:ext uri="{FF2B5EF4-FFF2-40B4-BE49-F238E27FC236}">
                <a16:creationId xmlns:a16="http://schemas.microsoft.com/office/drawing/2014/main" id="{DE2ECBB0-0E08-902D-BDAA-13AF69A18763}"/>
              </a:ext>
            </a:extLst>
          </p:cNvPr>
          <p:cNvSpPr>
            <a:spLocks noGrp="1"/>
          </p:cNvSpPr>
          <p:nvPr>
            <p:ph type="subTitle" idx="1"/>
          </p:nvPr>
        </p:nvSpPr>
        <p:spPr/>
        <p:txBody>
          <a:bodyPr/>
          <a:lstStyle/>
          <a:p>
            <a:r>
              <a:rPr lang="en-US" dirty="0"/>
              <a:t>Convolutions</a:t>
            </a:r>
          </a:p>
        </p:txBody>
      </p:sp>
      <p:sp>
        <p:nvSpPr>
          <p:cNvPr id="4" name="Slide Number Placeholder 3">
            <a:extLst>
              <a:ext uri="{FF2B5EF4-FFF2-40B4-BE49-F238E27FC236}">
                <a16:creationId xmlns:a16="http://schemas.microsoft.com/office/drawing/2014/main" id="{3826C4BD-34CF-D764-5023-3AD3D3568E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246968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8885-386F-D949-BFA3-AC118202046D}"/>
              </a:ext>
            </a:extLst>
          </p:cNvPr>
          <p:cNvSpPr>
            <a:spLocks noGrp="1"/>
          </p:cNvSpPr>
          <p:nvPr>
            <p:ph type="title"/>
          </p:nvPr>
        </p:nvSpPr>
        <p:spPr/>
        <p:txBody>
          <a:bodyPr/>
          <a:lstStyle/>
          <a:p>
            <a:r>
              <a:rPr lang="en-US" dirty="0"/>
              <a:t>Image Challenges</a:t>
            </a:r>
          </a:p>
        </p:txBody>
      </p:sp>
      <p:sp>
        <p:nvSpPr>
          <p:cNvPr id="3" name="Text Placeholder 2">
            <a:extLst>
              <a:ext uri="{FF2B5EF4-FFF2-40B4-BE49-F238E27FC236}">
                <a16:creationId xmlns:a16="http://schemas.microsoft.com/office/drawing/2014/main" id="{6524D45D-5540-7244-A583-33B4651DC868}"/>
              </a:ext>
            </a:extLst>
          </p:cNvPr>
          <p:cNvSpPr>
            <a:spLocks noGrp="1"/>
          </p:cNvSpPr>
          <p:nvPr>
            <p:ph type="body" idx="1"/>
          </p:nvPr>
        </p:nvSpPr>
        <p:spPr/>
        <p:txBody>
          <a:bodyPr/>
          <a:lstStyle/>
          <a:p>
            <a:pPr marL="139700" indent="0">
              <a:buNone/>
            </a:pPr>
            <a:r>
              <a:rPr lang="en-US" dirty="0"/>
              <a:t>Images are extremely high dimensional </a:t>
            </a:r>
          </a:p>
          <a:p>
            <a:r>
              <a:rPr lang="en-US" dirty="0"/>
              <a:t>CIFAR-10 dataset are very small: 3@32x32 </a:t>
            </a:r>
          </a:p>
          <a:p>
            <a:pPr lvl="1"/>
            <a:r>
              <a:rPr lang="en-US" dirty="0"/>
              <a:t># inputs: </a:t>
            </a:r>
            <a:br>
              <a:rPr lang="en-US" dirty="0"/>
            </a:br>
            <a:br>
              <a:rPr lang="en-US" dirty="0"/>
            </a:br>
            <a:br>
              <a:rPr lang="en-US" dirty="0"/>
            </a:br>
            <a:endParaRPr lang="en-US" dirty="0"/>
          </a:p>
          <a:p>
            <a:r>
              <a:rPr lang="en-US" dirty="0"/>
              <a:t>For moderate sized images: 3@200x200</a:t>
            </a:r>
          </a:p>
          <a:p>
            <a:pPr lvl="1"/>
            <a:r>
              <a:rPr lang="en-US" dirty="0"/>
              <a:t># inputs:</a:t>
            </a:r>
          </a:p>
          <a:p>
            <a:endParaRPr lang="en-US" dirty="0"/>
          </a:p>
          <a:p>
            <a:endParaRPr lang="en-US" dirty="0"/>
          </a:p>
          <a:p>
            <a:pPr marL="139700" indent="0">
              <a:buNone/>
            </a:pPr>
            <a:endParaRPr lang="en-US" dirty="0"/>
          </a:p>
          <a:p>
            <a:pPr marL="139700" indent="0">
              <a:buNone/>
            </a:pPr>
            <a:r>
              <a:rPr lang="en-US" dirty="0"/>
              <a:t>Images are structured, we should leverage this</a:t>
            </a:r>
          </a:p>
        </p:txBody>
      </p:sp>
      <p:sp>
        <p:nvSpPr>
          <p:cNvPr id="4" name="Slide Number Placeholder 3">
            <a:extLst>
              <a:ext uri="{FF2B5EF4-FFF2-40B4-BE49-F238E27FC236}">
                <a16:creationId xmlns:a16="http://schemas.microsoft.com/office/drawing/2014/main" id="{37B70DE6-30A1-5546-9309-F6BC8ABD0E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604959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7F0F-A199-B141-8313-F56770F5BA78}"/>
              </a:ext>
            </a:extLst>
          </p:cNvPr>
          <p:cNvSpPr>
            <a:spLocks noGrp="1"/>
          </p:cNvSpPr>
          <p:nvPr>
            <p:ph type="title"/>
          </p:nvPr>
        </p:nvSpPr>
        <p:spPr/>
        <p:txBody>
          <a:bodyPr/>
          <a:lstStyle/>
          <a:p>
            <a:r>
              <a:rPr lang="en-US" sz="2300" dirty="0"/>
              <a:t>Convolutional Neural Networks</a:t>
            </a:r>
          </a:p>
        </p:txBody>
      </p:sp>
      <p:sp>
        <p:nvSpPr>
          <p:cNvPr id="3" name="Text Placeholder 2">
            <a:extLst>
              <a:ext uri="{FF2B5EF4-FFF2-40B4-BE49-F238E27FC236}">
                <a16:creationId xmlns:a16="http://schemas.microsoft.com/office/drawing/2014/main" id="{DBA8F941-C651-ED47-B3F3-58EBDFFEEA53}"/>
              </a:ext>
            </a:extLst>
          </p:cNvPr>
          <p:cNvSpPr>
            <a:spLocks noGrp="1"/>
          </p:cNvSpPr>
          <p:nvPr>
            <p:ph type="body" idx="1"/>
          </p:nvPr>
        </p:nvSpPr>
        <p:spPr/>
        <p:txBody>
          <a:bodyPr/>
          <a:lstStyle/>
          <a:p>
            <a:pPr marL="139700" indent="0">
              <a:buNone/>
            </a:pPr>
            <a:r>
              <a:rPr lang="en-US" b="1" dirty="0"/>
              <a:t>Idea: </a:t>
            </a:r>
            <a:r>
              <a:rPr lang="en-US" dirty="0"/>
              <a:t>Reduce the number of weights that need to be learned by looking at local neighborhoods of image.</a:t>
            </a:r>
          </a:p>
          <a:p>
            <a:pPr marL="139700" indent="0">
              <a:buNone/>
            </a:pPr>
            <a:endParaRPr lang="en-US" b="1" dirty="0"/>
          </a:p>
          <a:p>
            <a:pPr marL="139700" indent="0">
              <a:buNone/>
            </a:pPr>
            <a:r>
              <a:rPr lang="en-US" dirty="0"/>
              <a:t>Use the idea of a </a:t>
            </a:r>
            <a:r>
              <a:rPr lang="en-US" b="1" dirty="0"/>
              <a:t>convolution</a:t>
            </a:r>
            <a:r>
              <a:rPr lang="en-US" dirty="0"/>
              <a:t> to reduce the number of inputs by combing information about local pixels. </a:t>
            </a:r>
          </a:p>
          <a:p>
            <a:pPr marL="139700" indent="0">
              <a:buNone/>
            </a:pPr>
            <a:endParaRPr lang="en-US" dirty="0"/>
          </a:p>
        </p:txBody>
      </p:sp>
      <p:sp>
        <p:nvSpPr>
          <p:cNvPr id="4" name="Slide Number Placeholder 3">
            <a:extLst>
              <a:ext uri="{FF2B5EF4-FFF2-40B4-BE49-F238E27FC236}">
                <a16:creationId xmlns:a16="http://schemas.microsoft.com/office/drawing/2014/main" id="{31848EDF-57EC-7F4B-ABEC-63A976AC66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descr="A close up of a logo&#10;&#10;Description automatically generated">
            <a:extLst>
              <a:ext uri="{FF2B5EF4-FFF2-40B4-BE49-F238E27FC236}">
                <a16:creationId xmlns:a16="http://schemas.microsoft.com/office/drawing/2014/main" id="{509336E2-D736-7F40-B12A-7F92ACBBAB51}"/>
              </a:ext>
            </a:extLst>
          </p:cNvPr>
          <p:cNvPicPr>
            <a:picLocks noChangeAspect="1"/>
          </p:cNvPicPr>
          <p:nvPr/>
        </p:nvPicPr>
        <p:blipFill>
          <a:blip r:embed="rId2"/>
          <a:stretch>
            <a:fillRect/>
          </a:stretch>
        </p:blipFill>
        <p:spPr>
          <a:xfrm>
            <a:off x="4572000" y="2369147"/>
            <a:ext cx="2623760" cy="2774304"/>
          </a:xfrm>
          <a:prstGeom prst="rect">
            <a:avLst/>
          </a:prstGeom>
        </p:spPr>
      </p:pic>
    </p:spTree>
    <p:extLst>
      <p:ext uri="{BB962C8B-B14F-4D97-AF65-F5344CB8AC3E}">
        <p14:creationId xmlns:p14="http://schemas.microsoft.com/office/powerpoint/2010/main" val="200889893"/>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15223</TotalTime>
  <Words>2547</Words>
  <Application>Microsoft Office PowerPoint</Application>
  <PresentationFormat>On-screen Show (16:9)</PresentationFormat>
  <Paragraphs>527</Paragraphs>
  <Slides>69</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Georgia</vt:lpstr>
      <vt:lpstr>Nunito Sans</vt:lpstr>
      <vt:lpstr>Open Sans</vt:lpstr>
      <vt:lpstr>Wingdings</vt:lpstr>
      <vt:lpstr>Calibri</vt:lpstr>
      <vt:lpstr>Arial</vt:lpstr>
      <vt:lpstr>SlideMaster</vt:lpstr>
      <vt:lpstr>CSE/STAT 416 Convolutional Neural Networks Pre-Lecture Videos  Tanmay Shah Paul G. Allen School of Computer Science &amp; Engineering University of Washington  May 3 , 2024</vt:lpstr>
      <vt:lpstr>Video 1</vt:lpstr>
      <vt:lpstr>Deep Learning</vt:lpstr>
      <vt:lpstr>2 mins</vt:lpstr>
      <vt:lpstr>NNs to the Rescue</vt:lpstr>
      <vt:lpstr>Hyperparameter Optimization</vt:lpstr>
      <vt:lpstr>Video 2</vt:lpstr>
      <vt:lpstr>Image Challenges</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Special Kernels</vt:lpstr>
      <vt:lpstr>Hyper-parameters of a Single Convolution</vt:lpstr>
      <vt:lpstr>CSE/STAT 416 Convolutional Neural Networks   Tanmay Shah Paul G. Allen School of Computer Science &amp; Engineering University of Washington  May 3 , 2024</vt:lpstr>
      <vt:lpstr>HW4 Walkthrough</vt:lpstr>
      <vt:lpstr>Deep Learning</vt:lpstr>
      <vt:lpstr>Image Features</vt:lpstr>
      <vt:lpstr>The Past</vt:lpstr>
      <vt:lpstr>NNs to the Rescue</vt:lpstr>
      <vt:lpstr>Convolutional Neural Networks</vt:lpstr>
      <vt:lpstr>Hyper-parameters of a Single Convolution</vt:lpstr>
      <vt:lpstr>3 min</vt:lpstr>
      <vt:lpstr>Convolutional Neural Networks</vt:lpstr>
      <vt:lpstr>Pooling</vt:lpstr>
      <vt:lpstr>Convolutional Neural Network</vt:lpstr>
      <vt:lpstr>Convolutional Neural Network</vt:lpstr>
      <vt:lpstr>2 min</vt:lpstr>
      <vt:lpstr>2 min</vt:lpstr>
      <vt:lpstr>PowerPoint Presentation</vt:lpstr>
      <vt:lpstr>Number of Weights / Parameters</vt:lpstr>
      <vt:lpstr>CNN with Color Images</vt:lpstr>
      <vt:lpstr>CNN with Color Images</vt:lpstr>
      <vt:lpstr>2 min</vt:lpstr>
      <vt:lpstr>Weight Sharing</vt:lpstr>
      <vt:lpstr>Weight Sharing</vt:lpstr>
      <vt:lpstr>CNN Applications &amp; Transfer Learning</vt:lpstr>
      <vt:lpstr>General CNN Architecture</vt:lpstr>
      <vt:lpstr>Features</vt:lpstr>
      <vt:lpstr>PowerPoint Presentation</vt:lpstr>
      <vt:lpstr>CNN Success</vt:lpstr>
      <vt:lpstr>CNN Success</vt:lpstr>
      <vt:lpstr>CNN Success</vt:lpstr>
      <vt:lpstr>CNN Success</vt:lpstr>
      <vt:lpstr>Applications</vt:lpstr>
      <vt:lpstr>Applications</vt:lpstr>
      <vt:lpstr>3 min</vt:lpstr>
      <vt:lpstr>PowerPoint Presentation</vt:lpstr>
      <vt:lpstr>A Tale of 2 Tasks</vt:lpstr>
      <vt:lpstr>CNNs</vt:lpstr>
      <vt:lpstr>Transfer Learning</vt:lpstr>
      <vt:lpstr>Transfer Learning</vt:lpstr>
      <vt:lpstr>Deep Learning in Practice</vt:lpstr>
      <vt:lpstr>Pros</vt:lpstr>
      <vt:lpstr>Cons</vt:lpstr>
      <vt:lpstr>NN Failures</vt:lpstr>
      <vt:lpstr>NN Failures</vt:lpstr>
      <vt:lpstr>NN Failures</vt:lpstr>
      <vt:lpstr>Dataset Bias</vt:lpstr>
      <vt:lpstr>Demo: Adversarial Neural Networks to Promote Fairness</vt:lpstr>
      <vt:lpstr>Further Readings on Deep Learning</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478</cp:revision>
  <cp:lastPrinted>2019-08-05T15:58:05Z</cp:lastPrinted>
  <dcterms:modified xsi:type="dcterms:W3CDTF">2024-05-03T23:05:21Z</dcterms:modified>
</cp:coreProperties>
</file>