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8" r:id="rId1"/>
  </p:sldMasterIdLst>
  <p:notesMasterIdLst>
    <p:notesMasterId r:id="rId72"/>
  </p:notesMasterIdLst>
  <p:handoutMasterIdLst>
    <p:handoutMasterId r:id="rId73"/>
  </p:handoutMasterIdLst>
  <p:sldIdLst>
    <p:sldId id="420" r:id="rId2"/>
    <p:sldId id="415" r:id="rId3"/>
    <p:sldId id="416" r:id="rId4"/>
    <p:sldId id="417" r:id="rId5"/>
    <p:sldId id="327" r:id="rId6"/>
    <p:sldId id="328" r:id="rId7"/>
    <p:sldId id="330" r:id="rId8"/>
    <p:sldId id="326" r:id="rId9"/>
    <p:sldId id="325" r:id="rId10"/>
    <p:sldId id="331" r:id="rId11"/>
    <p:sldId id="332" r:id="rId12"/>
    <p:sldId id="338" r:id="rId13"/>
    <p:sldId id="419" r:id="rId14"/>
    <p:sldId id="427" r:id="rId15"/>
    <p:sldId id="384" r:id="rId16"/>
    <p:sldId id="343" r:id="rId17"/>
    <p:sldId id="342" r:id="rId18"/>
    <p:sldId id="344" r:id="rId19"/>
    <p:sldId id="351" r:id="rId20"/>
    <p:sldId id="345" r:id="rId21"/>
    <p:sldId id="346" r:id="rId22"/>
    <p:sldId id="347" r:id="rId23"/>
    <p:sldId id="400" r:id="rId24"/>
    <p:sldId id="412" r:id="rId25"/>
    <p:sldId id="413" r:id="rId26"/>
    <p:sldId id="322" r:id="rId27"/>
    <p:sldId id="421" r:id="rId28"/>
    <p:sldId id="333" r:id="rId29"/>
    <p:sldId id="418" r:id="rId30"/>
    <p:sldId id="422" r:id="rId31"/>
    <p:sldId id="423" r:id="rId32"/>
    <p:sldId id="403" r:id="rId33"/>
    <p:sldId id="411" r:id="rId34"/>
    <p:sldId id="385" r:id="rId35"/>
    <p:sldId id="389" r:id="rId36"/>
    <p:sldId id="348" r:id="rId37"/>
    <p:sldId id="350" r:id="rId38"/>
    <p:sldId id="352" r:id="rId39"/>
    <p:sldId id="353" r:id="rId40"/>
    <p:sldId id="425" r:id="rId41"/>
    <p:sldId id="426" r:id="rId42"/>
    <p:sldId id="337" r:id="rId43"/>
    <p:sldId id="356" r:id="rId44"/>
    <p:sldId id="357" r:id="rId45"/>
    <p:sldId id="405" r:id="rId46"/>
    <p:sldId id="358" r:id="rId47"/>
    <p:sldId id="359" r:id="rId48"/>
    <p:sldId id="360" r:id="rId49"/>
    <p:sldId id="361" r:id="rId50"/>
    <p:sldId id="362" r:id="rId51"/>
    <p:sldId id="363" r:id="rId52"/>
    <p:sldId id="391" r:id="rId53"/>
    <p:sldId id="395" r:id="rId54"/>
    <p:sldId id="424" r:id="rId55"/>
    <p:sldId id="410" r:id="rId56"/>
    <p:sldId id="386" r:id="rId57"/>
    <p:sldId id="366" r:id="rId58"/>
    <p:sldId id="364" r:id="rId59"/>
    <p:sldId id="365" r:id="rId60"/>
    <p:sldId id="367" r:id="rId61"/>
    <p:sldId id="368" r:id="rId62"/>
    <p:sldId id="369" r:id="rId63"/>
    <p:sldId id="370" r:id="rId64"/>
    <p:sldId id="371" r:id="rId65"/>
    <p:sldId id="372" r:id="rId66"/>
    <p:sldId id="390" r:id="rId67"/>
    <p:sldId id="373" r:id="rId68"/>
    <p:sldId id="374" r:id="rId69"/>
    <p:sldId id="394" r:id="rId70"/>
    <p:sldId id="375" r:id="rId71"/>
  </p:sldIdLst>
  <p:sldSz cx="9144000" cy="5143500" type="screen16x9"/>
  <p:notesSz cx="6858000" cy="9144000"/>
  <p:embeddedFontLst>
    <p:embeddedFont>
      <p:font typeface="Calibri" panose="020F0502020204030204" pitchFamily="34" charset="0"/>
      <p:regular r:id="rId74"/>
      <p:bold r:id="rId75"/>
      <p:italic r:id="rId76"/>
      <p:boldItalic r:id="rId77"/>
    </p:embeddedFont>
    <p:embeddedFont>
      <p:font typeface="Cambria Math" panose="02040503050406030204" pitchFamily="18" charset="0"/>
      <p:regular r:id="rId78"/>
    </p:embeddedFont>
    <p:embeddedFont>
      <p:font typeface="Georgia" panose="02040502050405020303" pitchFamily="18" charset="0"/>
      <p:regular r:id="rId79"/>
      <p:bold r:id="rId80"/>
      <p:italic r:id="rId81"/>
      <p:boldItalic r:id="rId82"/>
    </p:embeddedFont>
    <p:embeddedFont>
      <p:font typeface="Nunito Sans" pitchFamily="2" charset="0"/>
      <p:regular r:id="rId83"/>
      <p:bold r:id="rId84"/>
      <p:italic r:id="rId85"/>
      <p:boldItalic r:id="rId86"/>
    </p:embeddedFont>
    <p:embeddedFont>
      <p:font typeface="Open Sans" panose="020B060603050402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7BA6"/>
    <a:srgbClr val="6093C5"/>
    <a:srgbClr val="AECDE6"/>
    <a:srgbClr val="712627"/>
    <a:srgbClr val="95698A"/>
    <a:srgbClr val="942093"/>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87"/>
    <p:restoredTop sz="84628"/>
  </p:normalViewPr>
  <p:slideViewPr>
    <p:cSldViewPr snapToGrid="0" snapToObjects="1">
      <p:cViewPr varScale="1">
        <p:scale>
          <a:sx n="104" d="100"/>
          <a:sy n="104" d="100"/>
        </p:scale>
        <p:origin x="69" y="309"/>
      </p:cViewPr>
      <p:guideLst>
        <p:guide orient="horz" pos="1620"/>
        <p:guide pos="2880"/>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font" Target="fonts/font1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3/29/2024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83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479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5700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Displayed points are the train set. Assume the test set is not shown, but generally along the same distribution.</a:t>
            </a:r>
          </a:p>
          <a:p>
            <a:endParaRPr lang="en-US" dirty="0"/>
          </a:p>
          <a:p>
            <a:endParaRPr lang="en-US" dirty="0"/>
          </a:p>
        </p:txBody>
      </p:sp>
    </p:spTree>
    <p:extLst>
      <p:ext uri="{BB962C8B-B14F-4D97-AF65-F5344CB8AC3E}">
        <p14:creationId xmlns:p14="http://schemas.microsoft.com/office/powerpoint/2010/main" val="328580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Displayed points are the train set. Assume the test set is not shown, but generally along the same distribution.</a:t>
            </a:r>
          </a:p>
          <a:p>
            <a:r>
              <a:rPr lang="en-US" dirty="0"/>
              <a:t>WOS: Depends on dataset!</a:t>
            </a:r>
          </a:p>
          <a:p>
            <a:endParaRPr lang="en-US" dirty="0"/>
          </a:p>
          <a:p>
            <a:endParaRPr lang="en-US" dirty="0"/>
          </a:p>
        </p:txBody>
      </p:sp>
    </p:spTree>
    <p:extLst>
      <p:ext uri="{BB962C8B-B14F-4D97-AF65-F5344CB8AC3E}">
        <p14:creationId xmlns:p14="http://schemas.microsoft.com/office/powerpoint/2010/main" val="3687021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2721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a squiggly line for test error</a:t>
            </a:r>
          </a:p>
          <a:p>
            <a:r>
              <a:rPr lang="en-US" dirty="0"/>
              <a:t>Draw the just right zone</a:t>
            </a:r>
          </a:p>
          <a:p>
            <a:r>
              <a:rPr lang="en-US" dirty="0"/>
              <a:t>Draw the overfitting zone</a:t>
            </a:r>
          </a:p>
          <a:p>
            <a:r>
              <a:rPr lang="en-US" dirty="0"/>
              <a:t>Draw the underfitting zone</a:t>
            </a:r>
          </a:p>
        </p:txBody>
      </p:sp>
    </p:spTree>
    <p:extLst>
      <p:ext uri="{BB962C8B-B14F-4D97-AF65-F5344CB8AC3E}">
        <p14:creationId xmlns:p14="http://schemas.microsoft.com/office/powerpoint/2010/main" val="2191119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Remind them that test error is a heuristic for true error.</a:t>
            </a:r>
          </a:p>
        </p:txBody>
      </p:sp>
    </p:spTree>
    <p:extLst>
      <p:ext uri="{BB962C8B-B14F-4D97-AF65-F5344CB8AC3E}">
        <p14:creationId xmlns:p14="http://schemas.microsoft.com/office/powerpoint/2010/main" val="593003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Nate Silver founded </a:t>
            </a:r>
            <a:r>
              <a:rPr lang="en-US" dirty="0" err="1"/>
              <a:t>fivethirtyeight</a:t>
            </a:r>
            <a:r>
              <a:rPr lang="en-US" dirty="0"/>
              <a:t>, a statistical blog that became famous for correctly predicting the outcomes of all 50 states in the 2012 election</a:t>
            </a:r>
          </a:p>
        </p:txBody>
      </p:sp>
    </p:spTree>
    <p:extLst>
      <p:ext uri="{BB962C8B-B14F-4D97-AF65-F5344CB8AC3E}">
        <p14:creationId xmlns:p14="http://schemas.microsoft.com/office/powerpoint/2010/main" val="3207003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Bias: $$f(x) – E_D[\hat{f}(x | D)]$$</a:t>
            </a:r>
          </a:p>
          <a:p>
            <a:r>
              <a:rPr lang="en-US" dirty="0"/>
              <a:t>WOS: y = f(x) + epsilon, defines a distribution to draw values.</a:t>
            </a:r>
          </a:p>
          <a:p>
            <a:r>
              <a:rPr lang="en-US" dirty="0"/>
              <a:t>What you’re doing: randomly sampling a bunch of points from the generator, training a model, repeating that and taking the average of them. Then computing the difference between the average model and the true function.</a:t>
            </a:r>
          </a:p>
          <a:p>
            <a:r>
              <a:rPr lang="en-US" dirty="0"/>
              <a:t>Can’t compute bias of a real-world dataset, don’t have the true function.</a:t>
            </a:r>
          </a:p>
        </p:txBody>
      </p:sp>
    </p:spTree>
    <p:extLst>
      <p:ext uri="{BB962C8B-B14F-4D97-AF65-F5344CB8AC3E}">
        <p14:creationId xmlns:p14="http://schemas.microsoft.com/office/powerpoint/2010/main" val="228169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Variance: $E_D[(\hat{f}(x | D) - E_D[\hat{f}(x | D)])^2]$</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What you’re doing: randomly sampling a bunch of points from the generator, training a model, repeating that and taking the average of them. Then you are looking at the difference between each trained model and the average trained model. How much did the model vary, how much is it jumping around.</a:t>
            </a:r>
          </a:p>
          <a:p>
            <a:r>
              <a:rPr lang="en-US" dirty="0"/>
              <a:t>Can compute variance of a real-world dataset, by taking different random samples of the data.</a:t>
            </a:r>
          </a:p>
        </p:txBody>
      </p:sp>
    </p:spTree>
    <p:extLst>
      <p:ext uri="{BB962C8B-B14F-4D97-AF65-F5344CB8AC3E}">
        <p14:creationId xmlns:p14="http://schemas.microsoft.com/office/powerpoint/2010/main" val="114259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5978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6981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true error curve, variance, bias, noise</a:t>
            </a:r>
          </a:p>
        </p:txBody>
      </p:sp>
    </p:spTree>
    <p:extLst>
      <p:ext uri="{BB962C8B-B14F-4D97-AF65-F5344CB8AC3E}">
        <p14:creationId xmlns:p14="http://schemas.microsoft.com/office/powerpoint/2010/main" val="501305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true error, train error</a:t>
            </a:r>
          </a:p>
        </p:txBody>
      </p:sp>
    </p:spTree>
    <p:extLst>
      <p:ext uri="{BB962C8B-B14F-4D97-AF65-F5344CB8AC3E}">
        <p14:creationId xmlns:p14="http://schemas.microsoft.com/office/powerpoint/2010/main" val="241918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Bias is not impacted by training set size, because in bias calculations we average across several sampled datasets, we don’t consider individual models trained on particular datasets. https://</a:t>
            </a:r>
            <a:r>
              <a:rPr lang="en-US" dirty="0" err="1"/>
              <a:t>stats.stackexchange.com</a:t>
            </a:r>
            <a:r>
              <a:rPr lang="en-US" dirty="0"/>
              <a:t>/a/406782 </a:t>
            </a:r>
          </a:p>
        </p:txBody>
      </p:sp>
    </p:spTree>
    <p:extLst>
      <p:ext uri="{BB962C8B-B14F-4D97-AF65-F5344CB8AC3E}">
        <p14:creationId xmlns:p14="http://schemas.microsoft.com/office/powerpoint/2010/main" val="4235389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729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Draw different values of p in different colors</a:t>
            </a:r>
          </a:p>
          <a:p>
            <a:r>
              <a:rPr lang="en-US" dirty="0"/>
              <a:t>Max p = 32</a:t>
            </a:r>
          </a:p>
        </p:txBody>
      </p:sp>
    </p:spTree>
    <p:extLst>
      <p:ext uri="{BB962C8B-B14F-4D97-AF65-F5344CB8AC3E}">
        <p14:creationId xmlns:p14="http://schemas.microsoft.com/office/powerpoint/2010/main" val="223903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different values of p in different colors, p=0, 1, 2, 3, 31</a:t>
            </a:r>
          </a:p>
          <a:p>
            <a:r>
              <a:rPr lang="en-US" dirty="0"/>
              <a:t>Max p = 31</a:t>
            </a:r>
          </a:p>
        </p:txBody>
      </p:sp>
    </p:spTree>
    <p:extLst>
      <p:ext uri="{BB962C8B-B14F-4D97-AF65-F5344CB8AC3E}">
        <p14:creationId xmlns:p14="http://schemas.microsoft.com/office/powerpoint/2010/main" val="455301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33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the high-level of a probability density function (PDF)</a:t>
            </a:r>
          </a:p>
          <a:p>
            <a:r>
              <a:rPr lang="en-US" dirty="0"/>
              <a:t>$$E_{</a:t>
            </a:r>
            <a:r>
              <a:rPr lang="en-US" dirty="0" err="1"/>
              <a:t>xy</a:t>
            </a:r>
            <a:r>
              <a:rPr lang="en-US" dirty="0"/>
              <a:t>}[L(y, </a:t>
            </a:r>
            <a:r>
              <a:rPr lang="en-US" dirty="0" err="1"/>
              <a:t>f_w</a:t>
            </a:r>
            <a:r>
              <a:rPr lang="en-US" dirty="0"/>
              <a:t>(x))]$$</a:t>
            </a:r>
          </a:p>
          <a:p>
            <a:r>
              <a:rPr lang="en-US" dirty="0"/>
              <a:t>Show that this is just the weighted average over all pairs of </a:t>
            </a:r>
            <a:r>
              <a:rPr lang="en-US" dirty="0" err="1"/>
              <a:t>x,y</a:t>
            </a:r>
            <a:r>
              <a:rPr lang="en-US" dirty="0"/>
              <a: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This is where the true function we mentioned last time comes in. It is a theoretical construct – it doesn’t actually exist – but it helps us define the true error and analyze it. WOS $$y=f(x)+epsilon$$</a:t>
            </a:r>
          </a:p>
          <a:p>
            <a:endParaRPr lang="en-US" dirty="0"/>
          </a:p>
        </p:txBody>
      </p:sp>
    </p:spTree>
    <p:extLst>
      <p:ext uri="{BB962C8B-B14F-4D97-AF65-F5344CB8AC3E}">
        <p14:creationId xmlns:p14="http://schemas.microsoft.com/office/powerpoint/2010/main" val="3286418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“More test data =&gt; better estimate of true error”</a:t>
            </a:r>
          </a:p>
          <a:p>
            <a:r>
              <a:rPr lang="en-US" dirty="0"/>
              <a:t>WOS “What happens if training set is too small? Extreme example of two points”</a:t>
            </a:r>
          </a:p>
          <a:p>
            <a:endParaRPr lang="en-US" dirty="0"/>
          </a:p>
        </p:txBody>
      </p:sp>
    </p:spTree>
    <p:extLst>
      <p:ext uri="{BB962C8B-B14F-4D97-AF65-F5344CB8AC3E}">
        <p14:creationId xmlns:p14="http://schemas.microsoft.com/office/powerpoint/2010/main" val="99327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Talk about what happens if w_1 is 0</a:t>
            </a:r>
          </a:p>
        </p:txBody>
      </p:sp>
    </p:spTree>
    <p:extLst>
      <p:ext uri="{BB962C8B-B14F-4D97-AF65-F5344CB8AC3E}">
        <p14:creationId xmlns:p14="http://schemas.microsoft.com/office/powerpoint/2010/main" val="269473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Write these on the slide </a:t>
            </a:r>
          </a:p>
          <a:p>
            <a:pPr lvl="1"/>
            <a:r>
              <a:rPr lang="en-US" dirty="0"/>
              <a:t>Training data: Raw data about houses</a:t>
            </a:r>
          </a:p>
          <a:p>
            <a:pPr lvl="1"/>
            <a:r>
              <a:rPr lang="en-US" dirty="0"/>
              <a:t>Feature extraction: Extract / transform/ compute relevant features</a:t>
            </a:r>
          </a:p>
          <a:p>
            <a:pPr lvl="1"/>
            <a:r>
              <a:rPr lang="en-US" dirty="0"/>
              <a:t>X: SQ. FT</a:t>
            </a:r>
          </a:p>
          <a:p>
            <a:pPr lvl="1"/>
            <a:r>
              <a:rPr lang="en-US" dirty="0"/>
              <a:t>Y: Actual house prices</a:t>
            </a:r>
          </a:p>
          <a:p>
            <a:pPr lvl="1"/>
            <a:r>
              <a:rPr lang="en-US" dirty="0"/>
              <a:t>Quality Metric: Errors in predicted values</a:t>
            </a:r>
          </a:p>
          <a:p>
            <a:pPr lvl="1"/>
            <a:r>
              <a:rPr lang="en-US" dirty="0"/>
              <a:t>Optimization Algorithm: Adjust the parameters of the model</a:t>
            </a:r>
          </a:p>
          <a:p>
            <a:pPr lvl="1"/>
            <a:r>
              <a:rPr lang="en-US" dirty="0"/>
              <a:t>\hat{Y}: predicted sales</a:t>
            </a:r>
          </a:p>
          <a:p>
            <a:endParaRPr lang="en-US" dirty="0"/>
          </a:p>
        </p:txBody>
      </p:sp>
    </p:spTree>
    <p:extLst>
      <p:ext uri="{BB962C8B-B14F-4D97-AF65-F5344CB8AC3E}">
        <p14:creationId xmlns:p14="http://schemas.microsoft.com/office/powerpoint/2010/main" val="512813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78440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83C9DB8B-45D9-45C1-BF3E-A943162B1ED2}"/>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295BE5B6-D0B1-441A-A247-F5B64E6E37DA}"/>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7A5666D9-39DA-45F1-BF19-E6737DA4BAAF}"/>
              </a:ext>
            </a:extLst>
          </p:cNvPr>
          <p:cNvGrpSpPr/>
          <p:nvPr userDrawn="1"/>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99C2EFEE-3BD1-4C12-9A1C-19D61528BE2C}"/>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351C842B-DD1C-4121-8D3F-005E0DEDDB1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330CE6D0-34C0-47C5-A2AF-A9B9AE360BD8}"/>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D99D12C6-A07E-4D34-8D4E-8D63F06264CA}"/>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5C65FD41-2228-4590-9C55-6D815678843B}"/>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71455426-7E8F-4FB6-8DF1-E7389974C565}"/>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21AC681-464E-4230-8FC6-9546E402A256}"/>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633729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88111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0222012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solidFill>
        <a:effectLst/>
      </p:bgPr>
    </p:bg>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0595436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algn="l"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dirty="0"/>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7766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userDrawn="1"/>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7940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3040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DD781A35-3FE5-4FFD-96A3-B4F03740F567}"/>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2346116611"/>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261190393"/>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135492892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1257002686"/>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4398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57479977"/>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80" r:id="rId7"/>
    <p:sldLayoutId id="2147483681" r:id="rId8"/>
    <p:sldLayoutId id="2147483675" r:id="rId9"/>
    <p:sldLayoutId id="2147483676" r:id="rId10"/>
    <p:sldLayoutId id="2147483677" r:id="rId11"/>
    <p:sldLayoutId id="2147483678" r:id="rId12"/>
    <p:sldLayoutId id="2147483679" r:id="rId13"/>
    <p:sldLayoutId id="2147483667" r:id="rId14"/>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open.spotify.com/artist/73BLwSX6gsNeVzS7DgI4xe?si=OccyY7oqRMCxyiJa3_ptV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47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0.pn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0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70.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0.pn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7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8" name="Picture 7">
            <a:extLst>
              <a:ext uri="{FF2B5EF4-FFF2-40B4-BE49-F238E27FC236}">
                <a16:creationId xmlns:a16="http://schemas.microsoft.com/office/drawing/2014/main" id="{1725D5F7-6C5B-E64B-B60C-5A99EF4487B9}"/>
              </a:ext>
            </a:extLst>
          </p:cNvPr>
          <p:cNvPicPr>
            <a:picLocks noChangeAspect="1"/>
          </p:cNvPicPr>
          <p:nvPr/>
        </p:nvPicPr>
        <p:blipFill>
          <a:blip r:embed="rId3"/>
          <a:stretch>
            <a:fillRect/>
          </a:stretch>
        </p:blipFill>
        <p:spPr>
          <a:xfrm>
            <a:off x="495224" y="1769999"/>
            <a:ext cx="672486" cy="672486"/>
          </a:xfrm>
          <a:prstGeom prst="rect">
            <a:avLst/>
          </a:prstGeom>
        </p:spPr>
      </p:pic>
      <p:sp>
        <p:nvSpPr>
          <p:cNvPr id="6" name="Google Shape;91;p15">
            <a:extLst>
              <a:ext uri="{FF2B5EF4-FFF2-40B4-BE49-F238E27FC236}">
                <a16:creationId xmlns:a16="http://schemas.microsoft.com/office/drawing/2014/main" id="{C17082B8-A08B-1D41-9EF0-C0B0E0AB09F2}"/>
              </a:ext>
            </a:extLst>
          </p:cNvPr>
          <p:cNvSpPr txBox="1">
            <a:spLocks/>
          </p:cNvSpPr>
          <p:nvPr/>
        </p:nvSpPr>
        <p:spPr>
          <a:xfrm>
            <a:off x="468925" y="2387250"/>
            <a:ext cx="3636600" cy="22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B57BA6"/>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9pPr>
          </a:lstStyle>
          <a:p>
            <a:r>
              <a:rPr lang="en-US" dirty="0"/>
              <a:t>CSE/STAT 416</a:t>
            </a:r>
            <a:br>
              <a:rPr lang="en-US" dirty="0"/>
            </a:br>
            <a:r>
              <a:rPr lang="en-US" sz="1800" dirty="0"/>
              <a:t>Assessing Performance</a:t>
            </a:r>
            <a:br>
              <a:rPr lang="en-US" sz="1800" dirty="0"/>
            </a:br>
            <a:br>
              <a:rPr lang="en-US" sz="1800" dirty="0"/>
            </a:br>
            <a:r>
              <a:rPr lang="en-US" sz="1000" dirty="0"/>
              <a:t>Tanmay Shah</a:t>
            </a:r>
            <a:br>
              <a:rPr lang="en-US" sz="1000" dirty="0"/>
            </a:br>
            <a:r>
              <a:rPr lang="en-US" sz="1000" dirty="0"/>
              <a:t>University of Washington</a:t>
            </a:r>
            <a:br>
              <a:rPr lang="en-US" sz="1000" dirty="0"/>
            </a:br>
            <a:r>
              <a:rPr lang="en-US" sz="1000" dirty="0"/>
              <a:t>March 29, 2024</a:t>
            </a:r>
            <a:br>
              <a:rPr lang="en-US" sz="1000" dirty="0"/>
            </a:br>
            <a:br>
              <a:rPr lang="en-US" sz="1000" dirty="0"/>
            </a:br>
            <a:br>
              <a:rPr lang="en-US" sz="1000" dirty="0"/>
            </a:br>
            <a:r>
              <a:rPr lang="en-US" sz="1000" dirty="0"/>
              <a:t>❓ Questions? </a:t>
            </a:r>
            <a:r>
              <a:rPr lang="en-US" sz="1000" b="0" dirty="0"/>
              <a:t>Raise hand or </a:t>
            </a:r>
            <a:r>
              <a:rPr lang="en-US" sz="1000" dirty="0" err="1"/>
              <a:t>sli.do</a:t>
            </a:r>
            <a:r>
              <a:rPr lang="en-US" sz="1000" dirty="0"/>
              <a:t> #cs416</a:t>
            </a:r>
            <a:br>
              <a:rPr lang="en-US" sz="1000" dirty="0"/>
            </a:br>
            <a:r>
              <a:rPr lang="en-US" sz="1000" dirty="0"/>
              <a:t>💬 Before Class: </a:t>
            </a:r>
            <a:r>
              <a:rPr lang="en-US" sz="1000" b="0" dirty="0"/>
              <a:t>Did you get to do anything fun during the (short) spring break?</a:t>
            </a:r>
            <a:br>
              <a:rPr lang="en-US" sz="1000" dirty="0"/>
            </a:br>
            <a:r>
              <a:rPr lang="en-US" sz="1000" dirty="0"/>
              <a:t>🎵 Listening to: </a:t>
            </a:r>
            <a:r>
              <a:rPr lang="en-US" sz="1000" dirty="0" err="1">
                <a:hlinkClick r:id="rId4"/>
              </a:rPr>
              <a:t>grentperez</a:t>
            </a:r>
            <a:endParaRPr lang="en-US" sz="1000" dirty="0"/>
          </a:p>
        </p:txBody>
      </p:sp>
    </p:spTree>
    <p:extLst>
      <p:ext uri="{BB962C8B-B14F-4D97-AF65-F5344CB8AC3E}">
        <p14:creationId xmlns:p14="http://schemas.microsoft.com/office/powerpoint/2010/main" val="395015878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DE84-9DA0-BE48-9D67-D5063D5A9EA1}"/>
              </a:ext>
            </a:extLst>
          </p:cNvPr>
          <p:cNvSpPr>
            <a:spLocks noGrp="1"/>
          </p:cNvSpPr>
          <p:nvPr>
            <p:ph type="title"/>
          </p:nvPr>
        </p:nvSpPr>
        <p:spPr/>
        <p:txBody>
          <a:bodyPr/>
          <a:lstStyle/>
          <a:p>
            <a:r>
              <a:rPr lang="en-US" dirty="0"/>
              <a:t>More Inputs - Visually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B5A7086-EE01-624D-B236-DFAA9F0CDC07}"/>
                  </a:ext>
                </a:extLst>
              </p:cNvPr>
              <p:cNvSpPr>
                <a:spLocks noGrp="1"/>
              </p:cNvSpPr>
              <p:nvPr>
                <p:ph type="body" idx="1"/>
              </p:nvPr>
            </p:nvSpPr>
            <p:spPr>
              <a:xfrm>
                <a:off x="3090625" y="575500"/>
                <a:ext cx="5596200" cy="4328194"/>
              </a:xfrm>
            </p:spPr>
            <p:txBody>
              <a:bodyPr/>
              <a:lstStyle/>
              <a:p>
                <a:pPr marL="139700" indent="0">
                  <a:buNone/>
                </a:pPr>
                <a:r>
                  <a:rPr lang="en-US" dirty="0"/>
                  <a:t>Adding more features to the model allows for more complex relationships to be learned</a:t>
                </a:r>
              </a:p>
              <a:p>
                <a:pPr marL="139700" indent="0" algn="ct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𝑠𝑞</m:t>
                          </m:r>
                          <m:r>
                            <a:rPr lang="en-US" b="0" i="1" smtClean="0">
                              <a:latin typeface="Cambria Math" panose="02040503050406030204" pitchFamily="18" charset="0"/>
                            </a:rPr>
                            <m:t>. </m:t>
                          </m:r>
                          <m:r>
                            <a:rPr lang="en-US" b="0" i="1" smtClean="0">
                              <a:latin typeface="Cambria Math" panose="02040503050406030204" pitchFamily="18" charset="0"/>
                            </a:rPr>
                            <m:t>𝑓𝑡</m:t>
                          </m:r>
                          <m:r>
                            <a:rPr lang="en-US" b="0" i="1" smtClean="0">
                              <a:latin typeface="Cambria Math" panose="02040503050406030204" pitchFamily="18" charset="0"/>
                            </a:rPr>
                            <m:t>.</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latin typeface="Cambria Math" panose="02040503050406030204" pitchFamily="18" charset="0"/>
                            </a:rPr>
                            <m:t>𝑏𝑎𝑡h𝑟𝑜𝑜𝑚𝑠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buNone/>
                </a:pPr>
                <a:r>
                  <a:rPr lang="en-US" dirty="0"/>
                  <a:t>Coefficients tell us the rate of change </a:t>
                </a:r>
                <a:r>
                  <a:rPr lang="en-US" b="1" dirty="0"/>
                  <a:t>if all other features are constant</a:t>
                </a:r>
              </a:p>
            </p:txBody>
          </p:sp>
        </mc:Choice>
        <mc:Fallback xmlns="">
          <p:sp>
            <p:nvSpPr>
              <p:cNvPr id="3" name="Text Placeholder 2">
                <a:extLst>
                  <a:ext uri="{FF2B5EF4-FFF2-40B4-BE49-F238E27FC236}">
                    <a16:creationId xmlns:a16="http://schemas.microsoft.com/office/drawing/2014/main" id="{5B5A7086-EE01-624D-B236-DFAA9F0CDC07}"/>
                  </a:ext>
                </a:extLst>
              </p:cNvPr>
              <p:cNvSpPr>
                <a:spLocks noGrp="1" noRot="1" noChangeAspect="1" noMove="1" noResize="1" noEditPoints="1" noAdjustHandles="1" noChangeArrowheads="1" noChangeShapeType="1" noTextEdit="1"/>
              </p:cNvSpPr>
              <p:nvPr>
                <p:ph type="body" idx="1"/>
              </p:nvPr>
            </p:nvSpPr>
            <p:spPr>
              <a:xfrm>
                <a:off x="3090625" y="575500"/>
                <a:ext cx="5596200" cy="4328194"/>
              </a:xfrm>
              <a:blipFill>
                <a:blip r:embed="rId2"/>
                <a:stretch>
                  <a:fillRect b="-323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638545F-FDED-7845-94D8-D5A2B9F5DC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a:extLst>
              <a:ext uri="{FF2B5EF4-FFF2-40B4-BE49-F238E27FC236}">
                <a16:creationId xmlns:a16="http://schemas.microsoft.com/office/drawing/2014/main" id="{40B38F13-A004-3B44-8FCC-200B31D929C7}"/>
              </a:ext>
            </a:extLst>
          </p:cNvPr>
          <p:cNvPicPr>
            <a:picLocks noChangeAspect="1"/>
          </p:cNvPicPr>
          <p:nvPr/>
        </p:nvPicPr>
        <p:blipFill>
          <a:blip r:embed="rId3"/>
          <a:stretch>
            <a:fillRect/>
          </a:stretch>
        </p:blipFill>
        <p:spPr>
          <a:xfrm>
            <a:off x="3331321" y="1718982"/>
            <a:ext cx="5114808" cy="2577541"/>
          </a:xfrm>
          <a:prstGeom prst="rect">
            <a:avLst/>
          </a:prstGeom>
        </p:spPr>
      </p:pic>
    </p:spTree>
    <p:extLst>
      <p:ext uri="{BB962C8B-B14F-4D97-AF65-F5344CB8AC3E}">
        <p14:creationId xmlns:p14="http://schemas.microsoft.com/office/powerpoint/2010/main" val="66989209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8B8A-9309-B34D-A10D-5CBB55CC0B6A}"/>
              </a:ext>
            </a:extLst>
          </p:cNvPr>
          <p:cNvSpPr>
            <a:spLocks noGrp="1"/>
          </p:cNvSpPr>
          <p:nvPr>
            <p:ph type="title"/>
          </p:nvPr>
        </p:nvSpPr>
        <p:spPr/>
        <p:txBody>
          <a:bodyPr/>
          <a:lstStyle/>
          <a:p>
            <a:r>
              <a:rPr lang="en-US" dirty="0"/>
              <a:t>Notation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52422B6-133A-EE42-B909-9F43FFC04023}"/>
                  </a:ext>
                </a:extLst>
              </p:cNvPr>
              <p:cNvSpPr>
                <a:spLocks noGrp="1"/>
              </p:cNvSpPr>
              <p:nvPr>
                <p:ph type="body" idx="1"/>
              </p:nvPr>
            </p:nvSpPr>
            <p:spPr/>
            <p:txBody>
              <a:bodyPr/>
              <a:lstStyle/>
              <a:p>
                <a:pPr marL="139700" indent="0">
                  <a:buNone/>
                </a:pPr>
                <a:r>
                  <a:rPr lang="en-US" b="1" dirty="0"/>
                  <a:t>Important:</a:t>
                </a:r>
                <a:r>
                  <a:rPr lang="en-US" dirty="0"/>
                  <a:t> Distinction is the difference between a </a:t>
                </a:r>
                <a:r>
                  <a:rPr lang="en-US" i="1" dirty="0"/>
                  <a:t>data input </a:t>
                </a:r>
                <a:r>
                  <a:rPr lang="en-US" dirty="0"/>
                  <a:t>and a </a:t>
                </a:r>
                <a:r>
                  <a:rPr lang="en-US" i="1" dirty="0"/>
                  <a:t>feature.</a:t>
                </a:r>
                <a:r>
                  <a:rPr lang="en-US" dirty="0"/>
                  <a:t> </a:t>
                </a:r>
              </a:p>
              <a:p>
                <a:r>
                  <a:rPr lang="en-US" dirty="0"/>
                  <a:t>Data inputs are columns of the raw data</a:t>
                </a:r>
              </a:p>
              <a:p>
                <a:r>
                  <a:rPr lang="en-US" dirty="0"/>
                  <a:t>Features are the values (possibly transformed) for the model (done after our feature extraction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a:t>
                </a:r>
              </a:p>
              <a:p>
                <a:pPr marL="139700" indent="0">
                  <a:buNone/>
                </a:pPr>
                <a:endParaRPr lang="en-US" dirty="0"/>
              </a:p>
              <a:p>
                <a:pPr marL="139700" indent="0">
                  <a:buNone/>
                </a:pPr>
                <a:r>
                  <a:rPr lang="en-US" dirty="0"/>
                  <a:t>Data Input: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m:t>
                        </m:r>
                      </m:e>
                    </m:d>
                    <m:r>
                      <a:rPr lang="en-US" b="0" i="1" smtClean="0">
                        <a:latin typeface="Cambria Math" panose="02040503050406030204" pitchFamily="18" charset="0"/>
                      </a:rPr>
                      <m:t>)</m:t>
                    </m:r>
                  </m:oMath>
                </a14:m>
                <a:endParaRPr lang="en-US" dirty="0"/>
              </a:p>
              <a:p>
                <a:pPr marL="139700" indent="0">
                  <a:buNone/>
                </a:pPr>
                <a:r>
                  <a:rPr lang="en-US" dirty="0"/>
                  <a:t>Output: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row</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oMath>
                </a14:m>
                <a:r>
                  <a:rPr lang="en-US" dirty="0"/>
                  <a:t>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row’s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𝑗</m:t>
                        </m:r>
                      </m:e>
                      <m:sup>
                        <m:r>
                          <a:rPr lang="en-US" b="0" i="1" smtClean="0">
                            <a:latin typeface="Cambria Math" panose="02040503050406030204" pitchFamily="18" charset="0"/>
                          </a:rPr>
                          <m:t>𝑡h</m:t>
                        </m:r>
                      </m:sup>
                    </m:sSup>
                  </m:oMath>
                </a14:m>
                <a:r>
                  <a:rPr lang="en-US" dirty="0"/>
                  <a:t> data input</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oMath>
                </a14:m>
                <a:r>
                  <a:rPr lang="en-US" dirty="0"/>
                  <a:t>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𝑗</m:t>
                        </m:r>
                      </m:e>
                      <m:sup>
                        <m:r>
                          <a:rPr lang="en-US" b="0" i="1" smtClean="0">
                            <a:latin typeface="Cambria Math" panose="02040503050406030204" pitchFamily="18" charset="0"/>
                          </a:rPr>
                          <m:t>𝑡h</m:t>
                        </m:r>
                      </m:sup>
                    </m:sSup>
                  </m:oMath>
                </a14:m>
                <a:r>
                  <a:rPr lang="en-US" dirty="0"/>
                  <a:t> feature of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row</a:t>
                </a:r>
              </a:p>
              <a:p>
                <a:endParaRPr lang="en-US" dirty="0"/>
              </a:p>
              <a:p>
                <a:pPr marL="139700" indent="0">
                  <a:buNone/>
                </a:pPr>
                <a:r>
                  <a:rPr lang="en-US" dirty="0"/>
                  <a:t>This makes explicit, an often-implicit modeling choice of which features to use and how to transform them.</a:t>
                </a:r>
              </a:p>
            </p:txBody>
          </p:sp>
        </mc:Choice>
        <mc:Fallback xmlns="">
          <p:sp>
            <p:nvSpPr>
              <p:cNvPr id="3" name="Text Placeholder 2">
                <a:extLst>
                  <a:ext uri="{FF2B5EF4-FFF2-40B4-BE49-F238E27FC236}">
                    <a16:creationId xmlns:a16="http://schemas.microsoft.com/office/drawing/2014/main" id="{A52422B6-133A-EE42-B909-9F43FFC04023}"/>
                  </a:ext>
                </a:extLst>
              </p:cNvPr>
              <p:cNvSpPr>
                <a:spLocks noGrp="1" noRot="1" noChangeAspect="1" noMove="1" noResize="1" noEditPoints="1" noAdjustHandles="1" noChangeArrowheads="1" noChangeShapeType="1" noTextEdit="1"/>
              </p:cNvSpPr>
              <p:nvPr>
                <p:ph type="body" idx="1"/>
              </p:nvPr>
            </p:nvSpPr>
            <p:spPr>
              <a:blipFill>
                <a:blip r:embed="rId2"/>
                <a:stretch>
                  <a:fillRect b="-1305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DB5CAD2-A558-6347-9C52-86674E0C58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414118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2A90-0A31-014E-9E1A-1F1D043296D6}"/>
              </a:ext>
            </a:extLst>
          </p:cNvPr>
          <p:cNvSpPr>
            <a:spLocks noGrp="1"/>
          </p:cNvSpPr>
          <p:nvPr>
            <p:ph type="title"/>
          </p:nvPr>
        </p:nvSpPr>
        <p:spPr/>
        <p:txBody>
          <a:bodyPr/>
          <a:lstStyle/>
          <a:p>
            <a:r>
              <a:rPr lang="en-US" dirty="0"/>
              <a:t>Features</a:t>
            </a:r>
          </a:p>
        </p:txBody>
      </p:sp>
      <p:sp>
        <p:nvSpPr>
          <p:cNvPr id="3" name="Text Placeholder 2">
            <a:extLst>
              <a:ext uri="{FF2B5EF4-FFF2-40B4-BE49-F238E27FC236}">
                <a16:creationId xmlns:a16="http://schemas.microsoft.com/office/drawing/2014/main" id="{A451F4BA-86FC-E643-926D-F5778E2E2FA3}"/>
              </a:ext>
            </a:extLst>
          </p:cNvPr>
          <p:cNvSpPr>
            <a:spLocks noGrp="1"/>
          </p:cNvSpPr>
          <p:nvPr>
            <p:ph type="body" idx="1"/>
          </p:nvPr>
        </p:nvSpPr>
        <p:spPr>
          <a:xfrm>
            <a:off x="3090625" y="315524"/>
            <a:ext cx="5596200" cy="3981000"/>
          </a:xfrm>
        </p:spPr>
        <p:txBody>
          <a:bodyPr/>
          <a:lstStyle/>
          <a:p>
            <a:pPr marL="139700" indent="0">
              <a:buNone/>
            </a:pPr>
            <a:r>
              <a:rPr lang="en-US" dirty="0"/>
              <a:t>You can use anything you want as features and include as many of them as you want!</a:t>
            </a:r>
          </a:p>
          <a:p>
            <a:pPr marL="139700" indent="0">
              <a:buNone/>
            </a:pPr>
            <a:endParaRPr lang="en-US" dirty="0"/>
          </a:p>
          <a:p>
            <a:pPr marL="139700" indent="0">
              <a:buNone/>
            </a:pPr>
            <a:r>
              <a:rPr lang="en-US" dirty="0"/>
              <a:t>Generally, more features means a more complex model. This might not always be a good thing! </a:t>
            </a:r>
          </a:p>
          <a:p>
            <a:pPr marL="139700" indent="0">
              <a:buNone/>
            </a:pPr>
            <a:r>
              <a:rPr lang="en-US" dirty="0"/>
              <a:t>Choosing good features is a bit of an art.</a:t>
            </a:r>
          </a:p>
          <a:p>
            <a:pPr marL="139700" indent="0">
              <a:buNone/>
            </a:pPr>
            <a:endParaRPr lang="en-US" dirty="0"/>
          </a:p>
        </p:txBody>
      </p:sp>
      <p:sp>
        <p:nvSpPr>
          <p:cNvPr id="4" name="Slide Number Placeholder 3">
            <a:extLst>
              <a:ext uri="{FF2B5EF4-FFF2-40B4-BE49-F238E27FC236}">
                <a16:creationId xmlns:a16="http://schemas.microsoft.com/office/drawing/2014/main" id="{F2D664BF-62F9-F642-A173-AC13C1FFFC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r>
                            <a:rPr lang="en-US" dirty="0"/>
                            <a:t> = sq. ft.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a14:m>
                          <a:r>
                            <a:rPr lang="en-US" dirty="0"/>
                            <a:t> =</a:t>
                          </a:r>
                          <a:r>
                            <a:rPr lang="en-US" baseline="0" dirty="0"/>
                            <a:t> # bath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like</a:t>
                          </a:r>
                          <a:r>
                            <a:rPr lang="en-US" baseline="0" dirty="0"/>
                            <a:t> </a:t>
                          </a:r>
                          <a14:m>
                            <m:oMath xmlns:m="http://schemas.openxmlformats.org/officeDocument/2006/math">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log</m:t>
                                  </m:r>
                                </m:fName>
                                <m:e>
                                  <m:d>
                                    <m:dPr>
                                      <m:ctrlPr>
                                        <a:rPr lang="en-US" b="0" i="1" baseline="0" smtClean="0">
                                          <a:latin typeface="Cambria Math" panose="02040503050406030204" pitchFamily="18" charset="0"/>
                                        </a:rPr>
                                      </m:ctrlPr>
                                    </m:dPr>
                                    <m:e>
                                      <m:r>
                                        <a:rPr lang="en-US" b="0" i="1" baseline="0" smtClean="0">
                                          <a:latin typeface="Cambria Math" panose="02040503050406030204" pitchFamily="18" charset="0"/>
                                        </a:rPr>
                                        <m:t>𝑥</m:t>
                                      </m:r>
                                      <m:d>
                                        <m:dPr>
                                          <m:begChr m:val="["/>
                                          <m:endChr m:val="]"/>
                                          <m:ctrlPr>
                                            <a:rPr lang="en-US" b="0" i="1" baseline="0" smtClean="0">
                                              <a:latin typeface="Cambria Math" panose="02040503050406030204" pitchFamily="18" charset="0"/>
                                            </a:rPr>
                                          </m:ctrlPr>
                                        </m:dPr>
                                        <m:e>
                                          <m:r>
                                            <a:rPr lang="en-US" b="0" i="1" baseline="0" smtClean="0">
                                              <a:latin typeface="Cambria Math" panose="02040503050406030204" pitchFamily="18" charset="0"/>
                                            </a:rPr>
                                            <m:t>7</m:t>
                                          </m:r>
                                        </m:e>
                                      </m:d>
                                    </m:e>
                                  </m:d>
                                </m:e>
                              </m:func>
                              <m:r>
                                <a:rPr lang="en-US" b="0" i="1" baseline="0" smtClean="0">
                                  <a:latin typeface="Cambria Math" panose="02040503050406030204" pitchFamily="18" charset="0"/>
                                </a:rPr>
                                <m:t>∗</m:t>
                              </m:r>
                              <m:r>
                                <a:rPr lang="en-US" b="0" i="1" baseline="0" smtClean="0">
                                  <a:latin typeface="Cambria Math" panose="02040503050406030204" pitchFamily="18" charset="0"/>
                                </a:rPr>
                                <m:t>𝑥</m:t>
                              </m:r>
                              <m:r>
                                <a:rPr lang="en-US" b="0" i="1" baseline="0" smtClean="0">
                                  <a:latin typeface="Cambria Math" panose="02040503050406030204" pitchFamily="18" charset="0"/>
                                </a:rPr>
                                <m:t>[2]</m:t>
                              </m:r>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m:rPr>
                                      <m:sty m:val="p"/>
                                    </m:rPr>
                                    <a:rPr lang="en-US" b="0" i="0" smtClean="0">
                                      <a:latin typeface="Cambria Math" panose="02040503050406030204" pitchFamily="18" charset="0"/>
                                    </a:rPr>
                                    <m:t>D</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3420370972"/>
                  </p:ext>
                </p:extLst>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0480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endParaRPr lang="en-US"/>
                        </a:p>
                      </a:txBody>
                      <a:tcPr>
                        <a:blipFill>
                          <a:blip r:embed="rId2"/>
                          <a:stretch>
                            <a:fillRect l="-44000" t="-83333" r="-72000" b="-393333"/>
                          </a:stretch>
                        </a:blipFill>
                      </a:tcPr>
                    </a:tc>
                    <a:tc>
                      <a:txBody>
                        <a:bodyPr/>
                        <a:lstStyle/>
                        <a:p>
                          <a:endParaRPr lang="en-US"/>
                        </a:p>
                      </a:txBody>
                      <a:tcPr>
                        <a:blipFill>
                          <a:blip r:embed="rId2"/>
                          <a:stretch>
                            <a:fillRect l="-200000" t="-83333" b="-393333"/>
                          </a:stretch>
                        </a:blipFill>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endParaRPr lang="en-US"/>
                        </a:p>
                      </a:txBody>
                      <a:tcPr>
                        <a:blipFill>
                          <a:blip r:embed="rId2"/>
                          <a:stretch>
                            <a:fillRect l="-44000" t="-189655" r="-72000" b="-306897"/>
                          </a:stretch>
                        </a:blipFill>
                      </a:tcPr>
                    </a:tc>
                    <a:tc>
                      <a:txBody>
                        <a:bodyPr/>
                        <a:lstStyle/>
                        <a:p>
                          <a:endParaRPr lang="en-US"/>
                        </a:p>
                      </a:txBody>
                      <a:tcPr>
                        <a:blipFill>
                          <a:blip r:embed="rId2"/>
                          <a:stretch>
                            <a:fillRect l="-200000" t="-189655" b="-306897"/>
                          </a:stretch>
                        </a:blipFill>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endParaRPr lang="en-US"/>
                        </a:p>
                      </a:txBody>
                      <a:tcPr>
                        <a:blipFill>
                          <a:blip r:embed="rId2"/>
                          <a:stretch>
                            <a:fillRect l="-44000" t="-289655" r="-72000" b="-206897"/>
                          </a:stretch>
                        </a:blipFill>
                      </a:tcPr>
                    </a:tc>
                    <a:tc>
                      <a:txBody>
                        <a:bodyPr/>
                        <a:lstStyle/>
                        <a:p>
                          <a:endParaRPr lang="en-US"/>
                        </a:p>
                      </a:txBody>
                      <a:tcPr>
                        <a:blipFill>
                          <a:blip r:embed="rId2"/>
                          <a:stretch>
                            <a:fillRect l="-200000" t="-289655" b="-206897"/>
                          </a:stretch>
                        </a:blipFill>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endParaRPr lang="en-US"/>
                        </a:p>
                      </a:txBody>
                      <a:tcPr>
                        <a:blipFill>
                          <a:blip r:embed="rId2"/>
                          <a:stretch>
                            <a:fillRect l="-44000" t="-493103" r="-72000" b="-3448"/>
                          </a:stretch>
                        </a:blipFill>
                      </a:tcPr>
                    </a:tc>
                    <a:tc>
                      <a:txBody>
                        <a:bodyPr/>
                        <a:lstStyle/>
                        <a:p>
                          <a:endParaRPr lang="en-US"/>
                        </a:p>
                      </a:txBody>
                      <a:tcPr>
                        <a:blipFill>
                          <a:blip r:embed="rId2"/>
                          <a:stretch>
                            <a:fillRect l="-200000" t="-493103" b="-3448"/>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76070243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9289-07AD-6947-A582-04279392DD63}"/>
              </a:ext>
            </a:extLst>
          </p:cNvPr>
          <p:cNvSpPr>
            <a:spLocks noGrp="1"/>
          </p:cNvSpPr>
          <p:nvPr>
            <p:ph type="title"/>
          </p:nvPr>
        </p:nvSpPr>
        <p:spPr/>
        <p:txBody>
          <a:bodyPr/>
          <a:lstStyle/>
          <a:p>
            <a:r>
              <a:rPr lang="en-US" dirty="0"/>
              <a:t>Linear Regression Recap</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B198BD2-D455-A944-9C09-2C855E39D38C}"/>
                  </a:ext>
                </a:extLst>
              </p:cNvPr>
              <p:cNvSpPr>
                <a:spLocks noGrp="1"/>
              </p:cNvSpPr>
              <p:nvPr>
                <p:ph type="body" idx="1"/>
              </p:nvPr>
            </p:nvSpPr>
            <p:spPr/>
            <p:txBody>
              <a:bodyPr/>
              <a:lstStyle/>
              <a:p>
                <a:pPr marL="139700" indent="0">
                  <a:buNone/>
                </a:pPr>
                <a:r>
                  <a:rPr lang="en-US" b="1" dirty="0"/>
                  <a:t>Dataset</a:t>
                </a:r>
                <a:endParaRPr lang="en-US" b="1" i="1" dirty="0">
                  <a:latin typeface="Cambria Math" panose="02040503050406030204" pitchFamily="18" charset="0"/>
                </a:endParaRPr>
              </a:p>
              <a:p>
                <a:pPr marL="139700" indent="0">
                  <a:buNone/>
                </a:pPr>
                <a14:m>
                  <m:oMath xmlns:m="http://schemas.openxmlformats.org/officeDocument/2006/math">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e>
                        </m:d>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sSubSup>
                  </m:oMath>
                </a14:m>
                <a:r>
                  <a:rPr lang="en-US" dirty="0"/>
                  <a:t> where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oMath>
                </a14:m>
                <a:r>
                  <a:rPr lang="en-US" dirty="0"/>
                  <a:t>,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marL="139700" indent="0">
                  <a:buNone/>
                </a:pPr>
                <a:br>
                  <a:rPr lang="en-US" b="1" dirty="0"/>
                </a:br>
                <a:r>
                  <a:rPr lang="en-US" b="1" dirty="0"/>
                  <a:t>Feature Extraction</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𝐷</m:t>
                          </m:r>
                        </m:sup>
                      </m:sSup>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d>
                    </m:oMath>
                  </m:oMathPara>
                </a14:m>
                <a:endParaRPr lang="en-US" dirty="0"/>
              </a:p>
              <a:p>
                <a:pPr marL="139700" indent="0">
                  <a:buNone/>
                </a:pPr>
                <a:br>
                  <a:rPr lang="en-US" dirty="0"/>
                </a:br>
                <a:r>
                  <a:rPr lang="en-US" b="1" dirty="0"/>
                  <a:t>Regression Model</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𝑗</m:t>
                          </m:r>
                          <m:r>
                            <a:rPr lang="en-US" b="0" i="1" smtClean="0">
                              <a:latin typeface="Cambria Math" panose="02040503050406030204" pitchFamily="18" charset="0"/>
                            </a:rPr>
                            <m:t>=0</m:t>
                          </m:r>
                        </m:sub>
                        <m:sup>
                          <m:r>
                            <a:rPr lang="en-US" b="0" i="1" smtClean="0">
                              <a:latin typeface="Cambria Math" panose="02040503050406030204" pitchFamily="18" charset="0"/>
                            </a:rPr>
                            <m:t>𝐷</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e>
                      </m:nary>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Para>
                </a14:m>
                <a:endParaRPr lang="en-US" b="0" i="1" dirty="0">
                  <a:latin typeface="Cambria Math" panose="02040503050406030204" pitchFamily="18" charset="0"/>
                </a:endParaRPr>
              </a:p>
              <a:p>
                <a:pPr marL="139700" indent="0">
                  <a:buNone/>
                </a:pPr>
                <a:br>
                  <a:rPr lang="en-US" b="1" dirty="0"/>
                </a:br>
                <a:r>
                  <a:rPr lang="en-US" b="1" dirty="0"/>
                  <a:t>Quality Metric</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𝑀𝑆𝐸</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dirty="0"/>
              </a:p>
            </p:txBody>
          </p:sp>
        </mc:Choice>
        <mc:Fallback xmlns="">
          <p:sp>
            <p:nvSpPr>
              <p:cNvPr id="3" name="Text Placeholder 2">
                <a:extLst>
                  <a:ext uri="{FF2B5EF4-FFF2-40B4-BE49-F238E27FC236}">
                    <a16:creationId xmlns:a16="http://schemas.microsoft.com/office/drawing/2014/main" id="{0B198BD2-D455-A944-9C09-2C855E39D38C}"/>
                  </a:ext>
                </a:extLst>
              </p:cNvPr>
              <p:cNvSpPr>
                <a:spLocks noGrp="1" noRot="1" noChangeAspect="1" noMove="1" noResize="1" noEditPoints="1" noAdjustHandles="1" noChangeArrowheads="1" noChangeShapeType="1" noTextEdit="1"/>
              </p:cNvSpPr>
              <p:nvPr>
                <p:ph type="body" idx="1"/>
              </p:nvPr>
            </p:nvSpPr>
            <p:spPr>
              <a:blipFill>
                <a:blip r:embed="rId2"/>
                <a:stretch>
                  <a:fillRect b="-13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14411943-940E-D942-B33F-553DBDD8E8A8}"/>
                  </a:ext>
                </a:extLst>
              </p:cNvPr>
              <p:cNvSpPr>
                <a:spLocks noGrp="1"/>
              </p:cNvSpPr>
              <p:nvPr>
                <p:ph type="body" idx="2"/>
              </p:nvPr>
            </p:nvSpPr>
            <p:spPr/>
            <p:txBody>
              <a:bodyPr/>
              <a:lstStyle/>
              <a:p>
                <a:pPr marL="158750" indent="0">
                  <a:buNone/>
                </a:pPr>
                <a:r>
                  <a:rPr lang="en-US" b="1" dirty="0"/>
                  <a:t>Predictor</a:t>
                </a:r>
              </a:p>
              <a:p>
                <a:pPr marL="158750" indent="0">
                  <a:buNone/>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0" i="1" smtClean="0">
                              <a:latin typeface="Cambria Math" panose="02040503050406030204" pitchFamily="18" charset="0"/>
                            </a:rPr>
                            <m:t>𝑤</m:t>
                          </m:r>
                        </m:e>
                      </m:acc>
                      <m:r>
                        <a:rPr lang="en-US" b="1" i="1" dirty="0" smtClean="0">
                          <a:latin typeface="Cambria Math" panose="02040503050406030204" pitchFamily="18" charset="0"/>
                        </a:rPr>
                        <m:t>= </m:t>
                      </m:r>
                      <m:func>
                        <m:funcPr>
                          <m:ctrlPr>
                            <a:rPr lang="en-US" b="1" i="1" dirty="0" smtClean="0">
                              <a:latin typeface="Cambria Math" panose="02040503050406030204" pitchFamily="18" charset="0"/>
                            </a:rPr>
                          </m:ctrlPr>
                        </m:funcPr>
                        <m:fName>
                          <m:limLow>
                            <m:limLowPr>
                              <m:ctrlPr>
                                <a:rPr lang="en-US" b="1"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𝑀𝑆𝐸</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58750" indent="0">
                  <a:buNone/>
                </a:pPr>
                <a:br>
                  <a:rPr lang="en-US" b="1" dirty="0"/>
                </a:br>
                <a:r>
                  <a:rPr lang="en-US" b="1" dirty="0"/>
                  <a:t>ML Algorithm</a:t>
                </a:r>
              </a:p>
              <a:p>
                <a:pPr marL="158750" indent="0">
                  <a:buNone/>
                </a:pPr>
                <a:r>
                  <a:rPr lang="en-US" dirty="0"/>
                  <a:t>Optimized using Gradient Descent</a:t>
                </a:r>
              </a:p>
              <a:p>
                <a:pPr marL="158750" indent="0">
                  <a:buNone/>
                </a:pPr>
                <a:endParaRPr lang="en-US" dirty="0"/>
              </a:p>
              <a:p>
                <a:pPr marL="158750" indent="0">
                  <a:buNone/>
                </a:pPr>
                <a:r>
                  <a:rPr lang="en-US" b="1" dirty="0"/>
                  <a:t>Prediction</a:t>
                </a:r>
              </a:p>
              <a:p>
                <a:pPr marL="15875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1" i="1" dirty="0" smtClean="0">
                          <a:latin typeface="Cambria Math" panose="02040503050406030204" pitchFamily="18" charset="0"/>
                        </a:rPr>
                        <m:t>=</m:t>
                      </m:r>
                      <m:sSup>
                        <m:sSupPr>
                          <m:ctrlPr>
                            <a:rPr lang="en-US" b="0" i="1" dirty="0" smtClean="0">
                              <a:latin typeface="Cambria Math" panose="02040503050406030204" pitchFamily="18" charset="0"/>
                            </a:rPr>
                          </m:ctrlPr>
                        </m:sSup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h</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lang="en-US" dirty="0"/>
              </a:p>
            </p:txBody>
          </p:sp>
        </mc:Choice>
        <mc:Fallback xmlns="">
          <p:sp>
            <p:nvSpPr>
              <p:cNvPr id="5" name="Text Placeholder 4">
                <a:extLst>
                  <a:ext uri="{FF2B5EF4-FFF2-40B4-BE49-F238E27FC236}">
                    <a16:creationId xmlns:a16="http://schemas.microsoft.com/office/drawing/2014/main" id="{14411943-940E-D942-B33F-553DBDD8E8A8}"/>
                  </a:ext>
                </a:extLst>
              </p:cNvPr>
              <p:cNvSpPr>
                <a:spLocks noGrp="1" noRot="1" noChangeAspect="1" noMove="1" noResize="1" noEditPoints="1" noAdjustHandles="1" noChangeArrowheads="1" noChangeShapeType="1" noTextEdit="1"/>
              </p:cNvSpPr>
              <p:nvPr>
                <p:ph type="body" idx="2"/>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B9B95FF-BD9B-5242-98EA-2FD344A5C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7" name="Picture 6">
            <a:extLst>
              <a:ext uri="{FF2B5EF4-FFF2-40B4-BE49-F238E27FC236}">
                <a16:creationId xmlns:a16="http://schemas.microsoft.com/office/drawing/2014/main" id="{A9323B56-D950-1384-3A01-A934DFA03020}"/>
              </a:ext>
            </a:extLst>
          </p:cNvPr>
          <p:cNvPicPr>
            <a:picLocks noChangeAspect="1"/>
          </p:cNvPicPr>
          <p:nvPr/>
        </p:nvPicPr>
        <p:blipFill>
          <a:blip r:embed="rId4"/>
          <a:stretch>
            <a:fillRect/>
          </a:stretch>
        </p:blipFill>
        <p:spPr>
          <a:xfrm>
            <a:off x="5956701" y="3277734"/>
            <a:ext cx="2967244" cy="1375441"/>
          </a:xfrm>
          <a:prstGeom prst="rect">
            <a:avLst/>
          </a:prstGeom>
        </p:spPr>
      </p:pic>
    </p:spTree>
    <p:extLst>
      <p:ext uri="{BB962C8B-B14F-4D97-AF65-F5344CB8AC3E}">
        <p14:creationId xmlns:p14="http://schemas.microsoft.com/office/powerpoint/2010/main" val="112352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61BAC0-58F2-5147-9DB3-620C11AFD2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3074" name="Picture 2" descr="Slave Driver GIF - Slave Driver GIFs">
            <a:extLst>
              <a:ext uri="{FF2B5EF4-FFF2-40B4-BE49-F238E27FC236}">
                <a16:creationId xmlns:a16="http://schemas.microsoft.com/office/drawing/2014/main" id="{8BE924D9-7B6C-2747-8FF2-C02D8A6C1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778" y="930275"/>
            <a:ext cx="5836356" cy="328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4007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2443-635C-4E09-8517-C2B2404B391A}"/>
              </a:ext>
            </a:extLst>
          </p:cNvPr>
          <p:cNvSpPr>
            <a:spLocks noGrp="1"/>
          </p:cNvSpPr>
          <p:nvPr>
            <p:ph type="ctrTitle"/>
          </p:nvPr>
        </p:nvSpPr>
        <p:spPr/>
        <p:txBody>
          <a:bodyPr/>
          <a:lstStyle/>
          <a:p>
            <a:r>
              <a:rPr lang="en-US" dirty="0"/>
              <a:t>Pre-Class Video 2</a:t>
            </a:r>
          </a:p>
        </p:txBody>
      </p:sp>
      <p:sp>
        <p:nvSpPr>
          <p:cNvPr id="4" name="Slide Number Placeholder 3">
            <a:extLst>
              <a:ext uri="{FF2B5EF4-FFF2-40B4-BE49-F238E27FC236}">
                <a16:creationId xmlns:a16="http://schemas.microsoft.com/office/drawing/2014/main" id="{D0FC72A7-FD02-43E3-97EA-26919A56A1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6" name="Subtitle 5">
            <a:extLst>
              <a:ext uri="{FF2B5EF4-FFF2-40B4-BE49-F238E27FC236}">
                <a16:creationId xmlns:a16="http://schemas.microsoft.com/office/drawing/2014/main" id="{622B696F-F115-2B44-8EF2-6CB2DD150C2E}"/>
              </a:ext>
            </a:extLst>
          </p:cNvPr>
          <p:cNvSpPr>
            <a:spLocks noGrp="1"/>
          </p:cNvSpPr>
          <p:nvPr>
            <p:ph type="subTitle" idx="1"/>
          </p:nvPr>
        </p:nvSpPr>
        <p:spPr>
          <a:xfrm>
            <a:off x="277099" y="3983050"/>
            <a:ext cx="2217329" cy="784800"/>
          </a:xfrm>
        </p:spPr>
        <p:txBody>
          <a:bodyPr/>
          <a:lstStyle/>
          <a:p>
            <a:r>
              <a:rPr lang="en-US" dirty="0"/>
              <a:t>Assessing Performance</a:t>
            </a:r>
          </a:p>
        </p:txBody>
      </p:sp>
    </p:spTree>
    <p:extLst>
      <p:ext uri="{BB962C8B-B14F-4D97-AF65-F5344CB8AC3E}">
        <p14:creationId xmlns:p14="http://schemas.microsoft.com/office/powerpoint/2010/main" val="25376194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9812-DF56-7246-84A6-350B3E62BD8A}"/>
              </a:ext>
            </a:extLst>
          </p:cNvPr>
          <p:cNvSpPr>
            <a:spLocks noGrp="1"/>
          </p:cNvSpPr>
          <p:nvPr>
            <p:ph type="title"/>
          </p:nvPr>
        </p:nvSpPr>
        <p:spPr/>
        <p:txBody>
          <a:bodyPr/>
          <a:lstStyle/>
          <a:p>
            <a:r>
              <a:rPr lang="en-US" dirty="0"/>
              <a:t>Polynomial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DDFB6E3-9D96-8B48-8F63-24CD7E839230}"/>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do we decide what the right choice of </a:t>
                </a:r>
                <a14:m>
                  <m:oMath xmlns:m="http://schemas.openxmlformats.org/officeDocument/2006/math">
                    <m:r>
                      <a:rPr lang="en-US" b="0" i="1" smtClean="0">
                        <a:latin typeface="Cambria Math" panose="02040503050406030204" pitchFamily="18" charset="0"/>
                      </a:rPr>
                      <m:t>𝑝</m:t>
                    </m:r>
                  </m:oMath>
                </a14:m>
                <a:r>
                  <a:rPr lang="en-US" dirty="0"/>
                  <a:t> is?</a:t>
                </a:r>
              </a:p>
            </p:txBody>
          </p:sp>
        </mc:Choice>
        <mc:Fallback xmlns="">
          <p:sp>
            <p:nvSpPr>
              <p:cNvPr id="3" name="Text Placeholder 2">
                <a:extLst>
                  <a:ext uri="{FF2B5EF4-FFF2-40B4-BE49-F238E27FC236}">
                    <a16:creationId xmlns:a16="http://schemas.microsoft.com/office/drawing/2014/main" id="{5DDFB6E3-9D96-8B48-8F63-24CD7E839230}"/>
                  </a:ext>
                </a:extLst>
              </p:cNvPr>
              <p:cNvSpPr>
                <a:spLocks noGrp="1" noRot="1" noChangeAspect="1" noMove="1" noResize="1" noEditPoints="1" noAdjustHandles="1" noChangeArrowheads="1" noChangeShapeType="1" noTextEdit="1"/>
              </p:cNvSpPr>
              <p:nvPr>
                <p:ph type="body" idx="1"/>
              </p:nvPr>
            </p:nvSpPr>
            <p:spPr>
              <a:blipFill>
                <a:blip r:embed="rId3"/>
                <a:stretch>
                  <a:fillRect b="-952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4BD88F9-49EE-C147-8149-4F4F0CCB95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 name="Picture 4">
            <a:extLst>
              <a:ext uri="{FF2B5EF4-FFF2-40B4-BE49-F238E27FC236}">
                <a16:creationId xmlns:a16="http://schemas.microsoft.com/office/drawing/2014/main" id="{50DDF660-0A93-A649-B5DE-C30F44360C69}"/>
              </a:ext>
            </a:extLst>
          </p:cNvPr>
          <p:cNvPicPr>
            <a:picLocks noChangeAspect="1"/>
          </p:cNvPicPr>
          <p:nvPr/>
        </p:nvPicPr>
        <p:blipFill>
          <a:blip r:embed="rId4"/>
          <a:stretch>
            <a:fillRect/>
          </a:stretch>
        </p:blipFill>
        <p:spPr>
          <a:xfrm>
            <a:off x="3090625" y="309094"/>
            <a:ext cx="5667037" cy="3969500"/>
          </a:xfrm>
          <a:prstGeom prst="rect">
            <a:avLst/>
          </a:prstGeom>
        </p:spPr>
      </p:pic>
    </p:spTree>
    <p:extLst>
      <p:ext uri="{BB962C8B-B14F-4D97-AF65-F5344CB8AC3E}">
        <p14:creationId xmlns:p14="http://schemas.microsoft.com/office/powerpoint/2010/main" val="13323692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D362-F1D8-DD43-98E7-2F236153DFEE}"/>
              </a:ext>
            </a:extLst>
          </p:cNvPr>
          <p:cNvSpPr>
            <a:spLocks noGrp="1"/>
          </p:cNvSpPr>
          <p:nvPr>
            <p:ph type="title"/>
          </p:nvPr>
        </p:nvSpPr>
        <p:spPr/>
        <p:txBody>
          <a:bodyPr/>
          <a:lstStyle/>
          <a:p>
            <a:r>
              <a:rPr lang="en-US" dirty="0"/>
              <a:t>Polynomial Regression</a:t>
            </a:r>
          </a:p>
        </p:txBody>
      </p:sp>
      <p:sp>
        <p:nvSpPr>
          <p:cNvPr id="3" name="Text Placeholder 2">
            <a:extLst>
              <a:ext uri="{FF2B5EF4-FFF2-40B4-BE49-F238E27FC236}">
                <a16:creationId xmlns:a16="http://schemas.microsoft.com/office/drawing/2014/main" id="{F8D18047-F016-8043-AA9F-0419F2FAB7E6}"/>
              </a:ext>
            </a:extLst>
          </p:cNvPr>
          <p:cNvSpPr>
            <a:spLocks noGrp="1"/>
          </p:cNvSpPr>
          <p:nvPr>
            <p:ph type="body" idx="1"/>
          </p:nvPr>
        </p:nvSpPr>
        <p:spPr>
          <a:xfrm>
            <a:off x="2899065" y="575500"/>
            <a:ext cx="5964407" cy="4352100"/>
          </a:xfrm>
        </p:spPr>
        <p:txBody>
          <a:bodyPr/>
          <a:lstStyle/>
          <a:p>
            <a:pPr marL="139700" indent="0">
              <a:buNone/>
            </a:pPr>
            <a:r>
              <a:rPr lang="en-US" dirty="0"/>
              <a:t>Consider using different degree polynomials on the same training set.</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From estimating with your eyes, which one seems to have the lowest MSE on this dataset? </a:t>
            </a:r>
          </a:p>
          <a:p>
            <a:pPr marL="139700" indent="0">
              <a:buNone/>
            </a:pPr>
            <a:endParaRPr lang="en-US" dirty="0"/>
          </a:p>
          <a:p>
            <a:pPr marL="139700" indent="0">
              <a:buNone/>
            </a:pPr>
            <a:r>
              <a:rPr lang="en-US" dirty="0"/>
              <a:t>It seems like minimizing the MSE on the training set is not the whole story here …</a:t>
            </a:r>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8EE906A7-DA5B-3B41-9D20-366C91990E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11" name="Picture 2" descr="[video-to-gif output image]">
            <a:extLst>
              <a:ext uri="{FF2B5EF4-FFF2-40B4-BE49-F238E27FC236}">
                <a16:creationId xmlns:a16="http://schemas.microsoft.com/office/drawing/2014/main" id="{4AA42FDD-1325-9841-B66E-0D07AD78EC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24" r="3435"/>
          <a:stretch/>
        </p:blipFill>
        <p:spPr bwMode="auto">
          <a:xfrm>
            <a:off x="4189628" y="995680"/>
            <a:ext cx="3528421" cy="1940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07D739-2AC5-7141-BB2D-54205957E389}"/>
              </a:ext>
            </a:extLst>
          </p:cNvPr>
          <p:cNvSpPr txBox="1"/>
          <p:nvPr/>
        </p:nvSpPr>
        <p:spPr>
          <a:xfrm>
            <a:off x="6893644" y="2289885"/>
            <a:ext cx="1442720" cy="461665"/>
          </a:xfrm>
          <a:prstGeom prst="rect">
            <a:avLst/>
          </a:prstGeom>
          <a:noFill/>
        </p:spPr>
        <p:txBody>
          <a:bodyPr wrap="square" rtlCol="0">
            <a:spAutoFit/>
          </a:bodyPr>
          <a:lstStyle/>
          <a:p>
            <a:r>
              <a:rPr lang="en-US" sz="1200" dirty="0">
                <a:solidFill>
                  <a:schemeClr val="bg2"/>
                </a:solidFill>
                <a:latin typeface="Nunito Sans" pitchFamily="2" charset="77"/>
              </a:rPr>
              <a:t>(animation by </a:t>
            </a:r>
            <a:r>
              <a:rPr lang="en-US" sz="1200" dirty="0" err="1">
                <a:solidFill>
                  <a:schemeClr val="bg2"/>
                </a:solidFill>
                <a:latin typeface="Nunito Sans" pitchFamily="2" charset="77"/>
              </a:rPr>
              <a:t>Pemi</a:t>
            </a:r>
            <a:r>
              <a:rPr lang="en-US" sz="1200" dirty="0">
                <a:solidFill>
                  <a:schemeClr val="bg2"/>
                </a:solidFill>
                <a:latin typeface="Nunito Sans" pitchFamily="2" charset="77"/>
              </a:rPr>
              <a:t> Nguyen)</a:t>
            </a:r>
          </a:p>
        </p:txBody>
      </p:sp>
    </p:spTree>
    <p:extLst>
      <p:ext uri="{BB962C8B-B14F-4D97-AF65-F5344CB8AC3E}">
        <p14:creationId xmlns:p14="http://schemas.microsoft.com/office/powerpoint/2010/main" val="372295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7059-70C1-9E45-B1C4-0052F1E59FFF}"/>
              </a:ext>
            </a:extLst>
          </p:cNvPr>
          <p:cNvSpPr>
            <a:spLocks noGrp="1"/>
          </p:cNvSpPr>
          <p:nvPr>
            <p:ph type="title"/>
          </p:nvPr>
        </p:nvSpPr>
        <p:spPr/>
        <p:txBody>
          <a:bodyPr/>
          <a:lstStyle/>
          <a:p>
            <a:r>
              <a:rPr lang="en-US" dirty="0"/>
              <a:t>Performance</a:t>
            </a:r>
          </a:p>
        </p:txBody>
      </p:sp>
      <p:sp>
        <p:nvSpPr>
          <p:cNvPr id="3" name="Text Placeholder 2">
            <a:extLst>
              <a:ext uri="{FF2B5EF4-FFF2-40B4-BE49-F238E27FC236}">
                <a16:creationId xmlns:a16="http://schemas.microsoft.com/office/drawing/2014/main" id="{519181C1-DA7E-F845-AB6B-8C74269F995F}"/>
              </a:ext>
            </a:extLst>
          </p:cNvPr>
          <p:cNvSpPr>
            <a:spLocks noGrp="1"/>
          </p:cNvSpPr>
          <p:nvPr>
            <p:ph type="body" idx="1"/>
          </p:nvPr>
        </p:nvSpPr>
        <p:spPr>
          <a:xfrm>
            <a:off x="3090625" y="473900"/>
            <a:ext cx="5596200" cy="3981000"/>
          </a:xfrm>
        </p:spPr>
        <p:txBody>
          <a:bodyPr/>
          <a:lstStyle/>
          <a:p>
            <a:pPr marL="139700" indent="0">
              <a:buNone/>
            </a:pPr>
            <a:r>
              <a:rPr lang="en-US" dirty="0"/>
              <a:t>Why do we train ML models? </a:t>
            </a:r>
          </a:p>
          <a:p>
            <a:pPr marL="139700" indent="0">
              <a:buNone/>
            </a:pPr>
            <a:r>
              <a:rPr lang="en-US" dirty="0"/>
              <a:t>    We generally want them to do well on</a:t>
            </a:r>
            <a:r>
              <a:rPr lang="en-US" b="1" dirty="0"/>
              <a:t> unseen </a:t>
            </a:r>
            <a:r>
              <a:rPr lang="en-US" dirty="0"/>
              <a:t>data.</a:t>
            </a:r>
          </a:p>
          <a:p>
            <a:pPr marL="139700" indent="0">
              <a:buNone/>
            </a:pPr>
            <a:endParaRPr lang="en-US" dirty="0"/>
          </a:p>
          <a:p>
            <a:pPr marL="139700" indent="0">
              <a:buNone/>
            </a:pPr>
            <a:r>
              <a:rPr lang="en-US" dirty="0"/>
              <a:t>If we choose the model that minimizes MSE on the data it learned from, we are just choosing the model that can </a:t>
            </a:r>
            <a:r>
              <a:rPr lang="en-US" b="1" dirty="0"/>
              <a:t>memorize</a:t>
            </a:r>
            <a:r>
              <a:rPr lang="en-US" dirty="0"/>
              <a:t>, not the one that </a:t>
            </a:r>
            <a:r>
              <a:rPr lang="en-US" b="1" dirty="0"/>
              <a:t>generalizes </a:t>
            </a:r>
            <a:r>
              <a:rPr lang="en-US" dirty="0"/>
              <a:t>well. </a:t>
            </a:r>
          </a:p>
          <a:p>
            <a:r>
              <a:rPr lang="en-US" b="1" u="sng" dirty="0"/>
              <a:t>Analogy: </a:t>
            </a:r>
            <a:r>
              <a:rPr lang="en-US" dirty="0"/>
              <a:t>Just because you can get 100% on a practice exam you’ve studied for hours, it doesn’t mean you will also get 100% on the real test that you haven’t seen before. </a:t>
            </a:r>
          </a:p>
          <a:p>
            <a:endParaRPr lang="en-US" dirty="0"/>
          </a:p>
          <a:p>
            <a:pPr marL="139700" indent="0">
              <a:buNone/>
            </a:pPr>
            <a:r>
              <a:rPr lang="en-US" dirty="0"/>
              <a:t>Key Idea: Assessing yourself based on something you </a:t>
            </a:r>
            <a:r>
              <a:rPr lang="en-US" i="1" u="sng" dirty="0"/>
              <a:t>learned from</a:t>
            </a:r>
            <a:r>
              <a:rPr lang="en-US" dirty="0"/>
              <a:t> generally overestimates how well you will do in the future! </a:t>
            </a:r>
          </a:p>
        </p:txBody>
      </p:sp>
      <p:sp>
        <p:nvSpPr>
          <p:cNvPr id="4" name="Slide Number Placeholder 3">
            <a:extLst>
              <a:ext uri="{FF2B5EF4-FFF2-40B4-BE49-F238E27FC236}">
                <a16:creationId xmlns:a16="http://schemas.microsoft.com/office/drawing/2014/main" id="{DA82CE2F-54D4-8E4E-9996-44F9DE00BD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907173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8D84-13DF-F94C-B499-A99E652D6F63}"/>
              </a:ext>
            </a:extLst>
          </p:cNvPr>
          <p:cNvSpPr>
            <a:spLocks noGrp="1"/>
          </p:cNvSpPr>
          <p:nvPr>
            <p:ph type="title"/>
          </p:nvPr>
        </p:nvSpPr>
        <p:spPr/>
        <p:txBody>
          <a:bodyPr/>
          <a:lstStyle/>
          <a:p>
            <a:r>
              <a:rPr lang="en-US" dirty="0"/>
              <a:t>Future Performance</a:t>
            </a:r>
          </a:p>
        </p:txBody>
      </p:sp>
      <p:sp>
        <p:nvSpPr>
          <p:cNvPr id="3" name="Text Placeholder 2">
            <a:extLst>
              <a:ext uri="{FF2B5EF4-FFF2-40B4-BE49-F238E27FC236}">
                <a16:creationId xmlns:a16="http://schemas.microsoft.com/office/drawing/2014/main" id="{71F6A9F9-3929-4240-9190-F604B8E8F26F}"/>
              </a:ext>
            </a:extLst>
          </p:cNvPr>
          <p:cNvSpPr>
            <a:spLocks noGrp="1"/>
          </p:cNvSpPr>
          <p:nvPr>
            <p:ph type="body" idx="1"/>
          </p:nvPr>
        </p:nvSpPr>
        <p:spPr>
          <a:xfrm>
            <a:off x="3090624" y="575500"/>
            <a:ext cx="5818925" cy="3981000"/>
          </a:xfrm>
        </p:spPr>
        <p:txBody>
          <a:bodyPr/>
          <a:lstStyle/>
          <a:p>
            <a:pPr marL="139700" indent="0">
              <a:buNone/>
            </a:pPr>
            <a:r>
              <a:rPr lang="en-US" dirty="0"/>
              <a:t>What we care about is how well the model will do on unseen data.</a:t>
            </a:r>
          </a:p>
          <a:p>
            <a:pPr marL="139700" indent="0">
              <a:buNone/>
            </a:pPr>
            <a:r>
              <a:rPr lang="en-US" dirty="0"/>
              <a:t>How do we measure this? </a:t>
            </a:r>
            <a:r>
              <a:rPr lang="en-US" b="1" dirty="0"/>
              <a:t>True error</a:t>
            </a:r>
            <a:r>
              <a:rPr lang="en-US" dirty="0"/>
              <a:t> </a:t>
            </a:r>
          </a:p>
          <a:p>
            <a:pPr marL="139700" indent="0">
              <a:buNone/>
            </a:pPr>
            <a:r>
              <a:rPr lang="en-US" dirty="0"/>
              <a:t>To do this, we need to understand uncertainty in the world</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True Error</a:t>
            </a:r>
            <a:endParaRPr lang="en-US" dirty="0"/>
          </a:p>
          <a:p>
            <a:pPr marL="139700" indent="0">
              <a:buNone/>
            </a:pPr>
            <a:endParaRPr lang="en-US" b="1"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7F7346D4-2142-1940-942B-7D0D0B5647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7" name="Picture 6">
            <a:extLst>
              <a:ext uri="{FF2B5EF4-FFF2-40B4-BE49-F238E27FC236}">
                <a16:creationId xmlns:a16="http://schemas.microsoft.com/office/drawing/2014/main" id="{38D9E148-18D8-054A-AA30-A29330883975}"/>
              </a:ext>
            </a:extLst>
          </p:cNvPr>
          <p:cNvPicPr>
            <a:picLocks noChangeAspect="1"/>
          </p:cNvPicPr>
          <p:nvPr/>
        </p:nvPicPr>
        <p:blipFill rotWithShape="1">
          <a:blip r:embed="rId3"/>
          <a:srcRect l="5543" b="7924"/>
          <a:stretch/>
        </p:blipFill>
        <p:spPr>
          <a:xfrm>
            <a:off x="3186258" y="1945194"/>
            <a:ext cx="2243252" cy="1344760"/>
          </a:xfrm>
          <a:prstGeom prst="rect">
            <a:avLst/>
          </a:prstGeom>
        </p:spPr>
      </p:pic>
      <p:pic>
        <p:nvPicPr>
          <p:cNvPr id="8" name="Picture 7">
            <a:extLst>
              <a:ext uri="{FF2B5EF4-FFF2-40B4-BE49-F238E27FC236}">
                <a16:creationId xmlns:a16="http://schemas.microsoft.com/office/drawing/2014/main" id="{4F1FB66B-5016-754D-9984-4D16F2A269ED}"/>
              </a:ext>
            </a:extLst>
          </p:cNvPr>
          <p:cNvPicPr>
            <a:picLocks noChangeAspect="1"/>
          </p:cNvPicPr>
          <p:nvPr/>
        </p:nvPicPr>
        <p:blipFill rotWithShape="1">
          <a:blip r:embed="rId4"/>
          <a:srcRect l="6337" b="7924"/>
          <a:stretch/>
        </p:blipFill>
        <p:spPr>
          <a:xfrm>
            <a:off x="6239385" y="1945195"/>
            <a:ext cx="2224399" cy="1344759"/>
          </a:xfrm>
          <a:prstGeom prst="rect">
            <a:avLst/>
          </a:prstGeom>
        </p:spPr>
      </p:pic>
      <p:sp>
        <p:nvSpPr>
          <p:cNvPr id="9" name="Rectangle 8">
            <a:extLst>
              <a:ext uri="{FF2B5EF4-FFF2-40B4-BE49-F238E27FC236}">
                <a16:creationId xmlns:a16="http://schemas.microsoft.com/office/drawing/2014/main" id="{FFE93DD8-86E1-8F4F-88D8-D9EE8051ADD0}"/>
              </a:ext>
            </a:extLst>
          </p:cNvPr>
          <p:cNvSpPr/>
          <p:nvPr/>
        </p:nvSpPr>
        <p:spPr>
          <a:xfrm>
            <a:off x="3906127" y="3461561"/>
            <a:ext cx="803513" cy="307777"/>
          </a:xfrm>
          <a:prstGeom prst="rect">
            <a:avLst/>
          </a:prstGeom>
        </p:spPr>
        <p:txBody>
          <a:bodyPr wrap="square">
            <a:spAutoFit/>
          </a:bodyPr>
          <a:lstStyle/>
          <a:p>
            <a:pPr algn="ctr"/>
            <a:r>
              <a:rPr lang="en-US" dirty="0">
                <a:solidFill>
                  <a:srgbClr val="666666"/>
                </a:solidFill>
                <a:latin typeface="Nunito Sans" pitchFamily="2" charset="77"/>
                <a:ea typeface="Nunito Sans" pitchFamily="2" charset="77"/>
                <a:cs typeface="Nunito Sans" pitchFamily="2" charset="77"/>
              </a:rPr>
              <a:t>Sq. Ft.</a:t>
            </a:r>
            <a:r>
              <a:rPr lang="en-US" dirty="0"/>
              <a:t> </a:t>
            </a:r>
          </a:p>
        </p:txBody>
      </p:sp>
      <p:sp>
        <p:nvSpPr>
          <p:cNvPr id="10" name="Rectangle 9">
            <a:extLst>
              <a:ext uri="{FF2B5EF4-FFF2-40B4-BE49-F238E27FC236}">
                <a16:creationId xmlns:a16="http://schemas.microsoft.com/office/drawing/2014/main" id="{8A335091-D837-B34B-B035-10B27B52EC76}"/>
              </a:ext>
            </a:extLst>
          </p:cNvPr>
          <p:cNvSpPr/>
          <p:nvPr/>
        </p:nvSpPr>
        <p:spPr>
          <a:xfrm>
            <a:off x="6733964" y="3461561"/>
            <a:ext cx="1235240" cy="307777"/>
          </a:xfrm>
          <a:prstGeom prst="rect">
            <a:avLst/>
          </a:prstGeom>
        </p:spPr>
        <p:txBody>
          <a:bodyPr wrap="square">
            <a:spAutoFit/>
          </a:bodyPr>
          <a:lstStyle/>
          <a:p>
            <a:pPr algn="ctr"/>
            <a:r>
              <a:rPr lang="en-US" dirty="0">
                <a:solidFill>
                  <a:srgbClr val="666666"/>
                </a:solidFill>
                <a:latin typeface="Nunito Sans" pitchFamily="2" charset="77"/>
                <a:ea typeface="Nunito Sans" pitchFamily="2" charset="77"/>
                <a:cs typeface="Nunito Sans" pitchFamily="2" charset="77"/>
              </a:rPr>
              <a:t>Price | Sq. Ft.</a:t>
            </a:r>
            <a:r>
              <a:rPr lang="en-US" dirty="0"/>
              <a:t> </a:t>
            </a:r>
          </a:p>
        </p:txBody>
      </p:sp>
    </p:spTree>
    <p:extLst>
      <p:ext uri="{BB962C8B-B14F-4D97-AF65-F5344CB8AC3E}">
        <p14:creationId xmlns:p14="http://schemas.microsoft.com/office/powerpoint/2010/main" val="1110895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C8624D-0C73-543D-627E-F7578D85E7B6}"/>
              </a:ext>
            </a:extLst>
          </p:cNvPr>
          <p:cNvSpPr>
            <a:spLocks noGrp="1"/>
          </p:cNvSpPr>
          <p:nvPr>
            <p:ph type="title"/>
          </p:nvPr>
        </p:nvSpPr>
        <p:spPr/>
        <p:txBody>
          <a:bodyPr/>
          <a:lstStyle/>
          <a:p>
            <a:r>
              <a:rPr lang="en-US" dirty="0"/>
              <a:t>Logistics</a:t>
            </a:r>
          </a:p>
        </p:txBody>
      </p:sp>
      <p:sp>
        <p:nvSpPr>
          <p:cNvPr id="6" name="Text Placeholder 5">
            <a:extLst>
              <a:ext uri="{FF2B5EF4-FFF2-40B4-BE49-F238E27FC236}">
                <a16:creationId xmlns:a16="http://schemas.microsoft.com/office/drawing/2014/main" id="{C59F7CCF-AA28-6BAB-019C-44E83469F4D5}"/>
              </a:ext>
            </a:extLst>
          </p:cNvPr>
          <p:cNvSpPr>
            <a:spLocks noGrp="1"/>
          </p:cNvSpPr>
          <p:nvPr>
            <p:ph type="body" idx="1"/>
          </p:nvPr>
        </p:nvSpPr>
        <p:spPr/>
        <p:txBody>
          <a:bodyPr/>
          <a:lstStyle/>
          <a:p>
            <a:r>
              <a:rPr lang="en-US" dirty="0"/>
              <a:t>Check </a:t>
            </a:r>
            <a:r>
              <a:rPr lang="en-US" dirty="0" err="1"/>
              <a:t>EdStem</a:t>
            </a:r>
            <a:r>
              <a:rPr lang="en-US" dirty="0"/>
              <a:t> for announcements and clarifications</a:t>
            </a:r>
          </a:p>
          <a:p>
            <a:r>
              <a:rPr lang="en-US" dirty="0"/>
              <a:t>Section tomorrow will focus on writing code for HW1</a:t>
            </a:r>
          </a:p>
          <a:p>
            <a:r>
              <a:rPr lang="en-US" dirty="0"/>
              <a:t>Module 0 assignments out!</a:t>
            </a:r>
          </a:p>
          <a:p>
            <a:pPr lvl="1"/>
            <a:r>
              <a:rPr lang="en-US" dirty="0"/>
              <a:t>Learning Reflection due Monday</a:t>
            </a:r>
          </a:p>
          <a:p>
            <a:pPr lvl="1"/>
            <a:r>
              <a:rPr lang="en-US" dirty="0"/>
              <a:t>HW0 released and due Thursday night</a:t>
            </a:r>
          </a:p>
        </p:txBody>
      </p:sp>
      <p:sp>
        <p:nvSpPr>
          <p:cNvPr id="4" name="Slide Number Placeholder 3">
            <a:extLst>
              <a:ext uri="{FF2B5EF4-FFF2-40B4-BE49-F238E27FC236}">
                <a16:creationId xmlns:a16="http://schemas.microsoft.com/office/drawing/2014/main" id="{7AA17827-9ACA-B310-78B4-B26D7E5E12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20832877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E77C0-B415-BD48-8D9B-9056EE0C00E9}"/>
              </a:ext>
            </a:extLst>
          </p:cNvPr>
          <p:cNvSpPr>
            <a:spLocks noGrp="1"/>
          </p:cNvSpPr>
          <p:nvPr>
            <p:ph type="title"/>
          </p:nvPr>
        </p:nvSpPr>
        <p:spPr/>
        <p:txBody>
          <a:bodyPr/>
          <a:lstStyle/>
          <a:p>
            <a:r>
              <a:rPr lang="en-US" dirty="0"/>
              <a:t>Model Assessment</a:t>
            </a:r>
          </a:p>
        </p:txBody>
      </p:sp>
      <p:sp>
        <p:nvSpPr>
          <p:cNvPr id="3" name="Text Placeholder 2">
            <a:extLst>
              <a:ext uri="{FF2B5EF4-FFF2-40B4-BE49-F238E27FC236}">
                <a16:creationId xmlns:a16="http://schemas.microsoft.com/office/drawing/2014/main" id="{0E3DF009-1A83-954B-8908-421F05FF5E7C}"/>
              </a:ext>
            </a:extLst>
          </p:cNvPr>
          <p:cNvSpPr>
            <a:spLocks noGrp="1"/>
          </p:cNvSpPr>
          <p:nvPr>
            <p:ph type="body" idx="1"/>
          </p:nvPr>
        </p:nvSpPr>
        <p:spPr/>
        <p:txBody>
          <a:bodyPr/>
          <a:lstStyle/>
          <a:p>
            <a:pPr marL="139700" indent="0">
              <a:buNone/>
            </a:pPr>
            <a:r>
              <a:rPr lang="en-US" dirty="0"/>
              <a:t>How can we figure out how well a model will do on future data if we don’t have any future data?</a:t>
            </a:r>
          </a:p>
          <a:p>
            <a:r>
              <a:rPr lang="en-US" dirty="0"/>
              <a:t>Estimate it! We can hide data from the model to test it later as an estimate how it will do on future data</a:t>
            </a:r>
          </a:p>
          <a:p>
            <a:endParaRPr lang="en-US" dirty="0"/>
          </a:p>
          <a:p>
            <a:pPr marL="139700" indent="0">
              <a:buNone/>
            </a:pPr>
            <a:r>
              <a:rPr lang="en-US" dirty="0"/>
              <a:t>We will randomly split our dataset into a </a:t>
            </a:r>
            <a:r>
              <a:rPr lang="en-US" b="1" dirty="0"/>
              <a:t>train set </a:t>
            </a:r>
            <a:r>
              <a:rPr lang="en-US" dirty="0"/>
              <a:t>and a </a:t>
            </a:r>
            <a:r>
              <a:rPr lang="en-US" b="1" dirty="0"/>
              <a:t>test set</a:t>
            </a:r>
            <a:endParaRPr lang="en-US" dirty="0"/>
          </a:p>
          <a:p>
            <a:r>
              <a:rPr lang="en-US" dirty="0"/>
              <a:t>The train set is to train the model</a:t>
            </a:r>
          </a:p>
          <a:p>
            <a:r>
              <a:rPr lang="en-US" dirty="0"/>
              <a:t>The test set is to estimate the performance in the future</a:t>
            </a:r>
          </a:p>
        </p:txBody>
      </p:sp>
      <p:sp>
        <p:nvSpPr>
          <p:cNvPr id="4" name="Slide Number Placeholder 3">
            <a:extLst>
              <a:ext uri="{FF2B5EF4-FFF2-40B4-BE49-F238E27FC236}">
                <a16:creationId xmlns:a16="http://schemas.microsoft.com/office/drawing/2014/main" id="{1AF0E7B1-D7ED-4D41-A3D4-095842E0CB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5" name="Picture 4">
            <a:extLst>
              <a:ext uri="{FF2B5EF4-FFF2-40B4-BE49-F238E27FC236}">
                <a16:creationId xmlns:a16="http://schemas.microsoft.com/office/drawing/2014/main" id="{0BD31029-E1C0-F649-A0D7-1DE1F1081615}"/>
              </a:ext>
            </a:extLst>
          </p:cNvPr>
          <p:cNvPicPr>
            <a:picLocks noChangeAspect="1"/>
          </p:cNvPicPr>
          <p:nvPr/>
        </p:nvPicPr>
        <p:blipFill>
          <a:blip r:embed="rId2"/>
          <a:stretch>
            <a:fillRect/>
          </a:stretch>
        </p:blipFill>
        <p:spPr>
          <a:xfrm>
            <a:off x="4842588" y="3265751"/>
            <a:ext cx="2163795" cy="1514199"/>
          </a:xfrm>
          <a:prstGeom prst="rect">
            <a:avLst/>
          </a:prstGeom>
        </p:spPr>
      </p:pic>
    </p:spTree>
    <p:extLst>
      <p:ext uri="{BB962C8B-B14F-4D97-AF65-F5344CB8AC3E}">
        <p14:creationId xmlns:p14="http://schemas.microsoft.com/office/powerpoint/2010/main" val="1239387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922E-23F8-5B4A-AE35-AB1D247E2928}"/>
              </a:ext>
            </a:extLst>
          </p:cNvPr>
          <p:cNvSpPr>
            <a:spLocks noGrp="1"/>
          </p:cNvSpPr>
          <p:nvPr>
            <p:ph type="title"/>
          </p:nvPr>
        </p:nvSpPr>
        <p:spPr/>
        <p:txBody>
          <a:bodyPr/>
          <a:lstStyle/>
          <a:p>
            <a:r>
              <a:rPr lang="en-US" dirty="0"/>
              <a:t>Test Error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B810216-B4A1-0244-A320-5F8B31038E07}"/>
                  </a:ext>
                </a:extLst>
              </p:cNvPr>
              <p:cNvSpPr>
                <a:spLocks noGrp="1"/>
              </p:cNvSpPr>
              <p:nvPr>
                <p:ph type="body" idx="1"/>
              </p:nvPr>
            </p:nvSpPr>
            <p:spPr>
              <a:xfrm>
                <a:off x="3090625" y="575500"/>
                <a:ext cx="5596200" cy="4331780"/>
              </a:xfrm>
            </p:spPr>
            <p:txBody>
              <a:bodyPr/>
              <a:lstStyle/>
              <a:p>
                <a:pPr marL="139700" indent="0">
                  <a:buNone/>
                </a:pPr>
                <a:r>
                  <a:rPr lang="en-US" dirty="0"/>
                  <a:t>What we really care about is the </a:t>
                </a:r>
                <a:r>
                  <a:rPr lang="en-US" b="1" dirty="0"/>
                  <a:t>true error, </a:t>
                </a:r>
                <a:r>
                  <a:rPr lang="en-US" dirty="0"/>
                  <a:t>or how well a model perform on unseen data in the wild,</a:t>
                </a:r>
                <a:r>
                  <a:rPr lang="en-US" b="1" dirty="0"/>
                  <a:t> </a:t>
                </a:r>
                <a:r>
                  <a:rPr lang="en-US" dirty="0"/>
                  <a:t>but we can’t know that without having an infinite amount of data! </a:t>
                </a:r>
              </a:p>
              <a:p>
                <a:pPr marL="139700" indent="0">
                  <a:buNone/>
                </a:pPr>
                <a:endParaRPr lang="en-US" dirty="0"/>
              </a:p>
              <a:p>
                <a:pPr marL="139700" indent="0">
                  <a:buNone/>
                </a:pPr>
                <a:r>
                  <a:rPr lang="en-US" dirty="0"/>
                  <a:t>We will use the </a:t>
                </a:r>
                <a:r>
                  <a:rPr lang="en-US" b="1" dirty="0"/>
                  <a:t>test set </a:t>
                </a:r>
                <a:r>
                  <a:rPr lang="en-US" dirty="0"/>
                  <a:t>to estimate the true error. </a:t>
                </a:r>
              </a:p>
              <a:p>
                <a:pPr marL="139700" indent="0">
                  <a:buNone/>
                </a:pPr>
                <a:endParaRPr lang="en-US" dirty="0"/>
              </a:p>
              <a:p>
                <a:pPr marL="139700" indent="0">
                  <a:buNone/>
                </a:pPr>
                <a:r>
                  <a:rPr lang="en-US" b="1" dirty="0"/>
                  <a:t>Note: </a:t>
                </a:r>
                <a:r>
                  <a:rPr lang="en-US" dirty="0"/>
                  <a:t>The train and test set need to be </a:t>
                </a:r>
                <a:r>
                  <a:rPr lang="en-US" b="1" dirty="0"/>
                  <a:t>randomly split </a:t>
                </a:r>
                <a:r>
                  <a:rPr lang="en-US" dirty="0"/>
                  <a:t>in order for the test set to be truly reflective of data in the real world.</a:t>
                </a:r>
              </a:p>
              <a:p>
                <a:pPr marL="139700" indent="0">
                  <a:buNone/>
                </a:pPr>
                <a:endParaRPr lang="en-US" dirty="0"/>
              </a:p>
              <a:p>
                <a:pPr marL="139700" indent="0">
                  <a:buNone/>
                </a:pPr>
                <a:r>
                  <a:rPr lang="en-US" dirty="0"/>
                  <a:t>Call the error on the test set the </a:t>
                </a:r>
                <a:r>
                  <a:rPr lang="en-US" b="1" dirty="0"/>
                  <a:t>test error</a:t>
                </a:r>
                <a:r>
                  <a:rPr lang="en-US" dirty="0"/>
                  <a:t> for a model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𝑓</m:t>
                        </m:r>
                      </m:e>
                    </m:acc>
                  </m:oMath>
                </a14:m>
                <a:r>
                  <a:rPr lang="en-US" dirty="0"/>
                  <a:t>:</a:t>
                </a:r>
              </a:p>
              <a:p>
                <a:pPr marL="13970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𝑀𝑆</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rPr>
                            <m:t>𝑡𝑒𝑠𝑡</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𝑛</m:t>
                          </m:r>
                        </m:den>
                      </m:f>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𝑇𝑒𝑠𝑡</m:t>
                          </m:r>
                        </m:sub>
                        <m:sup/>
                        <m:e>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𝑦</m:t>
                                      </m:r>
                                    </m:e>
                                    <m:sup>
                                      <m:r>
                                        <a:rPr lang="en-US" sz="1800" b="0" i="1" smtClean="0">
                                          <a:latin typeface="Cambria Math" panose="02040503050406030204" pitchFamily="18" charset="0"/>
                                        </a:rPr>
                                        <m:t>(</m:t>
                                      </m:r>
                                      <m:r>
                                        <a:rPr lang="en-US" sz="1800" b="0" i="1" smtClean="0">
                                          <a:latin typeface="Cambria Math" panose="02040503050406030204" pitchFamily="18" charset="0"/>
                                        </a:rPr>
                                        <m:t>𝑖</m:t>
                                      </m:r>
                                      <m:r>
                                        <a:rPr lang="en-US" sz="1800" b="0" i="1" smtClean="0">
                                          <a:latin typeface="Cambria Math" panose="02040503050406030204" pitchFamily="18" charset="0"/>
                                        </a:rPr>
                                        <m:t>)</m:t>
                                      </m:r>
                                    </m:sup>
                                  </m:sSup>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𝑓</m:t>
                                      </m:r>
                                    </m:e>
                                  </m:acc>
                                  <m:d>
                                    <m:dPr>
                                      <m:ctrlPr>
                                        <a:rPr lang="en-US" sz="1800" b="0" i="1" smtClean="0">
                                          <a:latin typeface="Cambria Math" panose="02040503050406030204" pitchFamily="18" charset="0"/>
                                        </a:rPr>
                                      </m:ctrlPr>
                                    </m:dPr>
                                    <m:e>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m:t>
                                          </m:r>
                                          <m:r>
                                            <a:rPr lang="en-US" sz="1800" i="1">
                                              <a:latin typeface="Cambria Math" panose="02040503050406030204" pitchFamily="18" charset="0"/>
                                            </a:rPr>
                                            <m:t>𝑖</m:t>
                                          </m:r>
                                          <m:r>
                                            <a:rPr lang="en-US" sz="1800" i="1">
                                              <a:latin typeface="Cambria Math" panose="02040503050406030204" pitchFamily="18" charset="0"/>
                                            </a:rPr>
                                            <m:t>)</m:t>
                                          </m:r>
                                        </m:sup>
                                      </m:sSup>
                                    </m:e>
                                  </m:d>
                                </m:e>
                              </m:d>
                            </m:e>
                            <m:sup>
                              <m:r>
                                <a:rPr lang="en-US" sz="1800" b="0" i="1" smtClean="0">
                                  <a:latin typeface="Cambria Math" panose="02040503050406030204" pitchFamily="18" charset="0"/>
                                </a:rPr>
                                <m:t>2</m:t>
                              </m:r>
                            </m:sup>
                          </m:sSup>
                        </m:e>
                      </m:nary>
                    </m:oMath>
                  </m:oMathPara>
                </a14:m>
                <a:endParaRPr lang="en-US" dirty="0"/>
              </a:p>
              <a:p>
                <a:pPr marL="139700" indent="0">
                  <a:buNone/>
                </a:pPr>
                <a:r>
                  <a:rPr lang="en-US" dirty="0"/>
                  <a:t>If the test set is large enough, this can approximate the true error.</a:t>
                </a:r>
              </a:p>
            </p:txBody>
          </p:sp>
        </mc:Choice>
        <mc:Fallback xmlns="">
          <p:sp>
            <p:nvSpPr>
              <p:cNvPr id="3" name="Text Placeholder 2">
                <a:extLst>
                  <a:ext uri="{FF2B5EF4-FFF2-40B4-BE49-F238E27FC236}">
                    <a16:creationId xmlns:a16="http://schemas.microsoft.com/office/drawing/2014/main" id="{FB810216-B4A1-0244-A320-5F8B31038E07}"/>
                  </a:ext>
                </a:extLst>
              </p:cNvPr>
              <p:cNvSpPr>
                <a:spLocks noGrp="1" noRot="1" noChangeAspect="1" noMove="1" noResize="1" noEditPoints="1" noAdjustHandles="1" noChangeArrowheads="1" noChangeShapeType="1" noTextEdit="1"/>
              </p:cNvSpPr>
              <p:nvPr>
                <p:ph type="body" idx="1"/>
              </p:nvPr>
            </p:nvSpPr>
            <p:spPr>
              <a:xfrm>
                <a:off x="3090625" y="575500"/>
                <a:ext cx="5596200" cy="4331780"/>
              </a:xfrm>
              <a:blipFill>
                <a:blip r:embed="rId2"/>
                <a:stretch>
                  <a:fillRect b="-2076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309ACFF-6428-3E4C-A777-2006D9E18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3737670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0C3F-02DB-9C42-A420-C8A48D55E930}"/>
              </a:ext>
            </a:extLst>
          </p:cNvPr>
          <p:cNvSpPr>
            <a:spLocks noGrp="1"/>
          </p:cNvSpPr>
          <p:nvPr>
            <p:ph type="title"/>
          </p:nvPr>
        </p:nvSpPr>
        <p:spPr/>
        <p:txBody>
          <a:bodyPr/>
          <a:lstStyle/>
          <a:p>
            <a:r>
              <a:rPr lang="en-US" sz="2000" dirty="0"/>
              <a:t>Train/Test Split</a:t>
            </a:r>
          </a:p>
        </p:txBody>
      </p:sp>
      <p:sp>
        <p:nvSpPr>
          <p:cNvPr id="3" name="Text Placeholder 2">
            <a:extLst>
              <a:ext uri="{FF2B5EF4-FFF2-40B4-BE49-F238E27FC236}">
                <a16:creationId xmlns:a16="http://schemas.microsoft.com/office/drawing/2014/main" id="{8EDFBDA4-BD44-8246-9098-649048295FA9}"/>
              </a:ext>
            </a:extLst>
          </p:cNvPr>
          <p:cNvSpPr>
            <a:spLocks noGrp="1"/>
          </p:cNvSpPr>
          <p:nvPr>
            <p:ph type="body" idx="1"/>
          </p:nvPr>
        </p:nvSpPr>
        <p:spPr/>
        <p:txBody>
          <a:bodyPr/>
          <a:lstStyle/>
          <a:p>
            <a:pPr marL="139700" indent="0">
              <a:buNone/>
            </a:pPr>
            <a:r>
              <a:rPr lang="en-US" dirty="0"/>
              <a:t>If we use the test set to estimate future, how big should it be?</a:t>
            </a:r>
          </a:p>
          <a:p>
            <a:pPr marL="139700" indent="0">
              <a:buNone/>
            </a:pPr>
            <a:endParaRPr lang="en-US" dirty="0"/>
          </a:p>
          <a:p>
            <a:pPr marL="139700" indent="0">
              <a:buNone/>
            </a:pPr>
            <a:endParaRPr lang="en-US" dirty="0"/>
          </a:p>
          <a:p>
            <a:pPr marL="139700" indent="0">
              <a:buNone/>
            </a:pPr>
            <a:r>
              <a:rPr lang="en-US" dirty="0"/>
              <a:t>This comes at a cost of reducing the size of the training set though (in the absence of being able to just get more data)</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In practice people generally do </a:t>
            </a:r>
            <a:r>
              <a:rPr lang="en-US" dirty="0" err="1"/>
              <a:t>train:test</a:t>
            </a:r>
            <a:r>
              <a:rPr lang="en-US" dirty="0"/>
              <a:t> as either</a:t>
            </a:r>
          </a:p>
          <a:p>
            <a:r>
              <a:rPr lang="en-US" dirty="0"/>
              <a:t>80:20</a:t>
            </a:r>
          </a:p>
          <a:p>
            <a:r>
              <a:rPr lang="en-US" dirty="0"/>
              <a:t>90:10</a:t>
            </a:r>
          </a:p>
          <a:p>
            <a:endParaRPr lang="en-US" dirty="0"/>
          </a:p>
          <a:p>
            <a:pPr marL="139700" indent="0">
              <a:buNone/>
            </a:pPr>
            <a:r>
              <a:rPr lang="en-US" b="1" dirty="0"/>
              <a:t>Important</a:t>
            </a:r>
            <a:r>
              <a:rPr lang="en-US" dirty="0"/>
              <a:t>: Never train your model on data in the test set!</a:t>
            </a:r>
            <a:endParaRPr lang="en-US" b="1" dirty="0"/>
          </a:p>
        </p:txBody>
      </p:sp>
      <p:sp>
        <p:nvSpPr>
          <p:cNvPr id="4" name="Slide Number Placeholder 3">
            <a:extLst>
              <a:ext uri="{FF2B5EF4-FFF2-40B4-BE49-F238E27FC236}">
                <a16:creationId xmlns:a16="http://schemas.microsoft.com/office/drawing/2014/main" id="{CF5A6008-4FB0-D74C-A5FA-CC4DFFAFE9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2922471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BF7D64-8A1E-C340-B9CA-44126E2BEDD0}"/>
              </a:ext>
            </a:extLst>
          </p:cNvPr>
          <p:cNvSpPr>
            <a:spLocks noGrp="1"/>
          </p:cNvSpPr>
          <p:nvPr>
            <p:ph type="ctrTitle"/>
          </p:nvPr>
        </p:nvSpPr>
        <p:spPr/>
        <p:txBody>
          <a:bodyPr/>
          <a:lstStyle/>
          <a:p>
            <a:r>
              <a:rPr lang="en-US" dirty="0"/>
              <a:t>Regression Recap</a:t>
            </a:r>
          </a:p>
        </p:txBody>
      </p:sp>
      <p:sp>
        <p:nvSpPr>
          <p:cNvPr id="6" name="Subtitle 5">
            <a:extLst>
              <a:ext uri="{FF2B5EF4-FFF2-40B4-BE49-F238E27FC236}">
                <a16:creationId xmlns:a16="http://schemas.microsoft.com/office/drawing/2014/main" id="{20B16D7B-04BA-4E44-9B87-95036630D8D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8F338D7-2921-8944-BDB0-90CEF593A5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216601627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7249-D0A4-9D4A-A3C0-DF109D2242FC}"/>
              </a:ext>
            </a:extLst>
          </p:cNvPr>
          <p:cNvSpPr>
            <a:spLocks noGrp="1"/>
          </p:cNvSpPr>
          <p:nvPr>
            <p:ph type="title"/>
          </p:nvPr>
        </p:nvSpPr>
        <p:spPr/>
        <p:txBody>
          <a:bodyPr/>
          <a:lstStyle/>
          <a:p>
            <a:r>
              <a:rPr lang="en-US" dirty="0"/>
              <a:t>Linear Regression Model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6B0A4E6-A796-5F49-B744-5CB763674FE4}"/>
                  </a:ext>
                </a:extLst>
              </p:cNvPr>
              <p:cNvSpPr>
                <a:spLocks noGrp="1"/>
              </p:cNvSpPr>
              <p:nvPr>
                <p:ph type="body" idx="1"/>
              </p:nvPr>
            </p:nvSpPr>
            <p:spPr>
              <a:xfrm>
                <a:off x="2706316" y="71917"/>
                <a:ext cx="6014859" cy="4889966"/>
              </a:xfrm>
            </p:spPr>
            <p:txBody>
              <a:bodyPr/>
              <a:lstStyle/>
              <a:p>
                <a:pPr marL="139700" indent="0">
                  <a:buNone/>
                </a:pPr>
                <a:r>
                  <a:rPr lang="en-US" dirty="0"/>
                  <a:t>Assume we have a simple model with </a:t>
                </a:r>
                <a:r>
                  <a:rPr lang="en-US" b="1" i="1" dirty="0"/>
                  <a:t>one feature</a:t>
                </a:r>
                <a:r>
                  <a:rPr lang="en-US" dirty="0"/>
                  <a:t>, where we establish a linear relationship between </a:t>
                </a:r>
                <a:r>
                  <a:rPr lang="en-US" b="1" i="1" dirty="0"/>
                  <a:t>the area of a house </a:t>
                </a:r>
                <a14:m>
                  <m:oMath xmlns:m="http://schemas.openxmlformats.org/officeDocument/2006/math">
                    <m:r>
                      <a:rPr lang="en-US" b="0" i="1" smtClean="0">
                        <a:latin typeface="Cambria Math" panose="02040503050406030204" pitchFamily="18" charset="0"/>
                      </a:rPr>
                      <m:t>𝑖</m:t>
                    </m:r>
                  </m:oMath>
                </a14:m>
                <a:r>
                  <a:rPr lang="en-US" dirty="0"/>
                  <a:t> and </a:t>
                </a:r>
                <a:r>
                  <a:rPr lang="en-US" b="1" i="1" dirty="0"/>
                  <a:t>its price</a:t>
                </a:r>
                <a:r>
                  <a:rPr lang="en-US" dirty="0"/>
                  <a:t>:</a:t>
                </a: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𝑤</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1">
                              <a:latin typeface="Cambria Math" panose="02040503050406030204" pitchFamily="18" charset="0"/>
                            </a:rPr>
                            <m:t>𝑖</m:t>
                          </m:r>
                        </m:sub>
                      </m:sSub>
                    </m:oMath>
                  </m:oMathPara>
                </a14:m>
                <a:endParaRPr lang="en-US" dirty="0"/>
              </a:p>
              <a:p>
                <a:pPr marL="139700" indent="0">
                  <a:buNone/>
                </a:pPr>
                <a:endParaRPr lang="en-US" dirty="0"/>
              </a:p>
              <a:p>
                <a:pPr marL="13970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oMath>
                </a14:m>
                <a:r>
                  <a:rPr lang="en-US" dirty="0"/>
                  <a:t>are the </a:t>
                </a:r>
                <a:r>
                  <a:rPr lang="en-US" b="1" dirty="0"/>
                  <a:t>parameters </a:t>
                </a:r>
                <a:r>
                  <a:rPr lang="en-US" dirty="0"/>
                  <a:t>of our model that need to be learned</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oMath>
                </a14:m>
                <a:r>
                  <a:rPr lang="en-US" dirty="0"/>
                  <a:t> is the intercept / </a:t>
                </a:r>
                <a:r>
                  <a:rPr lang="en-US" b="1" dirty="0"/>
                  <a:t>bias</a:t>
                </a:r>
                <a:r>
                  <a:rPr lang="en-US" dirty="0"/>
                  <a:t>, representing the starting price of a house</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is the slope / </a:t>
                </a:r>
                <a:r>
                  <a:rPr lang="en-US" b="1" dirty="0"/>
                  <a:t>weight</a:t>
                </a:r>
                <a:r>
                  <a:rPr lang="en-US" dirty="0"/>
                  <a:t> associated with </a:t>
                </a:r>
                <a:r>
                  <a:rPr lang="en-US" b="1" dirty="0"/>
                  <a:t>feature</a:t>
                </a:r>
                <a:r>
                  <a:rPr lang="en-US" dirty="0"/>
                  <a:t> ”area of a house”</a:t>
                </a:r>
              </a:p>
              <a:p>
                <a:endParaRPr lang="en-US" dirty="0"/>
              </a:p>
              <a:p>
                <a:pPr marL="139700" indent="0">
                  <a:buNone/>
                </a:pPr>
                <a:r>
                  <a:rPr lang="en-US" dirty="0"/>
                  <a:t>Learn estimates of these </a:t>
                </a:r>
                <a:br>
                  <a:rPr lang="en-US" dirty="0"/>
                </a:br>
                <a:r>
                  <a:rPr lang="en-US" dirty="0"/>
                  <a:t>parameters </a:t>
                </a:r>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1</m:t>
                        </m:r>
                      </m:sub>
                    </m:sSub>
                  </m:oMath>
                </a14:m>
                <a:r>
                  <a:rPr lang="en-US" dirty="0"/>
                  <a:t> , </a:t>
                </a:r>
                <a14:m>
                  <m:oMath xmlns:m="http://schemas.openxmlformats.org/officeDocument/2006/math">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0</m:t>
                        </m:r>
                      </m:sub>
                    </m:sSub>
                  </m:oMath>
                </a14:m>
                <a:r>
                  <a:rPr lang="en-US" dirty="0"/>
                  <a:t> and use </a:t>
                </a:r>
                <a:br>
                  <a:rPr lang="en-US" dirty="0"/>
                </a:br>
                <a:r>
                  <a:rPr lang="en-US" dirty="0"/>
                  <a:t>them to predict new value</a:t>
                </a:r>
                <a:br>
                  <a:rPr lang="en-US" dirty="0"/>
                </a:br>
                <a:r>
                  <a:rPr lang="en-US" dirty="0"/>
                  <a:t>for any input </a:t>
                </a:r>
                <a14:m>
                  <m:oMath xmlns:m="http://schemas.openxmlformats.org/officeDocument/2006/math">
                    <m:r>
                      <a:rPr lang="en-US" b="0" i="1" smtClean="0">
                        <a:latin typeface="Cambria Math" panose="02040503050406030204" pitchFamily="18" charset="0"/>
                      </a:rPr>
                      <m:t>𝑥</m:t>
                    </m:r>
                  </m:oMath>
                </a14:m>
                <a:r>
                  <a:rPr lang="en-US" dirty="0"/>
                  <a:t>! </a:t>
                </a:r>
                <a:br>
                  <a:rPr lang="en-US" dirty="0"/>
                </a:br>
                <a:endParaRPr lang="en-US" dirty="0"/>
              </a:p>
              <a:p>
                <a:pPr marL="139700" indent="0">
                  <a:buNone/>
                </a:pPr>
                <a:r>
                  <a:rPr lang="en-US" b="0" dirty="0"/>
                  <a: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b="0" i="1" smtClean="0">
                            <a:latin typeface="Cambria Math" panose="02040503050406030204" pitchFamily="18" charset="0"/>
                          </a:rPr>
                          <m:t>1</m:t>
                        </m:r>
                      </m:sub>
                    </m:sSub>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0</m:t>
                        </m:r>
                      </m:sub>
                    </m:sSub>
                  </m:oMath>
                </a14:m>
                <a:endParaRPr lang="en-US" dirty="0"/>
              </a:p>
              <a:p>
                <a:pPr marL="139700" indent="0">
                  <a:buNone/>
                </a:pPr>
                <a:r>
                  <a:rPr lang="en-US" dirty="0"/>
                  <a:t>Why don’t we add </a:t>
                </a:r>
                <a14:m>
                  <m:oMath xmlns:m="http://schemas.openxmlformats.org/officeDocument/2006/math">
                    <m:r>
                      <a:rPr lang="en-US" i="1">
                        <a:latin typeface="Cambria Math" panose="02040503050406030204" pitchFamily="18" charset="0"/>
                      </a:rPr>
                      <m:t>𝜖</m:t>
                    </m:r>
                  </m:oMath>
                </a14:m>
                <a:r>
                  <a:rPr lang="en-US" dirty="0"/>
                  <a:t>?</a:t>
                </a:r>
              </a:p>
              <a:p>
                <a:endParaRPr lang="en-US" dirty="0"/>
              </a:p>
              <a:p>
                <a:endParaRPr lang="en-US" dirty="0"/>
              </a:p>
              <a:p>
                <a:pPr marL="139700" indent="0">
                  <a:buNone/>
                </a:pPr>
                <a:r>
                  <a:rPr lang="en-US" dirty="0"/>
                  <a:t> </a:t>
                </a:r>
              </a:p>
            </p:txBody>
          </p:sp>
        </mc:Choice>
        <mc:Fallback xmlns="">
          <p:sp>
            <p:nvSpPr>
              <p:cNvPr id="3" name="Text Placeholder 2">
                <a:extLst>
                  <a:ext uri="{FF2B5EF4-FFF2-40B4-BE49-F238E27FC236}">
                    <a16:creationId xmlns:a16="http://schemas.microsoft.com/office/drawing/2014/main" id="{F6B0A4E6-A796-5F49-B744-5CB763674FE4}"/>
                  </a:ext>
                </a:extLst>
              </p:cNvPr>
              <p:cNvSpPr>
                <a:spLocks noGrp="1" noRot="1" noChangeAspect="1" noMove="1" noResize="1" noEditPoints="1" noAdjustHandles="1" noChangeArrowheads="1" noChangeShapeType="1" noTextEdit="1"/>
              </p:cNvSpPr>
              <p:nvPr>
                <p:ph type="body" idx="1"/>
              </p:nvPr>
            </p:nvSpPr>
            <p:spPr>
              <a:xfrm>
                <a:off x="2706316" y="71917"/>
                <a:ext cx="6014859" cy="4889966"/>
              </a:xfrm>
              <a:blipFill>
                <a:blip r:embed="rId3"/>
                <a:stretch>
                  <a:fillRect r="-84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19E05D4-EC64-644B-A82C-477A623919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5" name="Picture 4">
            <a:extLst>
              <a:ext uri="{FF2B5EF4-FFF2-40B4-BE49-F238E27FC236}">
                <a16:creationId xmlns:a16="http://schemas.microsoft.com/office/drawing/2014/main" id="{893D06D2-C12E-CD4F-B581-DFFF51134554}"/>
              </a:ext>
            </a:extLst>
          </p:cNvPr>
          <p:cNvPicPr>
            <a:picLocks noChangeAspect="1"/>
          </p:cNvPicPr>
          <p:nvPr/>
        </p:nvPicPr>
        <p:blipFill>
          <a:blip r:embed="rId4"/>
          <a:stretch>
            <a:fillRect/>
          </a:stretch>
        </p:blipFill>
        <p:spPr>
          <a:xfrm>
            <a:off x="5632704" y="2666603"/>
            <a:ext cx="3276846" cy="2295280"/>
          </a:xfrm>
          <a:prstGeom prst="rect">
            <a:avLst/>
          </a:prstGeom>
        </p:spPr>
      </p:pic>
      <p:sp>
        <p:nvSpPr>
          <p:cNvPr id="6" name="TextBox 5">
            <a:extLst>
              <a:ext uri="{FF2B5EF4-FFF2-40B4-BE49-F238E27FC236}">
                <a16:creationId xmlns:a16="http://schemas.microsoft.com/office/drawing/2014/main" id="{3B105CF8-4C4F-F14C-A856-D88B663F256D}"/>
              </a:ext>
            </a:extLst>
          </p:cNvPr>
          <p:cNvSpPr txBox="1"/>
          <p:nvPr/>
        </p:nvSpPr>
        <p:spPr>
          <a:xfrm>
            <a:off x="6811614" y="4829363"/>
            <a:ext cx="1443215" cy="276999"/>
          </a:xfrm>
          <a:prstGeom prst="rect">
            <a:avLst/>
          </a:prstGeom>
          <a:noFill/>
        </p:spPr>
        <p:txBody>
          <a:bodyPr wrap="square" rtlCol="0">
            <a:spAutoFit/>
          </a:bodyPr>
          <a:lstStyle/>
          <a:p>
            <a:r>
              <a:rPr lang="en-US" sz="1200" dirty="0">
                <a:solidFill>
                  <a:srgbClr val="00B0F0"/>
                </a:solidFill>
                <a:latin typeface=""/>
                <a:ea typeface="Noto Sans Pahawh Hmong" panose="020B0502040504020204" pitchFamily="34" charset="0"/>
              </a:rPr>
              <a:t>Area of a house</a:t>
            </a:r>
          </a:p>
        </p:txBody>
      </p:sp>
      <p:sp>
        <p:nvSpPr>
          <p:cNvPr id="7" name="TextBox 6">
            <a:extLst>
              <a:ext uri="{FF2B5EF4-FFF2-40B4-BE49-F238E27FC236}">
                <a16:creationId xmlns:a16="http://schemas.microsoft.com/office/drawing/2014/main" id="{7C6B30CC-2DC7-B94A-BD81-08F392F5B88A}"/>
              </a:ext>
            </a:extLst>
          </p:cNvPr>
          <p:cNvSpPr txBox="1"/>
          <p:nvPr/>
        </p:nvSpPr>
        <p:spPr>
          <a:xfrm>
            <a:off x="5294239" y="3683051"/>
            <a:ext cx="1443215" cy="276999"/>
          </a:xfrm>
          <a:prstGeom prst="rect">
            <a:avLst/>
          </a:prstGeom>
          <a:noFill/>
        </p:spPr>
        <p:txBody>
          <a:bodyPr wrap="square" rtlCol="0">
            <a:spAutoFit/>
          </a:bodyPr>
          <a:lstStyle/>
          <a:p>
            <a:r>
              <a:rPr lang="en-US" sz="1200" dirty="0">
                <a:solidFill>
                  <a:srgbClr val="7030A0"/>
                </a:solidFill>
                <a:latin typeface=""/>
                <a:ea typeface="Noto Sans Pahawh Hmong" panose="020B0502040504020204" pitchFamily="34" charset="0"/>
              </a:rPr>
              <a:t>Price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448C9E-37DC-F542-A698-43F957F5B540}"/>
                  </a:ext>
                </a:extLst>
              </p:cNvPr>
              <p:cNvSpPr txBox="1"/>
              <p:nvPr/>
            </p:nvSpPr>
            <p:spPr>
              <a:xfrm>
                <a:off x="5358354" y="2667417"/>
                <a:ext cx="54870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8" name="TextBox 7">
                <a:extLst>
                  <a:ext uri="{FF2B5EF4-FFF2-40B4-BE49-F238E27FC236}">
                    <a16:creationId xmlns:a16="http://schemas.microsoft.com/office/drawing/2014/main" id="{B1448C9E-37DC-F542-A698-43F957F5B540}"/>
                  </a:ext>
                </a:extLst>
              </p:cNvPr>
              <p:cNvSpPr txBox="1">
                <a:spLocks noRot="1" noChangeAspect="1" noMove="1" noResize="1" noEditPoints="1" noAdjustHandles="1" noChangeArrowheads="1" noChangeShapeType="1" noTextEdit="1"/>
              </p:cNvSpPr>
              <p:nvPr/>
            </p:nvSpPr>
            <p:spPr>
              <a:xfrm>
                <a:off x="5358354" y="2667417"/>
                <a:ext cx="548700" cy="307777"/>
              </a:xfrm>
              <a:prstGeom prst="rect">
                <a:avLst/>
              </a:prstGeom>
              <a:blipFill>
                <a:blip r:embed="rId5"/>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756C050-A4F3-2642-85D9-8BE5DA553DE9}"/>
                  </a:ext>
                </a:extLst>
              </p:cNvPr>
              <p:cNvSpPr txBox="1"/>
              <p:nvPr/>
            </p:nvSpPr>
            <p:spPr>
              <a:xfrm>
                <a:off x="8310996" y="4792762"/>
                <a:ext cx="54870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9" name="TextBox 8">
                <a:extLst>
                  <a:ext uri="{FF2B5EF4-FFF2-40B4-BE49-F238E27FC236}">
                    <a16:creationId xmlns:a16="http://schemas.microsoft.com/office/drawing/2014/main" id="{0756C050-A4F3-2642-85D9-8BE5DA553DE9}"/>
                  </a:ext>
                </a:extLst>
              </p:cNvPr>
              <p:cNvSpPr txBox="1">
                <a:spLocks noRot="1" noChangeAspect="1" noMove="1" noResize="1" noEditPoints="1" noAdjustHandles="1" noChangeArrowheads="1" noChangeShapeType="1" noTextEdit="1"/>
              </p:cNvSpPr>
              <p:nvPr/>
            </p:nvSpPr>
            <p:spPr>
              <a:xfrm>
                <a:off x="8310996" y="4792762"/>
                <a:ext cx="548700" cy="30777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67525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219B0C8-B20E-A73C-23EB-2E0B49DECE99}"/>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8" name="Title 1">
            <a:extLst>
              <a:ext uri="{FF2B5EF4-FFF2-40B4-BE49-F238E27FC236}">
                <a16:creationId xmlns:a16="http://schemas.microsoft.com/office/drawing/2014/main" id="{81AE0A2E-845B-BB14-C37F-8122D62D254B}"/>
              </a:ext>
            </a:extLst>
          </p:cNvPr>
          <p:cNvSpPr txBox="1">
            <a:spLocks/>
          </p:cNvSpPr>
          <p:nvPr/>
        </p:nvSpPr>
        <p:spPr>
          <a:xfrm>
            <a:off x="83613" y="47312"/>
            <a:ext cx="2046288" cy="397986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rgbClr val="B57BA6"/>
                </a:solidFill>
              </a:rPr>
              <a:t>ML Pipeline</a:t>
            </a:r>
            <a:endParaRPr lang="en-US" b="1" dirty="0">
              <a:solidFill>
                <a:srgbClr val="B57BA6"/>
              </a:solidFill>
            </a:endParaRPr>
          </a:p>
        </p:txBody>
      </p:sp>
      <p:sp>
        <p:nvSpPr>
          <p:cNvPr id="9" name="Slide Number Placeholder 3">
            <a:extLst>
              <a:ext uri="{FF2B5EF4-FFF2-40B4-BE49-F238E27FC236}">
                <a16:creationId xmlns:a16="http://schemas.microsoft.com/office/drawing/2014/main" id="{F2569C90-CEAC-AF64-F5F9-DF1A75225783}"/>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25</a:t>
            </a:fld>
            <a:endParaRPr lang="en"/>
          </a:p>
        </p:txBody>
      </p:sp>
      <p:sp>
        <p:nvSpPr>
          <p:cNvPr id="10" name="Magnetic Disk 9">
            <a:extLst>
              <a:ext uri="{FF2B5EF4-FFF2-40B4-BE49-F238E27FC236}">
                <a16:creationId xmlns:a16="http://schemas.microsoft.com/office/drawing/2014/main" id="{4B2A07A4-B5B4-F587-9FD3-E2788AB07F36}"/>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11" name="TextBox 10">
            <a:extLst>
              <a:ext uri="{FF2B5EF4-FFF2-40B4-BE49-F238E27FC236}">
                <a16:creationId xmlns:a16="http://schemas.microsoft.com/office/drawing/2014/main" id="{6789105C-5F59-C190-A003-FB522586A18C}"/>
              </a:ext>
            </a:extLst>
          </p:cNvPr>
          <p:cNvSpPr txBox="1">
            <a:spLocks noChangeAspect="1"/>
          </p:cNvSpPr>
          <p:nvPr/>
        </p:nvSpPr>
        <p:spPr>
          <a:xfrm>
            <a:off x="3714815" y="1384754"/>
            <a:ext cx="1370257"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12" name="Straight Arrow Connector 11">
            <a:extLst>
              <a:ext uri="{FF2B5EF4-FFF2-40B4-BE49-F238E27FC236}">
                <a16:creationId xmlns:a16="http://schemas.microsoft.com/office/drawing/2014/main" id="{E8E1C57D-ED77-FA34-8B3E-327F23E3AE80}"/>
              </a:ext>
            </a:extLst>
          </p:cNvPr>
          <p:cNvCxnSpPr>
            <a:cxnSpLocks noChangeAspect="1"/>
            <a:stCxn id="10" idx="4"/>
            <a:endCxn id="11"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13" name="TextBox 12">
            <a:extLst>
              <a:ext uri="{FF2B5EF4-FFF2-40B4-BE49-F238E27FC236}">
                <a16:creationId xmlns:a16="http://schemas.microsoft.com/office/drawing/2014/main" id="{4132A689-BF45-A57A-99B2-A131DFE4A13F}"/>
              </a:ext>
            </a:extLst>
          </p:cNvPr>
          <p:cNvSpPr txBox="1">
            <a:spLocks noChangeAspect="1"/>
          </p:cNvSpPr>
          <p:nvPr/>
        </p:nvSpPr>
        <p:spPr>
          <a:xfrm>
            <a:off x="5651243" y="1384754"/>
            <a:ext cx="880240" cy="892552"/>
          </a:xfrm>
          <a:prstGeom prst="rect">
            <a:avLst/>
          </a:prstGeom>
          <a:solidFill>
            <a:schemeClr val="accent3">
              <a:lumMod val="60000"/>
              <a:lumOff val="40000"/>
            </a:schemeClr>
          </a:solidFill>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14" name="TextBox 13">
            <a:extLst>
              <a:ext uri="{FF2B5EF4-FFF2-40B4-BE49-F238E27FC236}">
                <a16:creationId xmlns:a16="http://schemas.microsoft.com/office/drawing/2014/main" id="{F8AFDE09-8D7A-1602-AB65-818CB7DF0875}"/>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15" name="TextBox 14">
            <a:extLst>
              <a:ext uri="{FF2B5EF4-FFF2-40B4-BE49-F238E27FC236}">
                <a16:creationId xmlns:a16="http://schemas.microsoft.com/office/drawing/2014/main" id="{0D101314-5953-D34C-5D73-BB4620DA86C8}"/>
              </a:ext>
            </a:extLst>
          </p:cNvPr>
          <p:cNvSpPr txBox="1">
            <a:spLocks noChangeAspect="1"/>
          </p:cNvSpPr>
          <p:nvPr/>
        </p:nvSpPr>
        <p:spPr>
          <a:xfrm>
            <a:off x="5254598" y="2780202"/>
            <a:ext cx="1673530" cy="892552"/>
          </a:xfrm>
          <a:prstGeom prst="rect">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16" name="Straight Arrow Connector 15">
            <a:extLst>
              <a:ext uri="{FF2B5EF4-FFF2-40B4-BE49-F238E27FC236}">
                <a16:creationId xmlns:a16="http://schemas.microsoft.com/office/drawing/2014/main" id="{D429AFF6-6989-48C4-B428-A3AF1842AAB8}"/>
              </a:ext>
            </a:extLst>
          </p:cNvPr>
          <p:cNvCxnSpPr>
            <a:cxnSpLocks noChangeAspect="1"/>
            <a:stCxn id="11" idx="3"/>
            <a:endCxn id="13"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id="{4567B765-A653-A942-8680-475FCCD5D82E}"/>
              </a:ext>
            </a:extLst>
          </p:cNvPr>
          <p:cNvCxnSpPr>
            <a:cxnSpLocks noChangeAspect="1"/>
            <a:stCxn id="13" idx="3"/>
            <a:endCxn id="5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8" name="Straight Arrow Connector 17">
            <a:extLst>
              <a:ext uri="{FF2B5EF4-FFF2-40B4-BE49-F238E27FC236}">
                <a16:creationId xmlns:a16="http://schemas.microsoft.com/office/drawing/2014/main" id="{6A659910-3E1C-2C57-613E-8540409220E1}"/>
              </a:ext>
            </a:extLst>
          </p:cNvPr>
          <p:cNvCxnSpPr>
            <a:cxnSpLocks noChangeAspect="1"/>
            <a:stCxn id="14" idx="0"/>
            <a:endCxn id="15"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9" name="Elbow Connector 18">
            <a:extLst>
              <a:ext uri="{FF2B5EF4-FFF2-40B4-BE49-F238E27FC236}">
                <a16:creationId xmlns:a16="http://schemas.microsoft.com/office/drawing/2014/main" id="{14E392BF-95F7-7B21-E332-F62CC72BCCFD}"/>
              </a:ext>
            </a:extLst>
          </p:cNvPr>
          <p:cNvCxnSpPr>
            <a:cxnSpLocks noChangeAspect="1"/>
            <a:endCxn id="14"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0" name="TextBox 19">
            <a:extLst>
              <a:ext uri="{FF2B5EF4-FFF2-40B4-BE49-F238E27FC236}">
                <a16:creationId xmlns:a16="http://schemas.microsoft.com/office/drawing/2014/main" id="{47621780-5944-84A1-2153-29EE1CD55AF2}"/>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21" name="TextBox 20">
            <a:extLst>
              <a:ext uri="{FF2B5EF4-FFF2-40B4-BE49-F238E27FC236}">
                <a16:creationId xmlns:a16="http://schemas.microsoft.com/office/drawing/2014/main" id="{C5005D10-EA18-2995-0803-48C5D4478E6F}"/>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22" name="TextBox 21">
            <a:extLst>
              <a:ext uri="{FF2B5EF4-FFF2-40B4-BE49-F238E27FC236}">
                <a16:creationId xmlns:a16="http://schemas.microsoft.com/office/drawing/2014/main" id="{55BD46E2-413E-A69B-BA1B-7C8BF3AA7888}"/>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41DB6B03-97B3-AB2F-5C3C-489C58EE4CF1}"/>
              </a:ext>
            </a:extLst>
          </p:cNvPr>
          <p:cNvGrpSpPr>
            <a:grpSpLocks noChangeAspect="1"/>
          </p:cNvGrpSpPr>
          <p:nvPr/>
        </p:nvGrpSpPr>
        <p:grpSpPr>
          <a:xfrm>
            <a:off x="5645598" y="2309757"/>
            <a:ext cx="278175" cy="525691"/>
            <a:chOff x="7787573" y="1903182"/>
            <a:chExt cx="298480" cy="618118"/>
          </a:xfrm>
        </p:grpSpPr>
        <p:sp>
          <p:nvSpPr>
            <p:cNvPr id="45" name="TextBox 44">
              <a:extLst>
                <a:ext uri="{FF2B5EF4-FFF2-40B4-BE49-F238E27FC236}">
                  <a16:creationId xmlns:a16="http://schemas.microsoft.com/office/drawing/2014/main" id="{DD299005-CACA-D91C-1F36-1AF259DCED82}"/>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6" name="TextBox 45">
              <a:extLst>
                <a:ext uri="{FF2B5EF4-FFF2-40B4-BE49-F238E27FC236}">
                  <a16:creationId xmlns:a16="http://schemas.microsoft.com/office/drawing/2014/main" id="{FB4EE85F-217D-DFDA-0060-DBAA74AEFC25}"/>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47" name="Straight Arrow Connector 46">
            <a:extLst>
              <a:ext uri="{FF2B5EF4-FFF2-40B4-BE49-F238E27FC236}">
                <a16:creationId xmlns:a16="http://schemas.microsoft.com/office/drawing/2014/main" id="{B17E1E78-08B3-BA5C-8E13-52B80B746439}"/>
              </a:ext>
            </a:extLst>
          </p:cNvPr>
          <p:cNvCxnSpPr>
            <a:cxnSpLocks noChangeAspect="1"/>
            <a:stCxn id="15" idx="0"/>
            <a:endCxn id="13"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49" name="Elbow Connector 48">
            <a:extLst>
              <a:ext uri="{FF2B5EF4-FFF2-40B4-BE49-F238E27FC236}">
                <a16:creationId xmlns:a16="http://schemas.microsoft.com/office/drawing/2014/main" id="{B0591C86-A302-3C11-4574-FED80D9C6D42}"/>
              </a:ext>
            </a:extLst>
          </p:cNvPr>
          <p:cNvCxnSpPr>
            <a:cxnSpLocks noChangeAspect="1"/>
            <a:stCxn id="10" idx="3"/>
            <a:endCxn id="14"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50" name="Picture 2" descr="World Earth Continents - Free vector graphic on Pixabay">
            <a:extLst>
              <a:ext uri="{FF2B5EF4-FFF2-40B4-BE49-F238E27FC236}">
                <a16:creationId xmlns:a16="http://schemas.microsoft.com/office/drawing/2014/main" id="{05B67BF0-492A-F92B-53E3-35E51C34E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a:extLst>
              <a:ext uri="{FF2B5EF4-FFF2-40B4-BE49-F238E27FC236}">
                <a16:creationId xmlns:a16="http://schemas.microsoft.com/office/drawing/2014/main" id="{28354B2D-76EA-B3B6-7920-C7400CDFCAC4}"/>
              </a:ext>
            </a:extLst>
          </p:cNvPr>
          <p:cNvCxnSpPr>
            <a:cxnSpLocks noChangeAspect="1"/>
            <a:stCxn id="50" idx="3"/>
            <a:endCxn id="10"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52" name="Picture 2" descr="World Earth Continents - Free vector graphic on Pixabay">
            <a:extLst>
              <a:ext uri="{FF2B5EF4-FFF2-40B4-BE49-F238E27FC236}">
                <a16:creationId xmlns:a16="http://schemas.microsoft.com/office/drawing/2014/main" id="{BDC13B5A-4648-0CBA-5F18-87EE57D51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9EA8EB1D-0498-4FC2-3444-74F16D40940C}"/>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54" name="TextBox 53">
            <a:extLst>
              <a:ext uri="{FF2B5EF4-FFF2-40B4-BE49-F238E27FC236}">
                <a16:creationId xmlns:a16="http://schemas.microsoft.com/office/drawing/2014/main" id="{89D2D3D3-BD42-819A-0C64-DAC2FF39A515}"/>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72280067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89D4-EE51-1043-AE58-6E2F1AE93564}"/>
              </a:ext>
            </a:extLst>
          </p:cNvPr>
          <p:cNvSpPr>
            <a:spLocks noGrp="1"/>
          </p:cNvSpPr>
          <p:nvPr>
            <p:ph type="title"/>
          </p:nvPr>
        </p:nvSpPr>
        <p:spPr/>
        <p:txBody>
          <a:bodyPr/>
          <a:lstStyle/>
          <a:p>
            <a:r>
              <a:rPr lang="en-US" dirty="0"/>
              <a:t>Gradient Descent</a:t>
            </a:r>
          </a:p>
        </p:txBody>
      </p:sp>
      <p:sp>
        <p:nvSpPr>
          <p:cNvPr id="3" name="Text Placeholder 2">
            <a:extLst>
              <a:ext uri="{FF2B5EF4-FFF2-40B4-BE49-F238E27FC236}">
                <a16:creationId xmlns:a16="http://schemas.microsoft.com/office/drawing/2014/main" id="{78A375E4-20DE-8A4A-89A7-7E7BD89BEC9B}"/>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Instead of computing all possible points to find the minimum,</a:t>
            </a:r>
            <a:br>
              <a:rPr lang="en-US" dirty="0"/>
            </a:br>
            <a:r>
              <a:rPr lang="en-US" dirty="0"/>
              <a:t>just start at one point and “roll” down the hill. Use the gradient (slope) to determine which direction is down.</a:t>
            </a:r>
          </a:p>
        </p:txBody>
      </p:sp>
      <p:sp>
        <p:nvSpPr>
          <p:cNvPr id="4" name="Slide Number Placeholder 3">
            <a:extLst>
              <a:ext uri="{FF2B5EF4-FFF2-40B4-BE49-F238E27FC236}">
                <a16:creationId xmlns:a16="http://schemas.microsoft.com/office/drawing/2014/main" id="{15BCF030-4DC5-8144-8809-8B68BD0842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6" name="Picture 5" descr="A close up of a map&#10;&#10;Description automatically generated">
            <a:extLst>
              <a:ext uri="{FF2B5EF4-FFF2-40B4-BE49-F238E27FC236}">
                <a16:creationId xmlns:a16="http://schemas.microsoft.com/office/drawing/2014/main" id="{B8C42FF5-F3D2-7142-961F-7C191BDAA162}"/>
              </a:ext>
            </a:extLst>
          </p:cNvPr>
          <p:cNvPicPr>
            <a:picLocks noChangeAspect="1"/>
          </p:cNvPicPr>
          <p:nvPr/>
        </p:nvPicPr>
        <p:blipFill>
          <a:blip r:embed="rId3"/>
          <a:stretch>
            <a:fillRect/>
          </a:stretch>
        </p:blipFill>
        <p:spPr>
          <a:xfrm>
            <a:off x="3090625" y="285574"/>
            <a:ext cx="5596200" cy="2191845"/>
          </a:xfrm>
          <a:prstGeom prst="rect">
            <a:avLst/>
          </a:prstGeom>
        </p:spPr>
      </p:pic>
      <p:pic>
        <p:nvPicPr>
          <p:cNvPr id="8" name="Picture 7" descr="A close up of a map&#10;&#10;Description automatically generated">
            <a:extLst>
              <a:ext uri="{FF2B5EF4-FFF2-40B4-BE49-F238E27FC236}">
                <a16:creationId xmlns:a16="http://schemas.microsoft.com/office/drawing/2014/main" id="{554B23A3-DA20-634B-A383-E203D2B8679C}"/>
              </a:ext>
            </a:extLst>
          </p:cNvPr>
          <p:cNvPicPr>
            <a:picLocks noChangeAspect="1"/>
          </p:cNvPicPr>
          <p:nvPr/>
        </p:nvPicPr>
        <p:blipFill>
          <a:blip r:embed="rId4"/>
          <a:stretch>
            <a:fillRect/>
          </a:stretch>
        </p:blipFill>
        <p:spPr>
          <a:xfrm>
            <a:off x="3090625" y="261736"/>
            <a:ext cx="5596200" cy="219184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B699DE-9507-7440-B80D-AA5CF600F7B6}"/>
                  </a:ext>
                </a:extLst>
              </p:cNvPr>
              <p:cNvSpPr txBox="1"/>
              <p:nvPr/>
            </p:nvSpPr>
            <p:spPr>
              <a:xfrm flipH="1">
                <a:off x="3400302" y="3499324"/>
                <a:ext cx="5008228" cy="161884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139700" indent="0">
                  <a:buNone/>
                </a:pPr>
                <a:r>
                  <a:rPr lang="en-US" dirty="0">
                    <a:solidFill>
                      <a:srgbClr val="7030A0"/>
                    </a:solidFill>
                    <a:latin typeface=""/>
                    <a:cs typeface="Courier New" panose="02070309020205020404" pitchFamily="49" charset="0"/>
                  </a:rPr>
                  <a:t>Start at some (random) weights </a:t>
                </a:r>
                <a14:m>
                  <m:oMath xmlns:m="http://schemas.openxmlformats.org/officeDocument/2006/math">
                    <m:r>
                      <a:rPr lang="en-US" i="1">
                        <a:solidFill>
                          <a:schemeClr val="tx1"/>
                        </a:solidFill>
                        <a:latin typeface="Cambria Math" panose="02040503050406030204" pitchFamily="18" charset="0"/>
                        <a:cs typeface="Courier New" panose="02070309020205020404" pitchFamily="49" charset="0"/>
                      </a:rPr>
                      <m:t>𝑤</m:t>
                    </m:r>
                  </m:oMath>
                </a14:m>
                <a:r>
                  <a:rPr lang="en-US" dirty="0">
                    <a:solidFill>
                      <a:srgbClr val="7030A0"/>
                    </a:solidFill>
                    <a:latin typeface=""/>
                    <a:cs typeface="Courier New" panose="02070309020205020404" pitchFamily="49" charset="0"/>
                  </a:rPr>
                  <a:t> </a:t>
                </a:r>
              </a:p>
              <a:p>
                <a:pPr marL="139700" indent="0">
                  <a:buNone/>
                </a:pPr>
                <a:r>
                  <a:rPr lang="en-US" dirty="0">
                    <a:solidFill>
                      <a:srgbClr val="7030A0"/>
                    </a:solidFill>
                    <a:latin typeface=""/>
                    <a:cs typeface="Courier New" panose="02070309020205020404" pitchFamily="49" charset="0"/>
                  </a:rPr>
                  <a:t>While we haven’t converged:</a:t>
                </a:r>
              </a:p>
              <a:p>
                <a:pPr marL="13970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i="1">
                              <a:latin typeface="Cambria Math" panose="02040503050406030204" pitchFamily="18" charset="0"/>
                            </a:rPr>
                            <m:t>𝑤</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up>
                      </m:sSup>
                      <m:r>
                        <a:rPr lang="en-US" b="0" i="1" smtClean="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𝑤</m:t>
                      </m:r>
                      <m:r>
                        <a:rPr lang="en-US" i="1">
                          <a:latin typeface="Cambria Math" panose="02040503050406030204" pitchFamily="18" charset="0"/>
                          <a:ea typeface="Cambria Math" panose="02040503050406030204" pitchFamily="18" charset="0"/>
                        </a:rPr>
                        <m:t>)</m:t>
                      </m:r>
                    </m:oMath>
                  </m:oMathPara>
                </a14:m>
                <a:endParaRPr lang="en-US" b="0" dirty="0">
                  <a:solidFill>
                    <a:srgbClr val="666666"/>
                  </a:solidFill>
                  <a:latin typeface=""/>
                </a:endParaRPr>
              </a:p>
              <a:p>
                <a:pPr marL="139700" indent="0">
                  <a:buNone/>
                </a:pPr>
                <a:endParaRPr lang="en-US" b="0" dirty="0">
                  <a:solidFill>
                    <a:srgbClr val="666666"/>
                  </a:solidFill>
                  <a:latin typeface=""/>
                </a:endParaRPr>
              </a:p>
              <a:p>
                <a:pPr marL="285750" indent="-285750">
                  <a:buFontTx/>
                  <a:buChar char="-"/>
                </a:pPr>
                <a14:m>
                  <m:oMath xmlns:m="http://schemas.openxmlformats.org/officeDocument/2006/math">
                    <m:r>
                      <a:rPr lang="en-US" b="0" i="1" smtClean="0">
                        <a:solidFill>
                          <a:srgbClr val="666666"/>
                        </a:solidFill>
                        <a:latin typeface="Cambria Math" panose="02040503050406030204" pitchFamily="18" charset="0"/>
                      </a:rPr>
                      <m:t>𝛼</m:t>
                    </m:r>
                  </m:oMath>
                </a14:m>
                <a:r>
                  <a:rPr lang="en-US" dirty="0">
                    <a:solidFill>
                      <a:srgbClr val="666666"/>
                    </a:solidFill>
                    <a:latin typeface=""/>
                  </a:rPr>
                  <a:t>: learning rate</a:t>
                </a:r>
                <a:r>
                  <a:rPr lang="en-US" i="1" dirty="0">
                    <a:solidFill>
                      <a:srgbClr val="666666"/>
                    </a:solidFill>
                    <a:latin typeface=""/>
                  </a:rPr>
                  <a:t>                                                       </a:t>
                </a:r>
              </a:p>
              <a:p>
                <a:pPr marL="285750" indent="-285750">
                  <a:buFontTx/>
                  <a:buChar char="-"/>
                </a:pPr>
                <a:r>
                  <a:rPr lang="en-US" i="1" dirty="0">
                    <a:solidFill>
                      <a:srgbClr val="666666"/>
                    </a:solidFill>
                    <a:latin typeface=""/>
                  </a:rPr>
                  <a:t> - </a:t>
                </a:r>
                <a14:m>
                  <m:oMath xmlns:m="http://schemas.openxmlformats.org/officeDocument/2006/math">
                    <m:r>
                      <a:rPr lang="en-US" i="1">
                        <a:solidFill>
                          <a:srgbClr val="666666"/>
                        </a:solidFill>
                        <a:latin typeface="Cambria Math" panose="02040503050406030204" pitchFamily="18" charset="0"/>
                      </a:rPr>
                      <m:t>𝛻</m:t>
                    </m:r>
                    <m:r>
                      <a:rPr lang="en-US" i="1">
                        <a:solidFill>
                          <a:srgbClr val="666666"/>
                        </a:solidFill>
                        <a:latin typeface="Cambria Math" panose="02040503050406030204" pitchFamily="18" charset="0"/>
                      </a:rPr>
                      <m:t>𝐿</m:t>
                    </m:r>
                    <m:r>
                      <a:rPr lang="en-US" i="1">
                        <a:solidFill>
                          <a:srgbClr val="666666"/>
                        </a:solidFill>
                        <a:latin typeface="Cambria Math" panose="02040503050406030204" pitchFamily="18" charset="0"/>
                        <a:ea typeface="Cambria Math" panose="02040503050406030204" pitchFamily="18" charset="0"/>
                      </a:rPr>
                      <m:t>(</m:t>
                    </m:r>
                    <m:r>
                      <a:rPr lang="en-US" i="1">
                        <a:solidFill>
                          <a:srgbClr val="666666"/>
                        </a:solidFill>
                        <a:latin typeface="Cambria Math" panose="02040503050406030204" pitchFamily="18" charset="0"/>
                        <a:ea typeface="Cambria Math" panose="02040503050406030204" pitchFamily="18" charset="0"/>
                      </a:rPr>
                      <m:t>𝑤</m:t>
                    </m:r>
                    <m:r>
                      <a:rPr lang="en-US" i="1">
                        <a:solidFill>
                          <a:srgbClr val="666666"/>
                        </a:solidFill>
                        <a:latin typeface="Cambria Math" panose="02040503050406030204" pitchFamily="18" charset="0"/>
                        <a:ea typeface="Cambria Math" panose="02040503050406030204" pitchFamily="18" charset="0"/>
                      </a:rPr>
                      <m:t>)</m:t>
                    </m:r>
                  </m:oMath>
                </a14:m>
                <a:r>
                  <a:rPr lang="en-US" dirty="0">
                    <a:solidFill>
                      <a:srgbClr val="666666"/>
                    </a:solidFill>
                    <a:latin typeface=""/>
                  </a:rPr>
                  <a:t>: the gradients of loss function</a:t>
                </a:r>
                <a14:m>
                  <m:oMath xmlns:m="http://schemas.openxmlformats.org/officeDocument/2006/math">
                    <m:r>
                      <a:rPr lang="en-US" b="0" i="0" smtClean="0">
                        <a:solidFill>
                          <a:srgbClr val="666666"/>
                        </a:solidFill>
                        <a:latin typeface="Cambria Math" panose="02040503050406030204" pitchFamily="18" charset="0"/>
                      </a:rPr>
                      <m:t> </m:t>
                    </m:r>
                    <m:r>
                      <a:rPr lang="en-US" i="1">
                        <a:solidFill>
                          <a:srgbClr val="666666"/>
                        </a:solidFill>
                        <a:latin typeface="Cambria Math" panose="02040503050406030204" pitchFamily="18" charset="0"/>
                      </a:rPr>
                      <m:t>𝐿</m:t>
                    </m:r>
                  </m:oMath>
                </a14:m>
                <a:r>
                  <a:rPr lang="en-US" dirty="0">
                    <a:solidFill>
                      <a:srgbClr val="666666"/>
                    </a:solidFill>
                    <a:latin typeface=""/>
                  </a:rPr>
                  <a:t> on a set of weights </a:t>
                </a:r>
                <a14:m>
                  <m:oMath xmlns:m="http://schemas.openxmlformats.org/officeDocument/2006/math">
                    <m:r>
                      <a:rPr lang="en-US" i="1">
                        <a:solidFill>
                          <a:srgbClr val="666666"/>
                        </a:solidFill>
                        <a:latin typeface="Cambria Math" panose="02040503050406030204" pitchFamily="18" charset="0"/>
                        <a:ea typeface="Cambria Math" panose="02040503050406030204" pitchFamily="18" charset="0"/>
                      </a:rPr>
                      <m:t>𝑤</m:t>
                    </m:r>
                  </m:oMath>
                </a14:m>
                <a:endParaRPr lang="en-US" dirty="0">
                  <a:solidFill>
                    <a:srgbClr val="666666"/>
                  </a:solidFill>
                  <a:latin typeface=""/>
                </a:endParaRPr>
              </a:p>
            </p:txBody>
          </p:sp>
        </mc:Choice>
        <mc:Fallback xmlns="">
          <p:sp>
            <p:nvSpPr>
              <p:cNvPr id="5" name="TextBox 4">
                <a:extLst>
                  <a:ext uri="{FF2B5EF4-FFF2-40B4-BE49-F238E27FC236}">
                    <a16:creationId xmlns:a16="http://schemas.microsoft.com/office/drawing/2014/main" id="{E5B699DE-9507-7440-B80D-AA5CF600F7B6}"/>
                  </a:ext>
                </a:extLst>
              </p:cNvPr>
              <p:cNvSpPr txBox="1">
                <a:spLocks noRot="1" noChangeAspect="1" noMove="1" noResize="1" noEditPoints="1" noAdjustHandles="1" noChangeArrowheads="1" noChangeShapeType="1" noTextEdit="1"/>
              </p:cNvSpPr>
              <p:nvPr/>
            </p:nvSpPr>
            <p:spPr>
              <a:xfrm flipH="1">
                <a:off x="3400302" y="3499324"/>
                <a:ext cx="5008228" cy="1618841"/>
              </a:xfrm>
              <a:prstGeom prst="rect">
                <a:avLst/>
              </a:prstGeom>
              <a:blipFill>
                <a:blip r:embed="rId5"/>
                <a:stretch>
                  <a:fillRect b="-1527"/>
                </a:stretch>
              </a:blipFill>
            </p:spPr>
            <p:txBody>
              <a:bodyPr/>
              <a:lstStyle/>
              <a:p>
                <a:r>
                  <a:rPr lang="en-US">
                    <a:noFill/>
                  </a:rPr>
                  <a:t> </a:t>
                </a:r>
              </a:p>
            </p:txBody>
          </p:sp>
        </mc:Fallback>
      </mc:AlternateContent>
    </p:spTree>
    <p:extLst>
      <p:ext uri="{BB962C8B-B14F-4D97-AF65-F5344CB8AC3E}">
        <p14:creationId xmlns:p14="http://schemas.microsoft.com/office/powerpoint/2010/main" val="1308956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2A90-0A31-014E-9E1A-1F1D043296D6}"/>
              </a:ext>
            </a:extLst>
          </p:cNvPr>
          <p:cNvSpPr>
            <a:spLocks noGrp="1"/>
          </p:cNvSpPr>
          <p:nvPr>
            <p:ph type="title"/>
          </p:nvPr>
        </p:nvSpPr>
        <p:spPr/>
        <p:txBody>
          <a:bodyPr/>
          <a:lstStyle/>
          <a:p>
            <a:r>
              <a:rPr lang="en-US" dirty="0"/>
              <a:t>Pre-Class 1 Recap: </a:t>
            </a:r>
            <a:br>
              <a:rPr lang="en-US" dirty="0"/>
            </a:br>
            <a:r>
              <a:rPr lang="en-US" dirty="0"/>
              <a:t>Features</a:t>
            </a:r>
          </a:p>
        </p:txBody>
      </p:sp>
      <p:sp>
        <p:nvSpPr>
          <p:cNvPr id="3" name="Text Placeholder 2">
            <a:extLst>
              <a:ext uri="{FF2B5EF4-FFF2-40B4-BE49-F238E27FC236}">
                <a16:creationId xmlns:a16="http://schemas.microsoft.com/office/drawing/2014/main" id="{A451F4BA-86FC-E643-926D-F5778E2E2FA3}"/>
              </a:ext>
            </a:extLst>
          </p:cNvPr>
          <p:cNvSpPr>
            <a:spLocks noGrp="1"/>
          </p:cNvSpPr>
          <p:nvPr>
            <p:ph type="body" idx="1"/>
          </p:nvPr>
        </p:nvSpPr>
        <p:spPr>
          <a:xfrm>
            <a:off x="3090625" y="315524"/>
            <a:ext cx="5596200" cy="3981000"/>
          </a:xfrm>
        </p:spPr>
        <p:txBody>
          <a:bodyPr/>
          <a:lstStyle/>
          <a:p>
            <a:pPr marL="139700" indent="0">
              <a:buNone/>
            </a:pPr>
            <a:r>
              <a:rPr lang="en-US" dirty="0"/>
              <a:t>You can use anything you want as features and include as many of them as you want!</a:t>
            </a:r>
          </a:p>
          <a:p>
            <a:pPr marL="139700" indent="0">
              <a:buNone/>
            </a:pPr>
            <a:endParaRPr lang="en-US" dirty="0"/>
          </a:p>
          <a:p>
            <a:pPr marL="139700" indent="0">
              <a:buNone/>
            </a:pPr>
            <a:r>
              <a:rPr lang="en-US" dirty="0"/>
              <a:t>Generally, more features means a more complex model. This might not always be a good thing! </a:t>
            </a:r>
          </a:p>
          <a:p>
            <a:pPr marL="139700" indent="0">
              <a:buNone/>
            </a:pPr>
            <a:r>
              <a:rPr lang="en-US" dirty="0"/>
              <a:t>Choosing good features is a bit of an art.</a:t>
            </a:r>
          </a:p>
          <a:p>
            <a:pPr marL="139700" indent="0">
              <a:buNone/>
            </a:pPr>
            <a:endParaRPr lang="en-US" dirty="0"/>
          </a:p>
        </p:txBody>
      </p:sp>
      <p:sp>
        <p:nvSpPr>
          <p:cNvPr id="4" name="Slide Number Placeholder 3">
            <a:extLst>
              <a:ext uri="{FF2B5EF4-FFF2-40B4-BE49-F238E27FC236}">
                <a16:creationId xmlns:a16="http://schemas.microsoft.com/office/drawing/2014/main" id="{F2D664BF-62F9-F642-A173-AC13C1FFFC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r>
                            <a:rPr lang="en-US" dirty="0"/>
                            <a:t> = sq. ft.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a14:m>
                          <a:r>
                            <a:rPr lang="en-US" dirty="0"/>
                            <a:t> =</a:t>
                          </a:r>
                          <a:r>
                            <a:rPr lang="en-US" baseline="0" dirty="0"/>
                            <a:t> # bath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like</a:t>
                          </a:r>
                          <a:r>
                            <a:rPr lang="en-US" baseline="0" dirty="0"/>
                            <a:t> </a:t>
                          </a:r>
                          <a14:m>
                            <m:oMath xmlns:m="http://schemas.openxmlformats.org/officeDocument/2006/math">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log</m:t>
                                  </m:r>
                                </m:fName>
                                <m:e>
                                  <m:d>
                                    <m:dPr>
                                      <m:ctrlPr>
                                        <a:rPr lang="en-US" b="0" i="1" baseline="0" smtClean="0">
                                          <a:latin typeface="Cambria Math" panose="02040503050406030204" pitchFamily="18" charset="0"/>
                                        </a:rPr>
                                      </m:ctrlPr>
                                    </m:dPr>
                                    <m:e>
                                      <m:r>
                                        <a:rPr lang="en-US" b="0" i="1" baseline="0" smtClean="0">
                                          <a:latin typeface="Cambria Math" panose="02040503050406030204" pitchFamily="18" charset="0"/>
                                        </a:rPr>
                                        <m:t>𝑥</m:t>
                                      </m:r>
                                      <m:d>
                                        <m:dPr>
                                          <m:begChr m:val="["/>
                                          <m:endChr m:val="]"/>
                                          <m:ctrlPr>
                                            <a:rPr lang="en-US" b="0" i="1" baseline="0" smtClean="0">
                                              <a:latin typeface="Cambria Math" panose="02040503050406030204" pitchFamily="18" charset="0"/>
                                            </a:rPr>
                                          </m:ctrlPr>
                                        </m:dPr>
                                        <m:e>
                                          <m:r>
                                            <a:rPr lang="en-US" b="0" i="1" baseline="0" smtClean="0">
                                              <a:latin typeface="Cambria Math" panose="02040503050406030204" pitchFamily="18" charset="0"/>
                                            </a:rPr>
                                            <m:t>7</m:t>
                                          </m:r>
                                        </m:e>
                                      </m:d>
                                    </m:e>
                                  </m:d>
                                </m:e>
                              </m:func>
                              <m:r>
                                <a:rPr lang="en-US" b="0" i="1" baseline="0" smtClean="0">
                                  <a:latin typeface="Cambria Math" panose="02040503050406030204" pitchFamily="18" charset="0"/>
                                </a:rPr>
                                <m:t>∗</m:t>
                              </m:r>
                              <m:r>
                                <a:rPr lang="en-US" b="0" i="1" baseline="0" smtClean="0">
                                  <a:latin typeface="Cambria Math" panose="02040503050406030204" pitchFamily="18" charset="0"/>
                                </a:rPr>
                                <m:t>𝑥</m:t>
                              </m:r>
                              <m:r>
                                <a:rPr lang="en-US" b="0" i="1" baseline="0" smtClean="0">
                                  <a:latin typeface="Cambria Math" panose="02040503050406030204" pitchFamily="18" charset="0"/>
                                </a:rPr>
                                <m:t>[2]</m:t>
                              </m:r>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m:rPr>
                                      <m:sty m:val="p"/>
                                    </m:rPr>
                                    <a:rPr lang="en-US" b="0" i="0" smtClean="0">
                                      <a:latin typeface="Cambria Math" panose="02040503050406030204" pitchFamily="18" charset="0"/>
                                    </a:rPr>
                                    <m:t>D</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3420370972"/>
                  </p:ext>
                </p:extLst>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0480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endParaRPr lang="en-US"/>
                        </a:p>
                      </a:txBody>
                      <a:tcPr>
                        <a:blipFill>
                          <a:blip r:embed="rId2"/>
                          <a:stretch>
                            <a:fillRect l="-44000" t="-83333" r="-72000" b="-393333"/>
                          </a:stretch>
                        </a:blipFill>
                      </a:tcPr>
                    </a:tc>
                    <a:tc>
                      <a:txBody>
                        <a:bodyPr/>
                        <a:lstStyle/>
                        <a:p>
                          <a:endParaRPr lang="en-US"/>
                        </a:p>
                      </a:txBody>
                      <a:tcPr>
                        <a:blipFill>
                          <a:blip r:embed="rId2"/>
                          <a:stretch>
                            <a:fillRect l="-200000" t="-83333" b="-393333"/>
                          </a:stretch>
                        </a:blipFill>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endParaRPr lang="en-US"/>
                        </a:p>
                      </a:txBody>
                      <a:tcPr>
                        <a:blipFill>
                          <a:blip r:embed="rId2"/>
                          <a:stretch>
                            <a:fillRect l="-44000" t="-189655" r="-72000" b="-306897"/>
                          </a:stretch>
                        </a:blipFill>
                      </a:tcPr>
                    </a:tc>
                    <a:tc>
                      <a:txBody>
                        <a:bodyPr/>
                        <a:lstStyle/>
                        <a:p>
                          <a:endParaRPr lang="en-US"/>
                        </a:p>
                      </a:txBody>
                      <a:tcPr>
                        <a:blipFill>
                          <a:blip r:embed="rId2"/>
                          <a:stretch>
                            <a:fillRect l="-200000" t="-189655" b="-306897"/>
                          </a:stretch>
                        </a:blipFill>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endParaRPr lang="en-US"/>
                        </a:p>
                      </a:txBody>
                      <a:tcPr>
                        <a:blipFill>
                          <a:blip r:embed="rId2"/>
                          <a:stretch>
                            <a:fillRect l="-44000" t="-289655" r="-72000" b="-206897"/>
                          </a:stretch>
                        </a:blipFill>
                      </a:tcPr>
                    </a:tc>
                    <a:tc>
                      <a:txBody>
                        <a:bodyPr/>
                        <a:lstStyle/>
                        <a:p>
                          <a:endParaRPr lang="en-US"/>
                        </a:p>
                      </a:txBody>
                      <a:tcPr>
                        <a:blipFill>
                          <a:blip r:embed="rId2"/>
                          <a:stretch>
                            <a:fillRect l="-200000" t="-289655" b="-206897"/>
                          </a:stretch>
                        </a:blipFill>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endParaRPr lang="en-US"/>
                        </a:p>
                      </a:txBody>
                      <a:tcPr>
                        <a:blipFill>
                          <a:blip r:embed="rId2"/>
                          <a:stretch>
                            <a:fillRect l="-44000" t="-493103" r="-72000" b="-3448"/>
                          </a:stretch>
                        </a:blipFill>
                      </a:tcPr>
                    </a:tc>
                    <a:tc>
                      <a:txBody>
                        <a:bodyPr/>
                        <a:lstStyle/>
                        <a:p>
                          <a:endParaRPr lang="en-US"/>
                        </a:p>
                      </a:txBody>
                      <a:tcPr>
                        <a:blipFill>
                          <a:blip r:embed="rId2"/>
                          <a:stretch>
                            <a:fillRect l="-200000" t="-493103" b="-3448"/>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171044806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9289-07AD-6947-A582-04279392DD63}"/>
              </a:ext>
            </a:extLst>
          </p:cNvPr>
          <p:cNvSpPr>
            <a:spLocks noGrp="1"/>
          </p:cNvSpPr>
          <p:nvPr>
            <p:ph type="title"/>
          </p:nvPr>
        </p:nvSpPr>
        <p:spPr/>
        <p:txBody>
          <a:bodyPr/>
          <a:lstStyle/>
          <a:p>
            <a:r>
              <a:rPr lang="en-US" dirty="0"/>
              <a:t>Linear Regression Recap</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B198BD2-D455-A944-9C09-2C855E39D38C}"/>
                  </a:ext>
                </a:extLst>
              </p:cNvPr>
              <p:cNvSpPr>
                <a:spLocks noGrp="1"/>
              </p:cNvSpPr>
              <p:nvPr>
                <p:ph type="body" idx="1"/>
              </p:nvPr>
            </p:nvSpPr>
            <p:spPr/>
            <p:txBody>
              <a:bodyPr/>
              <a:lstStyle/>
              <a:p>
                <a:pPr marL="139700" indent="0">
                  <a:buNone/>
                </a:pPr>
                <a:r>
                  <a:rPr lang="en-US" b="1" dirty="0"/>
                  <a:t>Dataset</a:t>
                </a:r>
                <a:endParaRPr lang="en-US" b="1" i="1" dirty="0">
                  <a:latin typeface="Cambria Math" panose="02040503050406030204" pitchFamily="18" charset="0"/>
                </a:endParaRPr>
              </a:p>
              <a:p>
                <a:pPr marL="139700" indent="0">
                  <a:buNone/>
                </a:pPr>
                <a14:m>
                  <m:oMath xmlns:m="http://schemas.openxmlformats.org/officeDocument/2006/math">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e>
                        </m:d>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sSubSup>
                  </m:oMath>
                </a14:m>
                <a:r>
                  <a:rPr lang="en-US" dirty="0"/>
                  <a:t> where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oMath>
                </a14:m>
                <a:r>
                  <a:rPr lang="en-US" dirty="0"/>
                  <a:t>,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marL="139700" indent="0">
                  <a:buNone/>
                </a:pPr>
                <a:br>
                  <a:rPr lang="en-US" b="1" dirty="0"/>
                </a:br>
                <a:r>
                  <a:rPr lang="en-US" b="1" dirty="0"/>
                  <a:t>Feature Extraction</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𝐷</m:t>
                          </m:r>
                        </m:sup>
                      </m:sSup>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d>
                    </m:oMath>
                  </m:oMathPara>
                </a14:m>
                <a:endParaRPr lang="en-US" dirty="0"/>
              </a:p>
              <a:p>
                <a:pPr marL="139700" indent="0">
                  <a:buNone/>
                </a:pPr>
                <a:br>
                  <a:rPr lang="en-US" dirty="0"/>
                </a:br>
                <a:r>
                  <a:rPr lang="en-US" b="1" dirty="0"/>
                  <a:t>Regression Model</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𝑗</m:t>
                          </m:r>
                          <m:r>
                            <a:rPr lang="en-US" b="0" i="1" smtClean="0">
                              <a:latin typeface="Cambria Math" panose="02040503050406030204" pitchFamily="18" charset="0"/>
                            </a:rPr>
                            <m:t>=0</m:t>
                          </m:r>
                        </m:sub>
                        <m:sup>
                          <m:r>
                            <a:rPr lang="en-US" b="0" i="1" smtClean="0">
                              <a:latin typeface="Cambria Math" panose="02040503050406030204" pitchFamily="18" charset="0"/>
                            </a:rPr>
                            <m:t>𝐷</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e>
                      </m:nary>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Para>
                </a14:m>
                <a:endParaRPr lang="en-US" b="0" i="1" dirty="0">
                  <a:latin typeface="Cambria Math" panose="02040503050406030204" pitchFamily="18" charset="0"/>
                </a:endParaRPr>
              </a:p>
              <a:p>
                <a:pPr marL="139700" indent="0">
                  <a:buNone/>
                </a:pPr>
                <a:br>
                  <a:rPr lang="en-US" b="1" dirty="0"/>
                </a:br>
                <a:r>
                  <a:rPr lang="en-US" b="1" dirty="0"/>
                  <a:t>Quality Metric</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𝑀𝑆𝐸</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dirty="0"/>
              </a:p>
            </p:txBody>
          </p:sp>
        </mc:Choice>
        <mc:Fallback xmlns="">
          <p:sp>
            <p:nvSpPr>
              <p:cNvPr id="3" name="Text Placeholder 2">
                <a:extLst>
                  <a:ext uri="{FF2B5EF4-FFF2-40B4-BE49-F238E27FC236}">
                    <a16:creationId xmlns:a16="http://schemas.microsoft.com/office/drawing/2014/main" id="{0B198BD2-D455-A944-9C09-2C855E39D38C}"/>
                  </a:ext>
                </a:extLst>
              </p:cNvPr>
              <p:cNvSpPr>
                <a:spLocks noGrp="1" noRot="1" noChangeAspect="1" noMove="1" noResize="1" noEditPoints="1" noAdjustHandles="1" noChangeArrowheads="1" noChangeShapeType="1" noTextEdit="1"/>
              </p:cNvSpPr>
              <p:nvPr>
                <p:ph type="body" idx="1"/>
              </p:nvPr>
            </p:nvSpPr>
            <p:spPr>
              <a:blipFill>
                <a:blip r:embed="rId2"/>
                <a:stretch>
                  <a:fillRect b="-13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14411943-940E-D942-B33F-553DBDD8E8A8}"/>
                  </a:ext>
                </a:extLst>
              </p:cNvPr>
              <p:cNvSpPr>
                <a:spLocks noGrp="1"/>
              </p:cNvSpPr>
              <p:nvPr>
                <p:ph type="body" idx="2"/>
              </p:nvPr>
            </p:nvSpPr>
            <p:spPr/>
            <p:txBody>
              <a:bodyPr/>
              <a:lstStyle/>
              <a:p>
                <a:pPr marL="158750" indent="0">
                  <a:buNone/>
                </a:pPr>
                <a:r>
                  <a:rPr lang="en-US" b="1" dirty="0"/>
                  <a:t>Predictor</a:t>
                </a:r>
              </a:p>
              <a:p>
                <a:pPr marL="158750" indent="0">
                  <a:buNone/>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0" i="1" smtClean="0">
                              <a:latin typeface="Cambria Math" panose="02040503050406030204" pitchFamily="18" charset="0"/>
                            </a:rPr>
                            <m:t>𝑤</m:t>
                          </m:r>
                        </m:e>
                      </m:acc>
                      <m:r>
                        <a:rPr lang="en-US" b="1" i="1" dirty="0" smtClean="0">
                          <a:latin typeface="Cambria Math" panose="02040503050406030204" pitchFamily="18" charset="0"/>
                        </a:rPr>
                        <m:t>= </m:t>
                      </m:r>
                      <m:func>
                        <m:funcPr>
                          <m:ctrlPr>
                            <a:rPr lang="en-US" b="1" i="1" dirty="0" smtClean="0">
                              <a:latin typeface="Cambria Math" panose="02040503050406030204" pitchFamily="18" charset="0"/>
                            </a:rPr>
                          </m:ctrlPr>
                        </m:funcPr>
                        <m:fName>
                          <m:limLow>
                            <m:limLowPr>
                              <m:ctrlPr>
                                <a:rPr lang="en-US" b="1"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𝑀𝑆𝐸</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58750" indent="0">
                  <a:buNone/>
                </a:pPr>
                <a:br>
                  <a:rPr lang="en-US" b="1" dirty="0"/>
                </a:br>
                <a:r>
                  <a:rPr lang="en-US" b="1" dirty="0"/>
                  <a:t>ML Algorithm</a:t>
                </a:r>
              </a:p>
              <a:p>
                <a:pPr marL="158750" indent="0">
                  <a:buNone/>
                </a:pPr>
                <a:r>
                  <a:rPr lang="en-US" dirty="0"/>
                  <a:t>Optimized using Gradient Descent</a:t>
                </a:r>
              </a:p>
              <a:p>
                <a:pPr marL="158750" indent="0">
                  <a:buNone/>
                </a:pPr>
                <a:endParaRPr lang="en-US" dirty="0"/>
              </a:p>
              <a:p>
                <a:pPr marL="158750" indent="0">
                  <a:buNone/>
                </a:pPr>
                <a:r>
                  <a:rPr lang="en-US" b="1" dirty="0"/>
                  <a:t>Prediction</a:t>
                </a:r>
              </a:p>
              <a:p>
                <a:pPr marL="15875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1" i="1" dirty="0" smtClean="0">
                          <a:latin typeface="Cambria Math" panose="02040503050406030204" pitchFamily="18" charset="0"/>
                        </a:rPr>
                        <m:t>=</m:t>
                      </m:r>
                      <m:sSup>
                        <m:sSupPr>
                          <m:ctrlPr>
                            <a:rPr lang="en-US" b="0" i="1" dirty="0" smtClean="0">
                              <a:latin typeface="Cambria Math" panose="02040503050406030204" pitchFamily="18" charset="0"/>
                            </a:rPr>
                          </m:ctrlPr>
                        </m:sSup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h</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lang="en-US" dirty="0"/>
              </a:p>
            </p:txBody>
          </p:sp>
        </mc:Choice>
        <mc:Fallback xmlns="">
          <p:sp>
            <p:nvSpPr>
              <p:cNvPr id="5" name="Text Placeholder 4">
                <a:extLst>
                  <a:ext uri="{FF2B5EF4-FFF2-40B4-BE49-F238E27FC236}">
                    <a16:creationId xmlns:a16="http://schemas.microsoft.com/office/drawing/2014/main" id="{14411943-940E-D942-B33F-553DBDD8E8A8}"/>
                  </a:ext>
                </a:extLst>
              </p:cNvPr>
              <p:cNvSpPr>
                <a:spLocks noGrp="1" noRot="1" noChangeAspect="1" noMove="1" noResize="1" noEditPoints="1" noAdjustHandles="1" noChangeArrowheads="1" noChangeShapeType="1" noTextEdit="1"/>
              </p:cNvSpPr>
              <p:nvPr>
                <p:ph type="body" idx="2"/>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B9B95FF-BD9B-5242-98EA-2FD344A5C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7" name="Picture 6">
            <a:extLst>
              <a:ext uri="{FF2B5EF4-FFF2-40B4-BE49-F238E27FC236}">
                <a16:creationId xmlns:a16="http://schemas.microsoft.com/office/drawing/2014/main" id="{A9323B56-D950-1384-3A01-A934DFA03020}"/>
              </a:ext>
            </a:extLst>
          </p:cNvPr>
          <p:cNvPicPr>
            <a:picLocks noChangeAspect="1"/>
          </p:cNvPicPr>
          <p:nvPr/>
        </p:nvPicPr>
        <p:blipFill>
          <a:blip r:embed="rId4"/>
          <a:stretch>
            <a:fillRect/>
          </a:stretch>
        </p:blipFill>
        <p:spPr>
          <a:xfrm>
            <a:off x="5956701" y="3277734"/>
            <a:ext cx="2967244" cy="1375441"/>
          </a:xfrm>
          <a:prstGeom prst="rect">
            <a:avLst/>
          </a:prstGeom>
        </p:spPr>
      </p:pic>
    </p:spTree>
    <p:extLst>
      <p:ext uri="{BB962C8B-B14F-4D97-AF65-F5344CB8AC3E}">
        <p14:creationId xmlns:p14="http://schemas.microsoft.com/office/powerpoint/2010/main" val="3215600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71AC-1D7C-574A-923E-D5C89D2B2853}"/>
              </a:ext>
            </a:extLst>
          </p:cNvPr>
          <p:cNvSpPr>
            <a:spLocks noGrp="1"/>
          </p:cNvSpPr>
          <p:nvPr>
            <p:ph type="title"/>
          </p:nvPr>
        </p:nvSpPr>
        <p:spPr/>
        <p:txBody>
          <a:bodyPr/>
          <a:lstStyle/>
          <a:p>
            <a:r>
              <a:rPr lang="en-US" dirty="0"/>
              <a:t>Term recap</a:t>
            </a:r>
          </a:p>
        </p:txBody>
      </p:sp>
      <p:sp>
        <p:nvSpPr>
          <p:cNvPr id="3" name="Text Placeholder 2">
            <a:extLst>
              <a:ext uri="{FF2B5EF4-FFF2-40B4-BE49-F238E27FC236}">
                <a16:creationId xmlns:a16="http://schemas.microsoft.com/office/drawing/2014/main" id="{C8F18CE7-713A-434D-B664-47902C3D0461}"/>
              </a:ext>
            </a:extLst>
          </p:cNvPr>
          <p:cNvSpPr>
            <a:spLocks noGrp="1"/>
          </p:cNvSpPr>
          <p:nvPr>
            <p:ph type="body" idx="1"/>
          </p:nvPr>
        </p:nvSpPr>
        <p:spPr>
          <a:xfrm>
            <a:off x="2623930" y="71920"/>
            <a:ext cx="6285620" cy="4804883"/>
          </a:xfrm>
        </p:spPr>
        <p:txBody>
          <a:bodyPr/>
          <a:lstStyle/>
          <a:p>
            <a:r>
              <a:rPr lang="en-US" b="1" dirty="0"/>
              <a:t>Supervised learning</a:t>
            </a:r>
            <a:r>
              <a:rPr lang="en-US" dirty="0"/>
              <a:t>: The machine learning task of learning a function that maps an input to an output based on example input-output pairs.</a:t>
            </a:r>
          </a:p>
          <a:p>
            <a:r>
              <a:rPr lang="en-US" b="1" dirty="0"/>
              <a:t>Regression</a:t>
            </a:r>
            <a:r>
              <a:rPr lang="en-US" dirty="0"/>
              <a:t>: A supervised learning task where the outputs are continuous values.</a:t>
            </a:r>
          </a:p>
          <a:p>
            <a:r>
              <a:rPr lang="en-US" b="1" dirty="0"/>
              <a:t>Feature</a:t>
            </a:r>
            <a:r>
              <a:rPr lang="en-US" dirty="0"/>
              <a:t>: </a:t>
            </a:r>
          </a:p>
          <a:p>
            <a:pPr lvl="1"/>
            <a:r>
              <a:rPr lang="en-US" dirty="0"/>
              <a:t>An attribute that we’re selecting for our model </a:t>
            </a:r>
          </a:p>
          <a:p>
            <a:pPr lvl="1"/>
            <a:r>
              <a:rPr lang="en-US" dirty="0"/>
              <a:t>Can come from the original dataset, or through some transformations (</a:t>
            </a:r>
            <a:r>
              <a:rPr lang="en-US" b="1" i="1" dirty="0"/>
              <a:t>feature extraction</a:t>
            </a:r>
            <a:r>
              <a:rPr lang="en-US" dirty="0"/>
              <a:t>)</a:t>
            </a:r>
          </a:p>
          <a:p>
            <a:r>
              <a:rPr lang="en-US" b="1" dirty="0"/>
              <a:t>Parameter</a:t>
            </a:r>
            <a:r>
              <a:rPr lang="en-US" dirty="0"/>
              <a:t>: The weight or bias associated with a feature. The goal of machine learning is to adjust the weights to optimize the loss functions on training data. </a:t>
            </a:r>
          </a:p>
          <a:p>
            <a:r>
              <a:rPr lang="en-US" b="1" dirty="0"/>
              <a:t>Loss function</a:t>
            </a:r>
            <a:r>
              <a:rPr lang="en-US" dirty="0"/>
              <a:t>: A function that computes the distance between the predicted output from a machine learning model and the actual output.</a:t>
            </a:r>
          </a:p>
          <a:p>
            <a:r>
              <a:rPr lang="en-US" b="1" dirty="0"/>
              <a:t>Machine learning model</a:t>
            </a:r>
            <a:r>
              <a:rPr lang="en-US" dirty="0"/>
              <a:t>: An algorithm that combs through an amount of data to find patterns, make predictions, or generate insights</a:t>
            </a:r>
          </a:p>
          <a:p>
            <a:r>
              <a:rPr lang="en-US" b="1" dirty="0"/>
              <a:t>Optimization algorithm</a:t>
            </a:r>
            <a:r>
              <a:rPr lang="en-US" dirty="0"/>
              <a:t>: An algorithm used to minimize the loss during training. The most common one is </a:t>
            </a:r>
            <a:r>
              <a:rPr lang="en-US" b="1" i="1" dirty="0"/>
              <a:t>Gradient Descent</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5ADFF59D-F17B-7043-8FAF-28AF8DF70D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2340827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3401-42BC-7B8E-B6A0-FD610E1036A0}"/>
              </a:ext>
            </a:extLst>
          </p:cNvPr>
          <p:cNvSpPr>
            <a:spLocks noGrp="1"/>
          </p:cNvSpPr>
          <p:nvPr>
            <p:ph type="ctrTitle"/>
          </p:nvPr>
        </p:nvSpPr>
        <p:spPr/>
        <p:txBody>
          <a:bodyPr/>
          <a:lstStyle/>
          <a:p>
            <a:r>
              <a:rPr lang="en-US" dirty="0"/>
              <a:t>Pre-Class Video 1</a:t>
            </a:r>
          </a:p>
        </p:txBody>
      </p:sp>
      <p:sp>
        <p:nvSpPr>
          <p:cNvPr id="3" name="Subtitle 2">
            <a:extLst>
              <a:ext uri="{FF2B5EF4-FFF2-40B4-BE49-F238E27FC236}">
                <a16:creationId xmlns:a16="http://schemas.microsoft.com/office/drawing/2014/main" id="{629B0E3D-A9A9-7653-6220-5F6A47673467}"/>
              </a:ext>
            </a:extLst>
          </p:cNvPr>
          <p:cNvSpPr>
            <a:spLocks noGrp="1"/>
          </p:cNvSpPr>
          <p:nvPr>
            <p:ph type="subTitle" idx="1"/>
          </p:nvPr>
        </p:nvSpPr>
        <p:spPr/>
        <p:txBody>
          <a:bodyPr/>
          <a:lstStyle/>
          <a:p>
            <a:r>
              <a:rPr lang="en-US" dirty="0"/>
              <a:t>Feature Extraction</a:t>
            </a:r>
          </a:p>
        </p:txBody>
      </p:sp>
      <p:sp>
        <p:nvSpPr>
          <p:cNvPr id="4" name="Slide Number Placeholder 3">
            <a:extLst>
              <a:ext uri="{FF2B5EF4-FFF2-40B4-BE49-F238E27FC236}">
                <a16:creationId xmlns:a16="http://schemas.microsoft.com/office/drawing/2014/main" id="{9B6AF1F8-AE3A-CC20-1F98-9A720A30FA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26203748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1CCA-41FF-4C9E-6E49-9ED7BB311DE0}"/>
              </a:ext>
            </a:extLst>
          </p:cNvPr>
          <p:cNvSpPr>
            <a:spLocks noGrp="1"/>
          </p:cNvSpPr>
          <p:nvPr>
            <p:ph type="title"/>
          </p:nvPr>
        </p:nvSpPr>
        <p:spPr/>
        <p:txBody>
          <a:bodyPr/>
          <a:lstStyle/>
          <a:p>
            <a:r>
              <a:rPr lang="en-US" dirty="0"/>
              <a:t>Pre-Class 2 Recap:</a:t>
            </a:r>
            <a:br>
              <a:rPr lang="en-US" dirty="0"/>
            </a:br>
            <a:r>
              <a:rPr lang="en-US" dirty="0"/>
              <a:t>Model Evaluation</a:t>
            </a:r>
          </a:p>
        </p:txBody>
      </p:sp>
      <p:sp>
        <p:nvSpPr>
          <p:cNvPr id="3" name="Text Placeholder 2">
            <a:extLst>
              <a:ext uri="{FF2B5EF4-FFF2-40B4-BE49-F238E27FC236}">
                <a16:creationId xmlns:a16="http://schemas.microsoft.com/office/drawing/2014/main" id="{B5308F72-4AFE-33B7-8892-7D36CD5999AF}"/>
              </a:ext>
            </a:extLst>
          </p:cNvPr>
          <p:cNvSpPr>
            <a:spLocks noGrp="1"/>
          </p:cNvSpPr>
          <p:nvPr>
            <p:ph type="body" idx="1"/>
          </p:nvPr>
        </p:nvSpPr>
        <p:spPr/>
        <p:txBody>
          <a:bodyPr/>
          <a:lstStyle/>
          <a:p>
            <a:r>
              <a:rPr lang="en-US" dirty="0"/>
              <a:t>Low training error != a good model</a:t>
            </a:r>
          </a:p>
          <a:p>
            <a:r>
              <a:rPr lang="en-US" dirty="0"/>
              <a:t>To avoid memorizing, need to test on data we didn’t train on</a:t>
            </a:r>
          </a:p>
          <a:p>
            <a:r>
              <a:rPr lang="en-US" b="1" dirty="0"/>
              <a:t>Training set </a:t>
            </a:r>
            <a:r>
              <a:rPr lang="en-US" dirty="0"/>
              <a:t>to train on and a </a:t>
            </a:r>
            <a:r>
              <a:rPr lang="en-US" b="1" dirty="0"/>
              <a:t>test set </a:t>
            </a:r>
            <a:r>
              <a:rPr lang="en-US" dirty="0"/>
              <a:t>for evaluation</a:t>
            </a:r>
          </a:p>
          <a:p>
            <a:pPr lvl="1"/>
            <a:r>
              <a:rPr lang="en-US" dirty="0"/>
              <a:t>Test set is a stand-in for all future data</a:t>
            </a:r>
          </a:p>
        </p:txBody>
      </p:sp>
      <p:sp>
        <p:nvSpPr>
          <p:cNvPr id="4" name="Slide Number Placeholder 3">
            <a:extLst>
              <a:ext uri="{FF2B5EF4-FFF2-40B4-BE49-F238E27FC236}">
                <a16:creationId xmlns:a16="http://schemas.microsoft.com/office/drawing/2014/main" id="{888BA863-8961-6274-7947-F0EA2C640B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384301123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A97C76-FB2D-EA41-A8CE-344FACC58168}"/>
              </a:ext>
            </a:extLst>
          </p:cNvPr>
          <p:cNvSpPr>
            <a:spLocks noGrp="1"/>
          </p:cNvSpPr>
          <p:nvPr>
            <p:ph type="body" idx="1"/>
          </p:nvPr>
        </p:nvSpPr>
        <p:spPr/>
        <p:txBody>
          <a:bodyPr/>
          <a:lstStyle/>
          <a:p>
            <a:pPr fontAlgn="base"/>
            <a:r>
              <a:rPr lang="en-US" b="1" dirty="0">
                <a:solidFill>
                  <a:srgbClr val="B57BA6"/>
                </a:solidFill>
              </a:rPr>
              <a:t>Goal</a:t>
            </a:r>
            <a:r>
              <a:rPr lang="en-US" dirty="0"/>
              <a:t>: Get you actively participating in your learning</a:t>
            </a:r>
          </a:p>
          <a:p>
            <a:pPr fontAlgn="base"/>
            <a:r>
              <a:rPr lang="en-US" dirty="0"/>
              <a:t>Typical Activity</a:t>
            </a:r>
          </a:p>
          <a:p>
            <a:pPr lvl="1" fontAlgn="base"/>
            <a:r>
              <a:rPr lang="en-US" dirty="0"/>
              <a:t>Question is posed</a:t>
            </a:r>
          </a:p>
          <a:p>
            <a:pPr lvl="1" fontAlgn="base"/>
            <a:r>
              <a:rPr lang="en-US" b="1" dirty="0">
                <a:solidFill>
                  <a:srgbClr val="B57BA6"/>
                </a:solidFill>
              </a:rPr>
              <a:t>Think</a:t>
            </a:r>
            <a:r>
              <a:rPr lang="en-US" b="1" dirty="0"/>
              <a:t> </a:t>
            </a:r>
            <a:r>
              <a:rPr lang="en-US" dirty="0"/>
              <a:t>(1 min): Think about the question on your own</a:t>
            </a:r>
            <a:endParaRPr lang="en-US" b="1" dirty="0"/>
          </a:p>
          <a:p>
            <a:pPr lvl="1" fontAlgn="base"/>
            <a:r>
              <a:rPr lang="en-US" b="1" dirty="0">
                <a:solidFill>
                  <a:srgbClr val="B57BA6"/>
                </a:solidFill>
              </a:rPr>
              <a:t>Pair</a:t>
            </a:r>
            <a:r>
              <a:rPr lang="en-US" b="1" dirty="0"/>
              <a:t> </a:t>
            </a:r>
            <a:r>
              <a:rPr lang="en-US" dirty="0"/>
              <a:t>(2 min): Talk with your neighbor to discuss question</a:t>
            </a:r>
            <a:endParaRPr lang="en-US" b="1" dirty="0"/>
          </a:p>
          <a:p>
            <a:pPr lvl="2" fontAlgn="base"/>
            <a:r>
              <a:rPr lang="en-US" dirty="0"/>
              <a:t>If you arrive at different conclusions, discuss your logic and figure out why you differ!</a:t>
            </a:r>
          </a:p>
          <a:p>
            <a:pPr lvl="2" fontAlgn="base"/>
            <a:r>
              <a:rPr lang="en-US" dirty="0"/>
              <a:t>If you arrived at the same conclusion, discuss why the other answers might be wrong!</a:t>
            </a:r>
          </a:p>
          <a:p>
            <a:pPr lvl="1" fontAlgn="base"/>
            <a:r>
              <a:rPr lang="en-US" b="1" dirty="0">
                <a:solidFill>
                  <a:srgbClr val="B57BA6"/>
                </a:solidFill>
              </a:rPr>
              <a:t>Share</a:t>
            </a:r>
            <a:r>
              <a:rPr lang="en-US" b="1" dirty="0"/>
              <a:t> </a:t>
            </a:r>
            <a:r>
              <a:rPr lang="en-US" dirty="0"/>
              <a:t>(1 min): We discuss the conclusions as a class</a:t>
            </a:r>
          </a:p>
          <a:p>
            <a:pPr fontAlgn="base"/>
            <a:r>
              <a:rPr lang="en-US" dirty="0"/>
              <a:t>During each of the </a:t>
            </a:r>
            <a:r>
              <a:rPr lang="en-US" b="1" dirty="0">
                <a:solidFill>
                  <a:srgbClr val="B57BA6"/>
                </a:solidFill>
              </a:rPr>
              <a:t>Think</a:t>
            </a:r>
            <a:r>
              <a:rPr lang="en-US" b="1" dirty="0"/>
              <a:t> </a:t>
            </a:r>
            <a:r>
              <a:rPr lang="en-US" dirty="0"/>
              <a:t>and </a:t>
            </a:r>
            <a:r>
              <a:rPr lang="en-US" b="1" dirty="0">
                <a:solidFill>
                  <a:srgbClr val="B57BA6"/>
                </a:solidFill>
              </a:rPr>
              <a:t>Pair</a:t>
            </a:r>
            <a:r>
              <a:rPr lang="en-US" dirty="0"/>
              <a:t> stages, you will respond to the question via a </a:t>
            </a:r>
            <a:r>
              <a:rPr lang="en-US" dirty="0" err="1"/>
              <a:t>sli.do</a:t>
            </a:r>
            <a:r>
              <a:rPr lang="en-US" dirty="0"/>
              <a:t> poll</a:t>
            </a:r>
          </a:p>
          <a:p>
            <a:pPr lvl="1" fontAlgn="base"/>
            <a:r>
              <a:rPr lang="en-US" dirty="0"/>
              <a:t>Not worth any points, just here to help you learn! </a:t>
            </a:r>
          </a:p>
        </p:txBody>
      </p:sp>
      <p:sp>
        <p:nvSpPr>
          <p:cNvPr id="3" name="Slide Number Placeholder 2">
            <a:extLst>
              <a:ext uri="{FF2B5EF4-FFF2-40B4-BE49-F238E27FC236}">
                <a16:creationId xmlns:a16="http://schemas.microsoft.com/office/drawing/2014/main" id="{4C185414-4F24-234D-BC0D-66CF2C6927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dirty="0"/>
          </a:p>
        </p:txBody>
      </p:sp>
      <p:sp>
        <p:nvSpPr>
          <p:cNvPr id="4" name="Title 3">
            <a:extLst>
              <a:ext uri="{FF2B5EF4-FFF2-40B4-BE49-F238E27FC236}">
                <a16:creationId xmlns:a16="http://schemas.microsoft.com/office/drawing/2014/main" id="{220DCCF3-A50E-3E40-BE3F-C75657B98CD5}"/>
              </a:ext>
            </a:extLst>
          </p:cNvPr>
          <p:cNvSpPr>
            <a:spLocks noGrp="1"/>
          </p:cNvSpPr>
          <p:nvPr>
            <p:ph type="title"/>
          </p:nvPr>
        </p:nvSpPr>
        <p:spPr/>
        <p:txBody>
          <a:bodyPr/>
          <a:lstStyle/>
          <a:p>
            <a:r>
              <a:rPr lang="en-US" dirty="0"/>
              <a:t>1 min</a:t>
            </a:r>
          </a:p>
        </p:txBody>
      </p:sp>
      <p:sp>
        <p:nvSpPr>
          <p:cNvPr id="5" name="Rectangle 4">
            <a:extLst>
              <a:ext uri="{FF2B5EF4-FFF2-40B4-BE49-F238E27FC236}">
                <a16:creationId xmlns:a16="http://schemas.microsoft.com/office/drawing/2014/main" id="{D4D040DE-1915-AD40-9FEE-FA80B3D2B8B7}"/>
              </a:ext>
            </a:extLst>
          </p:cNvPr>
          <p:cNvSpPr/>
          <p:nvPr/>
        </p:nvSpPr>
        <p:spPr>
          <a:xfrm>
            <a:off x="197224" y="1048871"/>
            <a:ext cx="1649505" cy="1272988"/>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31247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DBFEE1-B2E6-3542-8CFF-D8DBFA1F00BD}"/>
              </a:ext>
            </a:extLst>
          </p:cNvPr>
          <p:cNvSpPr>
            <a:spLocks noGrp="1"/>
          </p:cNvSpPr>
          <p:nvPr>
            <p:ph type="body" idx="1"/>
          </p:nvPr>
        </p:nvSpPr>
        <p:spPr>
          <a:xfrm>
            <a:off x="2883588" y="174440"/>
            <a:ext cx="5596200" cy="3981000"/>
          </a:xfrm>
        </p:spPr>
        <p:txBody>
          <a:bodyPr/>
          <a:lstStyle/>
          <a:p>
            <a:pPr marL="139700" indent="0">
              <a:buNone/>
            </a:pPr>
            <a:r>
              <a:rPr lang="en-US" dirty="0"/>
              <a:t>Which of the models do you expect to have the:</a:t>
            </a:r>
          </a:p>
          <a:p>
            <a:r>
              <a:rPr lang="en-US" dirty="0"/>
              <a:t>Highest Train Error</a:t>
            </a:r>
          </a:p>
          <a:p>
            <a:r>
              <a:rPr lang="en-US" dirty="0"/>
              <a:t>Highest Test Error</a:t>
            </a:r>
          </a:p>
          <a:p>
            <a:r>
              <a:rPr lang="en-US" dirty="0"/>
              <a:t>Lowest Train Error</a:t>
            </a:r>
          </a:p>
          <a:p>
            <a:r>
              <a:rPr lang="en-US" dirty="0"/>
              <a:t>Lowest Test Error</a:t>
            </a:r>
          </a:p>
        </p:txBody>
      </p:sp>
      <p:sp>
        <p:nvSpPr>
          <p:cNvPr id="4" name="Slide Number Placeholder 3">
            <a:extLst>
              <a:ext uri="{FF2B5EF4-FFF2-40B4-BE49-F238E27FC236}">
                <a16:creationId xmlns:a16="http://schemas.microsoft.com/office/drawing/2014/main" id="{F67B604F-3C52-B746-9289-1563D7CCED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5" name="Title 4">
            <a:extLst>
              <a:ext uri="{FF2B5EF4-FFF2-40B4-BE49-F238E27FC236}">
                <a16:creationId xmlns:a16="http://schemas.microsoft.com/office/drawing/2014/main" id="{BD139151-6DD6-0447-AA52-5BAB37705544}"/>
              </a:ext>
            </a:extLst>
          </p:cNvPr>
          <p:cNvSpPr>
            <a:spLocks noGrp="1"/>
          </p:cNvSpPr>
          <p:nvPr>
            <p:ph type="title"/>
          </p:nvPr>
        </p:nvSpPr>
        <p:spPr/>
        <p:txBody>
          <a:bodyPr/>
          <a:lstStyle/>
          <a:p>
            <a:r>
              <a:rPr lang="en-US" dirty="0"/>
              <a:t>1 minute</a:t>
            </a:r>
          </a:p>
        </p:txBody>
      </p:sp>
      <p:pic>
        <p:nvPicPr>
          <p:cNvPr id="12" name="Picture 11" descr="Chart&#10;&#10;Description automatically generated">
            <a:extLst>
              <a:ext uri="{FF2B5EF4-FFF2-40B4-BE49-F238E27FC236}">
                <a16:creationId xmlns:a16="http://schemas.microsoft.com/office/drawing/2014/main" id="{7232E3EE-FA03-9244-A326-A003717CEF9C}"/>
              </a:ext>
            </a:extLst>
          </p:cNvPr>
          <p:cNvPicPr>
            <a:picLocks noChangeAspect="1"/>
          </p:cNvPicPr>
          <p:nvPr/>
        </p:nvPicPr>
        <p:blipFill rotWithShape="1">
          <a:blip r:embed="rId3"/>
          <a:srcRect r="23708"/>
          <a:stretch/>
        </p:blipFill>
        <p:spPr>
          <a:xfrm>
            <a:off x="5496675" y="657288"/>
            <a:ext cx="3144855" cy="2289274"/>
          </a:xfrm>
          <a:prstGeom prst="rect">
            <a:avLst/>
          </a:prstGeom>
        </p:spPr>
      </p:pic>
      <p:pic>
        <p:nvPicPr>
          <p:cNvPr id="8" name="Picture 7" descr="Chart, scatter chart&#10;&#10;Description automatically generated">
            <a:extLst>
              <a:ext uri="{FF2B5EF4-FFF2-40B4-BE49-F238E27FC236}">
                <a16:creationId xmlns:a16="http://schemas.microsoft.com/office/drawing/2014/main" id="{1F036A9F-CE19-4741-98C8-AB2C3E074958}"/>
              </a:ext>
            </a:extLst>
          </p:cNvPr>
          <p:cNvPicPr>
            <a:picLocks noChangeAspect="1"/>
          </p:cNvPicPr>
          <p:nvPr/>
        </p:nvPicPr>
        <p:blipFill rotWithShape="1">
          <a:blip r:embed="rId4"/>
          <a:srcRect l="1631" t="3825" r="23607" b="2871"/>
          <a:stretch/>
        </p:blipFill>
        <p:spPr>
          <a:xfrm>
            <a:off x="2708065" y="2831187"/>
            <a:ext cx="2936240" cy="2072640"/>
          </a:xfrm>
          <a:prstGeom prst="rect">
            <a:avLst/>
          </a:prstGeom>
        </p:spPr>
      </p:pic>
      <p:pic>
        <p:nvPicPr>
          <p:cNvPr id="10" name="Picture 9" descr="Chart, scatter chart&#10;&#10;Description automatically generated">
            <a:extLst>
              <a:ext uri="{FF2B5EF4-FFF2-40B4-BE49-F238E27FC236}">
                <a16:creationId xmlns:a16="http://schemas.microsoft.com/office/drawing/2014/main" id="{201C559F-BF24-D94E-AAED-DFD47AC6AABB}"/>
              </a:ext>
            </a:extLst>
          </p:cNvPr>
          <p:cNvPicPr>
            <a:picLocks noChangeAspect="1"/>
          </p:cNvPicPr>
          <p:nvPr/>
        </p:nvPicPr>
        <p:blipFill rotWithShape="1">
          <a:blip r:embed="rId5"/>
          <a:srcRect r="22904"/>
          <a:stretch/>
        </p:blipFill>
        <p:spPr>
          <a:xfrm>
            <a:off x="5681688" y="2791561"/>
            <a:ext cx="2959842" cy="2256690"/>
          </a:xfrm>
          <a:prstGeom prst="rect">
            <a:avLst/>
          </a:prstGeom>
        </p:spPr>
      </p:pic>
      <p:sp>
        <p:nvSpPr>
          <p:cNvPr id="15" name="Rectangle 14">
            <a:extLst>
              <a:ext uri="{FF2B5EF4-FFF2-40B4-BE49-F238E27FC236}">
                <a16:creationId xmlns:a16="http://schemas.microsoft.com/office/drawing/2014/main" id="{50EBBAD6-DD0A-464E-A40E-AE9FAB60C26C}"/>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79826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7B604F-3C52-B746-9289-1563D7CCED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
        <p:nvSpPr>
          <p:cNvPr id="5" name="Title 4">
            <a:extLst>
              <a:ext uri="{FF2B5EF4-FFF2-40B4-BE49-F238E27FC236}">
                <a16:creationId xmlns:a16="http://schemas.microsoft.com/office/drawing/2014/main" id="{BD139151-6DD6-0447-AA52-5BAB37705544}"/>
              </a:ext>
            </a:extLst>
          </p:cNvPr>
          <p:cNvSpPr>
            <a:spLocks noGrp="1"/>
          </p:cNvSpPr>
          <p:nvPr>
            <p:ph type="title"/>
          </p:nvPr>
        </p:nvSpPr>
        <p:spPr/>
        <p:txBody>
          <a:bodyPr/>
          <a:lstStyle/>
          <a:p>
            <a:r>
              <a:rPr lang="en-US" dirty="0"/>
              <a:t>2 minute</a:t>
            </a:r>
          </a:p>
        </p:txBody>
      </p:sp>
      <p:pic>
        <p:nvPicPr>
          <p:cNvPr id="12" name="Picture 11" descr="Chart&#10;&#10;Description automatically generated">
            <a:extLst>
              <a:ext uri="{FF2B5EF4-FFF2-40B4-BE49-F238E27FC236}">
                <a16:creationId xmlns:a16="http://schemas.microsoft.com/office/drawing/2014/main" id="{7232E3EE-FA03-9244-A326-A003717CEF9C}"/>
              </a:ext>
            </a:extLst>
          </p:cNvPr>
          <p:cNvPicPr>
            <a:picLocks noChangeAspect="1"/>
          </p:cNvPicPr>
          <p:nvPr/>
        </p:nvPicPr>
        <p:blipFill rotWithShape="1">
          <a:blip r:embed="rId3"/>
          <a:srcRect r="23708"/>
          <a:stretch/>
        </p:blipFill>
        <p:spPr>
          <a:xfrm>
            <a:off x="5496675" y="657288"/>
            <a:ext cx="3144855" cy="2289274"/>
          </a:xfrm>
          <a:prstGeom prst="rect">
            <a:avLst/>
          </a:prstGeom>
        </p:spPr>
      </p:pic>
      <p:pic>
        <p:nvPicPr>
          <p:cNvPr id="8" name="Picture 7" descr="Chart, scatter chart&#10;&#10;Description automatically generated">
            <a:extLst>
              <a:ext uri="{FF2B5EF4-FFF2-40B4-BE49-F238E27FC236}">
                <a16:creationId xmlns:a16="http://schemas.microsoft.com/office/drawing/2014/main" id="{1F036A9F-CE19-4741-98C8-AB2C3E074958}"/>
              </a:ext>
            </a:extLst>
          </p:cNvPr>
          <p:cNvPicPr>
            <a:picLocks noChangeAspect="1"/>
          </p:cNvPicPr>
          <p:nvPr/>
        </p:nvPicPr>
        <p:blipFill rotWithShape="1">
          <a:blip r:embed="rId4"/>
          <a:srcRect l="1631" t="3825" r="23607" b="2871"/>
          <a:stretch/>
        </p:blipFill>
        <p:spPr>
          <a:xfrm>
            <a:off x="2708065" y="2831187"/>
            <a:ext cx="2936240" cy="2072640"/>
          </a:xfrm>
          <a:prstGeom prst="rect">
            <a:avLst/>
          </a:prstGeom>
        </p:spPr>
      </p:pic>
      <p:pic>
        <p:nvPicPr>
          <p:cNvPr id="10" name="Picture 9" descr="Chart, scatter chart&#10;&#10;Description automatically generated">
            <a:extLst>
              <a:ext uri="{FF2B5EF4-FFF2-40B4-BE49-F238E27FC236}">
                <a16:creationId xmlns:a16="http://schemas.microsoft.com/office/drawing/2014/main" id="{201C559F-BF24-D94E-AAED-DFD47AC6AABB}"/>
              </a:ext>
            </a:extLst>
          </p:cNvPr>
          <p:cNvPicPr>
            <a:picLocks noChangeAspect="1"/>
          </p:cNvPicPr>
          <p:nvPr/>
        </p:nvPicPr>
        <p:blipFill rotWithShape="1">
          <a:blip r:embed="rId5"/>
          <a:srcRect r="22904"/>
          <a:stretch/>
        </p:blipFill>
        <p:spPr>
          <a:xfrm>
            <a:off x="5681688" y="2791561"/>
            <a:ext cx="2959842" cy="2256690"/>
          </a:xfrm>
          <a:prstGeom prst="rect">
            <a:avLst/>
          </a:prstGeom>
        </p:spPr>
      </p:pic>
      <p:sp>
        <p:nvSpPr>
          <p:cNvPr id="9" name="Rectangle 8">
            <a:extLst>
              <a:ext uri="{FF2B5EF4-FFF2-40B4-BE49-F238E27FC236}">
                <a16:creationId xmlns:a16="http://schemas.microsoft.com/office/drawing/2014/main" id="{2B71EF0B-F826-4247-86E0-EF931CB4316F}"/>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5">
            <a:extLst>
              <a:ext uri="{FF2B5EF4-FFF2-40B4-BE49-F238E27FC236}">
                <a16:creationId xmlns:a16="http://schemas.microsoft.com/office/drawing/2014/main" id="{531C1339-6052-9504-7F37-8156C3021EC5}"/>
              </a:ext>
            </a:extLst>
          </p:cNvPr>
          <p:cNvSpPr txBox="1">
            <a:spLocks/>
          </p:cNvSpPr>
          <p:nvPr/>
        </p:nvSpPr>
        <p:spPr>
          <a:xfrm>
            <a:off x="2883588" y="174440"/>
            <a:ext cx="55962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a:t>Which of the models do you expect to have the:</a:t>
            </a:r>
          </a:p>
          <a:p>
            <a:r>
              <a:rPr lang="en-US"/>
              <a:t>Highest Train Error</a:t>
            </a:r>
          </a:p>
          <a:p>
            <a:r>
              <a:rPr lang="en-US"/>
              <a:t>Highest Test Error</a:t>
            </a:r>
          </a:p>
          <a:p>
            <a:r>
              <a:rPr lang="en-US"/>
              <a:t>Lowest Train Error</a:t>
            </a:r>
          </a:p>
          <a:p>
            <a:r>
              <a:rPr lang="en-US"/>
              <a:t>Lowest Test Error</a:t>
            </a:r>
            <a:endParaRPr lang="en-US" dirty="0"/>
          </a:p>
        </p:txBody>
      </p:sp>
    </p:spTree>
    <p:extLst>
      <p:ext uri="{BB962C8B-B14F-4D97-AF65-F5344CB8AC3E}">
        <p14:creationId xmlns:p14="http://schemas.microsoft.com/office/powerpoint/2010/main" val="331206466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887F-ECE4-40AB-80C4-411E3087B621}"/>
              </a:ext>
            </a:extLst>
          </p:cNvPr>
          <p:cNvSpPr>
            <a:spLocks noGrp="1"/>
          </p:cNvSpPr>
          <p:nvPr>
            <p:ph type="ctrTitle"/>
          </p:nvPr>
        </p:nvSpPr>
        <p:spPr/>
        <p:txBody>
          <a:bodyPr/>
          <a:lstStyle/>
          <a:p>
            <a:r>
              <a:rPr lang="en-US" dirty="0"/>
              <a:t>Model Complexity</a:t>
            </a:r>
          </a:p>
        </p:txBody>
      </p:sp>
      <p:sp>
        <p:nvSpPr>
          <p:cNvPr id="3" name="Subtitle 2">
            <a:extLst>
              <a:ext uri="{FF2B5EF4-FFF2-40B4-BE49-F238E27FC236}">
                <a16:creationId xmlns:a16="http://schemas.microsoft.com/office/drawing/2014/main" id="{521A83A8-4B3A-494E-B985-602450B7521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47C0DDC-0161-4197-BAAE-9BF05C237C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348449450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FABA-21BD-3B4C-8190-4AA479D41248}"/>
              </a:ext>
            </a:extLst>
          </p:cNvPr>
          <p:cNvSpPr>
            <a:spLocks noGrp="1"/>
          </p:cNvSpPr>
          <p:nvPr>
            <p:ph type="title"/>
          </p:nvPr>
        </p:nvSpPr>
        <p:spPr/>
        <p:txBody>
          <a:bodyPr/>
          <a:lstStyle/>
          <a:p>
            <a:r>
              <a:rPr lang="en-US" dirty="0"/>
              <a:t>Model Complexity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E59C35A-62BD-BB46-A8C8-DDD7604399C8}"/>
                  </a:ext>
                </a:extLst>
              </p:cNvPr>
              <p:cNvSpPr>
                <a:spLocks noGrp="1"/>
              </p:cNvSpPr>
              <p:nvPr>
                <p:ph type="body" idx="1"/>
              </p:nvPr>
            </p:nvSpPr>
            <p:spPr>
              <a:xfrm>
                <a:off x="2894691" y="575500"/>
                <a:ext cx="6014859" cy="3981000"/>
              </a:xfrm>
            </p:spPr>
            <p:txBody>
              <a:bodyPr/>
              <a:lstStyle/>
              <a:p>
                <a:r>
                  <a:rPr lang="en-US" dirty="0"/>
                  <a:t>There is not a well-defined way to measure the complexity of a model. It depends on the nature of the models.</a:t>
                </a:r>
              </a:p>
              <a:p>
                <a:endParaRPr lang="en-US" dirty="0"/>
              </a:p>
              <a:p>
                <a:r>
                  <a:rPr lang="en-US" dirty="0"/>
                  <a:t>We usually associate it with the number of parameters. A model with more parameters is usually more complex.</a:t>
                </a:r>
              </a:p>
              <a:p>
                <a:endParaRPr lang="en-US" dirty="0"/>
              </a:p>
              <a:p>
                <a:r>
                  <a:rPr lang="en-US" dirty="0"/>
                  <a:t>Example with polynomial regression:</a:t>
                </a:r>
              </a:p>
              <a:p>
                <a:pPr lvl="1"/>
                <a:r>
                  <a:rPr lang="en-US" dirty="0">
                    <a:latin typeface="Nunito Sans" pitchFamily="2" charset="77"/>
                  </a:rPr>
                  <a:t>Model 1: (2 parameters)</a:t>
                </a:r>
                <a:endParaRPr lang="en-US" b="0" i="1" dirty="0">
                  <a:latin typeface="Nunito Sans" pitchFamily="2" charset="77"/>
                </a:endParaRPr>
              </a:p>
              <a:p>
                <a:pPr lvl="2"/>
                <a14:m>
                  <m:oMath xmlns:m="http://schemas.openxmlformats.org/officeDocument/2006/math">
                    <m:r>
                      <a:rPr lang="en-US" sz="1800" b="0" i="1" smtClean="0">
                        <a:latin typeface="Cambria Math" panose="02040503050406030204" pitchFamily="18" charset="0"/>
                      </a:rPr>
                      <m:t>𝑦</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𝑤</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𝑤</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𝑥</m:t>
                    </m:r>
                  </m:oMath>
                </a14:m>
                <a:r>
                  <a:rPr lang="en-US" sz="1800" dirty="0"/>
                  <a:t> </a:t>
                </a:r>
              </a:p>
              <a:p>
                <a:pPr lvl="1"/>
                <a:r>
                  <a:rPr lang="en-US" dirty="0"/>
                  <a:t>Model 2: (4 parameters)</a:t>
                </a:r>
              </a:p>
              <a:p>
                <a:pPr lvl="2"/>
                <a14:m>
                  <m:oMath xmlns:m="http://schemas.openxmlformats.org/officeDocument/2006/math">
                    <m:r>
                      <a:rPr lang="en-US" sz="1800" i="1">
                        <a:latin typeface="Cambria Math" panose="02040503050406030204" pitchFamily="18" charset="0"/>
                      </a:rPr>
                      <m:t>𝑦</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0</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1</m:t>
                        </m:r>
                      </m:sub>
                    </m:sSub>
                    <m:r>
                      <a:rPr lang="en-US" sz="1800" i="1">
                        <a:latin typeface="Cambria Math" panose="02040503050406030204" pitchFamily="18" charset="0"/>
                      </a:rPr>
                      <m:t>𝑥</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2</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b="0" i="0"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i="1">
                            <a:latin typeface="Cambria Math" panose="02040503050406030204" pitchFamily="18" charset="0"/>
                          </a:rPr>
                          <m:t>𝑤</m:t>
                        </m:r>
                      </m:e>
                      <m:sub>
                        <m:r>
                          <a:rPr lang="en-US" sz="1800" b="0" i="1" smtClean="0">
                            <a:latin typeface="Cambria Math" panose="02040503050406030204" pitchFamily="18" charset="0"/>
                          </a:rPr>
                          <m:t>3</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3</m:t>
                        </m:r>
                      </m:sup>
                    </m:sSup>
                  </m:oMath>
                </a14:m>
                <a:endParaRPr lang="en-US" dirty="0"/>
              </a:p>
              <a:p>
                <a:pPr marL="596900" lvl="1" indent="0">
                  <a:buNone/>
                </a:pPr>
                <a:endParaRPr lang="en-US" dirty="0"/>
              </a:p>
              <a:p>
                <a:pPr marL="596900" lvl="1" indent="0">
                  <a:buNone/>
                </a:pPr>
                <a:r>
                  <a:rPr lang="en-US" dirty="0"/>
                  <a:t>We say that model 2 is more complex than model 1.</a:t>
                </a:r>
              </a:p>
            </p:txBody>
          </p:sp>
        </mc:Choice>
        <mc:Fallback xmlns="">
          <p:sp>
            <p:nvSpPr>
              <p:cNvPr id="3" name="Text Placeholder 2">
                <a:extLst>
                  <a:ext uri="{FF2B5EF4-FFF2-40B4-BE49-F238E27FC236}">
                    <a16:creationId xmlns:a16="http://schemas.microsoft.com/office/drawing/2014/main" id="{CE59C35A-62BD-BB46-A8C8-DDD7604399C8}"/>
                  </a:ext>
                </a:extLst>
              </p:cNvPr>
              <p:cNvSpPr>
                <a:spLocks noGrp="1" noRot="1" noChangeAspect="1" noMove="1" noResize="1" noEditPoints="1" noAdjustHandles="1" noChangeArrowheads="1" noChangeShapeType="1" noTextEdit="1"/>
              </p:cNvSpPr>
              <p:nvPr>
                <p:ph type="body" idx="1"/>
              </p:nvPr>
            </p:nvSpPr>
            <p:spPr>
              <a:xfrm>
                <a:off x="2894691" y="575500"/>
                <a:ext cx="6014859"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9435BBB-C98D-DB4D-9C82-805906E3E7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549149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84350-052A-DF46-9F18-BCC5F3BB80B3}"/>
              </a:ext>
            </a:extLst>
          </p:cNvPr>
          <p:cNvSpPr>
            <a:spLocks noGrp="1"/>
          </p:cNvSpPr>
          <p:nvPr>
            <p:ph type="title"/>
          </p:nvPr>
        </p:nvSpPr>
        <p:spPr/>
        <p:txBody>
          <a:bodyPr/>
          <a:lstStyle/>
          <a:p>
            <a:r>
              <a:rPr lang="en-US" dirty="0"/>
              <a:t>Training Error</a:t>
            </a:r>
          </a:p>
        </p:txBody>
      </p:sp>
      <p:sp>
        <p:nvSpPr>
          <p:cNvPr id="3" name="Text Placeholder 2">
            <a:extLst>
              <a:ext uri="{FF2B5EF4-FFF2-40B4-BE49-F238E27FC236}">
                <a16:creationId xmlns:a16="http://schemas.microsoft.com/office/drawing/2014/main" id="{FBDB5B54-AC89-514F-9C7A-C31F9E0B2EC9}"/>
              </a:ext>
            </a:extLst>
          </p:cNvPr>
          <p:cNvSpPr>
            <a:spLocks noGrp="1"/>
          </p:cNvSpPr>
          <p:nvPr>
            <p:ph type="body" idx="1"/>
          </p:nvPr>
        </p:nvSpPr>
        <p:spPr>
          <a:xfrm>
            <a:off x="3090624" y="575500"/>
            <a:ext cx="5818925" cy="3981000"/>
          </a:xfrm>
        </p:spPr>
        <p:txBody>
          <a:bodyPr/>
          <a:lstStyle/>
          <a:p>
            <a:pPr marL="139700" indent="0">
              <a:buNone/>
            </a:pPr>
            <a:r>
              <a:rPr lang="en-US" dirty="0"/>
              <a:t>What happens to </a:t>
            </a:r>
            <a:r>
              <a:rPr lang="en-US" b="1" dirty="0"/>
              <a:t>training error </a:t>
            </a:r>
            <a:r>
              <a:rPr lang="en-US" dirty="0"/>
              <a:t>as we increase model complexity?</a:t>
            </a:r>
          </a:p>
          <a:p>
            <a:r>
              <a:rPr lang="en-US" dirty="0"/>
              <a:t>Start with the simplest model (a constant  function)</a:t>
            </a:r>
          </a:p>
          <a:p>
            <a:r>
              <a:rPr lang="en-US" dirty="0"/>
              <a:t>End with a very high degree polynomial</a:t>
            </a:r>
          </a:p>
        </p:txBody>
      </p:sp>
      <p:sp>
        <p:nvSpPr>
          <p:cNvPr id="4" name="Slide Number Placeholder 3">
            <a:extLst>
              <a:ext uri="{FF2B5EF4-FFF2-40B4-BE49-F238E27FC236}">
                <a16:creationId xmlns:a16="http://schemas.microsoft.com/office/drawing/2014/main" id="{8E4E8707-CDD5-6945-B589-576EB0FEB4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10" name="Picture 9">
            <a:extLst>
              <a:ext uri="{FF2B5EF4-FFF2-40B4-BE49-F238E27FC236}">
                <a16:creationId xmlns:a16="http://schemas.microsoft.com/office/drawing/2014/main" id="{4FB99DF1-861B-A141-B84C-B4DDE573A6B4}"/>
              </a:ext>
            </a:extLst>
          </p:cNvPr>
          <p:cNvPicPr>
            <a:picLocks noChangeAspect="1"/>
          </p:cNvPicPr>
          <p:nvPr/>
        </p:nvPicPr>
        <p:blipFill>
          <a:blip r:embed="rId2"/>
          <a:stretch>
            <a:fillRect/>
          </a:stretch>
        </p:blipFill>
        <p:spPr>
          <a:xfrm>
            <a:off x="2705493" y="2100261"/>
            <a:ext cx="3459798" cy="2423430"/>
          </a:xfrm>
          <a:prstGeom prst="rect">
            <a:avLst/>
          </a:prstGeom>
        </p:spPr>
      </p:pic>
    </p:spTree>
    <p:extLst>
      <p:ext uri="{BB962C8B-B14F-4D97-AF65-F5344CB8AC3E}">
        <p14:creationId xmlns:p14="http://schemas.microsoft.com/office/powerpoint/2010/main" val="220450250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84350-052A-DF46-9F18-BCC5F3BB80B3}"/>
              </a:ext>
            </a:extLst>
          </p:cNvPr>
          <p:cNvSpPr>
            <a:spLocks noGrp="1"/>
          </p:cNvSpPr>
          <p:nvPr>
            <p:ph type="title"/>
          </p:nvPr>
        </p:nvSpPr>
        <p:spPr/>
        <p:txBody>
          <a:bodyPr/>
          <a:lstStyle/>
          <a:p>
            <a:r>
              <a:rPr lang="en-US" dirty="0"/>
              <a:t>True Error</a:t>
            </a:r>
          </a:p>
        </p:txBody>
      </p:sp>
      <p:sp>
        <p:nvSpPr>
          <p:cNvPr id="3" name="Text Placeholder 2">
            <a:extLst>
              <a:ext uri="{FF2B5EF4-FFF2-40B4-BE49-F238E27FC236}">
                <a16:creationId xmlns:a16="http://schemas.microsoft.com/office/drawing/2014/main" id="{FBDB5B54-AC89-514F-9C7A-C31F9E0B2EC9}"/>
              </a:ext>
            </a:extLst>
          </p:cNvPr>
          <p:cNvSpPr>
            <a:spLocks noGrp="1"/>
          </p:cNvSpPr>
          <p:nvPr>
            <p:ph type="body" idx="1"/>
          </p:nvPr>
        </p:nvSpPr>
        <p:spPr/>
        <p:txBody>
          <a:bodyPr/>
          <a:lstStyle/>
          <a:p>
            <a:pPr marL="139700" indent="0">
              <a:buNone/>
            </a:pPr>
            <a:r>
              <a:rPr lang="en-US" dirty="0"/>
              <a:t>What happens to </a:t>
            </a:r>
            <a:r>
              <a:rPr lang="en-US" b="1" dirty="0"/>
              <a:t>true error </a:t>
            </a:r>
            <a:r>
              <a:rPr lang="en-US" dirty="0"/>
              <a:t>as we increase model complexity?</a:t>
            </a:r>
          </a:p>
          <a:p>
            <a:r>
              <a:rPr lang="en-US" dirty="0"/>
              <a:t>Start with the simplest model (a constant  function)</a:t>
            </a:r>
          </a:p>
          <a:p>
            <a:r>
              <a:rPr lang="en-US" dirty="0"/>
              <a:t>End with a very high degree polynomial</a:t>
            </a:r>
          </a:p>
        </p:txBody>
      </p:sp>
      <p:sp>
        <p:nvSpPr>
          <p:cNvPr id="4" name="Slide Number Placeholder 3">
            <a:extLst>
              <a:ext uri="{FF2B5EF4-FFF2-40B4-BE49-F238E27FC236}">
                <a16:creationId xmlns:a16="http://schemas.microsoft.com/office/drawing/2014/main" id="{8E4E8707-CDD5-6945-B589-576EB0FEB4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5" name="Picture 4">
            <a:extLst>
              <a:ext uri="{FF2B5EF4-FFF2-40B4-BE49-F238E27FC236}">
                <a16:creationId xmlns:a16="http://schemas.microsoft.com/office/drawing/2014/main" id="{DDFB0823-F2CC-334E-A75E-C70A94D200A1}"/>
              </a:ext>
            </a:extLst>
          </p:cNvPr>
          <p:cNvPicPr>
            <a:picLocks noChangeAspect="1"/>
          </p:cNvPicPr>
          <p:nvPr/>
        </p:nvPicPr>
        <p:blipFill>
          <a:blip r:embed="rId3"/>
          <a:stretch>
            <a:fillRect/>
          </a:stretch>
        </p:blipFill>
        <p:spPr>
          <a:xfrm>
            <a:off x="2695717" y="2102177"/>
            <a:ext cx="3472506" cy="2430020"/>
          </a:xfrm>
          <a:prstGeom prst="rect">
            <a:avLst/>
          </a:prstGeom>
        </p:spPr>
      </p:pic>
    </p:spTree>
    <p:extLst>
      <p:ext uri="{BB962C8B-B14F-4D97-AF65-F5344CB8AC3E}">
        <p14:creationId xmlns:p14="http://schemas.microsoft.com/office/powerpoint/2010/main" val="194043470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365C-66EB-2E4B-AC27-20103113E1CE}"/>
              </a:ext>
            </a:extLst>
          </p:cNvPr>
          <p:cNvSpPr>
            <a:spLocks noGrp="1"/>
          </p:cNvSpPr>
          <p:nvPr>
            <p:ph type="title"/>
          </p:nvPr>
        </p:nvSpPr>
        <p:spPr/>
        <p:txBody>
          <a:bodyPr/>
          <a:lstStyle/>
          <a:p>
            <a:r>
              <a:rPr lang="en-US" dirty="0"/>
              <a:t>Train/True Error</a:t>
            </a:r>
          </a:p>
        </p:txBody>
      </p:sp>
      <p:sp>
        <p:nvSpPr>
          <p:cNvPr id="3" name="Text Placeholder 2">
            <a:extLst>
              <a:ext uri="{FF2B5EF4-FFF2-40B4-BE49-F238E27FC236}">
                <a16:creationId xmlns:a16="http://schemas.microsoft.com/office/drawing/2014/main" id="{EAC4987F-0E5D-514C-8AD6-923F70577A76}"/>
              </a:ext>
            </a:extLst>
          </p:cNvPr>
          <p:cNvSpPr>
            <a:spLocks noGrp="1"/>
          </p:cNvSpPr>
          <p:nvPr>
            <p:ph type="body" idx="1"/>
          </p:nvPr>
        </p:nvSpPr>
        <p:spPr/>
        <p:txBody>
          <a:bodyPr/>
          <a:lstStyle/>
          <a:p>
            <a:pPr marL="139700" indent="0">
              <a:buNone/>
            </a:pPr>
            <a:r>
              <a:rPr lang="en-US" dirty="0"/>
              <a:t>Compare what happens to train and true error as a function of model complexity</a:t>
            </a:r>
          </a:p>
        </p:txBody>
      </p:sp>
      <p:sp>
        <p:nvSpPr>
          <p:cNvPr id="4" name="Slide Number Placeholder 3">
            <a:extLst>
              <a:ext uri="{FF2B5EF4-FFF2-40B4-BE49-F238E27FC236}">
                <a16:creationId xmlns:a16="http://schemas.microsoft.com/office/drawing/2014/main" id="{1FA40E3D-EEC5-7948-9179-2EDD0C8069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7" name="Picture 6">
            <a:extLst>
              <a:ext uri="{FF2B5EF4-FFF2-40B4-BE49-F238E27FC236}">
                <a16:creationId xmlns:a16="http://schemas.microsoft.com/office/drawing/2014/main" id="{61DEC4C6-08D2-F344-B326-E89E1024A942}"/>
              </a:ext>
            </a:extLst>
          </p:cNvPr>
          <p:cNvPicPr>
            <a:picLocks noChangeAspect="1"/>
          </p:cNvPicPr>
          <p:nvPr/>
        </p:nvPicPr>
        <p:blipFill>
          <a:blip r:embed="rId3"/>
          <a:stretch>
            <a:fillRect/>
          </a:stretch>
        </p:blipFill>
        <p:spPr>
          <a:xfrm>
            <a:off x="2960584" y="1499242"/>
            <a:ext cx="5596200" cy="2812161"/>
          </a:xfrm>
          <a:prstGeom prst="rect">
            <a:avLst/>
          </a:prstGeom>
        </p:spPr>
      </p:pic>
      <p:sp>
        <p:nvSpPr>
          <p:cNvPr id="10" name="Rectangle 9">
            <a:extLst>
              <a:ext uri="{FF2B5EF4-FFF2-40B4-BE49-F238E27FC236}">
                <a16:creationId xmlns:a16="http://schemas.microsoft.com/office/drawing/2014/main" id="{5C39CC2F-585C-8B49-82E5-387628B3D840}"/>
              </a:ext>
            </a:extLst>
          </p:cNvPr>
          <p:cNvSpPr/>
          <p:nvPr/>
        </p:nvSpPr>
        <p:spPr>
          <a:xfrm>
            <a:off x="2645433" y="1191465"/>
            <a:ext cx="630301" cy="307777"/>
          </a:xfrm>
          <a:prstGeom prst="rect">
            <a:avLst/>
          </a:prstGeom>
        </p:spPr>
        <p:txBody>
          <a:bodyPr wrap="none">
            <a:spAutoFit/>
          </a:bodyPr>
          <a:lstStyle/>
          <a:p>
            <a:r>
              <a:rPr lang="en-US" dirty="0">
                <a:solidFill>
                  <a:srgbClr val="666666"/>
                </a:solidFill>
                <a:latin typeface="Nunito Sans" pitchFamily="2" charset="77"/>
              </a:rPr>
              <a:t>Error</a:t>
            </a:r>
            <a:r>
              <a:rPr lang="en-US" dirty="0"/>
              <a:t> </a:t>
            </a:r>
          </a:p>
        </p:txBody>
      </p:sp>
      <p:sp>
        <p:nvSpPr>
          <p:cNvPr id="12" name="Rectangle 11">
            <a:extLst>
              <a:ext uri="{FF2B5EF4-FFF2-40B4-BE49-F238E27FC236}">
                <a16:creationId xmlns:a16="http://schemas.microsoft.com/office/drawing/2014/main" id="{44D8FB21-0FEA-4349-B18E-66FFDE7861F3}"/>
              </a:ext>
            </a:extLst>
          </p:cNvPr>
          <p:cNvSpPr/>
          <p:nvPr/>
        </p:nvSpPr>
        <p:spPr>
          <a:xfrm>
            <a:off x="7265411" y="4345398"/>
            <a:ext cx="1144870" cy="307777"/>
          </a:xfrm>
          <a:prstGeom prst="rect">
            <a:avLst/>
          </a:prstGeom>
        </p:spPr>
        <p:txBody>
          <a:bodyPr wrap="square">
            <a:spAutoFit/>
          </a:bodyPr>
          <a:lstStyle/>
          <a:p>
            <a:pPr algn="ctr"/>
            <a:r>
              <a:rPr lang="en-US" dirty="0">
                <a:solidFill>
                  <a:srgbClr val="666666"/>
                </a:solidFill>
                <a:latin typeface="Nunito Sans" pitchFamily="2" charset="77"/>
              </a:rPr>
              <a:t>Complexity</a:t>
            </a:r>
            <a:endParaRPr lang="en-US" dirty="0"/>
          </a:p>
        </p:txBody>
      </p:sp>
      <p:sp>
        <p:nvSpPr>
          <p:cNvPr id="9" name="Rectangle 8">
            <a:extLst>
              <a:ext uri="{FF2B5EF4-FFF2-40B4-BE49-F238E27FC236}">
                <a16:creationId xmlns:a16="http://schemas.microsoft.com/office/drawing/2014/main" id="{93E14361-18C1-934C-A4BE-E1C03BF9DBFE}"/>
              </a:ext>
            </a:extLst>
          </p:cNvPr>
          <p:cNvSpPr/>
          <p:nvPr/>
        </p:nvSpPr>
        <p:spPr>
          <a:xfrm>
            <a:off x="7926483" y="3725503"/>
            <a:ext cx="1079142" cy="307777"/>
          </a:xfrm>
          <a:prstGeom prst="rect">
            <a:avLst/>
          </a:prstGeom>
        </p:spPr>
        <p:txBody>
          <a:bodyPr wrap="none">
            <a:spAutoFit/>
          </a:bodyPr>
          <a:lstStyle/>
          <a:p>
            <a:r>
              <a:rPr lang="en-US" dirty="0">
                <a:solidFill>
                  <a:srgbClr val="666666"/>
                </a:solidFill>
                <a:latin typeface="Nunito Sans" pitchFamily="2" charset="77"/>
              </a:rPr>
              <a:t>Train error</a:t>
            </a:r>
            <a:r>
              <a:rPr lang="en-US" dirty="0"/>
              <a:t> </a:t>
            </a:r>
          </a:p>
        </p:txBody>
      </p:sp>
      <p:sp>
        <p:nvSpPr>
          <p:cNvPr id="13" name="Rectangle 12">
            <a:extLst>
              <a:ext uri="{FF2B5EF4-FFF2-40B4-BE49-F238E27FC236}">
                <a16:creationId xmlns:a16="http://schemas.microsoft.com/office/drawing/2014/main" id="{6ED78671-7CEC-6248-B4E9-CC82805C11F1}"/>
              </a:ext>
            </a:extLst>
          </p:cNvPr>
          <p:cNvSpPr/>
          <p:nvPr/>
        </p:nvSpPr>
        <p:spPr>
          <a:xfrm>
            <a:off x="7590351" y="1465247"/>
            <a:ext cx="1023037" cy="307777"/>
          </a:xfrm>
          <a:prstGeom prst="rect">
            <a:avLst/>
          </a:prstGeom>
        </p:spPr>
        <p:txBody>
          <a:bodyPr wrap="none">
            <a:spAutoFit/>
          </a:bodyPr>
          <a:lstStyle/>
          <a:p>
            <a:r>
              <a:rPr lang="en-US" dirty="0">
                <a:solidFill>
                  <a:srgbClr val="666666"/>
                </a:solidFill>
                <a:latin typeface="Nunito Sans" pitchFamily="2" charset="77"/>
              </a:rPr>
              <a:t>True error</a:t>
            </a:r>
            <a:r>
              <a:rPr lang="en-US" dirty="0"/>
              <a:t> </a:t>
            </a:r>
          </a:p>
        </p:txBody>
      </p:sp>
    </p:spTree>
    <p:extLst>
      <p:ext uri="{BB962C8B-B14F-4D97-AF65-F5344CB8AC3E}">
        <p14:creationId xmlns:p14="http://schemas.microsoft.com/office/powerpoint/2010/main" val="426986567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A043-5A93-0E47-BB38-413F620F2795}"/>
              </a:ext>
            </a:extLst>
          </p:cNvPr>
          <p:cNvSpPr>
            <a:spLocks noGrp="1"/>
          </p:cNvSpPr>
          <p:nvPr>
            <p:ph type="title"/>
          </p:nvPr>
        </p:nvSpPr>
        <p:spPr/>
        <p:txBody>
          <a:bodyPr/>
          <a:lstStyle/>
          <a:p>
            <a:r>
              <a:rPr lang="en-US" dirty="0"/>
              <a:t>Overfitting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4C4595-39A2-064D-BFF1-6E04B6663C04}"/>
                  </a:ext>
                </a:extLst>
              </p:cNvPr>
              <p:cNvSpPr>
                <a:spLocks noGrp="1"/>
              </p:cNvSpPr>
              <p:nvPr>
                <p:ph type="body" idx="1"/>
              </p:nvPr>
            </p:nvSpPr>
            <p:spPr>
              <a:xfrm>
                <a:off x="3090625" y="326331"/>
                <a:ext cx="5596200" cy="3346219"/>
              </a:xfrm>
            </p:spPr>
            <p:txBody>
              <a:bodyPr/>
              <a:lstStyle/>
              <a:p>
                <a:pPr marL="139700" indent="0">
                  <a:buNone/>
                </a:pPr>
                <a:r>
                  <a:rPr lang="en-US" b="1" dirty="0"/>
                  <a:t>Overfitting</a:t>
                </a:r>
                <a:r>
                  <a:rPr lang="en-US" dirty="0"/>
                  <a:t> happens when we too closely match the training data and fail to generalize. </a:t>
                </a:r>
              </a:p>
              <a:p>
                <a:pPr marL="139700" indent="0">
                  <a:buNone/>
                </a:pPr>
                <a:endParaRPr lang="en-US" dirty="0"/>
              </a:p>
              <a:p>
                <a:pPr marL="139700" indent="0">
                  <a:buNone/>
                </a:pPr>
                <a:r>
                  <a:rPr lang="en-US" dirty="0"/>
                  <a:t>Overfitting occurs when you train a predictor </a:t>
                </a:r>
                <a14:m>
                  <m:oMath xmlns:m="http://schemas.openxmlformats.org/officeDocument/2006/math">
                    <m:acc>
                      <m:accPr>
                        <m:chr m:val="̂"/>
                        <m:ctrlPr>
                          <a:rPr lang="en-US" b="1" i="1">
                            <a:latin typeface="Cambria Math" panose="02040503050406030204" pitchFamily="18" charset="0"/>
                          </a:rPr>
                        </m:ctrlPr>
                      </m:accPr>
                      <m:e>
                        <m:r>
                          <a:rPr lang="en-US" i="1">
                            <a:latin typeface="Cambria Math" panose="02040503050406030204" pitchFamily="18" charset="0"/>
                          </a:rPr>
                          <m:t>𝑤</m:t>
                        </m:r>
                      </m:e>
                    </m:acc>
                  </m:oMath>
                </a14:m>
                <a:r>
                  <a:rPr lang="en-US" dirty="0"/>
                  <a:t> but there exists another predictor </a:t>
                </a:r>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oMath>
                </a14:m>
                <a:r>
                  <a:rPr lang="en-US" dirty="0"/>
                  <a:t> from the same model class such that:</a:t>
                </a:r>
              </a:p>
              <a:p>
                <a:pPr marL="139700" indent="0">
                  <a:buNone/>
                </a:pPr>
                <a:endParaRPr lang="en-US" dirty="0"/>
              </a:p>
              <a:p>
                <a14:m>
                  <m:oMath xmlns:m="http://schemas.openxmlformats.org/officeDocument/2006/math">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𝑡𝑟𝑢𝑒</m:t>
                        </m:r>
                      </m:sub>
                    </m:sSub>
                    <m:d>
                      <m:dPr>
                        <m:ctrlPr>
                          <a:rPr lang="en-US" sz="1800" i="1" smtClean="0">
                            <a:latin typeface="Cambria Math" panose="02040503050406030204" pitchFamily="18" charset="0"/>
                          </a:rPr>
                        </m:ctrlPr>
                      </m:dPr>
                      <m:e>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𝑤</m:t>
                            </m:r>
                          </m:e>
                          <m:sup>
                            <m:r>
                              <a:rPr lang="en-US" sz="1800" b="0" i="1" smtClean="0">
                                <a:latin typeface="Cambria Math" panose="02040503050406030204" pitchFamily="18" charset="0"/>
                              </a:rPr>
                              <m:t>′</m:t>
                            </m:r>
                          </m:sup>
                        </m:sSup>
                      </m:e>
                    </m:d>
                    <m:r>
                      <a:rPr lang="en-US" sz="1800" b="0" i="1" smtClean="0">
                        <a:latin typeface="Cambria Math" panose="02040503050406030204" pitchFamily="18" charset="0"/>
                      </a:rPr>
                      <m:t>&lt;</m:t>
                    </m:r>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𝑡𝑟𝑢𝑒</m:t>
                        </m:r>
                      </m:sub>
                    </m:sSub>
                    <m:r>
                      <a:rPr lang="en-US" sz="1800" b="0" i="1" smtClean="0">
                        <a:latin typeface="Cambria Math" panose="02040503050406030204" pitchFamily="18" charset="0"/>
                      </a:rPr>
                      <m:t>(</m:t>
                    </m:r>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𝑤</m:t>
                        </m:r>
                      </m:e>
                    </m:acc>
                    <m:r>
                      <a:rPr lang="en-US" sz="1800" b="0" i="1" smtClean="0">
                        <a:latin typeface="Cambria Math" panose="02040503050406030204" pitchFamily="18" charset="0"/>
                      </a:rPr>
                      <m:t>)</m:t>
                    </m:r>
                  </m:oMath>
                </a14:m>
                <a:endParaRPr lang="en-US" sz="1800" dirty="0"/>
              </a:p>
              <a:p>
                <a14:m>
                  <m:oMath xmlns:m="http://schemas.openxmlformats.org/officeDocument/2006/math">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𝑡𝑟𝑎𝑖𝑛</m:t>
                        </m:r>
                      </m:sub>
                    </m:sSub>
                    <m:d>
                      <m:dPr>
                        <m:ctrlPr>
                          <a:rPr lang="en-US" sz="1800" i="1" smtClean="0">
                            <a:latin typeface="Cambria Math" panose="02040503050406030204" pitchFamily="18" charset="0"/>
                          </a:rPr>
                        </m:ctrlPr>
                      </m:dPr>
                      <m:e>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𝑤</m:t>
                            </m:r>
                          </m:e>
                          <m:sup>
                            <m:r>
                              <a:rPr lang="en-US" sz="1800" b="0" i="1" smtClean="0">
                                <a:latin typeface="Cambria Math" panose="02040503050406030204" pitchFamily="18" charset="0"/>
                              </a:rPr>
                              <m:t>′</m:t>
                            </m:r>
                          </m:sup>
                        </m:sSup>
                      </m:e>
                    </m:d>
                    <m:r>
                      <a:rPr lang="en-US" sz="1800" b="0" i="1" smtClean="0">
                        <a:latin typeface="Cambria Math" panose="02040503050406030204" pitchFamily="18" charset="0"/>
                      </a:rPr>
                      <m:t>&gt;</m:t>
                    </m:r>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𝑡𝑟𝑎𝑖𝑛</m:t>
                        </m:r>
                      </m:sub>
                    </m:sSub>
                    <m:r>
                      <a:rPr lang="en-US" sz="1800" b="0" i="1" smtClean="0">
                        <a:latin typeface="Cambria Math" panose="02040503050406030204" pitchFamily="18" charset="0"/>
                      </a:rPr>
                      <m:t>(</m:t>
                    </m:r>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𝑤</m:t>
                        </m:r>
                      </m:e>
                    </m:acc>
                    <m:r>
                      <a:rPr lang="en-US" sz="1800" b="0" i="1" smtClean="0">
                        <a:latin typeface="Cambria Math" panose="02040503050406030204" pitchFamily="18" charset="0"/>
                      </a:rPr>
                      <m:t>)</m:t>
                    </m:r>
                  </m:oMath>
                </a14:m>
                <a:r>
                  <a:rPr lang="en-US" sz="1800" dirty="0"/>
                  <a:t> </a:t>
                </a:r>
              </a:p>
              <a:p>
                <a:pPr marL="139700" indent="0">
                  <a:buNone/>
                </a:pPr>
                <a:endParaRPr lang="en-US" b="0" dirty="0"/>
              </a:p>
            </p:txBody>
          </p:sp>
        </mc:Choice>
        <mc:Fallback xmlns="">
          <p:sp>
            <p:nvSpPr>
              <p:cNvPr id="3" name="Text Placeholder 2">
                <a:extLst>
                  <a:ext uri="{FF2B5EF4-FFF2-40B4-BE49-F238E27FC236}">
                    <a16:creationId xmlns:a16="http://schemas.microsoft.com/office/drawing/2014/main" id="{0E4C4595-39A2-064D-BFF1-6E04B6663C04}"/>
                  </a:ext>
                </a:extLst>
              </p:cNvPr>
              <p:cNvSpPr>
                <a:spLocks noGrp="1" noRot="1" noChangeAspect="1" noMove="1" noResize="1" noEditPoints="1" noAdjustHandles="1" noChangeArrowheads="1" noChangeShapeType="1" noTextEdit="1"/>
              </p:cNvSpPr>
              <p:nvPr>
                <p:ph type="body" idx="1"/>
              </p:nvPr>
            </p:nvSpPr>
            <p:spPr>
              <a:xfrm>
                <a:off x="3090625" y="326331"/>
                <a:ext cx="5596200" cy="3346219"/>
              </a:xfrm>
              <a:blipFill>
                <a:blip r:embed="rId3"/>
                <a:stretch>
                  <a:fillRect r="-4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4654005-4F9D-A642-A6E4-0C3D7384FC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
        <p:nvSpPr>
          <p:cNvPr id="33" name="Rectangle 32">
            <a:extLst>
              <a:ext uri="{FF2B5EF4-FFF2-40B4-BE49-F238E27FC236}">
                <a16:creationId xmlns:a16="http://schemas.microsoft.com/office/drawing/2014/main" id="{4ED612B5-0F4A-471B-BBDF-56E1B0D2A935}"/>
              </a:ext>
            </a:extLst>
          </p:cNvPr>
          <p:cNvSpPr/>
          <p:nvPr/>
        </p:nvSpPr>
        <p:spPr>
          <a:xfrm>
            <a:off x="3532487" y="3202217"/>
            <a:ext cx="630301" cy="307777"/>
          </a:xfrm>
          <a:prstGeom prst="rect">
            <a:avLst/>
          </a:prstGeom>
        </p:spPr>
        <p:txBody>
          <a:bodyPr wrap="none">
            <a:spAutoFit/>
          </a:bodyPr>
          <a:lstStyle/>
          <a:p>
            <a:r>
              <a:rPr lang="en-US" dirty="0">
                <a:solidFill>
                  <a:srgbClr val="666666"/>
                </a:solidFill>
                <a:latin typeface="Nunito Sans" pitchFamily="2" charset="77"/>
              </a:rPr>
              <a:t>Error</a:t>
            </a:r>
            <a:r>
              <a:rPr lang="en-US" dirty="0"/>
              <a:t> </a:t>
            </a:r>
          </a:p>
        </p:txBody>
      </p:sp>
      <p:sp>
        <p:nvSpPr>
          <p:cNvPr id="34" name="Rectangle 33">
            <a:extLst>
              <a:ext uri="{FF2B5EF4-FFF2-40B4-BE49-F238E27FC236}">
                <a16:creationId xmlns:a16="http://schemas.microsoft.com/office/drawing/2014/main" id="{256B6B87-97AF-49E4-B201-52EC05E91C91}"/>
              </a:ext>
            </a:extLst>
          </p:cNvPr>
          <p:cNvSpPr/>
          <p:nvPr/>
        </p:nvSpPr>
        <p:spPr>
          <a:xfrm>
            <a:off x="7595438" y="4595962"/>
            <a:ext cx="1103187" cy="307777"/>
          </a:xfrm>
          <a:prstGeom prst="rect">
            <a:avLst/>
          </a:prstGeom>
        </p:spPr>
        <p:txBody>
          <a:bodyPr wrap="none">
            <a:spAutoFit/>
          </a:bodyPr>
          <a:lstStyle/>
          <a:p>
            <a:r>
              <a:rPr lang="en-US" dirty="0">
                <a:solidFill>
                  <a:srgbClr val="666666"/>
                </a:solidFill>
                <a:latin typeface="Nunito Sans" pitchFamily="2" charset="77"/>
              </a:rPr>
              <a:t>Complexity</a:t>
            </a:r>
            <a:endParaRPr lang="en-US" dirty="0"/>
          </a:p>
        </p:txBody>
      </p:sp>
      <p:pic>
        <p:nvPicPr>
          <p:cNvPr id="9" name="Picture 8">
            <a:extLst>
              <a:ext uri="{FF2B5EF4-FFF2-40B4-BE49-F238E27FC236}">
                <a16:creationId xmlns:a16="http://schemas.microsoft.com/office/drawing/2014/main" id="{30C8314F-648E-4FF0-AD75-F33F986172D7}"/>
              </a:ext>
            </a:extLst>
          </p:cNvPr>
          <p:cNvPicPr>
            <a:picLocks noChangeAspect="1"/>
          </p:cNvPicPr>
          <p:nvPr/>
        </p:nvPicPr>
        <p:blipFill>
          <a:blip r:embed="rId4"/>
          <a:stretch>
            <a:fillRect/>
          </a:stretch>
        </p:blipFill>
        <p:spPr>
          <a:xfrm>
            <a:off x="4162788" y="3078480"/>
            <a:ext cx="3451874" cy="1734610"/>
          </a:xfrm>
          <a:prstGeom prst="rect">
            <a:avLst/>
          </a:prstGeom>
        </p:spPr>
      </p:pic>
    </p:spTree>
    <p:extLst>
      <p:ext uri="{BB962C8B-B14F-4D97-AF65-F5344CB8AC3E}">
        <p14:creationId xmlns:p14="http://schemas.microsoft.com/office/powerpoint/2010/main" val="226151342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4</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84600159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dirty="0"/>
              <a:t>Consider the learning task of predicting the price of a house based on its features. </a:t>
            </a:r>
            <a:r>
              <a:rPr lang="en-US" b="1" dirty="0"/>
              <a:t>Evaluate the statement: “To make the model more accurate, we should include as many features as possible (e.g., square footage, # bathrooms, location, etc.).</a:t>
            </a:r>
          </a:p>
          <a:p>
            <a:pPr marL="139700" indent="0">
              <a:buNone/>
            </a:pPr>
            <a:endParaRPr lang="en-US" b="1" dirty="0"/>
          </a:p>
          <a:p>
            <a:r>
              <a:rPr lang="en-US" dirty="0"/>
              <a:t>True</a:t>
            </a:r>
          </a:p>
          <a:p>
            <a:r>
              <a:rPr lang="en-US" dirty="0"/>
              <a:t>False</a:t>
            </a:r>
          </a:p>
          <a:p>
            <a:r>
              <a:rPr lang="en-US" dirty="0"/>
              <a:t>Unsure</a:t>
            </a:r>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9142379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dirty="0"/>
              <a:t>Consider the learning task of predicting the price of a house based on its features. </a:t>
            </a:r>
            <a:r>
              <a:rPr lang="en-US" b="1" dirty="0"/>
              <a:t>Evaluate the statement: “To make the model more accurate, we should include as many features as possible (e.g., square footage, # bathrooms, location, etc.).</a:t>
            </a:r>
          </a:p>
          <a:p>
            <a:pPr marL="139700" indent="0">
              <a:buNone/>
            </a:pPr>
            <a:endParaRPr lang="en-US" b="1" dirty="0"/>
          </a:p>
          <a:p>
            <a:r>
              <a:rPr lang="en-US" dirty="0"/>
              <a:t>True</a:t>
            </a:r>
          </a:p>
          <a:p>
            <a:r>
              <a:rPr lang="en-US" dirty="0"/>
              <a:t>False</a:t>
            </a:r>
          </a:p>
          <a:p>
            <a:r>
              <a:rPr lang="en-US" dirty="0"/>
              <a:t>Unsure</a:t>
            </a:r>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276868264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61BAC0-58F2-5147-9DB3-620C11AFD2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3074" name="Picture 2" descr="Slave Driver GIF - Slave Driver GIFs">
            <a:extLst>
              <a:ext uri="{FF2B5EF4-FFF2-40B4-BE49-F238E27FC236}">
                <a16:creationId xmlns:a16="http://schemas.microsoft.com/office/drawing/2014/main" id="{8BE924D9-7B6C-2747-8FF2-C02D8A6C1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778" y="930275"/>
            <a:ext cx="5836356" cy="328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17787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6F473-906E-BE48-9222-DAE5318ABACF}"/>
              </a:ext>
            </a:extLst>
          </p:cNvPr>
          <p:cNvSpPr>
            <a:spLocks noGrp="1"/>
          </p:cNvSpPr>
          <p:nvPr>
            <p:ph type="ctrTitle"/>
          </p:nvPr>
        </p:nvSpPr>
        <p:spPr/>
        <p:txBody>
          <a:bodyPr/>
          <a:lstStyle/>
          <a:p>
            <a:r>
              <a:rPr lang="en-US" sz="2000" dirty="0"/>
              <a:t>Bias-Variance Tradeoff</a:t>
            </a:r>
          </a:p>
        </p:txBody>
      </p:sp>
      <p:sp>
        <p:nvSpPr>
          <p:cNvPr id="3" name="Subtitle 2">
            <a:extLst>
              <a:ext uri="{FF2B5EF4-FFF2-40B4-BE49-F238E27FC236}">
                <a16:creationId xmlns:a16="http://schemas.microsoft.com/office/drawing/2014/main" id="{98C12FA9-FCB1-E143-8D76-ABA61A11C1F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836B85-E9ED-514C-AE93-4BB1B12250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359170169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A75A-E953-EE49-A5F9-28664DAB2A61}"/>
              </a:ext>
            </a:extLst>
          </p:cNvPr>
          <p:cNvSpPr>
            <a:spLocks noGrp="1"/>
          </p:cNvSpPr>
          <p:nvPr>
            <p:ph type="title"/>
          </p:nvPr>
        </p:nvSpPr>
        <p:spPr/>
        <p:txBody>
          <a:bodyPr/>
          <a:lstStyle/>
          <a:p>
            <a:r>
              <a:rPr lang="en-US" dirty="0"/>
              <a:t>Underfitting / Overfitting </a:t>
            </a:r>
          </a:p>
        </p:txBody>
      </p:sp>
      <p:sp>
        <p:nvSpPr>
          <p:cNvPr id="3" name="Text Placeholder 2">
            <a:extLst>
              <a:ext uri="{FF2B5EF4-FFF2-40B4-BE49-F238E27FC236}">
                <a16:creationId xmlns:a16="http://schemas.microsoft.com/office/drawing/2014/main" id="{E2628D0C-00B9-4646-9125-B741A629D737}"/>
              </a:ext>
            </a:extLst>
          </p:cNvPr>
          <p:cNvSpPr>
            <a:spLocks noGrp="1"/>
          </p:cNvSpPr>
          <p:nvPr>
            <p:ph type="body" idx="1"/>
          </p:nvPr>
        </p:nvSpPr>
        <p:spPr>
          <a:xfrm>
            <a:off x="3090625" y="207200"/>
            <a:ext cx="5596200" cy="3981000"/>
          </a:xfrm>
        </p:spPr>
        <p:txBody>
          <a:bodyPr/>
          <a:lstStyle/>
          <a:p>
            <a:pPr marL="139700" indent="0">
              <a:buNone/>
            </a:pPr>
            <a:r>
              <a:rPr lang="en-US" dirty="0"/>
              <a:t>The ability to overfit/underfit is a knob we can turn based on the model complexity. </a:t>
            </a:r>
          </a:p>
          <a:p>
            <a:r>
              <a:rPr lang="en-US" dirty="0"/>
              <a:t>More complex =&gt; easier to overfit</a:t>
            </a:r>
          </a:p>
          <a:p>
            <a:r>
              <a:rPr lang="en-US" dirty="0"/>
              <a:t>Less complex =&gt; easier to underfit</a:t>
            </a:r>
          </a:p>
          <a:p>
            <a:endParaRPr lang="en-US" dirty="0"/>
          </a:p>
          <a:p>
            <a:pPr marL="139700" indent="0">
              <a:buNone/>
            </a:pPr>
            <a:r>
              <a:rPr lang="en-US" dirty="0"/>
              <a:t>In a bit, we will talk about how to chose the “just right”, but now we </a:t>
            </a:r>
            <a:r>
              <a:rPr lang="en-US" dirty="0">
                <a:solidFill>
                  <a:schemeClr val="tx2">
                    <a:lumMod val="50000"/>
                  </a:schemeClr>
                </a:solidFill>
              </a:rPr>
              <a:t>want</a:t>
            </a:r>
            <a:r>
              <a:rPr lang="en-US" dirty="0"/>
              <a:t> to look at this phenomena of overfitting/underfitting from another perspective.</a:t>
            </a:r>
          </a:p>
          <a:p>
            <a:pPr marL="139700" indent="0">
              <a:buNone/>
            </a:pPr>
            <a:endParaRPr lang="en-US" dirty="0"/>
          </a:p>
        </p:txBody>
      </p:sp>
      <p:sp>
        <p:nvSpPr>
          <p:cNvPr id="4" name="Slide Number Placeholder 3">
            <a:extLst>
              <a:ext uri="{FF2B5EF4-FFF2-40B4-BE49-F238E27FC236}">
                <a16:creationId xmlns:a16="http://schemas.microsoft.com/office/drawing/2014/main" id="{D062A770-F544-844A-9C37-98C75E7145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grpSp>
        <p:nvGrpSpPr>
          <p:cNvPr id="71" name="Group 70">
            <a:extLst>
              <a:ext uri="{FF2B5EF4-FFF2-40B4-BE49-F238E27FC236}">
                <a16:creationId xmlns:a16="http://schemas.microsoft.com/office/drawing/2014/main" id="{A4DD2991-A5EA-CD48-A271-703C3B96B60F}"/>
              </a:ext>
            </a:extLst>
          </p:cNvPr>
          <p:cNvGrpSpPr/>
          <p:nvPr/>
        </p:nvGrpSpPr>
        <p:grpSpPr>
          <a:xfrm>
            <a:off x="2884055" y="3011323"/>
            <a:ext cx="1933863" cy="2084354"/>
            <a:chOff x="2884055" y="3011323"/>
            <a:chExt cx="1933863" cy="2084354"/>
          </a:xfrm>
        </p:grpSpPr>
        <p:cxnSp>
          <p:nvCxnSpPr>
            <p:cNvPr id="5" name="Straight Connector 4">
              <a:extLst>
                <a:ext uri="{FF2B5EF4-FFF2-40B4-BE49-F238E27FC236}">
                  <a16:creationId xmlns:a16="http://schemas.microsoft.com/office/drawing/2014/main" id="{6E4C648B-C4A5-C44D-8CDA-3F154C2889E1}"/>
                </a:ext>
              </a:extLst>
            </p:cNvPr>
            <p:cNvCxnSpPr/>
            <p:nvPr/>
          </p:nvCxnSpPr>
          <p:spPr>
            <a:xfrm>
              <a:off x="2884055" y="3011323"/>
              <a:ext cx="0" cy="15962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C8B364EE-3499-3247-BBB6-9433EFA38DD4}"/>
                </a:ext>
              </a:extLst>
            </p:cNvPr>
            <p:cNvCxnSpPr>
              <a:cxnSpLocks/>
            </p:cNvCxnSpPr>
            <p:nvPr/>
          </p:nvCxnSpPr>
          <p:spPr>
            <a:xfrm>
              <a:off x="2884055" y="4607523"/>
              <a:ext cx="1756063" cy="0"/>
            </a:xfrm>
            <a:prstGeom prst="line">
              <a:avLst/>
            </a:prstGeom>
          </p:spPr>
          <p:style>
            <a:lnRef idx="3">
              <a:schemeClr val="dk1"/>
            </a:lnRef>
            <a:fillRef idx="0">
              <a:schemeClr val="dk1"/>
            </a:fillRef>
            <a:effectRef idx="2">
              <a:schemeClr val="dk1"/>
            </a:effectRef>
            <a:fontRef idx="minor">
              <a:schemeClr val="tx1"/>
            </a:fontRef>
          </p:style>
        </p:cxnSp>
        <p:sp>
          <p:nvSpPr>
            <p:cNvPr id="7" name="Oval 6">
              <a:extLst>
                <a:ext uri="{FF2B5EF4-FFF2-40B4-BE49-F238E27FC236}">
                  <a16:creationId xmlns:a16="http://schemas.microsoft.com/office/drawing/2014/main" id="{75967805-130B-764D-82AB-7F0CE0D21387}"/>
                </a:ext>
              </a:extLst>
            </p:cNvPr>
            <p:cNvSpPr/>
            <p:nvPr/>
          </p:nvSpPr>
          <p:spPr>
            <a:xfrm>
              <a:off x="3019136" y="3661950"/>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4FDC927-3AF8-854C-ADC2-9E7E77634698}"/>
                </a:ext>
              </a:extLst>
            </p:cNvPr>
            <p:cNvSpPr/>
            <p:nvPr/>
          </p:nvSpPr>
          <p:spPr>
            <a:xfrm>
              <a:off x="3161145" y="3814350"/>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A2E536-35E6-654D-9604-99CD46A1D486}"/>
                </a:ext>
              </a:extLst>
            </p:cNvPr>
            <p:cNvSpPr/>
            <p:nvPr/>
          </p:nvSpPr>
          <p:spPr>
            <a:xfrm>
              <a:off x="3147289" y="355111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77BCDC-0214-3949-B7EA-343082688E27}"/>
                </a:ext>
              </a:extLst>
            </p:cNvPr>
            <p:cNvSpPr/>
            <p:nvPr/>
          </p:nvSpPr>
          <p:spPr>
            <a:xfrm>
              <a:off x="3299689" y="338139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9AC4DE0-F830-1D44-91FD-54EFD16AFD33}"/>
                </a:ext>
              </a:extLst>
            </p:cNvPr>
            <p:cNvSpPr/>
            <p:nvPr/>
          </p:nvSpPr>
          <p:spPr>
            <a:xfrm>
              <a:off x="3348179" y="354418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E69E32-3CCF-474E-A6BB-BEB63715D374}"/>
                </a:ext>
              </a:extLst>
            </p:cNvPr>
            <p:cNvSpPr/>
            <p:nvPr/>
          </p:nvSpPr>
          <p:spPr>
            <a:xfrm>
              <a:off x="3452089" y="333636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6BED2A-12F2-4A45-BD09-8AFAF48112EC}"/>
                </a:ext>
              </a:extLst>
            </p:cNvPr>
            <p:cNvSpPr/>
            <p:nvPr/>
          </p:nvSpPr>
          <p:spPr>
            <a:xfrm>
              <a:off x="3583707" y="345758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19DC5F-B1BB-5949-B76E-793EDA5D3585}"/>
                </a:ext>
              </a:extLst>
            </p:cNvPr>
            <p:cNvSpPr/>
            <p:nvPr/>
          </p:nvSpPr>
          <p:spPr>
            <a:xfrm>
              <a:off x="3736107" y="3620380"/>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8E21D8-C116-C848-BFBA-03A4B191B9A2}"/>
                </a:ext>
              </a:extLst>
            </p:cNvPr>
            <p:cNvSpPr/>
            <p:nvPr/>
          </p:nvSpPr>
          <p:spPr>
            <a:xfrm>
              <a:off x="3881581" y="352686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8F28F0-B523-0744-9057-804020F1E128}"/>
                </a:ext>
              </a:extLst>
            </p:cNvPr>
            <p:cNvSpPr/>
            <p:nvPr/>
          </p:nvSpPr>
          <p:spPr>
            <a:xfrm>
              <a:off x="3736107" y="332943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500A671-4F5F-EC46-B038-C29787EEC462}"/>
                </a:ext>
              </a:extLst>
            </p:cNvPr>
            <p:cNvSpPr/>
            <p:nvPr/>
          </p:nvSpPr>
          <p:spPr>
            <a:xfrm>
              <a:off x="4023590" y="36896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644AB0-D85C-1246-A963-EC42574DC207}"/>
                </a:ext>
              </a:extLst>
            </p:cNvPr>
            <p:cNvSpPr/>
            <p:nvPr/>
          </p:nvSpPr>
          <p:spPr>
            <a:xfrm>
              <a:off x="4175990" y="38420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E4955A-9145-0045-86A1-559C379E232F}"/>
                </a:ext>
              </a:extLst>
            </p:cNvPr>
            <p:cNvSpPr/>
            <p:nvPr/>
          </p:nvSpPr>
          <p:spPr>
            <a:xfrm>
              <a:off x="4182916" y="367233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B8796B-A266-D64D-9EBF-6D25AACBABDE}"/>
                </a:ext>
              </a:extLst>
            </p:cNvPr>
            <p:cNvSpPr/>
            <p:nvPr/>
          </p:nvSpPr>
          <p:spPr>
            <a:xfrm>
              <a:off x="4245262" y="39944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B621BD7-6136-A447-B1D5-1FFCDF5558AF}"/>
                </a:ext>
              </a:extLst>
            </p:cNvPr>
            <p:cNvSpPr/>
            <p:nvPr/>
          </p:nvSpPr>
          <p:spPr>
            <a:xfrm>
              <a:off x="4037442" y="346451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7469BA6-8E26-0645-9A62-04109233641D}"/>
                </a:ext>
              </a:extLst>
            </p:cNvPr>
            <p:cNvSpPr/>
            <p:nvPr/>
          </p:nvSpPr>
          <p:spPr>
            <a:xfrm>
              <a:off x="4065149" y="4041215"/>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620F190-3DCE-6144-8B4E-7130D7792A79}"/>
                </a:ext>
              </a:extLst>
            </p:cNvPr>
            <p:cNvSpPr/>
            <p:nvPr/>
          </p:nvSpPr>
          <p:spPr>
            <a:xfrm>
              <a:off x="4408053" y="41468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1DB75A9-6DED-AC45-955B-A8BC2C27ED4B}"/>
                </a:ext>
              </a:extLst>
            </p:cNvPr>
            <p:cNvSpPr/>
            <p:nvPr/>
          </p:nvSpPr>
          <p:spPr>
            <a:xfrm>
              <a:off x="4269505" y="42992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B95CADB2-8579-4C4B-AA72-F03AF1DF629D}"/>
                </a:ext>
              </a:extLst>
            </p:cNvPr>
            <p:cNvCxnSpPr/>
            <p:nvPr/>
          </p:nvCxnSpPr>
          <p:spPr>
            <a:xfrm>
              <a:off x="3091873" y="3183968"/>
              <a:ext cx="1388917" cy="1188021"/>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7" name="TextBox 66">
              <a:extLst>
                <a:ext uri="{FF2B5EF4-FFF2-40B4-BE49-F238E27FC236}">
                  <a16:creationId xmlns:a16="http://schemas.microsoft.com/office/drawing/2014/main" id="{A8A40FCE-D907-8747-9E7B-F1953C841FC3}"/>
                </a:ext>
              </a:extLst>
            </p:cNvPr>
            <p:cNvSpPr txBox="1"/>
            <p:nvPr/>
          </p:nvSpPr>
          <p:spPr>
            <a:xfrm>
              <a:off x="3196936" y="4787900"/>
              <a:ext cx="1620982" cy="307777"/>
            </a:xfrm>
            <a:prstGeom prst="rect">
              <a:avLst/>
            </a:prstGeom>
            <a:noFill/>
          </p:spPr>
          <p:txBody>
            <a:bodyPr wrap="square" rtlCol="0">
              <a:spAutoFit/>
            </a:bodyPr>
            <a:lstStyle/>
            <a:p>
              <a:r>
                <a:rPr lang="en-US" dirty="0">
                  <a:solidFill>
                    <a:schemeClr val="tx2">
                      <a:lumMod val="50000"/>
                    </a:schemeClr>
                  </a:solidFill>
                  <a:latin typeface="Nunito Sans" pitchFamily="2" charset="77"/>
                </a:rPr>
                <a:t>Underfitting</a:t>
              </a:r>
            </a:p>
          </p:txBody>
        </p:sp>
      </p:grpSp>
      <p:cxnSp>
        <p:nvCxnSpPr>
          <p:cNvPr id="68" name="Straight Connector 67">
            <a:extLst>
              <a:ext uri="{FF2B5EF4-FFF2-40B4-BE49-F238E27FC236}">
                <a16:creationId xmlns:a16="http://schemas.microsoft.com/office/drawing/2014/main" id="{EE96A2B8-43AC-BB40-BC39-B1C599594169}"/>
              </a:ext>
            </a:extLst>
          </p:cNvPr>
          <p:cNvCxnSpPr>
            <a:cxnSpLocks/>
          </p:cNvCxnSpPr>
          <p:nvPr/>
        </p:nvCxnSpPr>
        <p:spPr>
          <a:xfrm>
            <a:off x="7039264" y="4614450"/>
            <a:ext cx="1756063" cy="0"/>
          </a:xfrm>
          <a:prstGeom prst="line">
            <a:avLst/>
          </a:prstGeom>
        </p:spPr>
        <p:style>
          <a:lnRef idx="3">
            <a:schemeClr val="dk1"/>
          </a:lnRef>
          <a:fillRef idx="0">
            <a:schemeClr val="dk1"/>
          </a:fillRef>
          <a:effectRef idx="2">
            <a:schemeClr val="dk1"/>
          </a:effectRef>
          <a:fontRef idx="minor">
            <a:schemeClr val="tx1"/>
          </a:fontRef>
        </p:style>
      </p:cxnSp>
      <p:grpSp>
        <p:nvGrpSpPr>
          <p:cNvPr id="72" name="Group 71">
            <a:extLst>
              <a:ext uri="{FF2B5EF4-FFF2-40B4-BE49-F238E27FC236}">
                <a16:creationId xmlns:a16="http://schemas.microsoft.com/office/drawing/2014/main" id="{8F90DE09-D8D9-4E4C-A814-9A1DA0E09387}"/>
              </a:ext>
            </a:extLst>
          </p:cNvPr>
          <p:cNvGrpSpPr/>
          <p:nvPr/>
        </p:nvGrpSpPr>
        <p:grpSpPr>
          <a:xfrm>
            <a:off x="4969164" y="3018250"/>
            <a:ext cx="1756063" cy="2071938"/>
            <a:chOff x="4969164" y="3018250"/>
            <a:chExt cx="1756063" cy="2071938"/>
          </a:xfrm>
        </p:grpSpPr>
        <p:cxnSp>
          <p:nvCxnSpPr>
            <p:cNvPr id="25" name="Straight Connector 24">
              <a:extLst>
                <a:ext uri="{FF2B5EF4-FFF2-40B4-BE49-F238E27FC236}">
                  <a16:creationId xmlns:a16="http://schemas.microsoft.com/office/drawing/2014/main" id="{D4147DB0-0455-144E-B685-9508E73C4870}"/>
                </a:ext>
              </a:extLst>
            </p:cNvPr>
            <p:cNvCxnSpPr/>
            <p:nvPr/>
          </p:nvCxnSpPr>
          <p:spPr>
            <a:xfrm>
              <a:off x="4969164" y="3018250"/>
              <a:ext cx="0" cy="159620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05B3A56A-33C3-AC49-9CE1-6B5EC7F7DC50}"/>
                </a:ext>
              </a:extLst>
            </p:cNvPr>
            <p:cNvCxnSpPr>
              <a:cxnSpLocks/>
            </p:cNvCxnSpPr>
            <p:nvPr/>
          </p:nvCxnSpPr>
          <p:spPr>
            <a:xfrm>
              <a:off x="4969164" y="4614450"/>
              <a:ext cx="1756063" cy="0"/>
            </a:xfrm>
            <a:prstGeom prst="line">
              <a:avLst/>
            </a:prstGeom>
          </p:spPr>
          <p:style>
            <a:lnRef idx="3">
              <a:schemeClr val="dk1"/>
            </a:lnRef>
            <a:fillRef idx="0">
              <a:schemeClr val="dk1"/>
            </a:fillRef>
            <a:effectRef idx="2">
              <a:schemeClr val="dk1"/>
            </a:effectRef>
            <a:fontRef idx="minor">
              <a:schemeClr val="tx1"/>
            </a:fontRef>
          </p:style>
        </p:cxnSp>
        <p:sp>
          <p:nvSpPr>
            <p:cNvPr id="27" name="Oval 26">
              <a:extLst>
                <a:ext uri="{FF2B5EF4-FFF2-40B4-BE49-F238E27FC236}">
                  <a16:creationId xmlns:a16="http://schemas.microsoft.com/office/drawing/2014/main" id="{BB05B2CC-24EA-2344-8126-A8D500D91916}"/>
                </a:ext>
              </a:extLst>
            </p:cNvPr>
            <p:cNvSpPr/>
            <p:nvPr/>
          </p:nvSpPr>
          <p:spPr>
            <a:xfrm>
              <a:off x="5104245" y="3668877"/>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FBC7FAC-9B37-034A-B497-AF38957CE197}"/>
                </a:ext>
              </a:extLst>
            </p:cNvPr>
            <p:cNvSpPr/>
            <p:nvPr/>
          </p:nvSpPr>
          <p:spPr>
            <a:xfrm>
              <a:off x="5246254" y="3821277"/>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4883D82-908D-234D-8330-58CCA53E30A6}"/>
                </a:ext>
              </a:extLst>
            </p:cNvPr>
            <p:cNvSpPr/>
            <p:nvPr/>
          </p:nvSpPr>
          <p:spPr>
            <a:xfrm>
              <a:off x="5232398" y="355803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2BCA17D-1D38-2647-BA70-5B9082B8D169}"/>
                </a:ext>
              </a:extLst>
            </p:cNvPr>
            <p:cNvSpPr/>
            <p:nvPr/>
          </p:nvSpPr>
          <p:spPr>
            <a:xfrm>
              <a:off x="5384798" y="3388318"/>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F1C4E20-EC35-B548-9C0B-A1BE966B745C}"/>
                </a:ext>
              </a:extLst>
            </p:cNvPr>
            <p:cNvSpPr/>
            <p:nvPr/>
          </p:nvSpPr>
          <p:spPr>
            <a:xfrm>
              <a:off x="5433288" y="355110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D71F73B-BE9C-7342-9695-2DC41959059C}"/>
                </a:ext>
              </a:extLst>
            </p:cNvPr>
            <p:cNvSpPr/>
            <p:nvPr/>
          </p:nvSpPr>
          <p:spPr>
            <a:xfrm>
              <a:off x="5537198" y="334328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BE348BB-1FD0-0F47-AF3B-634FB3FFF9A5}"/>
                </a:ext>
              </a:extLst>
            </p:cNvPr>
            <p:cNvSpPr/>
            <p:nvPr/>
          </p:nvSpPr>
          <p:spPr>
            <a:xfrm>
              <a:off x="5668816" y="3464516"/>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5D88662-5770-0A4E-857D-FD2DE4DF1D74}"/>
                </a:ext>
              </a:extLst>
            </p:cNvPr>
            <p:cNvSpPr/>
            <p:nvPr/>
          </p:nvSpPr>
          <p:spPr>
            <a:xfrm>
              <a:off x="5821216" y="3627307"/>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051EB8A-9D3C-9548-B82C-249D359951F2}"/>
                </a:ext>
              </a:extLst>
            </p:cNvPr>
            <p:cNvSpPr/>
            <p:nvPr/>
          </p:nvSpPr>
          <p:spPr>
            <a:xfrm>
              <a:off x="5966690" y="3533788"/>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6F2C0D0-122B-AA4A-A4FC-7D9E0E71D5D3}"/>
                </a:ext>
              </a:extLst>
            </p:cNvPr>
            <p:cNvSpPr/>
            <p:nvPr/>
          </p:nvSpPr>
          <p:spPr>
            <a:xfrm>
              <a:off x="5821216" y="333635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2DAA109-5272-2A43-BF09-D1E3D407D5EB}"/>
                </a:ext>
              </a:extLst>
            </p:cNvPr>
            <p:cNvSpPr/>
            <p:nvPr/>
          </p:nvSpPr>
          <p:spPr>
            <a:xfrm>
              <a:off x="6108699" y="36965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467C857-A0C1-704A-B0DF-E5D852A74273}"/>
                </a:ext>
              </a:extLst>
            </p:cNvPr>
            <p:cNvSpPr/>
            <p:nvPr/>
          </p:nvSpPr>
          <p:spPr>
            <a:xfrm>
              <a:off x="6261099" y="38489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F4373A5-C72A-184E-8EB5-60917384E923}"/>
                </a:ext>
              </a:extLst>
            </p:cNvPr>
            <p:cNvSpPr/>
            <p:nvPr/>
          </p:nvSpPr>
          <p:spPr>
            <a:xfrm>
              <a:off x="6268025" y="3679258"/>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F1C94FA-E67E-B44A-AA75-75AF688AD681}"/>
                </a:ext>
              </a:extLst>
            </p:cNvPr>
            <p:cNvSpPr/>
            <p:nvPr/>
          </p:nvSpPr>
          <p:spPr>
            <a:xfrm>
              <a:off x="6330371" y="40013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10E8F73-A5A5-164C-92D0-CD082162798E}"/>
                </a:ext>
              </a:extLst>
            </p:cNvPr>
            <p:cNvSpPr/>
            <p:nvPr/>
          </p:nvSpPr>
          <p:spPr>
            <a:xfrm>
              <a:off x="6122551" y="3471438"/>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1EF0449-BD9B-F947-960D-A53CF4263B4D}"/>
                </a:ext>
              </a:extLst>
            </p:cNvPr>
            <p:cNvSpPr/>
            <p:nvPr/>
          </p:nvSpPr>
          <p:spPr>
            <a:xfrm>
              <a:off x="6150258" y="404814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68BE34C-2D9F-8B41-9500-5589CA6F0CF4}"/>
                </a:ext>
              </a:extLst>
            </p:cNvPr>
            <p:cNvSpPr/>
            <p:nvPr/>
          </p:nvSpPr>
          <p:spPr>
            <a:xfrm>
              <a:off x="6493162" y="41537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DD93DAF-7A8E-994F-B06A-544F87F64C22}"/>
                </a:ext>
              </a:extLst>
            </p:cNvPr>
            <p:cNvSpPr/>
            <p:nvPr/>
          </p:nvSpPr>
          <p:spPr>
            <a:xfrm>
              <a:off x="6354614" y="43061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a:extLst>
                <a:ext uri="{FF2B5EF4-FFF2-40B4-BE49-F238E27FC236}">
                  <a16:creationId xmlns:a16="http://schemas.microsoft.com/office/drawing/2014/main" id="{72EB4053-1252-0841-810C-C413EB7E6810}"/>
                </a:ext>
              </a:extLst>
            </p:cNvPr>
            <p:cNvSpPr/>
            <p:nvPr/>
          </p:nvSpPr>
          <p:spPr>
            <a:xfrm>
              <a:off x="5045363" y="3418722"/>
              <a:ext cx="1440876" cy="911710"/>
            </a:xfrm>
            <a:custGeom>
              <a:avLst/>
              <a:gdLst>
                <a:gd name="connsiteX0" fmla="*/ 0 w 1506682"/>
                <a:gd name="connsiteY0" fmla="*/ 482219 h 825119"/>
                <a:gd name="connsiteX1" fmla="*/ 238991 w 1506682"/>
                <a:gd name="connsiteY1" fmla="*/ 232837 h 825119"/>
                <a:gd name="connsiteX2" fmla="*/ 623455 w 1506682"/>
                <a:gd name="connsiteY2" fmla="*/ 4237 h 825119"/>
                <a:gd name="connsiteX3" fmla="*/ 997527 w 1506682"/>
                <a:gd name="connsiteY3" fmla="*/ 128928 h 825119"/>
                <a:gd name="connsiteX4" fmla="*/ 1392382 w 1506682"/>
                <a:gd name="connsiteY4" fmla="*/ 648474 h 825119"/>
                <a:gd name="connsiteX5" fmla="*/ 1506682 w 1506682"/>
                <a:gd name="connsiteY5" fmla="*/ 825119 h 825119"/>
                <a:gd name="connsiteX6" fmla="*/ 1506682 w 1506682"/>
                <a:gd name="connsiteY6" fmla="*/ 825119 h 8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682" h="825119">
                  <a:moveTo>
                    <a:pt x="0" y="482219"/>
                  </a:moveTo>
                  <a:cubicBezTo>
                    <a:pt x="67541" y="397360"/>
                    <a:pt x="135082" y="312501"/>
                    <a:pt x="238991" y="232837"/>
                  </a:cubicBezTo>
                  <a:cubicBezTo>
                    <a:pt x="342900" y="153173"/>
                    <a:pt x="497032" y="21555"/>
                    <a:pt x="623455" y="4237"/>
                  </a:cubicBezTo>
                  <a:cubicBezTo>
                    <a:pt x="749878" y="-13081"/>
                    <a:pt x="869373" y="21555"/>
                    <a:pt x="997527" y="128928"/>
                  </a:cubicBezTo>
                  <a:cubicBezTo>
                    <a:pt x="1125682" y="236301"/>
                    <a:pt x="1392382" y="648474"/>
                    <a:pt x="1392382" y="648474"/>
                  </a:cubicBezTo>
                  <a:cubicBezTo>
                    <a:pt x="1477241" y="764506"/>
                    <a:pt x="1506682" y="825119"/>
                    <a:pt x="1506682" y="825119"/>
                  </a:cubicBezTo>
                  <a:lnTo>
                    <a:pt x="1506682" y="825119"/>
                  </a:lnTo>
                </a:path>
              </a:pathLst>
            </a:cu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69" name="TextBox 68">
              <a:extLst>
                <a:ext uri="{FF2B5EF4-FFF2-40B4-BE49-F238E27FC236}">
                  <a16:creationId xmlns:a16="http://schemas.microsoft.com/office/drawing/2014/main" id="{465CB1BD-FE70-C241-9861-8C77039ED067}"/>
                </a:ext>
              </a:extLst>
            </p:cNvPr>
            <p:cNvSpPr txBox="1"/>
            <p:nvPr/>
          </p:nvSpPr>
          <p:spPr>
            <a:xfrm>
              <a:off x="5421741" y="4782411"/>
              <a:ext cx="848591" cy="307777"/>
            </a:xfrm>
            <a:prstGeom prst="rect">
              <a:avLst/>
            </a:prstGeom>
            <a:noFill/>
          </p:spPr>
          <p:txBody>
            <a:bodyPr wrap="square" rtlCol="0">
              <a:spAutoFit/>
            </a:bodyPr>
            <a:lstStyle/>
            <a:p>
              <a:r>
                <a:rPr lang="en-US" dirty="0">
                  <a:solidFill>
                    <a:schemeClr val="tx2">
                      <a:lumMod val="50000"/>
                    </a:schemeClr>
                  </a:solidFill>
                  <a:latin typeface="Nunito Sans" pitchFamily="2" charset="77"/>
                </a:rPr>
                <a:t>Optimal</a:t>
              </a:r>
            </a:p>
          </p:txBody>
        </p:sp>
      </p:grpSp>
      <p:grpSp>
        <p:nvGrpSpPr>
          <p:cNvPr id="73" name="Group 72">
            <a:extLst>
              <a:ext uri="{FF2B5EF4-FFF2-40B4-BE49-F238E27FC236}">
                <a16:creationId xmlns:a16="http://schemas.microsoft.com/office/drawing/2014/main" id="{F94E758C-C723-2C40-BA0C-2C4D6E44D2EF}"/>
              </a:ext>
            </a:extLst>
          </p:cNvPr>
          <p:cNvGrpSpPr/>
          <p:nvPr/>
        </p:nvGrpSpPr>
        <p:grpSpPr>
          <a:xfrm>
            <a:off x="7054273" y="3004395"/>
            <a:ext cx="1596735" cy="2060393"/>
            <a:chOff x="7054273" y="3004395"/>
            <a:chExt cx="1596735" cy="2060393"/>
          </a:xfrm>
        </p:grpSpPr>
        <p:cxnSp>
          <p:nvCxnSpPr>
            <p:cNvPr id="45" name="Straight Connector 44">
              <a:extLst>
                <a:ext uri="{FF2B5EF4-FFF2-40B4-BE49-F238E27FC236}">
                  <a16:creationId xmlns:a16="http://schemas.microsoft.com/office/drawing/2014/main" id="{02DECB73-6255-D342-AEA4-A0A01CB2C450}"/>
                </a:ext>
              </a:extLst>
            </p:cNvPr>
            <p:cNvCxnSpPr/>
            <p:nvPr/>
          </p:nvCxnSpPr>
          <p:spPr>
            <a:xfrm>
              <a:off x="7054273" y="3004395"/>
              <a:ext cx="0" cy="1596200"/>
            </a:xfrm>
            <a:prstGeom prst="line">
              <a:avLst/>
            </a:prstGeom>
          </p:spPr>
          <p:style>
            <a:lnRef idx="3">
              <a:schemeClr val="dk1"/>
            </a:lnRef>
            <a:fillRef idx="0">
              <a:schemeClr val="dk1"/>
            </a:fillRef>
            <a:effectRef idx="2">
              <a:schemeClr val="dk1"/>
            </a:effectRef>
            <a:fontRef idx="minor">
              <a:schemeClr val="tx1"/>
            </a:fontRef>
          </p:style>
        </p:cxnSp>
        <p:sp>
          <p:nvSpPr>
            <p:cNvPr id="46" name="Oval 45">
              <a:extLst>
                <a:ext uri="{FF2B5EF4-FFF2-40B4-BE49-F238E27FC236}">
                  <a16:creationId xmlns:a16="http://schemas.microsoft.com/office/drawing/2014/main" id="{07D55050-4721-4F4D-9688-A4CB5CF07C73}"/>
                </a:ext>
              </a:extLst>
            </p:cNvPr>
            <p:cNvSpPr/>
            <p:nvPr/>
          </p:nvSpPr>
          <p:spPr>
            <a:xfrm>
              <a:off x="7189354" y="365502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B9A0299-885A-EC4A-9369-944194C8D3BE}"/>
                </a:ext>
              </a:extLst>
            </p:cNvPr>
            <p:cNvSpPr/>
            <p:nvPr/>
          </p:nvSpPr>
          <p:spPr>
            <a:xfrm>
              <a:off x="7331363" y="380742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7F06C1E-A84B-5A4C-9B10-80658A603CBF}"/>
                </a:ext>
              </a:extLst>
            </p:cNvPr>
            <p:cNvSpPr/>
            <p:nvPr/>
          </p:nvSpPr>
          <p:spPr>
            <a:xfrm>
              <a:off x="7317507" y="354418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D255A50-2213-444C-B99A-DFDA3C69179C}"/>
                </a:ext>
              </a:extLst>
            </p:cNvPr>
            <p:cNvSpPr/>
            <p:nvPr/>
          </p:nvSpPr>
          <p:spPr>
            <a:xfrm>
              <a:off x="7469907" y="3374463"/>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E4CAE20-F675-0C4E-B01E-4E5234BF691D}"/>
                </a:ext>
              </a:extLst>
            </p:cNvPr>
            <p:cNvSpPr/>
            <p:nvPr/>
          </p:nvSpPr>
          <p:spPr>
            <a:xfrm>
              <a:off x="7518397" y="353725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E0ECBE1-3CB8-BE40-A013-27770B8419D8}"/>
                </a:ext>
              </a:extLst>
            </p:cNvPr>
            <p:cNvSpPr/>
            <p:nvPr/>
          </p:nvSpPr>
          <p:spPr>
            <a:xfrm>
              <a:off x="7622307" y="332943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7B3AE87-1DC8-F744-982E-4B57937A4093}"/>
                </a:ext>
              </a:extLst>
            </p:cNvPr>
            <p:cNvSpPr/>
            <p:nvPr/>
          </p:nvSpPr>
          <p:spPr>
            <a:xfrm>
              <a:off x="7753925" y="345066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1FE8B07-8743-A74A-B321-371D7BF2630C}"/>
                </a:ext>
              </a:extLst>
            </p:cNvPr>
            <p:cNvSpPr/>
            <p:nvPr/>
          </p:nvSpPr>
          <p:spPr>
            <a:xfrm>
              <a:off x="7906325" y="36134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83F956-2764-7746-BA25-6DE81A37106E}"/>
                </a:ext>
              </a:extLst>
            </p:cNvPr>
            <p:cNvSpPr/>
            <p:nvPr/>
          </p:nvSpPr>
          <p:spPr>
            <a:xfrm>
              <a:off x="8051799" y="3519933"/>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5DE2CF7-A90B-3B4B-AC77-63331B033D49}"/>
                </a:ext>
              </a:extLst>
            </p:cNvPr>
            <p:cNvSpPr/>
            <p:nvPr/>
          </p:nvSpPr>
          <p:spPr>
            <a:xfrm>
              <a:off x="7906325" y="332250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6959794-C804-A74C-91CC-3C4AD1A4BABB}"/>
                </a:ext>
              </a:extLst>
            </p:cNvPr>
            <p:cNvSpPr/>
            <p:nvPr/>
          </p:nvSpPr>
          <p:spPr>
            <a:xfrm>
              <a:off x="8193808" y="36827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A60CB7D-EB42-1441-9B8E-A1421CCA06A4}"/>
                </a:ext>
              </a:extLst>
            </p:cNvPr>
            <p:cNvSpPr/>
            <p:nvPr/>
          </p:nvSpPr>
          <p:spPr>
            <a:xfrm>
              <a:off x="8346208" y="38351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3D29F26-0047-8B4B-A511-D3DB9010373D}"/>
                </a:ext>
              </a:extLst>
            </p:cNvPr>
            <p:cNvSpPr/>
            <p:nvPr/>
          </p:nvSpPr>
          <p:spPr>
            <a:xfrm>
              <a:off x="8353134" y="3665403"/>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D6AF3C6-CB20-6D4F-8E67-D33B8A459311}"/>
                </a:ext>
              </a:extLst>
            </p:cNvPr>
            <p:cNvSpPr/>
            <p:nvPr/>
          </p:nvSpPr>
          <p:spPr>
            <a:xfrm>
              <a:off x="8415480" y="39875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B10077F-4EF3-6E48-BFEB-6B08EE8DCFAD}"/>
                </a:ext>
              </a:extLst>
            </p:cNvPr>
            <p:cNvSpPr/>
            <p:nvPr/>
          </p:nvSpPr>
          <p:spPr>
            <a:xfrm>
              <a:off x="8207660" y="3457583"/>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F003C8B-7E3A-0D4B-BB41-1B740E405A36}"/>
                </a:ext>
              </a:extLst>
            </p:cNvPr>
            <p:cNvSpPr/>
            <p:nvPr/>
          </p:nvSpPr>
          <p:spPr>
            <a:xfrm>
              <a:off x="8235367" y="4034287"/>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D3FD928-E1D6-244E-9D84-4853BDED3323}"/>
                </a:ext>
              </a:extLst>
            </p:cNvPr>
            <p:cNvSpPr/>
            <p:nvPr/>
          </p:nvSpPr>
          <p:spPr>
            <a:xfrm>
              <a:off x="8578271" y="41399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532D032C-E038-CB47-BEB1-8F6513E5D9B0}"/>
                </a:ext>
              </a:extLst>
            </p:cNvPr>
            <p:cNvSpPr/>
            <p:nvPr/>
          </p:nvSpPr>
          <p:spPr>
            <a:xfrm>
              <a:off x="8439723" y="42923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a:extLst>
                <a:ext uri="{FF2B5EF4-FFF2-40B4-BE49-F238E27FC236}">
                  <a16:creationId xmlns:a16="http://schemas.microsoft.com/office/drawing/2014/main" id="{AD9BA8E7-2120-9440-AF8D-F74F73647488}"/>
                </a:ext>
              </a:extLst>
            </p:cNvPr>
            <p:cNvSpPr/>
            <p:nvPr/>
          </p:nvSpPr>
          <p:spPr>
            <a:xfrm>
              <a:off x="7163730" y="3053173"/>
              <a:ext cx="1473701" cy="1287650"/>
            </a:xfrm>
            <a:custGeom>
              <a:avLst/>
              <a:gdLst>
                <a:gd name="connsiteX0" fmla="*/ 126070 w 1473701"/>
                <a:gd name="connsiteY0" fmla="*/ 932050 h 1287650"/>
                <a:gd name="connsiteX1" fmla="*/ 227670 w 1473701"/>
                <a:gd name="connsiteY1" fmla="*/ 817750 h 1287650"/>
                <a:gd name="connsiteX2" fmla="*/ 37170 w 1473701"/>
                <a:gd name="connsiteY2" fmla="*/ 652650 h 1287650"/>
                <a:gd name="connsiteX3" fmla="*/ 11770 w 1473701"/>
                <a:gd name="connsiteY3" fmla="*/ 462150 h 1287650"/>
                <a:gd name="connsiteX4" fmla="*/ 176870 w 1473701"/>
                <a:gd name="connsiteY4" fmla="*/ 474850 h 1287650"/>
                <a:gd name="connsiteX5" fmla="*/ 214970 w 1473701"/>
                <a:gd name="connsiteY5" fmla="*/ 576450 h 1287650"/>
                <a:gd name="connsiteX6" fmla="*/ 316570 w 1473701"/>
                <a:gd name="connsiteY6" fmla="*/ 652650 h 1287650"/>
                <a:gd name="connsiteX7" fmla="*/ 380070 w 1473701"/>
                <a:gd name="connsiteY7" fmla="*/ 512950 h 1287650"/>
                <a:gd name="connsiteX8" fmla="*/ 341970 w 1473701"/>
                <a:gd name="connsiteY8" fmla="*/ 360550 h 1287650"/>
                <a:gd name="connsiteX9" fmla="*/ 303870 w 1473701"/>
                <a:gd name="connsiteY9" fmla="*/ 68450 h 1287650"/>
                <a:gd name="connsiteX10" fmla="*/ 507070 w 1473701"/>
                <a:gd name="connsiteY10" fmla="*/ 284350 h 1287650"/>
                <a:gd name="connsiteX11" fmla="*/ 659470 w 1473701"/>
                <a:gd name="connsiteY11" fmla="*/ 678050 h 1287650"/>
                <a:gd name="connsiteX12" fmla="*/ 621370 w 1473701"/>
                <a:gd name="connsiteY12" fmla="*/ 424050 h 1287650"/>
                <a:gd name="connsiteX13" fmla="*/ 646770 w 1473701"/>
                <a:gd name="connsiteY13" fmla="*/ 4950 h 1287650"/>
                <a:gd name="connsiteX14" fmla="*/ 773770 w 1473701"/>
                <a:gd name="connsiteY14" fmla="*/ 182750 h 1287650"/>
                <a:gd name="connsiteX15" fmla="*/ 799170 w 1473701"/>
                <a:gd name="connsiteY15" fmla="*/ 335150 h 1287650"/>
                <a:gd name="connsiteX16" fmla="*/ 786470 w 1473701"/>
                <a:gd name="connsiteY16" fmla="*/ 639950 h 1287650"/>
                <a:gd name="connsiteX17" fmla="*/ 862670 w 1473701"/>
                <a:gd name="connsiteY17" fmla="*/ 716150 h 1287650"/>
                <a:gd name="connsiteX18" fmla="*/ 900770 w 1473701"/>
                <a:gd name="connsiteY18" fmla="*/ 525650 h 1287650"/>
                <a:gd name="connsiteX19" fmla="*/ 1103970 w 1473701"/>
                <a:gd name="connsiteY19" fmla="*/ 436750 h 1287650"/>
                <a:gd name="connsiteX20" fmla="*/ 1205570 w 1473701"/>
                <a:gd name="connsiteY20" fmla="*/ 525650 h 1287650"/>
                <a:gd name="connsiteX21" fmla="*/ 1027770 w 1473701"/>
                <a:gd name="connsiteY21" fmla="*/ 551050 h 1287650"/>
                <a:gd name="connsiteX22" fmla="*/ 1065870 w 1473701"/>
                <a:gd name="connsiteY22" fmla="*/ 665350 h 1287650"/>
                <a:gd name="connsiteX23" fmla="*/ 1218270 w 1473701"/>
                <a:gd name="connsiteY23" fmla="*/ 639950 h 1287650"/>
                <a:gd name="connsiteX24" fmla="*/ 1446870 w 1473701"/>
                <a:gd name="connsiteY24" fmla="*/ 728850 h 1287650"/>
                <a:gd name="connsiteX25" fmla="*/ 1319870 w 1473701"/>
                <a:gd name="connsiteY25" fmla="*/ 855850 h 1287650"/>
                <a:gd name="connsiteX26" fmla="*/ 1167470 w 1473701"/>
                <a:gd name="connsiteY26" fmla="*/ 843150 h 1287650"/>
                <a:gd name="connsiteX27" fmla="*/ 1002370 w 1473701"/>
                <a:gd name="connsiteY27" fmla="*/ 906650 h 1287650"/>
                <a:gd name="connsiteX28" fmla="*/ 1142070 w 1473701"/>
                <a:gd name="connsiteY28" fmla="*/ 1033650 h 1287650"/>
                <a:gd name="connsiteX29" fmla="*/ 1281770 w 1473701"/>
                <a:gd name="connsiteY29" fmla="*/ 995550 h 1287650"/>
                <a:gd name="connsiteX30" fmla="*/ 1446870 w 1473701"/>
                <a:gd name="connsiteY30" fmla="*/ 893950 h 1287650"/>
                <a:gd name="connsiteX31" fmla="*/ 1459570 w 1473701"/>
                <a:gd name="connsiteY31" fmla="*/ 1147950 h 1287650"/>
                <a:gd name="connsiteX32" fmla="*/ 1307170 w 1473701"/>
                <a:gd name="connsiteY32" fmla="*/ 1287650 h 1287650"/>
                <a:gd name="connsiteX33" fmla="*/ 1307170 w 1473701"/>
                <a:gd name="connsiteY33" fmla="*/ 1287650 h 1287650"/>
                <a:gd name="connsiteX34" fmla="*/ 1319870 w 1473701"/>
                <a:gd name="connsiteY34" fmla="*/ 1274950 h 128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3701" h="1287650">
                  <a:moveTo>
                    <a:pt x="126070" y="932050"/>
                  </a:moveTo>
                  <a:cubicBezTo>
                    <a:pt x="184278" y="898183"/>
                    <a:pt x="242487" y="864317"/>
                    <a:pt x="227670" y="817750"/>
                  </a:cubicBezTo>
                  <a:cubicBezTo>
                    <a:pt x="212853" y="771183"/>
                    <a:pt x="73153" y="711917"/>
                    <a:pt x="37170" y="652650"/>
                  </a:cubicBezTo>
                  <a:cubicBezTo>
                    <a:pt x="1187" y="593383"/>
                    <a:pt x="-11513" y="491783"/>
                    <a:pt x="11770" y="462150"/>
                  </a:cubicBezTo>
                  <a:cubicBezTo>
                    <a:pt x="35053" y="432517"/>
                    <a:pt x="143003" y="455800"/>
                    <a:pt x="176870" y="474850"/>
                  </a:cubicBezTo>
                  <a:cubicBezTo>
                    <a:pt x="210737" y="493900"/>
                    <a:pt x="191687" y="546817"/>
                    <a:pt x="214970" y="576450"/>
                  </a:cubicBezTo>
                  <a:cubicBezTo>
                    <a:pt x="238253" y="606083"/>
                    <a:pt x="289053" y="663233"/>
                    <a:pt x="316570" y="652650"/>
                  </a:cubicBezTo>
                  <a:cubicBezTo>
                    <a:pt x="344087" y="642067"/>
                    <a:pt x="375837" y="561633"/>
                    <a:pt x="380070" y="512950"/>
                  </a:cubicBezTo>
                  <a:cubicBezTo>
                    <a:pt x="384303" y="464267"/>
                    <a:pt x="354670" y="434633"/>
                    <a:pt x="341970" y="360550"/>
                  </a:cubicBezTo>
                  <a:cubicBezTo>
                    <a:pt x="329270" y="286467"/>
                    <a:pt x="276353" y="81150"/>
                    <a:pt x="303870" y="68450"/>
                  </a:cubicBezTo>
                  <a:cubicBezTo>
                    <a:pt x="331387" y="55750"/>
                    <a:pt x="447803" y="182750"/>
                    <a:pt x="507070" y="284350"/>
                  </a:cubicBezTo>
                  <a:cubicBezTo>
                    <a:pt x="566337" y="385950"/>
                    <a:pt x="640420" y="654767"/>
                    <a:pt x="659470" y="678050"/>
                  </a:cubicBezTo>
                  <a:cubicBezTo>
                    <a:pt x="678520" y="701333"/>
                    <a:pt x="623487" y="536233"/>
                    <a:pt x="621370" y="424050"/>
                  </a:cubicBezTo>
                  <a:cubicBezTo>
                    <a:pt x="619253" y="311867"/>
                    <a:pt x="621370" y="45167"/>
                    <a:pt x="646770" y="4950"/>
                  </a:cubicBezTo>
                  <a:cubicBezTo>
                    <a:pt x="672170" y="-35267"/>
                    <a:pt x="773770" y="182750"/>
                    <a:pt x="773770" y="182750"/>
                  </a:cubicBezTo>
                  <a:cubicBezTo>
                    <a:pt x="799170" y="237783"/>
                    <a:pt x="797053" y="258950"/>
                    <a:pt x="799170" y="335150"/>
                  </a:cubicBezTo>
                  <a:cubicBezTo>
                    <a:pt x="801287" y="411350"/>
                    <a:pt x="775887" y="576450"/>
                    <a:pt x="786470" y="639950"/>
                  </a:cubicBezTo>
                  <a:cubicBezTo>
                    <a:pt x="797053" y="703450"/>
                    <a:pt x="843620" y="735200"/>
                    <a:pt x="862670" y="716150"/>
                  </a:cubicBezTo>
                  <a:cubicBezTo>
                    <a:pt x="881720" y="697100"/>
                    <a:pt x="860553" y="572217"/>
                    <a:pt x="900770" y="525650"/>
                  </a:cubicBezTo>
                  <a:cubicBezTo>
                    <a:pt x="940987" y="479083"/>
                    <a:pt x="1103970" y="436750"/>
                    <a:pt x="1103970" y="436750"/>
                  </a:cubicBezTo>
                  <a:cubicBezTo>
                    <a:pt x="1154770" y="436750"/>
                    <a:pt x="1218270" y="506600"/>
                    <a:pt x="1205570" y="525650"/>
                  </a:cubicBezTo>
                  <a:cubicBezTo>
                    <a:pt x="1192870" y="544700"/>
                    <a:pt x="1051053" y="527767"/>
                    <a:pt x="1027770" y="551050"/>
                  </a:cubicBezTo>
                  <a:cubicBezTo>
                    <a:pt x="1004487" y="574333"/>
                    <a:pt x="1034120" y="650533"/>
                    <a:pt x="1065870" y="665350"/>
                  </a:cubicBezTo>
                  <a:cubicBezTo>
                    <a:pt x="1097620" y="680167"/>
                    <a:pt x="1154770" y="629367"/>
                    <a:pt x="1218270" y="639950"/>
                  </a:cubicBezTo>
                  <a:cubicBezTo>
                    <a:pt x="1281770" y="650533"/>
                    <a:pt x="1429937" y="692867"/>
                    <a:pt x="1446870" y="728850"/>
                  </a:cubicBezTo>
                  <a:cubicBezTo>
                    <a:pt x="1463803" y="764833"/>
                    <a:pt x="1366437" y="836800"/>
                    <a:pt x="1319870" y="855850"/>
                  </a:cubicBezTo>
                  <a:cubicBezTo>
                    <a:pt x="1273303" y="874900"/>
                    <a:pt x="1220387" y="834683"/>
                    <a:pt x="1167470" y="843150"/>
                  </a:cubicBezTo>
                  <a:cubicBezTo>
                    <a:pt x="1114553" y="851617"/>
                    <a:pt x="1006603" y="874900"/>
                    <a:pt x="1002370" y="906650"/>
                  </a:cubicBezTo>
                  <a:cubicBezTo>
                    <a:pt x="998137" y="938400"/>
                    <a:pt x="1095503" y="1018833"/>
                    <a:pt x="1142070" y="1033650"/>
                  </a:cubicBezTo>
                  <a:cubicBezTo>
                    <a:pt x="1188637" y="1048467"/>
                    <a:pt x="1230970" y="1018833"/>
                    <a:pt x="1281770" y="995550"/>
                  </a:cubicBezTo>
                  <a:cubicBezTo>
                    <a:pt x="1332570" y="972267"/>
                    <a:pt x="1417237" y="868550"/>
                    <a:pt x="1446870" y="893950"/>
                  </a:cubicBezTo>
                  <a:cubicBezTo>
                    <a:pt x="1476503" y="919350"/>
                    <a:pt x="1482853" y="1082333"/>
                    <a:pt x="1459570" y="1147950"/>
                  </a:cubicBezTo>
                  <a:cubicBezTo>
                    <a:pt x="1436287" y="1213567"/>
                    <a:pt x="1307170" y="1287650"/>
                    <a:pt x="1307170" y="1287650"/>
                  </a:cubicBezTo>
                  <a:lnTo>
                    <a:pt x="1307170" y="1287650"/>
                  </a:lnTo>
                  <a:lnTo>
                    <a:pt x="1319870" y="1274950"/>
                  </a:lnTo>
                </a:path>
              </a:pathLst>
            </a:cu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
          <p:nvSpPr>
            <p:cNvPr id="70" name="TextBox 69">
              <a:extLst>
                <a:ext uri="{FF2B5EF4-FFF2-40B4-BE49-F238E27FC236}">
                  <a16:creationId xmlns:a16="http://schemas.microsoft.com/office/drawing/2014/main" id="{DC4F7DC0-7E23-EE42-BB75-8744A8C45FEE}"/>
                </a:ext>
              </a:extLst>
            </p:cNvPr>
            <p:cNvSpPr txBox="1"/>
            <p:nvPr/>
          </p:nvSpPr>
          <p:spPr>
            <a:xfrm>
              <a:off x="7382163" y="4757011"/>
              <a:ext cx="1097969" cy="307777"/>
            </a:xfrm>
            <a:prstGeom prst="rect">
              <a:avLst/>
            </a:prstGeom>
            <a:noFill/>
          </p:spPr>
          <p:txBody>
            <a:bodyPr wrap="square" rtlCol="0">
              <a:spAutoFit/>
            </a:bodyPr>
            <a:lstStyle/>
            <a:p>
              <a:r>
                <a:rPr lang="en-US" dirty="0">
                  <a:solidFill>
                    <a:schemeClr val="tx2">
                      <a:lumMod val="50000"/>
                    </a:schemeClr>
                  </a:solidFill>
                  <a:latin typeface="Nunito Sans" pitchFamily="2" charset="77"/>
                </a:rPr>
                <a:t>Overfitting</a:t>
              </a:r>
            </a:p>
          </p:txBody>
        </p:sp>
      </p:grpSp>
    </p:spTree>
    <p:extLst>
      <p:ext uri="{BB962C8B-B14F-4D97-AF65-F5344CB8AC3E}">
        <p14:creationId xmlns:p14="http://schemas.microsoft.com/office/powerpoint/2010/main" val="143878330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AEA0-2893-D842-A59A-BD4C9179FB7C}"/>
              </a:ext>
            </a:extLst>
          </p:cNvPr>
          <p:cNvSpPr>
            <a:spLocks noGrp="1"/>
          </p:cNvSpPr>
          <p:nvPr>
            <p:ph type="title"/>
          </p:nvPr>
        </p:nvSpPr>
        <p:spPr/>
        <p:txBody>
          <a:bodyPr/>
          <a:lstStyle/>
          <a:p>
            <a:r>
              <a:rPr lang="en-US" dirty="0"/>
              <a:t>Signal </a:t>
            </a:r>
            <a:br>
              <a:rPr lang="en-US" dirty="0"/>
            </a:br>
            <a:r>
              <a:rPr lang="en-US" dirty="0"/>
              <a:t>vs. </a:t>
            </a:r>
            <a:br>
              <a:rPr lang="en-US" dirty="0"/>
            </a:br>
            <a:r>
              <a:rPr lang="en-US" dirty="0"/>
              <a:t>Noise</a:t>
            </a:r>
          </a:p>
        </p:txBody>
      </p:sp>
      <p:sp>
        <p:nvSpPr>
          <p:cNvPr id="3" name="Text Placeholder 2">
            <a:extLst>
              <a:ext uri="{FF2B5EF4-FFF2-40B4-BE49-F238E27FC236}">
                <a16:creationId xmlns:a16="http://schemas.microsoft.com/office/drawing/2014/main" id="{62068627-939B-D741-8A88-78F401CF346C}"/>
              </a:ext>
            </a:extLst>
          </p:cNvPr>
          <p:cNvSpPr>
            <a:spLocks noGrp="1"/>
          </p:cNvSpPr>
          <p:nvPr>
            <p:ph type="body" idx="1"/>
          </p:nvPr>
        </p:nvSpPr>
        <p:spPr/>
        <p:txBody>
          <a:bodyPr/>
          <a:lstStyle/>
          <a:p>
            <a:pPr marL="139700" indent="0">
              <a:buNone/>
            </a:pPr>
            <a:r>
              <a:rPr lang="en-US" sz="1400" dirty="0"/>
              <a:t>Learning from data relies on balancing two aspects of our data</a:t>
            </a:r>
          </a:p>
          <a:p>
            <a:r>
              <a:rPr lang="en-US" sz="1400" b="1" dirty="0"/>
              <a:t>Signal </a:t>
            </a:r>
          </a:p>
          <a:p>
            <a:r>
              <a:rPr lang="en-US" sz="1400" b="1" dirty="0"/>
              <a:t>Noise</a:t>
            </a:r>
            <a:endParaRPr lang="en-US" sz="1400" dirty="0"/>
          </a:p>
          <a:p>
            <a:endParaRPr lang="en-US" sz="1400" b="1" dirty="0"/>
          </a:p>
          <a:p>
            <a:pPr marL="158750" indent="0">
              <a:buNone/>
            </a:pPr>
            <a:r>
              <a:rPr lang="en-US" sz="1400" dirty="0"/>
              <a:t>Complex models make it easier to fit too closely to the noise</a:t>
            </a:r>
          </a:p>
          <a:p>
            <a:pPr marL="158750" indent="0">
              <a:buNone/>
            </a:pPr>
            <a:endParaRPr lang="en-US" sz="1400" dirty="0"/>
          </a:p>
          <a:p>
            <a:pPr marL="158750" indent="0">
              <a:buNone/>
            </a:pPr>
            <a:r>
              <a:rPr lang="en-US" sz="1400" dirty="0"/>
              <a:t>Simple models have trouble picking up the signal</a:t>
            </a:r>
          </a:p>
        </p:txBody>
      </p:sp>
      <p:sp>
        <p:nvSpPr>
          <p:cNvPr id="6" name="Text Placeholder 5">
            <a:extLst>
              <a:ext uri="{FF2B5EF4-FFF2-40B4-BE49-F238E27FC236}">
                <a16:creationId xmlns:a16="http://schemas.microsoft.com/office/drawing/2014/main" id="{A9D11846-3B49-CC41-91E0-EBB6D04EED1F}"/>
              </a:ext>
            </a:extLst>
          </p:cNvPr>
          <p:cNvSpPr>
            <a:spLocks noGrp="1"/>
          </p:cNvSpPr>
          <p:nvPr>
            <p:ph type="body" idx="2"/>
          </p:nvPr>
        </p:nvSpPr>
        <p:spPr/>
        <p:txBody>
          <a:bodyPr/>
          <a:lstStyle/>
          <a:p>
            <a:endParaRPr lang="en-US"/>
          </a:p>
        </p:txBody>
      </p:sp>
      <p:sp>
        <p:nvSpPr>
          <p:cNvPr id="4" name="Slide Number Placeholder 3">
            <a:extLst>
              <a:ext uri="{FF2B5EF4-FFF2-40B4-BE49-F238E27FC236}">
                <a16:creationId xmlns:a16="http://schemas.microsoft.com/office/drawing/2014/main" id="{9CE07ED9-2B8D-224C-9640-5EDCC8CCA8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pic>
        <p:nvPicPr>
          <p:cNvPr id="5" name="Picture 4">
            <a:extLst>
              <a:ext uri="{FF2B5EF4-FFF2-40B4-BE49-F238E27FC236}">
                <a16:creationId xmlns:a16="http://schemas.microsoft.com/office/drawing/2014/main" id="{B83E7FB0-4AFE-6645-B5BA-109A7EA14713}"/>
              </a:ext>
            </a:extLst>
          </p:cNvPr>
          <p:cNvPicPr>
            <a:picLocks noChangeAspect="1"/>
          </p:cNvPicPr>
          <p:nvPr/>
        </p:nvPicPr>
        <p:blipFill>
          <a:blip r:embed="rId3"/>
          <a:stretch>
            <a:fillRect/>
          </a:stretch>
        </p:blipFill>
        <p:spPr>
          <a:xfrm>
            <a:off x="5976945" y="587000"/>
            <a:ext cx="2709756" cy="4091732"/>
          </a:xfrm>
          <a:prstGeom prst="rect">
            <a:avLst/>
          </a:prstGeom>
        </p:spPr>
      </p:pic>
    </p:spTree>
    <p:extLst>
      <p:ext uri="{BB962C8B-B14F-4D97-AF65-F5344CB8AC3E}">
        <p14:creationId xmlns:p14="http://schemas.microsoft.com/office/powerpoint/2010/main" val="171145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AEA0-2893-D842-A59A-BD4C9179FB7C}"/>
              </a:ext>
            </a:extLst>
          </p:cNvPr>
          <p:cNvSpPr>
            <a:spLocks noGrp="1"/>
          </p:cNvSpPr>
          <p:nvPr>
            <p:ph type="title"/>
          </p:nvPr>
        </p:nvSpPr>
        <p:spPr/>
        <p:txBody>
          <a:bodyPr/>
          <a:lstStyle/>
          <a:p>
            <a:r>
              <a:rPr lang="en-US" dirty="0"/>
              <a:t>Source of errors</a:t>
            </a:r>
            <a:br>
              <a:rPr lang="en-US" dirty="0"/>
            </a:br>
            <a:r>
              <a:rPr lang="en-US" dirty="0"/>
              <a:t>in a model</a:t>
            </a:r>
          </a:p>
        </p:txBody>
      </p:sp>
      <p:sp>
        <p:nvSpPr>
          <p:cNvPr id="3" name="Text Placeholder 2">
            <a:extLst>
              <a:ext uri="{FF2B5EF4-FFF2-40B4-BE49-F238E27FC236}">
                <a16:creationId xmlns:a16="http://schemas.microsoft.com/office/drawing/2014/main" id="{62068627-939B-D741-8A88-78F401CF346C}"/>
              </a:ext>
            </a:extLst>
          </p:cNvPr>
          <p:cNvSpPr>
            <a:spLocks noGrp="1"/>
          </p:cNvSpPr>
          <p:nvPr>
            <p:ph type="body" idx="1"/>
          </p:nvPr>
        </p:nvSpPr>
        <p:spPr>
          <a:xfrm>
            <a:off x="3062200" y="575500"/>
            <a:ext cx="5494584" cy="3981000"/>
          </a:xfrm>
        </p:spPr>
        <p:txBody>
          <a:bodyPr/>
          <a:lstStyle/>
          <a:p>
            <a:pPr marL="139700" indent="0">
              <a:buNone/>
            </a:pPr>
            <a:r>
              <a:rPr lang="en-US" sz="1400" dirty="0"/>
              <a:t>Total errors for a machine learning model comes from 3 types:</a:t>
            </a:r>
          </a:p>
          <a:p>
            <a:pPr marL="139700" indent="0">
              <a:buNone/>
            </a:pPr>
            <a:endParaRPr lang="en-US" sz="1400" dirty="0"/>
          </a:p>
          <a:p>
            <a:r>
              <a:rPr lang="en-US" sz="1400" b="1" dirty="0"/>
              <a:t>Bias</a:t>
            </a:r>
          </a:p>
          <a:p>
            <a:r>
              <a:rPr lang="en-US" sz="1400" b="1" dirty="0"/>
              <a:t>Variance</a:t>
            </a:r>
          </a:p>
          <a:p>
            <a:r>
              <a:rPr lang="en-US" sz="1400" b="1" dirty="0"/>
              <a:t>Irreducible Error</a:t>
            </a:r>
            <a:endParaRPr lang="en-US" sz="1400" dirty="0"/>
          </a:p>
          <a:p>
            <a:endParaRPr lang="en-US" sz="1400" b="1" dirty="0"/>
          </a:p>
          <a:p>
            <a:pPr marL="139700" indent="0">
              <a:buNone/>
            </a:pPr>
            <a:r>
              <a:rPr lang="en-US" sz="1400" dirty="0"/>
              <a:t>Irreducible error is the one that we can’t avoid or possibly eliminate. They are caused by elements outside of our control, such as noise from observations.</a:t>
            </a:r>
          </a:p>
        </p:txBody>
      </p:sp>
      <p:sp>
        <p:nvSpPr>
          <p:cNvPr id="4" name="Slide Number Placeholder 3">
            <a:extLst>
              <a:ext uri="{FF2B5EF4-FFF2-40B4-BE49-F238E27FC236}">
                <a16:creationId xmlns:a16="http://schemas.microsoft.com/office/drawing/2014/main" id="{9CE07ED9-2B8D-224C-9640-5EDCC8CCA8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2007166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64B89A-65A2-3442-86E7-55DBB2DE7181}"/>
              </a:ext>
            </a:extLst>
          </p:cNvPr>
          <p:cNvSpPr>
            <a:spLocks noGrp="1"/>
          </p:cNvSpPr>
          <p:nvPr>
            <p:ph type="title"/>
          </p:nvPr>
        </p:nvSpPr>
        <p:spPr/>
        <p:txBody>
          <a:bodyPr/>
          <a:lstStyle/>
          <a:p>
            <a:r>
              <a:rPr lang="en-US" dirty="0"/>
              <a:t>Bias</a:t>
            </a:r>
          </a:p>
        </p:txBody>
      </p:sp>
      <p:sp>
        <p:nvSpPr>
          <p:cNvPr id="7" name="Text Placeholder 6">
            <a:extLst>
              <a:ext uri="{FF2B5EF4-FFF2-40B4-BE49-F238E27FC236}">
                <a16:creationId xmlns:a16="http://schemas.microsoft.com/office/drawing/2014/main" id="{D3CB70A9-123D-674B-8920-C764CE67967F}"/>
              </a:ext>
            </a:extLst>
          </p:cNvPr>
          <p:cNvSpPr>
            <a:spLocks noGrp="1"/>
          </p:cNvSpPr>
          <p:nvPr>
            <p:ph type="body" idx="1"/>
          </p:nvPr>
        </p:nvSpPr>
        <p:spPr>
          <a:xfrm>
            <a:off x="3090625" y="575500"/>
            <a:ext cx="5596200" cy="1948388"/>
          </a:xfrm>
        </p:spPr>
        <p:txBody>
          <a:bodyPr/>
          <a:lstStyle/>
          <a:p>
            <a:pPr marL="139700" indent="0">
              <a:buNone/>
            </a:pPr>
            <a:r>
              <a:rPr lang="en-US" dirty="0"/>
              <a:t>A model that is too simple fails to fit the signal. In some sense, this signifies a fundamental limitation of the model we are using to fail to fit the signal. We call this type of error </a:t>
            </a:r>
            <a:r>
              <a:rPr lang="en-US" b="1" dirty="0"/>
              <a:t>bias</a:t>
            </a:r>
            <a:r>
              <a:rPr lang="en-US" dirty="0"/>
              <a:t>.</a:t>
            </a:r>
          </a:p>
          <a:p>
            <a:pPr marL="139700" indent="0">
              <a:buNone/>
            </a:pPr>
            <a:endParaRPr lang="en-US" dirty="0"/>
          </a:p>
          <a:p>
            <a:pPr marL="139700" indent="0">
              <a:buNone/>
            </a:pPr>
            <a:r>
              <a:rPr lang="en-US" b="1" dirty="0"/>
              <a:t>Bias</a:t>
            </a:r>
            <a:r>
              <a:rPr lang="en-US" dirty="0"/>
              <a:t> is the difference between the average prediction of our model </a:t>
            </a:r>
            <a:r>
              <a:rPr lang="en-US" b="1" dirty="0"/>
              <a:t>and</a:t>
            </a:r>
            <a:r>
              <a:rPr lang="en-US" dirty="0"/>
              <a:t> the expected value which we are trying to predict.</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Low complexity (simple) models tend to have high bias.</a:t>
            </a:r>
          </a:p>
          <a:p>
            <a:pPr marL="139700" indent="0">
              <a:buNone/>
            </a:pPr>
            <a:endParaRPr lang="en-US" dirty="0"/>
          </a:p>
          <a:p>
            <a:pPr marL="139700" indent="0">
              <a:buNone/>
            </a:pPr>
            <a:endParaRPr lang="en-US" dirty="0"/>
          </a:p>
        </p:txBody>
      </p:sp>
      <p:sp>
        <p:nvSpPr>
          <p:cNvPr id="5" name="Slide Number Placeholder 4">
            <a:extLst>
              <a:ext uri="{FF2B5EF4-FFF2-40B4-BE49-F238E27FC236}">
                <a16:creationId xmlns:a16="http://schemas.microsoft.com/office/drawing/2014/main" id="{11F75312-5D1A-A84A-8CB0-6011BD17CB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pic>
        <p:nvPicPr>
          <p:cNvPr id="26" name="Picture 25">
            <a:extLst>
              <a:ext uri="{FF2B5EF4-FFF2-40B4-BE49-F238E27FC236}">
                <a16:creationId xmlns:a16="http://schemas.microsoft.com/office/drawing/2014/main" id="{DB97F5B9-1C82-F64A-BD64-0FC796A95FEA}"/>
              </a:ext>
            </a:extLst>
          </p:cNvPr>
          <p:cNvPicPr>
            <a:picLocks noChangeAspect="1"/>
          </p:cNvPicPr>
          <p:nvPr/>
        </p:nvPicPr>
        <p:blipFill>
          <a:blip r:embed="rId3"/>
          <a:stretch>
            <a:fillRect/>
          </a:stretch>
        </p:blipFill>
        <p:spPr>
          <a:xfrm>
            <a:off x="2965667" y="2330365"/>
            <a:ext cx="3457453" cy="2419486"/>
          </a:xfrm>
          <a:prstGeom prst="rect">
            <a:avLst/>
          </a:prstGeom>
        </p:spPr>
      </p:pic>
    </p:spTree>
    <p:extLst>
      <p:ext uri="{BB962C8B-B14F-4D97-AF65-F5344CB8AC3E}">
        <p14:creationId xmlns:p14="http://schemas.microsoft.com/office/powerpoint/2010/main" val="25100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36EB-3F0F-014C-815F-B818EE20FD3C}"/>
              </a:ext>
            </a:extLst>
          </p:cNvPr>
          <p:cNvSpPr>
            <a:spLocks noGrp="1"/>
          </p:cNvSpPr>
          <p:nvPr>
            <p:ph type="title"/>
          </p:nvPr>
        </p:nvSpPr>
        <p:spPr/>
        <p:txBody>
          <a:bodyPr/>
          <a:lstStyle/>
          <a:p>
            <a:r>
              <a:rPr lang="en-US" dirty="0"/>
              <a:t>Variance</a:t>
            </a:r>
          </a:p>
        </p:txBody>
      </p:sp>
      <p:sp>
        <p:nvSpPr>
          <p:cNvPr id="3" name="Text Placeholder 2">
            <a:extLst>
              <a:ext uri="{FF2B5EF4-FFF2-40B4-BE49-F238E27FC236}">
                <a16:creationId xmlns:a16="http://schemas.microsoft.com/office/drawing/2014/main" id="{F0B4CF4F-139A-804B-B4CD-91046BC46982}"/>
              </a:ext>
            </a:extLst>
          </p:cNvPr>
          <p:cNvSpPr>
            <a:spLocks noGrp="1"/>
          </p:cNvSpPr>
          <p:nvPr>
            <p:ph type="body" idx="1"/>
          </p:nvPr>
        </p:nvSpPr>
        <p:spPr>
          <a:xfrm>
            <a:off x="2895600" y="397699"/>
            <a:ext cx="5918199" cy="4745751"/>
          </a:xfrm>
        </p:spPr>
        <p:txBody>
          <a:bodyPr/>
          <a:lstStyle/>
          <a:p>
            <a:pPr marL="139700" indent="0">
              <a:buNone/>
            </a:pPr>
            <a:r>
              <a:rPr lang="en-US" dirty="0"/>
              <a:t>A model that is too complicated for the task overly fits to small fluctuations. The flexibility of the complicated model makes it capable of memorizing answers rather than learning general patterns. This contributes to the error as </a:t>
            </a:r>
            <a:r>
              <a:rPr lang="en-US" b="1" dirty="0"/>
              <a:t>variance</a:t>
            </a:r>
            <a:r>
              <a:rPr lang="en-US" dirty="0"/>
              <a:t>.</a:t>
            </a:r>
          </a:p>
          <a:p>
            <a:pPr marL="139700" indent="0">
              <a:buNone/>
            </a:pPr>
            <a:endParaRPr lang="en-US" dirty="0"/>
          </a:p>
          <a:p>
            <a:pPr marL="139700" indent="0">
              <a:buNone/>
            </a:pPr>
            <a:r>
              <a:rPr lang="en-US" b="1" dirty="0"/>
              <a:t>Variance</a:t>
            </a:r>
            <a:r>
              <a:rPr lang="en-US" dirty="0"/>
              <a:t> is the variability in the model prediction, meaning how much the predictions will change if a different training dataset is used.</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High complexity models tend to have high variance.</a:t>
            </a:r>
          </a:p>
        </p:txBody>
      </p:sp>
      <p:sp>
        <p:nvSpPr>
          <p:cNvPr id="4" name="Slide Number Placeholder 3">
            <a:extLst>
              <a:ext uri="{FF2B5EF4-FFF2-40B4-BE49-F238E27FC236}">
                <a16:creationId xmlns:a16="http://schemas.microsoft.com/office/drawing/2014/main" id="{4E21C43D-E962-1C4C-8093-CD92343B88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pic>
        <p:nvPicPr>
          <p:cNvPr id="27" name="Picture 26">
            <a:extLst>
              <a:ext uri="{FF2B5EF4-FFF2-40B4-BE49-F238E27FC236}">
                <a16:creationId xmlns:a16="http://schemas.microsoft.com/office/drawing/2014/main" id="{50E189C7-2F6C-E64F-B69E-FB76A4D35D70}"/>
              </a:ext>
            </a:extLst>
          </p:cNvPr>
          <p:cNvPicPr>
            <a:picLocks noChangeAspect="1"/>
          </p:cNvPicPr>
          <p:nvPr/>
        </p:nvPicPr>
        <p:blipFill>
          <a:blip r:embed="rId3"/>
          <a:stretch>
            <a:fillRect/>
          </a:stretch>
        </p:blipFill>
        <p:spPr>
          <a:xfrm>
            <a:off x="2895600" y="2393020"/>
            <a:ext cx="3457453" cy="2419486"/>
          </a:xfrm>
          <a:prstGeom prst="rect">
            <a:avLst/>
          </a:prstGeom>
        </p:spPr>
      </p:pic>
    </p:spTree>
    <p:extLst>
      <p:ext uri="{BB962C8B-B14F-4D97-AF65-F5344CB8AC3E}">
        <p14:creationId xmlns:p14="http://schemas.microsoft.com/office/powerpoint/2010/main" val="881910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D8A4-D84C-6848-8124-A33E14BDE444}"/>
              </a:ext>
            </a:extLst>
          </p:cNvPr>
          <p:cNvSpPr>
            <a:spLocks noGrp="1"/>
          </p:cNvSpPr>
          <p:nvPr>
            <p:ph type="title"/>
          </p:nvPr>
        </p:nvSpPr>
        <p:spPr/>
        <p:txBody>
          <a:bodyPr/>
          <a:lstStyle/>
          <a:p>
            <a:r>
              <a:rPr lang="en-US" sz="2000" dirty="0"/>
              <a:t>Bias-Variance Tradeoff</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5B340E0-EAD5-4345-BEF1-A3C4DB6D9313}"/>
                  </a:ext>
                </a:extLst>
              </p:cNvPr>
              <p:cNvSpPr>
                <a:spLocks noGrp="1"/>
              </p:cNvSpPr>
              <p:nvPr>
                <p:ph type="body" idx="1"/>
              </p:nvPr>
            </p:nvSpPr>
            <p:spPr>
              <a:xfrm>
                <a:off x="3090625" y="296100"/>
                <a:ext cx="5596200" cy="3981000"/>
              </a:xfrm>
            </p:spPr>
            <p:txBody>
              <a:bodyPr/>
              <a:lstStyle/>
              <a:p>
                <a:pPr marL="139700" indent="0">
                  <a:buNone/>
                </a:pPr>
                <a:r>
                  <a:rPr lang="en-US" dirty="0"/>
                  <a:t>Tradeoff between bias and variance:</a:t>
                </a:r>
              </a:p>
              <a:p>
                <a:r>
                  <a:rPr lang="en-US" dirty="0"/>
                  <a:t>Simple models: High bias + Low variance</a:t>
                </a:r>
              </a:p>
              <a:p>
                <a:r>
                  <a:rPr lang="en-US" dirty="0"/>
                  <a:t>Complex models: Low bias + High variance</a:t>
                </a:r>
              </a:p>
              <a:p>
                <a:endParaRPr lang="en-US" dirty="0"/>
              </a:p>
              <a:p>
                <a:pPr marL="139700" indent="0">
                  <a:buNone/>
                </a:pPr>
                <a:r>
                  <a:rPr lang="en-US" dirty="0"/>
                  <a:t>Source of errors for a particular model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oMath>
                </a14:m>
                <a:r>
                  <a:rPr lang="en-US" dirty="0"/>
                  <a:t> using MSE loss function:</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           Error = Biased squared + Variance + Irreducible Error </a:t>
                </a:r>
              </a:p>
            </p:txBody>
          </p:sp>
        </mc:Choice>
        <mc:Fallback xmlns="">
          <p:sp>
            <p:nvSpPr>
              <p:cNvPr id="3" name="Text Placeholder 2">
                <a:extLst>
                  <a:ext uri="{FF2B5EF4-FFF2-40B4-BE49-F238E27FC236}">
                    <a16:creationId xmlns:a16="http://schemas.microsoft.com/office/drawing/2014/main" id="{65B340E0-EAD5-4345-BEF1-A3C4DB6D9313}"/>
                  </a:ext>
                </a:extLst>
              </p:cNvPr>
              <p:cNvSpPr>
                <a:spLocks noGrp="1" noRot="1" noChangeAspect="1" noMove="1" noResize="1" noEditPoints="1" noAdjustHandles="1" noChangeArrowheads="1" noChangeShapeType="1" noTextEdit="1"/>
              </p:cNvSpPr>
              <p:nvPr>
                <p:ph type="body" idx="1"/>
              </p:nvPr>
            </p:nvSpPr>
            <p:spPr>
              <a:xfrm>
                <a:off x="3090625" y="296100"/>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66357B-590F-E947-8B5C-FB8FFF9C67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pic>
        <p:nvPicPr>
          <p:cNvPr id="5124" name="Picture 4">
            <a:extLst>
              <a:ext uri="{FF2B5EF4-FFF2-40B4-BE49-F238E27FC236}">
                <a16:creationId xmlns:a16="http://schemas.microsoft.com/office/drawing/2014/main" id="{7E21DCBD-7F8A-FC4F-B1B6-EEAF8B3AF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199" y="2688386"/>
            <a:ext cx="4195525" cy="27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926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6491-5DC1-FD46-81DD-D397AE3BE0A7}"/>
              </a:ext>
            </a:extLst>
          </p:cNvPr>
          <p:cNvSpPr>
            <a:spLocks noGrp="1"/>
          </p:cNvSpPr>
          <p:nvPr>
            <p:ph type="title"/>
          </p:nvPr>
        </p:nvSpPr>
        <p:spPr/>
        <p:txBody>
          <a:bodyPr/>
          <a:lstStyle/>
          <a:p>
            <a:r>
              <a:rPr lang="en-US" dirty="0"/>
              <a:t>Higher Order 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4919064-77A6-6744-B0C0-DE34D1FC438C}"/>
                  </a:ext>
                </a:extLst>
              </p:cNvPr>
              <p:cNvSpPr>
                <a:spLocks noGrp="1"/>
              </p:cNvSpPr>
              <p:nvPr>
                <p:ph type="body" idx="1"/>
              </p:nvPr>
            </p:nvSpPr>
            <p:spPr/>
            <p:txBody>
              <a:bodyPr/>
              <a:lstStyle/>
              <a:p>
                <a:pPr marL="139700" indent="0">
                  <a:buNone/>
                </a:pPr>
                <a:r>
                  <a:rPr lang="en-US" dirty="0"/>
                  <a:t>This data doesn’t look exactly linear, why are we fitting a line instead of some higher-degree polynomial?</a:t>
                </a:r>
              </a:p>
              <a:p>
                <a:pPr marL="139700" indent="0">
                  <a:buNone/>
                </a:pPr>
                <a:r>
                  <a:rPr lang="en-US" dirty="0"/>
                  <a:t>We can! We just have to use a slightly different model! </a:t>
                </a:r>
                <a:endParaRPr lang="en-US" b="0"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3</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p:txBody>
          </p:sp>
        </mc:Choice>
        <mc:Fallback xmlns="">
          <p:sp>
            <p:nvSpPr>
              <p:cNvPr id="3" name="Text Placeholder 2">
                <a:extLst>
                  <a:ext uri="{FF2B5EF4-FFF2-40B4-BE49-F238E27FC236}">
                    <a16:creationId xmlns:a16="http://schemas.microsoft.com/office/drawing/2014/main" id="{04919064-77A6-6744-B0C0-DE34D1FC438C}"/>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847EAA6-19C0-0B45-81C5-A9B15CCDC5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a:extLst>
              <a:ext uri="{FF2B5EF4-FFF2-40B4-BE49-F238E27FC236}">
                <a16:creationId xmlns:a16="http://schemas.microsoft.com/office/drawing/2014/main" id="{4D7644B3-60A5-E349-8843-7B4C25891234}"/>
              </a:ext>
            </a:extLst>
          </p:cNvPr>
          <p:cNvPicPr>
            <a:picLocks noChangeAspect="1"/>
          </p:cNvPicPr>
          <p:nvPr/>
        </p:nvPicPr>
        <p:blipFill>
          <a:blip r:embed="rId3"/>
          <a:stretch>
            <a:fillRect/>
          </a:stretch>
        </p:blipFill>
        <p:spPr>
          <a:xfrm>
            <a:off x="4101923" y="2571750"/>
            <a:ext cx="3390516" cy="2374901"/>
          </a:xfrm>
          <a:prstGeom prst="rect">
            <a:avLst/>
          </a:prstGeom>
        </p:spPr>
      </p:pic>
    </p:spTree>
    <p:extLst>
      <p:ext uri="{BB962C8B-B14F-4D97-AF65-F5344CB8AC3E}">
        <p14:creationId xmlns:p14="http://schemas.microsoft.com/office/powerpoint/2010/main" val="4102332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D8A4-D84C-6848-8124-A33E14BDE444}"/>
              </a:ext>
            </a:extLst>
          </p:cNvPr>
          <p:cNvSpPr>
            <a:spLocks noGrp="1"/>
          </p:cNvSpPr>
          <p:nvPr>
            <p:ph type="title"/>
          </p:nvPr>
        </p:nvSpPr>
        <p:spPr>
          <a:xfrm>
            <a:off x="234450" y="580580"/>
            <a:ext cx="2046300" cy="3981000"/>
          </a:xfrm>
        </p:spPr>
        <p:txBody>
          <a:bodyPr/>
          <a:lstStyle/>
          <a:p>
            <a:r>
              <a:rPr lang="en-US" sz="2000" dirty="0"/>
              <a:t>Bias-Variance Tradeoff</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5B340E0-EAD5-4345-BEF1-A3C4DB6D9313}"/>
                  </a:ext>
                </a:extLst>
              </p:cNvPr>
              <p:cNvSpPr>
                <a:spLocks noGrp="1"/>
              </p:cNvSpPr>
              <p:nvPr>
                <p:ph type="body" idx="1"/>
              </p:nvPr>
            </p:nvSpPr>
            <p:spPr/>
            <p:txBody>
              <a:bodyPr/>
              <a:lstStyle/>
              <a:p>
                <a:pPr marL="139700" indent="0">
                  <a:buNone/>
                </a:pPr>
                <a:r>
                  <a:rPr lang="en-US" dirty="0"/>
                  <a:t>Visually, this looks like the following! </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𝐸𝑟𝑟𝑜𝑟</m:t>
                      </m:r>
                      <m:r>
                        <a:rPr lang="en-US" b="0" i="1" smtClean="0">
                          <a:latin typeface="Cambria Math" panose="02040503050406030204" pitchFamily="18" charset="0"/>
                        </a:rPr>
                        <m:t>=</m:t>
                      </m:r>
                      <m:r>
                        <a:rPr lang="en-US" b="0" i="1" smtClean="0">
                          <a:latin typeface="Cambria Math" panose="02040503050406030204" pitchFamily="18" charset="0"/>
                        </a:rPr>
                        <m:t>𝐵𝑖𝑎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𝑉𝑎𝑟𝑖𝑎𝑛𝑐𝑒</m:t>
                      </m:r>
                      <m:r>
                        <a:rPr lang="en-US" b="0" i="1" smtClean="0">
                          <a:latin typeface="Cambria Math" panose="02040503050406030204" pitchFamily="18" charset="0"/>
                        </a:rPr>
                        <m:t>+</m:t>
                      </m:r>
                      <m:r>
                        <a:rPr lang="en-US" b="0" i="1" smtClean="0">
                          <a:latin typeface="Cambria Math" panose="02040503050406030204" pitchFamily="18" charset="0"/>
                        </a:rPr>
                        <m:t>𝐼𝑟𝑟𝑒𝑑𝑖𝑐𝑖𝑏𝑙𝑒</m:t>
                      </m:r>
                      <m:r>
                        <a:rPr lang="en-US" b="0" i="1" smtClean="0">
                          <a:latin typeface="Cambria Math" panose="02040503050406030204" pitchFamily="18" charset="0"/>
                        </a:rPr>
                        <m:t> </m:t>
                      </m:r>
                      <m:r>
                        <a:rPr lang="en-US" b="0" i="1" smtClean="0">
                          <a:latin typeface="Cambria Math" panose="02040503050406030204" pitchFamily="18" charset="0"/>
                        </a:rPr>
                        <m:t>𝐸𝑟𝑟𝑜𝑟</m:t>
                      </m:r>
                    </m:oMath>
                  </m:oMathPara>
                </a14:m>
                <a:endParaRPr lang="en-US" dirty="0"/>
              </a:p>
            </p:txBody>
          </p:sp>
        </mc:Choice>
        <mc:Fallback xmlns="">
          <p:sp>
            <p:nvSpPr>
              <p:cNvPr id="3" name="Text Placeholder 2">
                <a:extLst>
                  <a:ext uri="{FF2B5EF4-FFF2-40B4-BE49-F238E27FC236}">
                    <a16:creationId xmlns:a16="http://schemas.microsoft.com/office/drawing/2014/main" id="{65B340E0-EAD5-4345-BEF1-A3C4DB6D9313}"/>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66357B-590F-E947-8B5C-FB8FFF9C67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
        <p:nvSpPr>
          <p:cNvPr id="7" name="Rectangle 6">
            <a:extLst>
              <a:ext uri="{FF2B5EF4-FFF2-40B4-BE49-F238E27FC236}">
                <a16:creationId xmlns:a16="http://schemas.microsoft.com/office/drawing/2014/main" id="{C8ADB6A0-7745-9843-8DFD-B4CC405BC1B3}"/>
              </a:ext>
            </a:extLst>
          </p:cNvPr>
          <p:cNvSpPr/>
          <p:nvPr/>
        </p:nvSpPr>
        <p:spPr>
          <a:xfrm>
            <a:off x="7541955" y="4620280"/>
            <a:ext cx="1144870" cy="307777"/>
          </a:xfrm>
          <a:prstGeom prst="rect">
            <a:avLst/>
          </a:prstGeom>
        </p:spPr>
        <p:txBody>
          <a:bodyPr wrap="square">
            <a:spAutoFit/>
          </a:bodyPr>
          <a:lstStyle/>
          <a:p>
            <a:pPr algn="ctr"/>
            <a:r>
              <a:rPr lang="en-US" dirty="0">
                <a:solidFill>
                  <a:srgbClr val="666666"/>
                </a:solidFill>
                <a:latin typeface="Nunito Sans" pitchFamily="2" charset="77"/>
              </a:rPr>
              <a:t>Complexity</a:t>
            </a:r>
            <a:endParaRPr lang="en-US" dirty="0"/>
          </a:p>
        </p:txBody>
      </p:sp>
      <p:sp>
        <p:nvSpPr>
          <p:cNvPr id="8" name="Rectangle 7">
            <a:extLst>
              <a:ext uri="{FF2B5EF4-FFF2-40B4-BE49-F238E27FC236}">
                <a16:creationId xmlns:a16="http://schemas.microsoft.com/office/drawing/2014/main" id="{B8057598-13B6-0C47-A8D1-42171EC0EEB4}"/>
              </a:ext>
            </a:extLst>
          </p:cNvPr>
          <p:cNvSpPr/>
          <p:nvPr/>
        </p:nvSpPr>
        <p:spPr>
          <a:xfrm>
            <a:off x="2692309" y="1869224"/>
            <a:ext cx="1144870" cy="307777"/>
          </a:xfrm>
          <a:prstGeom prst="rect">
            <a:avLst/>
          </a:prstGeom>
        </p:spPr>
        <p:txBody>
          <a:bodyPr wrap="square">
            <a:spAutoFit/>
          </a:bodyPr>
          <a:lstStyle/>
          <a:p>
            <a:pPr algn="ctr"/>
            <a:r>
              <a:rPr lang="en-US" dirty="0">
                <a:solidFill>
                  <a:srgbClr val="666666"/>
                </a:solidFill>
                <a:latin typeface="Nunito Sans" pitchFamily="2" charset="77"/>
              </a:rPr>
              <a:t>Error</a:t>
            </a:r>
            <a:endParaRPr lang="en-US" dirty="0"/>
          </a:p>
        </p:txBody>
      </p:sp>
      <p:sp>
        <p:nvSpPr>
          <p:cNvPr id="15" name="Left-Up Arrow 14">
            <a:extLst>
              <a:ext uri="{FF2B5EF4-FFF2-40B4-BE49-F238E27FC236}">
                <a16:creationId xmlns:a16="http://schemas.microsoft.com/office/drawing/2014/main" id="{669FBBBE-781F-2A40-8EF1-1F2773BD2236}"/>
              </a:ext>
            </a:extLst>
          </p:cNvPr>
          <p:cNvSpPr/>
          <p:nvPr/>
        </p:nvSpPr>
        <p:spPr>
          <a:xfrm flipH="1">
            <a:off x="3502184" y="2062040"/>
            <a:ext cx="5054600" cy="2494459"/>
          </a:xfrm>
          <a:prstGeom prst="leftUpArrow">
            <a:avLst>
              <a:gd name="adj1" fmla="val 0"/>
              <a:gd name="adj2" fmla="val 3283"/>
              <a:gd name="adj3" fmla="val 50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06764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2A18-8614-3946-9956-8B9AB7574BA8}"/>
              </a:ext>
            </a:extLst>
          </p:cNvPr>
          <p:cNvSpPr>
            <a:spLocks noGrp="1"/>
          </p:cNvSpPr>
          <p:nvPr>
            <p:ph type="title"/>
          </p:nvPr>
        </p:nvSpPr>
        <p:spPr/>
        <p:txBody>
          <a:bodyPr/>
          <a:lstStyle/>
          <a:p>
            <a:r>
              <a:rPr lang="en-US" dirty="0"/>
              <a:t>Bias – Variance Tradeoff</a:t>
            </a:r>
          </a:p>
        </p:txBody>
      </p:sp>
      <p:sp>
        <p:nvSpPr>
          <p:cNvPr id="4" name="Slide Number Placeholder 3">
            <a:extLst>
              <a:ext uri="{FF2B5EF4-FFF2-40B4-BE49-F238E27FC236}">
                <a16:creationId xmlns:a16="http://schemas.microsoft.com/office/drawing/2014/main" id="{B54F8603-8636-BF46-8CBC-BF4B26C474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
        <p:nvSpPr>
          <p:cNvPr id="12" name="Rectangle 11">
            <a:extLst>
              <a:ext uri="{FF2B5EF4-FFF2-40B4-BE49-F238E27FC236}">
                <a16:creationId xmlns:a16="http://schemas.microsoft.com/office/drawing/2014/main" id="{9B5AA878-9F60-3F4C-B35E-DCF5357C54B4}"/>
              </a:ext>
            </a:extLst>
          </p:cNvPr>
          <p:cNvSpPr/>
          <p:nvPr/>
        </p:nvSpPr>
        <p:spPr>
          <a:xfrm>
            <a:off x="7541955" y="4620280"/>
            <a:ext cx="1144870" cy="307777"/>
          </a:xfrm>
          <a:prstGeom prst="rect">
            <a:avLst/>
          </a:prstGeom>
        </p:spPr>
        <p:txBody>
          <a:bodyPr wrap="square">
            <a:spAutoFit/>
          </a:bodyPr>
          <a:lstStyle/>
          <a:p>
            <a:pPr algn="ctr"/>
            <a:r>
              <a:rPr lang="en-US" dirty="0">
                <a:solidFill>
                  <a:srgbClr val="666666"/>
                </a:solidFill>
                <a:latin typeface="Nunito Sans" pitchFamily="2" charset="77"/>
              </a:rPr>
              <a:t>Complexity</a:t>
            </a:r>
            <a:endParaRPr lang="en-US" dirty="0"/>
          </a:p>
        </p:txBody>
      </p:sp>
      <p:sp>
        <p:nvSpPr>
          <p:cNvPr id="13" name="Rectangle 12">
            <a:extLst>
              <a:ext uri="{FF2B5EF4-FFF2-40B4-BE49-F238E27FC236}">
                <a16:creationId xmlns:a16="http://schemas.microsoft.com/office/drawing/2014/main" id="{B1877029-2D86-6941-8425-BFCF5913A1C0}"/>
              </a:ext>
            </a:extLst>
          </p:cNvPr>
          <p:cNvSpPr/>
          <p:nvPr/>
        </p:nvSpPr>
        <p:spPr>
          <a:xfrm>
            <a:off x="2692309" y="1869224"/>
            <a:ext cx="1144870" cy="307777"/>
          </a:xfrm>
          <a:prstGeom prst="rect">
            <a:avLst/>
          </a:prstGeom>
        </p:spPr>
        <p:txBody>
          <a:bodyPr wrap="square">
            <a:spAutoFit/>
          </a:bodyPr>
          <a:lstStyle/>
          <a:p>
            <a:pPr algn="ctr"/>
            <a:r>
              <a:rPr lang="en-US" dirty="0">
                <a:solidFill>
                  <a:srgbClr val="666666"/>
                </a:solidFill>
                <a:latin typeface="Nunito Sans" pitchFamily="2" charset="77"/>
              </a:rPr>
              <a:t>Error</a:t>
            </a:r>
            <a:endParaRPr lang="en-US" dirty="0"/>
          </a:p>
        </p:txBody>
      </p:sp>
      <p:sp>
        <p:nvSpPr>
          <p:cNvPr id="14" name="Left-Up Arrow 13">
            <a:extLst>
              <a:ext uri="{FF2B5EF4-FFF2-40B4-BE49-F238E27FC236}">
                <a16:creationId xmlns:a16="http://schemas.microsoft.com/office/drawing/2014/main" id="{F421DDCF-A0F3-5E41-AB48-80C5BBB4300D}"/>
              </a:ext>
            </a:extLst>
          </p:cNvPr>
          <p:cNvSpPr/>
          <p:nvPr/>
        </p:nvSpPr>
        <p:spPr>
          <a:xfrm flipH="1">
            <a:off x="3501736" y="810980"/>
            <a:ext cx="5055048" cy="3745520"/>
          </a:xfrm>
          <a:prstGeom prst="leftUpArrow">
            <a:avLst>
              <a:gd name="adj1" fmla="val 0"/>
              <a:gd name="adj2" fmla="val 3283"/>
              <a:gd name="adj3" fmla="val 50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F088BDB3-3ECD-AD47-BDC0-F982DA39EF04}"/>
              </a:ext>
            </a:extLst>
          </p:cNvPr>
          <p:cNvSpPr/>
          <p:nvPr/>
        </p:nvSpPr>
        <p:spPr>
          <a:xfrm>
            <a:off x="4125189" y="2168236"/>
            <a:ext cx="3948546" cy="2015836"/>
          </a:xfrm>
          <a:custGeom>
            <a:avLst/>
            <a:gdLst>
              <a:gd name="connsiteX0" fmla="*/ 0 w 3948546"/>
              <a:gd name="connsiteY0" fmla="*/ 0 h 2015836"/>
              <a:gd name="connsiteX1" fmla="*/ 602673 w 3948546"/>
              <a:gd name="connsiteY1" fmla="*/ 1049482 h 2015836"/>
              <a:gd name="connsiteX2" fmla="*/ 1496291 w 3948546"/>
              <a:gd name="connsiteY2" fmla="*/ 1683327 h 2015836"/>
              <a:gd name="connsiteX3" fmla="*/ 2691246 w 3948546"/>
              <a:gd name="connsiteY3" fmla="*/ 1953491 h 2015836"/>
              <a:gd name="connsiteX4" fmla="*/ 3938155 w 3948546"/>
              <a:gd name="connsiteY4" fmla="*/ 2015836 h 2015836"/>
              <a:gd name="connsiteX5" fmla="*/ 3938155 w 3948546"/>
              <a:gd name="connsiteY5" fmla="*/ 2015836 h 2015836"/>
              <a:gd name="connsiteX6" fmla="*/ 3948546 w 3948546"/>
              <a:gd name="connsiteY6" fmla="*/ 2015836 h 20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546" h="2015836">
                <a:moveTo>
                  <a:pt x="0" y="0"/>
                </a:moveTo>
                <a:cubicBezTo>
                  <a:pt x="176645" y="384464"/>
                  <a:pt x="353291" y="768928"/>
                  <a:pt x="602673" y="1049482"/>
                </a:cubicBezTo>
                <a:cubicBezTo>
                  <a:pt x="852055" y="1330037"/>
                  <a:pt x="1148195" y="1532659"/>
                  <a:pt x="1496291" y="1683327"/>
                </a:cubicBezTo>
                <a:cubicBezTo>
                  <a:pt x="1844387" y="1833995"/>
                  <a:pt x="2284269" y="1898073"/>
                  <a:pt x="2691246" y="1953491"/>
                </a:cubicBezTo>
                <a:cubicBezTo>
                  <a:pt x="3098223" y="2008909"/>
                  <a:pt x="3938155" y="2015836"/>
                  <a:pt x="3938155" y="2015836"/>
                </a:cubicBezTo>
                <a:lnTo>
                  <a:pt x="3938155" y="2015836"/>
                </a:lnTo>
                <a:lnTo>
                  <a:pt x="3948546" y="2015836"/>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0" name="Freeform 29">
            <a:extLst>
              <a:ext uri="{FF2B5EF4-FFF2-40B4-BE49-F238E27FC236}">
                <a16:creationId xmlns:a16="http://schemas.microsoft.com/office/drawing/2014/main" id="{9D2498EA-AD06-664C-9F27-B392A4C0289D}"/>
              </a:ext>
            </a:extLst>
          </p:cNvPr>
          <p:cNvSpPr/>
          <p:nvPr/>
        </p:nvSpPr>
        <p:spPr>
          <a:xfrm flipH="1">
            <a:off x="4125186" y="2168236"/>
            <a:ext cx="3948544" cy="2015836"/>
          </a:xfrm>
          <a:custGeom>
            <a:avLst/>
            <a:gdLst>
              <a:gd name="connsiteX0" fmla="*/ 0 w 3948546"/>
              <a:gd name="connsiteY0" fmla="*/ 0 h 2015836"/>
              <a:gd name="connsiteX1" fmla="*/ 602673 w 3948546"/>
              <a:gd name="connsiteY1" fmla="*/ 1049482 h 2015836"/>
              <a:gd name="connsiteX2" fmla="*/ 1496291 w 3948546"/>
              <a:gd name="connsiteY2" fmla="*/ 1683327 h 2015836"/>
              <a:gd name="connsiteX3" fmla="*/ 2691246 w 3948546"/>
              <a:gd name="connsiteY3" fmla="*/ 1953491 h 2015836"/>
              <a:gd name="connsiteX4" fmla="*/ 3938155 w 3948546"/>
              <a:gd name="connsiteY4" fmla="*/ 2015836 h 2015836"/>
              <a:gd name="connsiteX5" fmla="*/ 3938155 w 3948546"/>
              <a:gd name="connsiteY5" fmla="*/ 2015836 h 2015836"/>
              <a:gd name="connsiteX6" fmla="*/ 3948546 w 3948546"/>
              <a:gd name="connsiteY6" fmla="*/ 2015836 h 20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546" h="2015836">
                <a:moveTo>
                  <a:pt x="0" y="0"/>
                </a:moveTo>
                <a:cubicBezTo>
                  <a:pt x="176645" y="384464"/>
                  <a:pt x="353291" y="768928"/>
                  <a:pt x="602673" y="1049482"/>
                </a:cubicBezTo>
                <a:cubicBezTo>
                  <a:pt x="852055" y="1330037"/>
                  <a:pt x="1148195" y="1532659"/>
                  <a:pt x="1496291" y="1683327"/>
                </a:cubicBezTo>
                <a:cubicBezTo>
                  <a:pt x="1844387" y="1833995"/>
                  <a:pt x="2284269" y="1898073"/>
                  <a:pt x="2691246" y="1953491"/>
                </a:cubicBezTo>
                <a:cubicBezTo>
                  <a:pt x="3098223" y="2008909"/>
                  <a:pt x="3938155" y="2015836"/>
                  <a:pt x="3938155" y="2015836"/>
                </a:cubicBezTo>
                <a:lnTo>
                  <a:pt x="3938155" y="2015836"/>
                </a:lnTo>
                <a:lnTo>
                  <a:pt x="3948546" y="2015836"/>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85D659C9-A175-0144-9469-86B7DD737CFD}"/>
              </a:ext>
            </a:extLst>
          </p:cNvPr>
          <p:cNvSpPr/>
          <p:nvPr/>
        </p:nvSpPr>
        <p:spPr>
          <a:xfrm>
            <a:off x="4125190" y="1539568"/>
            <a:ext cx="3948546" cy="2015836"/>
          </a:xfrm>
          <a:custGeom>
            <a:avLst/>
            <a:gdLst>
              <a:gd name="connsiteX0" fmla="*/ 0 w 3408219"/>
              <a:gd name="connsiteY0" fmla="*/ 0 h 1791854"/>
              <a:gd name="connsiteX1" fmla="*/ 290946 w 3408219"/>
              <a:gd name="connsiteY1" fmla="*/ 477982 h 1791854"/>
              <a:gd name="connsiteX2" fmla="*/ 592282 w 3408219"/>
              <a:gd name="connsiteY2" fmla="*/ 924791 h 1791854"/>
              <a:gd name="connsiteX3" fmla="*/ 914400 w 3408219"/>
              <a:gd name="connsiteY3" fmla="*/ 1319645 h 1791854"/>
              <a:gd name="connsiteX4" fmla="*/ 1267691 w 3408219"/>
              <a:gd name="connsiteY4" fmla="*/ 1620982 h 1791854"/>
              <a:gd name="connsiteX5" fmla="*/ 1662546 w 3408219"/>
              <a:gd name="connsiteY5" fmla="*/ 1766455 h 1791854"/>
              <a:gd name="connsiteX6" fmla="*/ 1901537 w 3408219"/>
              <a:gd name="connsiteY6" fmla="*/ 1787236 h 1791854"/>
              <a:gd name="connsiteX7" fmla="*/ 2234046 w 3408219"/>
              <a:gd name="connsiteY7" fmla="*/ 1714500 h 1791854"/>
              <a:gd name="connsiteX8" fmla="*/ 2597728 w 3408219"/>
              <a:gd name="connsiteY8" fmla="*/ 1465118 h 1791854"/>
              <a:gd name="connsiteX9" fmla="*/ 2982191 w 3408219"/>
              <a:gd name="connsiteY9" fmla="*/ 1059873 h 1791854"/>
              <a:gd name="connsiteX10" fmla="*/ 3221182 w 3408219"/>
              <a:gd name="connsiteY10" fmla="*/ 613064 h 1791854"/>
              <a:gd name="connsiteX11" fmla="*/ 3408219 w 3408219"/>
              <a:gd name="connsiteY11" fmla="*/ 93518 h 1791854"/>
              <a:gd name="connsiteX12" fmla="*/ 3408219 w 3408219"/>
              <a:gd name="connsiteY12" fmla="*/ 93518 h 1791854"/>
              <a:gd name="connsiteX13" fmla="*/ 3408219 w 3408219"/>
              <a:gd name="connsiteY13" fmla="*/ 93518 h 17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8219" h="1791854">
                <a:moveTo>
                  <a:pt x="0" y="0"/>
                </a:moveTo>
                <a:cubicBezTo>
                  <a:pt x="96116" y="161925"/>
                  <a:pt x="192232" y="323850"/>
                  <a:pt x="290946" y="477982"/>
                </a:cubicBezTo>
                <a:cubicBezTo>
                  <a:pt x="389660" y="632114"/>
                  <a:pt x="488373" y="784514"/>
                  <a:pt x="592282" y="924791"/>
                </a:cubicBezTo>
                <a:cubicBezTo>
                  <a:pt x="696191" y="1065068"/>
                  <a:pt x="801832" y="1203613"/>
                  <a:pt x="914400" y="1319645"/>
                </a:cubicBezTo>
                <a:cubicBezTo>
                  <a:pt x="1026968" y="1435677"/>
                  <a:pt x="1143000" y="1546514"/>
                  <a:pt x="1267691" y="1620982"/>
                </a:cubicBezTo>
                <a:cubicBezTo>
                  <a:pt x="1392382" y="1695450"/>
                  <a:pt x="1556905" y="1738746"/>
                  <a:pt x="1662546" y="1766455"/>
                </a:cubicBezTo>
                <a:cubicBezTo>
                  <a:pt x="1768187" y="1794164"/>
                  <a:pt x="1806287" y="1795895"/>
                  <a:pt x="1901537" y="1787236"/>
                </a:cubicBezTo>
                <a:cubicBezTo>
                  <a:pt x="1996787" y="1778577"/>
                  <a:pt x="2118014" y="1768186"/>
                  <a:pt x="2234046" y="1714500"/>
                </a:cubicBezTo>
                <a:cubicBezTo>
                  <a:pt x="2350078" y="1660814"/>
                  <a:pt x="2473037" y="1574223"/>
                  <a:pt x="2597728" y="1465118"/>
                </a:cubicBezTo>
                <a:cubicBezTo>
                  <a:pt x="2722419" y="1356014"/>
                  <a:pt x="2878282" y="1201882"/>
                  <a:pt x="2982191" y="1059873"/>
                </a:cubicBezTo>
                <a:cubicBezTo>
                  <a:pt x="3086100" y="917864"/>
                  <a:pt x="3150177" y="774123"/>
                  <a:pt x="3221182" y="613064"/>
                </a:cubicBezTo>
                <a:cubicBezTo>
                  <a:pt x="3292187" y="452005"/>
                  <a:pt x="3408219" y="93518"/>
                  <a:pt x="3408219" y="93518"/>
                </a:cubicBezTo>
                <a:lnTo>
                  <a:pt x="3408219" y="93518"/>
                </a:lnTo>
                <a:lnTo>
                  <a:pt x="3408219" y="93518"/>
                </a:lnTo>
              </a:path>
            </a:pathLst>
          </a:cu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3" name="Rectangle 32">
            <a:extLst>
              <a:ext uri="{FF2B5EF4-FFF2-40B4-BE49-F238E27FC236}">
                <a16:creationId xmlns:a16="http://schemas.microsoft.com/office/drawing/2014/main" id="{572CAEA9-3A8D-A94C-9A9C-096C3357FC3C}"/>
              </a:ext>
            </a:extLst>
          </p:cNvPr>
          <p:cNvSpPr/>
          <p:nvPr/>
        </p:nvSpPr>
        <p:spPr>
          <a:xfrm>
            <a:off x="7237639" y="3830104"/>
            <a:ext cx="1607152" cy="307777"/>
          </a:xfrm>
          <a:prstGeom prst="rect">
            <a:avLst/>
          </a:prstGeom>
        </p:spPr>
        <p:txBody>
          <a:bodyPr wrap="square">
            <a:spAutoFit/>
          </a:bodyPr>
          <a:lstStyle/>
          <a:p>
            <a:pPr algn="ctr"/>
            <a:r>
              <a:rPr lang="en-US" dirty="0">
                <a:solidFill>
                  <a:srgbClr val="666666"/>
                </a:solidFill>
                <a:latin typeface="Nunito Sans" pitchFamily="2" charset="77"/>
              </a:rPr>
              <a:t>Biased squared</a:t>
            </a:r>
            <a:endParaRPr lang="en-US" dirty="0"/>
          </a:p>
        </p:txBody>
      </p:sp>
      <p:sp>
        <p:nvSpPr>
          <p:cNvPr id="34" name="Rectangle 33">
            <a:extLst>
              <a:ext uri="{FF2B5EF4-FFF2-40B4-BE49-F238E27FC236}">
                <a16:creationId xmlns:a16="http://schemas.microsoft.com/office/drawing/2014/main" id="{5A2E96A3-4421-5748-9C44-575F40AAEBE2}"/>
              </a:ext>
            </a:extLst>
          </p:cNvPr>
          <p:cNvSpPr/>
          <p:nvPr/>
        </p:nvSpPr>
        <p:spPr>
          <a:xfrm>
            <a:off x="7400111" y="2792184"/>
            <a:ext cx="1607152" cy="307777"/>
          </a:xfrm>
          <a:prstGeom prst="rect">
            <a:avLst/>
          </a:prstGeom>
        </p:spPr>
        <p:txBody>
          <a:bodyPr wrap="square">
            <a:spAutoFit/>
          </a:bodyPr>
          <a:lstStyle/>
          <a:p>
            <a:pPr algn="ctr"/>
            <a:r>
              <a:rPr lang="en-US" dirty="0">
                <a:solidFill>
                  <a:srgbClr val="666666"/>
                </a:solidFill>
                <a:latin typeface="Nunito Sans" pitchFamily="2" charset="77"/>
              </a:rPr>
              <a:t>Variance</a:t>
            </a:r>
            <a:endParaRPr lang="en-US" dirty="0"/>
          </a:p>
        </p:txBody>
      </p:sp>
      <p:sp>
        <p:nvSpPr>
          <p:cNvPr id="35" name="Rectangle 34">
            <a:extLst>
              <a:ext uri="{FF2B5EF4-FFF2-40B4-BE49-F238E27FC236}">
                <a16:creationId xmlns:a16="http://schemas.microsoft.com/office/drawing/2014/main" id="{33ECA938-5948-4544-B87E-ECFAF55AB888}"/>
              </a:ext>
            </a:extLst>
          </p:cNvPr>
          <p:cNvSpPr/>
          <p:nvPr/>
        </p:nvSpPr>
        <p:spPr>
          <a:xfrm>
            <a:off x="7251172" y="1219693"/>
            <a:ext cx="1607152" cy="307777"/>
          </a:xfrm>
          <a:prstGeom prst="rect">
            <a:avLst/>
          </a:prstGeom>
        </p:spPr>
        <p:txBody>
          <a:bodyPr wrap="square">
            <a:spAutoFit/>
          </a:bodyPr>
          <a:lstStyle/>
          <a:p>
            <a:pPr algn="ctr"/>
            <a:r>
              <a:rPr lang="en-US" dirty="0">
                <a:solidFill>
                  <a:srgbClr val="666666"/>
                </a:solidFill>
                <a:latin typeface="Nunito Sans" pitchFamily="2" charset="77"/>
              </a:rPr>
              <a:t>True error</a:t>
            </a:r>
            <a:endParaRPr lang="en-US" dirty="0"/>
          </a:p>
        </p:txBody>
      </p:sp>
      <p:cxnSp>
        <p:nvCxnSpPr>
          <p:cNvPr id="36" name="Straight Connector 35">
            <a:extLst>
              <a:ext uri="{FF2B5EF4-FFF2-40B4-BE49-F238E27FC236}">
                <a16:creationId xmlns:a16="http://schemas.microsoft.com/office/drawing/2014/main" id="{91D2036B-90BE-634C-8B7E-CFE6F2D3679A}"/>
              </a:ext>
            </a:extLst>
          </p:cNvPr>
          <p:cNvCxnSpPr/>
          <p:nvPr/>
        </p:nvCxnSpPr>
        <p:spPr>
          <a:xfrm>
            <a:off x="6296892" y="1404754"/>
            <a:ext cx="0" cy="305294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Rectangle 37">
            <a:extLst>
              <a:ext uri="{FF2B5EF4-FFF2-40B4-BE49-F238E27FC236}">
                <a16:creationId xmlns:a16="http://schemas.microsoft.com/office/drawing/2014/main" id="{79D95383-CD32-6646-8DBC-5C5DF6C1C10C}"/>
              </a:ext>
            </a:extLst>
          </p:cNvPr>
          <p:cNvSpPr/>
          <p:nvPr/>
        </p:nvSpPr>
        <p:spPr>
          <a:xfrm>
            <a:off x="4809397" y="2213352"/>
            <a:ext cx="1607152" cy="307777"/>
          </a:xfrm>
          <a:prstGeom prst="rect">
            <a:avLst/>
          </a:prstGeom>
        </p:spPr>
        <p:txBody>
          <a:bodyPr wrap="square">
            <a:spAutoFit/>
          </a:bodyPr>
          <a:lstStyle/>
          <a:p>
            <a:pPr algn="ctr"/>
            <a:r>
              <a:rPr lang="en-US" dirty="0">
                <a:solidFill>
                  <a:srgbClr val="666666"/>
                </a:solidFill>
                <a:latin typeface="Nunito Sans" pitchFamily="2" charset="77"/>
              </a:rPr>
              <a:t>Underfitting</a:t>
            </a:r>
            <a:endParaRPr lang="en-US" dirty="0"/>
          </a:p>
        </p:txBody>
      </p:sp>
      <p:cxnSp>
        <p:nvCxnSpPr>
          <p:cNvPr id="39" name="Straight Arrow Connector 38">
            <a:extLst>
              <a:ext uri="{FF2B5EF4-FFF2-40B4-BE49-F238E27FC236}">
                <a16:creationId xmlns:a16="http://schemas.microsoft.com/office/drawing/2014/main" id="{4B35250F-C0FC-0047-A89C-3FC21D279E2F}"/>
              </a:ext>
            </a:extLst>
          </p:cNvPr>
          <p:cNvCxnSpPr/>
          <p:nvPr/>
        </p:nvCxnSpPr>
        <p:spPr>
          <a:xfrm flipH="1">
            <a:off x="5413664" y="2177001"/>
            <a:ext cx="727363"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FAAF1793-5BE1-3744-84E3-829C70AA1732}"/>
              </a:ext>
            </a:extLst>
          </p:cNvPr>
          <p:cNvCxnSpPr>
            <a:cxnSpLocks/>
          </p:cNvCxnSpPr>
          <p:nvPr/>
        </p:nvCxnSpPr>
        <p:spPr>
          <a:xfrm>
            <a:off x="6399140" y="2177001"/>
            <a:ext cx="730828"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3" name="Rectangle 42">
            <a:extLst>
              <a:ext uri="{FF2B5EF4-FFF2-40B4-BE49-F238E27FC236}">
                <a16:creationId xmlns:a16="http://schemas.microsoft.com/office/drawing/2014/main" id="{B9A9C42D-E9CC-2842-8464-9F9396A0AB3E}"/>
              </a:ext>
            </a:extLst>
          </p:cNvPr>
          <p:cNvSpPr/>
          <p:nvPr/>
        </p:nvSpPr>
        <p:spPr>
          <a:xfrm>
            <a:off x="5498569" y="734777"/>
            <a:ext cx="1607152" cy="523220"/>
          </a:xfrm>
          <a:prstGeom prst="rect">
            <a:avLst/>
          </a:prstGeom>
        </p:spPr>
        <p:txBody>
          <a:bodyPr wrap="square">
            <a:spAutoFit/>
          </a:bodyPr>
          <a:lstStyle/>
          <a:p>
            <a:pPr algn="ctr"/>
            <a:r>
              <a:rPr lang="en-US" dirty="0">
                <a:solidFill>
                  <a:srgbClr val="666666"/>
                </a:solidFill>
                <a:latin typeface="Nunito Sans" pitchFamily="2" charset="77"/>
              </a:rPr>
              <a:t>Optimal model complexity</a:t>
            </a:r>
            <a:endParaRPr lang="en-US" dirty="0"/>
          </a:p>
        </p:txBody>
      </p:sp>
      <p:sp>
        <p:nvSpPr>
          <p:cNvPr id="44" name="Rectangle 43">
            <a:extLst>
              <a:ext uri="{FF2B5EF4-FFF2-40B4-BE49-F238E27FC236}">
                <a16:creationId xmlns:a16="http://schemas.microsoft.com/office/drawing/2014/main" id="{0B590BF5-D1A9-4A45-9A97-02BDB783B995}"/>
              </a:ext>
            </a:extLst>
          </p:cNvPr>
          <p:cNvSpPr/>
          <p:nvPr/>
        </p:nvSpPr>
        <p:spPr>
          <a:xfrm>
            <a:off x="6073320" y="2229318"/>
            <a:ext cx="1607152" cy="307777"/>
          </a:xfrm>
          <a:prstGeom prst="rect">
            <a:avLst/>
          </a:prstGeom>
        </p:spPr>
        <p:txBody>
          <a:bodyPr wrap="square">
            <a:spAutoFit/>
          </a:bodyPr>
          <a:lstStyle/>
          <a:p>
            <a:pPr algn="ctr"/>
            <a:r>
              <a:rPr lang="en-US" dirty="0">
                <a:solidFill>
                  <a:srgbClr val="666666"/>
                </a:solidFill>
                <a:latin typeface="Nunito Sans" pitchFamily="2" charset="77"/>
              </a:rPr>
              <a:t>Overfitting</a:t>
            </a:r>
            <a:endParaRPr lang="en-US" dirty="0"/>
          </a:p>
        </p:txBody>
      </p:sp>
    </p:spTree>
    <p:extLst>
      <p:ext uri="{BB962C8B-B14F-4D97-AF65-F5344CB8AC3E}">
        <p14:creationId xmlns:p14="http://schemas.microsoft.com/office/powerpoint/2010/main" val="2183178158"/>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60B604-A360-E947-B6BD-D79EAD9115B6}"/>
              </a:ext>
            </a:extLst>
          </p:cNvPr>
          <p:cNvSpPr>
            <a:spLocks noGrp="1"/>
          </p:cNvSpPr>
          <p:nvPr>
            <p:ph type="title"/>
          </p:nvPr>
        </p:nvSpPr>
        <p:spPr>
          <a:xfrm>
            <a:off x="234450" y="575500"/>
            <a:ext cx="2046300" cy="3981000"/>
          </a:xfrm>
        </p:spPr>
        <p:txBody>
          <a:bodyPr/>
          <a:lstStyle/>
          <a:p>
            <a:r>
              <a:rPr lang="en-US" dirty="0"/>
              <a:t>Dataset Size</a:t>
            </a:r>
          </a:p>
        </p:txBody>
      </p:sp>
      <p:sp>
        <p:nvSpPr>
          <p:cNvPr id="13" name="Text Placeholder 2">
            <a:extLst>
              <a:ext uri="{FF2B5EF4-FFF2-40B4-BE49-F238E27FC236}">
                <a16:creationId xmlns:a16="http://schemas.microsoft.com/office/drawing/2014/main" id="{7CFBF774-E0F8-C747-89B5-35901B926397}"/>
              </a:ext>
            </a:extLst>
          </p:cNvPr>
          <p:cNvSpPr>
            <a:spLocks noGrp="1"/>
          </p:cNvSpPr>
          <p:nvPr>
            <p:ph type="body" idx="1"/>
          </p:nvPr>
        </p:nvSpPr>
        <p:spPr>
          <a:xfrm>
            <a:off x="2960584" y="461074"/>
            <a:ext cx="5596200" cy="3981000"/>
          </a:xfrm>
        </p:spPr>
        <p:txBody>
          <a:bodyPr/>
          <a:lstStyle/>
          <a:p>
            <a:pPr marL="139700" indent="0">
              <a:buNone/>
            </a:pPr>
            <a:r>
              <a:rPr lang="en-US" dirty="0"/>
              <a:t>So far our entire discussion of error assumes a fixed amount of data. What happens to our error (true error and training error) as we get more data?</a:t>
            </a:r>
          </a:p>
        </p:txBody>
      </p:sp>
      <p:sp>
        <p:nvSpPr>
          <p:cNvPr id="14" name="Slide Number Placeholder 3">
            <a:extLst>
              <a:ext uri="{FF2B5EF4-FFF2-40B4-BE49-F238E27FC236}">
                <a16:creationId xmlns:a16="http://schemas.microsoft.com/office/drawing/2014/main" id="{4B63FAF7-47F8-104C-A91A-98A5656EC16E}"/>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52</a:t>
            </a:fld>
            <a:endParaRPr lang="en"/>
          </a:p>
        </p:txBody>
      </p:sp>
      <p:sp>
        <p:nvSpPr>
          <p:cNvPr id="15" name="Left-Up Arrow 14">
            <a:extLst>
              <a:ext uri="{FF2B5EF4-FFF2-40B4-BE49-F238E27FC236}">
                <a16:creationId xmlns:a16="http://schemas.microsoft.com/office/drawing/2014/main" id="{EEA6C2CA-FFF2-074D-AC36-79289349AAED}"/>
              </a:ext>
            </a:extLst>
          </p:cNvPr>
          <p:cNvSpPr/>
          <p:nvPr/>
        </p:nvSpPr>
        <p:spPr>
          <a:xfrm flipH="1">
            <a:off x="3502184" y="2062040"/>
            <a:ext cx="5054600" cy="2494459"/>
          </a:xfrm>
          <a:prstGeom prst="leftUpArrow">
            <a:avLst>
              <a:gd name="adj1" fmla="val 0"/>
              <a:gd name="adj2" fmla="val 3283"/>
              <a:gd name="adj3" fmla="val 50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BB2186C-428A-BC48-8C80-1D254AE970B7}"/>
              </a:ext>
            </a:extLst>
          </p:cNvPr>
          <p:cNvSpPr/>
          <p:nvPr/>
        </p:nvSpPr>
        <p:spPr>
          <a:xfrm>
            <a:off x="6961238" y="4638874"/>
            <a:ext cx="1774748" cy="307777"/>
          </a:xfrm>
          <a:prstGeom prst="rect">
            <a:avLst/>
          </a:prstGeom>
        </p:spPr>
        <p:txBody>
          <a:bodyPr wrap="square">
            <a:spAutoFit/>
          </a:bodyPr>
          <a:lstStyle/>
          <a:p>
            <a:pPr algn="ctr"/>
            <a:r>
              <a:rPr lang="en-US" dirty="0">
                <a:solidFill>
                  <a:srgbClr val="666666"/>
                </a:solidFill>
                <a:latin typeface="Nunito Sans" pitchFamily="2" charset="77"/>
              </a:rPr>
              <a:t>Size of train set</a:t>
            </a:r>
            <a:endParaRPr lang="en-US" dirty="0"/>
          </a:p>
        </p:txBody>
      </p:sp>
      <p:sp>
        <p:nvSpPr>
          <p:cNvPr id="18" name="Rectangle 17">
            <a:extLst>
              <a:ext uri="{FF2B5EF4-FFF2-40B4-BE49-F238E27FC236}">
                <a16:creationId xmlns:a16="http://schemas.microsoft.com/office/drawing/2014/main" id="{4596F04F-F7EB-F649-A883-BDF472A5FB14}"/>
              </a:ext>
            </a:extLst>
          </p:cNvPr>
          <p:cNvSpPr/>
          <p:nvPr/>
        </p:nvSpPr>
        <p:spPr>
          <a:xfrm>
            <a:off x="2593424" y="1754262"/>
            <a:ext cx="1405961" cy="307777"/>
          </a:xfrm>
          <a:prstGeom prst="rect">
            <a:avLst/>
          </a:prstGeom>
        </p:spPr>
        <p:txBody>
          <a:bodyPr wrap="square">
            <a:spAutoFit/>
          </a:bodyPr>
          <a:lstStyle/>
          <a:p>
            <a:pPr algn="ctr"/>
            <a:r>
              <a:rPr lang="en-US" dirty="0">
                <a:solidFill>
                  <a:srgbClr val="666666"/>
                </a:solidFill>
                <a:latin typeface="Nunito Sans" pitchFamily="2" charset="77"/>
              </a:rPr>
              <a:t>Error</a:t>
            </a:r>
            <a:endParaRPr lang="en-US" dirty="0"/>
          </a:p>
        </p:txBody>
      </p:sp>
    </p:spTree>
    <p:extLst>
      <p:ext uri="{BB962C8B-B14F-4D97-AF65-F5344CB8AC3E}">
        <p14:creationId xmlns:p14="http://schemas.microsoft.com/office/powerpoint/2010/main" val="1046162119"/>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line chart&#10;&#10;Description automatically generated">
            <a:extLst>
              <a:ext uri="{FF2B5EF4-FFF2-40B4-BE49-F238E27FC236}">
                <a16:creationId xmlns:a16="http://schemas.microsoft.com/office/drawing/2014/main" id="{A26613CF-24B1-014D-A700-FCF544FCF70A}"/>
              </a:ext>
            </a:extLst>
          </p:cNvPr>
          <p:cNvPicPr>
            <a:picLocks noChangeAspect="1"/>
          </p:cNvPicPr>
          <p:nvPr/>
        </p:nvPicPr>
        <p:blipFill>
          <a:blip r:embed="rId3"/>
          <a:stretch>
            <a:fillRect/>
          </a:stretch>
        </p:blipFill>
        <p:spPr>
          <a:xfrm>
            <a:off x="2599526" y="1558942"/>
            <a:ext cx="3203977" cy="1738813"/>
          </a:xfrm>
          <a:prstGeom prst="rect">
            <a:avLst/>
          </a:prstGeom>
        </p:spPr>
      </p:pic>
      <p:pic>
        <p:nvPicPr>
          <p:cNvPr id="13" name="Picture 12" descr="Chart, scatter chart&#10;&#10;Description automatically generated">
            <a:extLst>
              <a:ext uri="{FF2B5EF4-FFF2-40B4-BE49-F238E27FC236}">
                <a16:creationId xmlns:a16="http://schemas.microsoft.com/office/drawing/2014/main" id="{588C7F8C-099C-9B4E-8E3A-1B5C717DE4DF}"/>
              </a:ext>
            </a:extLst>
          </p:cNvPr>
          <p:cNvPicPr>
            <a:picLocks noChangeAspect="1"/>
          </p:cNvPicPr>
          <p:nvPr/>
        </p:nvPicPr>
        <p:blipFill>
          <a:blip r:embed="rId4"/>
          <a:stretch>
            <a:fillRect/>
          </a:stretch>
        </p:blipFill>
        <p:spPr>
          <a:xfrm>
            <a:off x="5392422" y="3009358"/>
            <a:ext cx="3634895" cy="1912768"/>
          </a:xfrm>
          <a:prstGeom prst="rect">
            <a:avLst/>
          </a:prstGeom>
        </p:spPr>
      </p:pic>
      <p:sp>
        <p:nvSpPr>
          <p:cNvPr id="2" name="Title 1">
            <a:extLst>
              <a:ext uri="{FF2B5EF4-FFF2-40B4-BE49-F238E27FC236}">
                <a16:creationId xmlns:a16="http://schemas.microsoft.com/office/drawing/2014/main" id="{56FF6491-A40D-8141-B5C2-69586CC430CD}"/>
              </a:ext>
            </a:extLst>
          </p:cNvPr>
          <p:cNvSpPr>
            <a:spLocks noGrp="1"/>
          </p:cNvSpPr>
          <p:nvPr>
            <p:ph type="title"/>
          </p:nvPr>
        </p:nvSpPr>
        <p:spPr/>
        <p:txBody>
          <a:bodyPr/>
          <a:lstStyle/>
          <a:p>
            <a:r>
              <a:rPr lang="en-US" dirty="0"/>
              <a:t>Dataset Size</a:t>
            </a:r>
          </a:p>
        </p:txBody>
      </p:sp>
      <p:sp>
        <p:nvSpPr>
          <p:cNvPr id="3" name="Text Placeholder 2">
            <a:extLst>
              <a:ext uri="{FF2B5EF4-FFF2-40B4-BE49-F238E27FC236}">
                <a16:creationId xmlns:a16="http://schemas.microsoft.com/office/drawing/2014/main" id="{1CA201DA-34D0-D348-9EF1-189798B0C129}"/>
              </a:ext>
            </a:extLst>
          </p:cNvPr>
          <p:cNvSpPr>
            <a:spLocks noGrp="1"/>
          </p:cNvSpPr>
          <p:nvPr>
            <p:ph type="body" idx="1"/>
          </p:nvPr>
        </p:nvSpPr>
        <p:spPr>
          <a:xfrm>
            <a:off x="2871019" y="437849"/>
            <a:ext cx="5864968" cy="3981000"/>
          </a:xfrm>
        </p:spPr>
        <p:txBody>
          <a:bodyPr/>
          <a:lstStyle/>
          <a:p>
            <a:r>
              <a:rPr lang="en-US" dirty="0"/>
              <a:t>Model complexity doesn’t depend on the size of the training set</a:t>
            </a:r>
          </a:p>
          <a:p>
            <a:r>
              <a:rPr lang="en-US" dirty="0"/>
              <a:t>The larger the training set, the lower the variance of the model, thus less overfitting </a:t>
            </a:r>
          </a:p>
          <a:p>
            <a:endParaRPr lang="en-US" dirty="0"/>
          </a:p>
        </p:txBody>
      </p:sp>
      <p:sp>
        <p:nvSpPr>
          <p:cNvPr id="4" name="Slide Number Placeholder 3">
            <a:extLst>
              <a:ext uri="{FF2B5EF4-FFF2-40B4-BE49-F238E27FC236}">
                <a16:creationId xmlns:a16="http://schemas.microsoft.com/office/drawing/2014/main" id="{D903AA30-67A8-8042-841F-EE58E509B9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Tree>
    <p:extLst>
      <p:ext uri="{BB962C8B-B14F-4D97-AF65-F5344CB8AC3E}">
        <p14:creationId xmlns:p14="http://schemas.microsoft.com/office/powerpoint/2010/main" val="631396949"/>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5C6CE-C6EB-13F1-00D6-627BF7A57589}"/>
              </a:ext>
            </a:extLst>
          </p:cNvPr>
          <p:cNvSpPr>
            <a:spLocks noGrp="1"/>
          </p:cNvSpPr>
          <p:nvPr>
            <p:ph type="title"/>
          </p:nvPr>
        </p:nvSpPr>
        <p:spPr/>
        <p:txBody>
          <a:bodyPr/>
          <a:lstStyle/>
          <a:p>
            <a:r>
              <a:rPr lang="en-US" dirty="0"/>
              <a:t>Demo</a:t>
            </a:r>
          </a:p>
        </p:txBody>
      </p:sp>
      <p:sp>
        <p:nvSpPr>
          <p:cNvPr id="6" name="Text Placeholder 5">
            <a:extLst>
              <a:ext uri="{FF2B5EF4-FFF2-40B4-BE49-F238E27FC236}">
                <a16:creationId xmlns:a16="http://schemas.microsoft.com/office/drawing/2014/main" id="{7F93CDFD-40E1-8480-E5A2-122A7E3AC82B}"/>
              </a:ext>
            </a:extLst>
          </p:cNvPr>
          <p:cNvSpPr>
            <a:spLocks noGrp="1"/>
          </p:cNvSpPr>
          <p:nvPr>
            <p:ph type="body" idx="1"/>
          </p:nvPr>
        </p:nvSpPr>
        <p:spPr/>
        <p:txBody>
          <a:bodyPr/>
          <a:lstStyle/>
          <a:p>
            <a:pPr marL="139700" indent="0">
              <a:buNone/>
            </a:pPr>
            <a:r>
              <a:rPr lang="en-US" dirty="0"/>
              <a:t>Bias-Variance Tradeoff</a:t>
            </a:r>
          </a:p>
          <a:p>
            <a:pPr marL="139700" indent="0">
              <a:buNone/>
            </a:pPr>
            <a:endParaRPr lang="en-US" dirty="0"/>
          </a:p>
          <a:p>
            <a:r>
              <a:rPr lang="en-US" dirty="0"/>
              <a:t>Training a linear regression model in Python</a:t>
            </a:r>
          </a:p>
          <a:p>
            <a:r>
              <a:rPr lang="en-US" dirty="0"/>
              <a:t>Observing the effect of the bias-variance tradeoff as compared to model complexity</a:t>
            </a:r>
          </a:p>
        </p:txBody>
      </p:sp>
      <p:sp>
        <p:nvSpPr>
          <p:cNvPr id="4" name="Slide Number Placeholder 3">
            <a:extLst>
              <a:ext uri="{FF2B5EF4-FFF2-40B4-BE49-F238E27FC236}">
                <a16:creationId xmlns:a16="http://schemas.microsoft.com/office/drawing/2014/main" id="{6B96AADD-2E1B-1B4B-16DE-F311569E21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Tree>
    <p:extLst>
      <p:ext uri="{BB962C8B-B14F-4D97-AF65-F5344CB8AC3E}">
        <p14:creationId xmlns:p14="http://schemas.microsoft.com/office/powerpoint/2010/main" val="140395315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61BAC0-58F2-5147-9DB3-620C11AFD2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pic>
        <p:nvPicPr>
          <p:cNvPr id="2050" name="Picture 2" descr="Massage Cat GIF - Massage Cat Kitty GIFs">
            <a:extLst>
              <a:ext uri="{FF2B5EF4-FFF2-40B4-BE49-F238E27FC236}">
                <a16:creationId xmlns:a16="http://schemas.microsoft.com/office/drawing/2014/main" id="{7768BD24-1C27-8E4F-81BA-FB0829C45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680" y="-49"/>
            <a:ext cx="28940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9586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94A0-15A6-43F8-9943-892AB5043AD7}"/>
              </a:ext>
            </a:extLst>
          </p:cNvPr>
          <p:cNvSpPr>
            <a:spLocks noGrp="1"/>
          </p:cNvSpPr>
          <p:nvPr>
            <p:ph type="ctrTitle"/>
          </p:nvPr>
        </p:nvSpPr>
        <p:spPr/>
        <p:txBody>
          <a:bodyPr/>
          <a:lstStyle/>
          <a:p>
            <a:r>
              <a:rPr lang="en-US" dirty="0"/>
              <a:t>Choosing Complexity</a:t>
            </a:r>
          </a:p>
        </p:txBody>
      </p:sp>
      <p:sp>
        <p:nvSpPr>
          <p:cNvPr id="3" name="Subtitle 2">
            <a:extLst>
              <a:ext uri="{FF2B5EF4-FFF2-40B4-BE49-F238E27FC236}">
                <a16:creationId xmlns:a16="http://schemas.microsoft.com/office/drawing/2014/main" id="{42DCFB51-25C3-4E04-8D30-098B6BB9494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431F4FA-4C96-4048-808C-456A2A86DF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349575122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CCEEA8-3A3A-5C47-B902-9053DB74EFB7}"/>
              </a:ext>
            </a:extLst>
          </p:cNvPr>
          <p:cNvSpPr>
            <a:spLocks noGrp="1"/>
          </p:cNvSpPr>
          <p:nvPr>
            <p:ph type="title"/>
          </p:nvPr>
        </p:nvSpPr>
        <p:spPr/>
        <p:txBody>
          <a:bodyPr/>
          <a:lstStyle/>
          <a:p>
            <a:r>
              <a:rPr lang="en-US" dirty="0"/>
              <a:t>Choosing Complexity</a:t>
            </a:r>
          </a:p>
        </p:txBody>
      </p:sp>
      <p:sp>
        <p:nvSpPr>
          <p:cNvPr id="5" name="Text Placeholder 4">
            <a:extLst>
              <a:ext uri="{FF2B5EF4-FFF2-40B4-BE49-F238E27FC236}">
                <a16:creationId xmlns:a16="http://schemas.microsoft.com/office/drawing/2014/main" id="{0287A896-97A8-0443-AA2A-B27FD88E73B4}"/>
              </a:ext>
            </a:extLst>
          </p:cNvPr>
          <p:cNvSpPr>
            <a:spLocks noGrp="1"/>
          </p:cNvSpPr>
          <p:nvPr>
            <p:ph type="body" idx="1"/>
          </p:nvPr>
        </p:nvSpPr>
        <p:spPr/>
        <p:txBody>
          <a:bodyPr/>
          <a:lstStyle/>
          <a:p>
            <a:pPr marL="139700" indent="0">
              <a:buNone/>
            </a:pPr>
            <a:r>
              <a:rPr lang="en-US" dirty="0"/>
              <a:t>So far we have talked about the affect of using different complexities on our error. Now, how do we choose the right one?</a:t>
            </a:r>
          </a:p>
        </p:txBody>
      </p:sp>
      <p:sp>
        <p:nvSpPr>
          <p:cNvPr id="3" name="Slide Number Placeholder 2">
            <a:extLst>
              <a:ext uri="{FF2B5EF4-FFF2-40B4-BE49-F238E27FC236}">
                <a16:creationId xmlns:a16="http://schemas.microsoft.com/office/drawing/2014/main" id="{6F0311D3-341C-964E-B455-F902C179BB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spTree>
    <p:extLst>
      <p:ext uri="{BB962C8B-B14F-4D97-AF65-F5344CB8AC3E}">
        <p14:creationId xmlns:p14="http://schemas.microsoft.com/office/powerpoint/2010/main" val="26517056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b="1" dirty="0"/>
              <a:t>Suppose I wanted to figure out the right degree polynomial for my dataset (we’ll try p from 1 to 20). What procedure should I use to do this? Pick the best option</a:t>
            </a:r>
            <a:endParaRPr lang="en-US" dirty="0"/>
          </a:p>
          <a:p>
            <a:pPr marL="139700" indent="0">
              <a:buNone/>
            </a:pPr>
            <a:endParaRPr lang="en-US" dirty="0"/>
          </a:p>
          <a:p>
            <a:pPr marL="139700" indent="0">
              <a:buNone/>
            </a:pPr>
            <a:r>
              <a:rPr lang="en-US" dirty="0"/>
              <a:t>For each possible degree polynomial p:</a:t>
            </a:r>
          </a:p>
          <a:p>
            <a:r>
              <a:rPr lang="en-US" dirty="0"/>
              <a:t>Train a model with degree p on the training set, pick p that has the lowest test error</a:t>
            </a:r>
          </a:p>
          <a:p>
            <a:r>
              <a:rPr lang="en-US" dirty="0"/>
              <a:t>Train a model with degree p on the training set, pick p that has the highest test error</a:t>
            </a:r>
          </a:p>
          <a:p>
            <a:r>
              <a:rPr lang="en-US" dirty="0"/>
              <a:t>Train a model with degree p on the test set, pick p that has the lowest test error</a:t>
            </a:r>
          </a:p>
          <a:p>
            <a:r>
              <a:rPr lang="en-US" dirty="0"/>
              <a:t>Train a model with degree p on the test set, pick p that has the highest test error</a:t>
            </a:r>
          </a:p>
          <a:p>
            <a:r>
              <a:rPr lang="en-US" dirty="0"/>
              <a:t>None of the above</a:t>
            </a:r>
          </a:p>
          <a:p>
            <a:endParaRPr lang="en-US" dirty="0"/>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2576291827"/>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b="1" dirty="0"/>
              <a:t>Suppose I wanted to figure out the right degree polynomial for my dataset (we’ll try p from 1 to 20). What procedure should I use to do this? Pick the best option</a:t>
            </a:r>
            <a:endParaRPr lang="en-US" dirty="0"/>
          </a:p>
          <a:p>
            <a:pPr marL="139700" indent="0">
              <a:buNone/>
            </a:pPr>
            <a:endParaRPr lang="en-US" dirty="0"/>
          </a:p>
          <a:p>
            <a:pPr marL="139700" indent="0">
              <a:buNone/>
            </a:pPr>
            <a:r>
              <a:rPr lang="en-US" dirty="0"/>
              <a:t>For each possible degree polynomial p:</a:t>
            </a:r>
          </a:p>
          <a:p>
            <a:r>
              <a:rPr lang="en-US" dirty="0"/>
              <a:t>Train a model with degree p on the training set, pick p that has the lowest test error</a:t>
            </a:r>
          </a:p>
          <a:p>
            <a:r>
              <a:rPr lang="en-US" dirty="0"/>
              <a:t>Train a model with degree p on the training set, pick p that has the highest test error</a:t>
            </a:r>
          </a:p>
          <a:p>
            <a:r>
              <a:rPr lang="en-US" dirty="0"/>
              <a:t>Train a model with degree p on the test set, pick p that has the lowest test error</a:t>
            </a:r>
          </a:p>
          <a:p>
            <a:r>
              <a:rPr lang="en-US" dirty="0"/>
              <a:t>Train a model with degree p on the test set, pick p that has the highest test error</a:t>
            </a:r>
          </a:p>
          <a:p>
            <a:r>
              <a:rPr lang="en-US" dirty="0"/>
              <a:t>None of the above</a:t>
            </a:r>
          </a:p>
          <a:p>
            <a:endParaRPr lang="en-US" dirty="0"/>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2 min</a:t>
            </a:r>
          </a:p>
        </p:txBody>
      </p:sp>
    </p:spTree>
    <p:extLst>
      <p:ext uri="{BB962C8B-B14F-4D97-AF65-F5344CB8AC3E}">
        <p14:creationId xmlns:p14="http://schemas.microsoft.com/office/powerpoint/2010/main" val="225415579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C387-9A09-AE41-BE89-8D368F91E92D}"/>
              </a:ext>
            </a:extLst>
          </p:cNvPr>
          <p:cNvSpPr>
            <a:spLocks noGrp="1"/>
          </p:cNvSpPr>
          <p:nvPr>
            <p:ph type="title"/>
          </p:nvPr>
        </p:nvSpPr>
        <p:spPr/>
        <p:txBody>
          <a:bodyPr/>
          <a:lstStyle/>
          <a:p>
            <a:r>
              <a:rPr lang="en-US" dirty="0"/>
              <a:t>Polynomial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7124F6E-3651-9D4A-8254-91EDCE7B7512}"/>
                  </a:ext>
                </a:extLst>
              </p:cNvPr>
              <p:cNvSpPr>
                <a:spLocks noGrp="1"/>
              </p:cNvSpPr>
              <p:nvPr>
                <p:ph type="body" idx="1"/>
              </p:nvPr>
            </p:nvSpPr>
            <p:spPr/>
            <p:txBody>
              <a:bodyPr/>
              <a:lstStyle/>
              <a:p>
                <a:pPr marL="139700" indent="0">
                  <a:buNone/>
                </a:pPr>
                <a:r>
                  <a:rPr lang="en-US" b="1" dirty="0"/>
                  <a:t>Model</a:t>
                </a: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nor/>
                        </m:rPr>
                        <a:rPr lang="en-US" b="0" i="0" smtClean="0">
                          <a:latin typeface="Cambria Math" panose="02040503050406030204" pitchFamily="18" charset="0"/>
                        </a:rPr>
                        <m:t>…</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𝑝</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𝑝</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a:p>
                <a:pPr marL="139700" indent="0">
                  <a:buNone/>
                </a:pPr>
                <a:endParaRPr lang="en-US" dirty="0"/>
              </a:p>
              <a:p>
                <a:pPr marL="139700" indent="0">
                  <a:buNone/>
                </a:pPr>
                <a:r>
                  <a:rPr lang="en-US" dirty="0"/>
                  <a:t>Just like linear regression, but uses more features!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do you train it? Gradient descent (with more parameters)</a:t>
                </a:r>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D7124F6E-3651-9D4A-8254-91EDCE7B7512}"/>
                  </a:ext>
                </a:extLst>
              </p:cNvPr>
              <p:cNvSpPr>
                <a:spLocks noGrp="1" noRot="1" noChangeAspect="1" noMove="1" noResize="1" noEditPoints="1" noAdjustHandles="1" noChangeArrowheads="1" noChangeShapeType="1" noTextEdit="1"/>
              </p:cNvSpPr>
              <p:nvPr>
                <p:ph type="body" idx="1"/>
              </p:nvPr>
            </p:nvSpPr>
            <p:spPr>
              <a:blipFill>
                <a:blip r:embed="rId2"/>
                <a:stretch>
                  <a:fillRect b="-857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AE3D4BD-CE77-C34A-91F0-F500473275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74133CE-E164-1F47-BA9D-391FE09DDD3C}"/>
                  </a:ext>
                </a:extLst>
              </p:cNvPr>
              <p:cNvGraphicFramePr>
                <a:graphicFrameLocks noGrp="1"/>
              </p:cNvGraphicFramePr>
              <p:nvPr/>
            </p:nvGraphicFramePr>
            <p:xfrm>
              <a:off x="3090625" y="2053554"/>
              <a:ext cx="5466159" cy="2225040"/>
            </p:xfrm>
            <a:graphic>
              <a:graphicData uri="http://schemas.openxmlformats.org/drawingml/2006/table">
                <a:tbl>
                  <a:tblPr firstRow="1" bandRow="1">
                    <a:tableStyleId>{5A111915-BE36-4E01-A7E5-04B1672EAD32}</a:tableStyleId>
                  </a:tblPr>
                  <a:tblGrid>
                    <a:gridCol w="1822053">
                      <a:extLst>
                        <a:ext uri="{9D8B030D-6E8A-4147-A177-3AD203B41FA5}">
                          <a16:colId xmlns:a16="http://schemas.microsoft.com/office/drawing/2014/main" val="3392280889"/>
                        </a:ext>
                      </a:extLst>
                    </a:gridCol>
                    <a:gridCol w="1822053">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7084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i="0" dirty="0">
                              <a:latin typeface="Cambria Math" panose="02040503050406030204" pitchFamily="18" charset="0"/>
                              <a:ea typeface="Cambria Math" panose="02040503050406030204" pitchFamily="18" charset="0"/>
                            </a:rPr>
                            <a:t>0</a:t>
                          </a:r>
                        </a:p>
                      </a:txBody>
                      <a:tcPr/>
                    </a:tc>
                    <a:tc>
                      <a:txBody>
                        <a:bodyPr/>
                        <a:lstStyle/>
                        <a:p>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i="0" dirty="0">
                              <a:latin typeface="Cambria Math" panose="02040503050406030204" pitchFamily="18" charset="0"/>
                              <a:ea typeface="Cambria Math" panose="02040503050406030204" pitchFamily="18" charset="0"/>
                            </a:rPr>
                            <a:t>1</a:t>
                          </a:r>
                        </a:p>
                      </a:txBody>
                      <a:tcPr/>
                    </a:tc>
                    <a:tc>
                      <a:txBody>
                        <a:bodyPr/>
                        <a:lstStyle/>
                        <a:p>
                          <a14:m>
                            <m:oMath xmlns:m="http://schemas.openxmlformats.org/officeDocument/2006/math">
                              <m:r>
                                <a:rPr lang="en-US" smtClean="0">
                                  <a:latin typeface="Cambria Math" panose="02040503050406030204" pitchFamily="18" charset="0"/>
                                </a:rPr>
                                <m:t>𝑥</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i="0" dirty="0">
                              <a:latin typeface="Cambria Math" panose="02040503050406030204" pitchFamily="18" charset="0"/>
                              <a:ea typeface="Cambria Math" panose="02040503050406030204" pitchFamily="18" charset="0"/>
                            </a:rPr>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𝑥</m:t>
                                  </m:r>
                                </m:e>
                                <m:sup>
                                  <m:r>
                                    <a:rPr lang="en-US" smtClean="0">
                                      <a:latin typeface="Cambria Math" panose="02040503050406030204" pitchFamily="18" charset="0"/>
                                    </a:rPr>
                                    <m:t>2</m:t>
                                  </m:r>
                                </m:sup>
                              </m:sSup>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i="0" dirty="0">
                              <a:latin typeface="Cambria Math" panose="02040503050406030204" pitchFamily="18" charset="0"/>
                              <a:ea typeface="Cambria Math" panose="02040503050406030204" pitchFamily="18" charset="0"/>
                            </a:rPr>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i="0" dirty="0">
                              <a:latin typeface="Cambria Math" panose="02040503050406030204" pitchFamily="18" charset="0"/>
                              <a:ea typeface="Cambria Math" panose="02040503050406030204" pitchFamily="18" charset="0"/>
                            </a:rPr>
                            <a:t>p</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𝑥</m:t>
                                  </m:r>
                                </m:e>
                                <m:sup>
                                  <m:r>
                                    <a:rPr lang="en-US" smtClean="0">
                                      <a:latin typeface="Cambria Math" panose="02040503050406030204" pitchFamily="18" charset="0"/>
                                    </a:rPr>
                                    <m:t>𝑝</m:t>
                                  </m:r>
                                </m:sup>
                              </m:sSup>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𝑝</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5" name="Table 4">
                <a:extLst>
                  <a:ext uri="{FF2B5EF4-FFF2-40B4-BE49-F238E27FC236}">
                    <a16:creationId xmlns:a16="http://schemas.microsoft.com/office/drawing/2014/main" id="{974133CE-E164-1F47-BA9D-391FE09DDD3C}"/>
                  </a:ext>
                </a:extLst>
              </p:cNvPr>
              <p:cNvGraphicFramePr>
                <a:graphicFrameLocks noGrp="1"/>
              </p:cNvGraphicFramePr>
              <p:nvPr>
                <p:extLst>
                  <p:ext uri="{D42A27DB-BD31-4B8C-83A1-F6EECF244321}">
                    <p14:modId xmlns:p14="http://schemas.microsoft.com/office/powerpoint/2010/main" val="472570023"/>
                  </p:ext>
                </p:extLst>
              </p:nvPr>
            </p:nvGraphicFramePr>
            <p:xfrm>
              <a:off x="3090625" y="2053554"/>
              <a:ext cx="5466159" cy="2225040"/>
            </p:xfrm>
            <a:graphic>
              <a:graphicData uri="http://schemas.openxmlformats.org/drawingml/2006/table">
                <a:tbl>
                  <a:tblPr firstRow="1" bandRow="1">
                    <a:tableStyleId>{5A111915-BE36-4E01-A7E5-04B1672EAD32}</a:tableStyleId>
                  </a:tblPr>
                  <a:tblGrid>
                    <a:gridCol w="1822053">
                      <a:extLst>
                        <a:ext uri="{9D8B030D-6E8A-4147-A177-3AD203B41FA5}">
                          <a16:colId xmlns:a16="http://schemas.microsoft.com/office/drawing/2014/main" val="3392280889"/>
                        </a:ext>
                      </a:extLst>
                    </a:gridCol>
                    <a:gridCol w="1822053">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7084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i="0" dirty="0">
                              <a:latin typeface="Cambria Math" panose="02040503050406030204" pitchFamily="18" charset="0"/>
                              <a:ea typeface="Cambria Math" panose="02040503050406030204" pitchFamily="18" charset="0"/>
                            </a:rPr>
                            <a:t>0</a:t>
                          </a:r>
                        </a:p>
                      </a:txBody>
                      <a:tcPr/>
                    </a:tc>
                    <a:tc>
                      <a:txBody>
                        <a:bodyPr/>
                        <a:lstStyle/>
                        <a:p>
                          <a:endParaRPr lang="en-US"/>
                        </a:p>
                      </a:txBody>
                      <a:tcPr>
                        <a:blipFill>
                          <a:blip r:embed="rId3"/>
                          <a:stretch>
                            <a:fillRect l="-101399" t="-100000" r="-100699" b="-390000"/>
                          </a:stretch>
                        </a:blipFill>
                      </a:tcPr>
                    </a:tc>
                    <a:tc>
                      <a:txBody>
                        <a:bodyPr/>
                        <a:lstStyle/>
                        <a:p>
                          <a:endParaRPr lang="en-US"/>
                        </a:p>
                      </a:txBody>
                      <a:tcPr>
                        <a:blipFill>
                          <a:blip r:embed="rId3"/>
                          <a:stretch>
                            <a:fillRect l="-200000" t="-100000" b="-390000"/>
                          </a:stretch>
                        </a:blipFill>
                      </a:tcPr>
                    </a:tc>
                    <a:extLst>
                      <a:ext uri="{0D108BD9-81ED-4DB2-BD59-A6C34878D82A}">
                        <a16:rowId xmlns:a16="http://schemas.microsoft.com/office/drawing/2014/main" val="2261295687"/>
                      </a:ext>
                    </a:extLst>
                  </a:tr>
                  <a:tr h="370840">
                    <a:tc>
                      <a:txBody>
                        <a:bodyPr/>
                        <a:lstStyle/>
                        <a:p>
                          <a:r>
                            <a:rPr lang="en-US" i="0" dirty="0">
                              <a:latin typeface="Cambria Math" panose="02040503050406030204" pitchFamily="18" charset="0"/>
                              <a:ea typeface="Cambria Math" panose="02040503050406030204" pitchFamily="18" charset="0"/>
                            </a:rPr>
                            <a:t>1</a:t>
                          </a:r>
                        </a:p>
                      </a:txBody>
                      <a:tcPr/>
                    </a:tc>
                    <a:tc>
                      <a:txBody>
                        <a:bodyPr/>
                        <a:lstStyle/>
                        <a:p>
                          <a:endParaRPr lang="en-US"/>
                        </a:p>
                      </a:txBody>
                      <a:tcPr>
                        <a:blipFill>
                          <a:blip r:embed="rId3"/>
                          <a:stretch>
                            <a:fillRect l="-101399" t="-206897" r="-100699" b="-303448"/>
                          </a:stretch>
                        </a:blipFill>
                      </a:tcPr>
                    </a:tc>
                    <a:tc>
                      <a:txBody>
                        <a:bodyPr/>
                        <a:lstStyle/>
                        <a:p>
                          <a:endParaRPr lang="en-US"/>
                        </a:p>
                      </a:txBody>
                      <a:tcPr>
                        <a:blipFill>
                          <a:blip r:embed="rId3"/>
                          <a:stretch>
                            <a:fillRect l="-200000" t="-206897" b="-303448"/>
                          </a:stretch>
                        </a:blipFill>
                      </a:tcPr>
                    </a:tc>
                    <a:extLst>
                      <a:ext uri="{0D108BD9-81ED-4DB2-BD59-A6C34878D82A}">
                        <a16:rowId xmlns:a16="http://schemas.microsoft.com/office/drawing/2014/main" val="1912774004"/>
                      </a:ext>
                    </a:extLst>
                  </a:tr>
                  <a:tr h="370840">
                    <a:tc>
                      <a:txBody>
                        <a:bodyPr/>
                        <a:lstStyle/>
                        <a:p>
                          <a:r>
                            <a:rPr lang="en-US" i="0" dirty="0">
                              <a:latin typeface="Cambria Math" panose="02040503050406030204" pitchFamily="18" charset="0"/>
                              <a:ea typeface="Cambria Math" panose="02040503050406030204" pitchFamily="18" charset="0"/>
                            </a:rPr>
                            <a:t>2</a:t>
                          </a:r>
                        </a:p>
                      </a:txBody>
                      <a:tcPr/>
                    </a:tc>
                    <a:tc>
                      <a:txBody>
                        <a:bodyPr/>
                        <a:lstStyle/>
                        <a:p>
                          <a:endParaRPr lang="en-US"/>
                        </a:p>
                      </a:txBody>
                      <a:tcPr>
                        <a:blipFill>
                          <a:blip r:embed="rId3"/>
                          <a:stretch>
                            <a:fillRect l="-101399" t="-306897" r="-100699" b="-203448"/>
                          </a:stretch>
                        </a:blipFill>
                      </a:tcPr>
                    </a:tc>
                    <a:tc>
                      <a:txBody>
                        <a:bodyPr/>
                        <a:lstStyle/>
                        <a:p>
                          <a:endParaRPr lang="en-US"/>
                        </a:p>
                      </a:txBody>
                      <a:tcPr>
                        <a:blipFill>
                          <a:blip r:embed="rId3"/>
                          <a:stretch>
                            <a:fillRect l="-200000" t="-306897" b="-203448"/>
                          </a:stretch>
                        </a:blipFill>
                      </a:tcPr>
                    </a:tc>
                    <a:extLst>
                      <a:ext uri="{0D108BD9-81ED-4DB2-BD59-A6C34878D82A}">
                        <a16:rowId xmlns:a16="http://schemas.microsoft.com/office/drawing/2014/main" val="1933971319"/>
                      </a:ext>
                    </a:extLst>
                  </a:tr>
                  <a:tr h="370840">
                    <a:tc>
                      <a:txBody>
                        <a:bodyPr/>
                        <a:lstStyle/>
                        <a:p>
                          <a:r>
                            <a:rPr lang="en-US" i="0" dirty="0">
                              <a:latin typeface="Cambria Math" panose="02040503050406030204" pitchFamily="18" charset="0"/>
                              <a:ea typeface="Cambria Math" panose="02040503050406030204" pitchFamily="18" charset="0"/>
                            </a:rPr>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i="0" dirty="0">
                              <a:latin typeface="Cambria Math" panose="02040503050406030204" pitchFamily="18" charset="0"/>
                              <a:ea typeface="Cambria Math" panose="02040503050406030204" pitchFamily="18" charset="0"/>
                            </a:rPr>
                            <a:t>p</a:t>
                          </a:r>
                        </a:p>
                      </a:txBody>
                      <a:tcPr/>
                    </a:tc>
                    <a:tc>
                      <a:txBody>
                        <a:bodyPr/>
                        <a:lstStyle/>
                        <a:p>
                          <a:endParaRPr lang="en-US"/>
                        </a:p>
                      </a:txBody>
                      <a:tcPr>
                        <a:blipFill>
                          <a:blip r:embed="rId3"/>
                          <a:stretch>
                            <a:fillRect l="-101399" t="-510345" r="-100699"/>
                          </a:stretch>
                        </a:blipFill>
                      </a:tcPr>
                    </a:tc>
                    <a:tc>
                      <a:txBody>
                        <a:bodyPr/>
                        <a:lstStyle/>
                        <a:p>
                          <a:endParaRPr lang="en-US"/>
                        </a:p>
                      </a:txBody>
                      <a:tcPr>
                        <a:blipFill>
                          <a:blip r:embed="rId3"/>
                          <a:stretch>
                            <a:fillRect l="-200000" t="-510345"/>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22631634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A387-CCAB-2341-8F20-7CD9E6ADDBD1}"/>
              </a:ext>
            </a:extLst>
          </p:cNvPr>
          <p:cNvSpPr>
            <a:spLocks noGrp="1"/>
          </p:cNvSpPr>
          <p:nvPr>
            <p:ph type="title"/>
          </p:nvPr>
        </p:nvSpPr>
        <p:spPr/>
        <p:txBody>
          <a:bodyPr/>
          <a:lstStyle/>
          <a:p>
            <a:r>
              <a:rPr lang="en-US" dirty="0"/>
              <a:t>Choosing Complexity</a:t>
            </a:r>
          </a:p>
        </p:txBody>
      </p:sp>
      <p:sp>
        <p:nvSpPr>
          <p:cNvPr id="3" name="Text Placeholder 2">
            <a:extLst>
              <a:ext uri="{FF2B5EF4-FFF2-40B4-BE49-F238E27FC236}">
                <a16:creationId xmlns:a16="http://schemas.microsoft.com/office/drawing/2014/main" id="{78BC3F47-7E1C-114C-AC63-0C97606D8539}"/>
              </a:ext>
            </a:extLst>
          </p:cNvPr>
          <p:cNvSpPr>
            <a:spLocks noGrp="1"/>
          </p:cNvSpPr>
          <p:nvPr>
            <p:ph type="body" idx="1"/>
          </p:nvPr>
        </p:nvSpPr>
        <p:spPr>
          <a:xfrm>
            <a:off x="2732808" y="284552"/>
            <a:ext cx="6176741" cy="3981000"/>
          </a:xfrm>
        </p:spPr>
        <p:txBody>
          <a:bodyPr/>
          <a:lstStyle/>
          <a:p>
            <a:pPr marL="139700" indent="0">
              <a:buNone/>
            </a:pPr>
            <a:r>
              <a:rPr lang="en-US" dirty="0"/>
              <a:t>We can’t just choose the model that has the lowest </a:t>
            </a:r>
            <a:r>
              <a:rPr lang="en-US" b="1" dirty="0"/>
              <a:t>train </a:t>
            </a:r>
            <a:r>
              <a:rPr lang="en-US" dirty="0"/>
              <a:t>error because that will favor models that overfit! </a:t>
            </a:r>
          </a:p>
          <a:p>
            <a:pPr marL="139700" indent="0">
              <a:buNone/>
            </a:pPr>
            <a:endParaRPr lang="en-US" dirty="0"/>
          </a:p>
          <a:p>
            <a:pPr marL="139700" indent="0">
              <a:buNone/>
            </a:pPr>
            <a:r>
              <a:rPr lang="en-US" dirty="0"/>
              <a:t>It then seems like our only other choice is to choose the model that has the lowest </a:t>
            </a:r>
            <a:r>
              <a:rPr lang="en-US" b="1" dirty="0"/>
              <a:t>test </a:t>
            </a:r>
            <a:r>
              <a:rPr lang="en-US" dirty="0"/>
              <a:t>error (since that is our approximation of the true error)</a:t>
            </a:r>
          </a:p>
          <a:p>
            <a:r>
              <a:rPr lang="en-US" dirty="0"/>
              <a:t>This is almost right. However, the test set has been </a:t>
            </a:r>
            <a:r>
              <a:rPr lang="en-US" b="1" dirty="0"/>
              <a:t>tampered</a:t>
            </a:r>
            <a:r>
              <a:rPr lang="en-US" dirty="0"/>
              <a:t>, thus is no longer is an unbiased estimate of the true error. </a:t>
            </a:r>
          </a:p>
          <a:p>
            <a:r>
              <a:rPr lang="en-US" dirty="0"/>
              <a:t>We didn’t technically train the model on the test set (that’s good), but we chose </a:t>
            </a:r>
            <a:r>
              <a:rPr lang="en-US" b="1" dirty="0"/>
              <a:t>which model </a:t>
            </a:r>
            <a:r>
              <a:rPr lang="en-US" dirty="0"/>
              <a:t>to use based on the performance of the test set. </a:t>
            </a:r>
          </a:p>
          <a:p>
            <a:pPr lvl="1"/>
            <a:r>
              <a:rPr lang="en-US" dirty="0"/>
              <a:t>It’s no longer a stand in for “the unknown” since we probed it many times to figure out which model would be best.</a:t>
            </a:r>
          </a:p>
          <a:p>
            <a:pPr lvl="1"/>
            <a:endParaRPr lang="en-US" dirty="0"/>
          </a:p>
          <a:p>
            <a:pPr marL="139700" indent="0">
              <a:buNone/>
            </a:pPr>
            <a:r>
              <a:rPr lang="en-US" dirty="0"/>
              <a:t>NEVER EVER EVER touch the test set until the end. You only use it ONCE to evaluate the performance of the best model you have selected during training.</a:t>
            </a:r>
          </a:p>
          <a:p>
            <a:pPr marL="139700" indent="0">
              <a:buNone/>
            </a:pPr>
            <a:endParaRPr lang="en-US" dirty="0"/>
          </a:p>
          <a:p>
            <a:pPr marL="139700" indent="0">
              <a:buNone/>
            </a:pPr>
            <a:endParaRPr lang="en-US" dirty="0"/>
          </a:p>
          <a:p>
            <a:pPr marL="139700" indent="0">
              <a:buNone/>
            </a:pPr>
            <a:endParaRPr lang="en-US" dirty="0"/>
          </a:p>
          <a:p>
            <a:pPr marL="596900" lvl="1" indent="0">
              <a:buNone/>
            </a:pPr>
            <a:endParaRPr lang="en-US" dirty="0"/>
          </a:p>
        </p:txBody>
      </p:sp>
      <p:sp>
        <p:nvSpPr>
          <p:cNvPr id="4" name="Slide Number Placeholder 3">
            <a:extLst>
              <a:ext uri="{FF2B5EF4-FFF2-40B4-BE49-F238E27FC236}">
                <a16:creationId xmlns:a16="http://schemas.microsoft.com/office/drawing/2014/main" id="{CDDC9962-0D8B-6E43-8C1B-C081F49225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Tree>
    <p:extLst>
      <p:ext uri="{BB962C8B-B14F-4D97-AF65-F5344CB8AC3E}">
        <p14:creationId xmlns:p14="http://schemas.microsoft.com/office/powerpoint/2010/main" val="425263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6DB0-E6BA-6048-A418-0BE6F04C9175}"/>
              </a:ext>
            </a:extLst>
          </p:cNvPr>
          <p:cNvSpPr>
            <a:spLocks noGrp="1"/>
          </p:cNvSpPr>
          <p:nvPr>
            <p:ph type="title"/>
          </p:nvPr>
        </p:nvSpPr>
        <p:spPr/>
        <p:txBody>
          <a:bodyPr/>
          <a:lstStyle/>
          <a:p>
            <a:r>
              <a:rPr lang="en-US" dirty="0"/>
              <a:t>Choosing Complexity</a:t>
            </a:r>
          </a:p>
        </p:txBody>
      </p:sp>
      <p:sp>
        <p:nvSpPr>
          <p:cNvPr id="3" name="Text Placeholder 2">
            <a:extLst>
              <a:ext uri="{FF2B5EF4-FFF2-40B4-BE49-F238E27FC236}">
                <a16:creationId xmlns:a16="http://schemas.microsoft.com/office/drawing/2014/main" id="{18DAF9BE-A81D-C243-BE20-C058F955130F}"/>
              </a:ext>
            </a:extLst>
          </p:cNvPr>
          <p:cNvSpPr>
            <a:spLocks noGrp="1"/>
          </p:cNvSpPr>
          <p:nvPr>
            <p:ph type="body" idx="1"/>
          </p:nvPr>
        </p:nvSpPr>
        <p:spPr/>
        <p:txBody>
          <a:bodyPr/>
          <a:lstStyle/>
          <a:p>
            <a:pPr marL="139700" indent="0">
              <a:buNone/>
            </a:pPr>
            <a:r>
              <a:rPr lang="en-US" dirty="0"/>
              <a:t>We will talk about two ways to pick the model complexity without ruining our test set. </a:t>
            </a:r>
          </a:p>
          <a:p>
            <a:r>
              <a:rPr lang="en-US" dirty="0"/>
              <a:t>Using a validation set</a:t>
            </a:r>
          </a:p>
          <a:p>
            <a:r>
              <a:rPr lang="en-US" dirty="0"/>
              <a:t>Doing (k-fold) cross validation</a:t>
            </a:r>
          </a:p>
        </p:txBody>
      </p:sp>
      <p:sp>
        <p:nvSpPr>
          <p:cNvPr id="4" name="Slide Number Placeholder 3">
            <a:extLst>
              <a:ext uri="{FF2B5EF4-FFF2-40B4-BE49-F238E27FC236}">
                <a16:creationId xmlns:a16="http://schemas.microsoft.com/office/drawing/2014/main" id="{A3DB0B66-B230-AD42-B1BA-9BB366524C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Tree>
    <p:extLst>
      <p:ext uri="{BB962C8B-B14F-4D97-AF65-F5344CB8AC3E}">
        <p14:creationId xmlns:p14="http://schemas.microsoft.com/office/powerpoint/2010/main" val="7791957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0D76-A50D-A944-B9FB-4194EE85419C}"/>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2EE83DFD-FE7D-0D4D-BD84-7C681456F67E}"/>
              </a:ext>
            </a:extLst>
          </p:cNvPr>
          <p:cNvSpPr>
            <a:spLocks noGrp="1"/>
          </p:cNvSpPr>
          <p:nvPr>
            <p:ph type="body" idx="1"/>
          </p:nvPr>
        </p:nvSpPr>
        <p:spPr/>
        <p:txBody>
          <a:bodyPr/>
          <a:lstStyle/>
          <a:p>
            <a:pPr marL="139700" indent="0">
              <a:buNone/>
            </a:pPr>
            <a:r>
              <a:rPr lang="en-US" dirty="0"/>
              <a:t>So far we have divided our dataset into train and test</a:t>
            </a:r>
          </a:p>
          <a:p>
            <a:pPr marL="139700" indent="0">
              <a:buNone/>
            </a:pPr>
            <a:endParaRPr lang="en-US" dirty="0"/>
          </a:p>
          <a:p>
            <a:pPr marL="139700" indent="0">
              <a:buNone/>
            </a:pPr>
            <a:endParaRPr lang="en-US" dirty="0"/>
          </a:p>
          <a:p>
            <a:pPr marL="139700" indent="0">
              <a:buNone/>
            </a:pPr>
            <a:r>
              <a:rPr lang="en-US" dirty="0"/>
              <a:t>We can’t use Test to choose our model complexity, so instead, break up Train into ANOTHER dataset</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We will pick the model that does best on validation. Note that this now makes the validation error of the “best” model a biased estimate of true error. The test error will be an unbiased estimate though since we never looked at it!</a:t>
            </a:r>
          </a:p>
        </p:txBody>
      </p:sp>
      <p:sp>
        <p:nvSpPr>
          <p:cNvPr id="4" name="Slide Number Placeholder 3">
            <a:extLst>
              <a:ext uri="{FF2B5EF4-FFF2-40B4-BE49-F238E27FC236}">
                <a16:creationId xmlns:a16="http://schemas.microsoft.com/office/drawing/2014/main" id="{9C41F76B-0641-0246-ABF5-6F2C5F63A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graphicFrame>
        <p:nvGraphicFramePr>
          <p:cNvPr id="5" name="Table 4">
            <a:extLst>
              <a:ext uri="{FF2B5EF4-FFF2-40B4-BE49-F238E27FC236}">
                <a16:creationId xmlns:a16="http://schemas.microsoft.com/office/drawing/2014/main" id="{EF396059-FA02-8F4E-AA74-BD8FEE3884F1}"/>
              </a:ext>
            </a:extLst>
          </p:cNvPr>
          <p:cNvGraphicFramePr>
            <a:graphicFrameLocks noGrp="1"/>
          </p:cNvGraphicFramePr>
          <p:nvPr>
            <p:extLst>
              <p:ext uri="{D42A27DB-BD31-4B8C-83A1-F6EECF244321}">
                <p14:modId xmlns:p14="http://schemas.microsoft.com/office/powerpoint/2010/main" val="1732351042"/>
              </p:ext>
            </p:extLst>
          </p:nvPr>
        </p:nvGraphicFramePr>
        <p:xfrm>
          <a:off x="3090626" y="1124211"/>
          <a:ext cx="5466158" cy="370840"/>
        </p:xfrm>
        <a:graphic>
          <a:graphicData uri="http://schemas.openxmlformats.org/drawingml/2006/table">
            <a:tbl>
              <a:tblPr firstRow="1" bandRow="1">
                <a:tableStyleId>{CB23F696-D533-4BE0-B1DA-8B15BD142E95}</a:tableStyleId>
              </a:tblPr>
              <a:tblGrid>
                <a:gridCol w="3762661">
                  <a:extLst>
                    <a:ext uri="{9D8B030D-6E8A-4147-A177-3AD203B41FA5}">
                      <a16:colId xmlns:a16="http://schemas.microsoft.com/office/drawing/2014/main" val="358987684"/>
                    </a:ext>
                  </a:extLst>
                </a:gridCol>
                <a:gridCol w="1703497">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6" name="Table 5">
            <a:extLst>
              <a:ext uri="{FF2B5EF4-FFF2-40B4-BE49-F238E27FC236}">
                <a16:creationId xmlns:a16="http://schemas.microsoft.com/office/drawing/2014/main" id="{0054CD35-5566-2E4D-80D0-AEB31694EFF2}"/>
              </a:ext>
            </a:extLst>
          </p:cNvPr>
          <p:cNvGraphicFramePr>
            <a:graphicFrameLocks noGrp="1"/>
          </p:cNvGraphicFramePr>
          <p:nvPr>
            <p:extLst>
              <p:ext uri="{D42A27DB-BD31-4B8C-83A1-F6EECF244321}">
                <p14:modId xmlns:p14="http://schemas.microsoft.com/office/powerpoint/2010/main" val="3096560085"/>
              </p:ext>
            </p:extLst>
          </p:nvPr>
        </p:nvGraphicFramePr>
        <p:xfrm>
          <a:off x="3090626" y="2380580"/>
          <a:ext cx="5466158" cy="370840"/>
        </p:xfrm>
        <a:graphic>
          <a:graphicData uri="http://schemas.openxmlformats.org/drawingml/2006/table">
            <a:tbl>
              <a:tblPr firstRow="1" bandRow="1">
                <a:tableStyleId>{CB23F696-D533-4BE0-B1DA-8B15BD142E95}</a:tableStyleId>
              </a:tblPr>
              <a:tblGrid>
                <a:gridCol w="2490042">
                  <a:extLst>
                    <a:ext uri="{9D8B030D-6E8A-4147-A177-3AD203B41FA5}">
                      <a16:colId xmlns:a16="http://schemas.microsoft.com/office/drawing/2014/main" val="358987684"/>
                    </a:ext>
                  </a:extLst>
                </a:gridCol>
                <a:gridCol w="1319753">
                  <a:extLst>
                    <a:ext uri="{9D8B030D-6E8A-4147-A177-3AD203B41FA5}">
                      <a16:colId xmlns:a16="http://schemas.microsoft.com/office/drawing/2014/main" val="645722629"/>
                    </a:ext>
                  </a:extLst>
                </a:gridCol>
                <a:gridCol w="1656363">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Validation</a:t>
                      </a:r>
                    </a:p>
                  </a:txBody>
                  <a:tcPr>
                    <a:solidFill>
                      <a:schemeClr val="accent2">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spTree>
    <p:extLst>
      <p:ext uri="{BB962C8B-B14F-4D97-AF65-F5344CB8AC3E}">
        <p14:creationId xmlns:p14="http://schemas.microsoft.com/office/powerpoint/2010/main" val="1109069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a:xfrm>
            <a:off x="2621280" y="575500"/>
            <a:ext cx="6065545" cy="3981000"/>
          </a:xfrm>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and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best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Tree>
    <p:extLst>
      <p:ext uri="{BB962C8B-B14F-4D97-AF65-F5344CB8AC3E}">
        <p14:creationId xmlns:p14="http://schemas.microsoft.com/office/powerpoint/2010/main" val="295854029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FF2C-CFF4-A54A-9F53-AC9DBB4A0133}"/>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55D94519-05DE-2447-8331-4E7EB4814A37}"/>
              </a:ext>
            </a:extLst>
          </p:cNvPr>
          <p:cNvSpPr>
            <a:spLocks noGrp="1"/>
          </p:cNvSpPr>
          <p:nvPr>
            <p:ph type="body" idx="1"/>
          </p:nvPr>
        </p:nvSpPr>
        <p:spPr/>
        <p:txBody>
          <a:bodyPr/>
          <a:lstStyle/>
          <a:p>
            <a:pPr marL="139700" indent="0">
              <a:buNone/>
            </a:pPr>
            <a:r>
              <a:rPr lang="en-US" b="1" dirty="0"/>
              <a:t>Pros</a:t>
            </a:r>
          </a:p>
          <a:p>
            <a:pPr marL="139700" indent="0">
              <a:buNone/>
            </a:pPr>
            <a:r>
              <a:rPr lang="en-US" dirty="0"/>
              <a:t>Easy to describe and implement </a:t>
            </a:r>
          </a:p>
          <a:p>
            <a:pPr marL="139700" indent="0">
              <a:buNone/>
            </a:pPr>
            <a:r>
              <a:rPr lang="en-US" dirty="0"/>
              <a:t>Pretty fast </a:t>
            </a:r>
          </a:p>
          <a:p>
            <a:pPr>
              <a:buFontTx/>
              <a:buChar char="-"/>
            </a:pPr>
            <a:r>
              <a:rPr lang="en-US" dirty="0"/>
              <a:t>Only requires training a model and predicting on the validation set for each complexity of interest</a:t>
            </a:r>
          </a:p>
          <a:p>
            <a:endParaRPr lang="en-US" dirty="0"/>
          </a:p>
          <a:p>
            <a:pPr marL="139700" indent="0">
              <a:buNone/>
            </a:pPr>
            <a:r>
              <a:rPr lang="en-US" b="1" dirty="0"/>
              <a:t>Cons</a:t>
            </a:r>
          </a:p>
          <a:p>
            <a:pPr>
              <a:buFontTx/>
              <a:buChar char="-"/>
            </a:pPr>
            <a:r>
              <a:rPr lang="en-US" dirty="0"/>
              <a:t>Have to sacrifice even more training data</a:t>
            </a:r>
          </a:p>
          <a:p>
            <a:pPr>
              <a:buFontTx/>
              <a:buChar char="-"/>
            </a:pPr>
            <a:r>
              <a:rPr lang="en-US" dirty="0"/>
              <a:t>Prone to overfitting*</a:t>
            </a:r>
          </a:p>
        </p:txBody>
      </p:sp>
      <p:sp>
        <p:nvSpPr>
          <p:cNvPr id="4" name="Slide Number Placeholder 3">
            <a:extLst>
              <a:ext uri="{FF2B5EF4-FFF2-40B4-BE49-F238E27FC236}">
                <a16:creationId xmlns:a16="http://schemas.microsoft.com/office/drawing/2014/main" id="{33272700-FED1-6941-BDC2-6DD0132C44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Tree>
    <p:extLst>
      <p:ext uri="{BB962C8B-B14F-4D97-AF65-F5344CB8AC3E}">
        <p14:creationId xmlns:p14="http://schemas.microsoft.com/office/powerpoint/2010/main" val="392390158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D9BE-B717-6448-AAEE-B1D06899032D}"/>
              </a:ext>
            </a:extLst>
          </p:cNvPr>
          <p:cNvSpPr>
            <a:spLocks noGrp="1"/>
          </p:cNvSpPr>
          <p:nvPr>
            <p:ph type="title"/>
          </p:nvPr>
        </p:nvSpPr>
        <p:spPr/>
        <p:txBody>
          <a:bodyPr/>
          <a:lstStyle/>
          <a:p>
            <a:r>
              <a:rPr lang="en-US" sz="1800" dirty="0"/>
              <a:t>Cross-Validation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4D0E47C-A8DD-FF40-AB26-E21C9A081E7D}"/>
                  </a:ext>
                </a:extLst>
              </p:cNvPr>
              <p:cNvSpPr>
                <a:spLocks noGrp="1"/>
              </p:cNvSpPr>
              <p:nvPr>
                <p:ph type="body" idx="1"/>
              </p:nvPr>
            </p:nvSpPr>
            <p:spPr/>
            <p:txBody>
              <a:bodyPr/>
              <a:lstStyle/>
              <a:p>
                <a:pPr marL="139700" indent="0">
                  <a:buNone/>
                </a:pPr>
                <a:r>
                  <a:rPr lang="en-US" dirty="0"/>
                  <a:t>Clever idea: Use many small validation sets without losing too much training data.</a:t>
                </a:r>
              </a:p>
              <a:p>
                <a:pPr marL="139700" indent="0">
                  <a:buNone/>
                </a:pPr>
                <a:endParaRPr lang="en-US" dirty="0"/>
              </a:p>
              <a:p>
                <a:pPr marL="139700" indent="0">
                  <a:buNone/>
                </a:pPr>
                <a:r>
                  <a:rPr lang="en-US" dirty="0"/>
                  <a:t>Still need to break off our test set like before. After doing so, break the training set into </a:t>
                </a:r>
                <a14:m>
                  <m:oMath xmlns:m="http://schemas.openxmlformats.org/officeDocument/2006/math">
                    <m:r>
                      <a:rPr lang="en-US" b="0" i="1" smtClean="0">
                        <a:latin typeface="Cambria Math" panose="02040503050406030204" pitchFamily="18" charset="0"/>
                      </a:rPr>
                      <m:t>𝑘</m:t>
                    </m:r>
                  </m:oMath>
                </a14:m>
                <a:r>
                  <a:rPr lang="en-US" dirty="0"/>
                  <a:t> chunks.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For a given model complexity, train it </a:t>
                </a:r>
                <a14:m>
                  <m:oMath xmlns:m="http://schemas.openxmlformats.org/officeDocument/2006/math">
                    <m:r>
                      <a:rPr lang="en-US" b="0" i="1" smtClean="0">
                        <a:latin typeface="Cambria Math" panose="02040503050406030204" pitchFamily="18" charset="0"/>
                      </a:rPr>
                      <m:t>𝑘</m:t>
                    </m:r>
                  </m:oMath>
                </a14:m>
                <a:r>
                  <a:rPr lang="en-US" dirty="0"/>
                  <a:t> times. Each time use all but one chunk and use that left out chunk to determine the validation error. </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E4D0E47C-A8DD-FF40-AB26-E21C9A081E7D}"/>
                  </a:ext>
                </a:extLst>
              </p:cNvPr>
              <p:cNvSpPr>
                <a:spLocks noGrp="1" noRot="1" noChangeAspect="1" noMove="1" noResize="1" noEditPoints="1" noAdjustHandles="1" noChangeArrowheads="1" noChangeShapeType="1" noTextEdit="1"/>
              </p:cNvSpPr>
              <p:nvPr>
                <p:ph type="body" idx="1"/>
              </p:nvPr>
            </p:nvSpPr>
            <p:spPr>
              <a:blipFill>
                <a:blip r:embed="rId2"/>
                <a:stretch>
                  <a:fillRect r="-905" b="-190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DCDDF9-AA32-044C-B4B1-409CDE587D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graphicFrame>
        <p:nvGraphicFramePr>
          <p:cNvPr id="5" name="Table 4">
            <a:extLst>
              <a:ext uri="{FF2B5EF4-FFF2-40B4-BE49-F238E27FC236}">
                <a16:creationId xmlns:a16="http://schemas.microsoft.com/office/drawing/2014/main" id="{DF7C81C8-3D9C-7740-BD78-97DF6B3D432F}"/>
              </a:ext>
            </a:extLst>
          </p:cNvPr>
          <p:cNvGraphicFramePr>
            <a:graphicFrameLocks noGrp="1"/>
          </p:cNvGraphicFramePr>
          <p:nvPr>
            <p:extLst>
              <p:ext uri="{D42A27DB-BD31-4B8C-83A1-F6EECF244321}">
                <p14:modId xmlns:p14="http://schemas.microsoft.com/office/powerpoint/2010/main" val="3131446242"/>
              </p:ext>
            </p:extLst>
          </p:nvPr>
        </p:nvGraphicFramePr>
        <p:xfrm>
          <a:off x="3090625" y="2302562"/>
          <a:ext cx="5466158" cy="370840"/>
        </p:xfrm>
        <a:graphic>
          <a:graphicData uri="http://schemas.openxmlformats.org/drawingml/2006/table">
            <a:tbl>
              <a:tblPr firstRow="1" bandRow="1">
                <a:tableStyleId>{CB23F696-D533-4BE0-B1DA-8B15BD142E95}</a:tableStyleId>
              </a:tblPr>
              <a:tblGrid>
                <a:gridCol w="3555271">
                  <a:extLst>
                    <a:ext uri="{9D8B030D-6E8A-4147-A177-3AD203B41FA5}">
                      <a16:colId xmlns:a16="http://schemas.microsoft.com/office/drawing/2014/main" val="358987684"/>
                    </a:ext>
                  </a:extLst>
                </a:gridCol>
                <a:gridCol w="1910887">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6" name="Table 5">
            <a:extLst>
              <a:ext uri="{FF2B5EF4-FFF2-40B4-BE49-F238E27FC236}">
                <a16:creationId xmlns:a16="http://schemas.microsoft.com/office/drawing/2014/main" id="{C0269E50-3F47-C644-A5EC-75658CE7A768}"/>
              </a:ext>
            </a:extLst>
          </p:cNvPr>
          <p:cNvGraphicFramePr>
            <a:graphicFrameLocks noGrp="1"/>
          </p:cNvGraphicFramePr>
          <p:nvPr>
            <p:extLst>
              <p:ext uri="{D42A27DB-BD31-4B8C-83A1-F6EECF244321}">
                <p14:modId xmlns:p14="http://schemas.microsoft.com/office/powerpoint/2010/main" val="420387901"/>
              </p:ext>
            </p:extLst>
          </p:nvPr>
        </p:nvGraphicFramePr>
        <p:xfrm>
          <a:off x="3090624" y="3125298"/>
          <a:ext cx="5466156" cy="370840"/>
        </p:xfrm>
        <a:graphic>
          <a:graphicData uri="http://schemas.openxmlformats.org/drawingml/2006/table">
            <a:tbl>
              <a:tblPr firstRow="1" bandRow="1">
                <a:tableStyleId>{CB23F696-D533-4BE0-B1DA-8B15BD142E95}</a:tableStyleId>
              </a:tblPr>
              <a:tblGrid>
                <a:gridCol w="849780">
                  <a:extLst>
                    <a:ext uri="{9D8B030D-6E8A-4147-A177-3AD203B41FA5}">
                      <a16:colId xmlns:a16="http://schemas.microsoft.com/office/drawing/2014/main" val="3756972473"/>
                    </a:ext>
                  </a:extLst>
                </a:gridCol>
                <a:gridCol w="904973">
                  <a:extLst>
                    <a:ext uri="{9D8B030D-6E8A-4147-A177-3AD203B41FA5}">
                      <a16:colId xmlns:a16="http://schemas.microsoft.com/office/drawing/2014/main" val="2941166995"/>
                    </a:ext>
                  </a:extLst>
                </a:gridCol>
                <a:gridCol w="914400">
                  <a:extLst>
                    <a:ext uri="{9D8B030D-6E8A-4147-A177-3AD203B41FA5}">
                      <a16:colId xmlns:a16="http://schemas.microsoft.com/office/drawing/2014/main" val="810313300"/>
                    </a:ext>
                  </a:extLst>
                </a:gridCol>
                <a:gridCol w="904974">
                  <a:extLst>
                    <a:ext uri="{9D8B030D-6E8A-4147-A177-3AD203B41FA5}">
                      <a16:colId xmlns:a16="http://schemas.microsoft.com/office/drawing/2014/main" val="358987684"/>
                    </a:ext>
                  </a:extLst>
                </a:gridCol>
                <a:gridCol w="1892029">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Chunk1</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Chunk2</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Chunk3</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Chunk4</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spTree>
    <p:extLst>
      <p:ext uri="{BB962C8B-B14F-4D97-AF65-F5344CB8AC3E}">
        <p14:creationId xmlns:p14="http://schemas.microsoft.com/office/powerpoint/2010/main" val="3753100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CC7C-290D-3F41-B565-185FAAC7C094}"/>
              </a:ext>
            </a:extLst>
          </p:cNvPr>
          <p:cNvSpPr>
            <a:spLocks noGrp="1"/>
          </p:cNvSpPr>
          <p:nvPr>
            <p:ph type="title"/>
          </p:nvPr>
        </p:nvSpPr>
        <p:spPr/>
        <p:txBody>
          <a:bodyPr/>
          <a:lstStyle/>
          <a:p>
            <a:r>
              <a:rPr lang="en-US" dirty="0"/>
              <a:t>Cross Validation</a:t>
            </a:r>
          </a:p>
        </p:txBody>
      </p:sp>
      <p:sp>
        <p:nvSpPr>
          <p:cNvPr id="4" name="Slide Number Placeholder 3">
            <a:extLst>
              <a:ext uri="{FF2B5EF4-FFF2-40B4-BE49-F238E27FC236}">
                <a16:creationId xmlns:a16="http://schemas.microsoft.com/office/drawing/2014/main" id="{B9A26D21-47DB-CB43-B008-D8E97381CF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graphicFrame>
        <p:nvGraphicFramePr>
          <p:cNvPr id="9" name="Table 8">
            <a:extLst>
              <a:ext uri="{FF2B5EF4-FFF2-40B4-BE49-F238E27FC236}">
                <a16:creationId xmlns:a16="http://schemas.microsoft.com/office/drawing/2014/main" id="{8272F7D5-4D2E-EA43-B0AB-288B66DF4A63}"/>
              </a:ext>
            </a:extLst>
          </p:cNvPr>
          <p:cNvGraphicFramePr>
            <a:graphicFrameLocks noGrp="1"/>
          </p:cNvGraphicFramePr>
          <p:nvPr>
            <p:extLst>
              <p:ext uri="{D42A27DB-BD31-4B8C-83A1-F6EECF244321}">
                <p14:modId xmlns:p14="http://schemas.microsoft.com/office/powerpoint/2010/main" val="194706069"/>
              </p:ext>
            </p:extLst>
          </p:nvPr>
        </p:nvGraphicFramePr>
        <p:xfrm>
          <a:off x="2743200" y="1661122"/>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105021554"/>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0" name="Table 9">
            <a:extLst>
              <a:ext uri="{FF2B5EF4-FFF2-40B4-BE49-F238E27FC236}">
                <a16:creationId xmlns:a16="http://schemas.microsoft.com/office/drawing/2014/main" id="{C921DB8F-0F6B-944E-8C30-675C773EAF99}"/>
              </a:ext>
            </a:extLst>
          </p:cNvPr>
          <p:cNvGraphicFramePr>
            <a:graphicFrameLocks noGrp="1"/>
          </p:cNvGraphicFramePr>
          <p:nvPr>
            <p:extLst>
              <p:ext uri="{D42A27DB-BD31-4B8C-83A1-F6EECF244321}">
                <p14:modId xmlns:p14="http://schemas.microsoft.com/office/powerpoint/2010/main" val="3726197136"/>
              </p:ext>
            </p:extLst>
          </p:nvPr>
        </p:nvGraphicFramePr>
        <p:xfrm>
          <a:off x="2743200" y="2303166"/>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797417317"/>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1" name="Table 10">
            <a:extLst>
              <a:ext uri="{FF2B5EF4-FFF2-40B4-BE49-F238E27FC236}">
                <a16:creationId xmlns:a16="http://schemas.microsoft.com/office/drawing/2014/main" id="{830142FE-5998-8044-B704-2AE62B247F07}"/>
              </a:ext>
            </a:extLst>
          </p:cNvPr>
          <p:cNvGraphicFramePr>
            <a:graphicFrameLocks noGrp="1"/>
          </p:cNvGraphicFramePr>
          <p:nvPr>
            <p:extLst>
              <p:ext uri="{D42A27DB-BD31-4B8C-83A1-F6EECF244321}">
                <p14:modId xmlns:p14="http://schemas.microsoft.com/office/powerpoint/2010/main" val="3987710061"/>
              </p:ext>
            </p:extLst>
          </p:nvPr>
        </p:nvGraphicFramePr>
        <p:xfrm>
          <a:off x="2743200" y="2958510"/>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1090031022"/>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2" name="Table 11">
            <a:extLst>
              <a:ext uri="{FF2B5EF4-FFF2-40B4-BE49-F238E27FC236}">
                <a16:creationId xmlns:a16="http://schemas.microsoft.com/office/drawing/2014/main" id="{A56E9723-3D4D-254A-A31F-6AFBEC51604D}"/>
              </a:ext>
            </a:extLst>
          </p:cNvPr>
          <p:cNvGraphicFramePr>
            <a:graphicFrameLocks noGrp="1"/>
          </p:cNvGraphicFramePr>
          <p:nvPr>
            <p:extLst>
              <p:ext uri="{D42A27DB-BD31-4B8C-83A1-F6EECF244321}">
                <p14:modId xmlns:p14="http://schemas.microsoft.com/office/powerpoint/2010/main" val="1058673919"/>
              </p:ext>
            </p:extLst>
          </p:nvPr>
        </p:nvGraphicFramePr>
        <p:xfrm>
          <a:off x="2743200" y="3621625"/>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3049064861"/>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37980195"/>
                  </a:ext>
                </a:extLst>
              </a:tr>
            </a:tbl>
          </a:graphicData>
        </a:graphic>
      </p:graphicFrame>
      <p:sp>
        <p:nvSpPr>
          <p:cNvPr id="13" name="Rectangle 12">
            <a:extLst>
              <a:ext uri="{FF2B5EF4-FFF2-40B4-BE49-F238E27FC236}">
                <a16:creationId xmlns:a16="http://schemas.microsoft.com/office/drawing/2014/main" id="{6795C527-28C4-CF48-A06A-CAE463B278B8}"/>
              </a:ext>
            </a:extLst>
          </p:cNvPr>
          <p:cNvSpPr/>
          <p:nvPr/>
        </p:nvSpPr>
        <p:spPr>
          <a:xfrm>
            <a:off x="2529924" y="852562"/>
            <a:ext cx="1405961" cy="369332"/>
          </a:xfrm>
          <a:prstGeom prst="rect">
            <a:avLst/>
          </a:prstGeom>
        </p:spPr>
        <p:txBody>
          <a:bodyPr wrap="square">
            <a:spAutoFit/>
          </a:bodyPr>
          <a:lstStyle/>
          <a:p>
            <a:pPr algn="ctr"/>
            <a:r>
              <a:rPr lang="en-US" sz="1800" b="1" dirty="0">
                <a:solidFill>
                  <a:srgbClr val="712627"/>
                </a:solidFill>
                <a:latin typeface="Nunito Sans" pitchFamily="2" charset="77"/>
              </a:rPr>
              <a:t>Validation</a:t>
            </a:r>
            <a:endParaRPr lang="en-US" sz="1800" b="1" dirty="0">
              <a:solidFill>
                <a:srgbClr val="712627"/>
              </a:solidFill>
            </a:endParaRPr>
          </a:p>
        </p:txBody>
      </p:sp>
      <p:sp>
        <p:nvSpPr>
          <p:cNvPr id="14" name="Left Brace 13">
            <a:extLst>
              <a:ext uri="{FF2B5EF4-FFF2-40B4-BE49-F238E27FC236}">
                <a16:creationId xmlns:a16="http://schemas.microsoft.com/office/drawing/2014/main" id="{02F8E28F-5A7D-5646-8B39-04D0A14AC7DF}"/>
              </a:ext>
            </a:extLst>
          </p:cNvPr>
          <p:cNvSpPr/>
          <p:nvPr/>
        </p:nvSpPr>
        <p:spPr>
          <a:xfrm rot="5400000">
            <a:off x="5224741" y="-181720"/>
            <a:ext cx="279062" cy="3184744"/>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1D29AE2-FA47-3348-8CCA-698E8B9D1487}"/>
              </a:ext>
            </a:extLst>
          </p:cNvPr>
          <p:cNvSpPr/>
          <p:nvPr/>
        </p:nvSpPr>
        <p:spPr>
          <a:xfrm rot="5400000">
            <a:off x="3092620" y="918344"/>
            <a:ext cx="279060" cy="977900"/>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7AF4FBDE-EDFD-0847-8C89-1E0BD74626EC}"/>
              </a:ext>
            </a:extLst>
          </p:cNvPr>
          <p:cNvSpPr/>
          <p:nvPr/>
        </p:nvSpPr>
        <p:spPr>
          <a:xfrm>
            <a:off x="4661291" y="873485"/>
            <a:ext cx="1405961" cy="369332"/>
          </a:xfrm>
          <a:prstGeom prst="rect">
            <a:avLst/>
          </a:prstGeom>
        </p:spPr>
        <p:txBody>
          <a:bodyPr wrap="square">
            <a:spAutoFit/>
          </a:bodyPr>
          <a:lstStyle/>
          <a:p>
            <a:pPr algn="ctr"/>
            <a:r>
              <a:rPr lang="en-US" sz="1800" b="1" dirty="0">
                <a:solidFill>
                  <a:srgbClr val="AECDE6"/>
                </a:solidFill>
                <a:latin typeface="Nunito Sans" pitchFamily="2" charset="77"/>
              </a:rPr>
              <a:t>Training</a:t>
            </a:r>
            <a:endParaRPr lang="en-US" sz="1800" b="1" dirty="0">
              <a:solidFill>
                <a:srgbClr val="AECDE6"/>
              </a:solidFill>
            </a:endParaRPr>
          </a:p>
        </p:txBody>
      </p:sp>
      <p:sp>
        <p:nvSpPr>
          <p:cNvPr id="18" name="Rectangle 17">
            <a:extLst>
              <a:ext uri="{FF2B5EF4-FFF2-40B4-BE49-F238E27FC236}">
                <a16:creationId xmlns:a16="http://schemas.microsoft.com/office/drawing/2014/main" id="{3A775753-D835-C54A-8F54-C0AF3FB727F2}"/>
              </a:ext>
            </a:extLst>
          </p:cNvPr>
          <p:cNvSpPr/>
          <p:nvPr/>
        </p:nvSpPr>
        <p:spPr>
          <a:xfrm>
            <a:off x="6629791" y="1697438"/>
            <a:ext cx="1405961" cy="307777"/>
          </a:xfrm>
          <a:prstGeom prst="rect">
            <a:avLst/>
          </a:prstGeom>
        </p:spPr>
        <p:txBody>
          <a:bodyPr wrap="square">
            <a:spAutoFit/>
          </a:bodyPr>
          <a:lstStyle/>
          <a:p>
            <a:pPr algn="ctr"/>
            <a:r>
              <a:rPr lang="en-US" b="1" dirty="0">
                <a:solidFill>
                  <a:schemeClr val="tx1"/>
                </a:solidFill>
                <a:latin typeface="Nunito Sans" pitchFamily="2" charset="77"/>
              </a:rPr>
              <a:t>Error 1</a:t>
            </a:r>
            <a:endParaRPr lang="en-US" b="1" dirty="0">
              <a:solidFill>
                <a:schemeClr val="tx1"/>
              </a:solidFill>
            </a:endParaRPr>
          </a:p>
        </p:txBody>
      </p:sp>
      <p:sp>
        <p:nvSpPr>
          <p:cNvPr id="19" name="Rectangle 18">
            <a:extLst>
              <a:ext uri="{FF2B5EF4-FFF2-40B4-BE49-F238E27FC236}">
                <a16:creationId xmlns:a16="http://schemas.microsoft.com/office/drawing/2014/main" id="{3042AF4D-681A-F548-8BA5-1C366721490B}"/>
              </a:ext>
            </a:extLst>
          </p:cNvPr>
          <p:cNvSpPr/>
          <p:nvPr/>
        </p:nvSpPr>
        <p:spPr>
          <a:xfrm>
            <a:off x="6629791" y="2345138"/>
            <a:ext cx="1405961" cy="307777"/>
          </a:xfrm>
          <a:prstGeom prst="rect">
            <a:avLst/>
          </a:prstGeom>
        </p:spPr>
        <p:txBody>
          <a:bodyPr wrap="square">
            <a:spAutoFit/>
          </a:bodyPr>
          <a:lstStyle/>
          <a:p>
            <a:pPr algn="ctr"/>
            <a:r>
              <a:rPr lang="en-US" b="1" dirty="0">
                <a:solidFill>
                  <a:schemeClr val="tx1"/>
                </a:solidFill>
                <a:latin typeface="Nunito Sans" pitchFamily="2" charset="77"/>
              </a:rPr>
              <a:t>Error 2</a:t>
            </a:r>
            <a:endParaRPr lang="en-US" b="1" dirty="0">
              <a:solidFill>
                <a:schemeClr val="tx1"/>
              </a:solidFill>
            </a:endParaRPr>
          </a:p>
        </p:txBody>
      </p:sp>
      <p:sp>
        <p:nvSpPr>
          <p:cNvPr id="20" name="Rectangle 19">
            <a:extLst>
              <a:ext uri="{FF2B5EF4-FFF2-40B4-BE49-F238E27FC236}">
                <a16:creationId xmlns:a16="http://schemas.microsoft.com/office/drawing/2014/main" id="{093CCEBB-5F53-EC4B-B587-B3232FF6AB2A}"/>
              </a:ext>
            </a:extLst>
          </p:cNvPr>
          <p:cNvSpPr/>
          <p:nvPr/>
        </p:nvSpPr>
        <p:spPr>
          <a:xfrm>
            <a:off x="6642491" y="2992838"/>
            <a:ext cx="1405961" cy="307777"/>
          </a:xfrm>
          <a:prstGeom prst="rect">
            <a:avLst/>
          </a:prstGeom>
        </p:spPr>
        <p:txBody>
          <a:bodyPr wrap="square">
            <a:spAutoFit/>
          </a:bodyPr>
          <a:lstStyle/>
          <a:p>
            <a:pPr algn="ctr"/>
            <a:r>
              <a:rPr lang="en-US" b="1" dirty="0">
                <a:solidFill>
                  <a:schemeClr val="tx1"/>
                </a:solidFill>
                <a:latin typeface="Nunito Sans" pitchFamily="2" charset="77"/>
              </a:rPr>
              <a:t>Error 3</a:t>
            </a:r>
            <a:endParaRPr lang="en-US" b="1" dirty="0">
              <a:solidFill>
                <a:schemeClr val="tx1"/>
              </a:solidFill>
            </a:endParaRPr>
          </a:p>
        </p:txBody>
      </p:sp>
      <p:sp>
        <p:nvSpPr>
          <p:cNvPr id="21" name="Rectangle 20">
            <a:extLst>
              <a:ext uri="{FF2B5EF4-FFF2-40B4-BE49-F238E27FC236}">
                <a16:creationId xmlns:a16="http://schemas.microsoft.com/office/drawing/2014/main" id="{3EED51AF-4AB2-C847-BC90-9040E46FD185}"/>
              </a:ext>
            </a:extLst>
          </p:cNvPr>
          <p:cNvSpPr/>
          <p:nvPr/>
        </p:nvSpPr>
        <p:spPr>
          <a:xfrm>
            <a:off x="6655191" y="3667690"/>
            <a:ext cx="1405961" cy="307777"/>
          </a:xfrm>
          <a:prstGeom prst="rect">
            <a:avLst/>
          </a:prstGeom>
        </p:spPr>
        <p:txBody>
          <a:bodyPr wrap="square">
            <a:spAutoFit/>
          </a:bodyPr>
          <a:lstStyle/>
          <a:p>
            <a:pPr algn="ctr"/>
            <a:r>
              <a:rPr lang="en-US" b="1" dirty="0">
                <a:solidFill>
                  <a:schemeClr val="tx1"/>
                </a:solidFill>
                <a:latin typeface="Nunito Sans" pitchFamily="2" charset="77"/>
              </a:rPr>
              <a:t>Error k</a:t>
            </a:r>
            <a:endParaRPr lang="en-US" b="1" dirty="0">
              <a:solidFill>
                <a:schemeClr val="tx1"/>
              </a:solidFill>
            </a:endParaRPr>
          </a:p>
        </p:txBody>
      </p:sp>
      <p:sp>
        <p:nvSpPr>
          <p:cNvPr id="15" name="Right Brace 14">
            <a:extLst>
              <a:ext uri="{FF2B5EF4-FFF2-40B4-BE49-F238E27FC236}">
                <a16:creationId xmlns:a16="http://schemas.microsoft.com/office/drawing/2014/main" id="{135A1638-32C8-FE41-AE84-BEF6FB302CFD}"/>
              </a:ext>
            </a:extLst>
          </p:cNvPr>
          <p:cNvSpPr/>
          <p:nvPr/>
        </p:nvSpPr>
        <p:spPr>
          <a:xfrm>
            <a:off x="7658100" y="1623024"/>
            <a:ext cx="377652" cy="242864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067F8006-A8DA-D545-A635-40BD7D1ACF68}"/>
              </a:ext>
            </a:extLst>
          </p:cNvPr>
          <p:cNvSpPr/>
          <p:nvPr/>
        </p:nvSpPr>
        <p:spPr>
          <a:xfrm>
            <a:off x="7887092" y="2561038"/>
            <a:ext cx="1405961" cy="738664"/>
          </a:xfrm>
          <a:prstGeom prst="rect">
            <a:avLst/>
          </a:prstGeom>
        </p:spPr>
        <p:txBody>
          <a:bodyPr wrap="square">
            <a:spAutoFit/>
          </a:bodyPr>
          <a:lstStyle/>
          <a:p>
            <a:pPr algn="ctr"/>
            <a:r>
              <a:rPr lang="en-US" b="1" dirty="0">
                <a:solidFill>
                  <a:schemeClr val="tx1"/>
                </a:solidFill>
                <a:latin typeface="Nunito Sans" pitchFamily="2" charset="77"/>
              </a:rPr>
              <a:t>Average</a:t>
            </a:r>
          </a:p>
          <a:p>
            <a:pPr algn="ctr"/>
            <a:r>
              <a:rPr lang="en-US" b="1" dirty="0">
                <a:solidFill>
                  <a:schemeClr val="tx1"/>
                </a:solidFill>
                <a:latin typeface="Nunito Sans" pitchFamily="2" charset="77"/>
              </a:rPr>
              <a:t>all validation errors</a:t>
            </a:r>
            <a:endParaRPr lang="en-US" b="1" dirty="0">
              <a:solidFill>
                <a:schemeClr val="tx1"/>
              </a:solidFill>
            </a:endParaRPr>
          </a:p>
        </p:txBody>
      </p:sp>
      <p:sp>
        <p:nvSpPr>
          <p:cNvPr id="24" name="Text Placeholder 2">
            <a:extLst>
              <a:ext uri="{FF2B5EF4-FFF2-40B4-BE49-F238E27FC236}">
                <a16:creationId xmlns:a16="http://schemas.microsoft.com/office/drawing/2014/main" id="{4FAF87CE-F725-4B4C-9DA1-BAB28768DB3B}"/>
              </a:ext>
            </a:extLst>
          </p:cNvPr>
          <p:cNvSpPr>
            <a:spLocks noGrp="1"/>
          </p:cNvSpPr>
          <p:nvPr>
            <p:ph type="body" idx="1"/>
          </p:nvPr>
        </p:nvSpPr>
        <p:spPr>
          <a:xfrm>
            <a:off x="2849325" y="232600"/>
            <a:ext cx="5596200" cy="564685"/>
          </a:xfrm>
        </p:spPr>
        <p:txBody>
          <a:bodyPr/>
          <a:lstStyle/>
          <a:p>
            <a:pPr marL="139700" indent="0">
              <a:buNone/>
            </a:pPr>
            <a:r>
              <a:rPr lang="en-US" dirty="0"/>
              <a:t>For a set of hyperparameters, perform Cross Validation on k folds</a:t>
            </a:r>
          </a:p>
        </p:txBody>
      </p:sp>
      <p:sp>
        <p:nvSpPr>
          <p:cNvPr id="25" name="Rectangle 24">
            <a:extLst>
              <a:ext uri="{FF2B5EF4-FFF2-40B4-BE49-F238E27FC236}">
                <a16:creationId xmlns:a16="http://schemas.microsoft.com/office/drawing/2014/main" id="{241C0A2B-4BB4-144D-B657-61521FC5AE3C}"/>
              </a:ext>
            </a:extLst>
          </p:cNvPr>
          <p:cNvSpPr/>
          <p:nvPr/>
        </p:nvSpPr>
        <p:spPr>
          <a:xfrm>
            <a:off x="6782192" y="3196038"/>
            <a:ext cx="1104900" cy="523220"/>
          </a:xfrm>
          <a:prstGeom prst="rect">
            <a:avLst/>
          </a:prstGeom>
        </p:spPr>
        <p:txBody>
          <a:bodyPr wrap="square">
            <a:spAutoFit/>
          </a:bodyPr>
          <a:lstStyle/>
          <a:p>
            <a:pPr algn="ctr"/>
            <a:r>
              <a:rPr lang="en-US" b="1" dirty="0">
                <a:solidFill>
                  <a:schemeClr val="tx1"/>
                </a:solidFill>
                <a:latin typeface="Nunito Sans" pitchFamily="2" charset="77"/>
              </a:rPr>
              <a:t>.</a:t>
            </a:r>
          </a:p>
          <a:p>
            <a:pPr algn="ctr"/>
            <a:r>
              <a:rPr lang="en-US" b="1" dirty="0">
                <a:solidFill>
                  <a:schemeClr val="tx1"/>
                </a:solidFill>
                <a:latin typeface="Nunito Sans" pitchFamily="2" charset="77"/>
              </a:rPr>
              <a:t>.</a:t>
            </a:r>
            <a:endParaRPr lang="en-US" b="1" dirty="0">
              <a:solidFill>
                <a:schemeClr val="tx1"/>
              </a:solidFill>
            </a:endParaRPr>
          </a:p>
        </p:txBody>
      </p:sp>
      <p:sp>
        <p:nvSpPr>
          <p:cNvPr id="27" name="Rectangle 26">
            <a:extLst>
              <a:ext uri="{FF2B5EF4-FFF2-40B4-BE49-F238E27FC236}">
                <a16:creationId xmlns:a16="http://schemas.microsoft.com/office/drawing/2014/main" id="{2CC2E9F7-3BC5-9F49-A719-F3354A7AD87A}"/>
              </a:ext>
            </a:extLst>
          </p:cNvPr>
          <p:cNvSpPr/>
          <p:nvPr/>
        </p:nvSpPr>
        <p:spPr>
          <a:xfrm>
            <a:off x="4978791" y="16466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8" name="Rectangle 27">
            <a:extLst>
              <a:ext uri="{FF2B5EF4-FFF2-40B4-BE49-F238E27FC236}">
                <a16:creationId xmlns:a16="http://schemas.microsoft.com/office/drawing/2014/main" id="{98C329BD-8867-A84D-8D76-6186B5757798}"/>
              </a:ext>
            </a:extLst>
          </p:cNvPr>
          <p:cNvSpPr/>
          <p:nvPr/>
        </p:nvSpPr>
        <p:spPr>
          <a:xfrm>
            <a:off x="4944444" y="2303166"/>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9" name="Rectangle 28">
            <a:extLst>
              <a:ext uri="{FF2B5EF4-FFF2-40B4-BE49-F238E27FC236}">
                <a16:creationId xmlns:a16="http://schemas.microsoft.com/office/drawing/2014/main" id="{34AD7061-3B1B-9B47-9E92-18E941B10A01}"/>
              </a:ext>
            </a:extLst>
          </p:cNvPr>
          <p:cNvSpPr/>
          <p:nvPr/>
        </p:nvSpPr>
        <p:spPr>
          <a:xfrm>
            <a:off x="4963285" y="29394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0" name="Rectangle 29">
            <a:extLst>
              <a:ext uri="{FF2B5EF4-FFF2-40B4-BE49-F238E27FC236}">
                <a16:creationId xmlns:a16="http://schemas.microsoft.com/office/drawing/2014/main" id="{04DE8C32-892B-D34E-BBEF-B7713C5E3493}"/>
              </a:ext>
            </a:extLst>
          </p:cNvPr>
          <p:cNvSpPr/>
          <p:nvPr/>
        </p:nvSpPr>
        <p:spPr>
          <a:xfrm>
            <a:off x="4978790" y="3600754"/>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1" name="Left Brace 30">
            <a:extLst>
              <a:ext uri="{FF2B5EF4-FFF2-40B4-BE49-F238E27FC236}">
                <a16:creationId xmlns:a16="http://schemas.microsoft.com/office/drawing/2014/main" id="{6AEFDEAE-2CC1-F749-B213-CF15108F00BF}"/>
              </a:ext>
            </a:extLst>
          </p:cNvPr>
          <p:cNvSpPr/>
          <p:nvPr/>
        </p:nvSpPr>
        <p:spPr>
          <a:xfrm rot="5400000" flipH="1">
            <a:off x="4710391" y="2310247"/>
            <a:ext cx="279060" cy="421344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208D4CF-5A30-B842-B0D0-E8253AB7625B}"/>
              </a:ext>
            </a:extLst>
          </p:cNvPr>
          <p:cNvSpPr/>
          <p:nvPr/>
        </p:nvSpPr>
        <p:spPr>
          <a:xfrm>
            <a:off x="4146940" y="4632378"/>
            <a:ext cx="1405961" cy="369332"/>
          </a:xfrm>
          <a:prstGeom prst="rect">
            <a:avLst/>
          </a:prstGeom>
        </p:spPr>
        <p:txBody>
          <a:bodyPr wrap="square">
            <a:spAutoFit/>
          </a:bodyPr>
          <a:lstStyle/>
          <a:p>
            <a:pPr algn="ctr"/>
            <a:r>
              <a:rPr lang="en-US" sz="1800" dirty="0">
                <a:ln w="0"/>
                <a:solidFill>
                  <a:schemeClr val="tx1"/>
                </a:solidFill>
                <a:effectLst>
                  <a:outerShdw blurRad="38100" dist="19050" dir="2700000" algn="tl" rotWithShape="0">
                    <a:schemeClr val="dk1">
                      <a:alpha val="40000"/>
                    </a:schemeClr>
                  </a:outerShdw>
                </a:effectLst>
                <a:latin typeface="Nunito Sans" pitchFamily="2" charset="77"/>
              </a:rPr>
              <a:t>k folds</a:t>
            </a:r>
            <a:endParaRPr lang="en-US" sz="1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65629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1800" dirty="0"/>
              <a:t>Cross-Validation</a:t>
            </a:r>
            <a:endParaRPr lang="en-US" sz="2000" dirty="0"/>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chunk_1, …, </a:t>
            </a:r>
            <a:r>
              <a:rPr lang="en-US" b="1" dirty="0" err="1">
                <a:latin typeface="Courier New" panose="02070309020205020404" pitchFamily="49" charset="0"/>
                <a:cs typeface="Courier New" panose="02070309020205020404" pitchFamily="49" charset="0"/>
              </a:rPr>
              <a:t>chunk_k</a:t>
            </a:r>
            <a:r>
              <a:rPr lang="en-US" b="1" dirty="0">
                <a:latin typeface="Courier New" panose="02070309020205020404" pitchFamily="49" charset="0"/>
                <a:cs typeface="Courier New" panose="02070309020205020404" pitchFamily="49" charset="0"/>
              </a:rPr>
              <a:t>, 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for </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in [1, k]:</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chunks - </a:t>
            </a:r>
            <a:r>
              <a:rPr lang="en-US" b="1"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chunk_i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avg_val_err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average </a:t>
            </a:r>
            <a:r>
              <a:rPr lang="en-US" b="1" dirty="0" err="1">
                <a:latin typeface="Courier New" panose="02070309020205020404" pitchFamily="49" charset="0"/>
                <a:cs typeface="Courier New" panose="02070309020205020404" pitchFamily="49" charset="0"/>
              </a:rPr>
              <a:t>val_err</a:t>
            </a:r>
            <a:r>
              <a:rPr lang="en-US" dirty="0">
                <a:latin typeface="Courier New" panose="02070309020205020404" pitchFamily="49" charset="0"/>
                <a:cs typeface="Courier New" panose="02070309020205020404" pitchFamily="49" charset="0"/>
              </a:rPr>
              <a:t> over chunks</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avg_val_err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model trained on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(all chunks) with best p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3589332570"/>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FF50-251F-3C4B-8A9A-E06874DB6AFB}"/>
              </a:ext>
            </a:extLst>
          </p:cNvPr>
          <p:cNvSpPr>
            <a:spLocks noGrp="1"/>
          </p:cNvSpPr>
          <p:nvPr>
            <p:ph type="title"/>
          </p:nvPr>
        </p:nvSpPr>
        <p:spPr/>
        <p:txBody>
          <a:bodyPr/>
          <a:lstStyle/>
          <a:p>
            <a:r>
              <a:rPr lang="en-US" sz="1800" dirty="0"/>
              <a:t>Cross-Validation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72B9B08-8140-904A-8A64-3BD7A8DC071B}"/>
                  </a:ext>
                </a:extLst>
              </p:cNvPr>
              <p:cNvSpPr>
                <a:spLocks noGrp="1"/>
              </p:cNvSpPr>
              <p:nvPr>
                <p:ph type="body" idx="1"/>
              </p:nvPr>
            </p:nvSpPr>
            <p:spPr>
              <a:xfrm>
                <a:off x="2605548" y="555835"/>
                <a:ext cx="6499936" cy="3981000"/>
              </a:xfrm>
            </p:spPr>
            <p:txBody>
              <a:bodyPr/>
              <a:lstStyle/>
              <a:p>
                <a:pPr marL="139700" indent="0">
                  <a:buNone/>
                </a:pPr>
                <a:r>
                  <a:rPr lang="en-US" b="1" dirty="0"/>
                  <a:t>Pros</a:t>
                </a:r>
              </a:p>
              <a:p>
                <a:pPr>
                  <a:buFontTx/>
                  <a:buChar char="-"/>
                </a:pPr>
                <a:r>
                  <a:rPr lang="en-US" dirty="0"/>
                  <a:t>Prevent overfitting: By training the model on multiple folds instead of only 1 training set, this learns the model with the best generalization capabilities.</a:t>
                </a:r>
              </a:p>
              <a:p>
                <a:pPr>
                  <a:buFontTx/>
                  <a:buChar char="-"/>
                </a:pPr>
                <a:r>
                  <a:rPr lang="en-US" dirty="0"/>
                  <a:t>Don’t have to actually get rid of any training data!</a:t>
                </a:r>
              </a:p>
              <a:p>
                <a:pPr marL="139700" indent="0">
                  <a:buNone/>
                </a:pPr>
                <a:endParaRPr lang="en-US" dirty="0"/>
              </a:p>
              <a:p>
                <a:pPr marL="139700" indent="0">
                  <a:buNone/>
                </a:pPr>
                <a:r>
                  <a:rPr lang="en-US" b="1" dirty="0"/>
                  <a:t>Cons</a:t>
                </a:r>
              </a:p>
              <a:p>
                <a:pPr>
                  <a:buFontTx/>
                  <a:buChar char="-"/>
                </a:pPr>
                <a:r>
                  <a:rPr lang="en-US" dirty="0"/>
                  <a:t>Slow. For each model selection, we have to train </a:t>
                </a:r>
                <a14:m>
                  <m:oMath xmlns:m="http://schemas.openxmlformats.org/officeDocument/2006/math">
                    <m:r>
                      <a:rPr lang="en-US" b="0" i="1" smtClean="0">
                        <a:latin typeface="Cambria Math" panose="02040503050406030204" pitchFamily="18" charset="0"/>
                      </a:rPr>
                      <m:t>𝑘</m:t>
                    </m:r>
                  </m:oMath>
                </a14:m>
                <a:r>
                  <a:rPr lang="en-US" dirty="0"/>
                  <a:t> times</a:t>
                </a:r>
              </a:p>
              <a:p>
                <a:pPr>
                  <a:buFontTx/>
                  <a:buChar char="-"/>
                </a:pPr>
                <a:r>
                  <a:rPr lang="en-US" dirty="0"/>
                  <a:t>Very computationally expensive </a:t>
                </a:r>
              </a:p>
              <a:p>
                <a:pPr marL="139700" indent="0">
                  <a:buNone/>
                </a:pPr>
                <a:endParaRPr lang="en-US" dirty="0"/>
              </a:p>
              <a:p>
                <a:endParaRPr lang="en-US" dirty="0"/>
              </a:p>
            </p:txBody>
          </p:sp>
        </mc:Choice>
        <mc:Fallback xmlns="">
          <p:sp>
            <p:nvSpPr>
              <p:cNvPr id="3" name="Text Placeholder 2">
                <a:extLst>
                  <a:ext uri="{FF2B5EF4-FFF2-40B4-BE49-F238E27FC236}">
                    <a16:creationId xmlns:a16="http://schemas.microsoft.com/office/drawing/2014/main" id="{872B9B08-8140-904A-8A64-3BD7A8DC071B}"/>
                  </a:ext>
                </a:extLst>
              </p:cNvPr>
              <p:cNvSpPr>
                <a:spLocks noGrp="1" noRot="1" noChangeAspect="1" noMove="1" noResize="1" noEditPoints="1" noAdjustHandles="1" noChangeArrowheads="1" noChangeShapeType="1" noTextEdit="1"/>
              </p:cNvSpPr>
              <p:nvPr>
                <p:ph type="body" idx="1"/>
              </p:nvPr>
            </p:nvSpPr>
            <p:spPr>
              <a:xfrm>
                <a:off x="2605548" y="555835"/>
                <a:ext cx="6499936"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F05CC5-002C-BA43-B13E-EA23F62DA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spTree>
    <p:extLst>
      <p:ext uri="{BB962C8B-B14F-4D97-AF65-F5344CB8AC3E}">
        <p14:creationId xmlns:p14="http://schemas.microsoft.com/office/powerpoint/2010/main" val="636899643"/>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FF50-251F-3C4B-8A9A-E06874DB6AFB}"/>
              </a:ext>
            </a:extLst>
          </p:cNvPr>
          <p:cNvSpPr>
            <a:spLocks noGrp="1"/>
          </p:cNvSpPr>
          <p:nvPr>
            <p:ph type="title"/>
          </p:nvPr>
        </p:nvSpPr>
        <p:spPr/>
        <p:txBody>
          <a:bodyPr/>
          <a:lstStyle/>
          <a:p>
            <a:r>
              <a:rPr lang="en-US" sz="1800" dirty="0"/>
              <a:t>Cross-Validation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72B9B08-8140-904A-8A64-3BD7A8DC071B}"/>
                  </a:ext>
                </a:extLst>
              </p:cNvPr>
              <p:cNvSpPr>
                <a:spLocks noGrp="1"/>
              </p:cNvSpPr>
              <p:nvPr>
                <p:ph type="body" idx="1"/>
              </p:nvPr>
            </p:nvSpPr>
            <p:spPr>
              <a:xfrm>
                <a:off x="2605548" y="555835"/>
                <a:ext cx="6499936" cy="3981000"/>
              </a:xfrm>
            </p:spPr>
            <p:txBody>
              <a:bodyPr/>
              <a:lstStyle/>
              <a:p>
                <a:pPr marL="139700" indent="0">
                  <a:buNone/>
                </a:pPr>
                <a:r>
                  <a:rPr lang="en-US" dirty="0"/>
                  <a:t>Generally, the more folds you use the better as you aren’t relying on the specifics of a single validation fold.</a:t>
                </a:r>
              </a:p>
              <a:p>
                <a:r>
                  <a:rPr lang="en-US" dirty="0"/>
                  <a:t>Theoretical best estimator* is to use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𝑛</m:t>
                    </m:r>
                  </m:oMath>
                </a14:m>
                <a:endParaRPr lang="en-US" dirty="0"/>
              </a:p>
              <a:p>
                <a:pPr lvl="1"/>
                <a:r>
                  <a:rPr lang="en-US" dirty="0"/>
                  <a:t>Called "</a:t>
                </a:r>
                <a:r>
                  <a:rPr lang="en-US" b="1" dirty="0"/>
                  <a:t>Leave One Out Cross Validation</a:t>
                </a:r>
                <a:r>
                  <a:rPr lang="en-US" dirty="0"/>
                  <a:t>” (LOOCV)</a:t>
                </a:r>
              </a:p>
              <a:p>
                <a:r>
                  <a:rPr lang="en-US" dirty="0"/>
                  <a:t>In practice, people use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=5</m:t>
                    </m:r>
                  </m:oMath>
                </a14:m>
                <a:r>
                  <a:rPr lang="en-US" dirty="0"/>
                  <a:t> to </a:t>
                </a:r>
                <a14:m>
                  <m:oMath xmlns:m="http://schemas.openxmlformats.org/officeDocument/2006/math">
                    <m:r>
                      <a:rPr lang="en-US" i="1">
                        <a:latin typeface="Cambria Math" panose="02040503050406030204" pitchFamily="18" charset="0"/>
                      </a:rPr>
                      <m:t>1</m:t>
                    </m:r>
                    <m:r>
                      <a:rPr lang="en-US" i="1" smtClean="0">
                        <a:latin typeface="Cambria Math" panose="02040503050406030204" pitchFamily="18" charset="0"/>
                      </a:rPr>
                      <m:t>0</m:t>
                    </m:r>
                  </m:oMath>
                </a14:m>
                <a:r>
                  <a:rPr lang="en-US" dirty="0"/>
                  <a:t> for computational simplicity</a:t>
                </a:r>
              </a:p>
            </p:txBody>
          </p:sp>
        </mc:Choice>
        <mc:Fallback xmlns="">
          <p:sp>
            <p:nvSpPr>
              <p:cNvPr id="3" name="Text Placeholder 2">
                <a:extLst>
                  <a:ext uri="{FF2B5EF4-FFF2-40B4-BE49-F238E27FC236}">
                    <a16:creationId xmlns:a16="http://schemas.microsoft.com/office/drawing/2014/main" id="{872B9B08-8140-904A-8A64-3BD7A8DC071B}"/>
                  </a:ext>
                </a:extLst>
              </p:cNvPr>
              <p:cNvSpPr>
                <a:spLocks noGrp="1" noRot="1" noChangeAspect="1" noMove="1" noResize="1" noEditPoints="1" noAdjustHandles="1" noChangeArrowheads="1" noChangeShapeType="1" noTextEdit="1"/>
              </p:cNvSpPr>
              <p:nvPr>
                <p:ph type="body" idx="1"/>
              </p:nvPr>
            </p:nvSpPr>
            <p:spPr>
              <a:xfrm>
                <a:off x="2605548" y="555835"/>
                <a:ext cx="6499936"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F05CC5-002C-BA43-B13E-EA23F62DA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63920391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9812-DF56-7246-84A6-350B3E62BD8A}"/>
              </a:ext>
            </a:extLst>
          </p:cNvPr>
          <p:cNvSpPr>
            <a:spLocks noGrp="1"/>
          </p:cNvSpPr>
          <p:nvPr>
            <p:ph type="title"/>
          </p:nvPr>
        </p:nvSpPr>
        <p:spPr/>
        <p:txBody>
          <a:bodyPr/>
          <a:lstStyle/>
          <a:p>
            <a:r>
              <a:rPr lang="en-US" dirty="0"/>
              <a:t>Polynomial Regression</a:t>
            </a:r>
          </a:p>
        </p:txBody>
      </p:sp>
      <p:sp>
        <p:nvSpPr>
          <p:cNvPr id="3" name="Text Placeholder 2">
            <a:extLst>
              <a:ext uri="{FF2B5EF4-FFF2-40B4-BE49-F238E27FC236}">
                <a16:creationId xmlns:a16="http://schemas.microsoft.com/office/drawing/2014/main" id="{5DDFB6E3-9D96-8B48-8F63-24CD7E839230}"/>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to decide what the right degree? Come back Wednesday!</a:t>
            </a:r>
          </a:p>
        </p:txBody>
      </p:sp>
      <p:sp>
        <p:nvSpPr>
          <p:cNvPr id="4" name="Slide Number Placeholder 3">
            <a:extLst>
              <a:ext uri="{FF2B5EF4-FFF2-40B4-BE49-F238E27FC236}">
                <a16:creationId xmlns:a16="http://schemas.microsoft.com/office/drawing/2014/main" id="{84BD88F9-49EE-C147-8149-4F4F0CCB95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5" name="Picture 4">
            <a:extLst>
              <a:ext uri="{FF2B5EF4-FFF2-40B4-BE49-F238E27FC236}">
                <a16:creationId xmlns:a16="http://schemas.microsoft.com/office/drawing/2014/main" id="{50DDF660-0A93-A649-B5DE-C30F44360C69}"/>
              </a:ext>
            </a:extLst>
          </p:cNvPr>
          <p:cNvPicPr>
            <a:picLocks noChangeAspect="1"/>
          </p:cNvPicPr>
          <p:nvPr/>
        </p:nvPicPr>
        <p:blipFill>
          <a:blip r:embed="rId3"/>
          <a:stretch>
            <a:fillRect/>
          </a:stretch>
        </p:blipFill>
        <p:spPr>
          <a:xfrm>
            <a:off x="3090625" y="309094"/>
            <a:ext cx="5667037" cy="3969500"/>
          </a:xfrm>
          <a:prstGeom prst="rect">
            <a:avLst/>
          </a:prstGeom>
        </p:spPr>
      </p:pic>
    </p:spTree>
    <p:extLst>
      <p:ext uri="{BB962C8B-B14F-4D97-AF65-F5344CB8AC3E}">
        <p14:creationId xmlns:p14="http://schemas.microsoft.com/office/powerpoint/2010/main" val="2133099139"/>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p:txBody>
          <a:bodyPr/>
          <a:lstStyle/>
          <a:p>
            <a:pPr marL="139700" indent="0">
              <a:buNone/>
            </a:pPr>
            <a:r>
              <a:rPr lang="en-US" b="1" dirty="0"/>
              <a:t>Theme</a:t>
            </a:r>
            <a:r>
              <a:rPr lang="en-US" dirty="0"/>
              <a:t>: Assess the performance of our models</a:t>
            </a:r>
          </a:p>
          <a:p>
            <a:pPr marL="139700" indent="0">
              <a:buNone/>
            </a:pPr>
            <a:r>
              <a:rPr lang="en-US" b="1" dirty="0"/>
              <a:t>Ideas:</a:t>
            </a:r>
            <a:endParaRPr lang="en-US" dirty="0"/>
          </a:p>
          <a:p>
            <a:r>
              <a:rPr lang="en-US" dirty="0"/>
              <a:t>Model complexity</a:t>
            </a:r>
          </a:p>
          <a:p>
            <a:r>
              <a:rPr lang="en-US" dirty="0"/>
              <a:t>Train vs. Test vs. True error</a:t>
            </a:r>
          </a:p>
          <a:p>
            <a:r>
              <a:rPr lang="en-US" dirty="0"/>
              <a:t>Overfitting and Underfitting</a:t>
            </a:r>
          </a:p>
          <a:p>
            <a:r>
              <a:rPr lang="en-US" dirty="0"/>
              <a:t>Bias-Variance Tradeoff</a:t>
            </a:r>
          </a:p>
          <a:p>
            <a:r>
              <a:rPr lang="en-US" dirty="0"/>
              <a:t>Error as a function of train set size</a:t>
            </a:r>
          </a:p>
          <a:p>
            <a:r>
              <a:rPr lang="en-US" dirty="0"/>
              <a:t>Choosing best model complexity</a:t>
            </a:r>
          </a:p>
          <a:p>
            <a:pPr lvl="1"/>
            <a:r>
              <a:rPr lang="en-US" dirty="0"/>
              <a:t>Validation set</a:t>
            </a:r>
          </a:p>
          <a:p>
            <a:pPr lvl="1"/>
            <a:r>
              <a:rPr lang="en-US" dirty="0"/>
              <a:t>Cross Validation</a:t>
            </a:r>
          </a:p>
          <a:p>
            <a:endParaRPr lang="en-US" dirty="0"/>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spTree>
    <p:extLst>
      <p:ext uri="{BB962C8B-B14F-4D97-AF65-F5344CB8AC3E}">
        <p14:creationId xmlns:p14="http://schemas.microsoft.com/office/powerpoint/2010/main" val="3805572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2A90-0A31-014E-9E1A-1F1D043296D6}"/>
              </a:ext>
            </a:extLst>
          </p:cNvPr>
          <p:cNvSpPr>
            <a:spLocks noGrp="1"/>
          </p:cNvSpPr>
          <p:nvPr>
            <p:ph type="title"/>
          </p:nvPr>
        </p:nvSpPr>
        <p:spPr/>
        <p:txBody>
          <a:bodyPr/>
          <a:lstStyle/>
          <a:p>
            <a:r>
              <a:rPr lang="en-US" dirty="0"/>
              <a:t>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451F4BA-86FC-E643-926D-F5778E2E2FA3}"/>
                  </a:ext>
                </a:extLst>
              </p:cNvPr>
              <p:cNvSpPr>
                <a:spLocks noGrp="1"/>
              </p:cNvSpPr>
              <p:nvPr>
                <p:ph type="body" idx="1"/>
              </p:nvPr>
            </p:nvSpPr>
            <p:spPr>
              <a:xfrm>
                <a:off x="3090625" y="315524"/>
                <a:ext cx="5596200" cy="3981000"/>
              </a:xfrm>
            </p:spPr>
            <p:txBody>
              <a:bodyPr/>
              <a:lstStyle/>
              <a:p>
                <a:pPr marL="139700" indent="0">
                  <a:buNone/>
                </a:pPr>
                <a:r>
                  <a:rPr lang="en-US" b="1" dirty="0"/>
                  <a:t>Features </a:t>
                </a:r>
                <a:r>
                  <a:rPr lang="en-US" dirty="0"/>
                  <a:t>are the values we select or compute from the data inputs to put into our model. </a:t>
                </a:r>
                <a:r>
                  <a:rPr lang="en-US" b="1" dirty="0"/>
                  <a:t>Feature extraction </a:t>
                </a:r>
                <a:r>
                  <a:rPr lang="en-US" dirty="0"/>
                  <a:t>is the process of turning the data into features.</a:t>
                </a:r>
                <a:endParaRPr lang="en-US" b="1" dirty="0"/>
              </a:p>
              <a:p>
                <a:pPr marL="139700" indent="0">
                  <a:buNone/>
                </a:pPr>
                <a:r>
                  <a:rPr lang="en-US" b="1" dirty="0"/>
                  <a:t>Model</a:t>
                </a:r>
              </a:p>
              <a:p>
                <a:pPr marL="13970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r>
                        <m:rPr>
                          <m:nor/>
                        </m:rP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𝐷</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=0</m:t>
                          </m:r>
                        </m:sub>
                        <m:sup>
                          <m:r>
                            <a:rPr lang="en-US" b="0" i="1" smtClean="0">
                              <a:latin typeface="Cambria Math" panose="02040503050406030204" pitchFamily="18" charset="0"/>
                            </a:rPr>
                            <m:t>𝐷</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e>
                      </m:nary>
                    </m:oMath>
                  </m:oMathPara>
                </a14:m>
                <a:endParaRPr lang="en-US" b="0"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A451F4BA-86FC-E643-926D-F5778E2E2FA3}"/>
                  </a:ext>
                </a:extLst>
              </p:cNvPr>
              <p:cNvSpPr>
                <a:spLocks noGrp="1" noRot="1" noChangeAspect="1" noMove="1" noResize="1" noEditPoints="1" noAdjustHandles="1" noChangeArrowheads="1" noChangeShapeType="1" noTextEdit="1"/>
              </p:cNvSpPr>
              <p:nvPr>
                <p:ph type="body" idx="1"/>
              </p:nvPr>
            </p:nvSpPr>
            <p:spPr>
              <a:xfrm>
                <a:off x="3090625" y="315524"/>
                <a:ext cx="5596200" cy="3981000"/>
              </a:xfrm>
              <a:blipFill>
                <a:blip r:embed="rId2"/>
                <a:stretch>
                  <a:fillRect r="-67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2D664BF-62F9-F642-A173-AC13C1FFFC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nvGraphicFramePr>
            <p:xfrm>
              <a:off x="3090625" y="2668976"/>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0" smtClean="0">
                                  <a:latin typeface="Cambria Math" panose="02040503050406030204" pitchFamily="18" charset="0"/>
                                </a:rPr>
                                <m:t> </m:t>
                              </m:r>
                            </m:oMath>
                          </a14:m>
                          <a:r>
                            <a:rPr lang="en-US" dirty="0"/>
                            <a:t>often </a:t>
                          </a:r>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m:rPr>
                                      <m:sty m:val="p"/>
                                    </m:rPr>
                                    <a:rPr lang="en-US" b="0" i="0" smtClean="0">
                                      <a:latin typeface="Cambria Math" panose="02040503050406030204" pitchFamily="18" charset="0"/>
                                    </a:rPr>
                                    <m:t>D</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1058276415"/>
                  </p:ext>
                </p:extLst>
              </p:nvPr>
            </p:nvGraphicFramePr>
            <p:xfrm>
              <a:off x="3090625" y="2668976"/>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0480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endParaRPr lang="en-US"/>
                        </a:p>
                      </a:txBody>
                      <a:tcPr>
                        <a:blipFill>
                          <a:blip r:embed="rId3"/>
                          <a:stretch>
                            <a:fillRect l="-44000" t="-83333" r="-72000" b="-390000"/>
                          </a:stretch>
                        </a:blipFill>
                      </a:tcPr>
                    </a:tc>
                    <a:tc>
                      <a:txBody>
                        <a:bodyPr/>
                        <a:lstStyle/>
                        <a:p>
                          <a:endParaRPr lang="en-US"/>
                        </a:p>
                      </a:txBody>
                      <a:tcPr>
                        <a:blipFill>
                          <a:blip r:embed="rId3"/>
                          <a:stretch>
                            <a:fillRect l="-200000" t="-83333" b="-390000"/>
                          </a:stretch>
                        </a:blipFill>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endParaRPr lang="en-US"/>
                        </a:p>
                      </a:txBody>
                      <a:tcPr>
                        <a:blipFill>
                          <a:blip r:embed="rId3"/>
                          <a:stretch>
                            <a:fillRect l="-44000" t="-189655" r="-72000" b="-303448"/>
                          </a:stretch>
                        </a:blipFill>
                      </a:tcPr>
                    </a:tc>
                    <a:tc>
                      <a:txBody>
                        <a:bodyPr/>
                        <a:lstStyle/>
                        <a:p>
                          <a:endParaRPr lang="en-US"/>
                        </a:p>
                      </a:txBody>
                      <a:tcPr>
                        <a:blipFill>
                          <a:blip r:embed="rId3"/>
                          <a:stretch>
                            <a:fillRect l="-200000" t="-189655" b="-303448"/>
                          </a:stretch>
                        </a:blipFill>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endParaRPr lang="en-US"/>
                        </a:p>
                      </a:txBody>
                      <a:tcPr>
                        <a:blipFill>
                          <a:blip r:embed="rId3"/>
                          <a:stretch>
                            <a:fillRect l="-44000" t="-289655" r="-72000" b="-203448"/>
                          </a:stretch>
                        </a:blipFill>
                      </a:tcPr>
                    </a:tc>
                    <a:tc>
                      <a:txBody>
                        <a:bodyPr/>
                        <a:lstStyle/>
                        <a:p>
                          <a:endParaRPr lang="en-US"/>
                        </a:p>
                      </a:txBody>
                      <a:tcPr>
                        <a:blipFill>
                          <a:blip r:embed="rId3"/>
                          <a:stretch>
                            <a:fillRect l="-200000" t="-289655" b="-203448"/>
                          </a:stretch>
                        </a:blipFill>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endParaRPr lang="en-US"/>
                        </a:p>
                      </a:txBody>
                      <a:tcPr>
                        <a:blipFill>
                          <a:blip r:embed="rId3"/>
                          <a:stretch>
                            <a:fillRect l="-44000" t="-493103" r="-72000"/>
                          </a:stretch>
                        </a:blipFill>
                      </a:tcPr>
                    </a:tc>
                    <a:tc>
                      <a:txBody>
                        <a:bodyPr/>
                        <a:lstStyle/>
                        <a:p>
                          <a:endParaRPr lang="en-US"/>
                        </a:p>
                      </a:txBody>
                      <a:tcPr>
                        <a:blipFill>
                          <a:blip r:embed="rId3"/>
                          <a:stretch>
                            <a:fillRect l="-200000" t="-493103"/>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92171190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5555-4159-6247-BE31-EE7B83E32A43}"/>
              </a:ext>
            </a:extLst>
          </p:cNvPr>
          <p:cNvSpPr>
            <a:spLocks noGrp="1"/>
          </p:cNvSpPr>
          <p:nvPr>
            <p:ph type="title"/>
          </p:nvPr>
        </p:nvSpPr>
        <p:spPr/>
        <p:txBody>
          <a:bodyPr/>
          <a:lstStyle/>
          <a:p>
            <a:r>
              <a:rPr lang="en-US" dirty="0"/>
              <a:t>Adding Other Inputs</a:t>
            </a:r>
          </a:p>
        </p:txBody>
      </p:sp>
      <p:sp>
        <p:nvSpPr>
          <p:cNvPr id="3" name="Text Placeholder 2">
            <a:extLst>
              <a:ext uri="{FF2B5EF4-FFF2-40B4-BE49-F238E27FC236}">
                <a16:creationId xmlns:a16="http://schemas.microsoft.com/office/drawing/2014/main" id="{5E0086CB-1F67-5C4A-B742-87D8BEF53E67}"/>
              </a:ext>
            </a:extLst>
          </p:cNvPr>
          <p:cNvSpPr>
            <a:spLocks noGrp="1"/>
          </p:cNvSpPr>
          <p:nvPr>
            <p:ph type="body" idx="1"/>
          </p:nvPr>
        </p:nvSpPr>
        <p:spPr/>
        <p:txBody>
          <a:bodyPr/>
          <a:lstStyle/>
          <a:p>
            <a:pPr marL="139700" indent="0">
              <a:buNone/>
            </a:pPr>
            <a:r>
              <a:rPr lang="en-US" dirty="0"/>
              <a:t>Generally we are given a data table of values we might look at that include more than one value per house.</a:t>
            </a:r>
          </a:p>
          <a:p>
            <a:r>
              <a:rPr lang="en-US" dirty="0"/>
              <a:t>Each row is a single house. </a:t>
            </a:r>
          </a:p>
          <a:p>
            <a:r>
              <a:rPr lang="en-US" dirty="0"/>
              <a:t>Each column (except Value) is a data input.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D63C46DA-4A73-3143-97E1-085D2550B0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graphicFrame>
        <p:nvGraphicFramePr>
          <p:cNvPr id="5" name="Table 4">
            <a:extLst>
              <a:ext uri="{FF2B5EF4-FFF2-40B4-BE49-F238E27FC236}">
                <a16:creationId xmlns:a16="http://schemas.microsoft.com/office/drawing/2014/main" id="{6B18811B-B5B1-794D-B097-4A64219DF138}"/>
              </a:ext>
            </a:extLst>
          </p:cNvPr>
          <p:cNvGraphicFramePr>
            <a:graphicFrameLocks noGrp="1"/>
          </p:cNvGraphicFramePr>
          <p:nvPr/>
        </p:nvGraphicFramePr>
        <p:xfrm>
          <a:off x="3090625" y="2031304"/>
          <a:ext cx="5596200" cy="1854200"/>
        </p:xfrm>
        <a:graphic>
          <a:graphicData uri="http://schemas.openxmlformats.org/drawingml/2006/table">
            <a:tbl>
              <a:tblPr firstRow="1" bandRow="1">
                <a:tableStyleId>{7DF18680-E054-41AD-8BC1-D1AEF772440D}</a:tableStyleId>
              </a:tblPr>
              <a:tblGrid>
                <a:gridCol w="776214">
                  <a:extLst>
                    <a:ext uri="{9D8B030D-6E8A-4147-A177-3AD203B41FA5}">
                      <a16:colId xmlns:a16="http://schemas.microsoft.com/office/drawing/2014/main" val="490761617"/>
                    </a:ext>
                  </a:extLst>
                </a:gridCol>
                <a:gridCol w="1462266">
                  <a:extLst>
                    <a:ext uri="{9D8B030D-6E8A-4147-A177-3AD203B41FA5}">
                      <a16:colId xmlns:a16="http://schemas.microsoft.com/office/drawing/2014/main" val="4142905976"/>
                    </a:ext>
                  </a:extLst>
                </a:gridCol>
                <a:gridCol w="1415405">
                  <a:extLst>
                    <a:ext uri="{9D8B030D-6E8A-4147-A177-3AD203B41FA5}">
                      <a16:colId xmlns:a16="http://schemas.microsoft.com/office/drawing/2014/main" val="2510171677"/>
                    </a:ext>
                  </a:extLst>
                </a:gridCol>
                <a:gridCol w="823075">
                  <a:extLst>
                    <a:ext uri="{9D8B030D-6E8A-4147-A177-3AD203B41FA5}">
                      <a16:colId xmlns:a16="http://schemas.microsoft.com/office/drawing/2014/main" val="4022442691"/>
                    </a:ext>
                  </a:extLst>
                </a:gridCol>
                <a:gridCol w="1119240">
                  <a:extLst>
                    <a:ext uri="{9D8B030D-6E8A-4147-A177-3AD203B41FA5}">
                      <a16:colId xmlns:a16="http://schemas.microsoft.com/office/drawing/2014/main" val="2752707193"/>
                    </a:ext>
                  </a:extLst>
                </a:gridCol>
              </a:tblGrid>
              <a:tr h="370840">
                <a:tc>
                  <a:txBody>
                    <a:bodyPr/>
                    <a:lstStyle/>
                    <a:p>
                      <a:r>
                        <a:rPr lang="en-US" dirty="0"/>
                        <a:t>sq. ft.</a:t>
                      </a:r>
                    </a:p>
                  </a:txBody>
                  <a:tcPr>
                    <a:solidFill>
                      <a:srgbClr val="95698A"/>
                    </a:solidFill>
                  </a:tcPr>
                </a:tc>
                <a:tc>
                  <a:txBody>
                    <a:bodyPr/>
                    <a:lstStyle/>
                    <a:p>
                      <a:r>
                        <a:rPr lang="en-US" dirty="0"/>
                        <a:t># bathrooms</a:t>
                      </a:r>
                    </a:p>
                  </a:txBody>
                  <a:tcPr>
                    <a:solidFill>
                      <a:srgbClr val="95698A"/>
                    </a:solidFill>
                  </a:tcPr>
                </a:tc>
                <a:tc>
                  <a:txBody>
                    <a:bodyPr/>
                    <a:lstStyle/>
                    <a:p>
                      <a:r>
                        <a:rPr lang="en-US" dirty="0"/>
                        <a:t>owner’s age</a:t>
                      </a:r>
                    </a:p>
                  </a:txBody>
                  <a:tcPr>
                    <a:solidFill>
                      <a:srgbClr val="95698A"/>
                    </a:solidFill>
                  </a:tcPr>
                </a:tc>
                <a:tc>
                  <a:txBody>
                    <a:bodyPr/>
                    <a:lstStyle/>
                    <a:p>
                      <a:r>
                        <a:rPr lang="en-US" dirty="0"/>
                        <a:t>…</a:t>
                      </a:r>
                    </a:p>
                  </a:txBody>
                  <a:tcPr>
                    <a:solidFill>
                      <a:srgbClr val="95698A"/>
                    </a:solidFill>
                  </a:tcPr>
                </a:tc>
                <a:tc>
                  <a:txBody>
                    <a:bodyPr/>
                    <a:lstStyle/>
                    <a:p>
                      <a:r>
                        <a:rPr lang="en-US" dirty="0"/>
                        <a:t>value</a:t>
                      </a:r>
                    </a:p>
                  </a:txBody>
                  <a:tcPr>
                    <a:solidFill>
                      <a:srgbClr val="95698A"/>
                    </a:solidFill>
                  </a:tcPr>
                </a:tc>
                <a:extLst>
                  <a:ext uri="{0D108BD9-81ED-4DB2-BD59-A6C34878D82A}">
                    <a16:rowId xmlns:a16="http://schemas.microsoft.com/office/drawing/2014/main" val="3595318642"/>
                  </a:ext>
                </a:extLst>
              </a:tr>
              <a:tr h="370840">
                <a:tc>
                  <a:txBody>
                    <a:bodyPr/>
                    <a:lstStyle/>
                    <a:p>
                      <a:r>
                        <a:rPr lang="en-US" dirty="0"/>
                        <a:t>1400</a:t>
                      </a:r>
                    </a:p>
                  </a:txBody>
                  <a:tcPr/>
                </a:tc>
                <a:tc>
                  <a:txBody>
                    <a:bodyPr/>
                    <a:lstStyle/>
                    <a:p>
                      <a:r>
                        <a:rPr lang="en-US" dirty="0"/>
                        <a:t>3</a:t>
                      </a:r>
                    </a:p>
                  </a:txBody>
                  <a:tcPr/>
                </a:tc>
                <a:tc>
                  <a:txBody>
                    <a:bodyPr/>
                    <a:lstStyle/>
                    <a:p>
                      <a:r>
                        <a:rPr lang="en-US" dirty="0"/>
                        <a:t>47</a:t>
                      </a:r>
                    </a:p>
                  </a:txBody>
                  <a:tcPr/>
                </a:tc>
                <a:tc>
                  <a:txBody>
                    <a:bodyPr/>
                    <a:lstStyle/>
                    <a:p>
                      <a:r>
                        <a:rPr lang="en-US" dirty="0"/>
                        <a:t>…</a:t>
                      </a:r>
                    </a:p>
                  </a:txBody>
                  <a:tcPr>
                    <a:solidFill>
                      <a:schemeClr val="bg1">
                        <a:lumMod val="85000"/>
                      </a:schemeClr>
                    </a:solidFill>
                  </a:tcPr>
                </a:tc>
                <a:tc>
                  <a:txBody>
                    <a:bodyPr/>
                    <a:lstStyle/>
                    <a:p>
                      <a:r>
                        <a:rPr lang="en-US" dirty="0"/>
                        <a:t>70,800</a:t>
                      </a:r>
                    </a:p>
                  </a:txBody>
                  <a:tcPr/>
                </a:tc>
                <a:extLst>
                  <a:ext uri="{0D108BD9-81ED-4DB2-BD59-A6C34878D82A}">
                    <a16:rowId xmlns:a16="http://schemas.microsoft.com/office/drawing/2014/main" val="4198423890"/>
                  </a:ext>
                </a:extLst>
              </a:tr>
              <a:tr h="370840">
                <a:tc>
                  <a:txBody>
                    <a:bodyPr/>
                    <a:lstStyle/>
                    <a:p>
                      <a:r>
                        <a:rPr lang="en-US" dirty="0"/>
                        <a:t>700</a:t>
                      </a:r>
                    </a:p>
                  </a:txBody>
                  <a:tcPr/>
                </a:tc>
                <a:tc>
                  <a:txBody>
                    <a:bodyPr/>
                    <a:lstStyle/>
                    <a:p>
                      <a:r>
                        <a:rPr lang="en-US" dirty="0"/>
                        <a:t>3</a:t>
                      </a:r>
                    </a:p>
                  </a:txBody>
                  <a:tcPr/>
                </a:tc>
                <a:tc>
                  <a:txBody>
                    <a:bodyPr/>
                    <a:lstStyle/>
                    <a:p>
                      <a:r>
                        <a:rPr lang="en-US" dirty="0"/>
                        <a:t>19</a:t>
                      </a:r>
                    </a:p>
                  </a:txBody>
                  <a:tcPr/>
                </a:tc>
                <a:tc>
                  <a:txBody>
                    <a:bodyPr/>
                    <a:lstStyle/>
                    <a:p>
                      <a:r>
                        <a:rPr lang="en-US" dirty="0"/>
                        <a:t>…</a:t>
                      </a:r>
                    </a:p>
                  </a:txBody>
                  <a:tcPr>
                    <a:solidFill>
                      <a:schemeClr val="bg1">
                        <a:lumMod val="85000"/>
                      </a:schemeClr>
                    </a:solidFill>
                  </a:tcPr>
                </a:tc>
                <a:tc>
                  <a:txBody>
                    <a:bodyPr/>
                    <a:lstStyle/>
                    <a:p>
                      <a:r>
                        <a:rPr lang="en-US" dirty="0"/>
                        <a:t>65,000</a:t>
                      </a:r>
                    </a:p>
                  </a:txBody>
                  <a:tcPr/>
                </a:tc>
                <a:extLst>
                  <a:ext uri="{0D108BD9-81ED-4DB2-BD59-A6C34878D82A}">
                    <a16:rowId xmlns:a16="http://schemas.microsoft.com/office/drawing/2014/main" val="777564193"/>
                  </a:ext>
                </a:extLst>
              </a:tr>
              <a:tr h="370840">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extLst>
                  <a:ext uri="{0D108BD9-81ED-4DB2-BD59-A6C34878D82A}">
                    <a16:rowId xmlns:a16="http://schemas.microsoft.com/office/drawing/2014/main" val="3174724490"/>
                  </a:ext>
                </a:extLst>
              </a:tr>
              <a:tr h="370840">
                <a:tc>
                  <a:txBody>
                    <a:bodyPr/>
                    <a:lstStyle/>
                    <a:p>
                      <a:r>
                        <a:rPr lang="en-US" dirty="0"/>
                        <a:t>1250</a:t>
                      </a:r>
                    </a:p>
                  </a:txBody>
                  <a:tcPr/>
                </a:tc>
                <a:tc>
                  <a:txBody>
                    <a:bodyPr/>
                    <a:lstStyle/>
                    <a:p>
                      <a:r>
                        <a:rPr lang="en-US" dirty="0"/>
                        <a:t>2</a:t>
                      </a:r>
                    </a:p>
                  </a:txBody>
                  <a:tcPr/>
                </a:tc>
                <a:tc>
                  <a:txBody>
                    <a:bodyPr/>
                    <a:lstStyle/>
                    <a:p>
                      <a:r>
                        <a:rPr lang="en-US" dirty="0"/>
                        <a:t>36</a:t>
                      </a:r>
                    </a:p>
                  </a:txBody>
                  <a:tcPr/>
                </a:tc>
                <a:tc>
                  <a:txBody>
                    <a:bodyPr/>
                    <a:lstStyle/>
                    <a:p>
                      <a:r>
                        <a:rPr lang="en-US" dirty="0"/>
                        <a:t>…</a:t>
                      </a:r>
                    </a:p>
                  </a:txBody>
                  <a:tcPr>
                    <a:solidFill>
                      <a:schemeClr val="bg1">
                        <a:lumMod val="85000"/>
                      </a:schemeClr>
                    </a:solidFill>
                  </a:tcPr>
                </a:tc>
                <a:tc>
                  <a:txBody>
                    <a:bodyPr/>
                    <a:lstStyle/>
                    <a:p>
                      <a:r>
                        <a:rPr lang="en-US" dirty="0"/>
                        <a:t>100,000</a:t>
                      </a:r>
                    </a:p>
                  </a:txBody>
                  <a:tcPr/>
                </a:tc>
                <a:extLst>
                  <a:ext uri="{0D108BD9-81ED-4DB2-BD59-A6C34878D82A}">
                    <a16:rowId xmlns:a16="http://schemas.microsoft.com/office/drawing/2014/main" val="3458340110"/>
                  </a:ext>
                </a:extLst>
              </a:tr>
            </a:tbl>
          </a:graphicData>
        </a:graphic>
      </p:graphicFrame>
    </p:spTree>
    <p:extLst>
      <p:ext uri="{BB962C8B-B14F-4D97-AF65-F5344CB8AC3E}">
        <p14:creationId xmlns:p14="http://schemas.microsoft.com/office/powerpoint/2010/main" val="1453279710"/>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CA18BEEF-D4EF-4F88-99E6-1D7926899B3A}" vid="{A5D5D014-4C2E-4158-92E1-C053326E6DB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9280</TotalTime>
  <Words>4571</Words>
  <Application>Microsoft Office PowerPoint</Application>
  <PresentationFormat>On-screen Show (16:9)</PresentationFormat>
  <Paragraphs>793</Paragraphs>
  <Slides>70</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Georgia</vt:lpstr>
      <vt:lpstr>Courier New</vt:lpstr>
      <vt:lpstr>Cambria Math</vt:lpstr>
      <vt:lpstr>Calibri</vt:lpstr>
      <vt:lpstr>Nunito Sans</vt:lpstr>
      <vt:lpstr>Arial</vt:lpstr>
      <vt:lpstr>Open Sans</vt:lpstr>
      <vt:lpstr>SlideMaster</vt:lpstr>
      <vt:lpstr>PowerPoint Presentation</vt:lpstr>
      <vt:lpstr>Logistics</vt:lpstr>
      <vt:lpstr>Pre-Class Video 1</vt:lpstr>
      <vt:lpstr>PowerPoint Presentation</vt:lpstr>
      <vt:lpstr>Higher Order Features</vt:lpstr>
      <vt:lpstr>Polynomial Regression</vt:lpstr>
      <vt:lpstr>Polynomial Regression</vt:lpstr>
      <vt:lpstr>Features</vt:lpstr>
      <vt:lpstr>Adding Other Inputs</vt:lpstr>
      <vt:lpstr>More Inputs - Visually</vt:lpstr>
      <vt:lpstr>Notation</vt:lpstr>
      <vt:lpstr>Features</vt:lpstr>
      <vt:lpstr>Linear Regression Recap</vt:lpstr>
      <vt:lpstr>PowerPoint Presentation</vt:lpstr>
      <vt:lpstr>Pre-Class Video 2</vt:lpstr>
      <vt:lpstr>Polynomial Regression</vt:lpstr>
      <vt:lpstr>Polynomial Regression</vt:lpstr>
      <vt:lpstr>Performance</vt:lpstr>
      <vt:lpstr>Future Performance</vt:lpstr>
      <vt:lpstr>Model Assessment</vt:lpstr>
      <vt:lpstr>Test Error</vt:lpstr>
      <vt:lpstr>Train/Test Split</vt:lpstr>
      <vt:lpstr>Regression Recap</vt:lpstr>
      <vt:lpstr>Linear Regression Model</vt:lpstr>
      <vt:lpstr>PowerPoint Presentation</vt:lpstr>
      <vt:lpstr>Gradient Descent</vt:lpstr>
      <vt:lpstr>Pre-Class 1 Recap:  Features</vt:lpstr>
      <vt:lpstr>Linear Regression Recap</vt:lpstr>
      <vt:lpstr>Term recap</vt:lpstr>
      <vt:lpstr>Pre-Class 2 Recap: Model Evaluation</vt:lpstr>
      <vt:lpstr>1 min</vt:lpstr>
      <vt:lpstr>1 minute</vt:lpstr>
      <vt:lpstr>2 minute</vt:lpstr>
      <vt:lpstr>Model Complexity</vt:lpstr>
      <vt:lpstr>Model Complexity</vt:lpstr>
      <vt:lpstr>Training Error</vt:lpstr>
      <vt:lpstr>True Error</vt:lpstr>
      <vt:lpstr>Train/True Error</vt:lpstr>
      <vt:lpstr>Overfitting</vt:lpstr>
      <vt:lpstr>1 min</vt:lpstr>
      <vt:lpstr>1 min</vt:lpstr>
      <vt:lpstr>PowerPoint Presentation</vt:lpstr>
      <vt:lpstr>Bias-Variance Tradeoff</vt:lpstr>
      <vt:lpstr>Underfitting / Overfitting </vt:lpstr>
      <vt:lpstr>Signal  vs.  Noise</vt:lpstr>
      <vt:lpstr>Source of errors in a model</vt:lpstr>
      <vt:lpstr>Bias</vt:lpstr>
      <vt:lpstr>Variance</vt:lpstr>
      <vt:lpstr>Bias-Variance Tradeoff</vt:lpstr>
      <vt:lpstr>Bias-Variance Tradeoff</vt:lpstr>
      <vt:lpstr>Bias – Variance Tradeoff</vt:lpstr>
      <vt:lpstr>Dataset Size</vt:lpstr>
      <vt:lpstr>Dataset Size</vt:lpstr>
      <vt:lpstr>Demo</vt:lpstr>
      <vt:lpstr>PowerPoint Presentation</vt:lpstr>
      <vt:lpstr>Choosing Complexity</vt:lpstr>
      <vt:lpstr>Choosing Complexity</vt:lpstr>
      <vt:lpstr>1 min</vt:lpstr>
      <vt:lpstr>2 min</vt:lpstr>
      <vt:lpstr>Choosing Complexity</vt:lpstr>
      <vt:lpstr>Choosing Complexity</vt:lpstr>
      <vt:lpstr>Validation Set</vt:lpstr>
      <vt:lpstr>Validation Set</vt:lpstr>
      <vt:lpstr>Validation Set</vt:lpstr>
      <vt:lpstr>Cross-Validation </vt:lpstr>
      <vt:lpstr>Cross Validation</vt:lpstr>
      <vt:lpstr>Cross-Validation</vt:lpstr>
      <vt:lpstr>Cross-Validation</vt:lpstr>
      <vt:lpstr>Cross-Validation</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cse-loaner</dc:creator>
  <cp:lastModifiedBy>cse-loaner</cp:lastModifiedBy>
  <cp:revision>171</cp:revision>
  <cp:lastPrinted>2019-06-26T15:29:17Z</cp:lastPrinted>
  <dcterms:modified xsi:type="dcterms:W3CDTF">2024-03-30T03:49:14Z</dcterms:modified>
</cp:coreProperties>
</file>