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Lst>
  <p:notesMasterIdLst>
    <p:notesMasterId r:id="rId43"/>
  </p:notesMasterIdLst>
  <p:handoutMasterIdLst>
    <p:handoutMasterId r:id="rId44"/>
  </p:handoutMasterIdLst>
  <p:sldIdLst>
    <p:sldId id="256" r:id="rId2"/>
    <p:sldId id="1472" r:id="rId3"/>
    <p:sldId id="1473" r:id="rId4"/>
    <p:sldId id="554" r:id="rId5"/>
    <p:sldId id="555" r:id="rId6"/>
    <p:sldId id="559" r:id="rId7"/>
    <p:sldId id="560" r:id="rId8"/>
    <p:sldId id="1455" r:id="rId9"/>
    <p:sldId id="1456" r:id="rId10"/>
    <p:sldId id="1457" r:id="rId11"/>
    <p:sldId id="1458" r:id="rId12"/>
    <p:sldId id="1459" r:id="rId13"/>
    <p:sldId id="561" r:id="rId14"/>
    <p:sldId id="1460" r:id="rId15"/>
    <p:sldId id="1461" r:id="rId16"/>
    <p:sldId id="1462" r:id="rId17"/>
    <p:sldId id="1464" r:id="rId18"/>
    <p:sldId id="566" r:id="rId19"/>
    <p:sldId id="1469" r:id="rId20"/>
    <p:sldId id="1466" r:id="rId21"/>
    <p:sldId id="1467" r:id="rId22"/>
    <p:sldId id="1468" r:id="rId23"/>
    <p:sldId id="562" r:id="rId24"/>
    <p:sldId id="563" r:id="rId25"/>
    <p:sldId id="564" r:id="rId26"/>
    <p:sldId id="1474" r:id="rId27"/>
    <p:sldId id="1471" r:id="rId28"/>
    <p:sldId id="570" r:id="rId29"/>
    <p:sldId id="571" r:id="rId30"/>
    <p:sldId id="572" r:id="rId31"/>
    <p:sldId id="573" r:id="rId32"/>
    <p:sldId id="574" r:id="rId33"/>
    <p:sldId id="480" r:id="rId34"/>
    <p:sldId id="483" r:id="rId35"/>
    <p:sldId id="575" r:id="rId36"/>
    <p:sldId id="576" r:id="rId37"/>
    <p:sldId id="1453" r:id="rId38"/>
    <p:sldId id="1450" r:id="rId39"/>
    <p:sldId id="1452" r:id="rId40"/>
    <p:sldId id="1451" r:id="rId41"/>
    <p:sldId id="399" r:id="rId42"/>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
      <p:font typeface="Cambria Math" panose="02040503050406030204" pitchFamily="18" charset="0"/>
      <p:regular r:id="rId49"/>
    </p:embeddedFont>
    <p:embeddedFont>
      <p:font typeface="Candara" panose="020E0502030303020204" pitchFamily="34" charset="0"/>
      <p:regular r:id="rId50"/>
      <p:bold r:id="rId51"/>
      <p:italic r:id="rId52"/>
      <p:boldItalic r:id="rId53"/>
    </p:embeddedFont>
    <p:embeddedFont>
      <p:font typeface="Georgia" panose="02040502050405020303" pitchFamily="18" charset="0"/>
      <p:regular r:id="rId54"/>
      <p:bold r:id="rId55"/>
      <p:italic r:id="rId56"/>
      <p:boldItalic r:id="rId57"/>
    </p:embeddedFont>
    <p:embeddedFont>
      <p:font typeface="Nunito Sans" pitchFamily="2" charset="77"/>
      <p:regular r:id="rId58"/>
      <p:bold r:id="rId59"/>
      <p:italic r:id="rId60"/>
      <p:boldItalic r:id="rId61"/>
    </p:embeddedFont>
    <p:embeddedFont>
      <p:font typeface="Open Sans" panose="020B060603050402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698A"/>
    <a:srgbClr val="6093C5"/>
    <a:srgbClr val="B57BA6"/>
    <a:srgbClr val="EFD9B0"/>
    <a:srgbClr val="FFAEEF"/>
    <a:srgbClr val="942093"/>
    <a:srgbClr val="D89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28"/>
    <p:restoredTop sz="84615" autoAdjust="0"/>
  </p:normalViewPr>
  <p:slideViewPr>
    <p:cSldViewPr snapToGrid="0" snapToObjects="1">
      <p:cViewPr varScale="1">
        <p:scale>
          <a:sx n="123" d="100"/>
          <a:sy n="123" d="100"/>
        </p:scale>
        <p:origin x="856" y="176"/>
      </p:cViewPr>
      <p:guideLst>
        <p:guide orient="horz" pos="1620"/>
        <p:guide pos="2880"/>
      </p:guideLst>
    </p:cSldViewPr>
  </p:slideViewPr>
  <p:notesTextViewPr>
    <p:cViewPr>
      <p:scale>
        <a:sx n="1" d="1"/>
        <a:sy n="1" d="1"/>
      </p:scale>
      <p:origin x="0" y="0"/>
    </p:cViewPr>
  </p:notesTextViewPr>
  <p:sorterViewPr>
    <p:cViewPr>
      <p:scale>
        <a:sx n="200" d="100"/>
        <a:sy n="200" d="100"/>
      </p:scale>
      <p:origin x="0" y="0"/>
    </p:cViewPr>
  </p:sorterViewPr>
  <p:notesViewPr>
    <p:cSldViewPr snapToGrid="0" snapToObjects="1">
      <p:cViewPr varScale="1">
        <p:scale>
          <a:sx n="69" d="100"/>
          <a:sy n="69" d="100"/>
        </p:scale>
        <p:origin x="2568" y="2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6.fntdata"/><Relationship Id="rId55"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252ED9-18B6-0749-BB32-82EB97D0DB13}" type="datetimeFigureOut">
              <a:rPr lang="en-US" smtClean="0"/>
              <a:t>4/25/22</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5977" units="cm"/>
          <inkml:channel name="Y" type="integer" max="17318" units="cm"/>
          <inkml:channel name="T" type="integer" max="2.14748E9" units="dev"/>
        </inkml:traceFormat>
        <inkml:channelProperties>
          <inkml:channelProperty channel="X" name="resolution" value="1000.26953" units="1/cm"/>
          <inkml:channelProperty channel="Y" name="resolution" value="1000.46216" units="1/cm"/>
          <inkml:channelProperty channel="T" name="resolution" value="1" units="1/dev"/>
        </inkml:channelProperties>
      </inkml:inkSource>
      <inkml:timestamp xml:id="ts0" timeString="2021-04-14T21:31:12.871"/>
    </inkml:context>
    <inkml:brush xml:id="br0">
      <inkml:brushProperty name="width" value="0.05292" units="cm"/>
      <inkml:brushProperty name="height" value="0.05292" units="cm"/>
      <inkml:brushProperty name="color" value="#FF0000"/>
    </inkml:brush>
  </inkml:definitions>
  <inkml:trace contextRef="#ctx0" brushRef="#br0">7749 10484 0,'0'0'16,"0"0"0,0 0-16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5T20:33:09.255"/>
    </inkml:context>
    <inkml:brush xml:id="br0">
      <inkml:brushProperty name="width" value="0.05" units="cm"/>
      <inkml:brushProperty name="height" value="0.05" units="cm"/>
      <inkml:brushProperty name="color" value="#E71224"/>
    </inkml:brush>
  </inkml:definitions>
  <inkml:trace contextRef="#ctx0" brushRef="#br0">0 10 24575,'5'-9'0,"12"8"0,16 5 0,14 5 0,13 4 0,11 5 0,12 3 0,8 3 0,8 3 0,7 2 0,6 3 0,3 1 0,4 1 0,2 1 0,0 0 0,-1 1 0,-2-1 0,-3-1 0,-4-1 0,-7-2 0,-6-2 0,-8-2-656,10 3 1,-4 0-1,-3-1 1,-3 0 0,-1 0-1,-1 0 1,-1 0 0,1 0-1,0 1 1,2 0 0,3 0-1,2 1 1,3 1 0,5 1-1,5 1 606,-29-9 0,4 0 1,3 1-1,2 1 0,2 0 1,3 1-1,1 0 0,3 1 1,0 0-1,2 0 0,2 1 1,0-1-1,1 1 0,0 0 1,0 1-1,1-1 0,-1 0 1,1 1-1,-2-1 1,0 0-1,-2 0 0,0-1 1,-2 1-1,-2-1 0,-1 0 1,-2-1-1,-3 0 0,-2-1 1,-3 0-1,-3 0-77,21 6 0,-2 1 0,-2-1 1,-1 0-1,-3 0 0,-2-1 0,-1 0 1,-2 0-1,-1 0 0,-2-1 1,0 0-1,-2-1 0,-1 0 0,-1 0 1,0-1-1,-1 0 0,0 0 127,19 6 0,0 0 0,-3 0 0,-1-1 0,-2-1 0,-1-1 0,-2 0 0,-2 0 0,-2-1 0,-1-1 0,-2 0 76,8 2 1,-2 0 0,-2-1 0,-3 0 0,-1-2 0,-3 0 0,-2-1 0,-2-1-77,18 7 0,-3-2 0,-4-1 0,-3-1 0,-2-1-86,2 0 1,-4-1 0,-2 0 0,-5-2 85,8 4 0,-5-2 0,-6-2 1780,2-2 0,-6-1-1780,-11 1 0,-3-1 5368,21 6-5368,-12-4 0,2 2 1637,-13-5 0,0 0-1637,7 3 0,-2 0 915,25 14-915,-27-11 85,-25-8-85,-17-11 0,-8 2 0,-4-9 0,0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5T20:33:10.412"/>
    </inkml:context>
    <inkml:brush xml:id="br0">
      <inkml:brushProperty name="width" value="0.05" units="cm"/>
      <inkml:brushProperty name="height" value="0.05" units="cm"/>
      <inkml:brushProperty name="color" value="#E71224"/>
    </inkml:brush>
  </inkml:definitions>
  <inkml:trace contextRef="#ctx0" brushRef="#br0">10235 0 24575,'-93'21'0,"31"-3"0,-16 6 0,-13 4 0,-4 2 0,0 1 0,7-1-1639,10-4 1,4 0-1,0 0 1,-2 1 0,-6 3-1,-10 3 1524,19-7 0,-5 2 1,-4 1-1,-4 2 1,-3 1-1,-4 1 0,-1 1 1,-2 1-1,-2 1 1,0 1-1,-1 0 1,1 1-1,1 0-5,14-5 0,-1 0 0,-1 2 1,-2 1-1,0 0 0,-1 1 1,-1 0-1,0 1 0,-1 0 1,0 0-1,0 1 0,0-1 1,1 1-1,-1-1 0,2 0 1,-1 0-1,2-1 0,1-1 120,-6 3 0,1 0 0,0 0 0,1-1 0,0 0 0,0 0 0,1 1 0,-1-1 0,1 0 0,0 0 0,-1 0 0,1 0 0,0 1 0,-1 0 0,0-1 0,-1 1-52,4-1 0,-2 1 0,-1-1 1,0 2-1,-1-1 0,0 0 1,0 1-1,0 0 0,1-1 1,0 0-1,1 0 0,1-1 1,2 0-1,1 0 0,2-2 1,2 0-1,2-1 52,-17 8 0,2-1 0,2 0 0,1-1 0,2-1 0,2 0 0,2-2 0,2 0 0,2-2 0,3-1 0,3-1-169,-23 9 0,7-4 0,4-1 0,2-1 0,0-1 0,-2 2 169,-5 1 0,-2 2 0,-1-1 0,3 0 0,3-3 0,6-2 568,-7 2 1,5-3 0,5-3 0,6-3-569,-23 6 0,9-7 1829,21-10 1,6-4-1830,-18-2 5471,29-9-5471,19-2 3276,15 0-3276,5 0 688,-4 0-688,-20 3 0,-32 7 0,5 3 0,-2 1 0,13-4 0,-1 0 0,-19 5 0,5-1 0,8-7 0,9-2 0,34-5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5T20:33:12.073"/>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4-12T22:20:06.737"/>
    </inkml:context>
    <inkml:brush xml:id="br0">
      <inkml:brushProperty name="width" value="0.05292" units="cm"/>
      <inkml:brushProperty name="height" value="0.05292" units="cm"/>
      <inkml:brushProperty name="color" value="#0070C0"/>
    </inkml:brush>
  </inkml:definitions>
  <inkml:trace contextRef="#ctx0" brushRef="#br0">19211 12732 8287 0,'0'0'736'0,"0"0"-592"15,-5 3-144-15,-2-1 0 0,-1 2 2608 0,-2 0 480 16,0 0 112-16,1 1-10112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7026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3988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738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4104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62615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5502707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20392088"/>
      </p:ext>
    </p:extLst>
  </p:cSld>
  <p:clrMapOvr>
    <a:masterClrMapping/>
  </p:clrMapOvr>
  <p:transition>
    <p:fade thruBlk="1"/>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2"/>
        <p:cNvGrpSpPr/>
        <p:nvPr/>
      </p:nvGrpSpPr>
      <p:grpSpPr>
        <a:xfrm>
          <a:off x="0" y="0"/>
          <a:ext cx="0" cy="0"/>
          <a:chOff x="0" y="0"/>
          <a:chExt cx="0" cy="0"/>
        </a:xfrm>
      </p:grpSpPr>
      <p:sp>
        <p:nvSpPr>
          <p:cNvPr id="33" name="Google Shape;33;p6"/>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363;p47">
            <a:extLst>
              <a:ext uri="{FF2B5EF4-FFF2-40B4-BE49-F238E27FC236}">
                <a16:creationId xmlns:a16="http://schemas.microsoft.com/office/drawing/2014/main" id="{3541BDF9-5784-074C-A08C-87376337677D}"/>
              </a:ext>
            </a:extLst>
          </p:cNvPr>
          <p:cNvGrpSpPr/>
          <p:nvPr userDrawn="1"/>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340844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9449525"/>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lvl1pPr>
              <a:defRPr>
                <a:latin typeface="Candara" panose="020E0502030303020204" pitchFamily="34" charset="0"/>
              </a:defRPr>
            </a:lvl1pPr>
          </a:lstStyle>
          <a:p>
            <a:fld id="{1163EBF2-CAB8-2646-AC0A-701503E9B99A}" type="datetime1">
              <a:rPr lang="en-US" smtClean="0"/>
              <a:pPr/>
              <a:t>4/25/22</a:t>
            </a:fld>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lvl1pPr>
              <a:defRPr>
                <a:latin typeface="Candara" panose="020E0502030303020204" pitchFamily="34" charset="0"/>
              </a:defRPr>
            </a:lvl1pPr>
          </a:lstStyle>
          <a:p>
            <a:endParaRPr lang="en-US"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lvl1pPr algn="r">
              <a:defRPr>
                <a:latin typeface="Candara" panose="020E0502030303020204" pitchFamily="34" charset="0"/>
              </a:defRPr>
            </a:lvl1pPr>
          </a:lstStyle>
          <a:p>
            <a:fld id="{39E65F0E-D8D0-8548-A870-8F1E432EFAAD}" type="slidenum">
              <a:rPr lang="en-US" smtClean="0"/>
              <a:pPr/>
              <a:t>‹#›</a:t>
            </a:fld>
            <a:endParaRPr lang="en-US" dirty="0"/>
          </a:p>
        </p:txBody>
      </p:sp>
    </p:spTree>
    <p:extLst>
      <p:ext uri="{BB962C8B-B14F-4D97-AF65-F5344CB8AC3E}">
        <p14:creationId xmlns:p14="http://schemas.microsoft.com/office/powerpoint/2010/main" val="2751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a:t>Click to edit Master subtitle style</a:t>
            </a:r>
            <a:endParaRPr dirty="0"/>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21844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45776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chemeClr val="tx2">
            <a:lumMod val="90000"/>
          </a:schemeClr>
        </a:solidFill>
        <a:effectLst/>
      </p:bgPr>
    </p:bg>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p:nvPicPr>
        <p:blipFill>
          <a:blip r:embed="rId2">
            <a:duotone>
              <a:prstClr val="black"/>
              <a:schemeClr val="tx2">
                <a:tint val="45000"/>
                <a:satMod val="400000"/>
              </a:schemeClr>
            </a:duotone>
          </a:blip>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29056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00568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F852DD33-53F1-4722-BB85-ED3D938F9553}"/>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4" name="Google Shape;72;p10">
            <a:extLst>
              <a:ext uri="{FF2B5EF4-FFF2-40B4-BE49-F238E27FC236}">
                <a16:creationId xmlns:a16="http://schemas.microsoft.com/office/drawing/2014/main" id="{9A53CD8C-2A1F-40D3-AF37-30D2F4AC941B}"/>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3316497884"/>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1860292293"/>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7141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7D0330C4-488F-4E11-BF3D-EA5DF26F0A65}"/>
              </a:ext>
            </a:extLst>
          </p:cNvPr>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9AA0ECA5-9FBC-4C4B-A996-F0E3B3EC796D}"/>
              </a:ext>
            </a:extLst>
          </p:cNvPr>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CA4C0B63-61BC-42D7-B10C-C17E378D6BB3}"/>
              </a:ext>
            </a:extLst>
          </p:cNvPr>
          <p:cNvGrpSpPr/>
          <p:nvPr/>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E6339F27-6884-43C4-ACA3-533ECC8D418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2F61311E-6ABC-4FA5-88CF-1E1E49177CE2}"/>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FFA797A4-32D0-4B07-A937-80B9B4AE6CCC}"/>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F55FF81A-18F9-4036-9BA4-D4E796DF3A27}"/>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B47BC9E7-AA0A-4513-BB74-8438AC3B4E9D}"/>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ADB9D0F2-9906-4BBA-9EAB-C51BE4A408F4}"/>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E07FEEEE-A528-47C9-8C2A-34EE7D884265}"/>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
        <p:nvSpPr>
          <p:cNvPr id="32" name="Google Shape;33;p6">
            <a:extLst>
              <a:ext uri="{FF2B5EF4-FFF2-40B4-BE49-F238E27FC236}">
                <a16:creationId xmlns:a16="http://schemas.microsoft.com/office/drawing/2014/main" id="{2B67C7AB-FDB9-4F82-A81D-B1896054F902}"/>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34;p6">
            <a:extLst>
              <a:ext uri="{FF2B5EF4-FFF2-40B4-BE49-F238E27FC236}">
                <a16:creationId xmlns:a16="http://schemas.microsoft.com/office/drawing/2014/main" id="{97D57209-5B97-48FA-8540-C5AFDD26B5DD}"/>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363;p47">
            <a:extLst>
              <a:ext uri="{FF2B5EF4-FFF2-40B4-BE49-F238E27FC236}">
                <a16:creationId xmlns:a16="http://schemas.microsoft.com/office/drawing/2014/main" id="{C5CD1A4D-742E-4196-B027-97A86EA0DE44}"/>
              </a:ext>
            </a:extLst>
          </p:cNvPr>
          <p:cNvGrpSpPr/>
          <p:nvPr userDrawn="1"/>
        </p:nvGrpSpPr>
        <p:grpSpPr>
          <a:xfrm>
            <a:off x="234451" y="613658"/>
            <a:ext cx="372594" cy="360301"/>
            <a:chOff x="1247825" y="5001950"/>
            <a:chExt cx="443300" cy="428675"/>
          </a:xfrm>
        </p:grpSpPr>
        <p:sp>
          <p:nvSpPr>
            <p:cNvPr id="39" name="Google Shape;364;p47">
              <a:extLst>
                <a:ext uri="{FF2B5EF4-FFF2-40B4-BE49-F238E27FC236}">
                  <a16:creationId xmlns:a16="http://schemas.microsoft.com/office/drawing/2014/main" id="{068587FD-F5D6-484D-9F13-5C5CD4C18ECE}"/>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p47">
              <a:extLst>
                <a:ext uri="{FF2B5EF4-FFF2-40B4-BE49-F238E27FC236}">
                  <a16:creationId xmlns:a16="http://schemas.microsoft.com/office/drawing/2014/main" id="{D1C0EB45-AD10-48CA-B3BA-21D24B4B445B}"/>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6;p47">
              <a:extLst>
                <a:ext uri="{FF2B5EF4-FFF2-40B4-BE49-F238E27FC236}">
                  <a16:creationId xmlns:a16="http://schemas.microsoft.com/office/drawing/2014/main" id="{ED4C505F-00D6-4165-9FD7-A425AC9C739D}"/>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7;p47">
              <a:extLst>
                <a:ext uri="{FF2B5EF4-FFF2-40B4-BE49-F238E27FC236}">
                  <a16:creationId xmlns:a16="http://schemas.microsoft.com/office/drawing/2014/main" id="{6445BC82-EF40-4951-AB37-B8433BBCA194}"/>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8;p47">
              <a:extLst>
                <a:ext uri="{FF2B5EF4-FFF2-40B4-BE49-F238E27FC236}">
                  <a16:creationId xmlns:a16="http://schemas.microsoft.com/office/drawing/2014/main" id="{80D5F298-421C-433E-A7F5-813F3FB4D68A}"/>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9;p47">
              <a:extLst>
                <a:ext uri="{FF2B5EF4-FFF2-40B4-BE49-F238E27FC236}">
                  <a16:creationId xmlns:a16="http://schemas.microsoft.com/office/drawing/2014/main" id="{0C32534C-C993-4FA9-BED1-D647641F34E4}"/>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extBox 44">
            <a:extLst>
              <a:ext uri="{FF2B5EF4-FFF2-40B4-BE49-F238E27FC236}">
                <a16:creationId xmlns:a16="http://schemas.microsoft.com/office/drawing/2014/main" id="{32F81821-1291-4DBC-929A-0A87854E8B64}"/>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872196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1716339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84" r:id="rId4"/>
    <p:sldLayoutId id="2147483676" r:id="rId5"/>
    <p:sldLayoutId id="2147483677" r:id="rId6"/>
    <p:sldLayoutId id="2147483678" r:id="rId7"/>
    <p:sldLayoutId id="2147483679" r:id="rId8"/>
    <p:sldLayoutId id="2147483680" r:id="rId9"/>
    <p:sldLayoutId id="2147483681" r:id="rId10"/>
    <p:sldLayoutId id="2147483683" r:id="rId11"/>
    <p:sldLayoutId id="2147483667" r:id="rId12"/>
    <p:sldLayoutId id="2147483668" r:id="rId13"/>
    <p:sldLayoutId id="2147483685" r:id="rId14"/>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1.xml"/><Relationship Id="rId6" Type="http://schemas.openxmlformats.org/officeDocument/2006/relationships/customXml" Target="../ink/ink2.xml"/><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customXml" Target="../ink/ink4.xml"/><Relationship Id="rId4" Type="http://schemas.openxmlformats.org/officeDocument/2006/relationships/image" Target="../media/image25.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430.png"/><Relationship Id="rId1" Type="http://schemas.openxmlformats.org/officeDocument/2006/relationships/slideLayout" Target="../slideLayouts/slideLayout4.xml"/><Relationship Id="rId4" Type="http://schemas.openxmlformats.org/officeDocument/2006/relationships/image" Target="../media/image461.png"/></Relationships>
</file>

<file path=ppt/slides/_rels/slide3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60.png"/><Relationship Id="rId5" Type="http://schemas.openxmlformats.org/officeDocument/2006/relationships/hyperlink" Target="https://en.wikipedia.org/wiki/Confusion_matrix" TargetMode="External"/><Relationship Id="rId4" Type="http://schemas.openxmlformats.org/officeDocument/2006/relationships/image" Target="../media/image450.png"/></Relationships>
</file>

<file path=ppt/slides/_rels/slide3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fairmlbook.org/"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prstGeom prst="rect">
            <a:avLst/>
          </a:prstGeom>
        </p:spPr>
        <p:txBody>
          <a:bodyPr spcFirstLastPara="1" wrap="square" lIns="91425" tIns="91425" rIns="91425" bIns="91425" anchor="t" anchorCtr="0">
            <a:noAutofit/>
          </a:bodyPr>
          <a:lstStyle/>
          <a:p>
            <a:pPr lvl="0"/>
            <a:r>
              <a:rPr lang="en" dirty="0"/>
              <a:t>CSE/STAT 416</a:t>
            </a:r>
            <a:br>
              <a:rPr lang="en" dirty="0"/>
            </a:br>
            <a:r>
              <a:rPr lang="en-US" sz="1600" dirty="0"/>
              <a:t>Bias and Fairness in ML</a:t>
            </a:r>
            <a:br>
              <a:rPr lang="en" sz="1800" dirty="0"/>
            </a:br>
            <a:br>
              <a:rPr lang="en" sz="1800" dirty="0"/>
            </a:br>
            <a:r>
              <a:rPr lang="en" sz="1100" dirty="0"/>
              <a:t>Pemi Nguyen</a:t>
            </a:r>
            <a:br>
              <a:rPr lang="en" sz="1000" dirty="0"/>
            </a:br>
            <a:r>
              <a:rPr lang="en-US" sz="1000" dirty="0"/>
              <a:t>Paul G. Allen School of Computer Science &amp; Engineering</a:t>
            </a:r>
            <a:br>
              <a:rPr lang="en-US" sz="1000" dirty="0"/>
            </a:br>
            <a:r>
              <a:rPr lang="en" sz="1000" dirty="0"/>
              <a:t>University of Washington</a:t>
            </a:r>
            <a:br>
              <a:rPr lang="en" sz="1000" dirty="0"/>
            </a:br>
            <a:br>
              <a:rPr lang="en" sz="1000" dirty="0"/>
            </a:br>
            <a:r>
              <a:rPr lang="en-US" sz="1000" dirty="0"/>
              <a:t>Slides by Hunter Schafer</a:t>
            </a:r>
            <a:br>
              <a:rPr lang="en-US" sz="1000" dirty="0"/>
            </a:br>
            <a:r>
              <a:rPr lang="en-US" sz="1000" dirty="0"/>
              <a:t>Images were from MIT course 6.S191: AI Bias and Fairness lecture (2021)</a:t>
            </a:r>
            <a:br>
              <a:rPr lang="en-US" sz="1000" dirty="0"/>
            </a:br>
            <a:br>
              <a:rPr lang="en-US" sz="1000" dirty="0"/>
            </a:br>
            <a:r>
              <a:rPr lang="en-US" sz="1000" dirty="0"/>
              <a:t>April 25, 2022</a:t>
            </a:r>
            <a:endParaRPr sz="1000"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B67D4D8-6744-4C79-B780-8B2D3B9BBBED}"/>
                  </a:ext>
                </a:extLst>
              </p14:cNvPr>
              <p14:cNvContentPartPr/>
              <p14:nvPr/>
            </p14:nvContentPartPr>
            <p14:xfrm>
              <a:off x="2789640" y="3774240"/>
              <a:ext cx="360" cy="360"/>
            </p14:xfrm>
          </p:contentPart>
        </mc:Choice>
        <mc:Fallback xmlns="">
          <p:pic>
            <p:nvPicPr>
              <p:cNvPr id="2" name="Ink 1">
                <a:extLst>
                  <a:ext uri="{FF2B5EF4-FFF2-40B4-BE49-F238E27FC236}">
                    <a16:creationId xmlns:a16="http://schemas.microsoft.com/office/drawing/2014/main" id="{1B67D4D8-6744-4C79-B780-8B2D3B9BBBED}"/>
                  </a:ext>
                </a:extLst>
              </p:cNvPr>
              <p:cNvPicPr/>
              <p:nvPr/>
            </p:nvPicPr>
            <p:blipFill>
              <a:blip r:embed="rId4"/>
              <a:stretch>
                <a:fillRect/>
              </a:stretch>
            </p:blipFill>
            <p:spPr>
              <a:xfrm>
                <a:off x="2780280" y="3764880"/>
                <a:ext cx="19080" cy="19080"/>
              </a:xfrm>
              <a:prstGeom prst="rect">
                <a:avLst/>
              </a:prstGeom>
            </p:spPr>
          </p:pic>
        </mc:Fallback>
      </mc:AlternateContent>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D3A4FA-8AB1-C088-8C10-3F97C39E1CDE}"/>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2" name="Title 1">
            <a:extLst>
              <a:ext uri="{FF2B5EF4-FFF2-40B4-BE49-F238E27FC236}">
                <a16:creationId xmlns:a16="http://schemas.microsoft.com/office/drawing/2014/main" id="{0B689A48-1C78-4568-D6AC-06D92AEE31A7}"/>
              </a:ext>
            </a:extLst>
          </p:cNvPr>
          <p:cNvSpPr>
            <a:spLocks noGrp="1"/>
          </p:cNvSpPr>
          <p:nvPr>
            <p:ph type="title" idx="4294967295"/>
          </p:nvPr>
        </p:nvSpPr>
        <p:spPr>
          <a:xfrm>
            <a:off x="2146706" y="118296"/>
            <a:ext cx="4850587" cy="548969"/>
          </a:xfrm>
        </p:spPr>
        <p:txBody>
          <a:bodyPr/>
          <a:lstStyle/>
          <a:p>
            <a:r>
              <a:rPr lang="en-US" dirty="0"/>
              <a:t>Example: Bias in Facial detection</a:t>
            </a:r>
          </a:p>
        </p:txBody>
      </p:sp>
      <p:pic>
        <p:nvPicPr>
          <p:cNvPr id="6" name="Picture 5" descr="Graphical user interface, application&#10;&#10;Description automatically generated">
            <a:extLst>
              <a:ext uri="{FF2B5EF4-FFF2-40B4-BE49-F238E27FC236}">
                <a16:creationId xmlns:a16="http://schemas.microsoft.com/office/drawing/2014/main" id="{149BE5DE-50F7-C50B-D5ED-2DD80F798995}"/>
              </a:ext>
            </a:extLst>
          </p:cNvPr>
          <p:cNvPicPr>
            <a:picLocks noChangeAspect="1"/>
          </p:cNvPicPr>
          <p:nvPr/>
        </p:nvPicPr>
        <p:blipFill>
          <a:blip r:embed="rId2"/>
          <a:stretch>
            <a:fillRect/>
          </a:stretch>
        </p:blipFill>
        <p:spPr>
          <a:xfrm>
            <a:off x="4161827" y="1454462"/>
            <a:ext cx="4850587" cy="3273402"/>
          </a:xfrm>
          <a:prstGeom prst="rect">
            <a:avLst/>
          </a:prstGeom>
        </p:spPr>
      </p:pic>
      <p:pic>
        <p:nvPicPr>
          <p:cNvPr id="9" name="Picture 8" descr="Chart, bar chart&#10;&#10;Description automatically generated">
            <a:extLst>
              <a:ext uri="{FF2B5EF4-FFF2-40B4-BE49-F238E27FC236}">
                <a16:creationId xmlns:a16="http://schemas.microsoft.com/office/drawing/2014/main" id="{19B67CF0-0EBF-A9D1-089A-225A2A9210FB}"/>
              </a:ext>
            </a:extLst>
          </p:cNvPr>
          <p:cNvPicPr>
            <a:picLocks noChangeAspect="1"/>
          </p:cNvPicPr>
          <p:nvPr/>
        </p:nvPicPr>
        <p:blipFill>
          <a:blip r:embed="rId3"/>
          <a:stretch>
            <a:fillRect/>
          </a:stretch>
        </p:blipFill>
        <p:spPr>
          <a:xfrm>
            <a:off x="234450" y="1392116"/>
            <a:ext cx="3438843" cy="3633088"/>
          </a:xfrm>
          <a:prstGeom prst="rect">
            <a:avLst/>
          </a:prstGeom>
        </p:spPr>
      </p:pic>
    </p:spTree>
    <p:extLst>
      <p:ext uri="{BB962C8B-B14F-4D97-AF65-F5344CB8AC3E}">
        <p14:creationId xmlns:p14="http://schemas.microsoft.com/office/powerpoint/2010/main" val="1688267144"/>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7DD02-BFD4-7CAE-97C2-7DC94D7DF582}"/>
              </a:ext>
            </a:extLst>
          </p:cNvPr>
          <p:cNvSpPr>
            <a:spLocks noGrp="1"/>
          </p:cNvSpPr>
          <p:nvPr>
            <p:ph type="title"/>
          </p:nvPr>
        </p:nvSpPr>
        <p:spPr>
          <a:xfrm>
            <a:off x="234450" y="575500"/>
            <a:ext cx="2046300" cy="1627373"/>
          </a:xfrm>
        </p:spPr>
        <p:txBody>
          <a:bodyPr/>
          <a:lstStyle/>
          <a:p>
            <a:r>
              <a:rPr lang="en-US" dirty="0"/>
              <a:t>Example:</a:t>
            </a:r>
            <a:br>
              <a:rPr lang="en-US" dirty="0"/>
            </a:br>
            <a:r>
              <a:rPr lang="en-US" dirty="0"/>
              <a:t>Bias in Image Classification </a:t>
            </a:r>
            <a:br>
              <a:rPr lang="en-US" dirty="0"/>
            </a:br>
            <a:endParaRPr lang="en-US" dirty="0"/>
          </a:p>
        </p:txBody>
      </p:sp>
      <p:sp>
        <p:nvSpPr>
          <p:cNvPr id="4" name="Slide Number Placeholder 3">
            <a:extLst>
              <a:ext uri="{FF2B5EF4-FFF2-40B4-BE49-F238E27FC236}">
                <a16:creationId xmlns:a16="http://schemas.microsoft.com/office/drawing/2014/main" id="{58D3D0DC-A264-0C36-622C-E0299D8486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6" name="Picture 5" descr="A person in a wedding dress&#10;&#10;Description automatically generated with medium confidence">
            <a:extLst>
              <a:ext uri="{FF2B5EF4-FFF2-40B4-BE49-F238E27FC236}">
                <a16:creationId xmlns:a16="http://schemas.microsoft.com/office/drawing/2014/main" id="{809D3645-33C1-5FCF-7956-578F1A8BC5BD}"/>
              </a:ext>
            </a:extLst>
          </p:cNvPr>
          <p:cNvPicPr>
            <a:picLocks noChangeAspect="1"/>
          </p:cNvPicPr>
          <p:nvPr/>
        </p:nvPicPr>
        <p:blipFill>
          <a:blip r:embed="rId3"/>
          <a:stretch>
            <a:fillRect/>
          </a:stretch>
        </p:blipFill>
        <p:spPr>
          <a:xfrm>
            <a:off x="3186973" y="609784"/>
            <a:ext cx="1540892" cy="2031176"/>
          </a:xfrm>
          <a:prstGeom prst="rect">
            <a:avLst/>
          </a:prstGeom>
        </p:spPr>
      </p:pic>
      <p:pic>
        <p:nvPicPr>
          <p:cNvPr id="8" name="Picture 7" descr="A picture containing person, indoor&#10;&#10;Description automatically generated">
            <a:extLst>
              <a:ext uri="{FF2B5EF4-FFF2-40B4-BE49-F238E27FC236}">
                <a16:creationId xmlns:a16="http://schemas.microsoft.com/office/drawing/2014/main" id="{5CE367B9-C108-49ED-4D13-361B94AE5B53}"/>
              </a:ext>
            </a:extLst>
          </p:cNvPr>
          <p:cNvPicPr>
            <a:picLocks noChangeAspect="1"/>
          </p:cNvPicPr>
          <p:nvPr/>
        </p:nvPicPr>
        <p:blipFill>
          <a:blip r:embed="rId4"/>
          <a:stretch>
            <a:fillRect/>
          </a:stretch>
        </p:blipFill>
        <p:spPr>
          <a:xfrm>
            <a:off x="3186972" y="3092327"/>
            <a:ext cx="1540893" cy="2051123"/>
          </a:xfrm>
          <a:prstGeom prst="rect">
            <a:avLst/>
          </a:prstGeom>
        </p:spPr>
      </p:pic>
      <p:sp>
        <p:nvSpPr>
          <p:cNvPr id="9" name="Text Placeholder 2">
            <a:extLst>
              <a:ext uri="{FF2B5EF4-FFF2-40B4-BE49-F238E27FC236}">
                <a16:creationId xmlns:a16="http://schemas.microsoft.com/office/drawing/2014/main" id="{E80F1A2A-4E25-8870-1576-B514405BE2A0}"/>
              </a:ext>
            </a:extLst>
          </p:cNvPr>
          <p:cNvSpPr>
            <a:spLocks noGrp="1"/>
          </p:cNvSpPr>
          <p:nvPr>
            <p:ph type="body" idx="1"/>
          </p:nvPr>
        </p:nvSpPr>
        <p:spPr>
          <a:xfrm>
            <a:off x="4921179" y="523815"/>
            <a:ext cx="5596200" cy="3569364"/>
          </a:xfrm>
        </p:spPr>
        <p:txBody>
          <a:bodyPr/>
          <a:lstStyle/>
          <a:p>
            <a:r>
              <a:rPr lang="en-US" dirty="0"/>
              <a:t>Predicted classes: Brides, dress, ceremony</a:t>
            </a:r>
          </a:p>
          <a:p>
            <a:endParaRPr lang="en-US" dirty="0"/>
          </a:p>
          <a:p>
            <a:endParaRPr lang="en-US" dirty="0"/>
          </a:p>
          <a:p>
            <a:endParaRPr lang="en-US" dirty="0"/>
          </a:p>
          <a:p>
            <a:endParaRPr lang="en-US" dirty="0"/>
          </a:p>
          <a:p>
            <a:endParaRPr lang="en-US" dirty="0"/>
          </a:p>
          <a:p>
            <a:endParaRPr lang="en-US" dirty="0"/>
          </a:p>
          <a:p>
            <a:endParaRPr lang="en-US" dirty="0"/>
          </a:p>
          <a:p>
            <a:r>
              <a:rPr lang="en-US" dirty="0"/>
              <a:t>Predicted classes: Clothing, event, costume</a:t>
            </a:r>
          </a:p>
          <a:p>
            <a:endParaRPr lang="en-US" dirty="0"/>
          </a:p>
        </p:txBody>
      </p:sp>
      <p:sp>
        <p:nvSpPr>
          <p:cNvPr id="11" name="TextBox 10">
            <a:extLst>
              <a:ext uri="{FF2B5EF4-FFF2-40B4-BE49-F238E27FC236}">
                <a16:creationId xmlns:a16="http://schemas.microsoft.com/office/drawing/2014/main" id="{2BFF6E25-D93C-C769-6357-E90E4CACF674}"/>
              </a:ext>
            </a:extLst>
          </p:cNvPr>
          <p:cNvSpPr txBox="1"/>
          <p:nvPr/>
        </p:nvSpPr>
        <p:spPr>
          <a:xfrm>
            <a:off x="3408218" y="124719"/>
            <a:ext cx="5257800" cy="307777"/>
          </a:xfrm>
          <a:prstGeom prst="rect">
            <a:avLst/>
          </a:prstGeom>
          <a:noFill/>
        </p:spPr>
        <p:txBody>
          <a:bodyPr wrap="square">
            <a:spAutoFit/>
          </a:bodyPr>
          <a:lstStyle/>
          <a:p>
            <a:r>
              <a:rPr lang="en-US" b="1" dirty="0">
                <a:latin typeface="Nunito Sans" pitchFamily="2" charset="77"/>
              </a:rPr>
              <a:t>Pictures of a </a:t>
            </a:r>
            <a:r>
              <a:rPr lang="en-US" b="1" u="sng" dirty="0">
                <a:latin typeface="Nunito Sans" pitchFamily="2" charset="77"/>
              </a:rPr>
              <a:t>bride</a:t>
            </a:r>
            <a:r>
              <a:rPr lang="en-US" b="1" dirty="0">
                <a:latin typeface="Nunito Sans" pitchFamily="2" charset="77"/>
              </a:rPr>
              <a:t> from a state-of-the-art image classifier</a:t>
            </a:r>
          </a:p>
        </p:txBody>
      </p:sp>
    </p:spTree>
    <p:extLst>
      <p:ext uri="{BB962C8B-B14F-4D97-AF65-F5344CB8AC3E}">
        <p14:creationId xmlns:p14="http://schemas.microsoft.com/office/powerpoint/2010/main" val="2557156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FCF771-8BE2-1B7E-ABCF-2909F179230F}"/>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6" name="Picture 5" descr="Chart&#10;&#10;Description automatically generated with low confidence">
            <a:extLst>
              <a:ext uri="{FF2B5EF4-FFF2-40B4-BE49-F238E27FC236}">
                <a16:creationId xmlns:a16="http://schemas.microsoft.com/office/drawing/2014/main" id="{96DEF1A5-A4BC-A648-ECDC-B6A592026328}"/>
              </a:ext>
            </a:extLst>
          </p:cNvPr>
          <p:cNvPicPr>
            <a:picLocks noChangeAspect="1"/>
          </p:cNvPicPr>
          <p:nvPr/>
        </p:nvPicPr>
        <p:blipFill>
          <a:blip r:embed="rId2"/>
          <a:stretch>
            <a:fillRect/>
          </a:stretch>
        </p:blipFill>
        <p:spPr>
          <a:xfrm>
            <a:off x="397125" y="1001754"/>
            <a:ext cx="8349749" cy="3821327"/>
          </a:xfrm>
          <a:prstGeom prst="rect">
            <a:avLst/>
          </a:prstGeom>
        </p:spPr>
      </p:pic>
      <p:sp>
        <p:nvSpPr>
          <p:cNvPr id="7" name="Title 1">
            <a:extLst>
              <a:ext uri="{FF2B5EF4-FFF2-40B4-BE49-F238E27FC236}">
                <a16:creationId xmlns:a16="http://schemas.microsoft.com/office/drawing/2014/main" id="{8FDFF4C2-E9B6-C5C5-6DBF-E29DCD8B264D}"/>
              </a:ext>
            </a:extLst>
          </p:cNvPr>
          <p:cNvSpPr txBox="1">
            <a:spLocks/>
          </p:cNvSpPr>
          <p:nvPr/>
        </p:nvSpPr>
        <p:spPr>
          <a:xfrm>
            <a:off x="1278923" y="196849"/>
            <a:ext cx="6586152" cy="54896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dirty="0"/>
              <a:t>Bias correlation with income and geography </a:t>
            </a:r>
          </a:p>
        </p:txBody>
      </p:sp>
    </p:spTree>
    <p:extLst>
      <p:ext uri="{BB962C8B-B14F-4D97-AF65-F5344CB8AC3E}">
        <p14:creationId xmlns:p14="http://schemas.microsoft.com/office/powerpoint/2010/main" val="2732386930"/>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3AA36-FE9D-4220-B96F-E2F919D6361E}"/>
              </a:ext>
            </a:extLst>
          </p:cNvPr>
          <p:cNvSpPr>
            <a:spLocks noGrp="1"/>
          </p:cNvSpPr>
          <p:nvPr>
            <p:ph type="title"/>
          </p:nvPr>
        </p:nvSpPr>
        <p:spPr/>
        <p:txBody>
          <a:bodyPr/>
          <a:lstStyle/>
          <a:p>
            <a:r>
              <a:rPr lang="en-US" dirty="0"/>
              <a:t>Bias from historical data</a:t>
            </a:r>
          </a:p>
        </p:txBody>
      </p:sp>
      <p:sp>
        <p:nvSpPr>
          <p:cNvPr id="3" name="Text Placeholder 2">
            <a:extLst>
              <a:ext uri="{FF2B5EF4-FFF2-40B4-BE49-F238E27FC236}">
                <a16:creationId xmlns:a16="http://schemas.microsoft.com/office/drawing/2014/main" id="{D074DA56-A31C-4BE7-B7A8-CAEA5CB3F06D}"/>
              </a:ext>
            </a:extLst>
          </p:cNvPr>
          <p:cNvSpPr>
            <a:spLocks noGrp="1"/>
          </p:cNvSpPr>
          <p:nvPr>
            <p:ph type="body" idx="1"/>
          </p:nvPr>
        </p:nvSpPr>
        <p:spPr/>
        <p:txBody>
          <a:bodyPr/>
          <a:lstStyle/>
          <a:p>
            <a:pPr marL="139700" indent="0">
              <a:buNone/>
            </a:pPr>
            <a:r>
              <a:rPr lang="en-US" dirty="0"/>
              <a:t>The world we lived in is one that contains biases for/against certain demographics. Even ‘accurate’ data could still be harmful.</a:t>
            </a:r>
          </a:p>
          <a:p>
            <a:r>
              <a:rPr lang="en-US" dirty="0"/>
              <a:t>Historical bias exists even with perfect sampling or feature measurement (other sources of bias are possible)!</a:t>
            </a:r>
          </a:p>
          <a:p>
            <a:pPr marL="139700" indent="0">
              <a:buNone/>
            </a:pPr>
            <a:endParaRPr lang="en-US" dirty="0"/>
          </a:p>
          <a:p>
            <a:pPr marL="139700" indent="0">
              <a:buNone/>
            </a:pPr>
            <a:r>
              <a:rPr lang="en-US" dirty="0"/>
              <a:t>Examples:</a:t>
            </a:r>
          </a:p>
          <a:p>
            <a:r>
              <a:rPr lang="en-US" dirty="0"/>
              <a:t>In 2018, 5% of Fortune 500 CEOs were women. Should search results for “CEO” match this statistic? Could reflecting the world (even if accurately) perpetuate more harm?</a:t>
            </a:r>
          </a:p>
        </p:txBody>
      </p:sp>
      <p:sp>
        <p:nvSpPr>
          <p:cNvPr id="4" name="Slide Number Placeholder 3">
            <a:extLst>
              <a:ext uri="{FF2B5EF4-FFF2-40B4-BE49-F238E27FC236}">
                <a16:creationId xmlns:a16="http://schemas.microsoft.com/office/drawing/2014/main" id="{BC210D7C-6FE5-4CB6-A829-CC2EBF2172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2773494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BBF25-1E5E-7B68-BC1F-AA742402FF3F}"/>
              </a:ext>
            </a:extLst>
          </p:cNvPr>
          <p:cNvSpPr>
            <a:spLocks noGrp="1"/>
          </p:cNvSpPr>
          <p:nvPr>
            <p:ph type="title"/>
          </p:nvPr>
        </p:nvSpPr>
        <p:spPr/>
        <p:txBody>
          <a:bodyPr/>
          <a:lstStyle/>
          <a:p>
            <a:r>
              <a:rPr lang="en-US" dirty="0"/>
              <a:t>Bias in all stages in the ML pipeline </a:t>
            </a:r>
          </a:p>
        </p:txBody>
      </p:sp>
      <p:sp>
        <p:nvSpPr>
          <p:cNvPr id="3" name="Text Placeholder 2">
            <a:extLst>
              <a:ext uri="{FF2B5EF4-FFF2-40B4-BE49-F238E27FC236}">
                <a16:creationId xmlns:a16="http://schemas.microsoft.com/office/drawing/2014/main" id="{B3E110E5-8979-BA4C-6B67-9DD4AF52170B}"/>
              </a:ext>
            </a:extLst>
          </p:cNvPr>
          <p:cNvSpPr>
            <a:spLocks noGrp="1"/>
          </p:cNvSpPr>
          <p:nvPr>
            <p:ph type="body" idx="1"/>
          </p:nvPr>
        </p:nvSpPr>
        <p:spPr/>
        <p:txBody>
          <a:bodyPr/>
          <a:lstStyle/>
          <a:p>
            <a:pPr marL="482600" indent="-342900">
              <a:buAutoNum type="arabicPeriod"/>
            </a:pPr>
            <a:r>
              <a:rPr lang="en-US" dirty="0"/>
              <a:t>Data: Class imbalance from training datasets, data doesn’t reflect true distribution</a:t>
            </a:r>
          </a:p>
          <a:p>
            <a:pPr marL="482600" indent="-342900">
              <a:buAutoNum type="arabicPeriod"/>
            </a:pPr>
            <a:r>
              <a:rPr lang="en-US" dirty="0"/>
              <a:t>Model: Biased, unclear quality metrics, lack of interpretability</a:t>
            </a:r>
          </a:p>
          <a:p>
            <a:pPr marL="482600" indent="-342900">
              <a:buAutoNum type="arabicPeriod"/>
            </a:pPr>
            <a:r>
              <a:rPr lang="en-US" dirty="0"/>
              <a:t>Training and deployment: Feedback loops that further perpetuate biases</a:t>
            </a:r>
          </a:p>
          <a:p>
            <a:pPr marL="482600" indent="-342900">
              <a:buAutoNum type="arabicPeriod"/>
            </a:pPr>
            <a:r>
              <a:rPr lang="en-US" dirty="0"/>
              <a:t>Evaluation: Lack of careful analysis of the subgroups </a:t>
            </a:r>
          </a:p>
          <a:p>
            <a:pPr marL="482600" indent="-342900">
              <a:buAutoNum type="arabicPeriod"/>
            </a:pPr>
            <a:r>
              <a:rPr lang="en-US" dirty="0"/>
              <a:t>Interpretation: Human errors and biased perspectives that can affect results</a:t>
            </a:r>
          </a:p>
        </p:txBody>
      </p:sp>
      <p:sp>
        <p:nvSpPr>
          <p:cNvPr id="4" name="Slide Number Placeholder 3">
            <a:extLst>
              <a:ext uri="{FF2B5EF4-FFF2-40B4-BE49-F238E27FC236}">
                <a16:creationId xmlns:a16="http://schemas.microsoft.com/office/drawing/2014/main" id="{2B960A9B-4D2A-C9CB-7847-8B997C3330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1527935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73B22-609B-3D02-A1D4-77E166C228DB}"/>
              </a:ext>
            </a:extLst>
          </p:cNvPr>
          <p:cNvSpPr>
            <a:spLocks noGrp="1"/>
          </p:cNvSpPr>
          <p:nvPr>
            <p:ph type="title"/>
          </p:nvPr>
        </p:nvSpPr>
        <p:spPr/>
        <p:txBody>
          <a:bodyPr/>
          <a:lstStyle/>
          <a:p>
            <a:r>
              <a:rPr lang="en-US" dirty="0"/>
              <a:t>Common Biases</a:t>
            </a:r>
          </a:p>
        </p:txBody>
      </p:sp>
      <p:sp>
        <p:nvSpPr>
          <p:cNvPr id="3" name="Text Placeholder 2">
            <a:extLst>
              <a:ext uri="{FF2B5EF4-FFF2-40B4-BE49-F238E27FC236}">
                <a16:creationId xmlns:a16="http://schemas.microsoft.com/office/drawing/2014/main" id="{F8E725E9-11B3-CB5C-E47F-1CA8B2244880}"/>
              </a:ext>
            </a:extLst>
          </p:cNvPr>
          <p:cNvSpPr>
            <a:spLocks noGrp="1"/>
          </p:cNvSpPr>
          <p:nvPr>
            <p:ph type="body" idx="1"/>
          </p:nvPr>
        </p:nvSpPr>
        <p:spPr/>
        <p:txBody>
          <a:bodyPr/>
          <a:lstStyle/>
          <a:p>
            <a:r>
              <a:rPr lang="en-US" b="1" dirty="0"/>
              <a:t>Data-driven biases</a:t>
            </a:r>
          </a:p>
          <a:p>
            <a:pPr lvl="1"/>
            <a:r>
              <a:rPr lang="en-US" dirty="0"/>
              <a:t>Selection Bias: Data doesn’t reflection randomization </a:t>
            </a:r>
          </a:p>
          <a:p>
            <a:pPr lvl="1"/>
            <a:r>
              <a:rPr lang="en-US" dirty="0"/>
              <a:t>Sampling Bias: Examples of certain features are sampled more than others</a:t>
            </a:r>
          </a:p>
          <a:p>
            <a:r>
              <a:rPr lang="en-US" b="1" dirty="0"/>
              <a:t>Interpretation-driven biases</a:t>
            </a:r>
          </a:p>
          <a:p>
            <a:pPr lvl="1"/>
            <a:r>
              <a:rPr lang="en-US" dirty="0"/>
              <a:t>Correlation Fallacy (Correlation != Causation)</a:t>
            </a:r>
          </a:p>
          <a:p>
            <a:pPr lvl="1"/>
            <a:r>
              <a:rPr lang="en-US" dirty="0"/>
              <a:t>Evaluation bias (Data in the real world is much different from limited training data)</a:t>
            </a:r>
          </a:p>
          <a:p>
            <a:pPr lvl="1"/>
            <a:r>
              <a:rPr lang="en-US" dirty="0"/>
              <a:t>Measurement bias</a:t>
            </a:r>
          </a:p>
          <a:p>
            <a:pPr lvl="1"/>
            <a:endParaRPr lang="en-US" dirty="0"/>
          </a:p>
          <a:p>
            <a:pPr lvl="1"/>
            <a:endParaRPr lang="en-US" dirty="0"/>
          </a:p>
          <a:p>
            <a:pPr lvl="1"/>
            <a:endParaRPr lang="en-US" dirty="0"/>
          </a:p>
          <a:p>
            <a:endParaRPr lang="en-US" dirty="0"/>
          </a:p>
          <a:p>
            <a:pPr marL="596900" lvl="1" indent="0">
              <a:buNone/>
            </a:pPr>
            <a:endParaRPr lang="en-US" dirty="0"/>
          </a:p>
        </p:txBody>
      </p:sp>
      <p:sp>
        <p:nvSpPr>
          <p:cNvPr id="4" name="Slide Number Placeholder 3">
            <a:extLst>
              <a:ext uri="{FF2B5EF4-FFF2-40B4-BE49-F238E27FC236}">
                <a16:creationId xmlns:a16="http://schemas.microsoft.com/office/drawing/2014/main" id="{F8891538-8189-D6D5-84E9-C171208B09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2941843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8B37A2-5238-96C9-764E-92505D022DA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2" name="Title 1">
            <a:extLst>
              <a:ext uri="{FF2B5EF4-FFF2-40B4-BE49-F238E27FC236}">
                <a16:creationId xmlns:a16="http://schemas.microsoft.com/office/drawing/2014/main" id="{6D9DB6B1-6B30-B02C-7CF8-86EC17A90B29}"/>
              </a:ext>
            </a:extLst>
          </p:cNvPr>
          <p:cNvSpPr>
            <a:spLocks noGrp="1"/>
          </p:cNvSpPr>
          <p:nvPr>
            <p:ph type="title" idx="4294967295"/>
          </p:nvPr>
        </p:nvSpPr>
        <p:spPr>
          <a:xfrm>
            <a:off x="3070654" y="249382"/>
            <a:ext cx="3002691" cy="633845"/>
          </a:xfrm>
        </p:spPr>
        <p:txBody>
          <a:bodyPr/>
          <a:lstStyle/>
          <a:p>
            <a:pPr algn="ctr"/>
            <a:r>
              <a:rPr lang="en-US" dirty="0"/>
              <a:t>Correlation Fallacy</a:t>
            </a:r>
          </a:p>
        </p:txBody>
      </p:sp>
      <p:pic>
        <p:nvPicPr>
          <p:cNvPr id="3076" name="Picture 4" descr="Why Correlation Does Not Imply Causation - The Meaning of This Common  Saying in Statistics">
            <a:extLst>
              <a:ext uri="{FF2B5EF4-FFF2-40B4-BE49-F238E27FC236}">
                <a16:creationId xmlns:a16="http://schemas.microsoft.com/office/drawing/2014/main" id="{0E58DE29-27F0-FA9B-427B-EE7CD919D0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61" y="883227"/>
            <a:ext cx="8285473" cy="4211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593044"/>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8B37A2-5238-96C9-764E-92505D022DA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2" name="Title 1">
            <a:extLst>
              <a:ext uri="{FF2B5EF4-FFF2-40B4-BE49-F238E27FC236}">
                <a16:creationId xmlns:a16="http://schemas.microsoft.com/office/drawing/2014/main" id="{6D9DB6B1-6B30-B02C-7CF8-86EC17A90B29}"/>
              </a:ext>
            </a:extLst>
          </p:cNvPr>
          <p:cNvSpPr>
            <a:spLocks noGrp="1"/>
          </p:cNvSpPr>
          <p:nvPr>
            <p:ph type="title" idx="4294967295"/>
          </p:nvPr>
        </p:nvSpPr>
        <p:spPr>
          <a:xfrm>
            <a:off x="3070654" y="249382"/>
            <a:ext cx="3002691" cy="633845"/>
          </a:xfrm>
        </p:spPr>
        <p:txBody>
          <a:bodyPr/>
          <a:lstStyle/>
          <a:p>
            <a:pPr algn="ctr"/>
            <a:r>
              <a:rPr lang="en-US" dirty="0"/>
              <a:t>Evaluation bias</a:t>
            </a:r>
          </a:p>
        </p:txBody>
      </p:sp>
      <p:pic>
        <p:nvPicPr>
          <p:cNvPr id="5" name="Picture 4" descr="A collage of coffee cups&#10;&#10;Description automatically generated with medium confidence">
            <a:extLst>
              <a:ext uri="{FF2B5EF4-FFF2-40B4-BE49-F238E27FC236}">
                <a16:creationId xmlns:a16="http://schemas.microsoft.com/office/drawing/2014/main" id="{ADE5483F-7C37-251C-3FF4-D0EE1559BCA6}"/>
              </a:ext>
            </a:extLst>
          </p:cNvPr>
          <p:cNvPicPr>
            <a:picLocks noChangeAspect="1"/>
          </p:cNvPicPr>
          <p:nvPr/>
        </p:nvPicPr>
        <p:blipFill>
          <a:blip r:embed="rId2"/>
          <a:stretch>
            <a:fillRect/>
          </a:stretch>
        </p:blipFill>
        <p:spPr>
          <a:xfrm>
            <a:off x="152399" y="1054151"/>
            <a:ext cx="8839200" cy="3695700"/>
          </a:xfrm>
          <a:prstGeom prst="rect">
            <a:avLst/>
          </a:prstGeom>
        </p:spPr>
      </p:pic>
    </p:spTree>
    <p:extLst>
      <p:ext uri="{BB962C8B-B14F-4D97-AF65-F5344CB8AC3E}">
        <p14:creationId xmlns:p14="http://schemas.microsoft.com/office/powerpoint/2010/main" val="474943061"/>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577A8-437F-481D-82F6-8C31DCD836BA}"/>
              </a:ext>
            </a:extLst>
          </p:cNvPr>
          <p:cNvSpPr>
            <a:spLocks noGrp="1"/>
          </p:cNvSpPr>
          <p:nvPr>
            <p:ph type="title"/>
          </p:nvPr>
        </p:nvSpPr>
        <p:spPr/>
        <p:txBody>
          <a:bodyPr/>
          <a:lstStyle/>
          <a:p>
            <a:r>
              <a:rPr lang="en-US" dirty="0"/>
              <a:t>Evaluation Bias</a:t>
            </a:r>
          </a:p>
        </p:txBody>
      </p:sp>
      <p:sp>
        <p:nvSpPr>
          <p:cNvPr id="3" name="Text Placeholder 2">
            <a:extLst>
              <a:ext uri="{FF2B5EF4-FFF2-40B4-BE49-F238E27FC236}">
                <a16:creationId xmlns:a16="http://schemas.microsoft.com/office/drawing/2014/main" id="{D57F7A1E-76D7-4E4E-83A3-560C5BA68FCD}"/>
              </a:ext>
            </a:extLst>
          </p:cNvPr>
          <p:cNvSpPr>
            <a:spLocks noGrp="1"/>
          </p:cNvSpPr>
          <p:nvPr>
            <p:ph type="body" idx="1"/>
          </p:nvPr>
        </p:nvSpPr>
        <p:spPr/>
        <p:txBody>
          <a:bodyPr/>
          <a:lstStyle/>
          <a:p>
            <a:pPr marL="139700" indent="0">
              <a:buNone/>
            </a:pPr>
            <a:r>
              <a:rPr lang="en-US" dirty="0"/>
              <a:t>If the evaluation dataset or benchmark doesn’t represent the world well, we have evaluation bias. </a:t>
            </a:r>
          </a:p>
          <a:p>
            <a:r>
              <a:rPr lang="en-US" b="1" dirty="0"/>
              <a:t>Benchmarks </a:t>
            </a:r>
            <a:r>
              <a:rPr lang="en-US" dirty="0"/>
              <a:t>are common datasets used to evaluate models from different researchers.</a:t>
            </a:r>
          </a:p>
          <a:p>
            <a:endParaRPr lang="en-US" dirty="0"/>
          </a:p>
          <a:p>
            <a:pPr marL="139700" indent="0">
              <a:buNone/>
            </a:pPr>
            <a:r>
              <a:rPr lang="en-US" dirty="0"/>
              <a:t>Examples:</a:t>
            </a:r>
          </a:p>
          <a:p>
            <a:r>
              <a:rPr lang="en-US" dirty="0"/>
              <a:t>If it is common to report accuracy on a benchmark, this might hide disparate performance on subgroups. </a:t>
            </a:r>
          </a:p>
          <a:p>
            <a:r>
              <a:rPr lang="en-US" dirty="0"/>
              <a:t>Drastically worse performance for facial recognition software when used on faces of darker-skinned females. Common evaluation datasets for facial recognition only had 5-7% had faces of darker-skinned women. </a:t>
            </a:r>
          </a:p>
        </p:txBody>
      </p:sp>
      <p:sp>
        <p:nvSpPr>
          <p:cNvPr id="4" name="Slide Number Placeholder 3">
            <a:extLst>
              <a:ext uri="{FF2B5EF4-FFF2-40B4-BE49-F238E27FC236}">
                <a16:creationId xmlns:a16="http://schemas.microsoft.com/office/drawing/2014/main" id="{9B1F7DBB-499D-48EF-A53F-F8E5456FE9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2796188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DAD9C98-6D69-9E24-CAEB-DF4B7FD6438A}"/>
              </a:ext>
            </a:extLst>
          </p:cNvPr>
          <p:cNvPicPr>
            <a:picLocks noChangeAspect="1"/>
          </p:cNvPicPr>
          <p:nvPr/>
        </p:nvPicPr>
        <p:blipFill>
          <a:blip r:embed="rId2"/>
          <a:stretch>
            <a:fillRect/>
          </a:stretch>
        </p:blipFill>
        <p:spPr>
          <a:xfrm>
            <a:off x="3310615" y="1075016"/>
            <a:ext cx="5334621" cy="3600051"/>
          </a:xfrm>
          <a:prstGeom prst="rect">
            <a:avLst/>
          </a:prstGeom>
        </p:spPr>
      </p:pic>
      <p:sp>
        <p:nvSpPr>
          <p:cNvPr id="7" name="Title 1">
            <a:extLst>
              <a:ext uri="{FF2B5EF4-FFF2-40B4-BE49-F238E27FC236}">
                <a16:creationId xmlns:a16="http://schemas.microsoft.com/office/drawing/2014/main" id="{7C4A974D-E89B-419B-7D78-F6D8C51889F7}"/>
              </a:ext>
            </a:extLst>
          </p:cNvPr>
          <p:cNvSpPr>
            <a:spLocks noGrp="1"/>
          </p:cNvSpPr>
          <p:nvPr>
            <p:ph type="title"/>
          </p:nvPr>
        </p:nvSpPr>
        <p:spPr>
          <a:xfrm>
            <a:off x="234450" y="575500"/>
            <a:ext cx="2046300" cy="3981000"/>
          </a:xfrm>
        </p:spPr>
        <p:txBody>
          <a:bodyPr/>
          <a:lstStyle/>
          <a:p>
            <a:r>
              <a:rPr lang="en-US" dirty="0"/>
              <a:t>Evaluation Bias</a:t>
            </a:r>
          </a:p>
        </p:txBody>
      </p:sp>
    </p:spTree>
    <p:extLst>
      <p:ext uri="{BB962C8B-B14F-4D97-AF65-F5344CB8AC3E}">
        <p14:creationId xmlns:p14="http://schemas.microsoft.com/office/powerpoint/2010/main" val="2076974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9FB4B-3788-4F99-9754-D748CA6297C8}"/>
              </a:ext>
            </a:extLst>
          </p:cNvPr>
          <p:cNvSpPr>
            <a:spLocks noGrp="1"/>
          </p:cNvSpPr>
          <p:nvPr>
            <p:ph type="ctrTitle"/>
          </p:nvPr>
        </p:nvSpPr>
        <p:spPr/>
        <p:txBody>
          <a:bodyPr/>
          <a:lstStyle/>
          <a:p>
            <a:r>
              <a:rPr lang="en-US" dirty="0"/>
              <a:t>Class Logistics</a:t>
            </a:r>
          </a:p>
        </p:txBody>
      </p:sp>
      <p:sp>
        <p:nvSpPr>
          <p:cNvPr id="3" name="Subtitle 2">
            <a:extLst>
              <a:ext uri="{FF2B5EF4-FFF2-40B4-BE49-F238E27FC236}">
                <a16:creationId xmlns:a16="http://schemas.microsoft.com/office/drawing/2014/main" id="{B213D38A-C20F-4EBB-809A-6C01EAA57BB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DD552D8F-5B58-4E90-BD6F-15031DC875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81719544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5593-DD2E-4E33-9621-69A4F25A4205}"/>
              </a:ext>
            </a:extLst>
          </p:cNvPr>
          <p:cNvSpPr>
            <a:spLocks noGrp="1"/>
          </p:cNvSpPr>
          <p:nvPr>
            <p:ph type="title"/>
          </p:nvPr>
        </p:nvSpPr>
        <p:spPr/>
        <p:txBody>
          <a:bodyPr/>
          <a:lstStyle/>
          <a:p>
            <a:r>
              <a:rPr lang="en-US" sz="2100" dirty="0"/>
              <a:t>Bias due to class imbalance</a:t>
            </a:r>
          </a:p>
        </p:txBody>
      </p:sp>
      <p:sp>
        <p:nvSpPr>
          <p:cNvPr id="3" name="Text Placeholder 2">
            <a:extLst>
              <a:ext uri="{FF2B5EF4-FFF2-40B4-BE49-F238E27FC236}">
                <a16:creationId xmlns:a16="http://schemas.microsoft.com/office/drawing/2014/main" id="{0855BFBE-5E75-4E73-BA0F-7A73887186A8}"/>
              </a:ext>
            </a:extLst>
          </p:cNvPr>
          <p:cNvSpPr>
            <a:spLocks noGrp="1"/>
          </p:cNvSpPr>
          <p:nvPr>
            <p:ph type="body" idx="1"/>
          </p:nvPr>
        </p:nvSpPr>
        <p:spPr>
          <a:xfrm>
            <a:off x="3090625" y="253379"/>
            <a:ext cx="5596200" cy="3981000"/>
          </a:xfrm>
        </p:spPr>
        <p:txBody>
          <a:bodyPr/>
          <a:lstStyle/>
          <a:p>
            <a:r>
              <a:rPr lang="en-US" dirty="0"/>
              <a:t>Class imbalance will lead proportions of test accuracies in each class in the test set close to these of train accuracies</a:t>
            </a:r>
          </a:p>
          <a:p>
            <a:r>
              <a:rPr lang="en-US" dirty="0"/>
              <a:t>However, we want proportions of test accuracies in each class in the test set to be </a:t>
            </a:r>
            <a:r>
              <a:rPr lang="en-US" b="1" dirty="0"/>
              <a:t>equal</a:t>
            </a:r>
          </a:p>
          <a:p>
            <a:pPr marL="13970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1247F01-7022-4205-AFF9-84E00CFD4B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5" name="Picture 4" descr="Chart, histogram&#10;&#10;Description automatically generated">
            <a:extLst>
              <a:ext uri="{FF2B5EF4-FFF2-40B4-BE49-F238E27FC236}">
                <a16:creationId xmlns:a16="http://schemas.microsoft.com/office/drawing/2014/main" id="{416A7764-D7A3-72FF-6BA5-957E8D341E5C}"/>
              </a:ext>
            </a:extLst>
          </p:cNvPr>
          <p:cNvPicPr>
            <a:picLocks noChangeAspect="1"/>
          </p:cNvPicPr>
          <p:nvPr/>
        </p:nvPicPr>
        <p:blipFill>
          <a:blip r:embed="rId2"/>
          <a:stretch>
            <a:fillRect/>
          </a:stretch>
        </p:blipFill>
        <p:spPr>
          <a:xfrm>
            <a:off x="3257227" y="1702854"/>
            <a:ext cx="5262995" cy="3046997"/>
          </a:xfrm>
          <a:prstGeom prst="rect">
            <a:avLst/>
          </a:prstGeom>
        </p:spPr>
      </p:pic>
    </p:spTree>
    <p:extLst>
      <p:ext uri="{BB962C8B-B14F-4D97-AF65-F5344CB8AC3E}">
        <p14:creationId xmlns:p14="http://schemas.microsoft.com/office/powerpoint/2010/main" val="121685313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8EA2-1581-0C85-776C-8F85E013F104}"/>
              </a:ext>
            </a:extLst>
          </p:cNvPr>
          <p:cNvSpPr>
            <a:spLocks noGrp="1"/>
          </p:cNvSpPr>
          <p:nvPr>
            <p:ph type="title"/>
          </p:nvPr>
        </p:nvSpPr>
        <p:spPr/>
        <p:txBody>
          <a:bodyPr/>
          <a:lstStyle/>
          <a:p>
            <a:r>
              <a:rPr lang="en-US" dirty="0"/>
              <a:t>Danger of class imbalance in medical diagnosis</a:t>
            </a:r>
          </a:p>
        </p:txBody>
      </p:sp>
      <p:sp>
        <p:nvSpPr>
          <p:cNvPr id="4" name="Slide Number Placeholder 3">
            <a:extLst>
              <a:ext uri="{FF2B5EF4-FFF2-40B4-BE49-F238E27FC236}">
                <a16:creationId xmlns:a16="http://schemas.microsoft.com/office/drawing/2014/main" id="{714D1304-A4CB-C5EE-28EE-7B26B8BABA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6" name="Picture 5" descr="Background pattern&#10;&#10;Description automatically generated">
            <a:extLst>
              <a:ext uri="{FF2B5EF4-FFF2-40B4-BE49-F238E27FC236}">
                <a16:creationId xmlns:a16="http://schemas.microsoft.com/office/drawing/2014/main" id="{37D50918-7CB9-531C-9CE4-D37B3BADA618}"/>
              </a:ext>
            </a:extLst>
          </p:cNvPr>
          <p:cNvPicPr>
            <a:picLocks noChangeAspect="1"/>
          </p:cNvPicPr>
          <p:nvPr/>
        </p:nvPicPr>
        <p:blipFill>
          <a:blip r:embed="rId3"/>
          <a:stretch>
            <a:fillRect/>
          </a:stretch>
        </p:blipFill>
        <p:spPr>
          <a:xfrm>
            <a:off x="2857499" y="2374901"/>
            <a:ext cx="2288291" cy="2571750"/>
          </a:xfrm>
          <a:prstGeom prst="rect">
            <a:avLst/>
          </a:prstGeom>
        </p:spPr>
      </p:pic>
      <p:pic>
        <p:nvPicPr>
          <p:cNvPr id="8" name="Picture 7" descr="A picture containing text, echinoderm, different&#10;&#10;Description automatically generated">
            <a:extLst>
              <a:ext uri="{FF2B5EF4-FFF2-40B4-BE49-F238E27FC236}">
                <a16:creationId xmlns:a16="http://schemas.microsoft.com/office/drawing/2014/main" id="{52C81A17-3F56-60CB-523F-B0C4C76D80D3}"/>
              </a:ext>
            </a:extLst>
          </p:cNvPr>
          <p:cNvPicPr>
            <a:picLocks noChangeAspect="1"/>
          </p:cNvPicPr>
          <p:nvPr/>
        </p:nvPicPr>
        <p:blipFill>
          <a:blip r:embed="rId4"/>
          <a:stretch>
            <a:fillRect/>
          </a:stretch>
        </p:blipFill>
        <p:spPr>
          <a:xfrm>
            <a:off x="5378784" y="2374901"/>
            <a:ext cx="3726700" cy="2374950"/>
          </a:xfrm>
          <a:prstGeom prst="rect">
            <a:avLst/>
          </a:prstGeom>
        </p:spPr>
      </p:pic>
      <p:sp>
        <p:nvSpPr>
          <p:cNvPr id="9" name="Text Placeholder 2">
            <a:extLst>
              <a:ext uri="{FF2B5EF4-FFF2-40B4-BE49-F238E27FC236}">
                <a16:creationId xmlns:a16="http://schemas.microsoft.com/office/drawing/2014/main" id="{49D694F7-746C-93EB-BA98-89A443445E7B}"/>
              </a:ext>
            </a:extLst>
          </p:cNvPr>
          <p:cNvSpPr>
            <a:spLocks noGrp="1"/>
          </p:cNvSpPr>
          <p:nvPr>
            <p:ph type="body" idx="1"/>
          </p:nvPr>
        </p:nvSpPr>
        <p:spPr>
          <a:xfrm>
            <a:off x="3090625" y="253379"/>
            <a:ext cx="5596200" cy="3981000"/>
          </a:xfrm>
        </p:spPr>
        <p:txBody>
          <a:bodyPr/>
          <a:lstStyle/>
          <a:p>
            <a:r>
              <a:rPr lang="en-US" dirty="0"/>
              <a:t>Class imbalance can affect medical diagnosis of diseases, even though the accuracy can be very very high. </a:t>
            </a:r>
          </a:p>
          <a:p>
            <a:r>
              <a:rPr lang="en-US" dirty="0"/>
              <a:t>Idea: Cancer is rare, but we might not want training dataset to be reflective of real-world distribution.</a:t>
            </a:r>
          </a:p>
          <a:p>
            <a:r>
              <a:rPr lang="en-US" dirty="0"/>
              <a:t>GBM is one of the most deadly brain tumor, which occurs to 3.19 per 100,000 people.</a:t>
            </a:r>
          </a:p>
          <a:p>
            <a:endParaRPr lang="en-US" dirty="0"/>
          </a:p>
          <a:p>
            <a:endParaRPr lang="en-US" dirty="0"/>
          </a:p>
        </p:txBody>
      </p:sp>
    </p:spTree>
    <p:extLst>
      <p:ext uri="{BB962C8B-B14F-4D97-AF65-F5344CB8AC3E}">
        <p14:creationId xmlns:p14="http://schemas.microsoft.com/office/powerpoint/2010/main" val="3041525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scatter chart&#10;&#10;Description automatically generated">
            <a:extLst>
              <a:ext uri="{FF2B5EF4-FFF2-40B4-BE49-F238E27FC236}">
                <a16:creationId xmlns:a16="http://schemas.microsoft.com/office/drawing/2014/main" id="{75940514-B0AB-898F-10A3-B2FDC3A303E3}"/>
              </a:ext>
            </a:extLst>
          </p:cNvPr>
          <p:cNvPicPr>
            <a:picLocks noChangeAspect="1"/>
          </p:cNvPicPr>
          <p:nvPr/>
        </p:nvPicPr>
        <p:blipFill>
          <a:blip r:embed="rId2"/>
          <a:stretch>
            <a:fillRect/>
          </a:stretch>
        </p:blipFill>
        <p:spPr>
          <a:xfrm>
            <a:off x="3280320" y="2458994"/>
            <a:ext cx="2583360" cy="2571750"/>
          </a:xfrm>
          <a:prstGeom prst="rect">
            <a:avLst/>
          </a:prstGeom>
        </p:spPr>
      </p:pic>
      <p:pic>
        <p:nvPicPr>
          <p:cNvPr id="10" name="Picture 9" descr="Chart&#10;&#10;Description automatically generated">
            <a:extLst>
              <a:ext uri="{FF2B5EF4-FFF2-40B4-BE49-F238E27FC236}">
                <a16:creationId xmlns:a16="http://schemas.microsoft.com/office/drawing/2014/main" id="{B1243FFF-FEF7-E851-0354-E4C3EF635804}"/>
              </a:ext>
            </a:extLst>
          </p:cNvPr>
          <p:cNvPicPr>
            <a:picLocks noChangeAspect="1"/>
          </p:cNvPicPr>
          <p:nvPr/>
        </p:nvPicPr>
        <p:blipFill>
          <a:blip r:embed="rId3"/>
          <a:stretch>
            <a:fillRect/>
          </a:stretch>
        </p:blipFill>
        <p:spPr>
          <a:xfrm>
            <a:off x="135925" y="2458994"/>
            <a:ext cx="2589166" cy="2571750"/>
          </a:xfrm>
          <a:prstGeom prst="rect">
            <a:avLst/>
          </a:prstGeom>
        </p:spPr>
      </p:pic>
      <p:pic>
        <p:nvPicPr>
          <p:cNvPr id="12" name="Picture 11" descr="Chart, scatter chart&#10;&#10;Description automatically generated">
            <a:extLst>
              <a:ext uri="{FF2B5EF4-FFF2-40B4-BE49-F238E27FC236}">
                <a16:creationId xmlns:a16="http://schemas.microsoft.com/office/drawing/2014/main" id="{4B73CECA-9496-51EC-7BF3-8C8A30828FFA}"/>
              </a:ext>
            </a:extLst>
          </p:cNvPr>
          <p:cNvPicPr>
            <a:picLocks noChangeAspect="1"/>
          </p:cNvPicPr>
          <p:nvPr/>
        </p:nvPicPr>
        <p:blipFill>
          <a:blip r:embed="rId4"/>
          <a:stretch>
            <a:fillRect/>
          </a:stretch>
        </p:blipFill>
        <p:spPr>
          <a:xfrm>
            <a:off x="6418909" y="2458994"/>
            <a:ext cx="2565945" cy="2571750"/>
          </a:xfrm>
          <a:prstGeom prst="rect">
            <a:avLst/>
          </a:prstGeom>
        </p:spPr>
      </p:pic>
      <p:pic>
        <p:nvPicPr>
          <p:cNvPr id="14" name="Picture 13" descr="Chart, bubble chart&#10;&#10;Description automatically generated">
            <a:extLst>
              <a:ext uri="{FF2B5EF4-FFF2-40B4-BE49-F238E27FC236}">
                <a16:creationId xmlns:a16="http://schemas.microsoft.com/office/drawing/2014/main" id="{64F4FB4B-16F3-97E8-41DD-7C5447AE3E65}"/>
              </a:ext>
            </a:extLst>
          </p:cNvPr>
          <p:cNvPicPr>
            <a:picLocks noChangeAspect="1"/>
          </p:cNvPicPr>
          <p:nvPr/>
        </p:nvPicPr>
        <p:blipFill>
          <a:blip r:embed="rId5"/>
          <a:stretch>
            <a:fillRect/>
          </a:stretch>
        </p:blipFill>
        <p:spPr>
          <a:xfrm>
            <a:off x="3537197" y="112756"/>
            <a:ext cx="2069605" cy="2088292"/>
          </a:xfrm>
          <a:prstGeom prst="rect">
            <a:avLst/>
          </a:prstGeom>
        </p:spPr>
      </p:pic>
      <p:grpSp>
        <p:nvGrpSpPr>
          <p:cNvPr id="17" name="Group 16">
            <a:extLst>
              <a:ext uri="{FF2B5EF4-FFF2-40B4-BE49-F238E27FC236}">
                <a16:creationId xmlns:a16="http://schemas.microsoft.com/office/drawing/2014/main" id="{D746876C-E77A-1249-C16A-9F0EF058CA9E}"/>
              </a:ext>
            </a:extLst>
          </p:cNvPr>
          <p:cNvGrpSpPr/>
          <p:nvPr/>
        </p:nvGrpSpPr>
        <p:grpSpPr>
          <a:xfrm>
            <a:off x="2870844" y="505518"/>
            <a:ext cx="4242240" cy="1629000"/>
            <a:chOff x="2870844" y="505518"/>
            <a:chExt cx="4242240" cy="1629000"/>
          </a:xfrm>
        </p:grpSpPr>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9632F243-78A3-8EAD-A399-EA310DD0F484}"/>
                    </a:ext>
                  </a:extLst>
                </p14:cNvPr>
                <p14:cNvContentPartPr/>
                <p14:nvPr/>
              </p14:nvContentPartPr>
              <p14:xfrm>
                <a:off x="3063084" y="796758"/>
                <a:ext cx="4050000" cy="1337760"/>
              </p14:xfrm>
            </p:contentPart>
          </mc:Choice>
          <mc:Fallback xmlns="">
            <p:pic>
              <p:nvPicPr>
                <p:cNvPr id="15" name="Ink 14">
                  <a:extLst>
                    <a:ext uri="{FF2B5EF4-FFF2-40B4-BE49-F238E27FC236}">
                      <a16:creationId xmlns:a16="http://schemas.microsoft.com/office/drawing/2014/main" id="{9632F243-78A3-8EAD-A399-EA310DD0F484}"/>
                    </a:ext>
                  </a:extLst>
                </p:cNvPr>
                <p:cNvPicPr/>
                <p:nvPr/>
              </p:nvPicPr>
              <p:blipFill>
                <a:blip r:embed="rId7"/>
                <a:stretch>
                  <a:fillRect/>
                </a:stretch>
              </p:blipFill>
              <p:spPr>
                <a:xfrm>
                  <a:off x="3054084" y="787758"/>
                  <a:ext cx="4067640" cy="1355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89DAAA7F-EA09-2EAC-8E6C-C522B5A17CF1}"/>
                    </a:ext>
                  </a:extLst>
                </p14:cNvPr>
                <p14:cNvContentPartPr/>
                <p14:nvPr/>
              </p14:nvContentPartPr>
              <p14:xfrm>
                <a:off x="2870844" y="505518"/>
                <a:ext cx="3684600" cy="1419120"/>
              </p14:xfrm>
            </p:contentPart>
          </mc:Choice>
          <mc:Fallback xmlns="">
            <p:pic>
              <p:nvPicPr>
                <p:cNvPr id="16" name="Ink 15">
                  <a:extLst>
                    <a:ext uri="{FF2B5EF4-FFF2-40B4-BE49-F238E27FC236}">
                      <a16:creationId xmlns:a16="http://schemas.microsoft.com/office/drawing/2014/main" id="{89DAAA7F-EA09-2EAC-8E6C-C522B5A17CF1}"/>
                    </a:ext>
                  </a:extLst>
                </p:cNvPr>
                <p:cNvPicPr/>
                <p:nvPr/>
              </p:nvPicPr>
              <p:blipFill>
                <a:blip r:embed="rId9"/>
                <a:stretch>
                  <a:fillRect/>
                </a:stretch>
              </p:blipFill>
              <p:spPr>
                <a:xfrm>
                  <a:off x="2862204" y="496518"/>
                  <a:ext cx="3702240" cy="1436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5D6984C0-39F9-4FC9-5E98-C32EA81389BD}"/>
                  </a:ext>
                </a:extLst>
              </p14:cNvPr>
              <p14:cNvContentPartPr/>
              <p14:nvPr/>
            </p14:nvContentPartPr>
            <p14:xfrm>
              <a:off x="5204364" y="5587638"/>
              <a:ext cx="360" cy="360"/>
            </p14:xfrm>
          </p:contentPart>
        </mc:Choice>
        <mc:Fallback xmlns="">
          <p:pic>
            <p:nvPicPr>
              <p:cNvPr id="18" name="Ink 17">
                <a:extLst>
                  <a:ext uri="{FF2B5EF4-FFF2-40B4-BE49-F238E27FC236}">
                    <a16:creationId xmlns:a16="http://schemas.microsoft.com/office/drawing/2014/main" id="{5D6984C0-39F9-4FC9-5E98-C32EA81389BD}"/>
                  </a:ext>
                </a:extLst>
              </p:cNvPr>
              <p:cNvPicPr/>
              <p:nvPr/>
            </p:nvPicPr>
            <p:blipFill>
              <a:blip r:embed="rId11"/>
              <a:stretch>
                <a:fillRect/>
              </a:stretch>
            </p:blipFill>
            <p:spPr>
              <a:xfrm>
                <a:off x="5195724" y="5578638"/>
                <a:ext cx="18000" cy="18000"/>
              </a:xfrm>
              <a:prstGeom prst="rect">
                <a:avLst/>
              </a:prstGeom>
            </p:spPr>
          </p:pic>
        </mc:Fallback>
      </mc:AlternateContent>
      <p:sp>
        <p:nvSpPr>
          <p:cNvPr id="21" name="Title 1">
            <a:extLst>
              <a:ext uri="{FF2B5EF4-FFF2-40B4-BE49-F238E27FC236}">
                <a16:creationId xmlns:a16="http://schemas.microsoft.com/office/drawing/2014/main" id="{41A9BF7D-CA53-A0C3-4269-F0C110822382}"/>
              </a:ext>
            </a:extLst>
          </p:cNvPr>
          <p:cNvSpPr txBox="1">
            <a:spLocks/>
          </p:cNvSpPr>
          <p:nvPr/>
        </p:nvSpPr>
        <p:spPr>
          <a:xfrm>
            <a:off x="234449" y="575500"/>
            <a:ext cx="2354105" cy="39810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100" dirty="0">
                <a:solidFill>
                  <a:schemeClr val="bg1"/>
                </a:solidFill>
                <a:latin typeface="Nunito Sans" pitchFamily="2" charset="77"/>
              </a:rPr>
              <a:t>Learning in dataset with balanced classes</a:t>
            </a:r>
          </a:p>
        </p:txBody>
      </p:sp>
    </p:spTree>
    <p:extLst>
      <p:ext uri="{BB962C8B-B14F-4D97-AF65-F5344CB8AC3E}">
        <p14:creationId xmlns:p14="http://schemas.microsoft.com/office/powerpoint/2010/main" val="2676313964"/>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5593-DD2E-4E33-9621-69A4F25A4205}"/>
              </a:ext>
            </a:extLst>
          </p:cNvPr>
          <p:cNvSpPr>
            <a:spLocks noGrp="1"/>
          </p:cNvSpPr>
          <p:nvPr>
            <p:ph type="title"/>
          </p:nvPr>
        </p:nvSpPr>
        <p:spPr/>
        <p:txBody>
          <a:bodyPr/>
          <a:lstStyle/>
          <a:p>
            <a:r>
              <a:rPr lang="en-US" sz="2100" dirty="0"/>
              <a:t>Sampling Bias</a:t>
            </a:r>
          </a:p>
        </p:txBody>
      </p:sp>
      <p:sp>
        <p:nvSpPr>
          <p:cNvPr id="3" name="Text Placeholder 2">
            <a:extLst>
              <a:ext uri="{FF2B5EF4-FFF2-40B4-BE49-F238E27FC236}">
                <a16:creationId xmlns:a16="http://schemas.microsoft.com/office/drawing/2014/main" id="{0855BFBE-5E75-4E73-BA0F-7A73887186A8}"/>
              </a:ext>
            </a:extLst>
          </p:cNvPr>
          <p:cNvSpPr>
            <a:spLocks noGrp="1"/>
          </p:cNvSpPr>
          <p:nvPr>
            <p:ph type="body" idx="1"/>
          </p:nvPr>
        </p:nvSpPr>
        <p:spPr>
          <a:xfrm>
            <a:off x="3090625" y="-27176"/>
            <a:ext cx="5596200" cy="3981000"/>
          </a:xfrm>
        </p:spPr>
        <p:txBody>
          <a:bodyPr/>
          <a:lstStyle/>
          <a:p>
            <a:pPr marL="139700" indent="0">
              <a:buNone/>
            </a:pPr>
            <a:endParaRPr lang="en-US" dirty="0"/>
          </a:p>
          <a:p>
            <a:pPr marL="139700" indent="0">
              <a:buNone/>
            </a:pPr>
            <a:r>
              <a:rPr lang="en-US" dirty="0"/>
              <a:t>When the </a:t>
            </a:r>
            <a:r>
              <a:rPr lang="en-US" i="1" dirty="0"/>
              <a:t>training data</a:t>
            </a:r>
            <a:r>
              <a:rPr lang="en-US" dirty="0"/>
              <a:t> we collect does not contain representative samples of the true distribution.</a:t>
            </a:r>
          </a:p>
          <a:p>
            <a:pPr marL="139700" indent="0">
              <a:buNone/>
            </a:pPr>
            <a:endParaRPr lang="en-US" dirty="0"/>
          </a:p>
          <a:p>
            <a:pPr marL="139700" indent="0">
              <a:buNone/>
            </a:pPr>
            <a:r>
              <a:rPr lang="en-US" dirty="0"/>
              <a:t>Examples:</a:t>
            </a:r>
          </a:p>
          <a:p>
            <a:r>
              <a:rPr lang="en-US" dirty="0"/>
              <a:t>If we use data gathered from smart phones, we would likely be underestimating poorer and older populations.</a:t>
            </a:r>
          </a:p>
          <a:p>
            <a:r>
              <a:rPr lang="en-US" dirty="0"/>
              <a:t>ImageNet (a very popular image dataset) with 1.2 million images. About 45% of these images were taken in the US and the majority of the rest in North America and Western Europe. Only about 1% and 2.1% of the images come from China and India respectively.  </a:t>
            </a:r>
          </a:p>
          <a:p>
            <a:endParaRPr lang="en-US" dirty="0"/>
          </a:p>
          <a:p>
            <a:endParaRPr lang="en-US" dirty="0"/>
          </a:p>
        </p:txBody>
      </p:sp>
      <p:sp>
        <p:nvSpPr>
          <p:cNvPr id="4" name="Slide Number Placeholder 3">
            <a:extLst>
              <a:ext uri="{FF2B5EF4-FFF2-40B4-BE49-F238E27FC236}">
                <a16:creationId xmlns:a16="http://schemas.microsoft.com/office/drawing/2014/main" id="{01247F01-7022-4205-AFF9-84E00CFD4B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3185748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3B26D-5053-40D8-82F2-0C7AC46DD9FC}"/>
              </a:ext>
            </a:extLst>
          </p:cNvPr>
          <p:cNvSpPr>
            <a:spLocks noGrp="1"/>
          </p:cNvSpPr>
          <p:nvPr>
            <p:ph type="title"/>
          </p:nvPr>
        </p:nvSpPr>
        <p:spPr>
          <a:xfrm>
            <a:off x="234450" y="575500"/>
            <a:ext cx="2150404" cy="3981000"/>
          </a:xfrm>
        </p:spPr>
        <p:txBody>
          <a:bodyPr/>
          <a:lstStyle/>
          <a:p>
            <a:r>
              <a:rPr lang="en-US" dirty="0"/>
              <a:t>Measurement Bias</a:t>
            </a:r>
          </a:p>
        </p:txBody>
      </p:sp>
      <p:sp>
        <p:nvSpPr>
          <p:cNvPr id="3" name="Text Placeholder 2">
            <a:extLst>
              <a:ext uri="{FF2B5EF4-FFF2-40B4-BE49-F238E27FC236}">
                <a16:creationId xmlns:a16="http://schemas.microsoft.com/office/drawing/2014/main" id="{A0ADD49A-9256-4680-B697-C99E1636BD6C}"/>
              </a:ext>
            </a:extLst>
          </p:cNvPr>
          <p:cNvSpPr>
            <a:spLocks noGrp="1"/>
          </p:cNvSpPr>
          <p:nvPr>
            <p:ph type="body" idx="1"/>
          </p:nvPr>
        </p:nvSpPr>
        <p:spPr/>
        <p:txBody>
          <a:bodyPr/>
          <a:lstStyle/>
          <a:p>
            <a:pPr marL="139700" indent="0">
              <a:buNone/>
            </a:pPr>
            <a:r>
              <a:rPr lang="en-US" dirty="0"/>
              <a:t>Often we are gathering data that contains (noisy) proxies of characteristics of interest.  Some examples:</a:t>
            </a:r>
          </a:p>
          <a:p>
            <a:r>
              <a:rPr lang="en-US" dirty="0"/>
              <a:t>Crime Rate → Arrest Rate</a:t>
            </a:r>
          </a:p>
          <a:p>
            <a:r>
              <a:rPr lang="en-US" dirty="0"/>
              <a:t>Intelligence → SAT Score</a:t>
            </a:r>
          </a:p>
          <a:p>
            <a:pPr marL="139700" indent="0">
              <a:buNone/>
            </a:pPr>
            <a:endParaRPr lang="en-US" dirty="0"/>
          </a:p>
          <a:p>
            <a:pPr marL="139700" indent="0">
              <a:buNone/>
            </a:pPr>
            <a:r>
              <a:rPr lang="en-US" dirty="0"/>
              <a:t>If these measurements are not measured equally across groups or places (or aren’t relevant to the task at hand), this can be another source of bias.</a:t>
            </a:r>
          </a:p>
          <a:p>
            <a:endParaRPr lang="en-US" dirty="0"/>
          </a:p>
        </p:txBody>
      </p:sp>
      <p:sp>
        <p:nvSpPr>
          <p:cNvPr id="4" name="Slide Number Placeholder 3">
            <a:extLst>
              <a:ext uri="{FF2B5EF4-FFF2-40B4-BE49-F238E27FC236}">
                <a16:creationId xmlns:a16="http://schemas.microsoft.com/office/drawing/2014/main" id="{6CA55198-F474-482A-969E-24D1F50972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4143417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167D-11D6-451C-B7DA-265C4F210CAA}"/>
              </a:ext>
            </a:extLst>
          </p:cNvPr>
          <p:cNvSpPr>
            <a:spLocks noGrp="1"/>
          </p:cNvSpPr>
          <p:nvPr>
            <p:ph type="title"/>
          </p:nvPr>
        </p:nvSpPr>
        <p:spPr>
          <a:xfrm>
            <a:off x="234449" y="575500"/>
            <a:ext cx="2224545" cy="3981000"/>
          </a:xfrm>
        </p:spPr>
        <p:txBody>
          <a:bodyPr/>
          <a:lstStyle/>
          <a:p>
            <a:r>
              <a:rPr lang="en-US" dirty="0"/>
              <a:t>Measurement Bias (cont.)</a:t>
            </a:r>
          </a:p>
        </p:txBody>
      </p:sp>
      <p:sp>
        <p:nvSpPr>
          <p:cNvPr id="3" name="Text Placeholder 2">
            <a:extLst>
              <a:ext uri="{FF2B5EF4-FFF2-40B4-BE49-F238E27FC236}">
                <a16:creationId xmlns:a16="http://schemas.microsoft.com/office/drawing/2014/main" id="{F2AA613F-5917-4C93-9B6E-E9345F01DFB8}"/>
              </a:ext>
            </a:extLst>
          </p:cNvPr>
          <p:cNvSpPr>
            <a:spLocks noGrp="1"/>
          </p:cNvSpPr>
          <p:nvPr>
            <p:ph type="body" idx="1"/>
          </p:nvPr>
        </p:nvSpPr>
        <p:spPr/>
        <p:txBody>
          <a:bodyPr/>
          <a:lstStyle/>
          <a:p>
            <a:pPr marL="139700" indent="0">
              <a:buNone/>
            </a:pPr>
            <a:r>
              <a:rPr lang="en-US" dirty="0"/>
              <a:t>Examples:</a:t>
            </a:r>
          </a:p>
          <a:p>
            <a:r>
              <a:rPr lang="en-US" dirty="0"/>
              <a:t>If factory workers are monitored more often, more errors are spotted. This can result in a </a:t>
            </a:r>
            <a:r>
              <a:rPr lang="en-US" b="1" dirty="0"/>
              <a:t>feedback loop </a:t>
            </a:r>
            <a:r>
              <a:rPr lang="en-US" dirty="0"/>
              <a:t>to encourage more monitoring in the future.</a:t>
            </a:r>
          </a:p>
          <a:p>
            <a:pPr lvl="1"/>
            <a:r>
              <a:rPr lang="en-US" dirty="0"/>
              <a:t>Same principles at play with predictive policing. Minoritized communities were more heavily policed in the past, which causes more instances of documented crime, which then leads to more policing in the future.</a:t>
            </a:r>
          </a:p>
          <a:p>
            <a:r>
              <a:rPr lang="en-US" dirty="0"/>
              <a:t>Women are more likely to be misdiagnosed (or not diagnosed) for conditions where self-reported pain is a symptom. In this case aspect of our data “diagnosed with X” is a biased proxy for “has condition X”.</a:t>
            </a:r>
          </a:p>
          <a:p>
            <a:r>
              <a:rPr lang="en-US" dirty="0"/>
              <a:t>The feature we measure is a poor representation of the quality of interest (e.g., SAT score doesn’t actually measure intelligence)</a:t>
            </a:r>
          </a:p>
          <a:p>
            <a:pPr marL="139700" indent="0">
              <a:buNone/>
            </a:pPr>
            <a:endParaRPr lang="en-US" dirty="0"/>
          </a:p>
        </p:txBody>
      </p:sp>
      <p:sp>
        <p:nvSpPr>
          <p:cNvPr id="4" name="Slide Number Placeholder 3">
            <a:extLst>
              <a:ext uri="{FF2B5EF4-FFF2-40B4-BE49-F238E27FC236}">
                <a16:creationId xmlns:a16="http://schemas.microsoft.com/office/drawing/2014/main" id="{DED8F4E4-B4E5-42D5-AC17-C300F19A2D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2545151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94EF29-4528-425E-B39C-8A9BC61D2F9C}"/>
              </a:ext>
            </a:extLst>
          </p:cNvPr>
          <p:cNvSpPr>
            <a:spLocks noGrp="1"/>
          </p:cNvSpPr>
          <p:nvPr>
            <p:ph type="title"/>
          </p:nvPr>
        </p:nvSpPr>
        <p:spPr/>
        <p:txBody>
          <a:bodyPr/>
          <a:lstStyle/>
          <a:p>
            <a:r>
              <a:rPr lang="en-US" dirty="0"/>
              <a:t>Mitigating bias</a:t>
            </a:r>
          </a:p>
        </p:txBody>
      </p:sp>
      <p:sp>
        <p:nvSpPr>
          <p:cNvPr id="6" name="Text Placeholder 5">
            <a:extLst>
              <a:ext uri="{FF2B5EF4-FFF2-40B4-BE49-F238E27FC236}">
                <a16:creationId xmlns:a16="http://schemas.microsoft.com/office/drawing/2014/main" id="{919984D4-E8DD-4A91-B6FD-8D1F5AAC338F}"/>
              </a:ext>
            </a:extLst>
          </p:cNvPr>
          <p:cNvSpPr>
            <a:spLocks noGrp="1"/>
          </p:cNvSpPr>
          <p:nvPr>
            <p:ph type="body" idx="1"/>
          </p:nvPr>
        </p:nvSpPr>
        <p:spPr/>
        <p:txBody>
          <a:bodyPr/>
          <a:lstStyle/>
          <a:p>
            <a:pPr>
              <a:buFontTx/>
              <a:buChar char="-"/>
            </a:pPr>
            <a:r>
              <a:rPr lang="en-US" dirty="0"/>
              <a:t>Remove problematic signals from datasets, add signals for desired features and re-weight signals</a:t>
            </a:r>
          </a:p>
          <a:p>
            <a:pPr>
              <a:buFontTx/>
              <a:buChar char="-"/>
            </a:pPr>
            <a:r>
              <a:rPr lang="en-US" dirty="0"/>
              <a:t>Constantly improve our bias evaluation metrics</a:t>
            </a:r>
          </a:p>
          <a:p>
            <a:pPr>
              <a:buFontTx/>
              <a:buChar char="-"/>
            </a:pPr>
            <a:r>
              <a:rPr lang="en-US" dirty="0"/>
              <a:t>Research methods to detect and mitigate biases during training</a:t>
            </a:r>
          </a:p>
          <a:p>
            <a:pPr>
              <a:buFontTx/>
              <a:buChar char="-"/>
            </a:pPr>
            <a:endParaRPr lang="en-US" dirty="0"/>
          </a:p>
        </p:txBody>
      </p:sp>
      <p:sp>
        <p:nvSpPr>
          <p:cNvPr id="4" name="Slide Number Placeholder 3">
            <a:extLst>
              <a:ext uri="{FF2B5EF4-FFF2-40B4-BE49-F238E27FC236}">
                <a16:creationId xmlns:a16="http://schemas.microsoft.com/office/drawing/2014/main" id="{36AB1D0C-5E78-42AC-B343-98F23B789B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188283180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7BCADE-4C19-D482-C431-2DE51C8964A2}"/>
              </a:ext>
            </a:extLst>
          </p:cNvPr>
          <p:cNvPicPr>
            <a:picLocks noChangeAspect="1"/>
          </p:cNvPicPr>
          <p:nvPr/>
        </p:nvPicPr>
        <p:blipFill>
          <a:blip r:embed="rId2"/>
          <a:stretch>
            <a:fillRect/>
          </a:stretch>
        </p:blipFill>
        <p:spPr>
          <a:xfrm>
            <a:off x="0" y="1238660"/>
            <a:ext cx="9272950" cy="3904840"/>
          </a:xfrm>
          <a:prstGeom prst="rect">
            <a:avLst/>
          </a:prstGeom>
        </p:spPr>
      </p:pic>
      <p:sp>
        <p:nvSpPr>
          <p:cNvPr id="11" name="Rectangle 10">
            <a:extLst>
              <a:ext uri="{FF2B5EF4-FFF2-40B4-BE49-F238E27FC236}">
                <a16:creationId xmlns:a16="http://schemas.microsoft.com/office/drawing/2014/main" id="{1BB644E7-B891-E54B-9C53-A0EE00CE166C}"/>
              </a:ext>
            </a:extLst>
          </p:cNvPr>
          <p:cNvSpPr/>
          <p:nvPr/>
        </p:nvSpPr>
        <p:spPr>
          <a:xfrm>
            <a:off x="0" y="3303926"/>
            <a:ext cx="2100853" cy="1587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generative models to learn latent distributions from datasets and readjust the sampling distributions</a:t>
            </a:r>
          </a:p>
        </p:txBody>
      </p:sp>
      <p:sp>
        <p:nvSpPr>
          <p:cNvPr id="12" name="Rectangle 11">
            <a:extLst>
              <a:ext uri="{FF2B5EF4-FFF2-40B4-BE49-F238E27FC236}">
                <a16:creationId xmlns:a16="http://schemas.microsoft.com/office/drawing/2014/main" id="{683CF9D7-4838-05EB-0BA9-56D8B82AB2AC}"/>
              </a:ext>
            </a:extLst>
          </p:cNvPr>
          <p:cNvSpPr/>
          <p:nvPr/>
        </p:nvSpPr>
        <p:spPr>
          <a:xfrm>
            <a:off x="6191480" y="3988106"/>
            <a:ext cx="3081470" cy="958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Latent distributions can be used to create more fair distributions in the datasets</a:t>
            </a:r>
          </a:p>
        </p:txBody>
      </p:sp>
      <p:sp>
        <p:nvSpPr>
          <p:cNvPr id="13" name="Title 1">
            <a:extLst>
              <a:ext uri="{FF2B5EF4-FFF2-40B4-BE49-F238E27FC236}">
                <a16:creationId xmlns:a16="http://schemas.microsoft.com/office/drawing/2014/main" id="{10F5A99D-AF53-7364-AEDB-70A0CD299AE5}"/>
              </a:ext>
            </a:extLst>
          </p:cNvPr>
          <p:cNvSpPr txBox="1">
            <a:spLocks/>
          </p:cNvSpPr>
          <p:nvPr/>
        </p:nvSpPr>
        <p:spPr>
          <a:xfrm>
            <a:off x="1285012" y="355163"/>
            <a:ext cx="6573975" cy="466234"/>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100" dirty="0">
                <a:solidFill>
                  <a:schemeClr val="bg1"/>
                </a:solidFill>
                <a:latin typeface="Nunito Sans" pitchFamily="2" charset="77"/>
              </a:rPr>
              <a:t>Learning latent distributions from generative models</a:t>
            </a:r>
          </a:p>
        </p:txBody>
      </p:sp>
    </p:spTree>
    <p:extLst>
      <p:ext uri="{BB962C8B-B14F-4D97-AF65-F5344CB8AC3E}">
        <p14:creationId xmlns:p14="http://schemas.microsoft.com/office/powerpoint/2010/main" val="157538084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363CA0-ECF2-408D-9600-24351424342B}"/>
              </a:ext>
            </a:extLst>
          </p:cNvPr>
          <p:cNvSpPr>
            <a:spLocks noGrp="1"/>
          </p:cNvSpPr>
          <p:nvPr>
            <p:ph type="ctrTitle"/>
          </p:nvPr>
        </p:nvSpPr>
        <p:spPr/>
        <p:txBody>
          <a:bodyPr/>
          <a:lstStyle/>
          <a:p>
            <a:r>
              <a:rPr lang="en-US" dirty="0"/>
              <a:t>Fairness in ML</a:t>
            </a:r>
          </a:p>
        </p:txBody>
      </p:sp>
      <p:sp>
        <p:nvSpPr>
          <p:cNvPr id="6" name="Subtitle 5">
            <a:extLst>
              <a:ext uri="{FF2B5EF4-FFF2-40B4-BE49-F238E27FC236}">
                <a16:creationId xmlns:a16="http://schemas.microsoft.com/office/drawing/2014/main" id="{AFF5A3FC-956A-416B-B2C1-310F8762CFEA}"/>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83A1697-DE8B-41D3-9F24-CC7B273433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Tree>
    <p:extLst>
      <p:ext uri="{BB962C8B-B14F-4D97-AF65-F5344CB8AC3E}">
        <p14:creationId xmlns:p14="http://schemas.microsoft.com/office/powerpoint/2010/main" val="353745352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94EF29-4528-425E-B39C-8A9BC61D2F9C}"/>
              </a:ext>
            </a:extLst>
          </p:cNvPr>
          <p:cNvSpPr>
            <a:spLocks noGrp="1"/>
          </p:cNvSpPr>
          <p:nvPr>
            <p:ph type="title"/>
          </p:nvPr>
        </p:nvSpPr>
        <p:spPr/>
        <p:txBody>
          <a:bodyPr/>
          <a:lstStyle/>
          <a:p>
            <a:r>
              <a:rPr lang="en-US" dirty="0"/>
              <a:t>Fairness</a:t>
            </a:r>
          </a:p>
        </p:txBody>
      </p:sp>
      <p:sp>
        <p:nvSpPr>
          <p:cNvPr id="6" name="Text Placeholder 5">
            <a:extLst>
              <a:ext uri="{FF2B5EF4-FFF2-40B4-BE49-F238E27FC236}">
                <a16:creationId xmlns:a16="http://schemas.microsoft.com/office/drawing/2014/main" id="{919984D4-E8DD-4A91-B6FD-8D1F5AAC338F}"/>
              </a:ext>
            </a:extLst>
          </p:cNvPr>
          <p:cNvSpPr>
            <a:spLocks noGrp="1"/>
          </p:cNvSpPr>
          <p:nvPr>
            <p:ph type="body" idx="1"/>
          </p:nvPr>
        </p:nvSpPr>
        <p:spPr/>
        <p:txBody>
          <a:bodyPr/>
          <a:lstStyle/>
          <a:p>
            <a:pPr marL="139700" indent="0">
              <a:buNone/>
            </a:pPr>
            <a:r>
              <a:rPr lang="en-US" dirty="0"/>
              <a:t>What does it mean for a model to be fair or unfair? Can we come up with a numeric way of measuring fairness? </a:t>
            </a:r>
          </a:p>
          <a:p>
            <a:pPr marL="139700" indent="0">
              <a:buNone/>
            </a:pPr>
            <a:endParaRPr lang="en-US" dirty="0"/>
          </a:p>
          <a:p>
            <a:pPr marL="139700" indent="0">
              <a:buNone/>
            </a:pPr>
            <a:r>
              <a:rPr lang="en-US" dirty="0"/>
              <a:t>Lots of work in the field of ML and fairness is looking into mathematical definitions of fairness to help us spot when something might be unfair.</a:t>
            </a:r>
          </a:p>
          <a:p>
            <a:r>
              <a:rPr lang="en-US" dirty="0"/>
              <a:t>There is not going to be one central definition of fairness, as each definition is a mathematical statement of which behaviors are/aren’t allowed. </a:t>
            </a:r>
          </a:p>
          <a:p>
            <a:r>
              <a:rPr lang="en-US" dirty="0"/>
              <a:t>Different definitions of fairness can be contradictory! </a:t>
            </a:r>
          </a:p>
          <a:p>
            <a:endParaRPr lang="en-US" dirty="0"/>
          </a:p>
          <a:p>
            <a:endParaRPr lang="en-US" dirty="0"/>
          </a:p>
          <a:p>
            <a:pPr marL="139700" indent="0">
              <a:buNone/>
            </a:pPr>
            <a:r>
              <a:rPr lang="en-US" dirty="0"/>
              <a:t>Today, we will focus on notions of </a:t>
            </a:r>
            <a:r>
              <a:rPr lang="en-US" b="1" dirty="0"/>
              <a:t>group fairness </a:t>
            </a:r>
            <a:r>
              <a:rPr lang="en-US" dirty="0"/>
              <a:t>in an attempt to prevent discriminatory outcomes.</a:t>
            </a:r>
          </a:p>
        </p:txBody>
      </p:sp>
      <p:sp>
        <p:nvSpPr>
          <p:cNvPr id="4" name="Slide Number Placeholder 3">
            <a:extLst>
              <a:ext uri="{FF2B5EF4-FFF2-40B4-BE49-F238E27FC236}">
                <a16:creationId xmlns:a16="http://schemas.microsoft.com/office/drawing/2014/main" id="{36AB1D0C-5E78-42AC-B343-98F23B789B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1752194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5C4CF-5EDC-7E7F-7793-B7B1587B4005}"/>
              </a:ext>
            </a:extLst>
          </p:cNvPr>
          <p:cNvSpPr>
            <a:spLocks noGrp="1"/>
          </p:cNvSpPr>
          <p:nvPr>
            <p:ph type="title"/>
          </p:nvPr>
        </p:nvSpPr>
        <p:spPr/>
        <p:txBody>
          <a:bodyPr/>
          <a:lstStyle/>
          <a:p>
            <a:r>
              <a:rPr lang="en-US" dirty="0"/>
              <a:t>Class logistics</a:t>
            </a:r>
          </a:p>
        </p:txBody>
      </p:sp>
      <p:sp>
        <p:nvSpPr>
          <p:cNvPr id="3" name="Text Placeholder 2">
            <a:extLst>
              <a:ext uri="{FF2B5EF4-FFF2-40B4-BE49-F238E27FC236}">
                <a16:creationId xmlns:a16="http://schemas.microsoft.com/office/drawing/2014/main" id="{BD518AB3-0424-39A0-AC1A-F965213713F1}"/>
              </a:ext>
            </a:extLst>
          </p:cNvPr>
          <p:cNvSpPr>
            <a:spLocks noGrp="1"/>
          </p:cNvSpPr>
          <p:nvPr>
            <p:ph type="body" idx="1"/>
          </p:nvPr>
        </p:nvSpPr>
        <p:spPr/>
        <p:txBody>
          <a:bodyPr/>
          <a:lstStyle/>
          <a:p>
            <a:r>
              <a:rPr lang="en-US" dirty="0"/>
              <a:t>Information regarding week 5 and week 6 logistics has been posted on Ed. Please make sure you check it out</a:t>
            </a:r>
          </a:p>
        </p:txBody>
      </p:sp>
      <p:sp>
        <p:nvSpPr>
          <p:cNvPr id="4" name="Slide Number Placeholder 3">
            <a:extLst>
              <a:ext uri="{FF2B5EF4-FFF2-40B4-BE49-F238E27FC236}">
                <a16:creationId xmlns:a16="http://schemas.microsoft.com/office/drawing/2014/main" id="{6B06100E-8531-F234-9440-063A242299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4141970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C5B1-2B96-4A6E-AB93-2E98423FC575}"/>
              </a:ext>
            </a:extLst>
          </p:cNvPr>
          <p:cNvSpPr>
            <a:spLocks noGrp="1"/>
          </p:cNvSpPr>
          <p:nvPr>
            <p:ph type="title"/>
          </p:nvPr>
        </p:nvSpPr>
        <p:spPr/>
        <p:txBody>
          <a:bodyPr/>
          <a:lstStyle/>
          <a:p>
            <a:r>
              <a:rPr lang="en-US" dirty="0"/>
              <a:t>Example: College Admissions</a:t>
            </a:r>
          </a:p>
        </p:txBody>
      </p:sp>
      <p:sp>
        <p:nvSpPr>
          <p:cNvPr id="3" name="Text Placeholder 2">
            <a:extLst>
              <a:ext uri="{FF2B5EF4-FFF2-40B4-BE49-F238E27FC236}">
                <a16:creationId xmlns:a16="http://schemas.microsoft.com/office/drawing/2014/main" id="{BE3B4D98-CA9B-4E90-8586-924871D4A916}"/>
              </a:ext>
            </a:extLst>
          </p:cNvPr>
          <p:cNvSpPr>
            <a:spLocks noGrp="1"/>
          </p:cNvSpPr>
          <p:nvPr>
            <p:ph type="body" idx="1"/>
          </p:nvPr>
        </p:nvSpPr>
        <p:spPr>
          <a:xfrm>
            <a:off x="3090625" y="575500"/>
            <a:ext cx="5596200" cy="3981000"/>
          </a:xfrm>
        </p:spPr>
        <p:txBody>
          <a:bodyPr/>
          <a:lstStyle/>
          <a:p>
            <a:pPr marL="139700" indent="0">
              <a:buNone/>
            </a:pPr>
            <a:r>
              <a:rPr lang="en-US" dirty="0"/>
              <a:t>Will use a very simplified example of college admissions. This is </a:t>
            </a:r>
            <a:r>
              <a:rPr lang="en-US" b="1" dirty="0"/>
              <a:t>not </a:t>
            </a:r>
            <a:r>
              <a:rPr lang="en-US" dirty="0"/>
              <a:t>an endorsement of such a system or a statement of how we think the world does/should work.  Will make MANY simplifying assumptions (which are unrealistic).</a:t>
            </a:r>
          </a:p>
          <a:p>
            <a:r>
              <a:rPr lang="en-US" dirty="0"/>
              <a:t>There is a single definition of “success” for college applicants, and the goal of an admissions decision is to predict “success”</a:t>
            </a:r>
          </a:p>
          <a:p>
            <a:r>
              <a:rPr lang="en-US" dirty="0"/>
              <a:t>The only thing we will use as part of our decision is SAT Score </a:t>
            </a:r>
          </a:p>
          <a:p>
            <a:r>
              <a:rPr lang="en-US" dirty="0"/>
              <a:t>To talk about group fairness, will assume everyone belongs to exactly one of two races: Circles (66%) or Squares (33%).</a:t>
            </a:r>
          </a:p>
          <a:p>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498B489B-429A-497D-9D97-F6E466C0FE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pic>
        <p:nvPicPr>
          <p:cNvPr id="2050" name="Picture 2" descr="Pie chart showing 2/3 of the population being circles and 1/3 squares">
            <a:extLst>
              <a:ext uri="{FF2B5EF4-FFF2-40B4-BE49-F238E27FC236}">
                <a16:creationId xmlns:a16="http://schemas.microsoft.com/office/drawing/2014/main" id="{C11E2438-BD90-4DE2-81AE-D1F6C45F2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3534" y="3478531"/>
            <a:ext cx="2226983" cy="1483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312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B53F9-3501-4C29-B814-60E135C78C10}"/>
              </a:ext>
            </a:extLst>
          </p:cNvPr>
          <p:cNvSpPr>
            <a:spLocks noGrp="1"/>
          </p:cNvSpPr>
          <p:nvPr>
            <p:ph type="title"/>
          </p:nvPr>
        </p:nvSpPr>
        <p:spPr/>
        <p:txBody>
          <a:bodyPr/>
          <a:lstStyle/>
          <a:p>
            <a:r>
              <a:rPr lang="en-US" dirty="0"/>
              <a:t>Notation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B7521C0E-B9E1-4CFF-9F58-166C322AE3E8}"/>
                  </a:ext>
                </a:extLst>
              </p:cNvPr>
              <p:cNvSpPr>
                <a:spLocks noGrp="1"/>
              </p:cNvSpPr>
              <p:nvPr>
                <p:ph type="body" idx="1"/>
              </p:nvPr>
            </p:nvSpPr>
            <p:spPr/>
            <p:txBody>
              <a:bodyPr/>
              <a:lstStyle/>
              <a:p>
                <a:pPr marL="139700" indent="0">
                  <a:buNone/>
                </a:pPr>
                <a:r>
                  <a:rPr lang="en-US" dirty="0"/>
                  <a:t>Example: College admission only using SAT Score</a:t>
                </a:r>
              </a:p>
              <a:p>
                <a:pPr marL="139700" indent="0">
                  <a:buNone/>
                </a:pPr>
                <a:endParaRPr lang="en-US" dirty="0"/>
              </a:p>
              <a:p>
                <a:pPr marL="0" indent="0">
                  <a:buNone/>
                </a:pPr>
                <a14:m>
                  <m:oMath xmlns:m="http://schemas.openxmlformats.org/officeDocument/2006/math">
                    <m:r>
                      <a:rPr lang="en-US" i="1">
                        <a:solidFill>
                          <a:schemeClr val="accent1">
                            <a:lumMod val="75000"/>
                          </a:schemeClr>
                        </a:solidFill>
                        <a:latin typeface="Cambria Math" panose="02040503050406030204" pitchFamily="18" charset="0"/>
                      </a:rPr>
                      <m:t>𝑋</m:t>
                    </m:r>
                  </m:oMath>
                </a14:m>
                <a:r>
                  <a:rPr lang="en-US" dirty="0"/>
                  <a:t> input about a person for prediction</a:t>
                </a:r>
              </a:p>
              <a:p>
                <a:r>
                  <a:rPr lang="en-US" dirty="0"/>
                  <a:t>Example: </a:t>
                </a:r>
                <a14:m>
                  <m:oMath xmlns:m="http://schemas.openxmlformats.org/officeDocument/2006/math">
                    <m:r>
                      <a:rPr lang="en-US" i="1">
                        <a:solidFill>
                          <a:schemeClr val="accent1">
                            <a:lumMod val="75000"/>
                          </a:schemeClr>
                        </a:solidFill>
                        <a:latin typeface="Cambria Math" panose="02040503050406030204" pitchFamily="18" charset="0"/>
                      </a:rPr>
                      <m:t>𝑋</m:t>
                    </m:r>
                    <m:r>
                      <a:rPr lang="en-US" i="1">
                        <a:solidFill>
                          <a:schemeClr val="accent1">
                            <a:lumMod val="75000"/>
                          </a:schemeClr>
                        </a:solidFill>
                        <a:latin typeface="Cambria Math" panose="02040503050406030204" pitchFamily="18" charset="0"/>
                      </a:rPr>
                      <m:t> </m:t>
                    </m:r>
                  </m:oMath>
                </a14:m>
                <a:r>
                  <a:rPr lang="en-US" dirty="0"/>
                  <a:t>= SAT Score</a:t>
                </a:r>
              </a:p>
              <a:p>
                <a:pPr marL="0" indent="0">
                  <a:buNone/>
                </a:pPr>
                <a14:m>
                  <m:oMath xmlns:m="http://schemas.openxmlformats.org/officeDocument/2006/math">
                    <m:r>
                      <a:rPr lang="en-US" i="1">
                        <a:solidFill>
                          <a:schemeClr val="accent1">
                            <a:lumMod val="75000"/>
                          </a:schemeClr>
                        </a:solidFill>
                        <a:latin typeface="Cambria Math" panose="02040503050406030204" pitchFamily="18" charset="0"/>
                      </a:rPr>
                      <m:t>𝐴</m:t>
                    </m:r>
                  </m:oMath>
                </a14:m>
                <a:r>
                  <a:rPr lang="en-US" dirty="0"/>
                  <a:t> variable indicating which group </a:t>
                </a:r>
                <a14:m>
                  <m:oMath xmlns:m="http://schemas.openxmlformats.org/officeDocument/2006/math">
                    <m:r>
                      <a:rPr lang="en-US" i="1">
                        <a:solidFill>
                          <a:schemeClr val="accent1">
                            <a:lumMod val="75000"/>
                          </a:schemeClr>
                        </a:solidFill>
                        <a:latin typeface="Cambria Math" panose="02040503050406030204" pitchFamily="18" charset="0"/>
                      </a:rPr>
                      <m:t>𝑋</m:t>
                    </m:r>
                  </m:oMath>
                </a14:m>
                <a:r>
                  <a:rPr lang="en-US" dirty="0"/>
                  <a:t> belongs in</a:t>
                </a:r>
              </a:p>
              <a:p>
                <a:r>
                  <a:rPr lang="en-US" dirty="0"/>
                  <a:t>Example: </a:t>
                </a:r>
                <a14:m>
                  <m:oMath xmlns:m="http://schemas.openxmlformats.org/officeDocument/2006/math">
                    <m:r>
                      <a:rPr lang="en-US" i="1">
                        <a:solidFill>
                          <a:schemeClr val="accent1">
                            <a:lumMod val="75000"/>
                          </a:schemeClr>
                        </a:solidFill>
                        <a:latin typeface="Cambria Math" panose="02040503050406030204" pitchFamily="18" charset="0"/>
                      </a:rPr>
                      <m:t>𝐴</m:t>
                    </m:r>
                    <m:r>
                      <a:rPr lang="en-US">
                        <a:solidFill>
                          <a:schemeClr val="accent1">
                            <a:lumMod val="75000"/>
                          </a:schemeClr>
                        </a:solidFill>
                        <a:latin typeface="Cambria Math" panose="02040503050406030204" pitchFamily="18" charset="0"/>
                      </a:rPr>
                      <m:t>=</m:t>
                    </m:r>
                    <m:r>
                      <m:rPr>
                        <m:nor/>
                      </m:rPr>
                      <a:rPr lang="en-US">
                        <a:solidFill>
                          <a:schemeClr val="accent1">
                            <a:lumMod val="75000"/>
                          </a:schemeClr>
                        </a:solidFill>
                      </a:rPr>
                      <m:t>⬜</m:t>
                    </m:r>
                  </m:oMath>
                </a14:m>
                <a:r>
                  <a:rPr lang="en-US" dirty="0"/>
                  <a:t>or </a:t>
                </a:r>
                <a14:m>
                  <m:oMath xmlns:m="http://schemas.openxmlformats.org/officeDocument/2006/math">
                    <m:r>
                      <a:rPr lang="en-US" i="1">
                        <a:solidFill>
                          <a:schemeClr val="accent1">
                            <a:lumMod val="75000"/>
                          </a:schemeClr>
                        </a:solidFill>
                        <a:latin typeface="Cambria Math" panose="02040503050406030204" pitchFamily="18" charset="0"/>
                      </a:rPr>
                      <m:t>𝐴</m:t>
                    </m:r>
                    <m:r>
                      <a:rPr lang="en-US">
                        <a:solidFill>
                          <a:schemeClr val="accent1">
                            <a:lumMod val="75000"/>
                          </a:schemeClr>
                        </a:solidFill>
                        <a:latin typeface="Cambria Math" panose="02040503050406030204" pitchFamily="18" charset="0"/>
                      </a:rPr>
                      <m:t>=</m:t>
                    </m:r>
                    <m:r>
                      <m:rPr>
                        <m:nor/>
                      </m:rPr>
                      <a:rPr lang="en-US">
                        <a:solidFill>
                          <a:schemeClr val="accent1">
                            <a:lumMod val="75000"/>
                          </a:schemeClr>
                        </a:solidFill>
                      </a:rPr>
                      <m:t>◯</m:t>
                    </m:r>
                  </m:oMath>
                </a14:m>
                <a:endParaRPr lang="en-US" dirty="0"/>
              </a:p>
              <a:p>
                <a:pPr marL="0" indent="0">
                  <a:buNone/>
                </a:pPr>
                <a14:m>
                  <m:oMath xmlns:m="http://schemas.openxmlformats.org/officeDocument/2006/math">
                    <m:r>
                      <a:rPr lang="en-US" i="1">
                        <a:solidFill>
                          <a:schemeClr val="accent1">
                            <a:lumMod val="75000"/>
                          </a:schemeClr>
                        </a:solidFill>
                        <a:latin typeface="Cambria Math" panose="02040503050406030204" pitchFamily="18" charset="0"/>
                      </a:rPr>
                      <m:t>𝑌</m:t>
                    </m:r>
                  </m:oMath>
                </a14:m>
                <a:r>
                  <a:rPr lang="en-US" dirty="0"/>
                  <a:t> the “true label”</a:t>
                </a:r>
              </a:p>
              <a:p>
                <a:r>
                  <a:rPr lang="en-US" dirty="0"/>
                  <a:t>Example: </a:t>
                </a:r>
                <a14:m>
                  <m:oMath xmlns:m="http://schemas.openxmlformats.org/officeDocument/2006/math">
                    <m:r>
                      <a:rPr lang="en-US" i="1">
                        <a:solidFill>
                          <a:schemeClr val="accent1">
                            <a:lumMod val="75000"/>
                          </a:schemeClr>
                        </a:solidFill>
                        <a:latin typeface="Cambria Math" panose="02040503050406030204" pitchFamily="18" charset="0"/>
                      </a:rPr>
                      <m:t>𝑌</m:t>
                    </m:r>
                    <m:r>
                      <a:rPr lang="en-US">
                        <a:solidFill>
                          <a:schemeClr val="accent1">
                            <a:lumMod val="75000"/>
                          </a:schemeClr>
                        </a:solidFill>
                        <a:latin typeface="Cambria Math" panose="02040503050406030204" pitchFamily="18" charset="0"/>
                      </a:rPr>
                      <m:t>=+</m:t>
                    </m:r>
                  </m:oMath>
                </a14:m>
                <a:r>
                  <a:rPr lang="en-US" dirty="0"/>
                  <a:t> if truly successful in college, </a:t>
                </a:r>
                <a14:m>
                  <m:oMath xmlns:m="http://schemas.openxmlformats.org/officeDocument/2006/math">
                    <m:r>
                      <a:rPr lang="en-US" i="1">
                        <a:solidFill>
                          <a:schemeClr val="accent1">
                            <a:lumMod val="75000"/>
                          </a:schemeClr>
                        </a:solidFill>
                        <a:latin typeface="Cambria Math" panose="02040503050406030204" pitchFamily="18" charset="0"/>
                      </a:rPr>
                      <m:t>𝑌</m:t>
                    </m:r>
                    <m:r>
                      <a:rPr lang="en-US" i="1">
                        <a:solidFill>
                          <a:schemeClr val="accent1">
                            <a:lumMod val="75000"/>
                          </a:schemeClr>
                        </a:solidFill>
                        <a:latin typeface="Cambria Math" panose="02040503050406030204" pitchFamily="18" charset="0"/>
                      </a:rPr>
                      <m:t>=−</m:t>
                    </m:r>
                  </m:oMath>
                </a14:m>
                <a:r>
                  <a:rPr lang="en-US" dirty="0"/>
                  <a:t> if not</a:t>
                </a:r>
              </a:p>
              <a:p>
                <a:pPr marL="0" indent="0">
                  <a:buNone/>
                </a:pPr>
                <a14:m>
                  <m:oMath xmlns:m="http://schemas.openxmlformats.org/officeDocument/2006/math">
                    <m:acc>
                      <m:accPr>
                        <m:chr m:val="̂"/>
                        <m:ctrlPr>
                          <a:rPr lang="en-US" i="1">
                            <a:solidFill>
                              <a:schemeClr val="accent1">
                                <a:lumMod val="75000"/>
                              </a:schemeClr>
                            </a:solidFill>
                            <a:latin typeface="Cambria Math" panose="02040503050406030204" pitchFamily="18" charset="0"/>
                          </a:rPr>
                        </m:ctrlPr>
                      </m:accPr>
                      <m:e>
                        <m:r>
                          <a:rPr lang="en-US" i="1">
                            <a:solidFill>
                              <a:schemeClr val="accent1">
                                <a:lumMod val="75000"/>
                              </a:schemeClr>
                            </a:solidFill>
                            <a:latin typeface="Cambria Math" panose="02040503050406030204" pitchFamily="18" charset="0"/>
                          </a:rPr>
                          <m:t>𝑌</m:t>
                        </m:r>
                      </m:e>
                    </m:acc>
                    <m:r>
                      <a:rPr lang="en-US" i="1">
                        <a:solidFill>
                          <a:schemeClr val="accent1">
                            <a:lumMod val="75000"/>
                          </a:schemeClr>
                        </a:solidFill>
                        <a:latin typeface="Cambria Math" panose="02040503050406030204" pitchFamily="18" charset="0"/>
                      </a:rPr>
                      <m:t>=</m:t>
                    </m:r>
                    <m:acc>
                      <m:accPr>
                        <m:chr m:val="̂"/>
                        <m:ctrlPr>
                          <a:rPr lang="en-US" b="0" i="1" smtClean="0">
                            <a:solidFill>
                              <a:schemeClr val="accent1">
                                <a:lumMod val="75000"/>
                              </a:schemeClr>
                            </a:solidFill>
                            <a:latin typeface="Cambria Math" panose="02040503050406030204" pitchFamily="18" charset="0"/>
                          </a:rPr>
                        </m:ctrlPr>
                      </m:accPr>
                      <m:e>
                        <m:r>
                          <a:rPr lang="en-US" b="0" i="1" smtClean="0">
                            <a:solidFill>
                              <a:schemeClr val="accent1">
                                <a:lumMod val="75000"/>
                              </a:schemeClr>
                            </a:solidFill>
                            <a:latin typeface="Cambria Math" panose="02040503050406030204" pitchFamily="18" charset="0"/>
                          </a:rPr>
                          <m:t>𝑓</m:t>
                        </m:r>
                      </m:e>
                    </m:acc>
                    <m:r>
                      <a:rPr lang="en-US" i="1">
                        <a:solidFill>
                          <a:schemeClr val="accent1">
                            <a:lumMod val="75000"/>
                          </a:schemeClr>
                        </a:solidFill>
                        <a:latin typeface="Cambria Math" panose="02040503050406030204" pitchFamily="18" charset="0"/>
                      </a:rPr>
                      <m:t>(</m:t>
                    </m:r>
                    <m:r>
                      <a:rPr lang="en-US" i="1">
                        <a:solidFill>
                          <a:schemeClr val="accent1">
                            <a:lumMod val="75000"/>
                          </a:schemeClr>
                        </a:solidFill>
                        <a:latin typeface="Cambria Math" panose="02040503050406030204" pitchFamily="18" charset="0"/>
                      </a:rPr>
                      <m:t>𝑋</m:t>
                    </m:r>
                    <m:r>
                      <a:rPr lang="en-US" i="1">
                        <a:solidFill>
                          <a:schemeClr val="accent1">
                            <a:lumMod val="75000"/>
                          </a:schemeClr>
                        </a:solidFill>
                        <a:latin typeface="Cambria Math" panose="02040503050406030204" pitchFamily="18" charset="0"/>
                      </a:rPr>
                      <m:t>)</m:t>
                    </m:r>
                  </m:oMath>
                </a14:m>
                <a:r>
                  <a:rPr lang="en-US" dirty="0"/>
                  <a:t> is our prediction for </a:t>
                </a:r>
                <a14:m>
                  <m:oMath xmlns:m="http://schemas.openxmlformats.org/officeDocument/2006/math">
                    <m:r>
                      <a:rPr lang="en-US" i="1">
                        <a:solidFill>
                          <a:schemeClr val="accent1">
                            <a:lumMod val="75000"/>
                          </a:schemeClr>
                        </a:solidFill>
                        <a:latin typeface="Cambria Math" panose="02040503050406030204" pitchFamily="18" charset="0"/>
                      </a:rPr>
                      <m:t>𝑌</m:t>
                    </m:r>
                  </m:oMath>
                </a14:m>
                <a:r>
                  <a:rPr lang="en-US" dirty="0"/>
                  <a:t> using a learned model </a:t>
                </a:r>
                <a14:m>
                  <m:oMath xmlns:m="http://schemas.openxmlformats.org/officeDocument/2006/math">
                    <m:acc>
                      <m:accPr>
                        <m:chr m:val="̂"/>
                        <m:ctrlPr>
                          <a:rPr lang="en-US" b="0" i="1" dirty="0" smtClean="0">
                            <a:solidFill>
                              <a:schemeClr val="accent1">
                                <a:lumMod val="75000"/>
                              </a:schemeClr>
                            </a:solidFill>
                            <a:latin typeface="Cambria Math" panose="02040503050406030204" pitchFamily="18" charset="0"/>
                          </a:rPr>
                        </m:ctrlPr>
                      </m:accPr>
                      <m:e>
                        <m:r>
                          <a:rPr lang="en-US" b="0" i="1" dirty="0" smtClean="0">
                            <a:solidFill>
                              <a:schemeClr val="accent1">
                                <a:lumMod val="75000"/>
                              </a:schemeClr>
                            </a:solidFill>
                            <a:latin typeface="Cambria Math" panose="02040503050406030204" pitchFamily="18" charset="0"/>
                          </a:rPr>
                          <m:t>𝑓</m:t>
                        </m:r>
                      </m:e>
                    </m:acc>
                  </m:oMath>
                </a14:m>
                <a:endParaRPr lang="en-US" dirty="0"/>
              </a:p>
              <a:p>
                <a:r>
                  <a:rPr lang="en-US" dirty="0"/>
                  <a:t>Example: </a:t>
                </a:r>
                <a14:m>
                  <m:oMath xmlns:m="http://schemas.openxmlformats.org/officeDocument/2006/math">
                    <m:acc>
                      <m:accPr>
                        <m:chr m:val="̂"/>
                        <m:ctrlPr>
                          <a:rPr lang="en-US" i="1">
                            <a:solidFill>
                              <a:schemeClr val="accent1">
                                <a:lumMod val="75000"/>
                              </a:schemeClr>
                            </a:solidFill>
                            <a:latin typeface="Cambria Math" panose="02040503050406030204" pitchFamily="18" charset="0"/>
                          </a:rPr>
                        </m:ctrlPr>
                      </m:accPr>
                      <m:e>
                        <m:r>
                          <a:rPr lang="en-US" i="1">
                            <a:solidFill>
                              <a:schemeClr val="accent1">
                                <a:lumMod val="75000"/>
                              </a:schemeClr>
                            </a:solidFill>
                            <a:latin typeface="Cambria Math" panose="02040503050406030204" pitchFamily="18" charset="0"/>
                          </a:rPr>
                          <m:t>𝑌</m:t>
                        </m:r>
                      </m:e>
                    </m:acc>
                    <m:r>
                      <a:rPr lang="en-US" i="1">
                        <a:solidFill>
                          <a:schemeClr val="accent1">
                            <a:lumMod val="75000"/>
                          </a:schemeClr>
                        </a:solidFill>
                        <a:latin typeface="Cambria Math" panose="02040503050406030204" pitchFamily="18" charset="0"/>
                      </a:rPr>
                      <m:t>=+</m:t>
                    </m:r>
                  </m:oMath>
                </a14:m>
                <a:r>
                  <a:rPr lang="en-US" dirty="0"/>
                  <a:t> if predicted successful, </a:t>
                </a:r>
                <a14:m>
                  <m:oMath xmlns:m="http://schemas.openxmlformats.org/officeDocument/2006/math">
                    <m:acc>
                      <m:accPr>
                        <m:chr m:val="̂"/>
                        <m:ctrlPr>
                          <a:rPr lang="en-US" i="1">
                            <a:solidFill>
                              <a:schemeClr val="accent1">
                                <a:lumMod val="75000"/>
                              </a:schemeClr>
                            </a:solidFill>
                            <a:latin typeface="Cambria Math" panose="02040503050406030204" pitchFamily="18" charset="0"/>
                          </a:rPr>
                        </m:ctrlPr>
                      </m:accPr>
                      <m:e>
                        <m:r>
                          <a:rPr lang="en-US" i="1">
                            <a:solidFill>
                              <a:schemeClr val="accent1">
                                <a:lumMod val="75000"/>
                              </a:schemeClr>
                            </a:solidFill>
                            <a:latin typeface="Cambria Math" panose="02040503050406030204" pitchFamily="18" charset="0"/>
                          </a:rPr>
                          <m:t>𝑌</m:t>
                        </m:r>
                      </m:e>
                    </m:acc>
                    <m:r>
                      <a:rPr lang="en-US" i="1">
                        <a:solidFill>
                          <a:schemeClr val="accent1">
                            <a:lumMod val="75000"/>
                          </a:schemeClr>
                        </a:solidFill>
                        <a:latin typeface="Cambria Math" panose="02040503050406030204" pitchFamily="18" charset="0"/>
                      </a:rPr>
                      <m:t>=−</m:t>
                    </m:r>
                  </m:oMath>
                </a14:m>
                <a:r>
                  <a:rPr lang="en-US" dirty="0"/>
                  <a:t> otherwise </a:t>
                </a:r>
              </a:p>
              <a:p>
                <a:pPr marL="139700" indent="0">
                  <a:buNone/>
                </a:pPr>
                <a:endParaRPr lang="en-US" dirty="0"/>
              </a:p>
            </p:txBody>
          </p:sp>
        </mc:Choice>
        <mc:Fallback xmlns="">
          <p:sp>
            <p:nvSpPr>
              <p:cNvPr id="3" name="Text Placeholder 2">
                <a:extLst>
                  <a:ext uri="{FF2B5EF4-FFF2-40B4-BE49-F238E27FC236}">
                    <a16:creationId xmlns:a16="http://schemas.microsoft.com/office/drawing/2014/main" id="{B7521C0E-B9E1-4CFF-9F58-166C322AE3E8}"/>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A87A222-FE2B-42C8-A9E8-DD12F54CE9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32803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8C4BF-8DF8-453C-B866-B5A14B37C00C}"/>
              </a:ext>
            </a:extLst>
          </p:cNvPr>
          <p:cNvSpPr>
            <a:spLocks noGrp="1"/>
          </p:cNvSpPr>
          <p:nvPr>
            <p:ph type="title"/>
          </p:nvPr>
        </p:nvSpPr>
        <p:spPr/>
        <p:txBody>
          <a:bodyPr/>
          <a:lstStyle/>
          <a:p>
            <a:r>
              <a:rPr lang="en-US" sz="2000" dirty="0"/>
              <a:t>Fairness Definition 1: “Shape Blind”</a:t>
            </a:r>
          </a:p>
        </p:txBody>
      </p:sp>
      <p:sp>
        <p:nvSpPr>
          <p:cNvPr id="3" name="Text Placeholder 2">
            <a:extLst>
              <a:ext uri="{FF2B5EF4-FFF2-40B4-BE49-F238E27FC236}">
                <a16:creationId xmlns:a16="http://schemas.microsoft.com/office/drawing/2014/main" id="{63F03C8C-8986-4484-81D9-E2DB2EA437B3}"/>
              </a:ext>
            </a:extLst>
          </p:cNvPr>
          <p:cNvSpPr>
            <a:spLocks noGrp="1"/>
          </p:cNvSpPr>
          <p:nvPr>
            <p:ph type="body" idx="1"/>
          </p:nvPr>
        </p:nvSpPr>
        <p:spPr/>
        <p:txBody>
          <a:bodyPr/>
          <a:lstStyle/>
          <a:p>
            <a:pPr marL="139700" indent="0">
              <a:buNone/>
            </a:pPr>
            <a:r>
              <a:rPr lang="en-US" dirty="0"/>
              <a:t>To avoid unfair decisions, prevent the model from every looking at protected attribute (e.g., if the applicant is Circle/Square).</a:t>
            </a:r>
          </a:p>
          <a:p>
            <a:pPr marL="139700" indent="0">
              <a:buNone/>
            </a:pPr>
            <a:endParaRPr lang="en-US" dirty="0"/>
          </a:p>
          <a:p>
            <a:pPr marL="139700" indent="0">
              <a:buNone/>
            </a:pPr>
            <a:r>
              <a:rPr lang="en-US" dirty="0"/>
              <a:t>Often called </a:t>
            </a:r>
            <a:r>
              <a:rPr lang="en-US" b="1" dirty="0"/>
              <a:t>“Fairness through unawareness”</a:t>
            </a:r>
            <a:endParaRPr lang="en-US" dirty="0"/>
          </a:p>
          <a:p>
            <a:pPr marL="139700" indent="0">
              <a:buNone/>
            </a:pPr>
            <a:endParaRPr lang="en-US" dirty="0"/>
          </a:p>
          <a:p>
            <a:pPr marL="139700" indent="0">
              <a:buNone/>
            </a:pPr>
            <a:r>
              <a:rPr lang="en-US" b="1" dirty="0"/>
              <a:t>Doesn’t work in practice. </a:t>
            </a:r>
            <a:r>
              <a:rPr lang="en-US" dirty="0"/>
              <a:t>This does not prevent historical or measurement bias. Protected attributes can be unintentionally inferred from other, related attributes (e.g., in some cities, zip code can be deeply correlated with race).</a:t>
            </a:r>
          </a:p>
        </p:txBody>
      </p:sp>
      <p:sp>
        <p:nvSpPr>
          <p:cNvPr id="4" name="Slide Number Placeholder 3">
            <a:extLst>
              <a:ext uri="{FF2B5EF4-FFF2-40B4-BE49-F238E27FC236}">
                <a16:creationId xmlns:a16="http://schemas.microsoft.com/office/drawing/2014/main" id="{BD9F1716-B763-48B7-B49F-2102FF6911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3185360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9CB4F-B3B9-C047-99BD-93F205B3C586}"/>
              </a:ext>
            </a:extLst>
          </p:cNvPr>
          <p:cNvSpPr>
            <a:spLocks noGrp="1"/>
          </p:cNvSpPr>
          <p:nvPr>
            <p:ph type="title"/>
          </p:nvPr>
        </p:nvSpPr>
        <p:spPr/>
        <p:txBody>
          <a:bodyPr/>
          <a:lstStyle/>
          <a:p>
            <a:r>
              <a:rPr lang="en-US" dirty="0"/>
              <a:t>Confusion Matrix</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7C5D89E-6E73-5A48-A93B-C053AB3D2B52}"/>
                  </a:ext>
                </a:extLst>
              </p:cNvPr>
              <p:cNvSpPr>
                <a:spLocks noGrp="1"/>
              </p:cNvSpPr>
              <p:nvPr>
                <p:ph type="body" idx="1"/>
              </p:nvPr>
            </p:nvSpPr>
            <p:spPr/>
            <p:txBody>
              <a:bodyPr/>
              <a:lstStyle/>
              <a:p>
                <a:pPr marL="139700" indent="0">
                  <a:buNone/>
                </a:pPr>
                <a:r>
                  <a:rPr lang="en-US" dirty="0"/>
                  <a:t>For binary classification, there are only two types of mistakes</a:t>
                </a:r>
              </a:p>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=+1,   </m:t>
                    </m:r>
                    <m:r>
                      <a:rPr lang="en-US" b="0" i="1" dirty="0" smtClean="0">
                        <a:latin typeface="Cambria Math" panose="02040503050406030204" pitchFamily="18" charset="0"/>
                      </a:rPr>
                      <m:t>𝑦</m:t>
                    </m:r>
                    <m:r>
                      <a:rPr lang="en-US" b="0" i="1" dirty="0" smtClean="0">
                        <a:latin typeface="Cambria Math" panose="02040503050406030204" pitchFamily="18" charset="0"/>
                      </a:rPr>
                      <m:t>=−1</m:t>
                    </m:r>
                  </m:oMath>
                </a14:m>
                <a:r>
                  <a:rPr lang="en-US" dirty="0"/>
                  <a:t> </a:t>
                </a:r>
              </a:p>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=−1,   </m:t>
                    </m:r>
                    <m:r>
                      <a:rPr lang="en-US" b="0" i="1" dirty="0" smtClean="0">
                        <a:latin typeface="Cambria Math" panose="02040503050406030204" pitchFamily="18" charset="0"/>
                      </a:rPr>
                      <m:t>𝑦</m:t>
                    </m:r>
                    <m:r>
                      <a:rPr lang="en-US" b="0" i="1" dirty="0" smtClean="0">
                        <a:latin typeface="Cambria Math" panose="02040503050406030204" pitchFamily="18" charset="0"/>
                      </a:rPr>
                      <m:t>=+1</m:t>
                    </m:r>
                  </m:oMath>
                </a14:m>
                <a:endParaRPr lang="en-US" dirty="0"/>
              </a:p>
              <a:p>
                <a:pPr marL="139700" indent="0">
                  <a:buNone/>
                </a:pPr>
                <a:r>
                  <a:rPr lang="en-US" dirty="0"/>
                  <a:t>Generally we make a </a:t>
                </a:r>
                <a:r>
                  <a:rPr lang="en-US" b="1" dirty="0"/>
                  <a:t>confusion matrix </a:t>
                </a:r>
                <a:r>
                  <a:rPr lang="en-US" dirty="0"/>
                  <a:t>to understand mistakes.</a:t>
                </a:r>
              </a:p>
            </p:txBody>
          </p:sp>
        </mc:Choice>
        <mc:Fallback xmlns="">
          <p:sp>
            <p:nvSpPr>
              <p:cNvPr id="3" name="Text Placeholder 2">
                <a:extLst>
                  <a:ext uri="{FF2B5EF4-FFF2-40B4-BE49-F238E27FC236}">
                    <a16:creationId xmlns:a16="http://schemas.microsoft.com/office/drawing/2014/main" id="{F7C5D89E-6E73-5A48-A93B-C053AB3D2B52}"/>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F8E5A09-86D6-A449-B773-8442D151CB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graphicFrame>
        <p:nvGraphicFramePr>
          <p:cNvPr id="5" name="Table 4">
            <a:extLst>
              <a:ext uri="{FF2B5EF4-FFF2-40B4-BE49-F238E27FC236}">
                <a16:creationId xmlns:a16="http://schemas.microsoft.com/office/drawing/2014/main" id="{D8D4031D-074A-7E49-BA5D-53321BBF72BC}"/>
              </a:ext>
            </a:extLst>
          </p:cNvPr>
          <p:cNvGraphicFramePr>
            <a:graphicFrameLocks noGrp="1"/>
          </p:cNvGraphicFramePr>
          <p:nvPr/>
        </p:nvGraphicFramePr>
        <p:xfrm>
          <a:off x="3090624" y="2406869"/>
          <a:ext cx="5466159" cy="2460254"/>
        </p:xfrm>
        <a:graphic>
          <a:graphicData uri="http://schemas.openxmlformats.org/drawingml/2006/table">
            <a:tbl>
              <a:tblPr firstRow="1" bandRow="1">
                <a:tableStyleId>{CB23F696-D533-4BE0-B1DA-8B15BD142E95}</a:tableStyleId>
              </a:tblPr>
              <a:tblGrid>
                <a:gridCol w="1822053">
                  <a:extLst>
                    <a:ext uri="{9D8B030D-6E8A-4147-A177-3AD203B41FA5}">
                      <a16:colId xmlns:a16="http://schemas.microsoft.com/office/drawing/2014/main" val="3243455969"/>
                    </a:ext>
                  </a:extLst>
                </a:gridCol>
                <a:gridCol w="1822053">
                  <a:extLst>
                    <a:ext uri="{9D8B030D-6E8A-4147-A177-3AD203B41FA5}">
                      <a16:colId xmlns:a16="http://schemas.microsoft.com/office/drawing/2014/main" val="3640482338"/>
                    </a:ext>
                  </a:extLst>
                </a:gridCol>
                <a:gridCol w="1822053">
                  <a:extLst>
                    <a:ext uri="{9D8B030D-6E8A-4147-A177-3AD203B41FA5}">
                      <a16:colId xmlns:a16="http://schemas.microsoft.com/office/drawing/2014/main" val="1914084577"/>
                    </a:ext>
                  </a:extLst>
                </a:gridCol>
              </a:tblGrid>
              <a:tr h="689872">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7BA6"/>
                    </a:solidFill>
                  </a:tcPr>
                </a:tc>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solidFill>
                      <a:srgbClr val="B57BA6"/>
                    </a:solidFill>
                  </a:tcPr>
                </a:tc>
                <a:extLst>
                  <a:ext uri="{0D108BD9-81ED-4DB2-BD59-A6C34878D82A}">
                    <a16:rowId xmlns:a16="http://schemas.microsoft.com/office/drawing/2014/main" val="1635588840"/>
                  </a:ext>
                </a:extLst>
              </a:tr>
              <a:tr h="886680">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7BA6"/>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True Positive (TP)</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False Negative (FN)</a:t>
                      </a:r>
                    </a:p>
                  </a:txBody>
                  <a:tcPr anchor="ctr">
                    <a:solidFill>
                      <a:schemeClr val="accent6">
                        <a:lumMod val="40000"/>
                        <a:lumOff val="60000"/>
                      </a:schemeClr>
                    </a:solidFill>
                  </a:tcPr>
                </a:tc>
                <a:extLst>
                  <a:ext uri="{0D108BD9-81ED-4DB2-BD59-A6C34878D82A}">
                    <a16:rowId xmlns:a16="http://schemas.microsoft.com/office/drawing/2014/main" val="2402444028"/>
                  </a:ext>
                </a:extLst>
              </a:tr>
              <a:tr h="883702">
                <a:tc>
                  <a: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lnT w="12700" cap="flat" cmpd="sng" algn="ctr">
                      <a:solidFill>
                        <a:schemeClr val="tx1"/>
                      </a:solidFill>
                      <a:prstDash val="solid"/>
                      <a:round/>
                      <a:headEnd type="none" w="med" len="med"/>
                      <a:tailEnd type="none" w="med" len="med"/>
                    </a:lnT>
                    <a:solidFill>
                      <a:srgbClr val="B57BA6"/>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False Positive (FP)</a:t>
                      </a:r>
                    </a:p>
                  </a:txBody>
                  <a:tcPr anchor="ctr">
                    <a:solidFill>
                      <a:schemeClr val="accent6">
                        <a:lumMod val="40000"/>
                        <a:lumOff val="60000"/>
                      </a:schemeClr>
                    </a:solidFill>
                  </a:tcPr>
                </a:tc>
                <a:tc>
                  <a: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True Negative (TN)</a:t>
                      </a:r>
                    </a:p>
                  </a:txBody>
                  <a:tcPr anchor="ctr">
                    <a:solidFill>
                      <a:schemeClr val="accent3">
                        <a:lumMod val="40000"/>
                        <a:lumOff val="60000"/>
                      </a:schemeClr>
                    </a:solidFill>
                  </a:tcPr>
                </a:tc>
                <a:extLst>
                  <a:ext uri="{0D108BD9-81ED-4DB2-BD59-A6C34878D82A}">
                    <a16:rowId xmlns:a16="http://schemas.microsoft.com/office/drawing/2014/main" val="2996203727"/>
                  </a:ext>
                </a:extLst>
              </a:tr>
            </a:tbl>
          </a:graphicData>
        </a:graphic>
      </p:graphicFrame>
      <p:sp>
        <p:nvSpPr>
          <p:cNvPr id="6" name="Cross 5">
            <a:extLst>
              <a:ext uri="{FF2B5EF4-FFF2-40B4-BE49-F238E27FC236}">
                <a16:creationId xmlns:a16="http://schemas.microsoft.com/office/drawing/2014/main" id="{3BFCD779-67FF-244C-A7E9-12878195DFC9}"/>
              </a:ext>
            </a:extLst>
          </p:cNvPr>
          <p:cNvSpPr/>
          <p:nvPr/>
        </p:nvSpPr>
        <p:spPr>
          <a:xfrm>
            <a:off x="5619308" y="2568287"/>
            <a:ext cx="408789" cy="398032"/>
          </a:xfrm>
          <a:prstGeom prst="plus">
            <a:avLst>
              <a:gd name="adj" fmla="val 379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586FE9-CCE9-C64E-89C2-734C47660678}"/>
              </a:ext>
            </a:extLst>
          </p:cNvPr>
          <p:cNvSpPr/>
          <p:nvPr/>
        </p:nvSpPr>
        <p:spPr>
          <a:xfrm>
            <a:off x="7460365" y="2712399"/>
            <a:ext cx="408789" cy="1098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Cross 7">
            <a:extLst>
              <a:ext uri="{FF2B5EF4-FFF2-40B4-BE49-F238E27FC236}">
                <a16:creationId xmlns:a16="http://schemas.microsoft.com/office/drawing/2014/main" id="{CF79E5E6-E941-FE41-8C59-258F82C459BB}"/>
              </a:ext>
            </a:extLst>
          </p:cNvPr>
          <p:cNvSpPr/>
          <p:nvPr/>
        </p:nvSpPr>
        <p:spPr>
          <a:xfrm>
            <a:off x="3780970" y="3412346"/>
            <a:ext cx="408789" cy="398032"/>
          </a:xfrm>
          <a:prstGeom prst="plus">
            <a:avLst>
              <a:gd name="adj" fmla="val 379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FB773E-D6D4-7E42-83DC-7D0E0AE852D3}"/>
              </a:ext>
            </a:extLst>
          </p:cNvPr>
          <p:cNvSpPr/>
          <p:nvPr/>
        </p:nvSpPr>
        <p:spPr>
          <a:xfrm>
            <a:off x="3764233" y="4373766"/>
            <a:ext cx="408789" cy="1098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BA2586-37DA-B747-9AA8-373AEF56D5EB}"/>
              </a:ext>
            </a:extLst>
          </p:cNvPr>
          <p:cNvSpPr/>
          <p:nvPr/>
        </p:nvSpPr>
        <p:spPr>
          <a:xfrm>
            <a:off x="6028097" y="2067159"/>
            <a:ext cx="1515158"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Predicted Label</a:t>
            </a:r>
            <a:r>
              <a:rPr lang="en-US" b="1" dirty="0"/>
              <a:t> </a:t>
            </a:r>
          </a:p>
        </p:txBody>
      </p:sp>
      <p:sp>
        <p:nvSpPr>
          <p:cNvPr id="11" name="Rectangle 10">
            <a:extLst>
              <a:ext uri="{FF2B5EF4-FFF2-40B4-BE49-F238E27FC236}">
                <a16:creationId xmlns:a16="http://schemas.microsoft.com/office/drawing/2014/main" id="{7938455D-70B5-044C-948D-DB2D336FE918}"/>
              </a:ext>
            </a:extLst>
          </p:cNvPr>
          <p:cNvSpPr/>
          <p:nvPr/>
        </p:nvSpPr>
        <p:spPr>
          <a:xfrm rot="16200000">
            <a:off x="2385141" y="3656490"/>
            <a:ext cx="1103187" cy="307777"/>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True Label</a:t>
            </a:r>
            <a:r>
              <a:rPr lang="en-US" b="1" dirty="0"/>
              <a:t> </a:t>
            </a:r>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14BFB339-3DC8-4A11-B74F-729BC97C79B6}"/>
                  </a:ext>
                </a:extLst>
              </p14:cNvPr>
              <p14:cNvContentPartPr/>
              <p14:nvPr/>
            </p14:nvContentPartPr>
            <p14:xfrm>
              <a:off x="6898320" y="4583520"/>
              <a:ext cx="18000" cy="8280"/>
            </p14:xfrm>
          </p:contentPart>
        </mc:Choice>
        <mc:Fallback xmlns="">
          <p:pic>
            <p:nvPicPr>
              <p:cNvPr id="12" name="Ink 11">
                <a:extLst>
                  <a:ext uri="{FF2B5EF4-FFF2-40B4-BE49-F238E27FC236}">
                    <a16:creationId xmlns:a16="http://schemas.microsoft.com/office/drawing/2014/main" id="{14BFB339-3DC8-4A11-B74F-729BC97C79B6}"/>
                  </a:ext>
                </a:extLst>
              </p:cNvPr>
              <p:cNvPicPr/>
              <p:nvPr/>
            </p:nvPicPr>
            <p:blipFill>
              <a:blip r:embed="rId4"/>
              <a:stretch>
                <a:fillRect/>
              </a:stretch>
            </p:blipFill>
            <p:spPr>
              <a:xfrm>
                <a:off x="5062680" y="3675960"/>
                <a:ext cx="3360600" cy="965880"/>
              </a:xfrm>
              <a:prstGeom prst="rect">
                <a:avLst/>
              </a:prstGeom>
            </p:spPr>
          </p:pic>
        </mc:Fallback>
      </mc:AlternateContent>
    </p:spTree>
    <p:extLst>
      <p:ext uri="{BB962C8B-B14F-4D97-AF65-F5344CB8AC3E}">
        <p14:creationId xmlns:p14="http://schemas.microsoft.com/office/powerpoint/2010/main" val="4219203344"/>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43867-A4EF-6046-8D81-4966DF3B48E9}"/>
              </a:ext>
            </a:extLst>
          </p:cNvPr>
          <p:cNvSpPr>
            <a:spLocks noGrp="1"/>
          </p:cNvSpPr>
          <p:nvPr>
            <p:ph type="title"/>
          </p:nvPr>
        </p:nvSpPr>
        <p:spPr/>
        <p:txBody>
          <a:bodyPr/>
          <a:lstStyle/>
          <a:p>
            <a:r>
              <a:rPr lang="en-US" dirty="0"/>
              <a:t>Binary Classification Measures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2CB3EDC-0605-FC42-A691-1959D979F2F3}"/>
                  </a:ext>
                </a:extLst>
              </p:cNvPr>
              <p:cNvSpPr>
                <a:spLocks noGrp="1"/>
              </p:cNvSpPr>
              <p:nvPr>
                <p:ph type="body" idx="1"/>
              </p:nvPr>
            </p:nvSpPr>
            <p:spPr>
              <a:xfrm>
                <a:off x="3090625" y="286388"/>
                <a:ext cx="5596200" cy="3981000"/>
              </a:xfrm>
            </p:spPr>
            <p:txBody>
              <a:bodyPr/>
              <a:lstStyle/>
              <a:p>
                <a:pPr marL="139700" indent="0">
                  <a:buNone/>
                </a:pPr>
                <a:r>
                  <a:rPr lang="en-US" dirty="0"/>
                  <a:t>Notation</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𝑇𝑃</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TP</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C</m:t>
                        </m:r>
                      </m:e>
                      <m:sub>
                        <m:r>
                          <m:rPr>
                            <m:sty m:val="p"/>
                          </m:rPr>
                          <a:rPr lang="en-US" b="0" i="0" smtClean="0">
                            <a:latin typeface="Cambria Math" panose="02040503050406030204" pitchFamily="18" charset="0"/>
                          </a:rPr>
                          <m:t>FP</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FP</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C</m:t>
                        </m:r>
                      </m:e>
                      <m:sub>
                        <m:r>
                          <m:rPr>
                            <m:sty m:val="p"/>
                          </m:rPr>
                          <a:rPr lang="en-US" b="0" i="0" smtClean="0">
                            <a:latin typeface="Cambria Math" panose="02040503050406030204" pitchFamily="18" charset="0"/>
                          </a:rPr>
                          <m:t>TN</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TN</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C</m:t>
                        </m:r>
                      </m:e>
                      <m:sub>
                        <m:r>
                          <m:rPr>
                            <m:sty m:val="p"/>
                          </m:rPr>
                          <a:rPr lang="en-US" b="0" i="0" smtClean="0">
                            <a:latin typeface="Cambria Math" panose="02040503050406030204" pitchFamily="18" charset="0"/>
                          </a:rPr>
                          <m:t>FN</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FN</m:t>
                    </m:r>
                  </m:oMath>
                </a14:m>
                <a:endParaRPr lang="en-US" dirty="0"/>
              </a:p>
              <a:p>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𝑇𝑁</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𝐹𝑁</m:t>
                        </m:r>
                      </m:sub>
                    </m:sSub>
                  </m:oMath>
                </a14:m>
                <a:endParaRPr lang="en-US" b="0"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𝐹𝑁</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𝑁</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𝑇𝑁</m:t>
                        </m:r>
                      </m:sub>
                    </m:sSub>
                  </m:oMath>
                </a14:m>
                <a:endParaRPr lang="en-US" dirty="0"/>
              </a:p>
              <a:p>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72CB3EDC-0605-FC42-A691-1959D979F2F3}"/>
                  </a:ext>
                </a:extLst>
              </p:cNvPr>
              <p:cNvSpPr>
                <a:spLocks noGrp="1" noRot="1" noChangeAspect="1" noMove="1" noResize="1" noEditPoints="1" noAdjustHandles="1" noChangeArrowheads="1" noChangeShapeType="1" noTextEdit="1"/>
              </p:cNvSpPr>
              <p:nvPr>
                <p:ph type="body" idx="1"/>
              </p:nvPr>
            </p:nvSpPr>
            <p:spPr>
              <a:xfrm>
                <a:off x="3090625" y="286388"/>
                <a:ext cx="5596200" cy="398100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01C460D-096A-AC48-A846-385C83877D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mc:AlternateContent xmlns:mc="http://schemas.openxmlformats.org/markup-compatibility/2006" xmlns:a14="http://schemas.microsoft.com/office/drawing/2010/main">
        <mc:Choice Requires="a14">
          <p:sp>
            <p:nvSpPr>
              <p:cNvPr id="5" name="Text Placeholder 2">
                <a:extLst>
                  <a:ext uri="{FF2B5EF4-FFF2-40B4-BE49-F238E27FC236}">
                    <a16:creationId xmlns:a16="http://schemas.microsoft.com/office/drawing/2014/main" id="{92429C7A-E119-584E-B811-86E3CA405373}"/>
                  </a:ext>
                </a:extLst>
              </p:cNvPr>
              <p:cNvSpPr txBox="1">
                <a:spLocks/>
              </p:cNvSpPr>
              <p:nvPr/>
            </p:nvSpPr>
            <p:spPr>
              <a:xfrm>
                <a:off x="3090625" y="1680176"/>
                <a:ext cx="2879251" cy="2876324"/>
              </a:xfrm>
              <a:prstGeom prst="rect">
                <a:avLst/>
              </a:prstGeom>
              <a:noFill/>
              <a:ln>
                <a:noFill/>
              </a:ln>
            </p:spPr>
            <p:txBody>
              <a:bodyPr spcFirstLastPara="1" wrap="square" lIns="91425" tIns="91425" rIns="91425" bIns="91425" numCol="2" anchor="t" anchorCtr="0"/>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b="1" dirty="0"/>
                  <a:t>Error Rate</a:t>
                </a:r>
              </a:p>
              <a:p>
                <a:pPr marL="139700" indent="0">
                  <a:buFont typeface="Nunito Sans"/>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𝐹𝑁</m:t>
                              </m:r>
                            </m:sub>
                          </m:sSub>
                        </m:num>
                        <m:den>
                          <m:r>
                            <a:rPr lang="en-US" b="0" i="1" smtClean="0">
                              <a:latin typeface="Cambria Math" panose="02040503050406030204" pitchFamily="18" charset="0"/>
                            </a:rPr>
                            <m:t>𝑁</m:t>
                          </m:r>
                        </m:den>
                      </m:f>
                    </m:oMath>
                  </m:oMathPara>
                </a14:m>
                <a:endParaRPr lang="en-US" dirty="0"/>
              </a:p>
              <a:p>
                <a:pPr marL="139700" indent="0">
                  <a:buFont typeface="Nunito Sans"/>
                  <a:buNone/>
                </a:pPr>
                <a:r>
                  <a:rPr lang="en-US" b="1" dirty="0"/>
                  <a:t>Accuracy Rate</a:t>
                </a:r>
              </a:p>
              <a:p>
                <a:pPr marL="139700" indent="0">
                  <a:buFont typeface="Nunito Sans"/>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𝑇𝑁</m:t>
                              </m:r>
                            </m:sub>
                          </m:sSub>
                        </m:num>
                        <m:den>
                          <m:r>
                            <a:rPr lang="en-US" b="0" i="1" smtClean="0">
                              <a:latin typeface="Cambria Math" panose="02040503050406030204" pitchFamily="18" charset="0"/>
                            </a:rPr>
                            <m:t>𝑁</m:t>
                          </m:r>
                        </m:den>
                      </m:f>
                    </m:oMath>
                  </m:oMathPara>
                </a14:m>
                <a:endParaRPr lang="en-US" dirty="0"/>
              </a:p>
              <a:p>
                <a:pPr marL="139700" indent="0">
                  <a:buFont typeface="Nunito Sans"/>
                  <a:buNone/>
                </a:pPr>
                <a:r>
                  <a:rPr lang="en-US" b="1" dirty="0"/>
                  <a:t>False Positive rate (FPR)</a:t>
                </a:r>
              </a:p>
              <a:p>
                <a:pPr marL="139700" indent="0">
                  <a:buFont typeface="Nunito Sans"/>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𝐹𝑃</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𝑁</m:t>
                              </m:r>
                            </m:sub>
                          </m:sSub>
                        </m:den>
                      </m:f>
                    </m:oMath>
                  </m:oMathPara>
                </a14:m>
                <a:endParaRPr lang="en-US" dirty="0"/>
              </a:p>
              <a:p>
                <a:pPr marL="139700" indent="0">
                  <a:buFont typeface="Nunito Sans"/>
                  <a:buNone/>
                </a:pPr>
                <a:r>
                  <a:rPr lang="en-US" b="1" dirty="0"/>
                  <a:t>False Negative Rate (FNR)</a:t>
                </a:r>
              </a:p>
              <a:p>
                <a:pPr marL="139700" indent="0">
                  <a:buFont typeface="Nunito Sans"/>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𝐹𝑁</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𝑃</m:t>
                              </m:r>
                            </m:sub>
                          </m:sSub>
                        </m:den>
                      </m:f>
                    </m:oMath>
                  </m:oMathPara>
                </a14:m>
                <a:endParaRPr lang="en-US" dirty="0"/>
              </a:p>
            </p:txBody>
          </p:sp>
        </mc:Choice>
        <mc:Fallback xmlns="">
          <p:sp>
            <p:nvSpPr>
              <p:cNvPr id="5" name="Text Placeholder 2">
                <a:extLst>
                  <a:ext uri="{FF2B5EF4-FFF2-40B4-BE49-F238E27FC236}">
                    <a16:creationId xmlns:a16="http://schemas.microsoft.com/office/drawing/2014/main" id="{92429C7A-E119-584E-B811-86E3CA405373}"/>
                  </a:ext>
                </a:extLst>
              </p:cNvPr>
              <p:cNvSpPr txBox="1">
                <a:spLocks noRot="1" noChangeAspect="1" noMove="1" noResize="1" noEditPoints="1" noAdjustHandles="1" noChangeArrowheads="1" noChangeShapeType="1" noTextEdit="1"/>
              </p:cNvSpPr>
              <p:nvPr/>
            </p:nvSpPr>
            <p:spPr>
              <a:xfrm>
                <a:off x="3090625" y="1680176"/>
                <a:ext cx="2879251" cy="2876324"/>
              </a:xfrm>
              <a:prstGeom prst="rect">
                <a:avLst/>
              </a:prstGeom>
              <a:blipFill>
                <a:blip r:embed="rId4"/>
                <a:stretch>
                  <a:fillRect b="-1585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Placeholder 2">
                <a:extLst>
                  <a:ext uri="{FF2B5EF4-FFF2-40B4-BE49-F238E27FC236}">
                    <a16:creationId xmlns:a16="http://schemas.microsoft.com/office/drawing/2014/main" id="{3AD47176-E352-B841-B87E-55D2B59C6E8C}"/>
                  </a:ext>
                </a:extLst>
              </p:cNvPr>
              <p:cNvSpPr txBox="1">
                <a:spLocks/>
              </p:cNvSpPr>
              <p:nvPr/>
            </p:nvSpPr>
            <p:spPr>
              <a:xfrm>
                <a:off x="5969876" y="1680176"/>
                <a:ext cx="2586908" cy="2876324"/>
              </a:xfrm>
              <a:prstGeom prst="rect">
                <a:avLst/>
              </a:prstGeom>
              <a:noFill/>
              <a:ln>
                <a:noFill/>
              </a:ln>
            </p:spPr>
            <p:txBody>
              <a:bodyPr spcFirstLastPara="1" wrap="square" lIns="91425" tIns="91425" rIns="91425" bIns="91425" numCol="2" anchor="t" anchorCtr="0"/>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b="1" dirty="0"/>
                  <a:t>True Positive Rate or Recall</a:t>
                </a:r>
              </a:p>
              <a:p>
                <a:pPr marL="139700" indent="0">
                  <a:buFont typeface="Nunito Sans"/>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𝑇𝑃</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𝑃</m:t>
                              </m:r>
                            </m:sub>
                          </m:sSub>
                        </m:den>
                      </m:f>
                    </m:oMath>
                  </m:oMathPara>
                </a14:m>
                <a:endParaRPr lang="en-US" dirty="0"/>
              </a:p>
              <a:p>
                <a:pPr marL="139700" indent="0">
                  <a:buFont typeface="Nunito Sans"/>
                  <a:buNone/>
                </a:pPr>
                <a:r>
                  <a:rPr lang="en-US" b="1" dirty="0"/>
                  <a:t>Precision</a:t>
                </a:r>
              </a:p>
              <a:p>
                <a:pPr marL="139700" indent="0">
                  <a:buFont typeface="Nunito Sans"/>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𝑇𝑃</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𝐹𝑃</m:t>
                              </m:r>
                            </m:sub>
                          </m:sSub>
                        </m:den>
                      </m:f>
                    </m:oMath>
                  </m:oMathPara>
                </a14:m>
                <a:endParaRPr lang="en-US" dirty="0"/>
              </a:p>
              <a:p>
                <a:pPr marL="139700" indent="0">
                  <a:buFont typeface="Nunito Sans"/>
                  <a:buNone/>
                </a:pPr>
                <a:r>
                  <a:rPr lang="en-US" b="1" dirty="0"/>
                  <a:t>F1-Score</a:t>
                </a:r>
              </a:p>
              <a:p>
                <a:pPr marL="139700" indent="0">
                  <a:buFont typeface="Nunito Sans"/>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2</m:t>
                      </m:r>
                      <m:f>
                        <m:fPr>
                          <m:ctrlPr>
                            <a:rPr lang="en-US" b="0" i="1" smtClean="0">
                              <a:latin typeface="Cambria Math" panose="02040503050406030204" pitchFamily="18" charset="0"/>
                            </a:rPr>
                          </m:ctrlPr>
                        </m:fPr>
                        <m:num>
                          <m:r>
                            <a:rPr lang="en-US" b="0" i="1" smtClean="0">
                              <a:latin typeface="Cambria Math" panose="02040503050406030204" pitchFamily="18" charset="0"/>
                            </a:rPr>
                            <m:t>𝑃𝑟𝑒𝑐𝑖𝑠𝑖𝑜𝑛</m:t>
                          </m:r>
                          <m:r>
                            <a:rPr lang="en-US" b="0" i="1" smtClean="0">
                              <a:latin typeface="Cambria Math" panose="02040503050406030204" pitchFamily="18" charset="0"/>
                            </a:rPr>
                            <m:t>⋅</m:t>
                          </m:r>
                          <m:r>
                            <a:rPr lang="en-US" b="0" i="1" smtClean="0">
                              <a:latin typeface="Cambria Math" panose="02040503050406030204" pitchFamily="18" charset="0"/>
                            </a:rPr>
                            <m:t>𝑅𝑒𝑐𝑎𝑙𝑙</m:t>
                          </m:r>
                        </m:num>
                        <m:den>
                          <m:r>
                            <a:rPr lang="en-US" b="0" i="1" smtClean="0">
                              <a:latin typeface="Cambria Math" panose="02040503050406030204" pitchFamily="18" charset="0"/>
                            </a:rPr>
                            <m:t>𝑃𝑟𝑒𝑐𝑖𝑠𝑜𝑛</m:t>
                          </m:r>
                          <m:r>
                            <a:rPr lang="en-US" b="0" i="1" smtClean="0">
                              <a:latin typeface="Cambria Math" panose="02040503050406030204" pitchFamily="18" charset="0"/>
                            </a:rPr>
                            <m:t>+</m:t>
                          </m:r>
                          <m:r>
                            <a:rPr lang="en-US" b="0" i="1" smtClean="0">
                              <a:latin typeface="Cambria Math" panose="02040503050406030204" pitchFamily="18" charset="0"/>
                            </a:rPr>
                            <m:t>𝑅𝑒𝑐𝑎𝑙𝑙</m:t>
                          </m:r>
                        </m:den>
                      </m:f>
                    </m:oMath>
                  </m:oMathPara>
                </a14:m>
                <a:endParaRPr lang="en-US" dirty="0"/>
              </a:p>
              <a:p>
                <a:pPr marL="139700" indent="0">
                  <a:buFont typeface="Nunito Sans"/>
                  <a:buNone/>
                </a:pPr>
                <a:endParaRPr lang="en-US" dirty="0"/>
              </a:p>
              <a:p>
                <a:pPr marL="139700" indent="0">
                  <a:buFont typeface="Nunito Sans"/>
                  <a:buNone/>
                </a:pPr>
                <a:r>
                  <a:rPr lang="en-US" dirty="0">
                    <a:hlinkClick r:id="rId5"/>
                  </a:rPr>
                  <a:t>See more!</a:t>
                </a:r>
                <a:endParaRPr lang="en-US" dirty="0"/>
              </a:p>
              <a:p>
                <a:pPr marL="139700" indent="0">
                  <a:buFont typeface="Nunito Sans"/>
                  <a:buNone/>
                </a:pPr>
                <a:endParaRPr lang="en-US" dirty="0"/>
              </a:p>
            </p:txBody>
          </p:sp>
        </mc:Choice>
        <mc:Fallback xmlns="">
          <p:sp>
            <p:nvSpPr>
              <p:cNvPr id="7" name="Text Placeholder 2">
                <a:extLst>
                  <a:ext uri="{FF2B5EF4-FFF2-40B4-BE49-F238E27FC236}">
                    <a16:creationId xmlns:a16="http://schemas.microsoft.com/office/drawing/2014/main" id="{3AD47176-E352-B841-B87E-55D2B59C6E8C}"/>
                  </a:ext>
                </a:extLst>
              </p:cNvPr>
              <p:cNvSpPr txBox="1">
                <a:spLocks noRot="1" noChangeAspect="1" noMove="1" noResize="1" noEditPoints="1" noAdjustHandles="1" noChangeArrowheads="1" noChangeShapeType="1" noTextEdit="1"/>
              </p:cNvSpPr>
              <p:nvPr/>
            </p:nvSpPr>
            <p:spPr>
              <a:xfrm>
                <a:off x="5969876" y="1680176"/>
                <a:ext cx="2586908" cy="2876324"/>
              </a:xfrm>
              <a:prstGeom prst="rect">
                <a:avLst/>
              </a:prstGeom>
              <a:blipFill>
                <a:blip r:embed="rId6"/>
                <a:stretch>
                  <a:fillRect b="-1401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79675232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542-0804-4901-BBEC-5DD55425CCB3}"/>
              </a:ext>
            </a:extLst>
          </p:cNvPr>
          <p:cNvSpPr>
            <a:spLocks noGrp="1"/>
          </p:cNvSpPr>
          <p:nvPr>
            <p:ph type="title"/>
          </p:nvPr>
        </p:nvSpPr>
        <p:spPr/>
        <p:txBody>
          <a:bodyPr/>
          <a:lstStyle/>
          <a:p>
            <a:r>
              <a:rPr lang="en-US" dirty="0"/>
              <a:t>Fairness Definition 2: Statistical Parity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58A0DC7-0AE0-4871-81B1-3C4F51F2192F}"/>
                  </a:ext>
                </a:extLst>
              </p:cNvPr>
              <p:cNvSpPr>
                <a:spLocks noGrp="1"/>
              </p:cNvSpPr>
              <p:nvPr>
                <p:ph type="body" idx="1"/>
              </p:nvPr>
            </p:nvSpPr>
            <p:spPr/>
            <p:txBody>
              <a:bodyPr/>
              <a:lstStyle/>
              <a:p>
                <a:pPr marL="139700" indent="0">
                  <a:buNone/>
                </a:pPr>
                <a:r>
                  <a:rPr lang="en-US" dirty="0"/>
                  <a:t>Idea: “Admit decisions are equivalent across groups”</a:t>
                </a:r>
              </a:p>
              <a:p>
                <a:pPr marL="139700" indent="0">
                  <a:buNone/>
                </a:pPr>
                <a:endParaRPr lang="en-US" dirty="0"/>
              </a:p>
              <a:p>
                <a:pPr marL="139700" indent="0">
                  <a:buNone/>
                </a:pPr>
                <a14:m>
                  <m:oMathPara xmlns:m="http://schemas.openxmlformats.org/officeDocument/2006/math">
                    <m:oMathParaPr>
                      <m:jc m:val="centerGroup"/>
                    </m:oMathParaPr>
                    <m:oMath xmlns:m="http://schemas.openxmlformats.org/officeDocument/2006/math">
                      <m:func>
                        <m:funcPr>
                          <m:ctrlPr>
                            <a:rPr lang="en-US" i="1">
                              <a:solidFill>
                                <a:schemeClr val="accent1">
                                  <a:lumMod val="75000"/>
                                </a:schemeClr>
                              </a:solidFill>
                              <a:latin typeface="Cambria Math" panose="02040503050406030204" pitchFamily="18" charset="0"/>
                            </a:rPr>
                          </m:ctrlPr>
                        </m:funcPr>
                        <m:fName>
                          <m:r>
                            <m:rPr>
                              <m:sty m:val="p"/>
                            </m:rPr>
                            <a:rPr lang="en-US">
                              <a:solidFill>
                                <a:schemeClr val="accent1">
                                  <a:lumMod val="75000"/>
                                </a:schemeClr>
                              </a:solidFill>
                              <a:latin typeface="Cambria Math" panose="02040503050406030204" pitchFamily="18" charset="0"/>
                            </a:rPr>
                            <m:t>Pr</m:t>
                          </m:r>
                        </m:fName>
                        <m:e>
                          <m:d>
                            <m:dPr>
                              <m:ctrlPr>
                                <a:rPr lang="en-US" i="1">
                                  <a:solidFill>
                                    <a:schemeClr val="accent1">
                                      <a:lumMod val="75000"/>
                                    </a:schemeClr>
                                  </a:solidFill>
                                  <a:latin typeface="Cambria Math" panose="02040503050406030204" pitchFamily="18" charset="0"/>
                                </a:rPr>
                              </m:ctrlPr>
                            </m:dPr>
                            <m:e>
                              <m:acc>
                                <m:accPr>
                                  <m:chr m:val="̂"/>
                                  <m:ctrlPr>
                                    <a:rPr lang="en-US" i="1">
                                      <a:solidFill>
                                        <a:schemeClr val="accent1">
                                          <a:lumMod val="75000"/>
                                        </a:schemeClr>
                                      </a:solidFill>
                                      <a:latin typeface="Cambria Math" panose="02040503050406030204" pitchFamily="18" charset="0"/>
                                    </a:rPr>
                                  </m:ctrlPr>
                                </m:accPr>
                                <m:e>
                                  <m:r>
                                    <a:rPr lang="en-US" i="1">
                                      <a:solidFill>
                                        <a:schemeClr val="accent1">
                                          <a:lumMod val="75000"/>
                                        </a:schemeClr>
                                      </a:solidFill>
                                      <a:latin typeface="Cambria Math" panose="02040503050406030204" pitchFamily="18" charset="0"/>
                                    </a:rPr>
                                    <m:t>𝑌</m:t>
                                  </m:r>
                                </m:e>
                              </m:acc>
                              <m:r>
                                <a:rPr lang="en-US" i="1">
                                  <a:solidFill>
                                    <a:schemeClr val="accent1">
                                      <a:lumMod val="75000"/>
                                    </a:schemeClr>
                                  </a:solidFill>
                                  <a:latin typeface="Cambria Math" panose="02040503050406030204" pitchFamily="18" charset="0"/>
                                </a:rPr>
                                <m:t>= +| </m:t>
                              </m:r>
                              <m:r>
                                <a:rPr lang="en-US" i="1">
                                  <a:solidFill>
                                    <a:schemeClr val="accent1">
                                      <a:lumMod val="75000"/>
                                    </a:schemeClr>
                                  </a:solidFill>
                                  <a:latin typeface="Cambria Math" panose="02040503050406030204" pitchFamily="18" charset="0"/>
                                </a:rPr>
                                <m:t>𝐴</m:t>
                              </m:r>
                              <m:r>
                                <a:rPr lang="en-US" i="1">
                                  <a:solidFill>
                                    <a:schemeClr val="accent1">
                                      <a:lumMod val="75000"/>
                                    </a:schemeClr>
                                  </a:solidFill>
                                  <a:latin typeface="Cambria Math" panose="02040503050406030204" pitchFamily="18" charset="0"/>
                                </a:rPr>
                                <m:t>=</m:t>
                              </m:r>
                              <m:r>
                                <m:rPr>
                                  <m:nor/>
                                </m:rPr>
                                <a:rPr lang="en-US">
                                  <a:solidFill>
                                    <a:schemeClr val="accent1">
                                      <a:lumMod val="75000"/>
                                    </a:schemeClr>
                                  </a:solidFill>
                                </a:rPr>
                                <m:t>⬜</m:t>
                              </m:r>
                            </m:e>
                          </m:d>
                        </m:e>
                      </m:func>
                      <m:r>
                        <a:rPr lang="en-US" i="1">
                          <a:solidFill>
                            <a:schemeClr val="accent1">
                              <a:lumMod val="75000"/>
                            </a:schemeClr>
                          </a:solidFill>
                          <a:latin typeface="Cambria Math" panose="02040503050406030204" pitchFamily="18" charset="0"/>
                        </a:rPr>
                        <m:t>=</m:t>
                      </m:r>
                      <m:func>
                        <m:funcPr>
                          <m:ctrlPr>
                            <a:rPr lang="en-US" i="1">
                              <a:solidFill>
                                <a:schemeClr val="accent1">
                                  <a:lumMod val="75000"/>
                                </a:schemeClr>
                              </a:solidFill>
                              <a:latin typeface="Cambria Math" panose="02040503050406030204" pitchFamily="18" charset="0"/>
                            </a:rPr>
                          </m:ctrlPr>
                        </m:funcPr>
                        <m:fName>
                          <m:r>
                            <m:rPr>
                              <m:sty m:val="p"/>
                            </m:rPr>
                            <a:rPr lang="en-US">
                              <a:solidFill>
                                <a:schemeClr val="accent1">
                                  <a:lumMod val="75000"/>
                                </a:schemeClr>
                              </a:solidFill>
                              <a:latin typeface="Cambria Math" panose="02040503050406030204" pitchFamily="18" charset="0"/>
                            </a:rPr>
                            <m:t>Pr</m:t>
                          </m:r>
                        </m:fName>
                        <m:e>
                          <m:d>
                            <m:dPr>
                              <m:ctrlPr>
                                <a:rPr lang="en-US" i="1">
                                  <a:solidFill>
                                    <a:schemeClr val="accent1">
                                      <a:lumMod val="75000"/>
                                    </a:schemeClr>
                                  </a:solidFill>
                                  <a:latin typeface="Cambria Math" panose="02040503050406030204" pitchFamily="18" charset="0"/>
                                </a:rPr>
                              </m:ctrlPr>
                            </m:dPr>
                            <m:e>
                              <m:acc>
                                <m:accPr>
                                  <m:chr m:val="̂"/>
                                  <m:ctrlPr>
                                    <a:rPr lang="en-US" i="1">
                                      <a:solidFill>
                                        <a:schemeClr val="accent1">
                                          <a:lumMod val="75000"/>
                                        </a:schemeClr>
                                      </a:solidFill>
                                      <a:latin typeface="Cambria Math" panose="02040503050406030204" pitchFamily="18" charset="0"/>
                                    </a:rPr>
                                  </m:ctrlPr>
                                </m:accPr>
                                <m:e>
                                  <m:r>
                                    <a:rPr lang="en-US" i="1">
                                      <a:solidFill>
                                        <a:schemeClr val="accent1">
                                          <a:lumMod val="75000"/>
                                        </a:schemeClr>
                                      </a:solidFill>
                                      <a:latin typeface="Cambria Math" panose="02040503050406030204" pitchFamily="18" charset="0"/>
                                    </a:rPr>
                                    <m:t>𝑌</m:t>
                                  </m:r>
                                </m:e>
                              </m:acc>
                              <m:r>
                                <a:rPr lang="en-US" i="1">
                                  <a:solidFill>
                                    <a:schemeClr val="accent1">
                                      <a:lumMod val="75000"/>
                                    </a:schemeClr>
                                  </a:solidFill>
                                  <a:latin typeface="Cambria Math" panose="02040503050406030204" pitchFamily="18" charset="0"/>
                                </a:rPr>
                                <m:t>= +| </m:t>
                              </m:r>
                              <m:r>
                                <a:rPr lang="en-US" i="1">
                                  <a:solidFill>
                                    <a:schemeClr val="accent1">
                                      <a:lumMod val="75000"/>
                                    </a:schemeClr>
                                  </a:solidFill>
                                  <a:latin typeface="Cambria Math" panose="02040503050406030204" pitchFamily="18" charset="0"/>
                                </a:rPr>
                                <m:t>𝐴</m:t>
                              </m:r>
                              <m:r>
                                <a:rPr lang="en-US" i="1">
                                  <a:solidFill>
                                    <a:schemeClr val="accent1">
                                      <a:lumMod val="75000"/>
                                    </a:schemeClr>
                                  </a:solidFill>
                                  <a:latin typeface="Cambria Math" panose="02040503050406030204" pitchFamily="18" charset="0"/>
                                </a:rPr>
                                <m:t>=</m:t>
                              </m:r>
                              <m:r>
                                <m:rPr>
                                  <m:nor/>
                                </m:rPr>
                                <a:rPr lang="en-US">
                                  <a:solidFill>
                                    <a:schemeClr val="accent1">
                                      <a:lumMod val="75000"/>
                                    </a:schemeClr>
                                  </a:solidFill>
                                </a:rPr>
                                <m:t>◯</m:t>
                              </m:r>
                            </m:e>
                          </m:d>
                        </m:e>
                      </m:func>
                    </m:oMath>
                  </m:oMathPara>
                </a14:m>
                <a:endParaRPr lang="en-US" dirty="0"/>
              </a:p>
              <a:p>
                <a:pPr marL="139700" indent="0">
                  <a:buNone/>
                </a:pPr>
                <a:r>
                  <a:rPr lang="en-US" dirty="0"/>
                  <a:t> </a:t>
                </a:r>
              </a:p>
              <a:p>
                <a:pPr marL="139700" indent="0">
                  <a:buNone/>
                </a:pPr>
                <a:r>
                  <a:rPr lang="en-US" dirty="0"/>
                  <a:t>Also phrased as matching demographic statistics (e.g., if 33% of population are Squares, 33% of those admitted should be Square).</a:t>
                </a:r>
              </a:p>
              <a:p>
                <a:pPr marL="139700" indent="0">
                  <a:buNone/>
                </a:pPr>
                <a:endParaRPr lang="en-US" dirty="0"/>
              </a:p>
              <a:p>
                <a:pPr marL="139700" indent="0">
                  <a:buNone/>
                </a:pPr>
                <a:r>
                  <a:rPr lang="en-US" b="1" dirty="0"/>
                  <a:t>Pros:</a:t>
                </a:r>
              </a:p>
              <a:p>
                <a:r>
                  <a:rPr lang="en-US" dirty="0"/>
                  <a:t>Aligns with certain legal definitions of equity.</a:t>
                </a:r>
              </a:p>
              <a:p>
                <a:endParaRPr lang="en-US" dirty="0"/>
              </a:p>
              <a:p>
                <a:pPr marL="139700" indent="0">
                  <a:buNone/>
                </a:pPr>
                <a:r>
                  <a:rPr lang="en-US" b="1" dirty="0"/>
                  <a:t>Cons</a:t>
                </a:r>
                <a:r>
                  <a:rPr lang="en-US" dirty="0"/>
                  <a:t>:</a:t>
                </a:r>
              </a:p>
              <a:p>
                <a:r>
                  <a:rPr lang="en-US" dirty="0"/>
                  <a:t>A rather weak in fairness requirements. Allows for strategies that might not be desirable (e.g., random selection, self-fulfilling prophecy) </a:t>
                </a:r>
              </a:p>
            </p:txBody>
          </p:sp>
        </mc:Choice>
        <mc:Fallback xmlns="">
          <p:sp>
            <p:nvSpPr>
              <p:cNvPr id="3" name="Text Placeholder 2">
                <a:extLst>
                  <a:ext uri="{FF2B5EF4-FFF2-40B4-BE49-F238E27FC236}">
                    <a16:creationId xmlns:a16="http://schemas.microsoft.com/office/drawing/2014/main" id="{958A0DC7-0AE0-4871-81B1-3C4F51F2192F}"/>
                  </a:ext>
                </a:extLst>
              </p:cNvPr>
              <p:cNvSpPr>
                <a:spLocks noGrp="1" noRot="1" noChangeAspect="1" noMove="1" noResize="1" noEditPoints="1" noAdjustHandles="1" noChangeArrowheads="1" noChangeShapeType="1" noTextEdit="1"/>
              </p:cNvSpPr>
              <p:nvPr>
                <p:ph type="body" idx="1"/>
              </p:nvPr>
            </p:nvSpPr>
            <p:spPr>
              <a:blipFill>
                <a:blip r:embed="rId3"/>
                <a:stretch>
                  <a:fillRect b="-1117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49FA7CD-3A03-41D0-9472-61E1575A74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539767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40059-866D-48D2-A2BA-2D316DEE8551}"/>
              </a:ext>
            </a:extLst>
          </p:cNvPr>
          <p:cNvSpPr>
            <a:spLocks noGrp="1"/>
          </p:cNvSpPr>
          <p:nvPr>
            <p:ph type="title"/>
          </p:nvPr>
        </p:nvSpPr>
        <p:spPr/>
        <p:txBody>
          <a:bodyPr/>
          <a:lstStyle/>
          <a:p>
            <a:r>
              <a:rPr lang="en-US" dirty="0"/>
              <a:t>Fairness Definition 3: </a:t>
            </a:r>
            <a:br>
              <a:rPr lang="en-US" dirty="0"/>
            </a:br>
            <a:r>
              <a:rPr lang="en-US" dirty="0"/>
              <a:t>Equal Opportunity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EAEC12F-5EE0-4D5E-8873-1467DCC48FE2}"/>
                  </a:ext>
                </a:extLst>
              </p:cNvPr>
              <p:cNvSpPr>
                <a:spLocks noGrp="1"/>
              </p:cNvSpPr>
              <p:nvPr>
                <p:ph type="body" idx="1"/>
              </p:nvPr>
            </p:nvSpPr>
            <p:spPr/>
            <p:txBody>
              <a:bodyPr/>
              <a:lstStyle/>
              <a:p>
                <a:pPr marL="139700" indent="0">
                  <a:buNone/>
                </a:pPr>
                <a:r>
                  <a:rPr lang="en-US" dirty="0"/>
                  <a:t>Idea: True positive rate should be equivalent across groups</a:t>
                </a:r>
              </a:p>
              <a:p>
                <a:pPr marL="139700" indent="0">
                  <a:buNone/>
                </a:pPr>
                <a:endParaRPr lang="en-US" dirty="0"/>
              </a:p>
              <a:p>
                <a:pPr marL="139700" indent="0">
                  <a:buNone/>
                </a:pPr>
                <a14:m>
                  <m:oMathPara xmlns:m="http://schemas.openxmlformats.org/officeDocument/2006/math">
                    <m:oMathParaPr>
                      <m:jc m:val="centerGroup"/>
                    </m:oMathParaPr>
                    <m:oMath xmlns:m="http://schemas.openxmlformats.org/officeDocument/2006/math">
                      <m:func>
                        <m:funcPr>
                          <m:ctrlPr>
                            <a:rPr lang="en-US" i="1">
                              <a:solidFill>
                                <a:schemeClr val="accent1">
                                  <a:lumMod val="75000"/>
                                </a:schemeClr>
                              </a:solidFill>
                              <a:latin typeface="Cambria Math" panose="02040503050406030204" pitchFamily="18" charset="0"/>
                            </a:rPr>
                          </m:ctrlPr>
                        </m:funcPr>
                        <m:fName>
                          <m:r>
                            <m:rPr>
                              <m:sty m:val="p"/>
                            </m:rPr>
                            <a:rPr lang="en-US">
                              <a:solidFill>
                                <a:schemeClr val="accent1">
                                  <a:lumMod val="75000"/>
                                </a:schemeClr>
                              </a:solidFill>
                              <a:latin typeface="Cambria Math" panose="02040503050406030204" pitchFamily="18" charset="0"/>
                            </a:rPr>
                            <m:t>Pr</m:t>
                          </m:r>
                        </m:fName>
                        <m:e>
                          <m:d>
                            <m:dPr>
                              <m:ctrlPr>
                                <a:rPr lang="en-US" i="1">
                                  <a:solidFill>
                                    <a:schemeClr val="accent1">
                                      <a:lumMod val="75000"/>
                                    </a:schemeClr>
                                  </a:solidFill>
                                  <a:latin typeface="Cambria Math" panose="02040503050406030204" pitchFamily="18" charset="0"/>
                                </a:rPr>
                              </m:ctrlPr>
                            </m:dPr>
                            <m:e>
                              <m:acc>
                                <m:accPr>
                                  <m:chr m:val="̂"/>
                                  <m:ctrlPr>
                                    <a:rPr lang="en-US" i="1">
                                      <a:solidFill>
                                        <a:schemeClr val="accent1">
                                          <a:lumMod val="75000"/>
                                        </a:schemeClr>
                                      </a:solidFill>
                                      <a:latin typeface="Cambria Math" panose="02040503050406030204" pitchFamily="18" charset="0"/>
                                    </a:rPr>
                                  </m:ctrlPr>
                                </m:accPr>
                                <m:e>
                                  <m:r>
                                    <a:rPr lang="en-US" i="1">
                                      <a:solidFill>
                                        <a:schemeClr val="accent1">
                                          <a:lumMod val="75000"/>
                                        </a:schemeClr>
                                      </a:solidFill>
                                      <a:latin typeface="Cambria Math" panose="02040503050406030204" pitchFamily="18" charset="0"/>
                                    </a:rPr>
                                    <m:t>𝑌</m:t>
                                  </m:r>
                                </m:e>
                              </m:acc>
                              <m:r>
                                <a:rPr lang="en-US" i="1">
                                  <a:solidFill>
                                    <a:schemeClr val="accent1">
                                      <a:lumMod val="75000"/>
                                    </a:schemeClr>
                                  </a:solidFill>
                                  <a:latin typeface="Cambria Math" panose="02040503050406030204" pitchFamily="18" charset="0"/>
                                </a:rPr>
                                <m:t>= +| </m:t>
                              </m:r>
                              <m:r>
                                <a:rPr lang="en-US" i="1">
                                  <a:solidFill>
                                    <a:schemeClr val="accent1">
                                      <a:lumMod val="75000"/>
                                    </a:schemeClr>
                                  </a:solidFill>
                                  <a:latin typeface="Cambria Math" panose="02040503050406030204" pitchFamily="18" charset="0"/>
                                </a:rPr>
                                <m:t>𝐴</m:t>
                              </m:r>
                              <m:r>
                                <a:rPr lang="en-US" i="1">
                                  <a:solidFill>
                                    <a:schemeClr val="accent1">
                                      <a:lumMod val="75000"/>
                                    </a:schemeClr>
                                  </a:solidFill>
                                  <a:latin typeface="Cambria Math" panose="02040503050406030204" pitchFamily="18" charset="0"/>
                                </a:rPr>
                                <m:t>=</m:t>
                              </m:r>
                              <m:r>
                                <m:rPr>
                                  <m:nor/>
                                </m:rPr>
                                <a:rPr lang="en-US">
                                  <a:solidFill>
                                    <a:schemeClr val="accent1">
                                      <a:lumMod val="75000"/>
                                    </a:schemeClr>
                                  </a:solidFill>
                                </a:rPr>
                                <m:t>⬜</m:t>
                              </m:r>
                              <m:r>
                                <a:rPr lang="en-US" i="1">
                                  <a:solidFill>
                                    <a:schemeClr val="accent1">
                                      <a:lumMod val="75000"/>
                                    </a:schemeClr>
                                  </a:solidFill>
                                  <a:latin typeface="Cambria Math" panose="02040503050406030204" pitchFamily="18" charset="0"/>
                                </a:rPr>
                                <m:t>, </m:t>
                              </m:r>
                              <m:r>
                                <a:rPr lang="en-US" i="1">
                                  <a:solidFill>
                                    <a:schemeClr val="accent1">
                                      <a:lumMod val="75000"/>
                                    </a:schemeClr>
                                  </a:solidFill>
                                  <a:latin typeface="Cambria Math" panose="02040503050406030204" pitchFamily="18" charset="0"/>
                                </a:rPr>
                                <m:t>𝑌</m:t>
                              </m:r>
                              <m:r>
                                <a:rPr lang="en-US" i="1">
                                  <a:solidFill>
                                    <a:schemeClr val="accent1">
                                      <a:lumMod val="75000"/>
                                    </a:schemeClr>
                                  </a:solidFill>
                                  <a:latin typeface="Cambria Math" panose="02040503050406030204" pitchFamily="18" charset="0"/>
                                </a:rPr>
                                <m:t>=+</m:t>
                              </m:r>
                            </m:e>
                          </m:d>
                        </m:e>
                      </m:func>
                      <m:r>
                        <a:rPr lang="en-US" i="1">
                          <a:solidFill>
                            <a:schemeClr val="accent1">
                              <a:lumMod val="75000"/>
                            </a:schemeClr>
                          </a:solidFill>
                          <a:latin typeface="Cambria Math" panose="02040503050406030204" pitchFamily="18" charset="0"/>
                        </a:rPr>
                        <m:t>=</m:t>
                      </m:r>
                      <m:r>
                        <m:rPr>
                          <m:sty m:val="p"/>
                        </m:rPr>
                        <a:rPr lang="en-US">
                          <a:solidFill>
                            <a:schemeClr val="accent1">
                              <a:lumMod val="75000"/>
                            </a:schemeClr>
                          </a:solidFill>
                          <a:latin typeface="Cambria Math" panose="02040503050406030204" pitchFamily="18" charset="0"/>
                        </a:rPr>
                        <m:t>Pr</m:t>
                      </m:r>
                      <m:d>
                        <m:dPr>
                          <m:ctrlPr>
                            <a:rPr lang="en-US" i="1">
                              <a:solidFill>
                                <a:schemeClr val="accent1">
                                  <a:lumMod val="75000"/>
                                </a:schemeClr>
                              </a:solidFill>
                              <a:latin typeface="Cambria Math" panose="02040503050406030204" pitchFamily="18" charset="0"/>
                            </a:rPr>
                          </m:ctrlPr>
                        </m:dPr>
                        <m:e>
                          <m:acc>
                            <m:accPr>
                              <m:chr m:val="̂"/>
                              <m:ctrlPr>
                                <a:rPr lang="en-US" i="1">
                                  <a:solidFill>
                                    <a:schemeClr val="accent1">
                                      <a:lumMod val="75000"/>
                                    </a:schemeClr>
                                  </a:solidFill>
                                  <a:latin typeface="Cambria Math" panose="02040503050406030204" pitchFamily="18" charset="0"/>
                                </a:rPr>
                              </m:ctrlPr>
                            </m:accPr>
                            <m:e>
                              <m:r>
                                <a:rPr lang="en-US" i="1">
                                  <a:solidFill>
                                    <a:schemeClr val="accent1">
                                      <a:lumMod val="75000"/>
                                    </a:schemeClr>
                                  </a:solidFill>
                                  <a:latin typeface="Cambria Math" panose="02040503050406030204" pitchFamily="18" charset="0"/>
                                </a:rPr>
                                <m:t>𝑌</m:t>
                              </m:r>
                            </m:e>
                          </m:acc>
                          <m:r>
                            <a:rPr lang="en-US" i="1">
                              <a:solidFill>
                                <a:schemeClr val="accent1">
                                  <a:lumMod val="75000"/>
                                </a:schemeClr>
                              </a:solidFill>
                              <a:latin typeface="Cambria Math" panose="02040503050406030204" pitchFamily="18" charset="0"/>
                            </a:rPr>
                            <m:t>= +| </m:t>
                          </m:r>
                          <m:r>
                            <a:rPr lang="en-US" i="1">
                              <a:solidFill>
                                <a:schemeClr val="accent1">
                                  <a:lumMod val="75000"/>
                                </a:schemeClr>
                              </a:solidFill>
                              <a:latin typeface="Cambria Math" panose="02040503050406030204" pitchFamily="18" charset="0"/>
                            </a:rPr>
                            <m:t>𝐴</m:t>
                          </m:r>
                          <m:r>
                            <a:rPr lang="en-US" i="1">
                              <a:solidFill>
                                <a:schemeClr val="accent1">
                                  <a:lumMod val="75000"/>
                                </a:schemeClr>
                              </a:solidFill>
                              <a:latin typeface="Cambria Math" panose="02040503050406030204" pitchFamily="18" charset="0"/>
                            </a:rPr>
                            <m:t>=</m:t>
                          </m:r>
                          <m:r>
                            <m:rPr>
                              <m:nor/>
                            </m:rPr>
                            <a:rPr lang="en-US">
                              <a:solidFill>
                                <a:schemeClr val="accent1">
                                  <a:lumMod val="75000"/>
                                </a:schemeClr>
                              </a:solidFill>
                            </a:rPr>
                            <m:t>◯</m:t>
                          </m:r>
                          <m:r>
                            <a:rPr lang="en-US" i="1">
                              <a:solidFill>
                                <a:schemeClr val="accent1">
                                  <a:lumMod val="75000"/>
                                </a:schemeClr>
                              </a:solidFill>
                              <a:latin typeface="Cambria Math" panose="02040503050406030204" pitchFamily="18" charset="0"/>
                            </a:rPr>
                            <m:t>, </m:t>
                          </m:r>
                          <m:r>
                            <a:rPr lang="en-US" i="1">
                              <a:solidFill>
                                <a:schemeClr val="accent1">
                                  <a:lumMod val="75000"/>
                                </a:schemeClr>
                              </a:solidFill>
                              <a:latin typeface="Cambria Math" panose="02040503050406030204" pitchFamily="18" charset="0"/>
                            </a:rPr>
                            <m:t>𝑌</m:t>
                          </m:r>
                          <m:r>
                            <a:rPr lang="en-US" i="1">
                              <a:solidFill>
                                <a:schemeClr val="accent1">
                                  <a:lumMod val="75000"/>
                                </a:schemeClr>
                              </a:solidFill>
                              <a:latin typeface="Cambria Math" panose="02040503050406030204" pitchFamily="18" charset="0"/>
                            </a:rPr>
                            <m:t>=+</m:t>
                          </m:r>
                        </m:e>
                      </m:d>
                    </m:oMath>
                  </m:oMathPara>
                </a14:m>
                <a:endParaRPr lang="en-US" dirty="0"/>
              </a:p>
              <a:p>
                <a:pPr marL="139700" indent="0">
                  <a:buNone/>
                </a:pPr>
                <a:endParaRPr lang="en-US" dirty="0"/>
              </a:p>
              <a:p>
                <a:pPr marL="139700" indent="0">
                  <a:buNone/>
                </a:pPr>
                <a:r>
                  <a:rPr lang="en-US" b="1" dirty="0"/>
                  <a:t>Pros:</a:t>
                </a:r>
              </a:p>
              <a:p>
                <a:r>
                  <a:rPr lang="en-US" dirty="0"/>
                  <a:t>Better controls for true outcome </a:t>
                </a:r>
              </a:p>
              <a:p>
                <a:pPr marL="139700" indent="0">
                  <a:buNone/>
                </a:pPr>
                <a:endParaRPr lang="en-US" dirty="0"/>
              </a:p>
              <a:p>
                <a:pPr marL="139700" indent="0">
                  <a:buNone/>
                </a:pPr>
                <a:r>
                  <a:rPr lang="en-US" b="1" dirty="0"/>
                  <a:t>Cons:</a:t>
                </a:r>
                <a:endParaRPr lang="en-US" dirty="0"/>
              </a:p>
              <a:p>
                <a:r>
                  <a:rPr lang="en-US" dirty="0"/>
                  <a:t>More complex to explain to non-experts</a:t>
                </a:r>
              </a:p>
              <a:p>
                <a:r>
                  <a:rPr lang="en-US" dirty="0"/>
                  <a:t>Only protects for the positive outcome</a:t>
                </a:r>
              </a:p>
              <a:p>
                <a:endParaRPr lang="en-US" dirty="0"/>
              </a:p>
              <a:p>
                <a:endParaRPr lang="en-US" dirty="0"/>
              </a:p>
              <a:p>
                <a:pPr marL="139700" indent="0">
                  <a:buNone/>
                </a:pPr>
                <a:endParaRPr lang="en-US" sz="1200" dirty="0"/>
              </a:p>
              <a:p>
                <a:pPr marL="139700" indent="0">
                  <a:buNone/>
                </a:pPr>
                <a:r>
                  <a:rPr lang="en-US" sz="1200" dirty="0"/>
                  <a:t>Note: Equality of true positives is the same as equality of false negatives</a:t>
                </a:r>
              </a:p>
              <a:p>
                <a:pPr marL="139700" indent="0">
                  <a:buNone/>
                </a:pPr>
                <a:endParaRPr lang="en-US" dirty="0"/>
              </a:p>
            </p:txBody>
          </p:sp>
        </mc:Choice>
        <mc:Fallback xmlns="">
          <p:sp>
            <p:nvSpPr>
              <p:cNvPr id="3" name="Text Placeholder 2">
                <a:extLst>
                  <a:ext uri="{FF2B5EF4-FFF2-40B4-BE49-F238E27FC236}">
                    <a16:creationId xmlns:a16="http://schemas.microsoft.com/office/drawing/2014/main" id="{5EAEC12F-5EE0-4D5E-8873-1467DCC48FE2}"/>
                  </a:ext>
                </a:extLst>
              </p:cNvPr>
              <p:cNvSpPr>
                <a:spLocks noGrp="1" noRot="1" noChangeAspect="1" noMove="1" noResize="1" noEditPoints="1" noAdjustHandles="1" noChangeArrowheads="1" noChangeShapeType="1" noTextEdit="1"/>
              </p:cNvSpPr>
              <p:nvPr>
                <p:ph type="body" idx="1"/>
              </p:nvPr>
            </p:nvSpPr>
            <p:spPr>
              <a:blipFill>
                <a:blip r:embed="rId2"/>
                <a:stretch>
                  <a:fillRect b="-1500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696F9BA-EC98-45F9-BD07-03AAD66D77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Tree>
    <p:extLst>
      <p:ext uri="{BB962C8B-B14F-4D97-AF65-F5344CB8AC3E}">
        <p14:creationId xmlns:p14="http://schemas.microsoft.com/office/powerpoint/2010/main" val="1098499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40059-866D-48D2-A2BA-2D316DEE8551}"/>
              </a:ext>
            </a:extLst>
          </p:cNvPr>
          <p:cNvSpPr>
            <a:spLocks noGrp="1"/>
          </p:cNvSpPr>
          <p:nvPr>
            <p:ph type="title"/>
          </p:nvPr>
        </p:nvSpPr>
        <p:spPr/>
        <p:txBody>
          <a:bodyPr/>
          <a:lstStyle/>
          <a:p>
            <a:r>
              <a:rPr lang="en-US" dirty="0"/>
              <a:t>Fairness Definition 4: </a:t>
            </a:r>
            <a:br>
              <a:rPr lang="en-US" dirty="0"/>
            </a:br>
            <a:r>
              <a:rPr lang="en-US" dirty="0"/>
              <a:t>Predictive equality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EAEC12F-5EE0-4D5E-8873-1467DCC48FE2}"/>
                  </a:ext>
                </a:extLst>
              </p:cNvPr>
              <p:cNvSpPr>
                <a:spLocks noGrp="1"/>
              </p:cNvSpPr>
              <p:nvPr>
                <p:ph type="body" idx="1"/>
              </p:nvPr>
            </p:nvSpPr>
            <p:spPr/>
            <p:txBody>
              <a:bodyPr/>
              <a:lstStyle/>
              <a:p>
                <a:pPr marL="139700" indent="0">
                  <a:buNone/>
                </a:pPr>
                <a:r>
                  <a:rPr lang="en-US" dirty="0"/>
                  <a:t>Idea: True negative rate should be equivalent across groups</a:t>
                </a:r>
              </a:p>
              <a:p>
                <a:pPr marL="139700" indent="0">
                  <a:buNone/>
                </a:pPr>
                <a:endParaRPr lang="en-US" dirty="0"/>
              </a:p>
              <a:p>
                <a:pPr marL="139700" indent="0">
                  <a:buNone/>
                </a:pPr>
                <a14:m>
                  <m:oMathPara xmlns:m="http://schemas.openxmlformats.org/officeDocument/2006/math">
                    <m:oMathParaPr>
                      <m:jc m:val="centerGroup"/>
                    </m:oMathParaPr>
                    <m:oMath xmlns:m="http://schemas.openxmlformats.org/officeDocument/2006/math">
                      <m:func>
                        <m:funcPr>
                          <m:ctrlPr>
                            <a:rPr lang="en-US" i="1">
                              <a:solidFill>
                                <a:schemeClr val="accent1">
                                  <a:lumMod val="75000"/>
                                </a:schemeClr>
                              </a:solidFill>
                              <a:latin typeface="Cambria Math" panose="02040503050406030204" pitchFamily="18" charset="0"/>
                            </a:rPr>
                          </m:ctrlPr>
                        </m:funcPr>
                        <m:fName>
                          <m:r>
                            <m:rPr>
                              <m:sty m:val="p"/>
                            </m:rPr>
                            <a:rPr lang="en-US">
                              <a:solidFill>
                                <a:schemeClr val="accent1">
                                  <a:lumMod val="75000"/>
                                </a:schemeClr>
                              </a:solidFill>
                              <a:latin typeface="Cambria Math" panose="02040503050406030204" pitchFamily="18" charset="0"/>
                            </a:rPr>
                            <m:t>Pr</m:t>
                          </m:r>
                        </m:fName>
                        <m:e>
                          <m:d>
                            <m:dPr>
                              <m:ctrlPr>
                                <a:rPr lang="en-US" i="1">
                                  <a:solidFill>
                                    <a:schemeClr val="accent1">
                                      <a:lumMod val="75000"/>
                                    </a:schemeClr>
                                  </a:solidFill>
                                  <a:latin typeface="Cambria Math" panose="02040503050406030204" pitchFamily="18" charset="0"/>
                                </a:rPr>
                              </m:ctrlPr>
                            </m:dPr>
                            <m:e>
                              <m:acc>
                                <m:accPr>
                                  <m:chr m:val="̂"/>
                                  <m:ctrlPr>
                                    <a:rPr lang="en-US" i="1">
                                      <a:solidFill>
                                        <a:schemeClr val="accent1">
                                          <a:lumMod val="75000"/>
                                        </a:schemeClr>
                                      </a:solidFill>
                                      <a:latin typeface="Cambria Math" panose="02040503050406030204" pitchFamily="18" charset="0"/>
                                    </a:rPr>
                                  </m:ctrlPr>
                                </m:accPr>
                                <m:e>
                                  <m:r>
                                    <a:rPr lang="en-US" i="1">
                                      <a:solidFill>
                                        <a:schemeClr val="accent1">
                                          <a:lumMod val="75000"/>
                                        </a:schemeClr>
                                      </a:solidFill>
                                      <a:latin typeface="Cambria Math" panose="02040503050406030204" pitchFamily="18" charset="0"/>
                                    </a:rPr>
                                    <m:t>𝑌</m:t>
                                  </m:r>
                                </m:e>
                              </m:acc>
                              <m:r>
                                <a:rPr lang="en-US" i="1">
                                  <a:solidFill>
                                    <a:schemeClr val="accent1">
                                      <a:lumMod val="75000"/>
                                    </a:schemeClr>
                                  </a:solidFill>
                                  <a:latin typeface="Cambria Math" panose="02040503050406030204" pitchFamily="18" charset="0"/>
                                </a:rPr>
                                <m:t>=</m:t>
                              </m:r>
                              <m:r>
                                <a:rPr lang="en-US" b="0" i="1" smtClean="0">
                                  <a:solidFill>
                                    <a:schemeClr val="accent1">
                                      <a:lumMod val="75000"/>
                                    </a:schemeClr>
                                  </a:solidFill>
                                  <a:latin typeface="Cambria Math" panose="02040503050406030204" pitchFamily="18" charset="0"/>
                                </a:rPr>
                                <m:t>−</m:t>
                              </m:r>
                              <m:r>
                                <a:rPr lang="en-US" i="1">
                                  <a:solidFill>
                                    <a:schemeClr val="accent1">
                                      <a:lumMod val="75000"/>
                                    </a:schemeClr>
                                  </a:solidFill>
                                  <a:latin typeface="Cambria Math" panose="02040503050406030204" pitchFamily="18" charset="0"/>
                                </a:rPr>
                                <m:t>| </m:t>
                              </m:r>
                              <m:r>
                                <a:rPr lang="en-US" i="1">
                                  <a:solidFill>
                                    <a:schemeClr val="accent1">
                                      <a:lumMod val="75000"/>
                                    </a:schemeClr>
                                  </a:solidFill>
                                  <a:latin typeface="Cambria Math" panose="02040503050406030204" pitchFamily="18" charset="0"/>
                                </a:rPr>
                                <m:t>𝐴</m:t>
                              </m:r>
                              <m:r>
                                <a:rPr lang="en-US" i="1">
                                  <a:solidFill>
                                    <a:schemeClr val="accent1">
                                      <a:lumMod val="75000"/>
                                    </a:schemeClr>
                                  </a:solidFill>
                                  <a:latin typeface="Cambria Math" panose="02040503050406030204" pitchFamily="18" charset="0"/>
                                </a:rPr>
                                <m:t>=</m:t>
                              </m:r>
                              <m:r>
                                <m:rPr>
                                  <m:nor/>
                                </m:rPr>
                                <a:rPr lang="en-US">
                                  <a:solidFill>
                                    <a:schemeClr val="accent1">
                                      <a:lumMod val="75000"/>
                                    </a:schemeClr>
                                  </a:solidFill>
                                </a:rPr>
                                <m:t>⬜</m:t>
                              </m:r>
                              <m:r>
                                <a:rPr lang="en-US" i="1">
                                  <a:solidFill>
                                    <a:schemeClr val="accent1">
                                      <a:lumMod val="75000"/>
                                    </a:schemeClr>
                                  </a:solidFill>
                                  <a:latin typeface="Cambria Math" panose="02040503050406030204" pitchFamily="18" charset="0"/>
                                </a:rPr>
                                <m:t>, </m:t>
                              </m:r>
                              <m:r>
                                <a:rPr lang="en-US" i="1">
                                  <a:solidFill>
                                    <a:schemeClr val="accent1">
                                      <a:lumMod val="75000"/>
                                    </a:schemeClr>
                                  </a:solidFill>
                                  <a:latin typeface="Cambria Math" panose="02040503050406030204" pitchFamily="18" charset="0"/>
                                </a:rPr>
                                <m:t>𝑌</m:t>
                              </m:r>
                              <m:r>
                                <a:rPr lang="en-US" i="1">
                                  <a:solidFill>
                                    <a:schemeClr val="accent1">
                                      <a:lumMod val="75000"/>
                                    </a:schemeClr>
                                  </a:solidFill>
                                  <a:latin typeface="Cambria Math" panose="02040503050406030204" pitchFamily="18" charset="0"/>
                                </a:rPr>
                                <m:t>=−</m:t>
                              </m:r>
                            </m:e>
                          </m:d>
                        </m:e>
                      </m:func>
                      <m:r>
                        <a:rPr lang="en-US" i="1">
                          <a:solidFill>
                            <a:schemeClr val="accent1">
                              <a:lumMod val="75000"/>
                            </a:schemeClr>
                          </a:solidFill>
                          <a:latin typeface="Cambria Math" panose="02040503050406030204" pitchFamily="18" charset="0"/>
                        </a:rPr>
                        <m:t>=</m:t>
                      </m:r>
                      <m:r>
                        <m:rPr>
                          <m:sty m:val="p"/>
                        </m:rPr>
                        <a:rPr lang="en-US">
                          <a:solidFill>
                            <a:schemeClr val="accent1">
                              <a:lumMod val="75000"/>
                            </a:schemeClr>
                          </a:solidFill>
                          <a:latin typeface="Cambria Math" panose="02040503050406030204" pitchFamily="18" charset="0"/>
                        </a:rPr>
                        <m:t>Pr</m:t>
                      </m:r>
                      <m:d>
                        <m:dPr>
                          <m:ctrlPr>
                            <a:rPr lang="en-US" i="1">
                              <a:solidFill>
                                <a:schemeClr val="accent1">
                                  <a:lumMod val="75000"/>
                                </a:schemeClr>
                              </a:solidFill>
                              <a:latin typeface="Cambria Math" panose="02040503050406030204" pitchFamily="18" charset="0"/>
                            </a:rPr>
                          </m:ctrlPr>
                        </m:dPr>
                        <m:e>
                          <m:acc>
                            <m:accPr>
                              <m:chr m:val="̂"/>
                              <m:ctrlPr>
                                <a:rPr lang="en-US" i="1">
                                  <a:solidFill>
                                    <a:schemeClr val="accent1">
                                      <a:lumMod val="75000"/>
                                    </a:schemeClr>
                                  </a:solidFill>
                                  <a:latin typeface="Cambria Math" panose="02040503050406030204" pitchFamily="18" charset="0"/>
                                </a:rPr>
                              </m:ctrlPr>
                            </m:accPr>
                            <m:e>
                              <m:r>
                                <a:rPr lang="en-US" i="1">
                                  <a:solidFill>
                                    <a:schemeClr val="accent1">
                                      <a:lumMod val="75000"/>
                                    </a:schemeClr>
                                  </a:solidFill>
                                  <a:latin typeface="Cambria Math" panose="02040503050406030204" pitchFamily="18" charset="0"/>
                                </a:rPr>
                                <m:t>𝑌</m:t>
                              </m:r>
                            </m:e>
                          </m:acc>
                          <m:r>
                            <a:rPr lang="en-US" i="1">
                              <a:solidFill>
                                <a:schemeClr val="accent1">
                                  <a:lumMod val="75000"/>
                                </a:schemeClr>
                              </a:solidFill>
                              <a:latin typeface="Cambria Math" panose="02040503050406030204" pitchFamily="18" charset="0"/>
                            </a:rPr>
                            <m:t>=</m:t>
                          </m:r>
                          <m:r>
                            <a:rPr lang="en-US" b="0" i="1" smtClean="0">
                              <a:solidFill>
                                <a:schemeClr val="accent1">
                                  <a:lumMod val="75000"/>
                                </a:schemeClr>
                              </a:solidFill>
                              <a:latin typeface="Cambria Math" panose="02040503050406030204" pitchFamily="18" charset="0"/>
                            </a:rPr>
                            <m:t>−</m:t>
                          </m:r>
                          <m:r>
                            <a:rPr lang="en-US" i="1">
                              <a:solidFill>
                                <a:schemeClr val="accent1">
                                  <a:lumMod val="75000"/>
                                </a:schemeClr>
                              </a:solidFill>
                              <a:latin typeface="Cambria Math" panose="02040503050406030204" pitchFamily="18" charset="0"/>
                            </a:rPr>
                            <m:t>| </m:t>
                          </m:r>
                          <m:r>
                            <a:rPr lang="en-US" i="1">
                              <a:solidFill>
                                <a:schemeClr val="accent1">
                                  <a:lumMod val="75000"/>
                                </a:schemeClr>
                              </a:solidFill>
                              <a:latin typeface="Cambria Math" panose="02040503050406030204" pitchFamily="18" charset="0"/>
                            </a:rPr>
                            <m:t>𝐴</m:t>
                          </m:r>
                          <m:r>
                            <a:rPr lang="en-US" i="1">
                              <a:solidFill>
                                <a:schemeClr val="accent1">
                                  <a:lumMod val="75000"/>
                                </a:schemeClr>
                              </a:solidFill>
                              <a:latin typeface="Cambria Math" panose="02040503050406030204" pitchFamily="18" charset="0"/>
                            </a:rPr>
                            <m:t>=</m:t>
                          </m:r>
                          <m:r>
                            <m:rPr>
                              <m:nor/>
                            </m:rPr>
                            <a:rPr lang="en-US">
                              <a:solidFill>
                                <a:schemeClr val="accent1">
                                  <a:lumMod val="75000"/>
                                </a:schemeClr>
                              </a:solidFill>
                            </a:rPr>
                            <m:t>◯</m:t>
                          </m:r>
                          <m:r>
                            <a:rPr lang="en-US" i="1">
                              <a:solidFill>
                                <a:schemeClr val="accent1">
                                  <a:lumMod val="75000"/>
                                </a:schemeClr>
                              </a:solidFill>
                              <a:latin typeface="Cambria Math" panose="02040503050406030204" pitchFamily="18" charset="0"/>
                            </a:rPr>
                            <m:t>, </m:t>
                          </m:r>
                          <m:r>
                            <a:rPr lang="en-US" i="1">
                              <a:solidFill>
                                <a:schemeClr val="accent1">
                                  <a:lumMod val="75000"/>
                                </a:schemeClr>
                              </a:solidFill>
                              <a:latin typeface="Cambria Math" panose="02040503050406030204" pitchFamily="18" charset="0"/>
                            </a:rPr>
                            <m:t>𝑌</m:t>
                          </m:r>
                          <m:r>
                            <a:rPr lang="en-US" i="1">
                              <a:solidFill>
                                <a:schemeClr val="accent1">
                                  <a:lumMod val="75000"/>
                                </a:schemeClr>
                              </a:solidFill>
                              <a:latin typeface="Cambria Math" panose="02040503050406030204" pitchFamily="18" charset="0"/>
                            </a:rPr>
                            <m:t>=−</m:t>
                          </m:r>
                        </m:e>
                      </m:d>
                    </m:oMath>
                  </m:oMathPara>
                </a14:m>
                <a:endParaRPr lang="en-US" dirty="0"/>
              </a:p>
              <a:p>
                <a:pPr marL="139700" indent="0">
                  <a:buNone/>
                </a:pPr>
                <a:endParaRPr lang="en-US" dirty="0"/>
              </a:p>
              <a:p>
                <a:pPr marL="139700" indent="0">
                  <a:buNone/>
                </a:pPr>
                <a:endParaRPr lang="en-US" dirty="0"/>
              </a:p>
              <a:p>
                <a:pPr marL="139700" indent="0">
                  <a:buNone/>
                </a:pPr>
                <a:r>
                  <a:rPr lang="en-US" dirty="0"/>
                  <a:t>Same idea as equal opportunity, but controlling for different statistic. Might be favorable in situations you care more about false positives than a false negative.</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sz="1200" dirty="0"/>
                  <a:t>Note: Equality of true negatives is the same as equality of false positives</a:t>
                </a:r>
              </a:p>
              <a:p>
                <a:pPr marL="139700" indent="0">
                  <a:buNone/>
                </a:pPr>
                <a:endParaRPr lang="en-US" dirty="0"/>
              </a:p>
            </p:txBody>
          </p:sp>
        </mc:Choice>
        <mc:Fallback xmlns="">
          <p:sp>
            <p:nvSpPr>
              <p:cNvPr id="3" name="Text Placeholder 2">
                <a:extLst>
                  <a:ext uri="{FF2B5EF4-FFF2-40B4-BE49-F238E27FC236}">
                    <a16:creationId xmlns:a16="http://schemas.microsoft.com/office/drawing/2014/main" id="{5EAEC12F-5EE0-4D5E-8873-1467DCC48FE2}"/>
                  </a:ext>
                </a:extLst>
              </p:cNvPr>
              <p:cNvSpPr>
                <a:spLocks noGrp="1" noRot="1" noChangeAspect="1" noMove="1" noResize="1" noEditPoints="1" noAdjustHandles="1" noChangeArrowheads="1" noChangeShapeType="1" noTextEdit="1"/>
              </p:cNvSpPr>
              <p:nvPr>
                <p:ph type="body" idx="1"/>
              </p:nvPr>
            </p:nvSpPr>
            <p:spPr>
              <a:blipFill>
                <a:blip r:embed="rId2"/>
                <a:stretch>
                  <a:fillRect b="-1194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696F9BA-EC98-45F9-BD07-03AAD66D77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169321216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8123E-FFBC-4B4F-BAAF-7ACE0E7A4E30}"/>
              </a:ext>
            </a:extLst>
          </p:cNvPr>
          <p:cNvSpPr>
            <a:spLocks noGrp="1"/>
          </p:cNvSpPr>
          <p:nvPr>
            <p:ph type="title"/>
          </p:nvPr>
        </p:nvSpPr>
        <p:spPr/>
        <p:txBody>
          <a:bodyPr/>
          <a:lstStyle/>
          <a:p>
            <a:r>
              <a:rPr lang="en-US" dirty="0"/>
              <a:t>And many, many more</a:t>
            </a:r>
          </a:p>
        </p:txBody>
      </p:sp>
      <p:sp>
        <p:nvSpPr>
          <p:cNvPr id="3" name="Text Placeholder 2">
            <a:extLst>
              <a:ext uri="{FF2B5EF4-FFF2-40B4-BE49-F238E27FC236}">
                <a16:creationId xmlns:a16="http://schemas.microsoft.com/office/drawing/2014/main" id="{5F8432F3-9F4D-478B-985E-F306D5E36416}"/>
              </a:ext>
            </a:extLst>
          </p:cNvPr>
          <p:cNvSpPr>
            <a:spLocks noGrp="1"/>
          </p:cNvSpPr>
          <p:nvPr>
            <p:ph type="body" idx="1"/>
          </p:nvPr>
        </p:nvSpPr>
        <p:spPr>
          <a:xfrm>
            <a:off x="2729380" y="4644772"/>
            <a:ext cx="6376104" cy="773541"/>
          </a:xfrm>
        </p:spPr>
        <p:txBody>
          <a:bodyPr/>
          <a:lstStyle/>
          <a:p>
            <a:pPr marL="139700" indent="0">
              <a:buNone/>
            </a:pPr>
            <a:r>
              <a:rPr lang="en-US" dirty="0"/>
              <a:t>Table from </a:t>
            </a:r>
            <a:r>
              <a:rPr lang="en-US" dirty="0">
                <a:hlinkClick r:id="rId2"/>
              </a:rPr>
              <a:t>Fairness and machine learning </a:t>
            </a:r>
            <a:r>
              <a:rPr lang="en-US" dirty="0"/>
              <a:t>by </a:t>
            </a:r>
            <a:r>
              <a:rPr lang="en-US" dirty="0" err="1"/>
              <a:t>Barocas</a:t>
            </a:r>
            <a:r>
              <a:rPr lang="en-US" dirty="0"/>
              <a:t>, Hardt, Narayanan</a:t>
            </a:r>
          </a:p>
        </p:txBody>
      </p:sp>
      <p:sp>
        <p:nvSpPr>
          <p:cNvPr id="4" name="Slide Number Placeholder 3">
            <a:extLst>
              <a:ext uri="{FF2B5EF4-FFF2-40B4-BE49-F238E27FC236}">
                <a16:creationId xmlns:a16="http://schemas.microsoft.com/office/drawing/2014/main" id="{CF02125A-D34F-4C6E-AEA2-9FD42115F31E}"/>
              </a:ext>
            </a:extLst>
          </p:cNvPr>
          <p:cNvSpPr>
            <a:spLocks noGrp="1"/>
          </p:cNvSpPr>
          <p:nvPr>
            <p:ph type="sldNum" idx="12"/>
          </p:nvPr>
        </p:nvSpPr>
        <p:spPr/>
        <p:txBody>
          <a:bodyPr/>
          <a:lstStyle/>
          <a:p>
            <a:fld id="{39E65F0E-D8D0-8548-A870-8F1E432EFAAD}" type="slidenum">
              <a:rPr lang="en-US" smtClean="0"/>
              <a:pPr/>
              <a:t>38</a:t>
            </a:fld>
            <a:endParaRPr lang="en-US" dirty="0"/>
          </a:p>
        </p:txBody>
      </p:sp>
      <p:pic>
        <p:nvPicPr>
          <p:cNvPr id="5" name="Picture 4">
            <a:extLst>
              <a:ext uri="{FF2B5EF4-FFF2-40B4-BE49-F238E27FC236}">
                <a16:creationId xmlns:a16="http://schemas.microsoft.com/office/drawing/2014/main" id="{A9E6D1CD-0236-430E-9A64-F6C571A84D11}"/>
              </a:ext>
            </a:extLst>
          </p:cNvPr>
          <p:cNvPicPr>
            <a:picLocks noChangeAspect="1"/>
          </p:cNvPicPr>
          <p:nvPr/>
        </p:nvPicPr>
        <p:blipFill>
          <a:blip r:embed="rId3"/>
          <a:stretch>
            <a:fillRect/>
          </a:stretch>
        </p:blipFill>
        <p:spPr>
          <a:xfrm>
            <a:off x="3183950" y="282388"/>
            <a:ext cx="5114710" cy="4127062"/>
          </a:xfrm>
          <a:prstGeom prst="rect">
            <a:avLst/>
          </a:prstGeom>
          <a:ln>
            <a:solidFill>
              <a:schemeClr val="tx1"/>
            </a:solidFill>
          </a:ln>
        </p:spPr>
      </p:pic>
    </p:spTree>
    <p:extLst>
      <p:ext uri="{BB962C8B-B14F-4D97-AF65-F5344CB8AC3E}">
        <p14:creationId xmlns:p14="http://schemas.microsoft.com/office/powerpoint/2010/main" val="126880398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70FDB-04AF-40F8-84F6-1F3764F669D8}"/>
              </a:ext>
            </a:extLst>
          </p:cNvPr>
          <p:cNvSpPr>
            <a:spLocks noGrp="1"/>
          </p:cNvSpPr>
          <p:nvPr>
            <p:ph type="title"/>
          </p:nvPr>
        </p:nvSpPr>
        <p:spPr/>
        <p:txBody>
          <a:bodyPr/>
          <a:lstStyle/>
          <a:p>
            <a:r>
              <a:rPr lang="en-US" dirty="0"/>
              <a:t>Which one to use?</a:t>
            </a:r>
          </a:p>
        </p:txBody>
      </p:sp>
      <p:sp>
        <p:nvSpPr>
          <p:cNvPr id="3" name="Text Placeholder 2">
            <a:extLst>
              <a:ext uri="{FF2B5EF4-FFF2-40B4-BE49-F238E27FC236}">
                <a16:creationId xmlns:a16="http://schemas.microsoft.com/office/drawing/2014/main" id="{B458861E-57F1-4C88-87EB-4BFDE5D67A07}"/>
              </a:ext>
            </a:extLst>
          </p:cNvPr>
          <p:cNvSpPr>
            <a:spLocks noGrp="1"/>
          </p:cNvSpPr>
          <p:nvPr>
            <p:ph type="body" idx="1"/>
          </p:nvPr>
        </p:nvSpPr>
        <p:spPr/>
        <p:txBody>
          <a:bodyPr/>
          <a:lstStyle/>
          <a:p>
            <a:pPr marL="0" indent="0">
              <a:buNone/>
            </a:pPr>
            <a:r>
              <a:rPr lang="en-US" dirty="0"/>
              <a:t>We can’t tell you! Each definition makes its own statement on what fairness means. Choosing a fairness measure is an explicit statement of what values we hold when thinking about fairness.</a:t>
            </a:r>
          </a:p>
          <a:p>
            <a:pPr marL="0" indent="0">
              <a:buNone/>
            </a:pPr>
            <a:endParaRPr lang="en-US" dirty="0"/>
          </a:p>
          <a:p>
            <a:pPr marL="0" indent="0">
              <a:buNone/>
            </a:pPr>
            <a:r>
              <a:rPr lang="en-US" b="1" dirty="0"/>
              <a:t>Takeaway</a:t>
            </a:r>
            <a:r>
              <a:rPr lang="en-US" dirty="0"/>
              <a:t>: Discrimination in ML models is a crucial problem we need to work on. It’s not a problem that will only be solved algorithmically. We need people (e.g., policymakers, regulators, philosophers, developers) to be in the loop to determine the values we want to encode into our systems.</a:t>
            </a:r>
          </a:p>
        </p:txBody>
      </p:sp>
      <p:sp>
        <p:nvSpPr>
          <p:cNvPr id="4" name="Slide Number Placeholder 3">
            <a:extLst>
              <a:ext uri="{FF2B5EF4-FFF2-40B4-BE49-F238E27FC236}">
                <a16:creationId xmlns:a16="http://schemas.microsoft.com/office/drawing/2014/main" id="{1DDE4B10-DA75-4B9D-9E17-A88718D78F6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Tree>
    <p:extLst>
      <p:ext uri="{BB962C8B-B14F-4D97-AF65-F5344CB8AC3E}">
        <p14:creationId xmlns:p14="http://schemas.microsoft.com/office/powerpoint/2010/main" val="2131859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9FB4B-3788-4F99-9754-D748CA6297C8}"/>
              </a:ext>
            </a:extLst>
          </p:cNvPr>
          <p:cNvSpPr>
            <a:spLocks noGrp="1"/>
          </p:cNvSpPr>
          <p:nvPr>
            <p:ph type="ctrTitle"/>
          </p:nvPr>
        </p:nvSpPr>
        <p:spPr/>
        <p:txBody>
          <a:bodyPr/>
          <a:lstStyle/>
          <a:p>
            <a:r>
              <a:rPr lang="en-US" dirty="0"/>
              <a:t>ML and Society</a:t>
            </a:r>
          </a:p>
        </p:txBody>
      </p:sp>
      <p:sp>
        <p:nvSpPr>
          <p:cNvPr id="3" name="Subtitle 2">
            <a:extLst>
              <a:ext uri="{FF2B5EF4-FFF2-40B4-BE49-F238E27FC236}">
                <a16:creationId xmlns:a16="http://schemas.microsoft.com/office/drawing/2014/main" id="{B213D38A-C20F-4EBB-809A-6C01EAA57BB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DD552D8F-5B58-4E90-BD6F-15031DC875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1533095364"/>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CACAC-4782-4773-927D-5CA9EAA272C5}"/>
              </a:ext>
            </a:extLst>
          </p:cNvPr>
          <p:cNvSpPr>
            <a:spLocks noGrp="1"/>
          </p:cNvSpPr>
          <p:nvPr>
            <p:ph type="title"/>
          </p:nvPr>
        </p:nvSpPr>
        <p:spPr/>
        <p:txBody>
          <a:bodyPr/>
          <a:lstStyle/>
          <a:p>
            <a:r>
              <a:rPr lang="en-US" dirty="0"/>
              <a:t>Next time</a:t>
            </a:r>
          </a:p>
        </p:txBody>
      </p:sp>
      <p:sp>
        <p:nvSpPr>
          <p:cNvPr id="3" name="Text Placeholder 2">
            <a:extLst>
              <a:ext uri="{FF2B5EF4-FFF2-40B4-BE49-F238E27FC236}">
                <a16:creationId xmlns:a16="http://schemas.microsoft.com/office/drawing/2014/main" id="{5FAF2332-6C34-45B7-A6BE-D0BB73688BFE}"/>
              </a:ext>
            </a:extLst>
          </p:cNvPr>
          <p:cNvSpPr>
            <a:spLocks noGrp="1"/>
          </p:cNvSpPr>
          <p:nvPr>
            <p:ph type="body" idx="1"/>
          </p:nvPr>
        </p:nvSpPr>
        <p:spPr/>
        <p:txBody>
          <a:bodyPr/>
          <a:lstStyle/>
          <a:p>
            <a:pPr marL="139700" indent="0">
              <a:buNone/>
            </a:pPr>
            <a:r>
              <a:rPr lang="en-US" dirty="0"/>
              <a:t>On Wednesday 5/27, we'll have a special lecture by my TA </a:t>
            </a:r>
            <a:r>
              <a:rPr lang="en-US" b="1" dirty="0"/>
              <a:t>Sahil Verma, a PhD researcher in </a:t>
            </a:r>
            <a:r>
              <a:rPr lang="en-US" b="1" dirty="0" err="1"/>
              <a:t>explainability</a:t>
            </a:r>
            <a:r>
              <a:rPr lang="en-US" b="1" dirty="0"/>
              <a:t> and fairness in AI.</a:t>
            </a:r>
            <a:r>
              <a:rPr lang="en-US" dirty="0"/>
              <a:t> Sahil will talk about the real world example of bias issues that were uncovered by different regulatory/advisory/journalistic bodies and some examples of how the bias has been effectively tackled.</a:t>
            </a:r>
          </a:p>
        </p:txBody>
      </p:sp>
      <p:sp>
        <p:nvSpPr>
          <p:cNvPr id="4" name="Slide Number Placeholder 3">
            <a:extLst>
              <a:ext uri="{FF2B5EF4-FFF2-40B4-BE49-F238E27FC236}">
                <a16:creationId xmlns:a16="http://schemas.microsoft.com/office/drawing/2014/main" id="{3D915368-3179-45C2-846E-CF235BB8C9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Tree>
    <p:extLst>
      <p:ext uri="{BB962C8B-B14F-4D97-AF65-F5344CB8AC3E}">
        <p14:creationId xmlns:p14="http://schemas.microsoft.com/office/powerpoint/2010/main" val="3793248088"/>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Recap</a:t>
            </a:r>
          </a:p>
        </p:txBody>
      </p:sp>
      <p:sp>
        <p:nvSpPr>
          <p:cNvPr id="3" name="Text Placeholder 2">
            <a:extLst>
              <a:ext uri="{FF2B5EF4-FFF2-40B4-BE49-F238E27FC236}">
                <a16:creationId xmlns:a16="http://schemas.microsoft.com/office/drawing/2014/main" id="{02657BDE-7BF3-BF4E-9E0C-0ECCD3FD4F24}"/>
              </a:ext>
            </a:extLst>
          </p:cNvPr>
          <p:cNvSpPr>
            <a:spLocks noGrp="1"/>
          </p:cNvSpPr>
          <p:nvPr>
            <p:ph type="body" idx="1"/>
          </p:nvPr>
        </p:nvSpPr>
        <p:spPr>
          <a:xfrm>
            <a:off x="3090625" y="280557"/>
            <a:ext cx="5596200" cy="3981000"/>
          </a:xfrm>
        </p:spPr>
        <p:txBody>
          <a:bodyPr/>
          <a:lstStyle/>
          <a:p>
            <a:pPr marL="139700" indent="0">
              <a:buNone/>
            </a:pPr>
            <a:r>
              <a:rPr lang="en-US" b="1" dirty="0"/>
              <a:t>Theme</a:t>
            </a:r>
            <a:r>
              <a:rPr lang="en-US" dirty="0"/>
              <a:t>: It’s important to give terms to abstract notions like bias and fairness so we can have concrete things to look out for. There is not one right perspective though! </a:t>
            </a:r>
          </a:p>
          <a:p>
            <a:pPr marL="139700" indent="0">
              <a:buNone/>
            </a:pPr>
            <a:r>
              <a:rPr lang="en-US" b="1" dirty="0"/>
              <a:t>Ideas:</a:t>
            </a:r>
          </a:p>
          <a:p>
            <a:r>
              <a:rPr lang="en-US" dirty="0"/>
              <a:t>Calibration</a:t>
            </a:r>
          </a:p>
          <a:p>
            <a:r>
              <a:rPr lang="en-US" dirty="0"/>
              <a:t>Impacts of ML Systems on society</a:t>
            </a:r>
          </a:p>
          <a:p>
            <a:r>
              <a:rPr lang="en-US" dirty="0"/>
              <a:t>Bias</a:t>
            </a:r>
          </a:p>
          <a:p>
            <a:r>
              <a:rPr lang="en-US" dirty="0"/>
              <a:t>How to mitigate biases</a:t>
            </a:r>
          </a:p>
          <a:p>
            <a:r>
              <a:rPr lang="en-US" dirty="0"/>
              <a:t>Definitions of fairness</a:t>
            </a:r>
          </a:p>
          <a:p>
            <a:pPr lvl="1"/>
            <a:endParaRPr lang="en-US" dirty="0"/>
          </a:p>
          <a:p>
            <a:endParaRPr lang="en-US" dirty="0"/>
          </a:p>
        </p:txBody>
      </p:sp>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spTree>
    <p:extLst>
      <p:ext uri="{BB962C8B-B14F-4D97-AF65-F5344CB8AC3E}">
        <p14:creationId xmlns:p14="http://schemas.microsoft.com/office/powerpoint/2010/main" val="112067578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0BBBD-9FC6-440D-A968-E19174474A34}"/>
              </a:ext>
            </a:extLst>
          </p:cNvPr>
          <p:cNvSpPr>
            <a:spLocks noGrp="1"/>
          </p:cNvSpPr>
          <p:nvPr>
            <p:ph type="title"/>
          </p:nvPr>
        </p:nvSpPr>
        <p:spPr/>
        <p:txBody>
          <a:bodyPr/>
          <a:lstStyle/>
          <a:p>
            <a:r>
              <a:rPr lang="en-US" dirty="0"/>
              <a:t>ML Systems Gone Wrong</a:t>
            </a:r>
          </a:p>
        </p:txBody>
      </p:sp>
      <p:sp>
        <p:nvSpPr>
          <p:cNvPr id="3" name="Text Placeholder 2">
            <a:extLst>
              <a:ext uri="{FF2B5EF4-FFF2-40B4-BE49-F238E27FC236}">
                <a16:creationId xmlns:a16="http://schemas.microsoft.com/office/drawing/2014/main" id="{04E9B2BE-B4C1-41B1-81A1-9E437C92DFEF}"/>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3ABC34EC-7CC9-47AF-9DBB-1582B8AE70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5" name="Picture 4">
            <a:extLst>
              <a:ext uri="{FF2B5EF4-FFF2-40B4-BE49-F238E27FC236}">
                <a16:creationId xmlns:a16="http://schemas.microsoft.com/office/drawing/2014/main" id="{AE57877F-3853-42A1-9FFA-5C29DB2FB071}"/>
              </a:ext>
            </a:extLst>
          </p:cNvPr>
          <p:cNvPicPr>
            <a:picLocks noChangeAspect="1"/>
          </p:cNvPicPr>
          <p:nvPr/>
        </p:nvPicPr>
        <p:blipFill>
          <a:blip r:embed="rId2"/>
          <a:stretch>
            <a:fillRect/>
          </a:stretch>
        </p:blipFill>
        <p:spPr>
          <a:xfrm>
            <a:off x="2794068" y="162576"/>
            <a:ext cx="2881358" cy="1195945"/>
          </a:xfrm>
          <a:prstGeom prst="rect">
            <a:avLst/>
          </a:prstGeom>
          <a:ln>
            <a:solidFill>
              <a:schemeClr val="tx1"/>
            </a:solidFill>
          </a:ln>
        </p:spPr>
      </p:pic>
      <p:pic>
        <p:nvPicPr>
          <p:cNvPr id="6" name="Picture 5">
            <a:extLst>
              <a:ext uri="{FF2B5EF4-FFF2-40B4-BE49-F238E27FC236}">
                <a16:creationId xmlns:a16="http://schemas.microsoft.com/office/drawing/2014/main" id="{36C5B167-DD80-4F50-BD58-727F6AFF8D18}"/>
              </a:ext>
            </a:extLst>
          </p:cNvPr>
          <p:cNvPicPr>
            <a:picLocks noChangeAspect="1"/>
          </p:cNvPicPr>
          <p:nvPr/>
        </p:nvPicPr>
        <p:blipFill>
          <a:blip r:embed="rId3"/>
          <a:stretch>
            <a:fillRect/>
          </a:stretch>
        </p:blipFill>
        <p:spPr>
          <a:xfrm>
            <a:off x="2856719" y="3837769"/>
            <a:ext cx="5830106" cy="1108882"/>
          </a:xfrm>
          <a:prstGeom prst="rect">
            <a:avLst/>
          </a:prstGeom>
          <a:ln>
            <a:solidFill>
              <a:schemeClr val="tx1"/>
            </a:solidFill>
          </a:ln>
        </p:spPr>
      </p:pic>
      <p:pic>
        <p:nvPicPr>
          <p:cNvPr id="7" name="Picture 6">
            <a:extLst>
              <a:ext uri="{FF2B5EF4-FFF2-40B4-BE49-F238E27FC236}">
                <a16:creationId xmlns:a16="http://schemas.microsoft.com/office/drawing/2014/main" id="{8B328CDE-33C5-42DD-9E9C-F6DD73F81D54}"/>
              </a:ext>
            </a:extLst>
          </p:cNvPr>
          <p:cNvPicPr>
            <a:picLocks noChangeAspect="1"/>
          </p:cNvPicPr>
          <p:nvPr/>
        </p:nvPicPr>
        <p:blipFill>
          <a:blip r:embed="rId4"/>
          <a:stretch>
            <a:fillRect/>
          </a:stretch>
        </p:blipFill>
        <p:spPr>
          <a:xfrm>
            <a:off x="5971983" y="566498"/>
            <a:ext cx="2881358" cy="1167647"/>
          </a:xfrm>
          <a:prstGeom prst="rect">
            <a:avLst/>
          </a:prstGeom>
          <a:ln>
            <a:solidFill>
              <a:schemeClr val="tx1"/>
            </a:solidFill>
          </a:ln>
        </p:spPr>
      </p:pic>
      <p:pic>
        <p:nvPicPr>
          <p:cNvPr id="8" name="Picture 7">
            <a:extLst>
              <a:ext uri="{FF2B5EF4-FFF2-40B4-BE49-F238E27FC236}">
                <a16:creationId xmlns:a16="http://schemas.microsoft.com/office/drawing/2014/main" id="{707280E9-B882-442F-AA19-1B4A1EB37CE3}"/>
              </a:ext>
            </a:extLst>
          </p:cNvPr>
          <p:cNvPicPr>
            <a:picLocks noChangeAspect="1"/>
          </p:cNvPicPr>
          <p:nvPr/>
        </p:nvPicPr>
        <p:blipFill>
          <a:blip r:embed="rId5"/>
          <a:stretch>
            <a:fillRect/>
          </a:stretch>
        </p:blipFill>
        <p:spPr>
          <a:xfrm>
            <a:off x="5971984" y="2029278"/>
            <a:ext cx="2878846" cy="1556133"/>
          </a:xfrm>
          <a:prstGeom prst="rect">
            <a:avLst/>
          </a:prstGeom>
          <a:ln>
            <a:solidFill>
              <a:schemeClr val="tx1"/>
            </a:solidFill>
          </a:ln>
        </p:spPr>
      </p:pic>
      <p:pic>
        <p:nvPicPr>
          <p:cNvPr id="9" name="Picture 8">
            <a:extLst>
              <a:ext uri="{FF2B5EF4-FFF2-40B4-BE49-F238E27FC236}">
                <a16:creationId xmlns:a16="http://schemas.microsoft.com/office/drawing/2014/main" id="{DE8592A4-F9CF-4D88-89B8-BF9A4B7CE2F8}"/>
              </a:ext>
            </a:extLst>
          </p:cNvPr>
          <p:cNvPicPr>
            <a:picLocks noChangeAspect="1"/>
          </p:cNvPicPr>
          <p:nvPr/>
        </p:nvPicPr>
        <p:blipFill>
          <a:blip r:embed="rId6"/>
          <a:stretch>
            <a:fillRect/>
          </a:stretch>
        </p:blipFill>
        <p:spPr>
          <a:xfrm>
            <a:off x="2794068" y="1734144"/>
            <a:ext cx="2886339" cy="1167647"/>
          </a:xfrm>
          <a:prstGeom prst="rect">
            <a:avLst/>
          </a:prstGeom>
          <a:ln>
            <a:solidFill>
              <a:schemeClr val="tx1"/>
            </a:solidFill>
          </a:ln>
        </p:spPr>
      </p:pic>
    </p:spTree>
    <p:extLst>
      <p:ext uri="{BB962C8B-B14F-4D97-AF65-F5344CB8AC3E}">
        <p14:creationId xmlns:p14="http://schemas.microsoft.com/office/powerpoint/2010/main" val="3093459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046A4-4AA8-4E2B-9AEC-88986C598A28}"/>
              </a:ext>
            </a:extLst>
          </p:cNvPr>
          <p:cNvSpPr>
            <a:spLocks noGrp="1"/>
          </p:cNvSpPr>
          <p:nvPr>
            <p:ph type="ctrTitle"/>
          </p:nvPr>
        </p:nvSpPr>
        <p:spPr/>
        <p:txBody>
          <a:bodyPr/>
          <a:lstStyle/>
          <a:p>
            <a:r>
              <a:rPr lang="en-US" dirty="0"/>
              <a:t>Examples of Biases</a:t>
            </a:r>
          </a:p>
        </p:txBody>
      </p:sp>
      <p:sp>
        <p:nvSpPr>
          <p:cNvPr id="3" name="Subtitle 2">
            <a:extLst>
              <a:ext uri="{FF2B5EF4-FFF2-40B4-BE49-F238E27FC236}">
                <a16:creationId xmlns:a16="http://schemas.microsoft.com/office/drawing/2014/main" id="{AA761393-9910-4729-BA20-D16C1862E0A5}"/>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7A68306F-DF15-47F8-B43C-B683A3F9DC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119998481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F43EC2-96CB-4A5A-90D7-4CB7412FFF13}"/>
              </a:ext>
            </a:extLst>
          </p:cNvPr>
          <p:cNvSpPr>
            <a:spLocks noGrp="1"/>
          </p:cNvSpPr>
          <p:nvPr>
            <p:ph type="title"/>
          </p:nvPr>
        </p:nvSpPr>
        <p:spPr/>
        <p:txBody>
          <a:bodyPr/>
          <a:lstStyle/>
          <a:p>
            <a:r>
              <a:rPr lang="en-US" dirty="0"/>
              <a:t>What is in this image?</a:t>
            </a:r>
          </a:p>
        </p:txBody>
      </p:sp>
      <p:sp>
        <p:nvSpPr>
          <p:cNvPr id="9" name="Text Placeholder 8">
            <a:extLst>
              <a:ext uri="{FF2B5EF4-FFF2-40B4-BE49-F238E27FC236}">
                <a16:creationId xmlns:a16="http://schemas.microsoft.com/office/drawing/2014/main" id="{02803603-E2BC-9E5A-94D5-A71EDF064E88}"/>
              </a:ext>
            </a:extLst>
          </p:cNvPr>
          <p:cNvSpPr>
            <a:spLocks noGrp="1"/>
          </p:cNvSpPr>
          <p:nvPr>
            <p:ph type="body" idx="1"/>
          </p:nvPr>
        </p:nvSpPr>
        <p:spPr>
          <a:xfrm>
            <a:off x="5073779" y="805772"/>
            <a:ext cx="3934297" cy="2798763"/>
          </a:xfrm>
        </p:spPr>
        <p:txBody>
          <a:bodyPr/>
          <a:lstStyle/>
          <a:p>
            <a:endParaRPr lang="en-US" dirty="0"/>
          </a:p>
        </p:txBody>
      </p:sp>
      <p:pic>
        <p:nvPicPr>
          <p:cNvPr id="1026" name="Picture 2" descr="Three tips to pick out a sweet watermelon - AgriLife Today">
            <a:extLst>
              <a:ext uri="{FF2B5EF4-FFF2-40B4-BE49-F238E27FC236}">
                <a16:creationId xmlns:a16="http://schemas.microsoft.com/office/drawing/2014/main" id="{BB280105-69D3-CBAC-0EB8-6A563CCC8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034" y="721692"/>
            <a:ext cx="4598169" cy="361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77057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D4651-5C05-0807-42A0-CB614557AB28}"/>
              </a:ext>
            </a:extLst>
          </p:cNvPr>
          <p:cNvSpPr>
            <a:spLocks noGrp="1"/>
          </p:cNvSpPr>
          <p:nvPr>
            <p:ph type="title"/>
          </p:nvPr>
        </p:nvSpPr>
        <p:spPr/>
        <p:txBody>
          <a:bodyPr/>
          <a:lstStyle/>
          <a:p>
            <a:r>
              <a:rPr lang="en-US" dirty="0"/>
              <a:t>What about this one?</a:t>
            </a:r>
          </a:p>
        </p:txBody>
      </p:sp>
      <p:sp>
        <p:nvSpPr>
          <p:cNvPr id="3" name="Text Placeholder 2">
            <a:extLst>
              <a:ext uri="{FF2B5EF4-FFF2-40B4-BE49-F238E27FC236}">
                <a16:creationId xmlns:a16="http://schemas.microsoft.com/office/drawing/2014/main" id="{E05A1047-76DF-41CB-4E71-11CE9AAE41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7D29C7-699C-FE2A-0B2D-27EC019824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2050" name="Picture 2" descr="What Is A Yellow Watermelon And Where Can You Buy One?">
            <a:extLst>
              <a:ext uri="{FF2B5EF4-FFF2-40B4-BE49-F238E27FC236}">
                <a16:creationId xmlns:a16="http://schemas.microsoft.com/office/drawing/2014/main" id="{35C80815-D118-1ADE-A94B-9D95C22EE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506" y="587000"/>
            <a:ext cx="5541319" cy="311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659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5C4CF-5EDC-7E7F-7793-B7B1587B4005}"/>
              </a:ext>
            </a:extLst>
          </p:cNvPr>
          <p:cNvSpPr>
            <a:spLocks noGrp="1"/>
          </p:cNvSpPr>
          <p:nvPr>
            <p:ph type="title"/>
          </p:nvPr>
        </p:nvSpPr>
        <p:spPr/>
        <p:txBody>
          <a:bodyPr/>
          <a:lstStyle/>
          <a:p>
            <a:r>
              <a:rPr lang="en-US" dirty="0"/>
              <a:t>Humans have biases</a:t>
            </a:r>
          </a:p>
        </p:txBody>
      </p:sp>
      <p:sp>
        <p:nvSpPr>
          <p:cNvPr id="3" name="Text Placeholder 2">
            <a:extLst>
              <a:ext uri="{FF2B5EF4-FFF2-40B4-BE49-F238E27FC236}">
                <a16:creationId xmlns:a16="http://schemas.microsoft.com/office/drawing/2014/main" id="{BD518AB3-0424-39A0-AC1A-F965213713F1}"/>
              </a:ext>
            </a:extLst>
          </p:cNvPr>
          <p:cNvSpPr>
            <a:spLocks noGrp="1"/>
          </p:cNvSpPr>
          <p:nvPr>
            <p:ph type="body" idx="1"/>
          </p:nvPr>
        </p:nvSpPr>
        <p:spPr/>
        <p:txBody>
          <a:bodyPr/>
          <a:lstStyle/>
          <a:p>
            <a:r>
              <a:rPr lang="en-US" dirty="0"/>
              <a:t>We don’t call a red watermelon “red watermelon”, because we’re exposed to it frequently, and it’s a typical representation ingrained in our mind. However, ”yellow watermelon” is not as common.</a:t>
            </a:r>
          </a:p>
          <a:p>
            <a:r>
              <a:rPr lang="en-US" dirty="0"/>
              <a:t>Humans have the tendency to label and categorize complex sensory inputs into simplified groups, and pay attention to atypical things. </a:t>
            </a:r>
            <a:r>
              <a:rPr lang="en-US" b="1" dirty="0"/>
              <a:t>Biases</a:t>
            </a:r>
            <a:r>
              <a:rPr lang="en-US" dirty="0"/>
              <a:t> and </a:t>
            </a:r>
            <a:r>
              <a:rPr lang="en-US" b="1" dirty="0"/>
              <a:t>stereotypes</a:t>
            </a:r>
            <a:r>
              <a:rPr lang="en-US" dirty="0"/>
              <a:t> arise when we are confronted by confounding choices.</a:t>
            </a:r>
          </a:p>
          <a:p>
            <a:endParaRPr lang="en-US" dirty="0"/>
          </a:p>
        </p:txBody>
      </p:sp>
      <p:sp>
        <p:nvSpPr>
          <p:cNvPr id="4" name="Slide Number Placeholder 3">
            <a:extLst>
              <a:ext uri="{FF2B5EF4-FFF2-40B4-BE49-F238E27FC236}">
                <a16:creationId xmlns:a16="http://schemas.microsoft.com/office/drawing/2014/main" id="{6B06100E-8531-F234-9440-063A242299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1516261798"/>
      </p:ext>
    </p:extLst>
  </p:cSld>
  <p:clrMapOvr>
    <a:masterClrMapping/>
  </p:clrMapOvr>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6892CB92-2140-4825-AC64-EAFCBE3C90F5}" vid="{77F8CD81-5FBC-4318-813D-3CE9F874004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8539</TotalTime>
  <Words>1988</Words>
  <Application>Microsoft Macintosh PowerPoint</Application>
  <PresentationFormat>On-screen Show (16:9)</PresentationFormat>
  <Paragraphs>250</Paragraphs>
  <Slides>41</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Cambria Math</vt:lpstr>
      <vt:lpstr>Calibri</vt:lpstr>
      <vt:lpstr>Arial</vt:lpstr>
      <vt:lpstr>Open Sans</vt:lpstr>
      <vt:lpstr>Nunito Sans</vt:lpstr>
      <vt:lpstr>Georgia</vt:lpstr>
      <vt:lpstr>Candara</vt:lpstr>
      <vt:lpstr>SlideMaster</vt:lpstr>
      <vt:lpstr>CSE/STAT 416 Bias and Fairness in ML  Pemi Nguyen Paul G. Allen School of Computer Science &amp; Engineering University of Washington  Slides by Hunter Schafer Images were from MIT course 6.S191: AI Bias and Fairness lecture (2021)  April 25, 2022</vt:lpstr>
      <vt:lpstr>Class Logistics</vt:lpstr>
      <vt:lpstr>Class logistics</vt:lpstr>
      <vt:lpstr>ML and Society</vt:lpstr>
      <vt:lpstr>ML Systems Gone Wrong</vt:lpstr>
      <vt:lpstr>Examples of Biases</vt:lpstr>
      <vt:lpstr>What is in this image?</vt:lpstr>
      <vt:lpstr>What about this one?</vt:lpstr>
      <vt:lpstr>Humans have biases</vt:lpstr>
      <vt:lpstr>Example: Bias in Facial detection</vt:lpstr>
      <vt:lpstr>Example: Bias in Image Classification  </vt:lpstr>
      <vt:lpstr>PowerPoint Presentation</vt:lpstr>
      <vt:lpstr>Bias from historical data</vt:lpstr>
      <vt:lpstr>Bias in all stages in the ML pipeline </vt:lpstr>
      <vt:lpstr>Common Biases</vt:lpstr>
      <vt:lpstr>Correlation Fallacy</vt:lpstr>
      <vt:lpstr>Evaluation bias</vt:lpstr>
      <vt:lpstr>Evaluation Bias</vt:lpstr>
      <vt:lpstr>Evaluation Bias</vt:lpstr>
      <vt:lpstr>Bias due to class imbalance</vt:lpstr>
      <vt:lpstr>Danger of class imbalance in medical diagnosis</vt:lpstr>
      <vt:lpstr>PowerPoint Presentation</vt:lpstr>
      <vt:lpstr>Sampling Bias</vt:lpstr>
      <vt:lpstr>Measurement Bias</vt:lpstr>
      <vt:lpstr>Measurement Bias (cont.)</vt:lpstr>
      <vt:lpstr>Mitigating bias</vt:lpstr>
      <vt:lpstr>PowerPoint Presentation</vt:lpstr>
      <vt:lpstr>Fairness in ML</vt:lpstr>
      <vt:lpstr>Fairness</vt:lpstr>
      <vt:lpstr>Example: College Admissions</vt:lpstr>
      <vt:lpstr>Notation</vt:lpstr>
      <vt:lpstr>Fairness Definition 1: “Shape Blind”</vt:lpstr>
      <vt:lpstr>Confusion Matrix</vt:lpstr>
      <vt:lpstr>Binary Classification Measures</vt:lpstr>
      <vt:lpstr>Fairness Definition 2: Statistical Parity</vt:lpstr>
      <vt:lpstr>Fairness Definition 3:  Equal Opportunity</vt:lpstr>
      <vt:lpstr>Fairness Definition 4:  Predictive equality</vt:lpstr>
      <vt:lpstr>And many, many more</vt:lpstr>
      <vt:lpstr>Which one to use?</vt:lpstr>
      <vt:lpstr>Next time</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hschafer</dc:creator>
  <cp:lastModifiedBy>Pemi Nguyen</cp:lastModifiedBy>
  <cp:revision>316</cp:revision>
  <cp:lastPrinted>2019-07-08T15:45:50Z</cp:lastPrinted>
  <dcterms:modified xsi:type="dcterms:W3CDTF">2022-04-25T23:26:10Z</dcterms:modified>
</cp:coreProperties>
</file>