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gif" ContentType="image/gif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ink/ink1.xml" ContentType="application/inkml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64"/>
  </p:notesMasterIdLst>
  <p:handoutMasterIdLst>
    <p:handoutMasterId r:id="rId65"/>
  </p:handoutMasterIdLst>
  <p:sldIdLst>
    <p:sldId id="256" r:id="rId2"/>
    <p:sldId id="472" r:id="rId3"/>
    <p:sldId id="458" r:id="rId4"/>
    <p:sldId id="382" r:id="rId5"/>
    <p:sldId id="404" r:id="rId6"/>
    <p:sldId id="405" r:id="rId7"/>
    <p:sldId id="406" r:id="rId8"/>
    <p:sldId id="407" r:id="rId9"/>
    <p:sldId id="408" r:id="rId10"/>
    <p:sldId id="409" r:id="rId11"/>
    <p:sldId id="410" r:id="rId12"/>
    <p:sldId id="411" r:id="rId13"/>
    <p:sldId id="415" r:id="rId14"/>
    <p:sldId id="416" r:id="rId15"/>
    <p:sldId id="417" r:id="rId16"/>
    <p:sldId id="418" r:id="rId17"/>
    <p:sldId id="419" r:id="rId18"/>
    <p:sldId id="420" r:id="rId19"/>
    <p:sldId id="421" r:id="rId20"/>
    <p:sldId id="422" r:id="rId21"/>
    <p:sldId id="423" r:id="rId22"/>
    <p:sldId id="424" r:id="rId23"/>
    <p:sldId id="425" r:id="rId24"/>
    <p:sldId id="426" r:id="rId25"/>
    <p:sldId id="427" r:id="rId26"/>
    <p:sldId id="428" r:id="rId27"/>
    <p:sldId id="429" r:id="rId28"/>
    <p:sldId id="475" r:id="rId29"/>
    <p:sldId id="431" r:id="rId30"/>
    <p:sldId id="432" r:id="rId31"/>
    <p:sldId id="457" r:id="rId32"/>
    <p:sldId id="460" r:id="rId33"/>
    <p:sldId id="480" r:id="rId34"/>
    <p:sldId id="461" r:id="rId35"/>
    <p:sldId id="462" r:id="rId36"/>
    <p:sldId id="481" r:id="rId37"/>
    <p:sldId id="414" r:id="rId38"/>
    <p:sldId id="436" r:id="rId39"/>
    <p:sldId id="473" r:id="rId40"/>
    <p:sldId id="438" r:id="rId41"/>
    <p:sldId id="439" r:id="rId42"/>
    <p:sldId id="440" r:id="rId43"/>
    <p:sldId id="441" r:id="rId44"/>
    <p:sldId id="468" r:id="rId45"/>
    <p:sldId id="442" r:id="rId46"/>
    <p:sldId id="443" r:id="rId47"/>
    <p:sldId id="444" r:id="rId48"/>
    <p:sldId id="466" r:id="rId49"/>
    <p:sldId id="477" r:id="rId50"/>
    <p:sldId id="467" r:id="rId51"/>
    <p:sldId id="446" r:id="rId52"/>
    <p:sldId id="456" r:id="rId53"/>
    <p:sldId id="448" r:id="rId54"/>
    <p:sldId id="470" r:id="rId55"/>
    <p:sldId id="449" r:id="rId56"/>
    <p:sldId id="479" r:id="rId57"/>
    <p:sldId id="450" r:id="rId58"/>
    <p:sldId id="482" r:id="rId59"/>
    <p:sldId id="478" r:id="rId60"/>
    <p:sldId id="451" r:id="rId61"/>
    <p:sldId id="463" r:id="rId62"/>
    <p:sldId id="399" r:id="rId63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66"/>
      <p:bold r:id="rId67"/>
      <p:italic r:id="rId68"/>
      <p:boldItalic r:id="rId69"/>
    </p:embeddedFont>
    <p:embeddedFont>
      <p:font typeface="Cambria Math" panose="02040503050406030204" pitchFamily="18" charset="0"/>
      <p:regular r:id="rId70"/>
    </p:embeddedFont>
    <p:embeddedFont>
      <p:font typeface="Georgia" panose="02040502050405020303" pitchFamily="18" charset="0"/>
      <p:regular r:id="rId71"/>
      <p:bold r:id="rId72"/>
      <p:italic r:id="rId73"/>
      <p:boldItalic r:id="rId74"/>
    </p:embeddedFont>
    <p:embeddedFont>
      <p:font typeface="Nunito Sans" pitchFamily="2" charset="77"/>
      <p:regular r:id="rId75"/>
      <p:bold r:id="rId76"/>
      <p:italic r:id="rId77"/>
      <p:boldItalic r:id="rId78"/>
    </p:embeddedFont>
    <p:embeddedFont>
      <p:font typeface="Open Sans" panose="020B0606030504020204" pitchFamily="34" charset="0"/>
      <p:regular r:id="rId79"/>
      <p:bold r:id="rId80"/>
      <p:italic r:id="rId81"/>
      <p:boldItalic r:id="rId82"/>
    </p:embeddedFont>
    <p:embeddedFont>
      <p:font typeface="Roboto Mono for Powerline" pitchFamily="2" charset="0"/>
      <p:regular r:id="rId83"/>
      <p:bold r:id="rId84"/>
      <p:italic r:id="rId85"/>
      <p:boldItalic r:id="rId86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95698A"/>
    <a:srgbClr val="B57BA6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9895"/>
    <p:restoredTop sz="84640"/>
  </p:normalViewPr>
  <p:slideViewPr>
    <p:cSldViewPr snapToGrid="0" snapToObjects="1">
      <p:cViewPr varScale="1">
        <p:scale>
          <a:sx n="120" d="100"/>
          <a:sy n="120" d="100"/>
        </p:scale>
        <p:origin x="584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font" Target="fonts/font3.fntdata"/><Relationship Id="rId84" Type="http://schemas.openxmlformats.org/officeDocument/2006/relationships/font" Target="fonts/font19.fntdata"/><Relationship Id="rId89" Type="http://schemas.openxmlformats.org/officeDocument/2006/relationships/theme" Target="theme/theme1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9.fntdata"/><Relationship Id="rId79" Type="http://schemas.openxmlformats.org/officeDocument/2006/relationships/font" Target="fonts/font14.fntdata"/><Relationship Id="rId5" Type="http://schemas.openxmlformats.org/officeDocument/2006/relationships/slide" Target="slides/slide4.xml"/><Relationship Id="rId90" Type="http://schemas.openxmlformats.org/officeDocument/2006/relationships/tableStyles" Target="tableStyle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notesMaster" Target="notesMasters/notesMaster1.xml"/><Relationship Id="rId69" Type="http://schemas.openxmlformats.org/officeDocument/2006/relationships/font" Target="fonts/font4.fntdata"/><Relationship Id="rId77" Type="http://schemas.openxmlformats.org/officeDocument/2006/relationships/font" Target="fonts/font12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7.fntdata"/><Relationship Id="rId80" Type="http://schemas.openxmlformats.org/officeDocument/2006/relationships/font" Target="fonts/font15.fntdata"/><Relationship Id="rId85" Type="http://schemas.openxmlformats.org/officeDocument/2006/relationships/font" Target="fonts/font20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font" Target="fonts/font2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font" Target="fonts/font5.fntdata"/><Relationship Id="rId75" Type="http://schemas.openxmlformats.org/officeDocument/2006/relationships/font" Target="fonts/font10.fntdata"/><Relationship Id="rId83" Type="http://schemas.openxmlformats.org/officeDocument/2006/relationships/font" Target="fonts/font18.fntdata"/><Relationship Id="rId88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handoutMaster" Target="handoutMasters/handoutMaster1.xml"/><Relationship Id="rId73" Type="http://schemas.openxmlformats.org/officeDocument/2006/relationships/font" Target="fonts/font8.fntdata"/><Relationship Id="rId78" Type="http://schemas.openxmlformats.org/officeDocument/2006/relationships/font" Target="fonts/font13.fntdata"/><Relationship Id="rId81" Type="http://schemas.openxmlformats.org/officeDocument/2006/relationships/font" Target="fonts/font16.fntdata"/><Relationship Id="rId86" Type="http://schemas.openxmlformats.org/officeDocument/2006/relationships/font" Target="fonts/font2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11.fntdata"/><Relationship Id="rId7" Type="http://schemas.openxmlformats.org/officeDocument/2006/relationships/slide" Target="slides/slide6.xml"/><Relationship Id="rId71" Type="http://schemas.openxmlformats.org/officeDocument/2006/relationships/font" Target="fonts/font6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font" Target="fonts/font1.fntdata"/><Relationship Id="rId87" Type="http://schemas.openxmlformats.org/officeDocument/2006/relationships/presProps" Target="presProps.xml"/><Relationship Id="rId61" Type="http://schemas.openxmlformats.org/officeDocument/2006/relationships/slide" Target="slides/slide60.xml"/><Relationship Id="rId82" Type="http://schemas.openxmlformats.org/officeDocument/2006/relationships/font" Target="fonts/font17.fntdata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5/21/22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4-05T20:14:19.347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15430 9399 21183 0,'0'0'944'0,"0"0"192"0,0 0-912 16,-4-2-224-16,4 2 0 0,-4-2 0 0,0 1 1712 0,4 1 288 15,-5-2 64-15,0 0 16 0,5 2-608 0,0 0-128 16,-4-3-32-16,4 3 0 0,0 0-528 0,0 0-96 16,0 0-32-16,0 0 0 0,0 0-128 0,0 0-16 15,0 0-16-15,0 0 0 0,0 0 0 0,0 0 0 16,0 0 0-16,0 0 0 0,0 0 16 0,0 0 0 15,0 0 0-15,0 0 0 0,5 0-32 0,-1 1 0 16,0 0 0-16,1 0 0 0,0 0-144 0,-1 1-16 16,1 0-16-16,0 0 0 0,3 0 16 0,0 1 0 15,1-2 0-15,1 3 0 0,0-3 16 0,1 1 16 16,0 0 0-16,-2-2 0 0,1 1 0 0,1-1 0 16,-1 0 0-16,1 0 0 0,-1 0-96 0,0 1 0 15,1-1-16-15,-1 0 0 0,0 1-80 0,0 0-16 16,0 0 0-16,-1 0 0 0,0-1-144 0,1 2 160 15,0 0-160-15,0 0 160 0,0 0-160 0,1 1 192 16,0-2-192-16,0 1 192 0,0 0 0 0,0 0 0 16,0-1 0-16,1 1 0 0,0-1 16 0,-1 0 16 0,0 0 0 0,1 0 0 15,0 0-96-15,-1 0-128 0,1 0 176 0,0 0-176 16,-1 0 176-16,-1 0-176 0,1-1 160 0,1 1-160 16,-1 0 128-16,1 0-128 0,-1 0 0 0,0 0 144 15,0-1-144-15,2 0 0 0,-2 0 0 0,0 0 128 16,0 0-128-16,0 0 0 0,1-1 0 0,-2 2 128 15,-2-2-128-15,2 0 128 0,-1 0-128 0,0 0 128 16,0 0-128-16,0 1 0 0,-1 0 144 0,0 0-144 0,0-1 0 16,1 0 128-16,0 1-128 0,-1 0 0 0,0 0 0 0,1 0 128 15,1-1-128-15,-1 0 0 0,1 0 0 0,0 0 0 16,1 0 0-16,-1 1 0 0,0-1 0 0,1 0 0 16,1 0 0-16,0 1 128 0,-2-2-128 0,0 1 0 15,1 0 0-15,0 0 0 0,0 1 0 0,1-2 0 16,-1 1 0-16,1 0 0 0,0 1 0 0,-1 0 0 15,0-1 128-15,0 1-128 0,-1-2 192 0,2 1-16 16,-2-1-16-16,0 0 0 0,-1 0-32 0,0 1-128 16,0 0 192-16,0 1-64 0,-1-1-128 0,1 0 0 15,-1 0 0-15,0 1 128 0,0 0-128 0,1 0 0 16,-1 1 0-16,1 0 0 0,0 0 128 0,0-1-128 16,1 1 0-16,-1 0 128 0,0 1-128 0,2 0 0 15,0 0 144-15,-1 1-144 0,0-2 128 0,1 1-128 16,-1 0 128-16,0-2-128 0,-1 1 144 0,1 0-144 15,-1 0 192-15,1 1-192 0,-2-2 176 0,3 1-176 16,0-1 160-16,2 0-160 0,-2 0 176 0,1-1-176 16,1 1 192-16,0-2-192 0,-3 1 144 0,1 1-144 0,1 0 0 0,-1 0 144 15,-1-1-144-15,0 0 0 0,-2 1 0 0,0 0 0 16,-1 0 0-16,-2 0 0 0,0 0 0 0,0 0 0 31,-1 0-896-31,0 0-256 0,-4 0-48 0,6 0-14672 0,3 0-2928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TODO, pre-annotate</a:t>
            </a:r>
          </a:p>
        </p:txBody>
      </p:sp>
    </p:spTree>
    <p:extLst>
      <p:ext uri="{BB962C8B-B14F-4D97-AF65-F5344CB8AC3E}">
        <p14:creationId xmlns:p14="http://schemas.microsoft.com/office/powerpoint/2010/main" val="24806548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TODO, pre-annotate</a:t>
            </a:r>
          </a:p>
        </p:txBody>
      </p:sp>
    </p:spTree>
    <p:extLst>
      <p:ext uri="{BB962C8B-B14F-4D97-AF65-F5344CB8AC3E}">
        <p14:creationId xmlns:p14="http://schemas.microsoft.com/office/powerpoint/2010/main" val="21237286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TODO, pre-annotate</a:t>
            </a:r>
          </a:p>
        </p:txBody>
      </p:sp>
    </p:spTree>
    <p:extLst>
      <p:ext uri="{BB962C8B-B14F-4D97-AF65-F5344CB8AC3E}">
        <p14:creationId xmlns:p14="http://schemas.microsoft.com/office/powerpoint/2010/main" val="281402485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visualization of Ridge coefficient path</a:t>
            </a:r>
          </a:p>
        </p:txBody>
      </p:sp>
    </p:spTree>
    <p:extLst>
      <p:ext uri="{BB962C8B-B14F-4D97-AF65-F5344CB8AC3E}">
        <p14:creationId xmlns:p14="http://schemas.microsoft.com/office/powerpoint/2010/main" val="122478523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5385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Draw: L(w) = RSS(w)</a:t>
            </a:r>
          </a:p>
        </p:txBody>
      </p:sp>
    </p:spTree>
    <p:extLst>
      <p:ext uri="{BB962C8B-B14F-4D97-AF65-F5344CB8AC3E}">
        <p14:creationId xmlns:p14="http://schemas.microsoft.com/office/powerpoint/2010/main" val="1345033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generic w vector</a:t>
            </a:r>
          </a:p>
          <a:p>
            <a:r>
              <a:rPr lang="en-US" dirty="0"/>
              <a:t>Draw why sum doesn’t work with an example of w_1 and w_2</a:t>
            </a:r>
          </a:p>
          <a:p>
            <a:r>
              <a:rPr lang="en-US" dirty="0"/>
              <a:t>Show summation for absolute values and show L1 norm notation</a:t>
            </a:r>
          </a:p>
          <a:p>
            <a:r>
              <a:rPr lang="en-US" dirty="0"/>
              <a:t>Show sum of squares summation and L2 norm notation</a:t>
            </a:r>
          </a:p>
          <a:p>
            <a:r>
              <a:rPr lang="en-US" dirty="0"/>
              <a:t>Both L1 and L2 have specific interpretation and practical importance</a:t>
            </a:r>
          </a:p>
          <a:p>
            <a:r>
              <a:rPr lang="en-US" dirty="0"/>
              <a:t>Talk about norm, notations, </a:t>
            </a:r>
          </a:p>
        </p:txBody>
      </p:sp>
    </p:spTree>
    <p:extLst>
      <p:ext uri="{BB962C8B-B14F-4D97-AF65-F5344CB8AC3E}">
        <p14:creationId xmlns:p14="http://schemas.microsoft.com/office/powerpoint/2010/main" val="1359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021696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08987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4511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lan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41482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60756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104682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782E7C6C-1655-4FD1-8408-B6CBD3CA3385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4729902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3552554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30212756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459E29E7-DCB5-40DA-B7DA-7F4C81A300FB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0E230D7C-4FEE-428D-9CB5-6C7BFFD76185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3586AF32-B74D-47C0-8108-D836B6B555F3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B2370C4A-4C26-4C65-986C-FB87908A4C26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8499FB7-55AD-4D11-ABC3-9FE1F930933E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AA87CBA7-0785-44D9-B753-5CF50245B2CE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8FA0E5ED-9D3A-42C7-9FEB-A25F49D2A01D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E24647E6-7468-46C8-9E31-FF35C282F294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E357776E-407A-4407-9A6D-ABA3759EEFF0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53594EBA-D710-4ABA-B6DC-EAD2E7CCA260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178016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8523559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59481632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67" r:id="rId10"/>
    <p:sldLayoutId id="2147483668" r:id="rId11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image" Target="../media/image5.tiff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8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tiff"/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tiff"/><Relationship Id="rId2" Type="http://schemas.openxmlformats.org/officeDocument/2006/relationships/image" Target="../media/image300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330.png"/><Relationship Id="rId7" Type="http://schemas.openxmlformats.org/officeDocument/2006/relationships/image" Target="../media/image370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60.png"/><Relationship Id="rId5" Type="http://schemas.openxmlformats.org/officeDocument/2006/relationships/image" Target="../media/image350.png"/><Relationship Id="rId4" Type="http://schemas.openxmlformats.org/officeDocument/2006/relationships/image" Target="../media/image34.png"/><Relationship Id="rId9" Type="http://schemas.openxmlformats.org/officeDocument/2006/relationships/image" Target="../media/image30.pn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s://www.tylervigen.com/spurious-correlations" TargetMode="External"/><Relationship Id="rId1" Type="http://schemas.openxmlformats.org/officeDocument/2006/relationships/slideLayout" Target="../slideLayouts/slideLayout3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31.png"/><Relationship Id="rId4" Type="http://schemas.openxmlformats.org/officeDocument/2006/relationships/hyperlink" Target="https://developers.google.com/machine-learning/crash-course/regularization-for-sparsity/l1-regularization" TargetMode="Externa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0.png"/><Relationship Id="rId4" Type="http://schemas.openxmlformats.org/officeDocument/2006/relationships/image" Target="../media/image8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Regularization – LASSO Regression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Pemi Nguyen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" sz="1000" dirty="0"/>
              <a:t>April 6, 2022</a:t>
            </a: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br>
              <a:rPr lang="en" sz="1000" dirty="0"/>
            </a:br>
            <a:r>
              <a:rPr lang="en" sz="1000" dirty="0"/>
              <a:t>Slides by Hunter Schafer</a:t>
            </a:r>
            <a:endParaRPr sz="10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407E8-03F2-B640-B615-18313F0871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Benefits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633A24-A729-C34A-8A14-47B2B0DE6CD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Why do we care about selecting features? Why not use them all?</a:t>
                </a:r>
              </a:p>
              <a:p>
                <a:pPr marL="139700" indent="0">
                  <a:lnSpc>
                    <a:spcPct val="150000"/>
                  </a:lnSpc>
                  <a:buNone/>
                </a:pPr>
                <a:r>
                  <a:rPr lang="en-US" b="1" dirty="0"/>
                  <a:t>Complexity</a:t>
                </a:r>
              </a:p>
              <a:p>
                <a:pPr marL="139700" indent="0">
                  <a:buNone/>
                </a:pPr>
                <a:r>
                  <a:rPr lang="en-US" dirty="0"/>
                  <a:t>Models with too many features are more complex. Might overfit!</a:t>
                </a:r>
              </a:p>
              <a:p>
                <a:pPr marL="139700" indent="0">
                  <a:lnSpc>
                    <a:spcPct val="150000"/>
                  </a:lnSpc>
                  <a:buNone/>
                </a:pPr>
                <a:r>
                  <a:rPr lang="en-US" b="1" dirty="0"/>
                  <a:t>Interpretability</a:t>
                </a:r>
              </a:p>
              <a:p>
                <a:pPr marL="139700" indent="0">
                  <a:buNone/>
                </a:pPr>
                <a:r>
                  <a:rPr lang="en-US" dirty="0"/>
                  <a:t>Can help us identify which features carry more information.</a:t>
                </a:r>
              </a:p>
              <a:p>
                <a:pPr marL="139700" indent="0">
                  <a:lnSpc>
                    <a:spcPct val="150000"/>
                  </a:lnSpc>
                  <a:buNone/>
                </a:pPr>
                <a:r>
                  <a:rPr lang="en-US" b="1" dirty="0"/>
                  <a:t>Efficiency</a:t>
                </a:r>
              </a:p>
              <a:p>
                <a:pPr marL="139700" indent="0">
                  <a:buNone/>
                </a:pPr>
                <a:r>
                  <a:rPr lang="en-US" dirty="0"/>
                  <a:t>Imagine if we had MANY features (e.g. DNA).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could have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10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11</m:t>
                        </m:r>
                      </m:sup>
                    </m:sSup>
                  </m:oMath>
                </a14:m>
                <a:r>
                  <a:rPr lang="en-US" dirty="0"/>
                  <a:t> coefficients. Evaluating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</m:t>
                    </m:r>
                    <m:sSup>
                      <m:sSup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p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h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would be very slow!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acc>
                  </m:oMath>
                </a14:m>
                <a:r>
                  <a:rPr lang="en-US" dirty="0"/>
                  <a:t> is </a:t>
                </a:r>
                <a:r>
                  <a:rPr lang="en-US" b="1" dirty="0"/>
                  <a:t>sparse</a:t>
                </a:r>
                <a:r>
                  <a:rPr lang="en-US" dirty="0"/>
                  <a:t>, only need to look at the non-zero coefficients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≠0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acc>
                                <m:accPr>
                                  <m:chr m:val="̂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acc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D633A24-A729-C34A-8A14-47B2B0DE6CD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292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EED311A-92A9-EC43-A664-51A5E2141E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D614134-F2A0-468B-9D4F-4EDE7E12F618}"/>
                  </a:ext>
                </a:extLst>
              </p14:cNvPr>
              <p14:cNvContentPartPr/>
              <p14:nvPr/>
            </p14:nvContentPartPr>
            <p14:xfrm>
              <a:off x="5545440" y="3379320"/>
              <a:ext cx="544680" cy="24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D614134-F2A0-468B-9D4F-4EDE7E12F618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536080" y="3369960"/>
                <a:ext cx="563400" cy="43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34997591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BE0016-A816-BE47-8F92-0E80DA5D55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Sparsity: Housing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8D1982-1F55-A441-964A-E610FD7FC0E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Might have many features to potentially use. Which are useful?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D2565A5-580A-F54A-9DEB-D220D2073B5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BC2F8DC-7E97-9846-A567-FEF23913E6D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9399697"/>
              </p:ext>
            </p:extLst>
          </p:nvPr>
        </p:nvGraphicFramePr>
        <p:xfrm>
          <a:off x="3492920" y="1014731"/>
          <a:ext cx="4572529" cy="3931920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5663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00620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813396">
                <a:tc>
                  <a:txBody>
                    <a:bodyPr/>
                    <a:lstStyle/>
                    <a:p>
                      <a:r>
                        <a:rPr lang="fr-FR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Lot size</a:t>
                      </a:r>
                    </a:p>
                    <a:p>
                      <a:r>
                        <a:rPr lang="fr-FR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Single </a:t>
                      </a:r>
                      <a:r>
                        <a:rPr lang="fr-FR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Family</a:t>
                      </a:r>
                      <a:endParaRPr lang="fr-FR" dirty="0">
                        <a:solidFill>
                          <a:srgbClr val="95698A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r>
                        <a:rPr lang="nl-NL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Year</a:t>
                      </a:r>
                      <a:r>
                        <a:rPr lang="nl-NL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built</a:t>
                      </a:r>
                    </a:p>
                    <a:p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Last sold price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Last sale price/</a:t>
                      </a:r>
                      <a:r>
                        <a:rPr lang="en-US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Finished </a:t>
                      </a:r>
                      <a:r>
                        <a:rPr lang="en-US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solidFill>
                          <a:srgbClr val="95698A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Unfinished </a:t>
                      </a:r>
                      <a:r>
                        <a:rPr lang="en-US" dirty="0" err="1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solidFill>
                          <a:srgbClr val="95698A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Finished basement </a:t>
                      </a:r>
                      <a:r>
                        <a:rPr lang="en-US" dirty="0" err="1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sqft</a:t>
                      </a:r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# floors</a:t>
                      </a:r>
                    </a:p>
                    <a:p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Flooring types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Parking type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Parking amount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Cooling</a:t>
                      </a:r>
                    </a:p>
                    <a:p>
                      <a:r>
                        <a:rPr lang="en-US" dirty="0">
                          <a:solidFill>
                            <a:srgbClr val="95698A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Heating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Exterior materials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Roof type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Structure style</a:t>
                      </a:r>
                    </a:p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Dishwasher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Garbage disposal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Microwave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Range / Oven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Refrigerator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Washer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Dryer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Laundry</a:t>
                      </a:r>
                      <a:r>
                        <a:rPr lang="en-US" baseline="0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location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Heating type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Jetted Tub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Deck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Fenced Yard</a:t>
                      </a:r>
                    </a:p>
                    <a:p>
                      <a:pPr marL="0" marR="0" indent="0" algn="l" defTabSz="4572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Lawn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Garden</a:t>
                      </a:r>
                    </a:p>
                    <a:p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Sprinkler System</a:t>
                      </a:r>
                    </a:p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… </a:t>
                      </a:r>
                    </a:p>
                  </a:txBody>
                  <a:tcPr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529294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A63CF0-EC1D-5741-A4C9-4EB88F354A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Sparsity:</a:t>
            </a:r>
            <a:br>
              <a:rPr lang="en-US" dirty="0"/>
            </a:br>
            <a:r>
              <a:rPr lang="en-US" sz="2200" dirty="0"/>
              <a:t>Reading Minds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7FBA48B-DA3B-BD43-BBEA-3D8BB499C19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How happy are you? What part of the brain controls happiness?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575B05-63A0-9A48-80F3-BBD2A77561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B9201D-71CD-E94B-8BE1-5A5781F4A35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592476"/>
            <a:ext cx="3060700" cy="30607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8075DE-B992-C442-B779-30C7463D08BE}"/>
                  </a:ext>
                </a:extLst>
              </p:cNvPr>
              <p:cNvSpPr/>
              <p:nvPr/>
            </p:nvSpPr>
            <p:spPr>
              <a:xfrm>
                <a:off x="4429737" y="1245236"/>
                <a:ext cx="382477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Nunito Sans" pitchFamily="2" charset="77"/>
                        <a:cs typeface="Nunito Sans" pitchFamily="2" charset="77"/>
                      </a:rPr>
                      <m:t>𝑥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318075DE-B992-C442-B779-30C7463D08BE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9737" y="1245236"/>
                <a:ext cx="382477" cy="30777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937941F-AED2-2743-AB5E-ACB659279FD1}"/>
                  </a:ext>
                </a:extLst>
              </p:cNvPr>
              <p:cNvSpPr/>
              <p:nvPr/>
            </p:nvSpPr>
            <p:spPr>
              <a:xfrm>
                <a:off x="7266709" y="1245235"/>
                <a:ext cx="384913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  <a:ea typeface="Nunito Sans" pitchFamily="2" charset="77"/>
                    <a:cs typeface="Nunito Sans" pitchFamily="2" charset="77"/>
                  </a:rPr>
                  <a:t> </a:t>
                </a:r>
                <a14:m>
                  <m:oMath xmlns:m="http://schemas.openxmlformats.org/officeDocument/2006/math">
                    <m:r>
                      <a:rPr lang="en-US" b="0" i="1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  <a:ea typeface="Nunito Sans" pitchFamily="2" charset="77"/>
                        <a:cs typeface="Nunito Sans" pitchFamily="2" charset="77"/>
                      </a:rPr>
                      <m:t>𝑦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3937941F-AED2-2743-AB5E-ACB659279FD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266709" y="1245235"/>
                <a:ext cx="384913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Rectangle 8">
            <a:extLst>
              <a:ext uri="{FF2B5EF4-FFF2-40B4-BE49-F238E27FC236}">
                <a16:creationId xmlns:a16="http://schemas.microsoft.com/office/drawing/2014/main" id="{91E3D513-4E7A-244C-AB06-A32807428A3E}"/>
              </a:ext>
            </a:extLst>
          </p:cNvPr>
          <p:cNvSpPr/>
          <p:nvPr/>
        </p:nvSpPr>
        <p:spPr>
          <a:xfrm>
            <a:off x="7238288" y="1592476"/>
            <a:ext cx="441754" cy="3060700"/>
          </a:xfrm>
          <a:prstGeom prst="rect">
            <a:avLst/>
          </a:prstGeom>
          <a:gradFill flip="none" rotWithShape="1">
            <a:gsLst>
              <a:gs pos="49000">
                <a:srgbClr val="F4F8FC"/>
              </a:gs>
              <a:gs pos="0">
                <a:schemeClr val="accent3"/>
              </a:gs>
              <a:gs pos="100000">
                <a:schemeClr val="accent1"/>
              </a:gs>
            </a:gsLst>
            <a:lin ang="5400000" scaled="1"/>
            <a:tileRect/>
          </a:gra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9211382-FDA0-DF47-A919-92291EEED26C}"/>
              </a:ext>
            </a:extLst>
          </p:cNvPr>
          <p:cNvSpPr/>
          <p:nvPr/>
        </p:nvSpPr>
        <p:spPr>
          <a:xfrm>
            <a:off x="7708471" y="1438587"/>
            <a:ext cx="140775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10 – Happy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</a:t>
            </a:r>
            <a:r>
              <a:rPr lang="en-US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0948402-7CF7-7A40-9CBF-522528A8AD99}"/>
              </a:ext>
            </a:extLst>
          </p:cNvPr>
          <p:cNvSpPr/>
          <p:nvPr/>
        </p:nvSpPr>
        <p:spPr>
          <a:xfrm>
            <a:off x="7707529" y="4499287"/>
            <a:ext cx="139701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0 – Sad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  <a:sym typeface="Wingdings" pitchFamily="2" charset="2"/>
              </a:rPr>
              <a:t> 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</a:t>
            </a:r>
            <a:r>
              <a:rPr lang="en-US" dirty="0"/>
              <a:t> </a:t>
            </a:r>
          </a:p>
        </p:txBody>
      </p:sp>
      <p:pic>
        <p:nvPicPr>
          <p:cNvPr id="24" name="Graphic 23" descr="Arrow: Slight curve">
            <a:extLst>
              <a:ext uri="{FF2B5EF4-FFF2-40B4-BE49-F238E27FC236}">
                <a16:creationId xmlns:a16="http://schemas.microsoft.com/office/drawing/2014/main" id="{F5A8EEB7-6061-D241-AEAB-5F7917C73D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 rot="19471470">
            <a:off x="6082374" y="2366045"/>
            <a:ext cx="1232812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3105162"/>
      </p:ext>
    </p:extLst>
  </p:cSld>
  <p:clrMapOvr>
    <a:masterClrMapping/>
  </p:clrMapOvr>
  <p:transition spd="slow">
    <p:push dir="u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</a:t>
            </a:r>
            <a:br>
              <a:rPr lang="en-US" dirty="0"/>
            </a:br>
            <a:r>
              <a:rPr lang="en-US" dirty="0"/>
              <a:t>Size 0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7397513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136200401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174105692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B57BA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1559619-A4DF-3D49-B774-F5CA17144FEE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160930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B57BA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BB2F3E70-99F2-6148-8263-03D9C5CC194E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760783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EAD8332-6219-734A-9FBA-0D6D9FCFDCC0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58239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4C28A8CE-F5CA-854D-B6B6-D6B24CB8284F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3494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Administrivia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CEC35EF-A25F-964B-93BD-948EC9C8B8D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b="1" dirty="0"/>
              <a:t>Homework 1 </a:t>
            </a:r>
            <a:r>
              <a:rPr lang="en-US" dirty="0"/>
              <a:t>due this Friday. We have late days but use them carefully.</a:t>
            </a:r>
          </a:p>
          <a:p>
            <a:r>
              <a:rPr lang="en-US" dirty="0"/>
              <a:t>Office Hours info posted on the course website</a:t>
            </a:r>
          </a:p>
          <a:p>
            <a:r>
              <a:rPr lang="en-US" dirty="0"/>
              <a:t>Please submit anonymous feedback so that we can know how we can improve the course quality</a:t>
            </a:r>
          </a:p>
          <a:p>
            <a:r>
              <a:rPr lang="en-US" dirty="0"/>
              <a:t>Sorry for the logistical issues on Monday, hopefully it’ll get better </a:t>
            </a:r>
            <a:r>
              <a:rPr lang="en-US" dirty="0">
                <a:sym typeface="Wingdings" pitchFamily="2" charset="2"/>
              </a:rPr>
              <a:t>. I’ll post a re-recording later this weekend.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96901482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F632E152-D94E-6D40-ACE1-C7CDD04979FA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43538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B2A0DC04-0578-E04E-B115-D701C253A3B0}"/>
              </a:ext>
            </a:extLst>
          </p:cNvPr>
          <p:cNvSpPr/>
          <p:nvPr/>
        </p:nvSpPr>
        <p:spPr>
          <a:xfrm>
            <a:off x="3878359" y="217331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129589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B57BA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428727090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2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8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B57BA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FB7C4216-5EF9-C140-8085-BC52805CB612}"/>
              </a:ext>
            </a:extLst>
          </p:cNvPr>
          <p:cNvSpPr/>
          <p:nvPr/>
        </p:nvSpPr>
        <p:spPr>
          <a:xfrm>
            <a:off x="5844098" y="332534"/>
            <a:ext cx="2670924" cy="954107"/>
          </a:xfrm>
          <a:prstGeom prst="rect">
            <a:avLst/>
          </a:prstGeom>
          <a:ln>
            <a:solidFill>
              <a:schemeClr val="bg2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Not necessarily nested!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Best Model – Size 1: </a:t>
            </a:r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living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Best Model – Size 2: 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 # bathrooms &amp; # bedrooms</a:t>
            </a:r>
          </a:p>
        </p:txBody>
      </p:sp>
    </p:spTree>
    <p:extLst>
      <p:ext uri="{BB962C8B-B14F-4D97-AF65-F5344CB8AC3E}">
        <p14:creationId xmlns:p14="http://schemas.microsoft.com/office/powerpoint/2010/main" val="359803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</a:t>
            </a:r>
            <a:br>
              <a:rPr lang="en-US" dirty="0"/>
            </a:br>
            <a:r>
              <a:rPr lang="en-US" dirty="0"/>
              <a:t>Size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296087485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4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6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6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388300715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7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156337689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6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6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6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A66809F0-F283-7D4B-810D-1F240A514E5D}"/>
              </a:ext>
            </a:extLst>
          </p:cNvPr>
          <p:cNvSpPr/>
          <p:nvPr/>
        </p:nvSpPr>
        <p:spPr>
          <a:xfrm>
            <a:off x="5593071" y="32589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464036-0158-1846-B646-B77849265803}"/>
              </a:ext>
            </a:extLst>
          </p:cNvPr>
          <p:cNvSpPr/>
          <p:nvPr/>
        </p:nvSpPr>
        <p:spPr>
          <a:xfrm>
            <a:off x="5587299" y="33167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E285AF3-3E18-CA4C-81AD-DC6F872ECC04}"/>
              </a:ext>
            </a:extLst>
          </p:cNvPr>
          <p:cNvSpPr/>
          <p:nvPr/>
        </p:nvSpPr>
        <p:spPr>
          <a:xfrm>
            <a:off x="5587299" y="31781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4CDB71BC-4E7B-0E4C-8938-503215FF1380}"/>
              </a:ext>
            </a:extLst>
          </p:cNvPr>
          <p:cNvSpPr/>
          <p:nvPr/>
        </p:nvSpPr>
        <p:spPr>
          <a:xfrm>
            <a:off x="5587299" y="307424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19D54F16-7FFF-C54E-8542-A0AC271CDF22}"/>
              </a:ext>
            </a:extLst>
          </p:cNvPr>
          <p:cNvSpPr/>
          <p:nvPr/>
        </p:nvSpPr>
        <p:spPr>
          <a:xfrm>
            <a:off x="5587299" y="258934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15C570B-C14F-F347-BD7D-378AABA96C09}"/>
              </a:ext>
            </a:extLst>
          </p:cNvPr>
          <p:cNvSpPr/>
          <p:nvPr/>
        </p:nvSpPr>
        <p:spPr>
          <a:xfrm>
            <a:off x="5587299" y="232380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54D8A393-D4BF-D245-A1DF-6B64F633E551}"/>
              </a:ext>
            </a:extLst>
          </p:cNvPr>
          <p:cNvSpPr/>
          <p:nvPr/>
        </p:nvSpPr>
        <p:spPr>
          <a:xfrm>
            <a:off x="5593072" y="33166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4A3861B-5D5F-D943-8C89-A8BCA908EDA0}"/>
              </a:ext>
            </a:extLst>
          </p:cNvPr>
          <p:cNvSpPr/>
          <p:nvPr/>
        </p:nvSpPr>
        <p:spPr>
          <a:xfrm>
            <a:off x="5587300" y="33744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E4503A9A-D5A0-364E-B415-42848209E472}"/>
              </a:ext>
            </a:extLst>
          </p:cNvPr>
          <p:cNvSpPr/>
          <p:nvPr/>
        </p:nvSpPr>
        <p:spPr>
          <a:xfrm>
            <a:off x="5587300" y="32358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224CC104-76EF-5C44-8B45-4E2CB3BA28E3}"/>
              </a:ext>
            </a:extLst>
          </p:cNvPr>
          <p:cNvSpPr/>
          <p:nvPr/>
        </p:nvSpPr>
        <p:spPr>
          <a:xfrm>
            <a:off x="5587300" y="31319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E88DDEA2-3B38-A046-BF5A-F2401F64052C}"/>
              </a:ext>
            </a:extLst>
          </p:cNvPr>
          <p:cNvSpPr/>
          <p:nvPr/>
        </p:nvSpPr>
        <p:spPr>
          <a:xfrm>
            <a:off x="5587300" y="299342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36F388C-F9EC-5F4B-8066-B24543133CD6}"/>
              </a:ext>
            </a:extLst>
          </p:cNvPr>
          <p:cNvSpPr/>
          <p:nvPr/>
        </p:nvSpPr>
        <p:spPr>
          <a:xfrm>
            <a:off x="5587300" y="28895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265">
            <a:extLst>
              <a:ext uri="{FF2B5EF4-FFF2-40B4-BE49-F238E27FC236}">
                <a16:creationId xmlns:a16="http://schemas.microsoft.com/office/drawing/2014/main" id="{583A1199-D442-BD40-839F-CA54D7E035AA}"/>
              </a:ext>
            </a:extLst>
          </p:cNvPr>
          <p:cNvSpPr/>
          <p:nvPr/>
        </p:nvSpPr>
        <p:spPr>
          <a:xfrm>
            <a:off x="5586101" y="349195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0       1      2     3     4     5     6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353556113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7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8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8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A2DFC2F6-8C27-8A42-8BF3-B3B6A319736D}"/>
              </a:ext>
            </a:extLst>
          </p:cNvPr>
          <p:cNvSpPr/>
          <p:nvPr/>
        </p:nvSpPr>
        <p:spPr>
          <a:xfrm>
            <a:off x="5910595" y="31937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BD601536-1548-D947-AB32-381BB7AA1EE8}"/>
              </a:ext>
            </a:extLst>
          </p:cNvPr>
          <p:cNvSpPr/>
          <p:nvPr/>
        </p:nvSpPr>
        <p:spPr>
          <a:xfrm>
            <a:off x="5912908" y="30575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EE19270C-B618-5B47-8A8E-C678245B35FE}"/>
              </a:ext>
            </a:extLst>
          </p:cNvPr>
          <p:cNvSpPr/>
          <p:nvPr/>
        </p:nvSpPr>
        <p:spPr>
          <a:xfrm>
            <a:off x="5907136" y="311529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4FE5D5FF-5B6B-254C-BD23-8889116F3D72}"/>
              </a:ext>
            </a:extLst>
          </p:cNvPr>
          <p:cNvSpPr/>
          <p:nvPr/>
        </p:nvSpPr>
        <p:spPr>
          <a:xfrm>
            <a:off x="5907136" y="29767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D3B944B6-2B9B-A649-ADDF-5BE02B754484}"/>
              </a:ext>
            </a:extLst>
          </p:cNvPr>
          <p:cNvSpPr/>
          <p:nvPr/>
        </p:nvSpPr>
        <p:spPr>
          <a:xfrm>
            <a:off x="5907136" y="28728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4C65EF4B-0E73-8D4F-A5B7-3DC9714B22CE}"/>
              </a:ext>
            </a:extLst>
          </p:cNvPr>
          <p:cNvSpPr/>
          <p:nvPr/>
        </p:nvSpPr>
        <p:spPr>
          <a:xfrm>
            <a:off x="5907136" y="273428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45F7472E-5ACC-2F43-9317-05EA2A8E71A1}"/>
              </a:ext>
            </a:extLst>
          </p:cNvPr>
          <p:cNvSpPr/>
          <p:nvPr/>
        </p:nvSpPr>
        <p:spPr>
          <a:xfrm>
            <a:off x="5907136" y="263038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A66809F0-F283-7D4B-810D-1F240A514E5D}"/>
              </a:ext>
            </a:extLst>
          </p:cNvPr>
          <p:cNvSpPr/>
          <p:nvPr/>
        </p:nvSpPr>
        <p:spPr>
          <a:xfrm>
            <a:off x="5593071" y="32589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464036-0158-1846-B646-B77849265803}"/>
              </a:ext>
            </a:extLst>
          </p:cNvPr>
          <p:cNvSpPr/>
          <p:nvPr/>
        </p:nvSpPr>
        <p:spPr>
          <a:xfrm>
            <a:off x="5587299" y="33167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E285AF3-3E18-CA4C-81AD-DC6F872ECC04}"/>
              </a:ext>
            </a:extLst>
          </p:cNvPr>
          <p:cNvSpPr/>
          <p:nvPr/>
        </p:nvSpPr>
        <p:spPr>
          <a:xfrm>
            <a:off x="5587299" y="31781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4CDB71BC-4E7B-0E4C-8938-503215FF1380}"/>
              </a:ext>
            </a:extLst>
          </p:cNvPr>
          <p:cNvSpPr/>
          <p:nvPr/>
        </p:nvSpPr>
        <p:spPr>
          <a:xfrm>
            <a:off x="5587299" y="307424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19D54F16-7FFF-C54E-8542-A0AC271CDF22}"/>
              </a:ext>
            </a:extLst>
          </p:cNvPr>
          <p:cNvSpPr/>
          <p:nvPr/>
        </p:nvSpPr>
        <p:spPr>
          <a:xfrm>
            <a:off x="5587299" y="258934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15C570B-C14F-F347-BD7D-378AABA96C09}"/>
              </a:ext>
            </a:extLst>
          </p:cNvPr>
          <p:cNvSpPr/>
          <p:nvPr/>
        </p:nvSpPr>
        <p:spPr>
          <a:xfrm>
            <a:off x="5587299" y="232380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54D8A393-D4BF-D245-A1DF-6B64F633E551}"/>
              </a:ext>
            </a:extLst>
          </p:cNvPr>
          <p:cNvSpPr/>
          <p:nvPr/>
        </p:nvSpPr>
        <p:spPr>
          <a:xfrm>
            <a:off x="5593072" y="33166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4A3861B-5D5F-D943-8C89-A8BCA908EDA0}"/>
              </a:ext>
            </a:extLst>
          </p:cNvPr>
          <p:cNvSpPr/>
          <p:nvPr/>
        </p:nvSpPr>
        <p:spPr>
          <a:xfrm>
            <a:off x="5587300" y="33744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E4503A9A-D5A0-364E-B415-42848209E472}"/>
              </a:ext>
            </a:extLst>
          </p:cNvPr>
          <p:cNvSpPr/>
          <p:nvPr/>
        </p:nvSpPr>
        <p:spPr>
          <a:xfrm>
            <a:off x="5587300" y="32358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224CC104-76EF-5C44-8B45-4E2CB3BA28E3}"/>
              </a:ext>
            </a:extLst>
          </p:cNvPr>
          <p:cNvSpPr/>
          <p:nvPr/>
        </p:nvSpPr>
        <p:spPr>
          <a:xfrm>
            <a:off x="5587300" y="31319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E88DDEA2-3B38-A046-BF5A-F2401F64052C}"/>
              </a:ext>
            </a:extLst>
          </p:cNvPr>
          <p:cNvSpPr/>
          <p:nvPr/>
        </p:nvSpPr>
        <p:spPr>
          <a:xfrm>
            <a:off x="5587300" y="299342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36F388C-F9EC-5F4B-8066-B24543133CD6}"/>
              </a:ext>
            </a:extLst>
          </p:cNvPr>
          <p:cNvSpPr/>
          <p:nvPr/>
        </p:nvSpPr>
        <p:spPr>
          <a:xfrm>
            <a:off x="5587300" y="28895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265">
            <a:extLst>
              <a:ext uri="{FF2B5EF4-FFF2-40B4-BE49-F238E27FC236}">
                <a16:creationId xmlns:a16="http://schemas.microsoft.com/office/drawing/2014/main" id="{583A1199-D442-BD40-839F-CA54D7E035AA}"/>
              </a:ext>
            </a:extLst>
          </p:cNvPr>
          <p:cNvSpPr/>
          <p:nvPr/>
        </p:nvSpPr>
        <p:spPr>
          <a:xfrm>
            <a:off x="5586101" y="349195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2718A28E-0CD3-4F4A-A0E3-B36C15B75585}"/>
              </a:ext>
            </a:extLst>
          </p:cNvPr>
          <p:cNvSpPr/>
          <p:nvPr/>
        </p:nvSpPr>
        <p:spPr>
          <a:xfrm>
            <a:off x="5898831" y="3299047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0       1      2     3     4     5     6     7     8 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207735108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FB4735-C2D4-FB4C-A964-144778D880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Best Model Size 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538D5D-75A2-1449-8331-C153B4A3137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5F5F2E5E-6A7F-5548-8B63-A046A5CFDE83}"/>
              </a:ext>
            </a:extLst>
          </p:cNvPr>
          <p:cNvSpPr/>
          <p:nvPr/>
        </p:nvSpPr>
        <p:spPr>
          <a:xfrm flipH="1">
            <a:off x="3140439" y="534599"/>
            <a:ext cx="3515192" cy="3413792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340F779-F138-E94E-A698-B97E4FDE91DD}"/>
              </a:ext>
            </a:extLst>
          </p:cNvPr>
          <p:cNvSpPr/>
          <p:nvPr/>
        </p:nvSpPr>
        <p:spPr>
          <a:xfrm>
            <a:off x="4313986" y="4246585"/>
            <a:ext cx="12490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of features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/>
              <p:nvPr/>
            </p:nvSpPr>
            <p:spPr>
              <a:xfrm rot="16200000">
                <a:off x="2389848" y="2098608"/>
                <a:ext cx="1087029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𝑀𝑆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𝐸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𝑣𝑎𝑙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(</m:t>
                      </m:r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i="1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99C95EE-452F-0C40-B8F9-BDDA634C9B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89848" y="2098608"/>
                <a:ext cx="1087029" cy="307777"/>
              </a:xfrm>
              <a:prstGeom prst="rect">
                <a:avLst/>
              </a:prstGeom>
              <a:blipFill>
                <a:blip r:embed="rId2"/>
                <a:stretch>
                  <a:fillRect r="-16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4" name="Oval 183">
            <a:extLst>
              <a:ext uri="{FF2B5EF4-FFF2-40B4-BE49-F238E27FC236}">
                <a16:creationId xmlns:a16="http://schemas.microsoft.com/office/drawing/2014/main" id="{C8B8C4EF-39E2-D542-9099-6ACA77DABA75}"/>
              </a:ext>
            </a:extLst>
          </p:cNvPr>
          <p:cNvSpPr/>
          <p:nvPr/>
        </p:nvSpPr>
        <p:spPr>
          <a:xfrm>
            <a:off x="3884568" y="217872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5" name="Oval 184">
            <a:extLst>
              <a:ext uri="{FF2B5EF4-FFF2-40B4-BE49-F238E27FC236}">
                <a16:creationId xmlns:a16="http://schemas.microsoft.com/office/drawing/2014/main" id="{41B2D9BB-C36A-8B44-BE34-291B6B7DC59A}"/>
              </a:ext>
            </a:extLst>
          </p:cNvPr>
          <p:cNvSpPr/>
          <p:nvPr/>
        </p:nvSpPr>
        <p:spPr>
          <a:xfrm>
            <a:off x="3429714" y="878365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6" name="Oval 185">
            <a:extLst>
              <a:ext uri="{FF2B5EF4-FFF2-40B4-BE49-F238E27FC236}">
                <a16:creationId xmlns:a16="http://schemas.microsoft.com/office/drawing/2014/main" id="{8426ADC5-3E09-FD4D-8586-A8A99338997C}"/>
              </a:ext>
            </a:extLst>
          </p:cNvPr>
          <p:cNvSpPr/>
          <p:nvPr/>
        </p:nvSpPr>
        <p:spPr>
          <a:xfrm>
            <a:off x="3893067" y="10930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7" name="Oval 186">
            <a:extLst>
              <a:ext uri="{FF2B5EF4-FFF2-40B4-BE49-F238E27FC236}">
                <a16:creationId xmlns:a16="http://schemas.microsoft.com/office/drawing/2014/main" id="{F69CFFA1-0331-EE4F-A998-1A6867A416C8}"/>
              </a:ext>
            </a:extLst>
          </p:cNvPr>
          <p:cNvSpPr/>
          <p:nvPr/>
        </p:nvSpPr>
        <p:spPr>
          <a:xfrm>
            <a:off x="3895380" y="9567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8" name="Oval 187">
            <a:extLst>
              <a:ext uri="{FF2B5EF4-FFF2-40B4-BE49-F238E27FC236}">
                <a16:creationId xmlns:a16="http://schemas.microsoft.com/office/drawing/2014/main" id="{5F21723B-376E-4342-98C6-AF817669F810}"/>
              </a:ext>
            </a:extLst>
          </p:cNvPr>
          <p:cNvSpPr/>
          <p:nvPr/>
        </p:nvSpPr>
        <p:spPr>
          <a:xfrm>
            <a:off x="3889607" y="18573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9" name="Oval 188">
            <a:extLst>
              <a:ext uri="{FF2B5EF4-FFF2-40B4-BE49-F238E27FC236}">
                <a16:creationId xmlns:a16="http://schemas.microsoft.com/office/drawing/2014/main" id="{255FD03D-920B-6840-AF87-1199C2B56AB6}"/>
              </a:ext>
            </a:extLst>
          </p:cNvPr>
          <p:cNvSpPr/>
          <p:nvPr/>
        </p:nvSpPr>
        <p:spPr>
          <a:xfrm>
            <a:off x="3889607" y="171879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0" name="Oval 189">
            <a:extLst>
              <a:ext uri="{FF2B5EF4-FFF2-40B4-BE49-F238E27FC236}">
                <a16:creationId xmlns:a16="http://schemas.microsoft.com/office/drawing/2014/main" id="{B24AFE31-C81F-104B-973F-FB72FFAF0570}"/>
              </a:ext>
            </a:extLst>
          </p:cNvPr>
          <p:cNvSpPr/>
          <p:nvPr/>
        </p:nvSpPr>
        <p:spPr>
          <a:xfrm>
            <a:off x="3889607" y="161488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1" name="Oval 190">
            <a:extLst>
              <a:ext uri="{FF2B5EF4-FFF2-40B4-BE49-F238E27FC236}">
                <a16:creationId xmlns:a16="http://schemas.microsoft.com/office/drawing/2014/main" id="{B6F60A94-BAA0-AA4A-9187-98128A530EE2}"/>
              </a:ext>
            </a:extLst>
          </p:cNvPr>
          <p:cNvSpPr/>
          <p:nvPr/>
        </p:nvSpPr>
        <p:spPr>
          <a:xfrm>
            <a:off x="3889607" y="147633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2" name="Oval 191">
            <a:extLst>
              <a:ext uri="{FF2B5EF4-FFF2-40B4-BE49-F238E27FC236}">
                <a16:creationId xmlns:a16="http://schemas.microsoft.com/office/drawing/2014/main" id="{1D6934AB-B0D5-8940-933D-B255C0E8DA08}"/>
              </a:ext>
            </a:extLst>
          </p:cNvPr>
          <p:cNvSpPr/>
          <p:nvPr/>
        </p:nvSpPr>
        <p:spPr>
          <a:xfrm>
            <a:off x="3889607" y="1372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3" name="Oval 192">
            <a:extLst>
              <a:ext uri="{FF2B5EF4-FFF2-40B4-BE49-F238E27FC236}">
                <a16:creationId xmlns:a16="http://schemas.microsoft.com/office/drawing/2014/main" id="{A2DFC2F6-8C27-8A42-8BF3-B3B6A319736D}"/>
              </a:ext>
            </a:extLst>
          </p:cNvPr>
          <p:cNvSpPr/>
          <p:nvPr/>
        </p:nvSpPr>
        <p:spPr>
          <a:xfrm>
            <a:off x="5910595" y="31937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4" name="Oval 193">
            <a:extLst>
              <a:ext uri="{FF2B5EF4-FFF2-40B4-BE49-F238E27FC236}">
                <a16:creationId xmlns:a16="http://schemas.microsoft.com/office/drawing/2014/main" id="{BD601536-1548-D947-AB32-381BB7AA1EE8}"/>
              </a:ext>
            </a:extLst>
          </p:cNvPr>
          <p:cNvSpPr/>
          <p:nvPr/>
        </p:nvSpPr>
        <p:spPr>
          <a:xfrm>
            <a:off x="5912908" y="305753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5" name="Oval 194">
            <a:extLst>
              <a:ext uri="{FF2B5EF4-FFF2-40B4-BE49-F238E27FC236}">
                <a16:creationId xmlns:a16="http://schemas.microsoft.com/office/drawing/2014/main" id="{EE19270C-B618-5B47-8A8E-C678245B35FE}"/>
              </a:ext>
            </a:extLst>
          </p:cNvPr>
          <p:cNvSpPr/>
          <p:nvPr/>
        </p:nvSpPr>
        <p:spPr>
          <a:xfrm>
            <a:off x="5907136" y="311529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6" name="Oval 195">
            <a:extLst>
              <a:ext uri="{FF2B5EF4-FFF2-40B4-BE49-F238E27FC236}">
                <a16:creationId xmlns:a16="http://schemas.microsoft.com/office/drawing/2014/main" id="{4FE5D5FF-5B6B-254C-BD23-8889116F3D72}"/>
              </a:ext>
            </a:extLst>
          </p:cNvPr>
          <p:cNvSpPr/>
          <p:nvPr/>
        </p:nvSpPr>
        <p:spPr>
          <a:xfrm>
            <a:off x="5907136" y="29767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7" name="Oval 196">
            <a:extLst>
              <a:ext uri="{FF2B5EF4-FFF2-40B4-BE49-F238E27FC236}">
                <a16:creationId xmlns:a16="http://schemas.microsoft.com/office/drawing/2014/main" id="{D3B944B6-2B9B-A649-ADDF-5BE02B754484}"/>
              </a:ext>
            </a:extLst>
          </p:cNvPr>
          <p:cNvSpPr/>
          <p:nvPr/>
        </p:nvSpPr>
        <p:spPr>
          <a:xfrm>
            <a:off x="5907136" y="28728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8" name="Oval 197">
            <a:extLst>
              <a:ext uri="{FF2B5EF4-FFF2-40B4-BE49-F238E27FC236}">
                <a16:creationId xmlns:a16="http://schemas.microsoft.com/office/drawing/2014/main" id="{4C65EF4B-0E73-8D4F-A5B7-3DC9714B22CE}"/>
              </a:ext>
            </a:extLst>
          </p:cNvPr>
          <p:cNvSpPr/>
          <p:nvPr/>
        </p:nvSpPr>
        <p:spPr>
          <a:xfrm>
            <a:off x="5907136" y="273428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9" name="Oval 198">
            <a:extLst>
              <a:ext uri="{FF2B5EF4-FFF2-40B4-BE49-F238E27FC236}">
                <a16:creationId xmlns:a16="http://schemas.microsoft.com/office/drawing/2014/main" id="{45F7472E-5ACC-2F43-9317-05EA2A8E71A1}"/>
              </a:ext>
            </a:extLst>
          </p:cNvPr>
          <p:cNvSpPr/>
          <p:nvPr/>
        </p:nvSpPr>
        <p:spPr>
          <a:xfrm>
            <a:off x="5907136" y="263038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Oval 199">
            <a:extLst>
              <a:ext uri="{FF2B5EF4-FFF2-40B4-BE49-F238E27FC236}">
                <a16:creationId xmlns:a16="http://schemas.microsoft.com/office/drawing/2014/main" id="{A8A10497-10D3-AA4D-86FA-DAD923039C90}"/>
              </a:ext>
            </a:extLst>
          </p:cNvPr>
          <p:cNvSpPr/>
          <p:nvPr/>
        </p:nvSpPr>
        <p:spPr>
          <a:xfrm>
            <a:off x="4218055" y="14751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1" name="Oval 200">
            <a:extLst>
              <a:ext uri="{FF2B5EF4-FFF2-40B4-BE49-F238E27FC236}">
                <a16:creationId xmlns:a16="http://schemas.microsoft.com/office/drawing/2014/main" id="{8C908FF7-845E-A749-8CB0-4105CCFBD163}"/>
              </a:ext>
            </a:extLst>
          </p:cNvPr>
          <p:cNvSpPr/>
          <p:nvPr/>
        </p:nvSpPr>
        <p:spPr>
          <a:xfrm>
            <a:off x="4212283" y="15328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2" name="Oval 201">
            <a:extLst>
              <a:ext uri="{FF2B5EF4-FFF2-40B4-BE49-F238E27FC236}">
                <a16:creationId xmlns:a16="http://schemas.microsoft.com/office/drawing/2014/main" id="{C9C0D2F7-9E4F-5A43-9A20-2D9A1152E956}"/>
              </a:ext>
            </a:extLst>
          </p:cNvPr>
          <p:cNvSpPr/>
          <p:nvPr/>
        </p:nvSpPr>
        <p:spPr>
          <a:xfrm>
            <a:off x="4212283" y="13943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Oval 202">
            <a:extLst>
              <a:ext uri="{FF2B5EF4-FFF2-40B4-BE49-F238E27FC236}">
                <a16:creationId xmlns:a16="http://schemas.microsoft.com/office/drawing/2014/main" id="{50E40769-01F2-5146-AB87-004F3814B510}"/>
              </a:ext>
            </a:extLst>
          </p:cNvPr>
          <p:cNvSpPr/>
          <p:nvPr/>
        </p:nvSpPr>
        <p:spPr>
          <a:xfrm>
            <a:off x="4212283" y="12904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Oval 203">
            <a:extLst>
              <a:ext uri="{FF2B5EF4-FFF2-40B4-BE49-F238E27FC236}">
                <a16:creationId xmlns:a16="http://schemas.microsoft.com/office/drawing/2014/main" id="{9B51DC37-B330-1C45-99F0-6D638D30DC04}"/>
              </a:ext>
            </a:extLst>
          </p:cNvPr>
          <p:cNvSpPr/>
          <p:nvPr/>
        </p:nvSpPr>
        <p:spPr>
          <a:xfrm>
            <a:off x="4212283" y="115187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Oval 204">
            <a:extLst>
              <a:ext uri="{FF2B5EF4-FFF2-40B4-BE49-F238E27FC236}">
                <a16:creationId xmlns:a16="http://schemas.microsoft.com/office/drawing/2014/main" id="{0D158A5E-90A1-E34B-85D3-84B4B07F356B}"/>
              </a:ext>
            </a:extLst>
          </p:cNvPr>
          <p:cNvSpPr/>
          <p:nvPr/>
        </p:nvSpPr>
        <p:spPr>
          <a:xfrm>
            <a:off x="4212283" y="104796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Oval 205">
            <a:extLst>
              <a:ext uri="{FF2B5EF4-FFF2-40B4-BE49-F238E27FC236}">
                <a16:creationId xmlns:a16="http://schemas.microsoft.com/office/drawing/2014/main" id="{6C7F2863-A1AE-9A46-A6B1-1913ACEB2B62}"/>
              </a:ext>
            </a:extLst>
          </p:cNvPr>
          <p:cNvSpPr/>
          <p:nvPr/>
        </p:nvSpPr>
        <p:spPr>
          <a:xfrm>
            <a:off x="4229600" y="25373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Oval 206">
            <a:extLst>
              <a:ext uri="{FF2B5EF4-FFF2-40B4-BE49-F238E27FC236}">
                <a16:creationId xmlns:a16="http://schemas.microsoft.com/office/drawing/2014/main" id="{32132F9C-203A-3C4A-B8C2-42CDC63A8D93}"/>
              </a:ext>
            </a:extLst>
          </p:cNvPr>
          <p:cNvSpPr/>
          <p:nvPr/>
        </p:nvSpPr>
        <p:spPr>
          <a:xfrm>
            <a:off x="4223828" y="259506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Oval 207">
            <a:extLst>
              <a:ext uri="{FF2B5EF4-FFF2-40B4-BE49-F238E27FC236}">
                <a16:creationId xmlns:a16="http://schemas.microsoft.com/office/drawing/2014/main" id="{BCEFADF0-3F89-594A-96A4-2D2B31D070C2}"/>
              </a:ext>
            </a:extLst>
          </p:cNvPr>
          <p:cNvSpPr/>
          <p:nvPr/>
        </p:nvSpPr>
        <p:spPr>
          <a:xfrm>
            <a:off x="4223828" y="245651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Oval 208">
            <a:extLst>
              <a:ext uri="{FF2B5EF4-FFF2-40B4-BE49-F238E27FC236}">
                <a16:creationId xmlns:a16="http://schemas.microsoft.com/office/drawing/2014/main" id="{7E6146DC-DCEF-E749-9AFB-325C540062BE}"/>
              </a:ext>
            </a:extLst>
          </p:cNvPr>
          <p:cNvSpPr/>
          <p:nvPr/>
        </p:nvSpPr>
        <p:spPr>
          <a:xfrm>
            <a:off x="4223828" y="23526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Oval 209">
            <a:extLst>
              <a:ext uri="{FF2B5EF4-FFF2-40B4-BE49-F238E27FC236}">
                <a16:creationId xmlns:a16="http://schemas.microsoft.com/office/drawing/2014/main" id="{3F9DDB5B-EAC7-DB40-88F8-26F785F1B3FB}"/>
              </a:ext>
            </a:extLst>
          </p:cNvPr>
          <p:cNvSpPr/>
          <p:nvPr/>
        </p:nvSpPr>
        <p:spPr>
          <a:xfrm>
            <a:off x="4223828" y="21101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Oval 210">
            <a:extLst>
              <a:ext uri="{FF2B5EF4-FFF2-40B4-BE49-F238E27FC236}">
                <a16:creationId xmlns:a16="http://schemas.microsoft.com/office/drawing/2014/main" id="{84951112-175A-744F-A7FD-4377944F7417}"/>
              </a:ext>
            </a:extLst>
          </p:cNvPr>
          <p:cNvSpPr/>
          <p:nvPr/>
        </p:nvSpPr>
        <p:spPr>
          <a:xfrm>
            <a:off x="4223828" y="184460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Oval 211">
            <a:extLst>
              <a:ext uri="{FF2B5EF4-FFF2-40B4-BE49-F238E27FC236}">
                <a16:creationId xmlns:a16="http://schemas.microsoft.com/office/drawing/2014/main" id="{A66809F0-F283-7D4B-810D-1F240A514E5D}"/>
              </a:ext>
            </a:extLst>
          </p:cNvPr>
          <p:cNvSpPr/>
          <p:nvPr/>
        </p:nvSpPr>
        <p:spPr>
          <a:xfrm>
            <a:off x="5593071" y="325894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Oval 212">
            <a:extLst>
              <a:ext uri="{FF2B5EF4-FFF2-40B4-BE49-F238E27FC236}">
                <a16:creationId xmlns:a16="http://schemas.microsoft.com/office/drawing/2014/main" id="{18464036-0158-1846-B646-B77849265803}"/>
              </a:ext>
            </a:extLst>
          </p:cNvPr>
          <p:cNvSpPr/>
          <p:nvPr/>
        </p:nvSpPr>
        <p:spPr>
          <a:xfrm>
            <a:off x="5587299" y="331670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Oval 213">
            <a:extLst>
              <a:ext uri="{FF2B5EF4-FFF2-40B4-BE49-F238E27FC236}">
                <a16:creationId xmlns:a16="http://schemas.microsoft.com/office/drawing/2014/main" id="{6E285AF3-3E18-CA4C-81AD-DC6F872ECC04}"/>
              </a:ext>
            </a:extLst>
          </p:cNvPr>
          <p:cNvSpPr/>
          <p:nvPr/>
        </p:nvSpPr>
        <p:spPr>
          <a:xfrm>
            <a:off x="5587299" y="317815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Oval 214">
            <a:extLst>
              <a:ext uri="{FF2B5EF4-FFF2-40B4-BE49-F238E27FC236}">
                <a16:creationId xmlns:a16="http://schemas.microsoft.com/office/drawing/2014/main" id="{4CDB71BC-4E7B-0E4C-8938-503215FF1380}"/>
              </a:ext>
            </a:extLst>
          </p:cNvPr>
          <p:cNvSpPr/>
          <p:nvPr/>
        </p:nvSpPr>
        <p:spPr>
          <a:xfrm>
            <a:off x="5587299" y="307424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Oval 215">
            <a:extLst>
              <a:ext uri="{FF2B5EF4-FFF2-40B4-BE49-F238E27FC236}">
                <a16:creationId xmlns:a16="http://schemas.microsoft.com/office/drawing/2014/main" id="{19D54F16-7FFF-C54E-8542-A0AC271CDF22}"/>
              </a:ext>
            </a:extLst>
          </p:cNvPr>
          <p:cNvSpPr/>
          <p:nvPr/>
        </p:nvSpPr>
        <p:spPr>
          <a:xfrm>
            <a:off x="5587299" y="258934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Oval 216">
            <a:extLst>
              <a:ext uri="{FF2B5EF4-FFF2-40B4-BE49-F238E27FC236}">
                <a16:creationId xmlns:a16="http://schemas.microsoft.com/office/drawing/2014/main" id="{815C570B-C14F-F347-BD7D-378AABA96C09}"/>
              </a:ext>
            </a:extLst>
          </p:cNvPr>
          <p:cNvSpPr/>
          <p:nvPr/>
        </p:nvSpPr>
        <p:spPr>
          <a:xfrm>
            <a:off x="5587299" y="232380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8" name="Oval 217">
            <a:extLst>
              <a:ext uri="{FF2B5EF4-FFF2-40B4-BE49-F238E27FC236}">
                <a16:creationId xmlns:a16="http://schemas.microsoft.com/office/drawing/2014/main" id="{54D8A393-D4BF-D245-A1DF-6B64F633E551}"/>
              </a:ext>
            </a:extLst>
          </p:cNvPr>
          <p:cNvSpPr/>
          <p:nvPr/>
        </p:nvSpPr>
        <p:spPr>
          <a:xfrm>
            <a:off x="5593072" y="331666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9" name="Oval 218">
            <a:extLst>
              <a:ext uri="{FF2B5EF4-FFF2-40B4-BE49-F238E27FC236}">
                <a16:creationId xmlns:a16="http://schemas.microsoft.com/office/drawing/2014/main" id="{A4A3861B-5D5F-D943-8C89-A8BCA908EDA0}"/>
              </a:ext>
            </a:extLst>
          </p:cNvPr>
          <p:cNvSpPr/>
          <p:nvPr/>
        </p:nvSpPr>
        <p:spPr>
          <a:xfrm>
            <a:off x="5587300" y="337442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0" name="Oval 219">
            <a:extLst>
              <a:ext uri="{FF2B5EF4-FFF2-40B4-BE49-F238E27FC236}">
                <a16:creationId xmlns:a16="http://schemas.microsoft.com/office/drawing/2014/main" id="{E4503A9A-D5A0-364E-B415-42848209E472}"/>
              </a:ext>
            </a:extLst>
          </p:cNvPr>
          <p:cNvSpPr/>
          <p:nvPr/>
        </p:nvSpPr>
        <p:spPr>
          <a:xfrm>
            <a:off x="5587300" y="32358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1" name="Oval 220">
            <a:extLst>
              <a:ext uri="{FF2B5EF4-FFF2-40B4-BE49-F238E27FC236}">
                <a16:creationId xmlns:a16="http://schemas.microsoft.com/office/drawing/2014/main" id="{224CC104-76EF-5C44-8B45-4E2CB3BA28E3}"/>
              </a:ext>
            </a:extLst>
          </p:cNvPr>
          <p:cNvSpPr/>
          <p:nvPr/>
        </p:nvSpPr>
        <p:spPr>
          <a:xfrm>
            <a:off x="5587300" y="313197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2" name="Oval 221">
            <a:extLst>
              <a:ext uri="{FF2B5EF4-FFF2-40B4-BE49-F238E27FC236}">
                <a16:creationId xmlns:a16="http://schemas.microsoft.com/office/drawing/2014/main" id="{E88DDEA2-3B38-A046-BF5A-F2401F64052C}"/>
              </a:ext>
            </a:extLst>
          </p:cNvPr>
          <p:cNvSpPr/>
          <p:nvPr/>
        </p:nvSpPr>
        <p:spPr>
          <a:xfrm>
            <a:off x="5587300" y="299342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3" name="Oval 222">
            <a:extLst>
              <a:ext uri="{FF2B5EF4-FFF2-40B4-BE49-F238E27FC236}">
                <a16:creationId xmlns:a16="http://schemas.microsoft.com/office/drawing/2014/main" id="{036F388C-F9EC-5F4B-8066-B24543133CD6}"/>
              </a:ext>
            </a:extLst>
          </p:cNvPr>
          <p:cNvSpPr/>
          <p:nvPr/>
        </p:nvSpPr>
        <p:spPr>
          <a:xfrm>
            <a:off x="5587300" y="28895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4" name="Oval 223">
            <a:extLst>
              <a:ext uri="{FF2B5EF4-FFF2-40B4-BE49-F238E27FC236}">
                <a16:creationId xmlns:a16="http://schemas.microsoft.com/office/drawing/2014/main" id="{A63D22A5-88EA-B742-B5C6-55896E41FD0C}"/>
              </a:ext>
            </a:extLst>
          </p:cNvPr>
          <p:cNvSpPr/>
          <p:nvPr/>
        </p:nvSpPr>
        <p:spPr>
          <a:xfrm>
            <a:off x="4531719" y="183645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5" name="Oval 224">
            <a:extLst>
              <a:ext uri="{FF2B5EF4-FFF2-40B4-BE49-F238E27FC236}">
                <a16:creationId xmlns:a16="http://schemas.microsoft.com/office/drawing/2014/main" id="{62C2076A-AC72-7F42-A426-E88FB13C7A4A}"/>
              </a:ext>
            </a:extLst>
          </p:cNvPr>
          <p:cNvSpPr/>
          <p:nvPr/>
        </p:nvSpPr>
        <p:spPr>
          <a:xfrm>
            <a:off x="4531719" y="206739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6" name="Oval 225">
            <a:extLst>
              <a:ext uri="{FF2B5EF4-FFF2-40B4-BE49-F238E27FC236}">
                <a16:creationId xmlns:a16="http://schemas.microsoft.com/office/drawing/2014/main" id="{3BD9947F-0183-8942-9360-ABF9980DD1DE}"/>
              </a:ext>
            </a:extLst>
          </p:cNvPr>
          <p:cNvSpPr/>
          <p:nvPr/>
        </p:nvSpPr>
        <p:spPr>
          <a:xfrm>
            <a:off x="4531719" y="175566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7" name="Oval 226">
            <a:extLst>
              <a:ext uri="{FF2B5EF4-FFF2-40B4-BE49-F238E27FC236}">
                <a16:creationId xmlns:a16="http://schemas.microsoft.com/office/drawing/2014/main" id="{63D04716-0962-AC41-B5D1-B21143CC1161}"/>
              </a:ext>
            </a:extLst>
          </p:cNvPr>
          <p:cNvSpPr/>
          <p:nvPr/>
        </p:nvSpPr>
        <p:spPr>
          <a:xfrm>
            <a:off x="4531719" y="165175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8" name="Oval 227">
            <a:extLst>
              <a:ext uri="{FF2B5EF4-FFF2-40B4-BE49-F238E27FC236}">
                <a16:creationId xmlns:a16="http://schemas.microsoft.com/office/drawing/2014/main" id="{2EC5D97C-DFA8-664C-900D-6FC16B8BE729}"/>
              </a:ext>
            </a:extLst>
          </p:cNvPr>
          <p:cNvSpPr/>
          <p:nvPr/>
        </p:nvSpPr>
        <p:spPr>
          <a:xfrm>
            <a:off x="4531719" y="15132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9" name="Oval 228">
            <a:extLst>
              <a:ext uri="{FF2B5EF4-FFF2-40B4-BE49-F238E27FC236}">
                <a16:creationId xmlns:a16="http://schemas.microsoft.com/office/drawing/2014/main" id="{5D71B1D7-3F0A-EF46-BD22-73CE4BF71E97}"/>
              </a:ext>
            </a:extLst>
          </p:cNvPr>
          <p:cNvSpPr/>
          <p:nvPr/>
        </p:nvSpPr>
        <p:spPr>
          <a:xfrm>
            <a:off x="4531719" y="1409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0" name="Oval 229">
            <a:extLst>
              <a:ext uri="{FF2B5EF4-FFF2-40B4-BE49-F238E27FC236}">
                <a16:creationId xmlns:a16="http://schemas.microsoft.com/office/drawing/2014/main" id="{CD21C6C7-9A9A-B046-A6FC-D3A2DC8EE2B1}"/>
              </a:ext>
            </a:extLst>
          </p:cNvPr>
          <p:cNvSpPr/>
          <p:nvPr/>
        </p:nvSpPr>
        <p:spPr>
          <a:xfrm>
            <a:off x="4531719" y="274854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1" name="Oval 230">
            <a:extLst>
              <a:ext uri="{FF2B5EF4-FFF2-40B4-BE49-F238E27FC236}">
                <a16:creationId xmlns:a16="http://schemas.microsoft.com/office/drawing/2014/main" id="{C7DEE053-DA82-1147-89F3-09CC8C7F5738}"/>
              </a:ext>
            </a:extLst>
          </p:cNvPr>
          <p:cNvSpPr/>
          <p:nvPr/>
        </p:nvSpPr>
        <p:spPr>
          <a:xfrm>
            <a:off x="4531719" y="280630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2" name="Oval 231">
            <a:extLst>
              <a:ext uri="{FF2B5EF4-FFF2-40B4-BE49-F238E27FC236}">
                <a16:creationId xmlns:a16="http://schemas.microsoft.com/office/drawing/2014/main" id="{A139FE8F-65C2-7047-9D29-290FE04C83C4}"/>
              </a:ext>
            </a:extLst>
          </p:cNvPr>
          <p:cNvSpPr/>
          <p:nvPr/>
        </p:nvSpPr>
        <p:spPr>
          <a:xfrm>
            <a:off x="4531719" y="266775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3" name="Oval 232">
            <a:extLst>
              <a:ext uri="{FF2B5EF4-FFF2-40B4-BE49-F238E27FC236}">
                <a16:creationId xmlns:a16="http://schemas.microsoft.com/office/drawing/2014/main" id="{52376A13-9FBE-4945-A997-BD87FD82D943}"/>
              </a:ext>
            </a:extLst>
          </p:cNvPr>
          <p:cNvSpPr/>
          <p:nvPr/>
        </p:nvSpPr>
        <p:spPr>
          <a:xfrm>
            <a:off x="4531719" y="256384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4" name="Oval 233">
            <a:extLst>
              <a:ext uri="{FF2B5EF4-FFF2-40B4-BE49-F238E27FC236}">
                <a16:creationId xmlns:a16="http://schemas.microsoft.com/office/drawing/2014/main" id="{87061BF0-9B7F-6645-893C-91EB158EFF32}"/>
              </a:ext>
            </a:extLst>
          </p:cNvPr>
          <p:cNvSpPr/>
          <p:nvPr/>
        </p:nvSpPr>
        <p:spPr>
          <a:xfrm>
            <a:off x="4531719" y="242529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5" name="Oval 234">
            <a:extLst>
              <a:ext uri="{FF2B5EF4-FFF2-40B4-BE49-F238E27FC236}">
                <a16:creationId xmlns:a16="http://schemas.microsoft.com/office/drawing/2014/main" id="{FCF3ABF8-6162-F54B-A8E4-E9A77B32B507}"/>
              </a:ext>
            </a:extLst>
          </p:cNvPr>
          <p:cNvSpPr/>
          <p:nvPr/>
        </p:nvSpPr>
        <p:spPr>
          <a:xfrm>
            <a:off x="4531719" y="215975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6" name="Oval 235">
            <a:extLst>
              <a:ext uri="{FF2B5EF4-FFF2-40B4-BE49-F238E27FC236}">
                <a16:creationId xmlns:a16="http://schemas.microsoft.com/office/drawing/2014/main" id="{C1424FF7-01CA-0144-90D7-A0F7D8C40FBB}"/>
              </a:ext>
            </a:extLst>
          </p:cNvPr>
          <p:cNvSpPr/>
          <p:nvPr/>
        </p:nvSpPr>
        <p:spPr>
          <a:xfrm>
            <a:off x="4531719" y="123842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7" name="Oval 236">
            <a:extLst>
              <a:ext uri="{FF2B5EF4-FFF2-40B4-BE49-F238E27FC236}">
                <a16:creationId xmlns:a16="http://schemas.microsoft.com/office/drawing/2014/main" id="{BDDAE793-6165-F146-97BF-48B4D2D911CA}"/>
              </a:ext>
            </a:extLst>
          </p:cNvPr>
          <p:cNvSpPr/>
          <p:nvPr/>
        </p:nvSpPr>
        <p:spPr>
          <a:xfrm>
            <a:off x="4531499" y="111654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8" name="Oval 237">
            <a:extLst>
              <a:ext uri="{FF2B5EF4-FFF2-40B4-BE49-F238E27FC236}">
                <a16:creationId xmlns:a16="http://schemas.microsoft.com/office/drawing/2014/main" id="{77AC292B-3C98-2142-B4D1-1673A53C5C1C}"/>
              </a:ext>
            </a:extLst>
          </p:cNvPr>
          <p:cNvSpPr/>
          <p:nvPr/>
        </p:nvSpPr>
        <p:spPr>
          <a:xfrm>
            <a:off x="4875956" y="308191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9" name="Oval 238">
            <a:extLst>
              <a:ext uri="{FF2B5EF4-FFF2-40B4-BE49-F238E27FC236}">
                <a16:creationId xmlns:a16="http://schemas.microsoft.com/office/drawing/2014/main" id="{58166283-71AE-0B4F-9999-166BC9FC0F91}"/>
              </a:ext>
            </a:extLst>
          </p:cNvPr>
          <p:cNvSpPr/>
          <p:nvPr/>
        </p:nvSpPr>
        <p:spPr>
          <a:xfrm>
            <a:off x="4875956" y="313967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0" name="Oval 239">
            <a:extLst>
              <a:ext uri="{FF2B5EF4-FFF2-40B4-BE49-F238E27FC236}">
                <a16:creationId xmlns:a16="http://schemas.microsoft.com/office/drawing/2014/main" id="{239D72D5-A7DF-8D48-A7CA-FD55409BDD31}"/>
              </a:ext>
            </a:extLst>
          </p:cNvPr>
          <p:cNvSpPr/>
          <p:nvPr/>
        </p:nvSpPr>
        <p:spPr>
          <a:xfrm>
            <a:off x="4875956" y="30011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1" name="Oval 240">
            <a:extLst>
              <a:ext uri="{FF2B5EF4-FFF2-40B4-BE49-F238E27FC236}">
                <a16:creationId xmlns:a16="http://schemas.microsoft.com/office/drawing/2014/main" id="{B0BB3134-2555-A948-95A6-8B1FE0FC61FF}"/>
              </a:ext>
            </a:extLst>
          </p:cNvPr>
          <p:cNvSpPr/>
          <p:nvPr/>
        </p:nvSpPr>
        <p:spPr>
          <a:xfrm>
            <a:off x="4875956" y="289722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2" name="Oval 241">
            <a:extLst>
              <a:ext uri="{FF2B5EF4-FFF2-40B4-BE49-F238E27FC236}">
                <a16:creationId xmlns:a16="http://schemas.microsoft.com/office/drawing/2014/main" id="{D889A1F2-735F-4E42-97F0-32729993773E}"/>
              </a:ext>
            </a:extLst>
          </p:cNvPr>
          <p:cNvSpPr/>
          <p:nvPr/>
        </p:nvSpPr>
        <p:spPr>
          <a:xfrm>
            <a:off x="4875956" y="275867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3" name="Oval 242">
            <a:extLst>
              <a:ext uri="{FF2B5EF4-FFF2-40B4-BE49-F238E27FC236}">
                <a16:creationId xmlns:a16="http://schemas.microsoft.com/office/drawing/2014/main" id="{79FBA20B-7160-504B-8875-5555678BE62B}"/>
              </a:ext>
            </a:extLst>
          </p:cNvPr>
          <p:cNvSpPr/>
          <p:nvPr/>
        </p:nvSpPr>
        <p:spPr>
          <a:xfrm>
            <a:off x="4875956" y="263167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4" name="Oval 243">
            <a:extLst>
              <a:ext uri="{FF2B5EF4-FFF2-40B4-BE49-F238E27FC236}">
                <a16:creationId xmlns:a16="http://schemas.microsoft.com/office/drawing/2014/main" id="{936AA085-7B89-9D40-8925-B6A3964B0797}"/>
              </a:ext>
            </a:extLst>
          </p:cNvPr>
          <p:cNvSpPr/>
          <p:nvPr/>
        </p:nvSpPr>
        <p:spPr>
          <a:xfrm>
            <a:off x="4875955" y="2481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5" name="Oval 244">
            <a:extLst>
              <a:ext uri="{FF2B5EF4-FFF2-40B4-BE49-F238E27FC236}">
                <a16:creationId xmlns:a16="http://schemas.microsoft.com/office/drawing/2014/main" id="{A476D2F7-56CA-9343-949E-7210524835A6}"/>
              </a:ext>
            </a:extLst>
          </p:cNvPr>
          <p:cNvSpPr/>
          <p:nvPr/>
        </p:nvSpPr>
        <p:spPr>
          <a:xfrm>
            <a:off x="4875956" y="2285277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6" name="Oval 245">
            <a:extLst>
              <a:ext uri="{FF2B5EF4-FFF2-40B4-BE49-F238E27FC236}">
                <a16:creationId xmlns:a16="http://schemas.microsoft.com/office/drawing/2014/main" id="{3427358B-2543-F742-85DF-17CB0BA55D76}"/>
              </a:ext>
            </a:extLst>
          </p:cNvPr>
          <p:cNvSpPr/>
          <p:nvPr/>
        </p:nvSpPr>
        <p:spPr>
          <a:xfrm>
            <a:off x="4875956" y="220449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7" name="Oval 246">
            <a:extLst>
              <a:ext uri="{FF2B5EF4-FFF2-40B4-BE49-F238E27FC236}">
                <a16:creationId xmlns:a16="http://schemas.microsoft.com/office/drawing/2014/main" id="{780A99FE-6C2D-A543-9D62-3451A8C16F41}"/>
              </a:ext>
            </a:extLst>
          </p:cNvPr>
          <p:cNvSpPr/>
          <p:nvPr/>
        </p:nvSpPr>
        <p:spPr>
          <a:xfrm>
            <a:off x="4875956" y="2100580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8" name="Oval 247">
            <a:extLst>
              <a:ext uri="{FF2B5EF4-FFF2-40B4-BE49-F238E27FC236}">
                <a16:creationId xmlns:a16="http://schemas.microsoft.com/office/drawing/2014/main" id="{D7CF455B-2A30-FC41-A124-68CC4A7D688D}"/>
              </a:ext>
            </a:extLst>
          </p:cNvPr>
          <p:cNvSpPr/>
          <p:nvPr/>
        </p:nvSpPr>
        <p:spPr>
          <a:xfrm>
            <a:off x="4875956" y="1962035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9" name="Oval 248">
            <a:extLst>
              <a:ext uri="{FF2B5EF4-FFF2-40B4-BE49-F238E27FC236}">
                <a16:creationId xmlns:a16="http://schemas.microsoft.com/office/drawing/2014/main" id="{491A8B3F-C9C9-6144-9E36-806749CEB750}"/>
              </a:ext>
            </a:extLst>
          </p:cNvPr>
          <p:cNvSpPr/>
          <p:nvPr/>
        </p:nvSpPr>
        <p:spPr>
          <a:xfrm>
            <a:off x="4875956" y="1696498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0" name="Oval 249">
            <a:extLst>
              <a:ext uri="{FF2B5EF4-FFF2-40B4-BE49-F238E27FC236}">
                <a16:creationId xmlns:a16="http://schemas.microsoft.com/office/drawing/2014/main" id="{2932126A-D0DF-0A49-9584-2E8468B3D492}"/>
              </a:ext>
            </a:extLst>
          </p:cNvPr>
          <p:cNvSpPr/>
          <p:nvPr/>
        </p:nvSpPr>
        <p:spPr>
          <a:xfrm>
            <a:off x="4875956" y="154870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1" name="Oval 250">
            <a:extLst>
              <a:ext uri="{FF2B5EF4-FFF2-40B4-BE49-F238E27FC236}">
                <a16:creationId xmlns:a16="http://schemas.microsoft.com/office/drawing/2014/main" id="{36109102-F292-E546-8C2C-04A2D1017AAD}"/>
              </a:ext>
            </a:extLst>
          </p:cNvPr>
          <p:cNvSpPr/>
          <p:nvPr/>
        </p:nvSpPr>
        <p:spPr>
          <a:xfrm>
            <a:off x="4875956" y="130626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2" name="Oval 251">
            <a:extLst>
              <a:ext uri="{FF2B5EF4-FFF2-40B4-BE49-F238E27FC236}">
                <a16:creationId xmlns:a16="http://schemas.microsoft.com/office/drawing/2014/main" id="{19260464-7A4B-784E-9269-C63B77792352}"/>
              </a:ext>
            </a:extLst>
          </p:cNvPr>
          <p:cNvSpPr/>
          <p:nvPr/>
        </p:nvSpPr>
        <p:spPr>
          <a:xfrm>
            <a:off x="5231099" y="2870431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3" name="Oval 252">
            <a:extLst>
              <a:ext uri="{FF2B5EF4-FFF2-40B4-BE49-F238E27FC236}">
                <a16:creationId xmlns:a16="http://schemas.microsoft.com/office/drawing/2014/main" id="{74E049F0-7A42-9B45-8849-2A85015F723A}"/>
              </a:ext>
            </a:extLst>
          </p:cNvPr>
          <p:cNvSpPr/>
          <p:nvPr/>
        </p:nvSpPr>
        <p:spPr>
          <a:xfrm>
            <a:off x="5231099" y="278964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4" name="Oval 253">
            <a:extLst>
              <a:ext uri="{FF2B5EF4-FFF2-40B4-BE49-F238E27FC236}">
                <a16:creationId xmlns:a16="http://schemas.microsoft.com/office/drawing/2014/main" id="{1F2B6829-2236-3649-805B-FCEB2C45989D}"/>
              </a:ext>
            </a:extLst>
          </p:cNvPr>
          <p:cNvSpPr/>
          <p:nvPr/>
        </p:nvSpPr>
        <p:spPr>
          <a:xfrm>
            <a:off x="5231099" y="2685734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5" name="Oval 254">
            <a:extLst>
              <a:ext uri="{FF2B5EF4-FFF2-40B4-BE49-F238E27FC236}">
                <a16:creationId xmlns:a16="http://schemas.microsoft.com/office/drawing/2014/main" id="{C0823B3A-185F-1548-B95D-DB78E527317D}"/>
              </a:ext>
            </a:extLst>
          </p:cNvPr>
          <p:cNvSpPr/>
          <p:nvPr/>
        </p:nvSpPr>
        <p:spPr>
          <a:xfrm>
            <a:off x="5231099" y="2547189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6" name="Oval 255">
            <a:extLst>
              <a:ext uri="{FF2B5EF4-FFF2-40B4-BE49-F238E27FC236}">
                <a16:creationId xmlns:a16="http://schemas.microsoft.com/office/drawing/2014/main" id="{F8154E49-9F75-6E45-8850-B18915AB6968}"/>
              </a:ext>
            </a:extLst>
          </p:cNvPr>
          <p:cNvSpPr/>
          <p:nvPr/>
        </p:nvSpPr>
        <p:spPr>
          <a:xfrm>
            <a:off x="5231099" y="2443282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7" name="Oval 256">
            <a:extLst>
              <a:ext uri="{FF2B5EF4-FFF2-40B4-BE49-F238E27FC236}">
                <a16:creationId xmlns:a16="http://schemas.microsoft.com/office/drawing/2014/main" id="{5DE20F78-F454-CC48-AFDE-207042ABDC2B}"/>
              </a:ext>
            </a:extLst>
          </p:cNvPr>
          <p:cNvSpPr/>
          <p:nvPr/>
        </p:nvSpPr>
        <p:spPr>
          <a:xfrm>
            <a:off x="5231099" y="17967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8" name="Oval 257">
            <a:extLst>
              <a:ext uri="{FF2B5EF4-FFF2-40B4-BE49-F238E27FC236}">
                <a16:creationId xmlns:a16="http://schemas.microsoft.com/office/drawing/2014/main" id="{A1B54483-31A1-1847-8FCF-10AFF0C5ECF3}"/>
              </a:ext>
            </a:extLst>
          </p:cNvPr>
          <p:cNvSpPr/>
          <p:nvPr/>
        </p:nvSpPr>
        <p:spPr>
          <a:xfrm>
            <a:off x="5231099" y="319373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9" name="Oval 258">
            <a:extLst>
              <a:ext uri="{FF2B5EF4-FFF2-40B4-BE49-F238E27FC236}">
                <a16:creationId xmlns:a16="http://schemas.microsoft.com/office/drawing/2014/main" id="{8A17342D-FD0C-6B44-9908-EE03503C6036}"/>
              </a:ext>
            </a:extLst>
          </p:cNvPr>
          <p:cNvSpPr/>
          <p:nvPr/>
        </p:nvSpPr>
        <p:spPr>
          <a:xfrm>
            <a:off x="5231099" y="227240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0" name="Oval 259">
            <a:extLst>
              <a:ext uri="{FF2B5EF4-FFF2-40B4-BE49-F238E27FC236}">
                <a16:creationId xmlns:a16="http://schemas.microsoft.com/office/drawing/2014/main" id="{E91C816A-E332-2745-99F4-613684392317}"/>
              </a:ext>
            </a:extLst>
          </p:cNvPr>
          <p:cNvSpPr/>
          <p:nvPr/>
        </p:nvSpPr>
        <p:spPr>
          <a:xfrm>
            <a:off x="5231099" y="2076136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1" name="Oval 260">
            <a:extLst>
              <a:ext uri="{FF2B5EF4-FFF2-40B4-BE49-F238E27FC236}">
                <a16:creationId xmlns:a16="http://schemas.microsoft.com/office/drawing/2014/main" id="{E91818A1-CCA6-8845-AB76-8B0FC991DC2B}"/>
              </a:ext>
            </a:extLst>
          </p:cNvPr>
          <p:cNvSpPr/>
          <p:nvPr/>
        </p:nvSpPr>
        <p:spPr>
          <a:xfrm>
            <a:off x="5231099" y="3101373"/>
            <a:ext cx="137160" cy="137160"/>
          </a:xfrm>
          <a:prstGeom prst="ellipse">
            <a:avLst/>
          </a:prstGeom>
          <a:gradFill>
            <a:gsLst>
              <a:gs pos="0">
                <a:schemeClr val="bg1">
                  <a:lumMod val="50000"/>
                </a:schemeClr>
              </a:gs>
              <a:gs pos="100000">
                <a:schemeClr val="bg1">
                  <a:lumMod val="85000"/>
                </a:schemeClr>
              </a:gs>
            </a:gsLst>
          </a:gradFill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2" name="Oval 261">
            <a:extLst>
              <a:ext uri="{FF2B5EF4-FFF2-40B4-BE49-F238E27FC236}">
                <a16:creationId xmlns:a16="http://schemas.microsoft.com/office/drawing/2014/main" id="{281C563F-7763-784E-AEDB-B77410B36F7B}"/>
              </a:ext>
            </a:extLst>
          </p:cNvPr>
          <p:cNvSpPr/>
          <p:nvPr/>
        </p:nvSpPr>
        <p:spPr>
          <a:xfrm>
            <a:off x="4214152" y="274854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3" name="Oval 262">
            <a:extLst>
              <a:ext uri="{FF2B5EF4-FFF2-40B4-BE49-F238E27FC236}">
                <a16:creationId xmlns:a16="http://schemas.microsoft.com/office/drawing/2014/main" id="{79050C31-FD3E-1E45-9C06-036F212C0C95}"/>
              </a:ext>
            </a:extLst>
          </p:cNvPr>
          <p:cNvSpPr/>
          <p:nvPr/>
        </p:nvSpPr>
        <p:spPr>
          <a:xfrm>
            <a:off x="4528200" y="30819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4" name="Oval 263">
            <a:extLst>
              <a:ext uri="{FF2B5EF4-FFF2-40B4-BE49-F238E27FC236}">
                <a16:creationId xmlns:a16="http://schemas.microsoft.com/office/drawing/2014/main" id="{F0F1570F-C7E7-184D-B41A-8FA15F3454E7}"/>
              </a:ext>
            </a:extLst>
          </p:cNvPr>
          <p:cNvSpPr/>
          <p:nvPr/>
        </p:nvSpPr>
        <p:spPr>
          <a:xfrm>
            <a:off x="4869936" y="326826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5" name="Oval 264">
            <a:extLst>
              <a:ext uri="{FF2B5EF4-FFF2-40B4-BE49-F238E27FC236}">
                <a16:creationId xmlns:a16="http://schemas.microsoft.com/office/drawing/2014/main" id="{3D285579-C2FB-E74F-B898-187641BDCAE1}"/>
              </a:ext>
            </a:extLst>
          </p:cNvPr>
          <p:cNvSpPr/>
          <p:nvPr/>
        </p:nvSpPr>
        <p:spPr>
          <a:xfrm>
            <a:off x="5236435" y="3411646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6" name="Oval 265">
            <a:extLst>
              <a:ext uri="{FF2B5EF4-FFF2-40B4-BE49-F238E27FC236}">
                <a16:creationId xmlns:a16="http://schemas.microsoft.com/office/drawing/2014/main" id="{583A1199-D442-BD40-839F-CA54D7E035AA}"/>
              </a:ext>
            </a:extLst>
          </p:cNvPr>
          <p:cNvSpPr/>
          <p:nvPr/>
        </p:nvSpPr>
        <p:spPr>
          <a:xfrm>
            <a:off x="5586101" y="3491952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7" name="Oval 266">
            <a:extLst>
              <a:ext uri="{FF2B5EF4-FFF2-40B4-BE49-F238E27FC236}">
                <a16:creationId xmlns:a16="http://schemas.microsoft.com/office/drawing/2014/main" id="{ED31BCFF-71E7-E141-9B3F-AA815C962FDB}"/>
              </a:ext>
            </a:extLst>
          </p:cNvPr>
          <p:cNvSpPr/>
          <p:nvPr/>
        </p:nvSpPr>
        <p:spPr>
          <a:xfrm>
            <a:off x="6218670" y="2897949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8" name="Oval 267">
            <a:extLst>
              <a:ext uri="{FF2B5EF4-FFF2-40B4-BE49-F238E27FC236}">
                <a16:creationId xmlns:a16="http://schemas.microsoft.com/office/drawing/2014/main" id="{2718A28E-0CD3-4F4A-A0E3-B36C15B75585}"/>
              </a:ext>
            </a:extLst>
          </p:cNvPr>
          <p:cNvSpPr/>
          <p:nvPr/>
        </p:nvSpPr>
        <p:spPr>
          <a:xfrm>
            <a:off x="5898831" y="3299047"/>
            <a:ext cx="137160" cy="137160"/>
          </a:xfrm>
          <a:prstGeom prst="ellipse">
            <a:avLst/>
          </a:prstGeom>
          <a:gradFill>
            <a:gsLst>
              <a:gs pos="0">
                <a:srgbClr val="B57BA6"/>
              </a:gs>
              <a:gs pos="99000">
                <a:srgbClr val="FFAEEF"/>
              </a:gs>
            </a:gsLst>
            <a:lin ang="16200000" scaled="0"/>
          </a:gradFill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1796679A-4460-AF4A-8BD8-E1ECBD418932}"/>
              </a:ext>
            </a:extLst>
          </p:cNvPr>
          <p:cNvSpPr/>
          <p:nvPr/>
        </p:nvSpPr>
        <p:spPr>
          <a:xfrm>
            <a:off x="3140438" y="3919092"/>
            <a:ext cx="351519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    0       1      2     3     4     5     6     7     8 </a:t>
            </a:r>
            <a:endParaRPr lang="en-US" dirty="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1BE6D645-E39A-ED4F-8586-C1C361366AE4}"/>
              </a:ext>
            </a:extLst>
          </p:cNvPr>
          <p:cNvSpPr/>
          <p:nvPr/>
        </p:nvSpPr>
        <p:spPr>
          <a:xfrm>
            <a:off x="7179560" y="1611189"/>
            <a:ext cx="1385316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Features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# bathrooms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# bedrooms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. living</a:t>
            </a:r>
          </a:p>
          <a:p>
            <a:r>
              <a:rPr lang="en-US" dirty="0" err="1">
                <a:solidFill>
                  <a:srgbClr val="666666"/>
                </a:solidFill>
                <a:latin typeface="Nunito Sans" pitchFamily="2" charset="77"/>
              </a:rPr>
              <a:t>sq.ft</a:t>
            </a: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 lot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floors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built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year renovated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waterfront</a:t>
            </a:r>
          </a:p>
        </p:txBody>
      </p:sp>
    </p:spTree>
    <p:extLst>
      <p:ext uri="{BB962C8B-B14F-4D97-AF65-F5344CB8AC3E}">
        <p14:creationId xmlns:p14="http://schemas.microsoft.com/office/powerpoint/2010/main" val="369124348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D2D5-9150-644D-BC8E-ECB5A07DCD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1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6A1280-7B0C-A94F-96D8-A53636856C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Recap Ridge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BFB03-8D96-204A-B71F-9E922C27F0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26242949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CEAA5D1-B8E3-B94C-BE9B-9C1C541325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Choose Num Features?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B6CDF32-884A-2B47-8A40-3E6C616FB6F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Option 1</a:t>
            </a:r>
          </a:p>
          <a:p>
            <a:pPr marL="139700" indent="0">
              <a:buNone/>
            </a:pPr>
            <a:r>
              <a:rPr lang="en-US" dirty="0"/>
              <a:t>Assess on a validation set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Option 2</a:t>
            </a:r>
          </a:p>
          <a:p>
            <a:pPr marL="139700" indent="0">
              <a:buNone/>
            </a:pPr>
            <a:r>
              <a:rPr lang="en-US" dirty="0"/>
              <a:t>Cross validation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Option 3+</a:t>
            </a:r>
          </a:p>
          <a:p>
            <a:pPr marL="139700" indent="0">
              <a:buNone/>
            </a:pPr>
            <a:r>
              <a:rPr lang="en-US" dirty="0"/>
              <a:t>Other metrics for penalizing model complexity like BIC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B038FAC-5191-A74A-B71E-9B0EC4088EF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47211682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9153BC9-BDD1-4C01-8545-410CFE40B37D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C69BC31B-8CE5-41F0-B39C-14391C54BD8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DB8B879-B39A-4E7B-A878-9A418558E8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7063329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9DC01F-141F-D841-846E-5A635ABF81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Efficiency of All Subsets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EEF17E8-824E-1849-84F6-6B946F983C2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96282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many models did we evaluate?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…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…</a:t>
                </a:r>
              </a:p>
              <a:p>
                <a:pPr marL="139700" indent="0" algn="ctr"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d>
                        <m:d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r>
                        <m:rPr>
                          <m:nor/>
                        </m:rPr>
                        <a:rPr lang="en-US" dirty="0">
                          <a:latin typeface="Cambria Math" panose="02040503050406030204" pitchFamily="18" charset="0"/>
                        </a:rPr>
                        <m:t>…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𝐷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EEF17E8-824E-1849-84F6-6B946F983C2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96282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A1BC4FE-B2F6-4D41-BE8A-C26EDBE5EE3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188BD98-4CF3-4A4D-AB52-EF110A6DD142}"/>
              </a:ext>
            </a:extLst>
          </p:cNvPr>
          <p:cNvSpPr/>
          <p:nvPr/>
        </p:nvSpPr>
        <p:spPr>
          <a:xfrm>
            <a:off x="6880698" y="933241"/>
            <a:ext cx="1343638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[0 0 0 … 0 0 0]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[1 0 0 … 0 0 0]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[0 1 0 … 0 0 0]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…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[1 1 0 … 0 0 0]</a:t>
            </a:r>
          </a:p>
          <a:p>
            <a:pPr>
              <a:lnSpc>
                <a:spcPct val="200000"/>
              </a:lnSpc>
            </a:pPr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…</a:t>
            </a:r>
          </a:p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[1 1 1 … 1 1 1]</a:t>
            </a:r>
          </a:p>
        </p:txBody>
      </p:sp>
      <p:sp>
        <p:nvSpPr>
          <p:cNvPr id="8" name="Text Placeholder 2">
            <a:extLst>
              <a:ext uri="{FF2B5EF4-FFF2-40B4-BE49-F238E27FC236}">
                <a16:creationId xmlns:a16="http://schemas.microsoft.com/office/drawing/2014/main" id="{3271B516-E11D-8D40-A088-4CFB34B9A589}"/>
              </a:ext>
            </a:extLst>
          </p:cNvPr>
          <p:cNvSpPr txBox="1">
            <a:spLocks/>
          </p:cNvSpPr>
          <p:nvPr/>
        </p:nvSpPr>
        <p:spPr>
          <a:xfrm>
            <a:off x="3090625" y="3157917"/>
            <a:ext cx="5596200" cy="18002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None/>
            </a:pPr>
            <a:r>
              <a:rPr lang="en-US" dirty="0"/>
              <a:t>If evaluating all subsets of 8 features only took 5 seconds, then</a:t>
            </a:r>
          </a:p>
          <a:p>
            <a:r>
              <a:rPr lang="en-US" dirty="0"/>
              <a:t>16 features would take 21 minutes</a:t>
            </a:r>
          </a:p>
          <a:p>
            <a:r>
              <a:rPr lang="en-US" dirty="0"/>
              <a:t>32 features would take almost 3 years</a:t>
            </a:r>
          </a:p>
          <a:p>
            <a:r>
              <a:rPr lang="en-US" dirty="0"/>
              <a:t>100 features would take almost 7.5*10</a:t>
            </a:r>
            <a:r>
              <a:rPr lang="en-US" baseline="30000" dirty="0"/>
              <a:t>20 </a:t>
            </a:r>
            <a:r>
              <a:rPr lang="en-US" dirty="0"/>
              <a:t>years</a:t>
            </a:r>
          </a:p>
          <a:p>
            <a:pPr lvl="1"/>
            <a:r>
              <a:rPr lang="en-US" dirty="0"/>
              <a:t>50,000,000,000x longer than the age of the universe!</a:t>
            </a:r>
          </a:p>
        </p:txBody>
      </p:sp>
    </p:spTree>
    <p:extLst>
      <p:ext uri="{BB962C8B-B14F-4D97-AF65-F5344CB8AC3E}">
        <p14:creationId xmlns:p14="http://schemas.microsoft.com/office/powerpoint/2010/main" val="348485068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 uiExpand="1" build="allAtOnce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39292" y="211815"/>
                <a:ext cx="6580493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many linear regression models in total do we have to evaluate for a dataset with d features in order to find the global optimum?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p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</m:oMath>
                </a14:m>
                <a:endParaRPr lang="en-US" b="1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𝒅</m:t>
                        </m:r>
                      </m:e>
                      <m:sup/>
                    </m:sSup>
                    <m:r>
                      <a:rPr lang="en-US" b="1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endParaRPr lang="en-US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𝟐</m:t>
                        </m:r>
                      </m:e>
                      <m:sup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𝒅</m:t>
                        </m:r>
                      </m:sup>
                    </m:sSup>
                  </m:oMath>
                </a14:m>
                <a:endParaRPr lang="en-US" b="1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𝒅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𝟏𝟐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39292" y="211815"/>
                <a:ext cx="6580493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</p:spTree>
    <p:extLst>
      <p:ext uri="{BB962C8B-B14F-4D97-AF65-F5344CB8AC3E}">
        <p14:creationId xmlns:p14="http://schemas.microsoft.com/office/powerpoint/2010/main" val="1785871642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8E9FF0-551A-1546-891C-FB3CCA3288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Greedy Algorithms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13D1EE8-3E1A-3A4F-B425-73C5357C29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Knowing it’s impossible to find exact solution, approximate it!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Forward stepwise</a:t>
            </a:r>
          </a:p>
          <a:p>
            <a:pPr marL="139700" indent="0">
              <a:buNone/>
            </a:pPr>
            <a:r>
              <a:rPr lang="en-US" dirty="0"/>
              <a:t>Start from model with no features, iteratively add features as performance improves.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Backward stepwise</a:t>
            </a:r>
          </a:p>
          <a:p>
            <a:pPr marL="139700" indent="0">
              <a:buNone/>
            </a:pPr>
            <a:r>
              <a:rPr lang="en-US" dirty="0"/>
              <a:t>Start with a full model and iteratively remove features that are the least useful.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Combining forward and backwards steps</a:t>
            </a:r>
          </a:p>
          <a:p>
            <a:pPr marL="139700" indent="0">
              <a:buNone/>
            </a:pPr>
            <a:r>
              <a:rPr lang="en-US" dirty="0"/>
              <a:t>Do a forward greedy algorithm that eventually prunes features that are no longer as relevant</a:t>
            </a:r>
          </a:p>
          <a:p>
            <a:pPr marL="139700" indent="0">
              <a:buNone/>
            </a:pPr>
            <a:r>
              <a:rPr lang="en-US" i="1" dirty="0"/>
              <a:t>And many many more!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5E10567-5606-F841-9AC4-4FB27E9CF0A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1750828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41DF5B-288E-C448-96AF-C4439D0AA9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Greedy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1EACD8-78B2-0746-AC4C-97146FAC105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Start by selecting number of features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Called greedy because it makes choices that look best at the time.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31EACD8-78B2-0746-AC4C-97146FAC10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5E07B-DF3B-4A42-BD22-5E14054FA2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9798319-0C7C-AA46-84A7-C83D01CD6F22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2930236" y="1221621"/>
                <a:ext cx="5979313" cy="2470162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min_val = </a:t>
                </a:r>
                <a14:m>
                  <m:oMath xmlns:m="http://schemas.openxmlformats.org/officeDocument/2006/math">
                    <m:r>
                      <a:rPr lang="en-US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∞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𝑖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←1..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𝑘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: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Find feature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not 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, that when combined 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−1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, minimizes the validation loss the most.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←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−1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∪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{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𝑓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}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if </a:t>
                </a:r>
                <a:r>
                  <a:rPr lang="en-US" dirty="0" err="1">
                    <a:latin typeface="Roboto Mono for Powerline" pitchFamily="2" charset="0"/>
                    <a:ea typeface="Roboto Mono for Powerline" pitchFamily="2" charset="0"/>
                  </a:rPr>
                  <a:t>val_loss</a:t>
                </a: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) &gt; </a:t>
                </a:r>
                <a:r>
                  <a:rPr lang="en-US" dirty="0" err="1">
                    <a:latin typeface="Roboto Mono for Powerline" pitchFamily="2" charset="0"/>
                    <a:ea typeface="Roboto Mono for Powerline" pitchFamily="2" charset="0"/>
                  </a:rPr>
                  <a:t>min_val</a:t>
                </a: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:</a:t>
                </a:r>
              </a:p>
              <a:p>
                <a:pPr marL="139700" indent="0"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	break</a:t>
                </a:r>
              </a:p>
              <a:p>
                <a:pPr marL="139700" indent="0">
                  <a:buFont typeface="Nunito Sans"/>
                  <a:buNone/>
                </a:pPr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9798319-0C7C-AA46-84A7-C83D01CD6F2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0236" y="1221621"/>
                <a:ext cx="5979313" cy="247016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78400036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39292" y="211815"/>
                <a:ext cx="6580493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What is the runtime of this greedy algorithm?</a:t>
                </a:r>
                <a:endParaRPr lang="en-US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𝒌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b="1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p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𝟐</m:t>
                        </m:r>
                      </m:sup>
                    </m:sSup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dirty="0"/>
              </a:p>
              <a:p>
                <a:pPr marL="482600" indent="-342900">
                  <a:buFont typeface="Nunito Sans"/>
                  <a:buAutoNum type="alphaLcParenR"/>
                </a:pPr>
                <a14:m>
                  <m:oMath xmlns:m="http://schemas.openxmlformats.org/officeDocument/2006/math">
                    <m:r>
                      <a:rPr lang="en-US" b="1" i="1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>
                        <a:latin typeface="Cambria Math" panose="02040503050406030204" pitchFamily="18" charset="0"/>
                      </a:rPr>
                      <m:t>(</m:t>
                    </m:r>
                    <m:sSup>
                      <m:sSup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𝒌</m:t>
                        </m:r>
                      </m:e>
                      <m:sup>
                        <m:r>
                          <a:rPr lang="en-US" b="1" i="1" smtClean="0">
                            <a:latin typeface="Cambria Math" panose="02040503050406030204" pitchFamily="18" charset="0"/>
                          </a:rPr>
                          <m:t>𝟑</m:t>
                        </m:r>
                      </m:sup>
                    </m:sSup>
                    <m:r>
                      <a:rPr lang="en-US" b="1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b="1" dirty="0"/>
              </a:p>
              <a:p>
                <a:pPr marL="482600" indent="-342900">
                  <a:buAutoNum type="alphaLcParenR"/>
                </a:pP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𝑶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b="1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39292" y="211815"/>
                <a:ext cx="6580493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</p:spTree>
    <p:extLst>
      <p:ext uri="{BB962C8B-B14F-4D97-AF65-F5344CB8AC3E}">
        <p14:creationId xmlns:p14="http://schemas.microsoft.com/office/powerpoint/2010/main" val="1650661727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BB4911-23FC-6546-A560-F57FC70C50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Option 2</a:t>
            </a:r>
            <a:br>
              <a:rPr lang="en-US" dirty="0"/>
            </a:br>
            <a:r>
              <a:rPr lang="en-US" sz="2000" dirty="0"/>
              <a:t>Regularization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B45CE90-B6C7-E44D-95B9-4D1E8E6DD4B7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53AA780-ACE1-E241-B70D-EAD9C3E7A28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75721343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AFBE9A-E7E4-5943-A2A8-66918E1E93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Recap: Regularization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Before, we used the quality metric that minimize loss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Change quality metric to balance loss with measure of overfitting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𝐿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is the measure of fit</a:t>
                </a:r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measures the magnitude of coefficients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𝐿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we actually measure the magnitude of coefficients?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C2C52D98-4048-AE46-A38B-7CE82A2221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1349AF5-ED4B-FF44-96AB-CED5274C93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FBFDD64-2CA9-1142-983C-352EE212D956}"/>
              </a:ext>
            </a:extLst>
          </p:cNvPr>
          <p:cNvSpPr txBox="1"/>
          <p:nvPr/>
        </p:nvSpPr>
        <p:spPr>
          <a:xfrm>
            <a:off x="4255477" y="3982915"/>
            <a:ext cx="18473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8126967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E971C6-1150-6D4A-8F37-730CC60A86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Recap:</a:t>
            </a:r>
            <a:br>
              <a:rPr lang="en-US" dirty="0"/>
            </a:br>
            <a:r>
              <a:rPr lang="en-US" dirty="0"/>
              <a:t>Magnitude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81156" y="23151"/>
                <a:ext cx="7060557" cy="4715125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Come up with some number that summarizes the magnitude of the weights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w</m:t>
                          </m:r>
                        </m:e>
                      </m:acc>
                      <m:r>
                        <a:rPr lang="en-US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Sum?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Doesn’t work because the weights can cancel out (e.g.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=1000</m:t>
                    </m:r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=−1000)</m:t>
                    </m:r>
                  </m:oMath>
                </a14:m>
                <a:r>
                  <a:rPr lang="en-US" dirty="0"/>
                  <a:t>, which so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𝑅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</m:oMath>
                </a14:m>
                <a:r>
                  <a:rPr lang="en-US" dirty="0"/>
                  <a:t> doesn’t reflect the magnitudes of the weights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absolute values?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|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|=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It works! We’re using L1-norm, for L1-regularization (LASSO)</a:t>
                </a: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Sum of squares?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𝑅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 …+</m:t>
                      </m:r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𝑑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+ …+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d>
                            <m:dPr>
                              <m:begChr m:val="‖"/>
                              <m:endChr m:val="‖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It works! We’re using L2-norm, for L2-regularization (Ridge Regression)</a:t>
                </a: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Note:</a:t>
                </a:r>
                <a:r>
                  <a:rPr lang="en-US" dirty="0"/>
                  <a:t> Definition of p-Norm: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b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1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  <m:r>
                      <a:rPr lang="en-US" i="1">
                        <a:latin typeface="Cambria Math" panose="02040503050406030204" pitchFamily="18" charset="0"/>
                      </a:rPr>
                      <m:t>+ …+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sub>
                            </m:sSub>
                          </m:e>
                        </m:d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𝑝</m:t>
                        </m:r>
                      </m:sup>
                    </m:sSup>
                  </m:oMath>
                </a14:m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6E831D7-4A09-674D-96FD-A1EFA0B2BFB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81156" y="23151"/>
                <a:ext cx="7060557" cy="4715125"/>
              </a:xfrm>
              <a:blipFill>
                <a:blip r:embed="rId3"/>
                <a:stretch>
                  <a:fillRect b="-8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EF797F-E22F-AB42-B476-88C5B61ACD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94433258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6D6DBA-36CE-FB41-AD81-C85F98858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Recap: Number of Features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D1C3619-4B76-1247-9023-373EE72280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Overfitting is not limited to polynomial regression of large degree. It can also happen if you use a large number of features!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Why? Overfitting depends on how much data you have and if there is enough to get a representative sample for the complexity of the model.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1168C8-66ED-5743-B346-0E18D47AA4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DF7CA6A-1DFB-994C-BE0F-5DAA36D670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6250" y="3112475"/>
            <a:ext cx="2886020" cy="163737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6D9ED7B9-58DB-EB45-841B-4B3E625E03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64276" y="3112474"/>
            <a:ext cx="2886022" cy="1637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1325209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0BD444-D4CB-DE45-9882-474DF9B62F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E58A73-431A-694A-85EF-38F9FDF054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We saw that Ridge Regression shrinks coefficients, but they don’t become 0. What if we remove weights that are sufficiently small?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5AC9BF-6CCB-834C-BFF6-4FFD51DA054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5" name="Picture 4" descr="coef_path_ridge_scaled.eps">
            <a:extLst>
              <a:ext uri="{FF2B5EF4-FFF2-40B4-BE49-F238E27FC236}">
                <a16:creationId xmlns:a16="http://schemas.microsoft.com/office/drawing/2014/main" id="{C0ADEDDE-686A-1549-A74D-60DA8DD7040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483829"/>
            <a:ext cx="5324792" cy="2943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4188375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A5DD0F-1AA3-8346-9CC6-C8226F113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36B5505-28B3-C443-95E0-E8443B6BBB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Instead of searching over a </a:t>
            </a:r>
            <a:r>
              <a:rPr lang="en-US" b="1" dirty="0"/>
              <a:t>discrete </a:t>
            </a:r>
            <a:r>
              <a:rPr lang="en-US" dirty="0"/>
              <a:t>set of solutions, use regularization to reduce coefficient of unhelpful features.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Start with a full model, and then “shrink” ridge coefficients near 0.</a:t>
            </a:r>
          </a:p>
          <a:p>
            <a:pPr marL="139700" indent="0">
              <a:buNone/>
            </a:pPr>
            <a:r>
              <a:rPr lang="en-US" dirty="0"/>
              <a:t>Non-zero coefficients would be considered selected as important.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783557C-DFB9-2B41-A6CC-75516D37FB0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26CAB338-AFE4-6343-8EB9-84FA9A2FF5DB}"/>
              </a:ext>
            </a:extLst>
          </p:cNvPr>
          <p:cNvCxnSpPr>
            <a:cxnSpLocks/>
          </p:cNvCxnSpPr>
          <p:nvPr/>
        </p:nvCxnSpPr>
        <p:spPr>
          <a:xfrm>
            <a:off x="2967315" y="4248017"/>
            <a:ext cx="57068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7065A0AE-A1DA-684C-8890-ACE4BA894880}"/>
              </a:ext>
            </a:extLst>
          </p:cNvPr>
          <p:cNvSpPr txBox="1"/>
          <p:nvPr/>
        </p:nvSpPr>
        <p:spPr>
          <a:xfrm rot="19411254">
            <a:off x="2024767" y="4734936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bedrooms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801D27C-75BB-EE4A-AD24-4DAE5D03A7DC}"/>
              </a:ext>
            </a:extLst>
          </p:cNvPr>
          <p:cNvSpPr txBox="1"/>
          <p:nvPr/>
        </p:nvSpPr>
        <p:spPr>
          <a:xfrm rot="19411254">
            <a:off x="2518411" y="4734937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bathrooms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3858E2C-B0FF-3C44-8E63-74F0234C5488}"/>
              </a:ext>
            </a:extLst>
          </p:cNvPr>
          <p:cNvSpPr txBox="1"/>
          <p:nvPr/>
        </p:nvSpPr>
        <p:spPr>
          <a:xfrm rot="19411254">
            <a:off x="2929309" y="4710636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living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F4098B9D-ED6E-BF43-9E46-883FD337F7A6}"/>
              </a:ext>
            </a:extLst>
          </p:cNvPr>
          <p:cNvSpPr txBox="1"/>
          <p:nvPr/>
        </p:nvSpPr>
        <p:spPr>
          <a:xfrm rot="19411254">
            <a:off x="3266286" y="476225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lot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07A9E0C-FF32-F746-AC26-F041962EFDAF}"/>
              </a:ext>
            </a:extLst>
          </p:cNvPr>
          <p:cNvSpPr txBox="1"/>
          <p:nvPr/>
        </p:nvSpPr>
        <p:spPr>
          <a:xfrm rot="19411254">
            <a:off x="3603154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floors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BAB9E23D-C9CD-1240-AC97-72CA796F15E2}"/>
              </a:ext>
            </a:extLst>
          </p:cNvPr>
          <p:cNvSpPr txBox="1"/>
          <p:nvPr/>
        </p:nvSpPr>
        <p:spPr>
          <a:xfrm rot="19411254">
            <a:off x="4074557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built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E1A6351-F7D2-4449-845A-197FA929892F}"/>
              </a:ext>
            </a:extLst>
          </p:cNvPr>
          <p:cNvSpPr txBox="1"/>
          <p:nvPr/>
        </p:nvSpPr>
        <p:spPr>
          <a:xfrm rot="19411254">
            <a:off x="4497513" y="4773728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renovated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68FB7C98-4960-D041-910C-55F060CE5FD4}"/>
              </a:ext>
            </a:extLst>
          </p:cNvPr>
          <p:cNvSpPr txBox="1"/>
          <p:nvPr/>
        </p:nvSpPr>
        <p:spPr>
          <a:xfrm rot="19411254">
            <a:off x="4899234" y="4798272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last sales price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9A862FC9-F722-9A45-A5E4-403721EA232F}"/>
              </a:ext>
            </a:extLst>
          </p:cNvPr>
          <p:cNvSpPr txBox="1"/>
          <p:nvPr/>
        </p:nvSpPr>
        <p:spPr>
          <a:xfrm rot="19411254">
            <a:off x="5403173" y="4773729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 per </a:t>
            </a:r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2597E745-5DDA-1247-BFC3-F32FF2E9B656}"/>
              </a:ext>
            </a:extLst>
          </p:cNvPr>
          <p:cNvSpPr txBox="1"/>
          <p:nvPr/>
        </p:nvSpPr>
        <p:spPr>
          <a:xfrm rot="19411254">
            <a:off x="5740042" y="481409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heating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BD448FC-5810-9C46-8496-8A6F84D230F5}"/>
              </a:ext>
            </a:extLst>
          </p:cNvPr>
          <p:cNvSpPr txBox="1"/>
          <p:nvPr/>
        </p:nvSpPr>
        <p:spPr>
          <a:xfrm rot="19411254">
            <a:off x="6112160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showers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075F8740-2E78-9746-8029-4E93483D382E}"/>
              </a:ext>
            </a:extLst>
          </p:cNvPr>
          <p:cNvSpPr txBox="1"/>
          <p:nvPr/>
        </p:nvSpPr>
        <p:spPr>
          <a:xfrm rot="19411254">
            <a:off x="6692901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waterfront</a:t>
            </a:r>
          </a:p>
        </p:txBody>
      </p: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83EF2F7-2722-6249-BD0C-AC35B7470AFE}"/>
              </a:ext>
            </a:extLst>
          </p:cNvPr>
          <p:cNvCxnSpPr>
            <a:cxnSpLocks/>
          </p:cNvCxnSpPr>
          <p:nvPr/>
        </p:nvCxnSpPr>
        <p:spPr>
          <a:xfrm>
            <a:off x="3647086" y="3268500"/>
            <a:ext cx="0" cy="4699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8B5ADA2-7C1A-4C4B-B1F8-E5870E8D0870}"/>
              </a:ext>
            </a:extLst>
          </p:cNvPr>
          <p:cNvCxnSpPr>
            <a:cxnSpLocks/>
          </p:cNvCxnSpPr>
          <p:nvPr/>
        </p:nvCxnSpPr>
        <p:spPr>
          <a:xfrm>
            <a:off x="4024759" y="2776523"/>
            <a:ext cx="0" cy="5080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691668E-7358-5A4F-835E-01D424CD7A1F}"/>
              </a:ext>
            </a:extLst>
          </p:cNvPr>
          <p:cNvCxnSpPr>
            <a:cxnSpLocks/>
          </p:cNvCxnSpPr>
          <p:nvPr/>
        </p:nvCxnSpPr>
        <p:spPr>
          <a:xfrm flipH="1">
            <a:off x="4414704" y="2260054"/>
            <a:ext cx="12700" cy="10160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73CEC159-E6C7-8548-8B3B-51B71D3383E4}"/>
              </a:ext>
            </a:extLst>
          </p:cNvPr>
          <p:cNvCxnSpPr>
            <a:cxnSpLocks/>
          </p:cNvCxnSpPr>
          <p:nvPr/>
        </p:nvCxnSpPr>
        <p:spPr>
          <a:xfrm>
            <a:off x="4809099" y="2570000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08CCF730-2F41-4448-9BFA-25A0D6256B45}"/>
              </a:ext>
            </a:extLst>
          </p:cNvPr>
          <p:cNvCxnSpPr>
            <a:cxnSpLocks/>
          </p:cNvCxnSpPr>
          <p:nvPr/>
        </p:nvCxnSpPr>
        <p:spPr>
          <a:xfrm>
            <a:off x="5218919" y="3268500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4815D5C8-C7A9-A84C-8F7F-C421C2BE2B5B}"/>
              </a:ext>
            </a:extLst>
          </p:cNvPr>
          <p:cNvCxnSpPr>
            <a:cxnSpLocks/>
          </p:cNvCxnSpPr>
          <p:nvPr/>
        </p:nvCxnSpPr>
        <p:spPr>
          <a:xfrm>
            <a:off x="5656259" y="2345657"/>
            <a:ext cx="0" cy="9398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3DE663F-EEAC-3449-973E-008ECA9B58A9}"/>
              </a:ext>
            </a:extLst>
          </p:cNvPr>
          <p:cNvCxnSpPr>
            <a:cxnSpLocks/>
          </p:cNvCxnSpPr>
          <p:nvPr/>
        </p:nvCxnSpPr>
        <p:spPr>
          <a:xfrm>
            <a:off x="6067583" y="2611423"/>
            <a:ext cx="0" cy="6731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266D842-7696-6B40-9EB9-0EAB98F46677}"/>
              </a:ext>
            </a:extLst>
          </p:cNvPr>
          <p:cNvCxnSpPr>
            <a:cxnSpLocks/>
          </p:cNvCxnSpPr>
          <p:nvPr/>
        </p:nvCxnSpPr>
        <p:spPr>
          <a:xfrm>
            <a:off x="6502176" y="2958554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B0DF1C2-687D-F74F-81EB-F33C567F0601}"/>
              </a:ext>
            </a:extLst>
          </p:cNvPr>
          <p:cNvCxnSpPr>
            <a:cxnSpLocks/>
          </p:cNvCxnSpPr>
          <p:nvPr/>
        </p:nvCxnSpPr>
        <p:spPr>
          <a:xfrm>
            <a:off x="6858281" y="3100373"/>
            <a:ext cx="0" cy="190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A68AAD3-38EC-0C42-8B44-7BD33126EADD}"/>
              </a:ext>
            </a:extLst>
          </p:cNvPr>
          <p:cNvCxnSpPr>
            <a:cxnSpLocks/>
          </p:cNvCxnSpPr>
          <p:nvPr/>
        </p:nvCxnSpPr>
        <p:spPr>
          <a:xfrm>
            <a:off x="7295545" y="2912186"/>
            <a:ext cx="0" cy="3556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5B8E68A2-91B0-4049-BA27-FF6B05BBB9DC}"/>
              </a:ext>
            </a:extLst>
          </p:cNvPr>
          <p:cNvCxnSpPr>
            <a:cxnSpLocks/>
          </p:cNvCxnSpPr>
          <p:nvPr/>
        </p:nvCxnSpPr>
        <p:spPr>
          <a:xfrm>
            <a:off x="7672843" y="2795573"/>
            <a:ext cx="0" cy="4953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3F6AB0C2-6AE2-864D-BFF2-9FF7FE6001D8}"/>
              </a:ext>
            </a:extLst>
          </p:cNvPr>
          <p:cNvCxnSpPr>
            <a:cxnSpLocks/>
          </p:cNvCxnSpPr>
          <p:nvPr/>
        </p:nvCxnSpPr>
        <p:spPr>
          <a:xfrm>
            <a:off x="8134532" y="2569286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2C38C2F9-7E75-3642-AC96-74AE849FA198}"/>
              </a:ext>
            </a:extLst>
          </p:cNvPr>
          <p:cNvCxnSpPr>
            <a:cxnSpLocks/>
          </p:cNvCxnSpPr>
          <p:nvPr/>
        </p:nvCxnSpPr>
        <p:spPr>
          <a:xfrm>
            <a:off x="2975861" y="2698616"/>
            <a:ext cx="5710964" cy="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1F479843-FA2E-CC43-AFB1-FCF1C058E027}"/>
              </a:ext>
            </a:extLst>
          </p:cNvPr>
          <p:cNvCxnSpPr>
            <a:cxnSpLocks/>
          </p:cNvCxnSpPr>
          <p:nvPr/>
        </p:nvCxnSpPr>
        <p:spPr>
          <a:xfrm flipV="1">
            <a:off x="2975861" y="3803516"/>
            <a:ext cx="5710964" cy="824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F8ABF992-82C6-924F-A4ED-C8AFB5183B41}"/>
              </a:ext>
            </a:extLst>
          </p:cNvPr>
          <p:cNvCxnSpPr>
            <a:cxnSpLocks/>
          </p:cNvCxnSpPr>
          <p:nvPr/>
        </p:nvCxnSpPr>
        <p:spPr>
          <a:xfrm>
            <a:off x="2975861" y="3270116"/>
            <a:ext cx="5710964" cy="0"/>
          </a:xfrm>
          <a:prstGeom prst="line">
            <a:avLst/>
          </a:prstGeom>
          <a:ln>
            <a:solidFill>
              <a:srgbClr val="6093C5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EBE0D631-CDBB-0B4E-9A80-58FCDD2EE55E}"/>
              </a:ext>
            </a:extLst>
          </p:cNvPr>
          <p:cNvSpPr/>
          <p:nvPr/>
        </p:nvSpPr>
        <p:spPr>
          <a:xfrm>
            <a:off x="2650442" y="3067731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872872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6" grpId="0"/>
      <p:bldP spid="28" grpId="0"/>
      <p:bldP spid="29" grpId="0"/>
      <p:bldP spid="34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B6C2-8779-AE44-8334-B4DC27EC6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B7BF7-3EEE-F143-A43E-4AA2B73EF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Look at two related features #bathrooms and # showers.</a:t>
            </a:r>
          </a:p>
          <a:p>
            <a:pPr marL="139700" indent="0">
              <a:buNone/>
            </a:pPr>
            <a:r>
              <a:rPr lang="en-US" dirty="0"/>
              <a:t>Our model ended up not choosing any features about bathrooms!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67288-7938-2246-85B6-CC8EDFFB39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EA4B13-083C-664E-AF1F-F321D14F7F42}"/>
              </a:ext>
            </a:extLst>
          </p:cNvPr>
          <p:cNvCxnSpPr>
            <a:cxnSpLocks/>
          </p:cNvCxnSpPr>
          <p:nvPr/>
        </p:nvCxnSpPr>
        <p:spPr>
          <a:xfrm>
            <a:off x="2967315" y="4248017"/>
            <a:ext cx="57068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F320ABB-D2A3-4F4B-BC1F-5E6BB0A79C32}"/>
              </a:ext>
            </a:extLst>
          </p:cNvPr>
          <p:cNvSpPr txBox="1"/>
          <p:nvPr/>
        </p:nvSpPr>
        <p:spPr>
          <a:xfrm rot="19411254">
            <a:off x="2024767" y="4734936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bedrooms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B298A6-50D3-D742-8132-82841BC2E14B}"/>
              </a:ext>
            </a:extLst>
          </p:cNvPr>
          <p:cNvSpPr txBox="1"/>
          <p:nvPr/>
        </p:nvSpPr>
        <p:spPr>
          <a:xfrm rot="19411254">
            <a:off x="2518411" y="4734937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bathrooms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92E0D3-43AE-5644-B521-C60980565418}"/>
              </a:ext>
            </a:extLst>
          </p:cNvPr>
          <p:cNvSpPr txBox="1"/>
          <p:nvPr/>
        </p:nvSpPr>
        <p:spPr>
          <a:xfrm rot="19411254">
            <a:off x="2929309" y="4710636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living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61E9C6-0A03-2943-8FF9-FB742E9B846E}"/>
              </a:ext>
            </a:extLst>
          </p:cNvPr>
          <p:cNvSpPr txBox="1"/>
          <p:nvPr/>
        </p:nvSpPr>
        <p:spPr>
          <a:xfrm rot="19411254">
            <a:off x="3266286" y="476225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ECFF1A-981E-AA4B-A8E7-2D755751ABDC}"/>
              </a:ext>
            </a:extLst>
          </p:cNvPr>
          <p:cNvSpPr txBox="1"/>
          <p:nvPr/>
        </p:nvSpPr>
        <p:spPr>
          <a:xfrm rot="19411254">
            <a:off x="3603154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floors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3221BE-B97D-E24D-8E08-10C4AA61755F}"/>
              </a:ext>
            </a:extLst>
          </p:cNvPr>
          <p:cNvSpPr txBox="1"/>
          <p:nvPr/>
        </p:nvSpPr>
        <p:spPr>
          <a:xfrm rot="19411254">
            <a:off x="4074557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built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B710E-7DA6-4D44-BC7E-47619E070CD9}"/>
              </a:ext>
            </a:extLst>
          </p:cNvPr>
          <p:cNvSpPr txBox="1"/>
          <p:nvPr/>
        </p:nvSpPr>
        <p:spPr>
          <a:xfrm rot="19411254">
            <a:off x="4497513" y="4773728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renovated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47A006-B7C2-AD44-9E3E-B55B7C6522AB}"/>
              </a:ext>
            </a:extLst>
          </p:cNvPr>
          <p:cNvSpPr txBox="1"/>
          <p:nvPr/>
        </p:nvSpPr>
        <p:spPr>
          <a:xfrm rot="19411254">
            <a:off x="4899234" y="4798272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last sales price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2E5993-EF9E-BE45-9542-E556A19FA0F7}"/>
              </a:ext>
            </a:extLst>
          </p:cNvPr>
          <p:cNvSpPr txBox="1"/>
          <p:nvPr/>
        </p:nvSpPr>
        <p:spPr>
          <a:xfrm rot="19411254">
            <a:off x="5403173" y="4773729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 per </a:t>
            </a:r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3E3E57-9712-BB4F-96AE-3C682F9F5813}"/>
              </a:ext>
            </a:extLst>
          </p:cNvPr>
          <p:cNvSpPr txBox="1"/>
          <p:nvPr/>
        </p:nvSpPr>
        <p:spPr>
          <a:xfrm rot="19411254">
            <a:off x="5740042" y="481409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heating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F835C8C-3DD8-5A43-BE2F-E8078F5A4E9C}"/>
              </a:ext>
            </a:extLst>
          </p:cNvPr>
          <p:cNvSpPr txBox="1"/>
          <p:nvPr/>
        </p:nvSpPr>
        <p:spPr>
          <a:xfrm rot="19411254">
            <a:off x="6112160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showers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A36C65-5B28-AE43-AD44-FCBF8A93D9DB}"/>
              </a:ext>
            </a:extLst>
          </p:cNvPr>
          <p:cNvSpPr txBox="1"/>
          <p:nvPr/>
        </p:nvSpPr>
        <p:spPr>
          <a:xfrm rot="19411254">
            <a:off x="6692901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waterfront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DF2E1D-530E-2448-B5A9-4B929DD6DDE3}"/>
              </a:ext>
            </a:extLst>
          </p:cNvPr>
          <p:cNvCxnSpPr>
            <a:cxnSpLocks/>
          </p:cNvCxnSpPr>
          <p:nvPr/>
        </p:nvCxnSpPr>
        <p:spPr>
          <a:xfrm>
            <a:off x="3647086" y="3268500"/>
            <a:ext cx="0" cy="4699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76A13A-80A9-6945-BBFD-1FF2A07C660C}"/>
              </a:ext>
            </a:extLst>
          </p:cNvPr>
          <p:cNvCxnSpPr>
            <a:cxnSpLocks/>
          </p:cNvCxnSpPr>
          <p:nvPr/>
        </p:nvCxnSpPr>
        <p:spPr>
          <a:xfrm>
            <a:off x="4024759" y="2776523"/>
            <a:ext cx="0" cy="5080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71AC5F5-662F-BC4B-90B5-98AD79861652}"/>
              </a:ext>
            </a:extLst>
          </p:cNvPr>
          <p:cNvCxnSpPr>
            <a:cxnSpLocks/>
          </p:cNvCxnSpPr>
          <p:nvPr/>
        </p:nvCxnSpPr>
        <p:spPr>
          <a:xfrm flipH="1">
            <a:off x="4414704" y="2260054"/>
            <a:ext cx="12700" cy="10160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C3B8E29-AF6A-B844-9748-DCBEF3DB7433}"/>
              </a:ext>
            </a:extLst>
          </p:cNvPr>
          <p:cNvCxnSpPr>
            <a:cxnSpLocks/>
          </p:cNvCxnSpPr>
          <p:nvPr/>
        </p:nvCxnSpPr>
        <p:spPr>
          <a:xfrm>
            <a:off x="4809099" y="2570000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1A474FE-B06D-A045-9309-6D7F26BA7039}"/>
              </a:ext>
            </a:extLst>
          </p:cNvPr>
          <p:cNvCxnSpPr>
            <a:cxnSpLocks/>
          </p:cNvCxnSpPr>
          <p:nvPr/>
        </p:nvCxnSpPr>
        <p:spPr>
          <a:xfrm>
            <a:off x="5218919" y="3268500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8AD6585-F851-8A47-8CD1-57D605BF84DE}"/>
              </a:ext>
            </a:extLst>
          </p:cNvPr>
          <p:cNvCxnSpPr>
            <a:cxnSpLocks/>
          </p:cNvCxnSpPr>
          <p:nvPr/>
        </p:nvCxnSpPr>
        <p:spPr>
          <a:xfrm>
            <a:off x="5656259" y="2345657"/>
            <a:ext cx="0" cy="9398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152DEF-3A06-3342-8A99-E6B6DD9718FD}"/>
              </a:ext>
            </a:extLst>
          </p:cNvPr>
          <p:cNvCxnSpPr>
            <a:cxnSpLocks/>
          </p:cNvCxnSpPr>
          <p:nvPr/>
        </p:nvCxnSpPr>
        <p:spPr>
          <a:xfrm>
            <a:off x="6067583" y="2611423"/>
            <a:ext cx="0" cy="6731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5E3D1F1-9927-FB46-B9EB-CDDC7DA73DA5}"/>
              </a:ext>
            </a:extLst>
          </p:cNvPr>
          <p:cNvCxnSpPr>
            <a:cxnSpLocks/>
          </p:cNvCxnSpPr>
          <p:nvPr/>
        </p:nvCxnSpPr>
        <p:spPr>
          <a:xfrm>
            <a:off x="6502176" y="2958554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E8CB85B-4023-8E4A-81E9-4B6B36FBA1A6}"/>
              </a:ext>
            </a:extLst>
          </p:cNvPr>
          <p:cNvCxnSpPr>
            <a:cxnSpLocks/>
          </p:cNvCxnSpPr>
          <p:nvPr/>
        </p:nvCxnSpPr>
        <p:spPr>
          <a:xfrm>
            <a:off x="6858281" y="3100373"/>
            <a:ext cx="0" cy="190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B04A872-E13A-C141-89F9-93673730EA14}"/>
              </a:ext>
            </a:extLst>
          </p:cNvPr>
          <p:cNvCxnSpPr>
            <a:cxnSpLocks/>
          </p:cNvCxnSpPr>
          <p:nvPr/>
        </p:nvCxnSpPr>
        <p:spPr>
          <a:xfrm>
            <a:off x="7295545" y="2912186"/>
            <a:ext cx="0" cy="3556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CDF210D3-ACFD-D24C-8EAF-C32101D4011F}"/>
              </a:ext>
            </a:extLst>
          </p:cNvPr>
          <p:cNvCxnSpPr>
            <a:cxnSpLocks/>
          </p:cNvCxnSpPr>
          <p:nvPr/>
        </p:nvCxnSpPr>
        <p:spPr>
          <a:xfrm>
            <a:off x="7672843" y="2795573"/>
            <a:ext cx="0" cy="495300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761119-8AC3-A847-A89C-D5FD313D6C19}"/>
              </a:ext>
            </a:extLst>
          </p:cNvPr>
          <p:cNvCxnSpPr>
            <a:cxnSpLocks/>
          </p:cNvCxnSpPr>
          <p:nvPr/>
        </p:nvCxnSpPr>
        <p:spPr>
          <a:xfrm>
            <a:off x="8134532" y="2569286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3EB051-3B67-4B4B-8A0C-D2AE28504367}"/>
              </a:ext>
            </a:extLst>
          </p:cNvPr>
          <p:cNvCxnSpPr>
            <a:cxnSpLocks/>
          </p:cNvCxnSpPr>
          <p:nvPr/>
        </p:nvCxnSpPr>
        <p:spPr>
          <a:xfrm>
            <a:off x="2975861" y="2698616"/>
            <a:ext cx="5710964" cy="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1F0A665-2D12-3844-9725-B8CCFAA35ACD}"/>
              </a:ext>
            </a:extLst>
          </p:cNvPr>
          <p:cNvCxnSpPr>
            <a:cxnSpLocks/>
          </p:cNvCxnSpPr>
          <p:nvPr/>
        </p:nvCxnSpPr>
        <p:spPr>
          <a:xfrm flipV="1">
            <a:off x="2975861" y="3803516"/>
            <a:ext cx="5710964" cy="824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5C5B49E-5DBC-334C-9359-7AA1A00643FA}"/>
              </a:ext>
            </a:extLst>
          </p:cNvPr>
          <p:cNvCxnSpPr>
            <a:cxnSpLocks/>
          </p:cNvCxnSpPr>
          <p:nvPr/>
        </p:nvCxnSpPr>
        <p:spPr>
          <a:xfrm>
            <a:off x="2975861" y="3270116"/>
            <a:ext cx="5710964" cy="0"/>
          </a:xfrm>
          <a:prstGeom prst="line">
            <a:avLst/>
          </a:prstGeom>
          <a:ln>
            <a:solidFill>
              <a:srgbClr val="6093C5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57B4E9C1-2EF9-D24A-B5CD-A02911ED15CB}"/>
              </a:ext>
            </a:extLst>
          </p:cNvPr>
          <p:cNvSpPr/>
          <p:nvPr/>
        </p:nvSpPr>
        <p:spPr>
          <a:xfrm>
            <a:off x="2650442" y="3067731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21204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  <p:set>
                                      <p:cBhvr>
                                        <p:cTn id="4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4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6" grpId="0"/>
      <p:bldP spid="1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7BB6C2-8779-AE44-8334-B4DC27EC6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for Feature Selection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A9B7BF7-3EEE-F143-A43E-4AA2B73EF46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What if we had originally removed the # showers feature?</a:t>
            </a:r>
          </a:p>
          <a:p>
            <a:r>
              <a:rPr lang="en-US" dirty="0"/>
              <a:t>The coefficient for # bathrooms would be larger since it wasn’t “split up” amongst two correlated features</a:t>
            </a:r>
          </a:p>
          <a:p>
            <a:r>
              <a:rPr lang="en-US" dirty="0"/>
              <a:t>Instead, it would be nice if there were a </a:t>
            </a:r>
            <a:r>
              <a:rPr lang="en-US" dirty="0" err="1"/>
              <a:t>regularizer</a:t>
            </a:r>
            <a:r>
              <a:rPr lang="en-US" dirty="0"/>
              <a:t> that favors sparse solutions in the first place to account for this…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1667288-7938-2246-85B6-CC8EDFFB393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3EA4B13-083C-664E-AF1F-F321D14F7F42}"/>
              </a:ext>
            </a:extLst>
          </p:cNvPr>
          <p:cNvCxnSpPr>
            <a:cxnSpLocks/>
          </p:cNvCxnSpPr>
          <p:nvPr/>
        </p:nvCxnSpPr>
        <p:spPr>
          <a:xfrm>
            <a:off x="2967315" y="4248017"/>
            <a:ext cx="570681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AF320ABB-D2A3-4F4B-BC1F-5E6BB0A79C32}"/>
              </a:ext>
            </a:extLst>
          </p:cNvPr>
          <p:cNvSpPr txBox="1"/>
          <p:nvPr/>
        </p:nvSpPr>
        <p:spPr>
          <a:xfrm rot="19411254">
            <a:off x="2024767" y="4734936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bedrooms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6B298A6-50D3-D742-8132-82841BC2E14B}"/>
              </a:ext>
            </a:extLst>
          </p:cNvPr>
          <p:cNvSpPr txBox="1"/>
          <p:nvPr/>
        </p:nvSpPr>
        <p:spPr>
          <a:xfrm rot="19411254">
            <a:off x="2518411" y="4734937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# bathrooms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E92E0D3-43AE-5644-B521-C60980565418}"/>
              </a:ext>
            </a:extLst>
          </p:cNvPr>
          <p:cNvSpPr txBox="1"/>
          <p:nvPr/>
        </p:nvSpPr>
        <p:spPr>
          <a:xfrm rot="19411254">
            <a:off x="2929309" y="4710636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living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F61E9C6-0A03-2943-8FF9-FB742E9B846E}"/>
              </a:ext>
            </a:extLst>
          </p:cNvPr>
          <p:cNvSpPr txBox="1"/>
          <p:nvPr/>
        </p:nvSpPr>
        <p:spPr>
          <a:xfrm rot="19411254">
            <a:off x="3266286" y="476225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 lot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22ECFF1A-981E-AA4B-A8E7-2D755751ABDC}"/>
              </a:ext>
            </a:extLst>
          </p:cNvPr>
          <p:cNvSpPr txBox="1"/>
          <p:nvPr/>
        </p:nvSpPr>
        <p:spPr>
          <a:xfrm rot="19411254">
            <a:off x="3603154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floors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AA3221BE-B97D-E24D-8E08-10C4AA61755F}"/>
              </a:ext>
            </a:extLst>
          </p:cNvPr>
          <p:cNvSpPr txBox="1"/>
          <p:nvPr/>
        </p:nvSpPr>
        <p:spPr>
          <a:xfrm rot="19411254">
            <a:off x="4074557" y="4793911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built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69B710E-7DA6-4D44-BC7E-47619E070CD9}"/>
              </a:ext>
            </a:extLst>
          </p:cNvPr>
          <p:cNvSpPr txBox="1"/>
          <p:nvPr/>
        </p:nvSpPr>
        <p:spPr>
          <a:xfrm rot="19411254">
            <a:off x="4497513" y="4773728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year renovated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747A006-B7C2-AD44-9E3E-B55B7C6522AB}"/>
              </a:ext>
            </a:extLst>
          </p:cNvPr>
          <p:cNvSpPr txBox="1"/>
          <p:nvPr/>
        </p:nvSpPr>
        <p:spPr>
          <a:xfrm rot="19411254">
            <a:off x="4899234" y="4798272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last sales price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22E5993-EF9E-BE45-9542-E556A19FA0F7}"/>
              </a:ext>
            </a:extLst>
          </p:cNvPr>
          <p:cNvSpPr txBox="1"/>
          <p:nvPr/>
        </p:nvSpPr>
        <p:spPr>
          <a:xfrm rot="19411254">
            <a:off x="5403173" y="4773729"/>
            <a:ext cx="1879600" cy="2616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cost per </a:t>
            </a:r>
            <a:r>
              <a:rPr lang="en-US" sz="1100" dirty="0" err="1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sq.ft</a:t>
            </a:r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9E3E3E57-9712-BB4F-96AE-3C682F9F5813}"/>
              </a:ext>
            </a:extLst>
          </p:cNvPr>
          <p:cNvSpPr txBox="1"/>
          <p:nvPr/>
        </p:nvSpPr>
        <p:spPr>
          <a:xfrm rot="19411254">
            <a:off x="5740042" y="4814095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heating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EA36C65-5B28-AE43-AD44-FCBF8A93D9DB}"/>
              </a:ext>
            </a:extLst>
          </p:cNvPr>
          <p:cNvSpPr txBox="1"/>
          <p:nvPr/>
        </p:nvSpPr>
        <p:spPr>
          <a:xfrm rot="19411254">
            <a:off x="6692901" y="4854460"/>
            <a:ext cx="187960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100" dirty="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waterfront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F3DF2E1D-530E-2448-B5A9-4B929DD6DDE3}"/>
              </a:ext>
            </a:extLst>
          </p:cNvPr>
          <p:cNvCxnSpPr>
            <a:cxnSpLocks/>
          </p:cNvCxnSpPr>
          <p:nvPr/>
        </p:nvCxnSpPr>
        <p:spPr>
          <a:xfrm>
            <a:off x="3647086" y="3268500"/>
            <a:ext cx="0" cy="4699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8076A13A-80A9-6945-BBFD-1FF2A07C660C}"/>
              </a:ext>
            </a:extLst>
          </p:cNvPr>
          <p:cNvCxnSpPr>
            <a:cxnSpLocks/>
          </p:cNvCxnSpPr>
          <p:nvPr/>
        </p:nvCxnSpPr>
        <p:spPr>
          <a:xfrm>
            <a:off x="4024759" y="2444097"/>
            <a:ext cx="0" cy="840426"/>
          </a:xfrm>
          <a:prstGeom prst="line">
            <a:avLst/>
          </a:prstGeom>
          <a:ln>
            <a:solidFill>
              <a:srgbClr val="6093C5"/>
            </a:solidFill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71AC5F5-662F-BC4B-90B5-98AD79861652}"/>
              </a:ext>
            </a:extLst>
          </p:cNvPr>
          <p:cNvCxnSpPr>
            <a:cxnSpLocks/>
          </p:cNvCxnSpPr>
          <p:nvPr/>
        </p:nvCxnSpPr>
        <p:spPr>
          <a:xfrm flipH="1">
            <a:off x="4414704" y="2260054"/>
            <a:ext cx="12700" cy="10160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6C3B8E29-AF6A-B844-9748-DCBEF3DB7433}"/>
              </a:ext>
            </a:extLst>
          </p:cNvPr>
          <p:cNvCxnSpPr>
            <a:cxnSpLocks/>
          </p:cNvCxnSpPr>
          <p:nvPr/>
        </p:nvCxnSpPr>
        <p:spPr>
          <a:xfrm>
            <a:off x="4809099" y="2570000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1A474FE-B06D-A045-9309-6D7F26BA7039}"/>
              </a:ext>
            </a:extLst>
          </p:cNvPr>
          <p:cNvCxnSpPr>
            <a:cxnSpLocks/>
          </p:cNvCxnSpPr>
          <p:nvPr/>
        </p:nvCxnSpPr>
        <p:spPr>
          <a:xfrm>
            <a:off x="5218919" y="3268500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68AD6585-F851-8A47-8CD1-57D605BF84DE}"/>
              </a:ext>
            </a:extLst>
          </p:cNvPr>
          <p:cNvCxnSpPr>
            <a:cxnSpLocks/>
          </p:cNvCxnSpPr>
          <p:nvPr/>
        </p:nvCxnSpPr>
        <p:spPr>
          <a:xfrm>
            <a:off x="5656259" y="2345657"/>
            <a:ext cx="0" cy="9398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30152DEF-3A06-3342-8A99-E6B6DD9718FD}"/>
              </a:ext>
            </a:extLst>
          </p:cNvPr>
          <p:cNvCxnSpPr>
            <a:cxnSpLocks/>
          </p:cNvCxnSpPr>
          <p:nvPr/>
        </p:nvCxnSpPr>
        <p:spPr>
          <a:xfrm>
            <a:off x="6067583" y="2611423"/>
            <a:ext cx="0" cy="6731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F5E3D1F1-9927-FB46-B9EB-CDDC7DA73DA5}"/>
              </a:ext>
            </a:extLst>
          </p:cNvPr>
          <p:cNvCxnSpPr>
            <a:cxnSpLocks/>
          </p:cNvCxnSpPr>
          <p:nvPr/>
        </p:nvCxnSpPr>
        <p:spPr>
          <a:xfrm>
            <a:off x="6502176" y="2958554"/>
            <a:ext cx="0" cy="317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7E8CB85B-4023-8E4A-81E9-4B6B36FBA1A6}"/>
              </a:ext>
            </a:extLst>
          </p:cNvPr>
          <p:cNvCxnSpPr>
            <a:cxnSpLocks/>
          </p:cNvCxnSpPr>
          <p:nvPr/>
        </p:nvCxnSpPr>
        <p:spPr>
          <a:xfrm>
            <a:off x="6858281" y="3100373"/>
            <a:ext cx="0" cy="190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B04A872-E13A-C141-89F9-93673730EA14}"/>
              </a:ext>
            </a:extLst>
          </p:cNvPr>
          <p:cNvCxnSpPr>
            <a:cxnSpLocks/>
          </p:cNvCxnSpPr>
          <p:nvPr/>
        </p:nvCxnSpPr>
        <p:spPr>
          <a:xfrm>
            <a:off x="7295545" y="2912186"/>
            <a:ext cx="0" cy="3556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8D761119-8AC3-A847-A89C-D5FD313D6C19}"/>
              </a:ext>
            </a:extLst>
          </p:cNvPr>
          <p:cNvCxnSpPr>
            <a:cxnSpLocks/>
          </p:cNvCxnSpPr>
          <p:nvPr/>
        </p:nvCxnSpPr>
        <p:spPr>
          <a:xfrm>
            <a:off x="8134532" y="2569286"/>
            <a:ext cx="0" cy="698500"/>
          </a:xfrm>
          <a:prstGeom prst="line">
            <a:avLst/>
          </a:prstGeom>
          <a:ln w="38100" cmpd="sng">
            <a:solidFill>
              <a:srgbClr val="6093C5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553EB051-3B67-4B4B-8A0C-D2AE28504367}"/>
              </a:ext>
            </a:extLst>
          </p:cNvPr>
          <p:cNvCxnSpPr>
            <a:cxnSpLocks/>
          </p:cNvCxnSpPr>
          <p:nvPr/>
        </p:nvCxnSpPr>
        <p:spPr>
          <a:xfrm>
            <a:off x="2975861" y="2698616"/>
            <a:ext cx="5710964" cy="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1F0A665-2D12-3844-9725-B8CCFAA35ACD}"/>
              </a:ext>
            </a:extLst>
          </p:cNvPr>
          <p:cNvCxnSpPr>
            <a:cxnSpLocks/>
          </p:cNvCxnSpPr>
          <p:nvPr/>
        </p:nvCxnSpPr>
        <p:spPr>
          <a:xfrm flipV="1">
            <a:off x="2975861" y="3803516"/>
            <a:ext cx="5710964" cy="8240"/>
          </a:xfrm>
          <a:prstGeom prst="line">
            <a:avLst/>
          </a:prstGeom>
          <a:ln>
            <a:solidFill>
              <a:srgbClr val="95698A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15C5B49E-5DBC-334C-9359-7AA1A00643FA}"/>
              </a:ext>
            </a:extLst>
          </p:cNvPr>
          <p:cNvCxnSpPr>
            <a:cxnSpLocks/>
          </p:cNvCxnSpPr>
          <p:nvPr/>
        </p:nvCxnSpPr>
        <p:spPr>
          <a:xfrm>
            <a:off x="2975861" y="3270116"/>
            <a:ext cx="5710964" cy="0"/>
          </a:xfrm>
          <a:prstGeom prst="line">
            <a:avLst/>
          </a:prstGeom>
          <a:ln>
            <a:solidFill>
              <a:srgbClr val="6093C5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E4FD715A-CBC4-7F47-B2CA-133E9A02A31E}"/>
              </a:ext>
            </a:extLst>
          </p:cNvPr>
          <p:cNvSpPr/>
          <p:nvPr/>
        </p:nvSpPr>
        <p:spPr>
          <a:xfrm>
            <a:off x="2650442" y="3067731"/>
            <a:ext cx="40908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r>
              <a:rPr lang="en-US" sz="2000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01875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6" dur="1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9" dur="1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2" dur="1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25" dur="1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1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8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9" dur="1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0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1" dur="1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2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3" dur="1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4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35" dur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36" presetID="7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mph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4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7E79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7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576DB9C-E116-41BB-BBF8-489815CAF4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p:pic>
        <p:nvPicPr>
          <p:cNvPr id="1026" name="Picture 2" descr="25bestgifs9">
            <a:extLst>
              <a:ext uri="{FF2B5EF4-FFF2-40B4-BE49-F238E27FC236}">
                <a16:creationId xmlns:a16="http://schemas.microsoft.com/office/drawing/2014/main" id="{3B9A460F-F929-43B9-8AA1-A667B80378CE}"/>
              </a:ext>
            </a:extLst>
          </p:cNvPr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4069" y="857250"/>
            <a:ext cx="3429000" cy="3429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3169599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LASSO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a tuning parameter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59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327932220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Ridge (L2) 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6" name="Picture 5" descr="coef_path_ridge_scaled.eps">
            <a:extLst>
              <a:ext uri="{FF2B5EF4-FFF2-40B4-BE49-F238E27FC236}">
                <a16:creationId xmlns:a16="http://schemas.microsoft.com/office/drawing/2014/main" id="{364A0AC0-C01B-D946-944B-68228173A4E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75" t="12561" b="9559"/>
          <a:stretch/>
        </p:blipFill>
        <p:spPr>
          <a:xfrm>
            <a:off x="3231992" y="1201817"/>
            <a:ext cx="5324792" cy="294398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3"/>
                <a:stretch>
                  <a:fillRect r="-15385"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7062461"/>
      </p:ext>
    </p:extLst>
  </p:cSld>
  <p:clrMapOvr>
    <a:masterClrMapping/>
  </p:clrMapOvr>
  <p:transition spd="slow">
    <p:push dir="u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5EF95A5A-F9D9-D946-905E-20750B17D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(L1) Coefficient Paths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76AAC8B-AE63-0443-A632-ABB1F22EAD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p:pic>
        <p:nvPicPr>
          <p:cNvPr id="9" name="Picture 8" descr="coeff_path_lass_scaled.eps">
            <a:extLst>
              <a:ext uri="{FF2B5EF4-FFF2-40B4-BE49-F238E27FC236}">
                <a16:creationId xmlns:a16="http://schemas.microsoft.com/office/drawing/2014/main" id="{D4CF4980-BE5B-1E4C-970E-49A68A1AD56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23" t="12584" b="9525"/>
          <a:stretch/>
        </p:blipFill>
        <p:spPr>
          <a:xfrm>
            <a:off x="3213282" y="1201815"/>
            <a:ext cx="5343501" cy="2943987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/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Rectangle 7">
                <a:extLst>
                  <a:ext uri="{FF2B5EF4-FFF2-40B4-BE49-F238E27FC236}">
                    <a16:creationId xmlns:a16="http://schemas.microsoft.com/office/drawing/2014/main" id="{74803FDD-7976-1844-A761-5F694B3BCE9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9182" y="4293938"/>
                <a:ext cx="330411" cy="307777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/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Coefficients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7730D25D-EE9B-BE47-BA39-AF2F44BAF9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16200000">
                <a:off x="2363357" y="2511265"/>
                <a:ext cx="1412181" cy="325089"/>
              </a:xfrm>
              <a:prstGeom prst="rect">
                <a:avLst/>
              </a:prstGeom>
              <a:blipFill>
                <a:blip r:embed="rId3"/>
                <a:stretch>
                  <a:fillRect r="-15385" b="-89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7750929"/>
      </p:ext>
    </p:extLst>
  </p:cSld>
  <p:clrMapOvr>
    <a:masterClrMapping/>
  </p:clrMapOvr>
  <p:transition spd="slow">
    <p:push dir="u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144B7F-A471-4BE6-B33F-652D8E365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There is no poll to answer for this question. This is an open-ended question</a:t>
            </a:r>
            <a:r>
              <a:rPr lang="en-US" dirty="0"/>
              <a:t>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Why might the shape of the L1 penalty cause more sparsity than the L2 penalty?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0EFF99-4C27-457A-B09E-D718CDC3DAB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E88380-AB2E-468E-888F-4B0FE741F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003278C-92FF-471D-89A1-37562798E6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34511" y="2404688"/>
            <a:ext cx="4116461" cy="224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367789"/>
      </p:ext>
    </p:extLst>
  </p:cSld>
  <p:clrMapOvr>
    <a:masterClrMapping/>
  </p:clrMapOvr>
  <p:transition>
    <p:fade thruBlk="1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B6A15-2F50-E845-B127-8B8451EF6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63A69F9-6DC3-8247-AED8-83AF00E8993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When using the L1 Norm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 as a </a:t>
                </a:r>
                <a:r>
                  <a:rPr lang="en-US" dirty="0" err="1"/>
                  <a:t>regularizer</a:t>
                </a:r>
                <a:r>
                  <a:rPr lang="en-US" dirty="0"/>
                  <a:t>, it favors solutions that are </a:t>
                </a:r>
                <a:r>
                  <a:rPr lang="en-US" b="1" dirty="0"/>
                  <a:t>sparse</a:t>
                </a:r>
                <a:r>
                  <a:rPr lang="en-US" dirty="0"/>
                  <a:t>. Sparsity for regression means many of the learned coefficients are 0.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This has to do with the shape of the norm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is small,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is VERY small!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63A69F9-6DC3-8247-AED8-83AF00E8993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6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509972-6FD2-2144-A8B1-FF0C806CF8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136426925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4906E2-C873-8642-AC26-60C4AFEB0B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200" dirty="0"/>
              <a:t>Recap: </a:t>
            </a:r>
            <a:br>
              <a:rPr lang="en-US" sz="2200" dirty="0"/>
            </a:br>
            <a:r>
              <a:rPr lang="en-US" sz="2200" dirty="0"/>
              <a:t>Ridge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Change quality metric to minimize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argmin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𝑊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‖"/>
                                  <m:endChr m:val="‖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 tuning parameter that changes how much the model cares about the regularization term.</a:t>
                </a:r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What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1" dirty="0"/>
                  <a:t>?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b="1" dirty="0"/>
                  <a:t> in between?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CEC35EF-A25F-964B-93BD-948EC9C8B8D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923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E1B4E64-7742-584C-9640-297FF09C550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60097522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7B6A15-2F50-E845-B127-8B8451EF68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63A69F9-6DC3-8247-AED8-83AF00E8993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When using the L1 Norm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) as a </a:t>
                </a:r>
                <a:r>
                  <a:rPr lang="en-US" dirty="0" err="1"/>
                  <a:t>regularizer</a:t>
                </a:r>
                <a:r>
                  <a:rPr lang="en-US" dirty="0"/>
                  <a:t>, it favors solutions that are </a:t>
                </a:r>
                <a:r>
                  <a:rPr lang="en-US" b="1" dirty="0"/>
                  <a:t>sparse</a:t>
                </a:r>
                <a:r>
                  <a:rPr lang="en-US" dirty="0"/>
                  <a:t>. Sparsity for regression means many of the learned coefficients are 0.</a:t>
                </a:r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dirty="0"/>
                  <a:t>This has to do with the shape of the norm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When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 is small,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is VERY small!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63A69F9-6DC3-8247-AED8-83AF00E8993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b="-1619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E509972-6FD2-2144-A8B1-FF0C806CF8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572E1E-17C1-3444-B3F6-B34A9814B2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734511" y="2404688"/>
            <a:ext cx="4116461" cy="2248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0477708"/>
      </p:ext>
    </p:extLst>
  </p:cSld>
  <p:clrMapOvr>
    <a:masterClrMapping/>
  </p:clrMapOvr>
  <p:transition spd="slow">
    <p:push dir="u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3E4A30-2FEB-304E-B222-750E19C915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Sparsity Geometry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45D4EB-34B6-F141-B9FF-949A0697F4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Another way to visualize why LASSO prefers sparse solutions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The L1 ball has spikes (places where some coefficients are 0)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6F045BB-1040-BF41-8FB1-87D14ACAD14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pic>
        <p:nvPicPr>
          <p:cNvPr id="8" name="Picture 7" descr="A picture containing sky&#10;&#10;Description automatically generated">
            <a:extLst>
              <a:ext uri="{FF2B5EF4-FFF2-40B4-BE49-F238E27FC236}">
                <a16:creationId xmlns:a16="http://schemas.microsoft.com/office/drawing/2014/main" id="{E0010E5D-DFA0-F948-9C81-D4402DB7074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0625" y="1019763"/>
            <a:ext cx="5596200" cy="3092474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6B203-2736-5F43-9192-CD12250AB86A}"/>
                  </a:ext>
                </a:extLst>
              </p:cNvPr>
              <p:cNvSpPr txBox="1"/>
              <p:nvPr/>
            </p:nvSpPr>
            <p:spPr>
              <a:xfrm>
                <a:off x="4349856" y="2016806"/>
                <a:ext cx="44428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𝐿𝑆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AFE6B203-2736-5F43-9192-CD12250AB8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9856" y="2016806"/>
                <a:ext cx="444288" cy="26161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59D1295-5660-2146-AD28-EFA892FA48B3}"/>
                  </a:ext>
                </a:extLst>
              </p:cNvPr>
              <p:cNvSpPr txBox="1"/>
              <p:nvPr/>
            </p:nvSpPr>
            <p:spPr>
              <a:xfrm>
                <a:off x="7091632" y="2016806"/>
                <a:ext cx="44428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1100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𝐿𝑆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A59D1295-5660-2146-AD28-EFA892FA48B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1632" y="2016806"/>
                <a:ext cx="444288" cy="26161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5B702B6-A6BF-FD4A-9437-A4B65A26E901}"/>
                  </a:ext>
                </a:extLst>
              </p:cNvPr>
              <p:cNvSpPr txBox="1"/>
              <p:nvPr/>
            </p:nvSpPr>
            <p:spPr>
              <a:xfrm>
                <a:off x="7535920" y="3339980"/>
                <a:ext cx="38452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25B702B6-A6BF-FD4A-9437-A4B65A26E90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5920" y="3339980"/>
                <a:ext cx="384528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4B7A84-5E79-F44A-9272-5FB62181FD1C}"/>
                  </a:ext>
                </a:extLst>
              </p:cNvPr>
              <p:cNvSpPr txBox="1"/>
              <p:nvPr/>
            </p:nvSpPr>
            <p:spPr>
              <a:xfrm>
                <a:off x="4868208" y="3339980"/>
                <a:ext cx="38452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8D4B7A84-5E79-F44A-9272-5FB62181FD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8208" y="3339980"/>
                <a:ext cx="384528" cy="26161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8F8AC5D-F1CA-A448-A375-8CADB3A7B218}"/>
                  </a:ext>
                </a:extLst>
              </p:cNvPr>
              <p:cNvSpPr txBox="1"/>
              <p:nvPr/>
            </p:nvSpPr>
            <p:spPr>
              <a:xfrm>
                <a:off x="3560391" y="1886001"/>
                <a:ext cx="3877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58F8AC5D-F1CA-A448-A375-8CADB3A7B2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60391" y="1886001"/>
                <a:ext cx="387798" cy="26161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F1351D2-E313-FE44-96BA-22552FD4F029}"/>
                  </a:ext>
                </a:extLst>
              </p:cNvPr>
              <p:cNvSpPr txBox="1"/>
              <p:nvPr/>
            </p:nvSpPr>
            <p:spPr>
              <a:xfrm>
                <a:off x="6123608" y="1886001"/>
                <a:ext cx="387798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11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sz="11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6F1351D2-E313-FE44-96BA-22552FD4F0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3608" y="1886001"/>
                <a:ext cx="387798" cy="26161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52DAE3B-E315-EA4D-ACC4-B5BC98641BF4}"/>
                  </a:ext>
                </a:extLst>
              </p:cNvPr>
              <p:cNvSpPr txBox="1"/>
              <p:nvPr/>
            </p:nvSpPr>
            <p:spPr>
              <a:xfrm>
                <a:off x="3712791" y="4061166"/>
                <a:ext cx="37702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652DAE3B-E315-EA4D-ACC4-B5BC98641B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12791" y="4061166"/>
                <a:ext cx="377026" cy="26161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85CEC5D-6A9E-1143-BC86-B631453263F6}"/>
                  </a:ext>
                </a:extLst>
              </p:cNvPr>
              <p:cNvSpPr txBox="1"/>
              <p:nvPr/>
            </p:nvSpPr>
            <p:spPr>
              <a:xfrm>
                <a:off x="6359011" y="4047306"/>
                <a:ext cx="377026" cy="26161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𝐿</m:t>
                      </m:r>
                      <m:r>
                        <a:rPr lang="en-US" sz="1100" b="0" i="1" smtClean="0"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sz="11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F85CEC5D-6A9E-1143-BC86-B631453263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9011" y="4047306"/>
                <a:ext cx="377026" cy="2616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8839701"/>
      </p:ext>
    </p:extLst>
  </p:cSld>
  <p:clrMapOvr>
    <a:masterClrMapping/>
  </p:clrMapOvr>
  <p:transition spd="slow">
    <p:push dir="u"/>
  </p:transition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B402568-E884-884A-B2FC-C08FD41BDD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A84D929-C8BA-5C4A-ADAE-B277AE2824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49D16D6-A65B-B643-AB3F-E621081216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82093" y="1066741"/>
            <a:ext cx="3010018" cy="3010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3981912"/>
      </p:ext>
    </p:extLst>
  </p:cSld>
  <p:clrMapOvr>
    <a:masterClrMapping/>
  </p:clrMapOvr>
  <p:transition spd="slow">
    <p:push dir="u"/>
  </p:transition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7AB0CF6-00D2-4747-B28B-2EC6C91EBF59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37AB0CF6-00D2-4747-B28B-2EC6C91EBF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0CF913B-6E24-BF4B-B914-B2931C474D1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Exactly the same as Ridge Regression :)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will be true for almost every </a:t>
            </a:r>
            <a:r>
              <a:rPr lang="en-US" b="1" dirty="0"/>
              <a:t>hyper-parameter</a:t>
            </a:r>
            <a:r>
              <a:rPr lang="en-US" dirty="0"/>
              <a:t> we talk about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 </a:t>
            </a:r>
            <a:r>
              <a:rPr lang="en-US" b="1" dirty="0"/>
              <a:t>hyper-parameter</a:t>
            </a:r>
            <a:r>
              <a:rPr lang="en-US" dirty="0"/>
              <a:t> is a parameter you specify for the model that influences which parameters (e.g. coefficients) are learned by the ML </a:t>
            </a:r>
            <a:r>
              <a:rPr lang="en-US" dirty="0" err="1"/>
              <a:t>aglorithm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773593-9C2E-3B4D-B171-B6E2CCA7AFF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20527306"/>
      </p:ext>
    </p:extLst>
  </p:cSld>
  <p:clrMapOvr>
    <a:masterClrMapping/>
  </p:clrMapOvr>
  <p:transition spd="slow">
    <p:push dir="u"/>
  </p:transition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C09E55D-93A5-4400-BE67-253EF956C4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in Practice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F5AB86-FB46-40C7-9DE4-BF489D79A99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 very common usage of LASSO is in feature selection. If you have a model with potentially many features you want to explore, you can use LASSO on a model with all the features and choose the appropriate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to get the right complexity.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Then once you find the non-zero coefficients, you can identify which features are the most important to the task at hand*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69F5AB86-FB46-40C7-9DE4-BF489D79A99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0C1C90-DFB5-426F-BA0A-591651E737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6386626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EE5AC9-D4A7-7E40-BA7F-76F5056C6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De-biasing LASSO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D1E5059-A79C-4C47-9615-B14650F74E9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LASSO adds bias to the Least Squares solution (this was intended to avoid the variance that leads to overfitting)</a:t>
            </a:r>
          </a:p>
          <a:p>
            <a:r>
              <a:rPr lang="en-US" dirty="0"/>
              <a:t>Recall Bias-Variance Tradeoff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It’s possible to try to remove the bias from the LASSO solution using the following steps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Run LASSO to select the which features should be used</a:t>
            </a:r>
            <a:br>
              <a:rPr lang="en-US" dirty="0"/>
            </a:br>
            <a:r>
              <a:rPr lang="en-US" dirty="0"/>
              <a:t>(those with non-zero coefficients)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Run regular Ordinary Least Squares on the dataset with only those features</a:t>
            </a:r>
          </a:p>
          <a:p>
            <a:pPr marL="482600" indent="-342900">
              <a:buFont typeface="+mj-lt"/>
              <a:buAutoNum type="arabicPeriod"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Coefficients are no longer shrunk from their true values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20A055-5979-4846-B9E6-975A26FC1DF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84572544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9084E7-EF7E-6A4F-9EDD-327DA62D0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Interesting visualizations of “Correlation doesn’t imply Causation” 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688144-FF2B-E64B-9D1F-ABA09FDC0E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https://www.tylervigen.com/spurious-correlations</a:t>
            </a:r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270030D-3FC4-C546-812E-2118513069C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56</a:t>
            </a:fld>
            <a:endParaRPr lang="en"/>
          </a:p>
        </p:txBody>
      </p:sp>
      <p:pic>
        <p:nvPicPr>
          <p:cNvPr id="6" name="Picture 5" descr="Chart, line chart&#10;&#10;Description automatically generated">
            <a:extLst>
              <a:ext uri="{FF2B5EF4-FFF2-40B4-BE49-F238E27FC236}">
                <a16:creationId xmlns:a16="http://schemas.microsoft.com/office/drawing/2014/main" id="{698D0956-4EC3-E447-90D2-676150CA390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81768" y="1440870"/>
            <a:ext cx="6365248" cy="3079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565111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0173C-0F4A-9543-BDBD-8469DD6D8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Issues with LASSO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25E6C1B-334A-BD4D-A8DA-D76DE7893D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Within a group of highly correlated features (e.g. # bathroom and # showers), LASSO tends to select amongst them arbitrarily.</a:t>
                </a:r>
              </a:p>
              <a:p>
                <a:pPr lvl="1"/>
                <a:r>
                  <a:rPr lang="en-US" dirty="0"/>
                  <a:t>Maybe it would be better to select them all together?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dirty="0"/>
                  <a:t>Often, empirically Ridge tends to have better predictive performance</a:t>
                </a:r>
              </a:p>
              <a:p>
                <a:pPr marL="482600" indent="-342900">
                  <a:buFont typeface="+mj-lt"/>
                  <a:buAutoNum type="arabicPeriod"/>
                </a:pPr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Elastic Net </a:t>
                </a:r>
                <a:r>
                  <a:rPr lang="en-US" dirty="0"/>
                  <a:t>aims to address these issues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𝐸𝑙𝑎𝑠𝑡𝑖𝑐𝑁𝑒𝑡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𝑅𝑆𝑆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𝜆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Combines both to achieve best of both worlds!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25E6C1B-334A-BD4D-A8DA-D76DE7893D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1442D-FA54-CD47-9A38-E218AAB6B3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956300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F7144B7F-A471-4BE6-B33F-652D8E365AA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There is no poll to answer for this question. This is an open-ended question</a:t>
            </a:r>
            <a:r>
              <a:rPr lang="en-US" dirty="0"/>
              <a:t>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What are some differences between L1 and L2 regularizations? Their implications?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80EFF99-4C27-457A-B09E-D718CDC3DAB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58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DE88380-AB2E-468E-888F-4B0FE741F9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minutes</a:t>
            </a:r>
          </a:p>
        </p:txBody>
      </p:sp>
    </p:spTree>
    <p:extLst>
      <p:ext uri="{BB962C8B-B14F-4D97-AF65-F5344CB8AC3E}">
        <p14:creationId xmlns:p14="http://schemas.microsoft.com/office/powerpoint/2010/main" val="2449165519"/>
      </p:ext>
    </p:extLst>
  </p:cSld>
  <p:clrMapOvr>
    <a:masterClrMapping/>
  </p:clrMapOvr>
  <p:transition>
    <p:fade thruBlk="1"/>
  </p:transition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F0173C-0F4A-9543-BDBD-8469DD6D8F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87077" cy="3981000"/>
          </a:xfrm>
        </p:spPr>
        <p:txBody>
          <a:bodyPr/>
          <a:lstStyle/>
          <a:p>
            <a:r>
              <a:rPr lang="en-US" dirty="0"/>
              <a:t>Differences between L1 and L2 regularizations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25E6C1B-334A-BD4D-A8DA-D76DE7893D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L1 (LASSO): </a:t>
            </a:r>
          </a:p>
          <a:p>
            <a:r>
              <a:rPr lang="en-US" dirty="0"/>
              <a:t>Introduces more sparsity to the model</a:t>
            </a:r>
          </a:p>
          <a:p>
            <a:r>
              <a:rPr lang="en-US" dirty="0"/>
              <a:t>Less sensitive to outliers</a:t>
            </a:r>
          </a:p>
          <a:p>
            <a:r>
              <a:rPr lang="en-US" dirty="0"/>
              <a:t>Helpful for feature selection, making the model more interpretable</a:t>
            </a:r>
          </a:p>
          <a:p>
            <a:r>
              <a:rPr lang="en-US" dirty="0"/>
              <a:t>More computational efficient as a model (due to the sparse solutions, so you have to compute less dot products)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L2 (Ridge):</a:t>
            </a:r>
          </a:p>
          <a:p>
            <a:r>
              <a:rPr lang="en-US" dirty="0"/>
              <a:t>Makes the weights small (but not 0)</a:t>
            </a:r>
          </a:p>
          <a:p>
            <a:r>
              <a:rPr lang="en-US" dirty="0"/>
              <a:t>More sensitive to outliers (due to the squared terms)</a:t>
            </a:r>
          </a:p>
          <a:p>
            <a:r>
              <a:rPr lang="en-US" dirty="0"/>
              <a:t>Usually works better in practice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611442D-FA54-CD47-9A38-E218AAB6B36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56323576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639292" y="211815"/>
                <a:ext cx="6580493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How should we choose the best value of </a:t>
                </a:r>
                <a14:m>
                  <m:oMath xmlns:m="http://schemas.openxmlformats.org/officeDocument/2006/math">
                    <m:r>
                      <a:rPr lang="en-US" b="1" i="1" smtClean="0">
                        <a:latin typeface="Cambria Math" panose="02040503050406030204" pitchFamily="18" charset="0"/>
                      </a:rPr>
                      <m:t>𝝀</m:t>
                    </m:r>
                  </m:oMath>
                </a14:m>
                <a:r>
                  <a:rPr lang="en-US" b="1" dirty="0"/>
                  <a:t>? </a:t>
                </a:r>
              </a:p>
              <a:p>
                <a:pPr marL="139700" indent="0">
                  <a:buNone/>
                </a:pPr>
                <a:r>
                  <a:rPr lang="en-US" dirty="0"/>
                  <a:t>After we train each model with a certain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in order to find                         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dirty="0" smtClean="0">
                            <a:latin typeface="Cambria Math" panose="02040503050406030204" pitchFamily="18" charset="0"/>
                          </a:rPr>
                          <m:t>argmin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m:rPr>
                        <m:nor/>
                      </m:rPr>
                      <a:rPr lang="en-US" b="0" i="0" smtClean="0">
                        <a:latin typeface="Cambria Math" panose="02040503050406030204" pitchFamily="18" charset="0"/>
                      </a:rPr>
                      <m:t> 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: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482600" indent="-342900"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that has the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 set</a:t>
                </a:r>
              </a:p>
              <a:p>
                <a:pPr marL="482600" indent="-342900"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  <a:p>
                <a:pPr marL="482600" indent="-342900"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train set</a:t>
                </a:r>
              </a:p>
              <a:p>
                <a:pPr marL="482600" indent="-342900">
                  <a:buAutoNum type="alphaLcParenR"/>
                </a:pPr>
                <a:r>
                  <a:rPr lang="en-US" dirty="0"/>
                  <a:t>Pick the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𝜆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>
                            <a:latin typeface="Cambria Math" panose="02040503050406030204" pitchFamily="18" charset="0"/>
                          </a:rPr>
                          <m:t>i</m:t>
                        </m:r>
                      </m:sub>
                    </m:sSub>
                  </m:oMath>
                </a14:m>
                <a:r>
                  <a:rPr lang="en-US" dirty="0"/>
                  <a:t> that has the smallest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acc>
                              <m:accPr>
                                <m:chr m:val="̂"/>
                                <m:ctrlPr>
                                  <a:rPr lang="en-US" i="1" dirty="0">
                                    <a:latin typeface="Cambria Math" panose="02040503050406030204" pitchFamily="18" charset="0"/>
                                  </a:rPr>
                                </m:ctrlPr>
                              </m:accPr>
                              <m:e>
                                <m:r>
                                  <a:rPr lang="en-US" i="1" dirty="0">
                                    <a:latin typeface="Cambria Math" panose="02040503050406030204" pitchFamily="18" charset="0"/>
                                  </a:rPr>
                                  <m:t>𝑤</m:t>
                                </m:r>
                              </m:e>
                            </m:acc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sSub>
                          <m:sSubPr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e>
                          <m:sub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|"/>
                            <m:endChr m:val="|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acc>
                                      <m:accPr>
                                        <m:chr m:val="̂"/>
                                        <m:ctrlP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accPr>
                                      <m:e>
                                        <m:r>
                                          <a:rPr lang="en-US" i="1" dirty="0">
                                            <a:latin typeface="Cambria Math" panose="02040503050406030204" pitchFamily="18" charset="0"/>
                                          </a:rPr>
                                          <m:t>𝑤</m:t>
                                        </m:r>
                                      </m:e>
                                    </m:acc>
                                  </m:e>
                                  <m:sub>
                                    <m:r>
                                      <a:rPr lang="en-US" i="1" dirty="0">
                                        <a:latin typeface="Cambria Math" panose="02040503050406030204" pitchFamily="18" charset="0"/>
                                      </a:rPr>
                                      <m:t>𝑖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the </a:t>
                </a:r>
                <a:r>
                  <a:rPr lang="en-US" b="1" dirty="0"/>
                  <a:t>validation set</a:t>
                </a:r>
              </a:p>
            </p:txBody>
          </p:sp>
        </mc:Choice>
        <mc:Fallback xmlns="">
          <p:sp>
            <p:nvSpPr>
              <p:cNvPr id="2" name="Text Placeholder 1">
                <a:extLst>
                  <a:ext uri="{FF2B5EF4-FFF2-40B4-BE49-F238E27FC236}">
                    <a16:creationId xmlns:a16="http://schemas.microsoft.com/office/drawing/2014/main" id="{D56CCECD-9F63-5C41-BF94-9F6DF5A3AE2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639292" y="211815"/>
                <a:ext cx="6580493" cy="3981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DEE78-E813-F345-939F-4B615DE87F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5AABBBF7-3929-1A45-B050-6129D7FBE7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</p:spTree>
    <p:extLst>
      <p:ext uri="{BB962C8B-B14F-4D97-AF65-F5344CB8AC3E}">
        <p14:creationId xmlns:p14="http://schemas.microsoft.com/office/powerpoint/2010/main" val="1730033533"/>
      </p:ext>
    </p:extLst>
  </p:cSld>
  <p:clrMapOvr>
    <a:masterClrMapping/>
  </p:clrMapOvr>
  <p:transition spd="slow"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DE761A-8966-F145-81F6-2F5CAE922E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Big Grain of Salt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AE9CD4-1C1B-744C-80C4-DA1C9624C8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Be careful when interpreting results of feature selection or feature </a:t>
            </a:r>
            <a:r>
              <a:rPr lang="en-US" dirty="0" err="1"/>
              <a:t>importances</a:t>
            </a:r>
            <a:r>
              <a:rPr lang="en-US" dirty="0"/>
              <a:t> in Machine Learning!</a:t>
            </a:r>
          </a:p>
          <a:p>
            <a:r>
              <a:rPr lang="en-US" dirty="0"/>
              <a:t>Selection only considers features included</a:t>
            </a:r>
          </a:p>
          <a:p>
            <a:r>
              <a:rPr lang="en-US" dirty="0"/>
              <a:t>Sensitive to correlations between features </a:t>
            </a:r>
          </a:p>
          <a:p>
            <a:r>
              <a:rPr lang="en-US" dirty="0"/>
              <a:t>Results depend on the algorithm used!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AB8FCE-B319-E44F-85AB-CFAF9AD105B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3896524"/>
      </p:ext>
    </p:extLst>
  </p:cSld>
  <p:clrMapOvr>
    <a:masterClrMapping/>
  </p:clrMapOvr>
  <p:transition spd="slow">
    <p:push dir="u"/>
  </p:transition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E150CA-46DA-43F2-B40E-0E491EE62E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800" dirty="0"/>
              <a:t>Coefficient Paths – Another View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41A77C-FE3D-4374-A75F-78E51B494E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Example from Google’s </a:t>
            </a:r>
            <a:r>
              <a:rPr lang="en-US" dirty="0">
                <a:hlinkClick r:id="rId4"/>
              </a:rPr>
              <a:t>Machine Learning Crash Course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8FE47C-B428-49BB-84CF-98897AE7DD9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61</a:t>
            </a:fld>
            <a:endParaRPr lang="en"/>
          </a:p>
        </p:txBody>
      </p:sp>
      <p:pic>
        <p:nvPicPr>
          <p:cNvPr id="6" name="Screen Recording 5">
            <a:hlinkClick r:id="" action="ppaction://media"/>
            <a:extLst>
              <a:ext uri="{FF2B5EF4-FFF2-40B4-BE49-F238E27FC236}">
                <a16:creationId xmlns:a16="http://schemas.microsoft.com/office/drawing/2014/main" id="{8F596D21-6CDE-408F-93DA-2214FEBE58F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2783365" y="1877466"/>
            <a:ext cx="6322119" cy="25222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06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6165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2657BDE-7BF3-BF4E-9E0C-0ECCD3FD4F24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Theme</a:t>
                </a:r>
                <a:r>
                  <a:rPr lang="en-US" dirty="0"/>
                  <a:t>: Use regularization to do feature selection</a:t>
                </a:r>
              </a:p>
              <a:p>
                <a:pPr marL="139700" indent="0">
                  <a:buNone/>
                </a:pPr>
                <a:r>
                  <a:rPr lang="en-US" b="1" dirty="0"/>
                  <a:t>Ideas:</a:t>
                </a:r>
              </a:p>
              <a:p>
                <a:r>
                  <a:rPr lang="en-US" dirty="0"/>
                  <a:t>Describe “all subsets” approach to feature selection and why it’s impractical to implement.</a:t>
                </a:r>
              </a:p>
              <a:p>
                <a:r>
                  <a:rPr lang="en-US" dirty="0"/>
                  <a:t>Formulate LASSO objective </a:t>
                </a:r>
              </a:p>
              <a:p>
                <a:r>
                  <a:rPr lang="en-US" dirty="0"/>
                  <a:t>Describe how LASSO coefficients change as hyper-parameter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varied</a:t>
                </a:r>
              </a:p>
              <a:p>
                <a:r>
                  <a:rPr lang="en-US" dirty="0"/>
                  <a:t>Interpret LASSO coefficient path plot</a:t>
                </a:r>
              </a:p>
              <a:p>
                <a:r>
                  <a:rPr lang="en-US" dirty="0"/>
                  <a:t>Compare and contrast LASSO (L1) and Ridge (L2)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2657BDE-7BF3-BF4E-9E0C-0ECCD3FD4F2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 r="-68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2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any particular setting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, use Ridge Regression 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𝑟𝑖𝑑𝑔𝑒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 </m:t>
                      </m:r>
                      <m:func>
                        <m:func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dirty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lim>
                          </m:limLow>
                        </m:fName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𝑀𝑆𝐸</m:t>
                          </m:r>
                          <m:d>
                            <m:d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d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sSubSup>
                            <m:sSub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dirty="0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𝑤</m:t>
                                          </m:r>
                                        </m:e>
                                        <m:sub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1:</m:t>
                                          </m:r>
                                          <m:r>
                                            <a:rPr lang="en-US" b="0" i="1" dirty="0" smtClean="0">
                                              <a:latin typeface="Cambria Math" panose="02040503050406030204" pitchFamily="18" charset="0"/>
                                            </a:rPr>
                                            <m:t>𝐷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bSup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too small, will overfit to </a:t>
                </a:r>
                <a:r>
                  <a:rPr lang="en-US" b="1" dirty="0"/>
                  <a:t>training set</a:t>
                </a:r>
                <a:r>
                  <a:rPr lang="en-US" dirty="0"/>
                  <a:t>. Too large,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𝑟𝑖𝑑𝑔𝑒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How do we choose the right value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? We want the one that will do best on </a:t>
                </a:r>
                <a:r>
                  <a:rPr lang="en-US" b="1" dirty="0"/>
                  <a:t>future data. </a:t>
                </a:r>
                <a:r>
                  <a:rPr lang="en-US" dirty="0"/>
                  <a:t>This means we want to minimize error on the validation set.</a:t>
                </a:r>
              </a:p>
              <a:p>
                <a:pPr marL="139700" indent="0">
                  <a:buNone/>
                </a:pPr>
                <a:r>
                  <a:rPr lang="en-US" dirty="0"/>
                  <a:t>Don’t need to minimize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𝑀𝑆𝐸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|"/>
                            <m:endChr m:val="|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𝑤</m:t>
                                    </m:r>
                                  </m:e>
                                  <m:sub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1:</m:t>
                                    </m:r>
                                    <m:r>
                                      <a:rPr lang="en-US" b="0" i="1" smtClean="0">
                                        <a:latin typeface="Cambria Math" panose="02040503050406030204" pitchFamily="18" charset="0"/>
                                      </a:rPr>
                                      <m:t>𝐷</m:t>
                                    </m:r>
                                  </m:sub>
                                </m:sSub>
                              </m:e>
                            </m:d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on validation because you can’t overfit to the validation data (you never train on it).</a:t>
                </a:r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Another argument is that it doesn’t make sense to compare those values for different settings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. They are in different “units” in some sense.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907" b="-350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344BD-051F-C945-B2D0-7CD8A636A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5294190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/>
              </p:cNvSpPr>
              <p:nvPr>
                <p:ph type="title"/>
              </p:nvPr>
            </p:nvSpPr>
            <p:spPr/>
            <p:txBody>
              <a:bodyPr/>
              <a:lstStyle/>
              <a:p>
                <a:r>
                  <a:rPr lang="en-US" dirty="0"/>
                  <a:t>Choosing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2" name="Title 1">
                <a:extLst>
                  <a:ext uri="{FF2B5EF4-FFF2-40B4-BE49-F238E27FC236}">
                    <a16:creationId xmlns:a16="http://schemas.microsoft.com/office/drawing/2014/main" id="{4EF6C474-0DE1-554C-9EDD-6113C737934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blipFill>
                <a:blip r:embed="rId3"/>
                <a:stretch>
                  <a:fillRect l="-36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885747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The process for selecting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𝜆</m:t>
                    </m:r>
                  </m:oMath>
                </a14:m>
                <a:r>
                  <a:rPr lang="en-US" dirty="0"/>
                  <a:t> is exactly the same as we saw with using a validation set or using cross validation.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9356E9-60B9-BE45-8D31-1C1CF9414A8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885747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23344BD-051F-C945-B2D0-7CD8A636A0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640235C-B837-3A47-9C3D-85B35451E85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461247"/>
                <a:ext cx="5596200" cy="248140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spcFirstLastPara="1" wrap="square" lIns="91425" tIns="91425" rIns="91425" bIns="91425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in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s:</a:t>
                </a: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Train a model using using Gradient Descent</a:t>
                </a:r>
              </a:p>
              <a:p>
                <a:pPr marL="139700" indent="0" algn="ctr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𝑟𝑖𝑑𝑔𝑒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(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)</m:t>
                        </m:r>
                      </m:sub>
                    </m:sSub>
                    <m:r>
                      <a:rPr lang="en-US" b="0" i="0" dirty="0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= </m:t>
                    </m:r>
                    <m:func>
                      <m:funcPr>
                        <m:ctrlP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funcPr>
                      <m:fName>
                        <m:limLow>
                          <m:limLow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limLowPr>
                          <m:e>
                            <m:r>
                              <m:rPr>
                                <m:sty m:val="p"/>
                              </m:rPr>
                              <a:rPr lang="en-US" b="0" i="0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min</m:t>
                            </m:r>
                          </m:e>
                          <m:lim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lim>
                        </m:limLow>
                      </m:fName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𝑀𝑆𝐸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𝑡𝑟𝑎𝑖𝑛</m:t>
                            </m:r>
                          </m:sub>
                        </m:sSub>
                        <m:d>
                          <m:d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d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d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+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  <m:sSubSup>
                          <m:sSubSup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sSubSupPr>
                          <m:e>
                            <m:d>
                              <m:dPr>
                                <m:begChr m:val="|"/>
                                <m:endChr m:val="|"/>
                                <m:ctrlPr>
                                  <a:rPr lang="en-US" b="0" i="1" dirty="0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</m:ctrlPr>
                              </m:dPr>
                              <m:e>
                                <m:d>
                                  <m:dPr>
                                    <m:begChr m:val="|"/>
                                    <m:endChr m:val="|"/>
                                    <m:ctrlPr>
                                      <a:rPr lang="en-US" b="0" i="1" dirty="0" smtClean="0">
                                        <a:latin typeface="Cambria Math" panose="02040503050406030204" pitchFamily="18" charset="0"/>
                                        <a:ea typeface="Roboto Mono for Powerline" pitchFamily="2" charset="0"/>
                                      </a:rPr>
                                    </m:ctrlPr>
                                  </m:dPr>
                                  <m:e>
                                    <m:sSub>
                                      <m:sSubPr>
                                        <m:ctrlP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</m:ctrlPr>
                                      </m:sSubPr>
                                      <m:e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𝑤</m:t>
                                        </m:r>
                                      </m:e>
                                      <m:sub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1:</m:t>
                                        </m:r>
                                        <m:r>
                                          <a:rPr lang="en-US" b="0" i="1" dirty="0" smtClean="0">
                                            <a:latin typeface="Cambria Math" panose="02040503050406030204" pitchFamily="18" charset="0"/>
                                            <a:ea typeface="Roboto Mono for Powerline" pitchFamily="2" charset="0"/>
                                          </a:rPr>
                                          <m:t>𝐷</m:t>
                                        </m:r>
                                      </m:sub>
                                    </m:sSub>
                                  </m:e>
                                </m:d>
                              </m:e>
                            </m:d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2</m:t>
                            </m:r>
                          </m:sub>
                          <m:sup>
                            <m:r>
                              <a:rPr lang="en-US" b="0" i="1" dirty="0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2</m:t>
                            </m:r>
                          </m:sup>
                        </m:sSubSup>
                      </m:e>
                    </m:func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Compute validation error 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𝑣𝑎𝑙𝑖𝑑𝑎𝑡𝑖𝑜𝑛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_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𝑒𝑟𝑟𝑜𝑟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𝑀𝑆𝐸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𝑣𝑎𝑙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(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  <a:ea typeface="Roboto Mono for Powerline" pitchFamily="2" charset="0"/>
                            </a:rPr>
                            <m:t>𝑟𝑖𝑑𝑔𝑒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  <a:ea typeface="Roboto Mono for Powerline" pitchFamily="2" charset="0"/>
                                </a:rPr>
                                <m:t>𝜆</m:t>
                              </m:r>
                            </m:e>
                          </m:d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  <a:ea typeface="Roboto Mono for Powerline" pitchFamily="2" charset="0"/>
                        </a:rPr>
                        <m:t>)</m:t>
                      </m:r>
                    </m:oMath>
                  </m:oMathPara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Track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𝜆</m:t>
                    </m:r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with smallest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𝑣𝑎𝑙𝑖𝑑𝑎𝑡𝑖𝑜𝑛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𝑒𝑟𝑟𝑜𝑟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Return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𝜆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&amp; estimated future error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𝑀𝑆𝐸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𝑡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𝑒𝑠𝑡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Roboto Mono for Powerline" pitchFamily="2" charset="0"/>
                          </a:rPr>
                          <m:t>𝑟𝑖𝑑𝑔𝑒</m:t>
                        </m:r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  <a:ea typeface="Roboto Mono for Powerline" pitchFamily="2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</m:ctrlPr>
                              </m:sSup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  <m:t>𝜆</m:t>
                                </m:r>
                              </m:e>
                              <m:sup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  <a:ea typeface="Roboto Mono for Powerline" pitchFamily="2" charset="0"/>
                                  </a:rPr>
                                  <m:t>∗</m:t>
                                </m:r>
                              </m:sup>
                            </m:sSup>
                          </m:e>
                        </m:d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  <a:ea typeface="Roboto Mono for Powerline" pitchFamily="2" charset="0"/>
                      </a:rPr>
                      <m:t>)</m:t>
                    </m:r>
                  </m:oMath>
                </a14:m>
                <a:endParaRPr lang="en-US" dirty="0">
                  <a:latin typeface="Roboto Mono for Powerline" pitchFamily="2" charset="0"/>
                  <a:ea typeface="Roboto Mono for Powerline" pitchFamily="2" charset="0"/>
                </a:endParaRPr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latin typeface="Roboto Mono for Powerline" pitchFamily="2" charset="0"/>
                    <a:ea typeface="Roboto Mono for Powerline" pitchFamily="2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E640235C-B837-3A47-9C3D-85B35451E8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461247"/>
                <a:ext cx="5596200" cy="2481408"/>
              </a:xfrm>
              <a:prstGeom prst="rect">
                <a:avLst/>
              </a:prstGeom>
              <a:blipFill>
                <a:blip r:embed="rId5"/>
                <a:stretch>
                  <a:fillRect b="-1010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AA5329F-36C6-4043-BF40-294B367AA35B}"/>
              </a:ext>
            </a:extLst>
          </p:cNvPr>
          <p:cNvSpPr txBox="1">
            <a:spLocks/>
          </p:cNvSpPr>
          <p:nvPr/>
        </p:nvSpPr>
        <p:spPr>
          <a:xfrm>
            <a:off x="3090625" y="3942655"/>
            <a:ext cx="5466159" cy="9824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dirty="0"/>
              <a:t>Overfitting concern to validation set is less you never directly trained on it! </a:t>
            </a:r>
          </a:p>
          <a:p>
            <a:pPr marL="139700" indent="0">
              <a:buFont typeface="Nunito Sans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22965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EDD2D5-9150-644D-BC8E-ECB5A07DCDA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 2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6A1280-7B0C-A94F-96D8-A53636856CA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Feature Selection and All Subsets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50BFB03-8D96-204A-B71F-9E922C27F0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50153455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CA18BEEF-D4EF-4F88-99E6-1D7926899B3A}" vid="{A5D5D014-4C2E-4158-92E1-C053326E6DB0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6999</TotalTime>
  <Words>3085</Words>
  <Application>Microsoft Macintosh PowerPoint</Application>
  <PresentationFormat>On-screen Show (16:9)</PresentationFormat>
  <Paragraphs>694</Paragraphs>
  <Slides>62</Slides>
  <Notes>10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62</vt:i4>
      </vt:variant>
    </vt:vector>
  </HeadingPairs>
  <TitlesOfParts>
    <vt:vector size="70" baseType="lpstr">
      <vt:lpstr>Nunito Sans</vt:lpstr>
      <vt:lpstr>Calibri</vt:lpstr>
      <vt:lpstr>Open Sans</vt:lpstr>
      <vt:lpstr>Cambria Math</vt:lpstr>
      <vt:lpstr>Arial</vt:lpstr>
      <vt:lpstr>Georgia</vt:lpstr>
      <vt:lpstr>Roboto Mono for Powerline</vt:lpstr>
      <vt:lpstr>SlideMaster</vt:lpstr>
      <vt:lpstr>CSE/STAT 416 Regularization – LASSO Regression  Pemi Nguyen University of Washington April 6, 2022    Slides by Hunter Schafer</vt:lpstr>
      <vt:lpstr>Administrivia</vt:lpstr>
      <vt:lpstr>Pre-Lecture Video 1</vt:lpstr>
      <vt:lpstr>Recap: Number of Features</vt:lpstr>
      <vt:lpstr>Recap:  Ridge Regression</vt:lpstr>
      <vt:lpstr>2 min</vt:lpstr>
      <vt:lpstr>Choosing λ</vt:lpstr>
      <vt:lpstr>Choosing λ</vt:lpstr>
      <vt:lpstr>Pre-Lecture Video 2</vt:lpstr>
      <vt:lpstr>Benefits</vt:lpstr>
      <vt:lpstr>Sparsity: Housing</vt:lpstr>
      <vt:lpstr>Sparsity: Reading Minds</vt:lpstr>
      <vt:lpstr>Best Model  Size 0 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1</vt:lpstr>
      <vt:lpstr>Best Model Size 2</vt:lpstr>
      <vt:lpstr>Best Model Size 3</vt:lpstr>
      <vt:lpstr>Best Model Size 4</vt:lpstr>
      <vt:lpstr>Best Model Size 5</vt:lpstr>
      <vt:lpstr>Best Model Size 6</vt:lpstr>
      <vt:lpstr>Best Model Size 7</vt:lpstr>
      <vt:lpstr>Best Model Size 8</vt:lpstr>
      <vt:lpstr>Choose Num Features?</vt:lpstr>
      <vt:lpstr>Class Session</vt:lpstr>
      <vt:lpstr>Efficiency of All Subsets</vt:lpstr>
      <vt:lpstr>2 min</vt:lpstr>
      <vt:lpstr>Greedy Algorithms</vt:lpstr>
      <vt:lpstr>Example Greedy Algorithm</vt:lpstr>
      <vt:lpstr>2 min</vt:lpstr>
      <vt:lpstr>Option 2 Regularization</vt:lpstr>
      <vt:lpstr>Recap: Regularization</vt:lpstr>
      <vt:lpstr>Recap: Magnitude</vt:lpstr>
      <vt:lpstr>Ridge for Feature Selection</vt:lpstr>
      <vt:lpstr>Ridge for Feature Selection</vt:lpstr>
      <vt:lpstr>Ridge for Feature Selection</vt:lpstr>
      <vt:lpstr>Ridge for Feature Selection</vt:lpstr>
      <vt:lpstr>PowerPoint Presentation</vt:lpstr>
      <vt:lpstr>LASSO Regression</vt:lpstr>
      <vt:lpstr>Ridge (L2) Coefficient Paths</vt:lpstr>
      <vt:lpstr>LASSO (L1) Coefficient Paths</vt:lpstr>
      <vt:lpstr>2 minutes</vt:lpstr>
      <vt:lpstr>Sparsity</vt:lpstr>
      <vt:lpstr>Sparsity</vt:lpstr>
      <vt:lpstr>Sparsity Geometry</vt:lpstr>
      <vt:lpstr>PowerPoint Presentation</vt:lpstr>
      <vt:lpstr>Choosing λ</vt:lpstr>
      <vt:lpstr>LASSO in Practice</vt:lpstr>
      <vt:lpstr>De-biasing LASSO</vt:lpstr>
      <vt:lpstr>Interesting visualizations of “Correlation doesn’t imply Causation” </vt:lpstr>
      <vt:lpstr>Issues with LASSO</vt:lpstr>
      <vt:lpstr>2 minutes</vt:lpstr>
      <vt:lpstr>Differences between L1 and L2 regularizations</vt:lpstr>
      <vt:lpstr>A Big Grain of Salt</vt:lpstr>
      <vt:lpstr>Coefficient Paths – Another View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194</cp:revision>
  <cp:lastPrinted>2019-07-01T15:50:14Z</cp:lastPrinted>
  <dcterms:modified xsi:type="dcterms:W3CDTF">2022-05-22T00:21:04Z</dcterms:modified>
</cp:coreProperties>
</file>