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71" r:id="rId1"/>
  </p:sldMasterIdLst>
  <p:notesMasterIdLst>
    <p:notesMasterId r:id="rId48"/>
  </p:notesMasterIdLst>
  <p:handoutMasterIdLst>
    <p:handoutMasterId r:id="rId49"/>
  </p:handoutMasterIdLst>
  <p:sldIdLst>
    <p:sldId id="880" r:id="rId2"/>
    <p:sldId id="985" r:id="rId3"/>
    <p:sldId id="934" r:id="rId4"/>
    <p:sldId id="976" r:id="rId5"/>
    <p:sldId id="948" r:id="rId6"/>
    <p:sldId id="949" r:id="rId7"/>
    <p:sldId id="950" r:id="rId8"/>
    <p:sldId id="951" r:id="rId9"/>
    <p:sldId id="952" r:id="rId10"/>
    <p:sldId id="953" r:id="rId11"/>
    <p:sldId id="954" r:id="rId12"/>
    <p:sldId id="955" r:id="rId13"/>
    <p:sldId id="956" r:id="rId14"/>
    <p:sldId id="957" r:id="rId15"/>
    <p:sldId id="958" r:id="rId16"/>
    <p:sldId id="959" r:id="rId17"/>
    <p:sldId id="960" r:id="rId18"/>
    <p:sldId id="962" r:id="rId19"/>
    <p:sldId id="963" r:id="rId20"/>
    <p:sldId id="964" r:id="rId21"/>
    <p:sldId id="965" r:id="rId22"/>
    <p:sldId id="961" r:id="rId23"/>
    <p:sldId id="972" r:id="rId24"/>
    <p:sldId id="973" r:id="rId25"/>
    <p:sldId id="974" r:id="rId26"/>
    <p:sldId id="966" r:id="rId27"/>
    <p:sldId id="977" r:id="rId28"/>
    <p:sldId id="986" r:id="rId29"/>
    <p:sldId id="978" r:id="rId30"/>
    <p:sldId id="982" r:id="rId31"/>
    <p:sldId id="981" r:id="rId32"/>
    <p:sldId id="983" r:id="rId33"/>
    <p:sldId id="980" r:id="rId34"/>
    <p:sldId id="975" r:id="rId35"/>
    <p:sldId id="989" r:id="rId36"/>
    <p:sldId id="988" r:id="rId37"/>
    <p:sldId id="999" r:id="rId38"/>
    <p:sldId id="998" r:id="rId39"/>
    <p:sldId id="990" r:id="rId40"/>
    <p:sldId id="991" r:id="rId41"/>
    <p:sldId id="992" r:id="rId42"/>
    <p:sldId id="993" r:id="rId43"/>
    <p:sldId id="994" r:id="rId44"/>
    <p:sldId id="997" r:id="rId45"/>
    <p:sldId id="987" r:id="rId46"/>
    <p:sldId id="968" r:id="rId47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50"/>
      <p:bold r:id="rId51"/>
      <p:italic r:id="rId52"/>
      <p:boldItalic r:id="rId53"/>
    </p:embeddedFont>
    <p:embeddedFont>
      <p:font typeface="Georgia" panose="02040502050405020303" pitchFamily="18" charset="0"/>
      <p:regular r:id="rId54"/>
      <p:bold r:id="rId55"/>
      <p:italic r:id="rId56"/>
      <p:boldItalic r:id="rId57"/>
    </p:embeddedFont>
    <p:embeddedFont>
      <p:font typeface="Nunito Sans" pitchFamily="2" charset="77"/>
      <p:regular r:id="rId58"/>
      <p:bold r:id="rId59"/>
      <p:italic r:id="rId60"/>
      <p:boldItalic r:id="rId61"/>
    </p:embeddedFont>
    <p:embeddedFont>
      <p:font typeface="Open Sans" panose="020B0606030504020204" pitchFamily="34" charset="0"/>
      <p:regular r:id="rId62"/>
      <p:bold r:id="rId63"/>
      <p:italic r:id="rId64"/>
      <p:boldItalic r:id="rId6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698A"/>
    <a:srgbClr val="942093"/>
    <a:srgbClr val="6093C5"/>
    <a:srgbClr val="B57BA6"/>
    <a:srgbClr val="EFD9B0"/>
    <a:srgbClr val="FFAEEF"/>
    <a:srgbClr val="D89F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AD0990B-9FBB-8C4D-A064-184820CC0856}" v="36" dt="2022-06-01T20:50:36.400"/>
  </p1510:revLst>
</p1510:revInfo>
</file>

<file path=ppt/tableStyles.xml><?xml version="1.0" encoding="utf-8"?>
<a:tblStyleLst xmlns:a="http://schemas.openxmlformats.org/drawingml/2006/main" def="{CB23F696-D533-4BE0-B1DA-8B15BD142E95}">
  <a:tblStyle styleId="{CB23F696-D533-4BE0-B1DA-8B15BD142E9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59"/>
    <p:restoredTop sz="84800"/>
  </p:normalViewPr>
  <p:slideViewPr>
    <p:cSldViewPr snapToGrid="0" snapToObjects="1">
      <p:cViewPr varScale="1">
        <p:scale>
          <a:sx n="120" d="100"/>
          <a:sy n="120" d="100"/>
        </p:scale>
        <p:origin x="496" y="1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14.fntdata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4.fntdata"/><Relationship Id="rId58" Type="http://schemas.openxmlformats.org/officeDocument/2006/relationships/font" Target="fonts/font9.fntdata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font" Target="fonts/font12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56" Type="http://schemas.openxmlformats.org/officeDocument/2006/relationships/font" Target="fonts/font7.fntdata"/><Relationship Id="rId64" Type="http://schemas.openxmlformats.org/officeDocument/2006/relationships/font" Target="fonts/font15.fntdata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2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10.fntdata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5.fntdata"/><Relationship Id="rId62" Type="http://schemas.openxmlformats.org/officeDocument/2006/relationships/font" Target="fonts/font13.fntdata"/><Relationship Id="rId7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Relationship Id="rId57" Type="http://schemas.openxmlformats.org/officeDocument/2006/relationships/font" Target="fonts/font8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3.fntdata"/><Relationship Id="rId60" Type="http://schemas.openxmlformats.org/officeDocument/2006/relationships/font" Target="fonts/font11.fntdata"/><Relationship Id="rId65" Type="http://schemas.openxmlformats.org/officeDocument/2006/relationships/font" Target="fonts/font1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font" Target="fonts/font1.fntdata"/><Relationship Id="rId55" Type="http://schemas.openxmlformats.org/officeDocument/2006/relationships/font" Target="fonts/font6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3514F16-DD08-9D45-99E8-6100C70A186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11782F-D7B4-1D4E-8BD0-59CD4216F5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252ED9-18B6-0749-BB32-82EB97D0DB13}" type="datetimeFigureOut">
              <a:rPr lang="en-US" smtClean="0"/>
              <a:t>6/1/22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5A43E5-3862-3D44-8EAD-E8BE6FE12C8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A427D9-1E89-AB4D-AAE9-7A179DD01E8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4D49D8-58CC-5E4D-9921-5892B6C29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3761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08-19T18:08:29.446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92D050"/>
    </inkml:brush>
  </inkml:definitions>
  <inkml:trace contextRef="#ctx0" brushRef="#br0">14654 7078 9 0,'8'-15'4'0,"1"18"7"16,-9-3 5-16,4 4-13 0,0 4 0 15,1-1 4-15,-5 12 0 16,4-4-8-16,4 4 0 16,1 0 7-16,-1 4 0 15,5 0-1-15,0-4 0 0,4-1-2 16,0-2 0-16,4-1 0 15,1 0 0-15,3 0-2 16,1-4 0-16,3 1 1 0,1 3 0 16,0 4-2-16,-4 0 1 15,-1 7 0-15,1 1 0 16,-5-5-1-16,0-3 1 16,1 4-1-16,-1 0 0 15,0-1 2-15,-4 1 0 16,0-4-1-16,-8 4 1 15,4-1 0-15,-5-3 1 0,1 12-2 16,-1-5 1-16,1 4-1 31,3 5 0-31,1-5-2 16,4 4 1-16,-4-8-1 16,4 1 0-16,0-1 0 15,-4 1 0-15,0-1 0 0,-1 1 1 16,1-1 1-16,0 1 0 15,-5-1 0-15,5-3 0 16,0 0 0-16,0 3 0 0,4 8-1 16,-4-3 1-16,-1-1-1 15,5 0 0-15,0 0 1 16,0 1 0-16,1-9-1 16,-1 1 0-16,8 7-1 0,1 1 1 15,-1-5 0-15,-4 1 0 31,5-5-1-31,0 5 1 0,-1-8 0 0,-4 0 1 32,1 0 0-32,-1 0 0 15,0-1 0-15,-4 1 0 16,0 0-1-16,-4 4 1 16,4 0-1-16,0-1 1 15,0 1-2-15,5-4 0 0,-1 0 0 16,4-8 1-16,1 4-1 0,0 1 1 15,3 3 0-15,1 3 0 16,-4 5 0-16,3-1 1 16,1 1-1-16,0 3 1 0,4-7-1 15,5-1 1-15,-5-3-1 16,8 8 0-16,-4-1 1 16,-8-3 0-16,0 4-1 31,0-1 0-31,0 1 0 15,-5-5 1-15,1 5 0 16,-1-5 0-16,1-3-2 0,4 4 0 16,8 0 1-16,-4-1 1 15,0 1-1-15,-4 0 0 16,0 3 0-16,0-3 0 16,8-8 0-16,0 0 1 0,5 4 0 15,-1 0 0-15,-3 0-1 16,-5 0 1-16,0 0-1 15,-4 7 1-15,0-3 0 16,-1 0 0-16,5-4-2 16,5 0 0-16,-5 7 1 15,0-7 0-15,4 4-1 16,1 0 1-16,-5-4 1 16,8 3 0-16,5 1 0 15,0 0 0-15,0-1 1 16,-5-3 0-16,-3 4 0 0,-5-8 1 15,-4 12-2-15,-5-8 0 16,1 3 1-16,-1 5 1 16,5-5-4-16,-4 5 0 15,-1-8 0-15,5-4 1 0,4 0-1 16,4-4 0-16,1 1 1 16,-1-1 1-16,9 1-1 15,0-1 1-15,-5 4 0 16,5 0 0-16,0 0 0 15,-9 4 1-15,-4 0-3 16,-4 0 1-16,4 0 1 16,-4 4 1-16,0-8-3 15,4 0 1-15,0 0 1 16,4-3 0-16,1 3-2 16,-1 0 1-16,0 0 0 15,1 4 0-15,7 0 0 16,-3-8 1-16,4 8-2 15,4-8 1-15,-8 1 1 16,-1 3 0-16,-4 4-1 0,-8-4 1 16,9 4 0-16,-1 0 0 15,-4-4-1-15,4 4 1 16,1-4-1-16,3 8 0 16,1-12-1-16,-1 0 1 15,5 5-1-15,0 2 0 16,4-6 0-16,-4 3 1 15,4 4-1-15,-13 0 0 16,5-8 1-16,-5 1 1 16,1 3-1-16,-1 0 1 15,5 0-2-15,-5-4 1 0,5 1 0 16,-1-1 0-16,-4 0 0 16,1-3 0-16,-5 0 0 15,0-1 0-15,4 4-1 16,9 1 0-16,0-1 1 31,-9 1 0-31,1-5-2 16,-5 4 0-16,0 1 1 15,4-1 1-15,5 4-1 0,-1 4 0 0,-3 0 0 16,-5-4 1-16,0 0 0 16,0-3 1-16,0-1-2 15,0 0 1-15,-4 1 0 16,4-1 1-16,13 1-3 15,-1 3 1-15,-3-4 0 16,0-3 1-16,-5-1-2 16,0 1 1-16,1 3-1 15,-1 0 1-15,0-3 2 16,1 3 0 0,-1 1-1-16,5-5 0 0,-1 1 1 0,1 3 1 15,-1 1-1-15,1-5 0 16,-5 4 0-16,9 1 0 15,-4-5-2 1,-5 5 1-16,-4-5 0 16,0 1 1-16,0 3-1 15,0-3 1-15,5-1-1 16,3 1 0-16,5-4 0 16,0 0 1-16,4-1-1 15,0 1 0-15,-8 0 1 16,8 3 1-16,0-3-2 15,0 4 1-15,-13-1 0 16,-4 1 1-16,0 0-1 16,-4-1 1-16,0 1-2 15,-4-5 0-15,-1 5-1 0,-4-4 0 16,-4 0-4-16,-4-1 0 16,0-3-3-16,-5 0 1 15,-8 0-9-15,0-11 1 16,0-8-4-16,-21-4 1 15</inkml:trace>
  <inkml:trace contextRef="#ctx0" brushRef="#br0" timeOffset="2074.86">22447 11570 26 0,'-13'8'13'0,"43"-4"-5"0,-17-4 19 16,0 0-24-16,4 0 0 16,8-4 3-16,18 4 0 15,8 0-6-15,8 4 1 16,18-1 4-16,8 1 0 15,-8-4-2-15,0-4 1 16,-1 1-3-16,-8 3 0 16,-8-4-6-16,-9 4 0 15,-13 4-6-15,-12 3 1 16,-18 1-4-16,-3 7 1 0</inkml:trace>
  <inkml:trace contextRef="#ctx0" brushRef="#br0" timeOffset="2731.05">23716 11283 34 0,'-17'-16'17'0,"8"9"-14"0,9 11 30 16,0 3-34-16,-4 5 1 15,4 6 0-15,-4 5 0 16,4 4 0-16,0 7 0 0,0 0-1 16,-4-4 1-16,4-7 0 15,0-4 1-15,0-4-1 16,4-4 1-16,0-3 2 15,5-4 0-15,3-8-1 16,5-8 0-16,5-6 0 16,-1 6 1-16,-4 1-2 15,0-1 1-15,4 5-2 16,1 11 0-16,-1 3 1 16,0 8 1-16,-4 1-3 15,0-1 1-15,-12 7 0 16,-10 1 1-16,-7 7 0 15,-1 1 0-15,-4-5 1 16,-4 1 1-16,-9-8-1 16,0-4 1-16,0-8-2 15,9-7 1-15,4-7-4 0,8-5 1 16,9-3-8-16,13-4 1 16,4 0-8-16,4 4 1 15</inkml:trace>
  <inkml:trace contextRef="#ctx0" brushRef="#br0" timeOffset="3402.87">24057 11563 33 0,'-9'0'16'0,"5"15"-8"0,4-4 22 0,0 4-31 16,0 4 1-16,0-4-6 15,4 0 0-15,5-7-2 16,8-4 1-16</inkml:trace>
  <inkml:trace contextRef="#ctx0" brushRef="#br0" timeOffset="4043.45">24172 11354 38 0,'-30'-3'19'0,"21"-1"-23"15,9 4 29-15,9 0-25 16,4 0 1-16,12 0-11 15,9-4 1-15,5 0 4 16,3 4 0-16,-4 4-4 31,-3 4 9-31,-31-12 0 16,21 11 0-16,-8 1 6 16,-8 3 1-16,-13 8 6 0,-9 12 1 15,-8-1-6-15,-9 4 1 16,0 4-4-16,4 3 0 15,9-3-2-15,9-4 1 16,8-11-4-16,13-8 0 16,8-11 1-16,9-12 0 15,4-11-2-15,-9-3 0 16,1-5 1-16,-9-3 0 16,-4 4 0-16,-1 3 1 0,-3 4-1 15,-5 11 0-15,1 8 0 16,-1 8 1-16,-4 3-1 15,4 4 0-15,-4 4 1 16,0 0 0-16,0-4-4 16,4-3 0-16,9-9-5 15,8-6 1-15,5-5-5 16,8-7 0-16,4-8-1 16,1-3 0-16,-5-1 6 15,-4 1 1-15,-9-1 8 16,-4 8 0-16,-4-3 7 15,-9 7 0-15,-8 3 2 16,-9 5 1-16,-4 7-2 16,-4 3 0-16,3 5-4 15,1 3 0-15,9 12-3 16,8-4 1-16,13 0-2 0,12 4 0 16,5-4-2-1,4 3 0-15,-4 5 1 0,-9 3 1 16,-4 0 0-16,-8 1 1 15,-13-1 0-15,-14-7 1 16,-11-8-1-16,-14-4 0 16,-4 0-4-16,0-3 1 15,9-8-13-15,0-8 1 16,-5-7-7-16,-8 4 1 31</inkml:trace>
  <inkml:trace contextRef="#ctx0" brushRef="#br1" timeOffset="8596.32">14552 11752 16 0,'-5'7'8'0,"5"-3"-4"16,0-4 9-16,0 0-14 15,0 0 0-15,9 0 1 16,4 0 0-16,-1-4 1 16,10-3 0-16,3-1-1 15,1 1 1-15,4-5 1 16,4 1 0-16,4 0-1 0,0-1 1 15,1 1 0-15,7 0 1 16,6-1-1-16,3-3 1 16,-4 0-1-16,0 0 1 15,9-4-1-15,4 4 1 16,8-8-3-16,0 0 1 16,9 1-1-16,4-1 1 15,-4 4-1-15,-4-4 0 16,4-3 0-16,0-1 1 15,0 1 0-15,8 3 0 16,5-3 0-16,-5-8 0 0,-8 0 0 16,0-1 1-16,4 5-1 15,5-4 0-15,-1-4 0 16,9 4 0-16,0-4 0 16,-8 1 0-16,-1 6 0 15,5 5 0-15,4-8-1 16,8 3 1-16,5 1 0 15,-9 0 0-15,0-4-1 16,0 3 1-16,1-3-1 16,3-3 1-16,1 3 0 15,3-4 0-15,-16-4-1 0,4 4 1 16,0-3 0-16,4-1 0 16,0 0-1-16,0 1 1 15,-4 10 0-15,-4-10 1 16,4-1-1-16,4-3 1 15,-4 3-1-15,4-3 1 0,1-5 0 16,-5-3 0-16,-13-7 0 16,4 3 1-16,5 0-1 15,0-3 0-15,-1 3 0 16,5 4 0-16,-4 0-1 16,-9-4 1-16,0 1-2 15,-8 3 0-15,-1 0 0 16,-3-4 0-16,-1 0-1 15,-4 0 1-15,1 4 0 16,-1 0 0-16,8-4 0 16,-16 12 0-16,0-8 1 0,3 0 0 15,-3-4 0-15,0 4 0 16,-1 0-1-16,-3 0 1 16,-5 0-1-16,-4 0 1 15,-1 0-1-15,6-3 0 16,-1 3 0-16,0 3 1 15,-9-3 0-15,1 0 0 16,0-3 0-16,-5-1 1 16,0 0 0-16,1 0 0 15,-5 4 0-15,4-3 1 0,0 6-2 16,1 1 0-16,-1-8-1 16,9 4 1-16,-13 4-1 31,0 15 1-31,4-7-1 15,1 3 0-15,-5 4 0 16,-5 3 1-16,-3 1-1 0,0 0 1 16,-1 3 1-16,-4 1 0 15,-4-4 0-15,-4-5 0 16,0-2 0-16,0-5 0 16,4 0-1-16,-4 8 0 0,-1 0-1 15,1 0 1-15,0 0-1 16,0 4 0-16,-1 3-1 15,-3 1 1-15,-1 3 0 16,-3 4 0-16,-1 0-2 16,0 4 1-16,-4 4-5 15,0 3 1-15,0 8-8 16,9 4 0-16,4 7-8 16,12 1 1-16,-4-5 1 15,-8-22 0-15</inkml:trace>
  <inkml:trace contextRef="#ctx0" brushRef="#br1" timeOffset="9919.91">22907 6851 28 0,'-9'-8'14'0,"5"-18"-2"0,4 26 14 0,0-8-23 16,0 8 0-16,4 4-1 15,1 3 0-15,-1 12-4 16,-4 12 1-16,0 6 1 16,0 9 1-16,0 11-1 0,0-4 1 15,4 0-1-15,9-12 1 0,4-7 0 16,-4-11 0-16,4-8 1 16,-5-7 1-16,6-12-1 15,-1-11 0-15,4-16 0 16,-4 1 1-16,0 0-1 15,0-4 0-15,-4 0-1 16,-5 3 0-16,1 5-1 16,-1 3 1-16,1 4-4 15,-1 4 0-15,1 4-5 16,-1 3 1-16,1 5-7 16,4 3 0-16,-1 0 0 15,5 3 0-15</inkml:trace>
  <inkml:trace contextRef="#ctx0" brushRef="#br1" timeOffset="10577.38">23937 7036 22 0,'0'19'11'0,"-8"-4"-7"16,8-15 10-16,0 8-13 16,0-1 1-16,0 1 0 15,4-16 0-15,5 1-10 16,8-8 0-16</inkml:trace>
  <inkml:trace contextRef="#ctx0" brushRef="#br1" timeOffset="14145.04">23529 7078 12 0,'12'-12'6'0,"10"9"2"16,-14-9 7-16,1-3-14 16,-5 4 1-16,4-12 2 15,-8 0 1-15,0 4-6 16,-4 0 1-16,-9 12 4 15,-12 7 1-15,-9 11-1 16,-9 8 0-16,1 0-2 16,-1 4 1-16,5 11-1 15,8-4 0-15,9 8-2 16,12-12 0-16,9-7-1 16,13-11 1-16,12-12 0 15,5-15 1-15,4 4-1 16,0-4 1-16,-4-7 0 15,-4 7 0-15,-9 4 1 16,-4 7 0-16,-9 12-1 0,-4 0 0 16,0 7 0-16,0 4 0 15,4 8-1-15,5 0 1 16,3-1-2-16,1-3 1 16,8-7-3-16,1-5 0 15,3-11-4-15,5-7 1 16,0-8-3-16,-5 4 1 15,1 0-1-15,-5-4 1 16,-4-4 4-16,0 4 1 16,-8 4 3-16,-1 4 1 0,-3-1 3 15,-5 12 1-15,-5 0 1 16,5 8 0-16,0-1-1 16,0 5 1-16,0 3 0 15,0 0 0-15,0 0-1 16,0 0 0-16,0-7-1 15,0 0 1-15,0-5-1 16,5-14 1-16,-1 0 0 16,0-5 0-16,0 1-1 15,-4-4 1-15,5-3-2 16,3-1 0-16,1 0-2 16,-1 1 1-16,1 3-3 15,-1 4 0-15,5 3-5 16,-4 8 0-16,3 4-6 0,5 4 1 15,-4 4-5-15,4-4 1 16</inkml:trace>
  <inkml:trace contextRef="#ctx0" brushRef="#br1" timeOffset="14811.89">24027 7032 22 0,'-4'0'11'0,"4"8"-7"16,0-8 13-16,0 4-12 15,0-1 0-15,0 1-1 16,0 0 0-16,0 4-7 15,0-1 1-15,0 4-2 16,4-7 1-16,4-8-6 16,5-3 0-16</inkml:trace>
  <inkml:trace contextRef="#ctx0" brushRef="#br1" timeOffset="14827.56">24044 6866 34 0,'-26'4'17'0,"14"-4"-24"15,12 0 30-15,0 0-26 16,8-4 0-16,1-4-11 16,3 4 1-16,10 4 13 15,7 0 0-15</inkml:trace>
  <inkml:trace contextRef="#ctx0" brushRef="#br1" timeOffset="15536.8">24389 6953 24 0,'-9'7'12'0,"1"-7"-4"0,4-3 21 16,-1-1-27-16,-3 0 1 16,-5 4 0-16,-4 4 1 15,0 3-5-15,-4 9 0 16,-5 2 3-16,5-6 1 16,-1 7-3-16,10 3 1 15,3-3-1-15,9 0 0 16,4-4-1-16,9-15 1 15,9-3 0-15,-1-1 1 16,0-11-1-16,0 0 1 16,-4-1 0-16,-4 5 0 0,-4 3 0 15,-9 8 1-15,-5 8-1 16,-3 3 1-16,-1 12-2 16,5 7 0-16,8-3 1 15,5-1 1-15,-1-3-3 16,5-8 1-16,4-3-5 15,5-12 0-15,-1-4-3 16,0-11 0-16,-4-4-1 16,-4 0 0-16,0-4 0 15,-5 0 1-15,1-7 5 16,-1 7 0-16,-3 1 5 16,-5 7 1-16,0 3 2 15,0 12 0-15,0 0 1 16,0 8 1-16,0 3-2 15,0-3 0-15,0 7-1 16,0 4 0-16,0 7-1 0,0 1 0 16,0-8-1-16,4-4 0 15,0-4 1-15,5-11 1 16,3-11-1-16,1-4 0 16,4 0-2-16,0-4 1 0,0-12 0 15,5 5 0-15,-1-1-3 16,0 5 1-16,0-1-1 15,1 8 0-15,-5 7 1 16,-4 12 1-16,-5 7-1 16,-4 8 0-16,-4 0 1 15,-4 4 0-15,0 3-1 16,4 1 0-16,4-4-4 16,5-8 0-16,3-4-6 15,5-11 0-15,5-11-4 16,3-4 0-16</inkml:trace>
  <inkml:trace contextRef="#ctx0" brushRef="#br1" timeOffset="16193">25028 6888 36 0,'-22'-3'18'0,"1"-1"-20"0,17 4 33 15,-5 0-30-15,1 0 0 16,-5 4 1-16,0 3 1 15,-4 8-4-15,0 8 0 16,4 4 2-16,1-5 0 0,3 5-1 16,5 3 1-16,4-3-1 15,4-5 1-15,5 5-1 16,3-12 1-16,10-8 0 16,3-10 0-16,1-12-3 15,-1 3 1-15,1-7-4 16,-1 4 1-16,-3-4-3 15,-5 0 0-15,-5 4 0 16,1 4 0-16,-4 3 1 16,-9 8 0-16,0 0 5 15,0 4 1-15,0 0 4 16,4 3 1-16,9 1 1 16,-5-1 0-16,-3-3 1 15,3 0 0-15,5-4-1 16,4-4 0-16,4-3-2 15,1-5 1-15,-1-3-3 16,-4-4 1-16,-4 0 0 0,-5 0 0 16,-8 4-2-16,-8 4 1 15,-5 11-2-15,-4 8 1 16,4 3 0-16,-4 8 1 16,0 4-1-16,4-5 1 15,5 9 0-15,8 11 0 16,4 3-1-16,-4-10 0 15,30-1-1-15,12-7 0 16,5-12 0-16,0 0 1 16,-4-11-3-16,-9 0 1 0,0-15-5 15,-4-4 1-15,-9-3-10 16,-4 3 0-16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6-02T22:08:43.749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13917 5290 28671 0,'0'0'1280'16,"0"0"256"-16,-1 5-1232 0,-1-1-304 0,0 1 0 0,0 1 0 0,0 0 960 0,0 1 128 15,-1 0 16-15,0 1 16 0,-1 1-384 0,0 2-80 16,0-1-16-16,-2 4 0 0,0 1-192 0,-1 2-32 15,-1 2-16-15,0 2 0 0,0 0 32 0,0 1 0 16,-2-4 0-16,1 1 0 0,1-2-64 0,0-3-16 16,0-2 0-16,-1-4 0 0,0-4-96 0,0-2-32 15,-1-4 0-15,1-3 0 0,-2-4-80 0,2-4-16 16,0-3 0-16,1-3 0 0,0-3 0 0,2 0 0 16,0-2 0-16,1 2 0 0,1 0-128 0,2 2 160 15,1-1-160-15,0 3 160 0,0 0 64 0,1 4 16 0,1 1 0 0,0 2 0 16,0 2-96-16,1 3-16 0,1 2 0 0,-3 4 0 15,7 4 48-15,1 1 0 0,2 0 0 0,1 3 0 16,4 2 112-16,2 0 32 0,0-2 0 0,5 3 0 16,0-1-64-16,2 0 0 15,-1 0 0-15,0 0 0 0,0 3-80 0,-2 0-32 0,-2-2 0 0,0 0 0 16,-4 1-144-16,0 0 0 0,-1-2 0 0,-3 0 0 16,-2-2 0-16,0-2-304 0,1-2 48 0,-2-2 16 15,0-4-2384-15,-2-3-496 0</inkml:trace>
  <inkml:trace contextRef="#ctx0" brushRef="#br0" timeOffset="352.35">14157 5482 28559 0,'-3'11'2544'0,"2"-5"-2032"0,-3 0-512 0,0 3 0 16,1 1 1888-16,0 1 288 0,1 0 48 0,2-1 16 16,-1 0-928-16,2 0-176 0,0-2-48 0,1-3 0 15,1 0-768-15,-3-5-144 0,0 0-48 0,6-2-12224 16,0-2-2432-16</inkml:trace>
  <inkml:trace contextRef="#ctx0" brushRef="#br0" timeOffset="484.9">14182 5340 38239 0,'-15'3'1696'0,"8"-1"352"0,0-1-1648 0,-2 0-400 0,1 0 0 0,0 1 0 0,1-1 848 0,7-1 96 15,0 0 16-15,0 0 0 16,-3-6-2224-16,4-1-432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6-02T22:27:47.231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23087 5456 13823 0,'0'0'608'0,"0"0"128"0,0 0-592 0,0 0-144 0,0 0 0 0,0 0 0 0,4-7 4864 0,1 0 928 15,-1-2 192-15,1 2 32 0,-5 7-3952 0,6-6-784 16,-1 0-176-16,-5 6-16 0,5-6 0 0,-5 6 0 16,4-6 0-16,-4 6 0 0,0 0 112 0,2-7 16 15,-2 7 16-15,0 0 0 0,-7-3-272 0,0 2-48 16,-1 1-16-16,-1 0 0 0,-1 0-384 0,0 0-64 16,0 1-32-16,1-1 0 0,-2 0-96 0,2-1-32 15,-1 0 0-15,0 2 0 0,-1 1 16 0,1 0 0 16,-1 1 0-16,3-1 0 0,-1 0 144 0,-1 1 48 0,1 2 0 0,-3-3 0 15,-1 2-496-15,1 0 0 0,-1-1 0 0,1 0 0 16,-1 1 0-16,3 0 0 16,1-1 0-16,-3-1 144 0,3-1-144 0,9-1 0 15,0 0 0-15,0 0 0 0,0 0 0 0,0 0 0 16,-4-5 0-16,4 5 0 0,0 0 0 0,0 0 0 16,-2-5 0-16,2 5 0 0,1-7 0 0,-1 7 0 15,0 0 0-15,0 0 0 0,0 0 0 0,0 0 0 16,0 0 0-16,0 0 0 0,0 0 0 0,0 0 0 0,0 0 0 0,0 0 0 15,0 0-144-15,0 0 144 0,0 0 0 0,0 0 0 16,0 0-128-16,0 0 128 0,0 0 0 0,0 0 0 16,0 0 0-16,0 0 0 0,0 0 0 0,0 0 0 15,0 0 0-15,2 9 0 0,-2-9 0 0,0 0 0 16,0 0 0-16,0 0 0 0,0 0 0 0,0 0 0 16,0 0 0-16,0 0 0 0,-6 3 0 0,6-3 0 15,-6 2 0-15,1-2 0 0,-2-2 0 0,1 2 0 16,0 2 0-16,1-2 0 0,-1 1 0 0,-2 0 144 15,0-1-144-15,-2 0 0 0,-1 0 0 0,0 1 128 16,-1 1-128-16,-1-2 0 0,-1 0 0 0,1 1 0 0,0 1 0 16,0-2 0-16,1-2 0 0,-1 1 0 0,1 1 0 0,0 0 0 15,3 0 128-15,-2-2-128 0,-2-1 0 0,0-2 0 16,-1-1 0-16,-6 2 0 0,-2 2 0 0,-4 1 0 16,-3 1 128-16,-2 0-128 0,-2 0 0 0,-1 2 0 15,-2 0 0-15,1 1 0 0,0 1 0 0,2-1 0 0,1 1 0 0,-4-1 0 16,-6 2 0-16,-2-1 0 15,-2-2 128-15,-2 0-128 0,2 0 0 0,2-1 0 16,4 0 0-16,-2-2 0 0,-3 0 0 0,-5-1 0 0,-6 0 0 0,2 0 0 16,0 1 0-16,4 0 0 15,6-1 0-15,-1-1 0 0,-1-1 128 0,-5 1-128 16,-9 1 192-16,2 1-64 0,1 1-128 0,4 0 128 16,5-3-128-16,0 2 128 0,-5 1-128 0,-4 0 0 15,-5 0 0-15,1 0 0 0,0-1 0 0,3 0-144 0,-3 0 144 16,-8 2-208-16,-8 2 16 0,2 1 16 0,3 0 0 0,-2 1 0 15,-2-1 176-15,-4 1 0 0,-1 0-144 0,3 3 144 16,6 2 0-16,-7-1 0 0,-8 1 0 0,5 0 0 16,5 1 0-16,0 2 0 0,-3 0 0 0,-1-2 0 15,-2-4 0-15,7 0 0 0,10 0 0 0,-5 0 128 16,-8-2-128-16,1-1 0 0,5-2 0 0,3 1 0 0,7-1 0 16,-8 1 0-16,-7 0 0 0,0 2 0 0,1 0 0 0,1 1 0 15,1 3 0-15,-5 0 0 0,-7 2 0 0,5 1 0 16,8 1 0-16,-5-2 0 0,-10 2 0 0,4-2 0 15,3-3 0-15,1 0 0 0,0 1 0 0,-3-1 0 16,-5-1 0-16,8 0 0 0,11-4 0 0,-7 1 0 16,-9-1 0-16,1 1 0 0,3 2 0 0,2-1 0 15,4-1 0-15,-6-1 0 0,-5-1 0 0,6 1 0 16,7-1 0-16,-5 3 0 0,-7 1 0 0,0 0 0 16,4 2 0-16,2-2 0 0,2 3 128 0,-4 0-128 0,-3 1 0 15,9-1 128-15,9 3 0 0,-2-2-128 16,-2 1 192-16,-1 0-64 0,2-1-128 0,7 0 192 0,6-2-192 0,3-1 192 15,2-1-192-15,-1-2 0 0,-3-1 0 16,0-1 0-16,0-3 0 0,6 1 0 0,6-1 0 0,2 0 0 16,2-1 0-16,-2 1 0 0,-2 0 0 0,0-2 0 15,4 0 0-15,1-1 0 0,1 1 0 0,3 1 0 16,1 0 0-16,5 1 0 16,5 1-144-16,-2 0 144 15,1 1-704-15,-2 1-96 0,-1 0-16 0,9 1 0 16,-1-1-960-16,-2 0-192 0,1 0-32 0,1-1-20096 0</inkml:trace>
  <inkml:trace contextRef="#ctx0" brushRef="#br0" timeOffset="520.07">14127 6176 22111 0,'0'0'1968'0,"-4"2"-1584"16,-3 0-384-16,1-2 0 0,1-4 2400 0,-1 0 400 15,-1-3 80-15,-1 1 0 0,0-2-1584 0,0 0-320 0,0-4-64 0,-2 1-16 16,-1 0 176-16,0-2 16 15,1-2 16-15,-1 2 0 0,-1-1-176 0,1 0-32 16,1 1-16-16,0 0 0 0,0 2 80 0,2 0 32 0,1 1 0 0,1-1 0 16,3 0-336-16,2-2-64 0,2 0-16 0,2-1 0 15,2 1-64-15,3 1-32 0,3-1 0 0,2-2 0 16,1 1 96-16,3 0 0 0,-1 2 16 0,1 2 0 16,2 2-208-16,2 2-64 0,1 0 0 0,2 1 0 15,2 0-192-15,1 1-128 0,0 1 128 0,3-1-128 16,0 0 0-16,-1-1 0 0,0-1-192 0,-2-2-15696 15,0-4-3136-15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375661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64251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72057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6CD9732-38F6-429A-80B4-0D5E5CCEE5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9101" y="-300"/>
            <a:ext cx="4602079" cy="5143500"/>
          </a:xfrm>
          <a:prstGeom prst="rect">
            <a:avLst/>
          </a:prstGeom>
        </p:spPr>
      </p:pic>
      <p:sp>
        <p:nvSpPr>
          <p:cNvPr id="10" name="Google Shape;10;p2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468925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B57BA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2" name="Google Shape;12;p2"/>
          <p:cNvSpPr/>
          <p:nvPr/>
        </p:nvSpPr>
        <p:spPr>
          <a:xfrm>
            <a:off x="4574900" y="-150"/>
            <a:ext cx="185400" cy="51435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6077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B881ACC-0101-4777-9DD7-47FE1EDFF82F}"/>
              </a:ext>
            </a:extLst>
          </p:cNvPr>
          <p:cNvSpPr/>
          <p:nvPr/>
        </p:nvSpPr>
        <p:spPr>
          <a:xfrm>
            <a:off x="0" y="0"/>
            <a:ext cx="9144000" cy="51434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Google Shape;71;p11">
            <a:extLst>
              <a:ext uri="{FF2B5EF4-FFF2-40B4-BE49-F238E27FC236}">
                <a16:creationId xmlns:a16="http://schemas.microsoft.com/office/drawing/2014/main" id="{64282F53-10A8-4398-9AFF-ECCF60AD1F5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405633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D40F63F-3C9C-CD48-8D2C-3427CCC7325A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939449525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3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277100" y="284200"/>
            <a:ext cx="2024100" cy="36780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B57BA6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277100" y="3983050"/>
            <a:ext cx="2024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Georgia"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5149639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BF2B598-DA07-4F30-BC18-EBBE2AB51D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8287400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 preserve="1">
  <p:cSld name="1_Title + 1 column">
    <p:bg>
      <p:bgPr>
        <a:solidFill>
          <a:srgbClr val="D89F39"/>
        </a:solidFill>
        <a:effectLst/>
      </p:bgPr>
    </p:bg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462274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llEverywhere - Pair" preserve="1">
  <p:cSld name="PollEverywhere - Pair">
    <p:bg>
      <p:bgPr>
        <a:solidFill>
          <a:srgbClr val="6093C5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Google Shape;80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2585475" cy="1357368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9" name="Google Shape;79;p1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1" name="Google Shape;8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 dirty="0"/>
          </a:p>
        </p:txBody>
      </p:sp>
      <p:sp>
        <p:nvSpPr>
          <p:cNvPr id="83" name="Google Shape;83;p11"/>
          <p:cNvSpPr txBox="1">
            <a:spLocks noGrp="1"/>
          </p:cNvSpPr>
          <p:nvPr>
            <p:ph type="title"/>
          </p:nvPr>
        </p:nvSpPr>
        <p:spPr>
          <a:xfrm>
            <a:off x="269575" y="1700325"/>
            <a:ext cx="20463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84" name="Google Shape;84;p11"/>
          <p:cNvSpPr/>
          <p:nvPr/>
        </p:nvSpPr>
        <p:spPr>
          <a:xfrm>
            <a:off x="1411630" y="1234456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6" name="Google Shape;86;p11"/>
          <p:cNvPicPr preferRelativeResize="0"/>
          <p:nvPr/>
        </p:nvPicPr>
        <p:blipFill rotWithShape="1">
          <a:blip r:embed="rId3">
            <a:alphaModFix/>
          </a:blip>
          <a:srcRect t="5436" b="5436"/>
          <a:stretch/>
        </p:blipFill>
        <p:spPr>
          <a:xfrm>
            <a:off x="1" y="3395354"/>
            <a:ext cx="2585474" cy="1748146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1"/>
          <p:cNvSpPr txBox="1"/>
          <p:nvPr/>
        </p:nvSpPr>
        <p:spPr>
          <a:xfrm>
            <a:off x="25" y="3928800"/>
            <a:ext cx="2585400" cy="5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pollev.com/cs416</a:t>
            </a:r>
            <a:endParaRPr sz="1700" b="1" dirty="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88" name="Google Shape;88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72;p10">
            <a:extLst>
              <a:ext uri="{FF2B5EF4-FFF2-40B4-BE49-F238E27FC236}">
                <a16:creationId xmlns:a16="http://schemas.microsoft.com/office/drawing/2014/main" id="{584BC1AE-CA48-4C7B-8CBC-68108A32BE75}"/>
              </a:ext>
            </a:extLst>
          </p:cNvPr>
          <p:cNvSpPr txBox="1"/>
          <p:nvPr/>
        </p:nvSpPr>
        <p:spPr>
          <a:xfrm>
            <a:off x="231975" y="1052565"/>
            <a:ext cx="20463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</a:rPr>
              <a:t>Think</a:t>
            </a:r>
            <a:endParaRPr sz="2400" dirty="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FFFFFF"/>
              </a:solidFill>
            </a:endParaRPr>
          </a:p>
        </p:txBody>
      </p:sp>
      <p:sp>
        <p:nvSpPr>
          <p:cNvPr id="12" name="Google Shape;72;p10">
            <a:extLst>
              <a:ext uri="{FF2B5EF4-FFF2-40B4-BE49-F238E27FC236}">
                <a16:creationId xmlns:a16="http://schemas.microsoft.com/office/drawing/2014/main" id="{F852DD33-53F1-4722-BB85-ED3D938F9553}"/>
              </a:ext>
            </a:extLst>
          </p:cNvPr>
          <p:cNvSpPr txBox="1"/>
          <p:nvPr/>
        </p:nvSpPr>
        <p:spPr>
          <a:xfrm>
            <a:off x="231975" y="1052565"/>
            <a:ext cx="20463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</a:rPr>
              <a:t>Think</a:t>
            </a:r>
            <a:endParaRPr sz="2400" dirty="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FFFFFF"/>
              </a:solidFill>
            </a:endParaRPr>
          </a:p>
        </p:txBody>
      </p:sp>
      <p:sp>
        <p:nvSpPr>
          <p:cNvPr id="14" name="Google Shape;72;p10">
            <a:extLst>
              <a:ext uri="{FF2B5EF4-FFF2-40B4-BE49-F238E27FC236}">
                <a16:creationId xmlns:a16="http://schemas.microsoft.com/office/drawing/2014/main" id="{9A4233F0-CE8B-44EA-8BAE-D15AE6A783CD}"/>
              </a:ext>
            </a:extLst>
          </p:cNvPr>
          <p:cNvSpPr txBox="1"/>
          <p:nvPr userDrawn="1"/>
        </p:nvSpPr>
        <p:spPr>
          <a:xfrm>
            <a:off x="231975" y="1052565"/>
            <a:ext cx="20463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</a:rPr>
              <a:t>Think</a:t>
            </a:r>
            <a:endParaRPr sz="2400" dirty="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468898"/>
      </p:ext>
    </p:extLst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llEverywhere - Pair" preserve="1">
  <p:cSld name="1_PollEverywhere - Pair">
    <p:bg>
      <p:bgPr>
        <a:solidFill>
          <a:srgbClr val="6093C5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9" name="Google Shape;79;p1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0" name="Google Shape;80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2585475" cy="1357368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  <p:sp>
        <p:nvSpPr>
          <p:cNvPr id="83" name="Google Shape;83;p11"/>
          <p:cNvSpPr txBox="1">
            <a:spLocks noGrp="1"/>
          </p:cNvSpPr>
          <p:nvPr>
            <p:ph type="title"/>
          </p:nvPr>
        </p:nvSpPr>
        <p:spPr>
          <a:xfrm>
            <a:off x="269575" y="1700325"/>
            <a:ext cx="20463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84" name="Google Shape;84;p11"/>
          <p:cNvSpPr/>
          <p:nvPr/>
        </p:nvSpPr>
        <p:spPr>
          <a:xfrm>
            <a:off x="1594518" y="1100842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85;p11"/>
          <p:cNvSpPr/>
          <p:nvPr/>
        </p:nvSpPr>
        <p:spPr>
          <a:xfrm>
            <a:off x="1659574" y="1331991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6" name="Google Shape;86;p11"/>
          <p:cNvPicPr preferRelativeResize="0"/>
          <p:nvPr/>
        </p:nvPicPr>
        <p:blipFill rotWithShape="1">
          <a:blip r:embed="rId3">
            <a:alphaModFix/>
          </a:blip>
          <a:srcRect t="5436" b="5436"/>
          <a:stretch/>
        </p:blipFill>
        <p:spPr>
          <a:xfrm>
            <a:off x="1" y="3395354"/>
            <a:ext cx="2585474" cy="1748146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1"/>
          <p:cNvSpPr txBox="1"/>
          <p:nvPr/>
        </p:nvSpPr>
        <p:spPr>
          <a:xfrm>
            <a:off x="25" y="3928800"/>
            <a:ext cx="2585400" cy="5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pollev.com/cs416</a:t>
            </a:r>
            <a:endParaRPr sz="1700" b="1" dirty="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88" name="Google Shape;88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84;p11">
            <a:extLst>
              <a:ext uri="{FF2B5EF4-FFF2-40B4-BE49-F238E27FC236}">
                <a16:creationId xmlns:a16="http://schemas.microsoft.com/office/drawing/2014/main" id="{5D953DEC-1E95-4367-BB58-B5E94D1B8086}"/>
              </a:ext>
            </a:extLst>
          </p:cNvPr>
          <p:cNvSpPr/>
          <p:nvPr/>
        </p:nvSpPr>
        <p:spPr>
          <a:xfrm>
            <a:off x="1411630" y="1234456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85;p11">
            <a:extLst>
              <a:ext uri="{FF2B5EF4-FFF2-40B4-BE49-F238E27FC236}">
                <a16:creationId xmlns:a16="http://schemas.microsoft.com/office/drawing/2014/main" id="{05A67550-2E3D-49EB-9EB6-FB935C412A8A}"/>
              </a:ext>
            </a:extLst>
          </p:cNvPr>
          <p:cNvSpPr/>
          <p:nvPr/>
        </p:nvSpPr>
        <p:spPr>
          <a:xfrm>
            <a:off x="1842276" y="1147824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82;p11">
            <a:extLst>
              <a:ext uri="{FF2B5EF4-FFF2-40B4-BE49-F238E27FC236}">
                <a16:creationId xmlns:a16="http://schemas.microsoft.com/office/drawing/2014/main" id="{8862DC09-B271-4C5C-A463-62732B63ADF1}"/>
              </a:ext>
            </a:extLst>
          </p:cNvPr>
          <p:cNvSpPr txBox="1"/>
          <p:nvPr/>
        </p:nvSpPr>
        <p:spPr>
          <a:xfrm>
            <a:off x="234450" y="1051100"/>
            <a:ext cx="2046300" cy="70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FFFFFF"/>
                </a:solidFill>
              </a:rPr>
              <a:t>Group</a:t>
            </a:r>
            <a:endParaRPr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3226805"/>
      </p:ext>
    </p:extLst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 preserve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9CF693F7-8485-4342-A45C-2880CB1A38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643109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5" name="Google Shape;55;p9">
            <a:extLst>
              <a:ext uri="{FF2B5EF4-FFF2-40B4-BE49-F238E27FC236}">
                <a16:creationId xmlns:a16="http://schemas.microsoft.com/office/drawing/2014/main" id="{B37EAD93-95EB-9841-84F5-9921CB1AF447}"/>
              </a:ext>
            </a:extLst>
          </p:cNvPr>
          <p:cNvGrpSpPr/>
          <p:nvPr/>
        </p:nvGrpSpPr>
        <p:grpSpPr>
          <a:xfrm>
            <a:off x="234447" y="3686127"/>
            <a:ext cx="304009" cy="326513"/>
            <a:chOff x="616425" y="2329600"/>
            <a:chExt cx="361700" cy="388475"/>
          </a:xfrm>
        </p:grpSpPr>
        <p:sp>
          <p:nvSpPr>
            <p:cNvPr id="26" name="Google Shape;56;p9">
              <a:extLst>
                <a:ext uri="{FF2B5EF4-FFF2-40B4-BE49-F238E27FC236}">
                  <a16:creationId xmlns:a16="http://schemas.microsoft.com/office/drawing/2014/main" id="{DFA692B1-A617-944F-854B-4334549512DD}"/>
                </a:ext>
              </a:extLst>
            </p:cNvPr>
            <p:cNvSpPr/>
            <p:nvPr/>
          </p:nvSpPr>
          <p:spPr>
            <a:xfrm>
              <a:off x="616425" y="2329600"/>
              <a:ext cx="361700" cy="388475"/>
            </a:xfrm>
            <a:custGeom>
              <a:avLst/>
              <a:gdLst/>
              <a:ahLst/>
              <a:cxnLst/>
              <a:rect l="l" t="t" r="r" b="b"/>
              <a:pathLst>
                <a:path w="14468" h="15539" fill="none" extrusionOk="0">
                  <a:moveTo>
                    <a:pt x="14273" y="13030"/>
                  </a:moveTo>
                  <a:lnTo>
                    <a:pt x="9621" y="6479"/>
                  </a:lnTo>
                  <a:lnTo>
                    <a:pt x="9621" y="2338"/>
                  </a:lnTo>
                  <a:lnTo>
                    <a:pt x="10303" y="1656"/>
                  </a:lnTo>
                  <a:lnTo>
                    <a:pt x="10303" y="1656"/>
                  </a:lnTo>
                  <a:lnTo>
                    <a:pt x="10400" y="1559"/>
                  </a:lnTo>
                  <a:lnTo>
                    <a:pt x="10474" y="1437"/>
                  </a:lnTo>
                  <a:lnTo>
                    <a:pt x="10522" y="1291"/>
                  </a:lnTo>
                  <a:lnTo>
                    <a:pt x="10571" y="1169"/>
                  </a:lnTo>
                  <a:lnTo>
                    <a:pt x="10571" y="1023"/>
                  </a:lnTo>
                  <a:lnTo>
                    <a:pt x="10571" y="877"/>
                  </a:lnTo>
                  <a:lnTo>
                    <a:pt x="10547" y="731"/>
                  </a:lnTo>
                  <a:lnTo>
                    <a:pt x="10498" y="609"/>
                  </a:lnTo>
                  <a:lnTo>
                    <a:pt x="10498" y="609"/>
                  </a:lnTo>
                  <a:lnTo>
                    <a:pt x="10449" y="463"/>
                  </a:lnTo>
                  <a:lnTo>
                    <a:pt x="10352" y="366"/>
                  </a:lnTo>
                  <a:lnTo>
                    <a:pt x="10254" y="244"/>
                  </a:lnTo>
                  <a:lnTo>
                    <a:pt x="10157" y="171"/>
                  </a:lnTo>
                  <a:lnTo>
                    <a:pt x="10035" y="98"/>
                  </a:lnTo>
                  <a:lnTo>
                    <a:pt x="9889" y="49"/>
                  </a:lnTo>
                  <a:lnTo>
                    <a:pt x="9767" y="25"/>
                  </a:lnTo>
                  <a:lnTo>
                    <a:pt x="9621" y="0"/>
                  </a:lnTo>
                  <a:lnTo>
                    <a:pt x="4848" y="0"/>
                  </a:lnTo>
                  <a:lnTo>
                    <a:pt x="4848" y="0"/>
                  </a:lnTo>
                  <a:lnTo>
                    <a:pt x="4701" y="25"/>
                  </a:lnTo>
                  <a:lnTo>
                    <a:pt x="4580" y="49"/>
                  </a:lnTo>
                  <a:lnTo>
                    <a:pt x="4433" y="98"/>
                  </a:lnTo>
                  <a:lnTo>
                    <a:pt x="4312" y="171"/>
                  </a:lnTo>
                  <a:lnTo>
                    <a:pt x="4214" y="244"/>
                  </a:lnTo>
                  <a:lnTo>
                    <a:pt x="4117" y="366"/>
                  </a:lnTo>
                  <a:lnTo>
                    <a:pt x="4019" y="463"/>
                  </a:lnTo>
                  <a:lnTo>
                    <a:pt x="3971" y="609"/>
                  </a:lnTo>
                  <a:lnTo>
                    <a:pt x="3971" y="609"/>
                  </a:lnTo>
                  <a:lnTo>
                    <a:pt x="3922" y="731"/>
                  </a:lnTo>
                  <a:lnTo>
                    <a:pt x="3898" y="877"/>
                  </a:lnTo>
                  <a:lnTo>
                    <a:pt x="3898" y="1023"/>
                  </a:lnTo>
                  <a:lnTo>
                    <a:pt x="3898" y="1169"/>
                  </a:lnTo>
                  <a:lnTo>
                    <a:pt x="3946" y="1291"/>
                  </a:lnTo>
                  <a:lnTo>
                    <a:pt x="3995" y="1437"/>
                  </a:lnTo>
                  <a:lnTo>
                    <a:pt x="4068" y="1559"/>
                  </a:lnTo>
                  <a:lnTo>
                    <a:pt x="4166" y="1656"/>
                  </a:lnTo>
                  <a:lnTo>
                    <a:pt x="4848" y="2338"/>
                  </a:lnTo>
                  <a:lnTo>
                    <a:pt x="4848" y="6479"/>
                  </a:lnTo>
                  <a:lnTo>
                    <a:pt x="196" y="13030"/>
                  </a:lnTo>
                  <a:lnTo>
                    <a:pt x="196" y="13030"/>
                  </a:lnTo>
                  <a:lnTo>
                    <a:pt x="123" y="13152"/>
                  </a:lnTo>
                  <a:lnTo>
                    <a:pt x="50" y="13274"/>
                  </a:lnTo>
                  <a:lnTo>
                    <a:pt x="25" y="13395"/>
                  </a:lnTo>
                  <a:lnTo>
                    <a:pt x="1" y="13517"/>
                  </a:lnTo>
                  <a:lnTo>
                    <a:pt x="1" y="13639"/>
                  </a:lnTo>
                  <a:lnTo>
                    <a:pt x="25" y="13785"/>
                  </a:lnTo>
                  <a:lnTo>
                    <a:pt x="50" y="13907"/>
                  </a:lnTo>
                  <a:lnTo>
                    <a:pt x="98" y="14029"/>
                  </a:lnTo>
                  <a:lnTo>
                    <a:pt x="585" y="15003"/>
                  </a:lnTo>
                  <a:lnTo>
                    <a:pt x="585" y="15003"/>
                  </a:lnTo>
                  <a:lnTo>
                    <a:pt x="658" y="15125"/>
                  </a:lnTo>
                  <a:lnTo>
                    <a:pt x="756" y="15222"/>
                  </a:lnTo>
                  <a:lnTo>
                    <a:pt x="829" y="15320"/>
                  </a:lnTo>
                  <a:lnTo>
                    <a:pt x="951" y="15393"/>
                  </a:lnTo>
                  <a:lnTo>
                    <a:pt x="1073" y="15441"/>
                  </a:lnTo>
                  <a:lnTo>
                    <a:pt x="1194" y="15490"/>
                  </a:lnTo>
                  <a:lnTo>
                    <a:pt x="1316" y="15539"/>
                  </a:lnTo>
                  <a:lnTo>
                    <a:pt x="1462" y="15539"/>
                  </a:lnTo>
                  <a:lnTo>
                    <a:pt x="13006" y="15539"/>
                  </a:lnTo>
                  <a:lnTo>
                    <a:pt x="13006" y="15539"/>
                  </a:lnTo>
                  <a:lnTo>
                    <a:pt x="13153" y="15539"/>
                  </a:lnTo>
                  <a:lnTo>
                    <a:pt x="13274" y="15490"/>
                  </a:lnTo>
                  <a:lnTo>
                    <a:pt x="13396" y="15441"/>
                  </a:lnTo>
                  <a:lnTo>
                    <a:pt x="13518" y="15393"/>
                  </a:lnTo>
                  <a:lnTo>
                    <a:pt x="13640" y="15320"/>
                  </a:lnTo>
                  <a:lnTo>
                    <a:pt x="13713" y="15222"/>
                  </a:lnTo>
                  <a:lnTo>
                    <a:pt x="13810" y="15125"/>
                  </a:lnTo>
                  <a:lnTo>
                    <a:pt x="13883" y="15003"/>
                  </a:lnTo>
                  <a:lnTo>
                    <a:pt x="14370" y="14029"/>
                  </a:lnTo>
                  <a:lnTo>
                    <a:pt x="14370" y="14029"/>
                  </a:lnTo>
                  <a:lnTo>
                    <a:pt x="14419" y="13907"/>
                  </a:lnTo>
                  <a:lnTo>
                    <a:pt x="14443" y="13785"/>
                  </a:lnTo>
                  <a:lnTo>
                    <a:pt x="14468" y="13639"/>
                  </a:lnTo>
                  <a:lnTo>
                    <a:pt x="14468" y="13517"/>
                  </a:lnTo>
                  <a:lnTo>
                    <a:pt x="14443" y="13395"/>
                  </a:lnTo>
                  <a:lnTo>
                    <a:pt x="14419" y="13274"/>
                  </a:lnTo>
                  <a:lnTo>
                    <a:pt x="14346" y="13152"/>
                  </a:lnTo>
                  <a:lnTo>
                    <a:pt x="14273" y="13030"/>
                  </a:lnTo>
                  <a:lnTo>
                    <a:pt x="14273" y="1303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57;p9">
              <a:extLst>
                <a:ext uri="{FF2B5EF4-FFF2-40B4-BE49-F238E27FC236}">
                  <a16:creationId xmlns:a16="http://schemas.microsoft.com/office/drawing/2014/main" id="{819CE10C-5124-9B42-B42E-C453A6058A63}"/>
                </a:ext>
              </a:extLst>
            </p:cNvPr>
            <p:cNvSpPr/>
            <p:nvPr/>
          </p:nvSpPr>
          <p:spPr>
            <a:xfrm>
              <a:off x="704725" y="2545750"/>
              <a:ext cx="185125" cy="25"/>
            </a:xfrm>
            <a:custGeom>
              <a:avLst/>
              <a:gdLst/>
              <a:ahLst/>
              <a:cxnLst/>
              <a:rect l="l" t="t" r="r" b="b"/>
              <a:pathLst>
                <a:path w="7405" h="1" fill="none" extrusionOk="0">
                  <a:moveTo>
                    <a:pt x="7404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58;p9">
              <a:extLst>
                <a:ext uri="{FF2B5EF4-FFF2-40B4-BE49-F238E27FC236}">
                  <a16:creationId xmlns:a16="http://schemas.microsoft.com/office/drawing/2014/main" id="{04B3A3EE-6444-0346-A1E0-D3B65F3DA229}"/>
                </a:ext>
              </a:extLst>
            </p:cNvPr>
            <p:cNvSpPr/>
            <p:nvPr/>
          </p:nvSpPr>
          <p:spPr>
            <a:xfrm>
              <a:off x="811875" y="2626125"/>
              <a:ext cx="31075" cy="31075"/>
            </a:xfrm>
            <a:custGeom>
              <a:avLst/>
              <a:gdLst/>
              <a:ahLst/>
              <a:cxnLst/>
              <a:rect l="l" t="t" r="r" b="b"/>
              <a:pathLst>
                <a:path w="1243" h="1243" fill="none" extrusionOk="0">
                  <a:moveTo>
                    <a:pt x="1" y="633"/>
                  </a:moveTo>
                  <a:lnTo>
                    <a:pt x="1" y="633"/>
                  </a:lnTo>
                  <a:lnTo>
                    <a:pt x="25" y="487"/>
                  </a:lnTo>
                  <a:lnTo>
                    <a:pt x="50" y="390"/>
                  </a:lnTo>
                  <a:lnTo>
                    <a:pt x="98" y="268"/>
                  </a:lnTo>
                  <a:lnTo>
                    <a:pt x="171" y="171"/>
                  </a:lnTo>
                  <a:lnTo>
                    <a:pt x="269" y="98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634" y="0"/>
                  </a:lnTo>
                  <a:lnTo>
                    <a:pt x="634" y="0"/>
                  </a:lnTo>
                  <a:lnTo>
                    <a:pt x="756" y="24"/>
                  </a:lnTo>
                  <a:lnTo>
                    <a:pt x="853" y="49"/>
                  </a:lnTo>
                  <a:lnTo>
                    <a:pt x="975" y="98"/>
                  </a:lnTo>
                  <a:lnTo>
                    <a:pt x="1072" y="171"/>
                  </a:lnTo>
                  <a:lnTo>
                    <a:pt x="1146" y="268"/>
                  </a:lnTo>
                  <a:lnTo>
                    <a:pt x="1194" y="390"/>
                  </a:lnTo>
                  <a:lnTo>
                    <a:pt x="1243" y="487"/>
                  </a:lnTo>
                  <a:lnTo>
                    <a:pt x="1243" y="633"/>
                  </a:lnTo>
                  <a:lnTo>
                    <a:pt x="1243" y="633"/>
                  </a:lnTo>
                  <a:lnTo>
                    <a:pt x="1243" y="755"/>
                  </a:lnTo>
                  <a:lnTo>
                    <a:pt x="1194" y="853"/>
                  </a:lnTo>
                  <a:lnTo>
                    <a:pt x="1146" y="974"/>
                  </a:lnTo>
                  <a:lnTo>
                    <a:pt x="1072" y="1072"/>
                  </a:lnTo>
                  <a:lnTo>
                    <a:pt x="975" y="1145"/>
                  </a:lnTo>
                  <a:lnTo>
                    <a:pt x="853" y="1194"/>
                  </a:lnTo>
                  <a:lnTo>
                    <a:pt x="756" y="1242"/>
                  </a:lnTo>
                  <a:lnTo>
                    <a:pt x="634" y="1242"/>
                  </a:lnTo>
                  <a:lnTo>
                    <a:pt x="634" y="1242"/>
                  </a:lnTo>
                  <a:lnTo>
                    <a:pt x="488" y="1242"/>
                  </a:lnTo>
                  <a:lnTo>
                    <a:pt x="390" y="1194"/>
                  </a:lnTo>
                  <a:lnTo>
                    <a:pt x="269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50" y="853"/>
                  </a:lnTo>
                  <a:lnTo>
                    <a:pt x="25" y="755"/>
                  </a:lnTo>
                  <a:lnTo>
                    <a:pt x="1" y="633"/>
                  </a:lnTo>
                  <a:lnTo>
                    <a:pt x="1" y="63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59;p9">
              <a:extLst>
                <a:ext uri="{FF2B5EF4-FFF2-40B4-BE49-F238E27FC236}">
                  <a16:creationId xmlns:a16="http://schemas.microsoft.com/office/drawing/2014/main" id="{74D3972D-6F5C-6042-B46B-62B9642BF4F5}"/>
                </a:ext>
              </a:extLst>
            </p:cNvPr>
            <p:cNvSpPr/>
            <p:nvPr/>
          </p:nvSpPr>
          <p:spPr>
            <a:xfrm>
              <a:off x="751000" y="2568275"/>
              <a:ext cx="54200" cy="53600"/>
            </a:xfrm>
            <a:custGeom>
              <a:avLst/>
              <a:gdLst/>
              <a:ahLst/>
              <a:cxnLst/>
              <a:rect l="l" t="t" r="r" b="b"/>
              <a:pathLst>
                <a:path w="2168" h="2144" fill="none" extrusionOk="0">
                  <a:moveTo>
                    <a:pt x="1096" y="2144"/>
                  </a:moveTo>
                  <a:lnTo>
                    <a:pt x="1096" y="2144"/>
                  </a:lnTo>
                  <a:lnTo>
                    <a:pt x="877" y="2119"/>
                  </a:lnTo>
                  <a:lnTo>
                    <a:pt x="658" y="2071"/>
                  </a:lnTo>
                  <a:lnTo>
                    <a:pt x="487" y="1973"/>
                  </a:lnTo>
                  <a:lnTo>
                    <a:pt x="317" y="1827"/>
                  </a:lnTo>
                  <a:lnTo>
                    <a:pt x="195" y="1681"/>
                  </a:lnTo>
                  <a:lnTo>
                    <a:pt x="98" y="1486"/>
                  </a:lnTo>
                  <a:lnTo>
                    <a:pt x="25" y="1291"/>
                  </a:lnTo>
                  <a:lnTo>
                    <a:pt x="0" y="1072"/>
                  </a:lnTo>
                  <a:lnTo>
                    <a:pt x="0" y="1072"/>
                  </a:lnTo>
                  <a:lnTo>
                    <a:pt x="25" y="853"/>
                  </a:lnTo>
                  <a:lnTo>
                    <a:pt x="98" y="658"/>
                  </a:lnTo>
                  <a:lnTo>
                    <a:pt x="195" y="463"/>
                  </a:lnTo>
                  <a:lnTo>
                    <a:pt x="317" y="317"/>
                  </a:lnTo>
                  <a:lnTo>
                    <a:pt x="487" y="171"/>
                  </a:lnTo>
                  <a:lnTo>
                    <a:pt x="658" y="73"/>
                  </a:lnTo>
                  <a:lnTo>
                    <a:pt x="877" y="0"/>
                  </a:lnTo>
                  <a:lnTo>
                    <a:pt x="1096" y="0"/>
                  </a:lnTo>
                  <a:lnTo>
                    <a:pt x="1096" y="0"/>
                  </a:lnTo>
                  <a:lnTo>
                    <a:pt x="1315" y="0"/>
                  </a:lnTo>
                  <a:lnTo>
                    <a:pt x="1510" y="73"/>
                  </a:lnTo>
                  <a:lnTo>
                    <a:pt x="1681" y="171"/>
                  </a:lnTo>
                  <a:lnTo>
                    <a:pt x="1851" y="317"/>
                  </a:lnTo>
                  <a:lnTo>
                    <a:pt x="1973" y="463"/>
                  </a:lnTo>
                  <a:lnTo>
                    <a:pt x="2070" y="658"/>
                  </a:lnTo>
                  <a:lnTo>
                    <a:pt x="2144" y="853"/>
                  </a:lnTo>
                  <a:lnTo>
                    <a:pt x="2168" y="1072"/>
                  </a:lnTo>
                  <a:lnTo>
                    <a:pt x="2168" y="1072"/>
                  </a:lnTo>
                  <a:lnTo>
                    <a:pt x="2144" y="1291"/>
                  </a:lnTo>
                  <a:lnTo>
                    <a:pt x="2070" y="1486"/>
                  </a:lnTo>
                  <a:lnTo>
                    <a:pt x="1973" y="1681"/>
                  </a:lnTo>
                  <a:lnTo>
                    <a:pt x="1851" y="1827"/>
                  </a:lnTo>
                  <a:lnTo>
                    <a:pt x="1681" y="1973"/>
                  </a:lnTo>
                  <a:lnTo>
                    <a:pt x="1510" y="2071"/>
                  </a:lnTo>
                  <a:lnTo>
                    <a:pt x="1315" y="2119"/>
                  </a:lnTo>
                  <a:lnTo>
                    <a:pt x="1096" y="2144"/>
                  </a:lnTo>
                  <a:lnTo>
                    <a:pt x="1096" y="214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60;p9">
              <a:extLst>
                <a:ext uri="{FF2B5EF4-FFF2-40B4-BE49-F238E27FC236}">
                  <a16:creationId xmlns:a16="http://schemas.microsoft.com/office/drawing/2014/main" id="{D4D028A4-89DB-2C43-848E-358101808AF1}"/>
                </a:ext>
              </a:extLst>
            </p:cNvPr>
            <p:cNvSpPr/>
            <p:nvPr/>
          </p:nvSpPr>
          <p:spPr>
            <a:xfrm>
              <a:off x="769875" y="2662650"/>
              <a:ext cx="23775" cy="23775"/>
            </a:xfrm>
            <a:custGeom>
              <a:avLst/>
              <a:gdLst/>
              <a:ahLst/>
              <a:cxnLst/>
              <a:rect l="l" t="t" r="r" b="b"/>
              <a:pathLst>
                <a:path w="951" h="951" fill="none" extrusionOk="0">
                  <a:moveTo>
                    <a:pt x="0" y="463"/>
                  </a:moveTo>
                  <a:lnTo>
                    <a:pt x="0" y="463"/>
                  </a:lnTo>
                  <a:lnTo>
                    <a:pt x="0" y="366"/>
                  </a:lnTo>
                  <a:lnTo>
                    <a:pt x="25" y="293"/>
                  </a:lnTo>
                  <a:lnTo>
                    <a:pt x="73" y="195"/>
                  </a:lnTo>
                  <a:lnTo>
                    <a:pt x="146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585" y="0"/>
                  </a:lnTo>
                  <a:lnTo>
                    <a:pt x="658" y="25"/>
                  </a:lnTo>
                  <a:lnTo>
                    <a:pt x="755" y="73"/>
                  </a:lnTo>
                  <a:lnTo>
                    <a:pt x="828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0" y="366"/>
                  </a:lnTo>
                  <a:lnTo>
                    <a:pt x="950" y="463"/>
                  </a:lnTo>
                  <a:lnTo>
                    <a:pt x="950" y="463"/>
                  </a:lnTo>
                  <a:lnTo>
                    <a:pt x="950" y="561"/>
                  </a:lnTo>
                  <a:lnTo>
                    <a:pt x="926" y="658"/>
                  </a:lnTo>
                  <a:lnTo>
                    <a:pt x="877" y="755"/>
                  </a:lnTo>
                  <a:lnTo>
                    <a:pt x="828" y="804"/>
                  </a:lnTo>
                  <a:lnTo>
                    <a:pt x="755" y="877"/>
                  </a:lnTo>
                  <a:lnTo>
                    <a:pt x="658" y="926"/>
                  </a:lnTo>
                  <a:lnTo>
                    <a:pt x="585" y="950"/>
                  </a:lnTo>
                  <a:lnTo>
                    <a:pt x="487" y="950"/>
                  </a:lnTo>
                  <a:lnTo>
                    <a:pt x="487" y="950"/>
                  </a:lnTo>
                  <a:lnTo>
                    <a:pt x="390" y="950"/>
                  </a:lnTo>
                  <a:lnTo>
                    <a:pt x="293" y="926"/>
                  </a:lnTo>
                  <a:lnTo>
                    <a:pt x="220" y="877"/>
                  </a:lnTo>
                  <a:lnTo>
                    <a:pt x="146" y="804"/>
                  </a:lnTo>
                  <a:lnTo>
                    <a:pt x="73" y="755"/>
                  </a:lnTo>
                  <a:lnTo>
                    <a:pt x="25" y="658"/>
                  </a:lnTo>
                  <a:lnTo>
                    <a:pt x="0" y="561"/>
                  </a:lnTo>
                  <a:lnTo>
                    <a:pt x="0" y="463"/>
                  </a:lnTo>
                  <a:lnTo>
                    <a:pt x="0" y="46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61;p9">
              <a:extLst>
                <a:ext uri="{FF2B5EF4-FFF2-40B4-BE49-F238E27FC236}">
                  <a16:creationId xmlns:a16="http://schemas.microsoft.com/office/drawing/2014/main" id="{AE6D05E6-CEDE-394C-BE71-260CFAE39A5E}"/>
                </a:ext>
              </a:extLst>
            </p:cNvPr>
            <p:cNvSpPr/>
            <p:nvPr/>
          </p:nvSpPr>
          <p:spPr>
            <a:xfrm>
              <a:off x="799700" y="2503125"/>
              <a:ext cx="24375" cy="23775"/>
            </a:xfrm>
            <a:custGeom>
              <a:avLst/>
              <a:gdLst/>
              <a:ahLst/>
              <a:cxnLst/>
              <a:rect l="l" t="t" r="r" b="b"/>
              <a:pathLst>
                <a:path w="975" h="951" fill="none" extrusionOk="0">
                  <a:moveTo>
                    <a:pt x="1" y="463"/>
                  </a:moveTo>
                  <a:lnTo>
                    <a:pt x="1" y="463"/>
                  </a:lnTo>
                  <a:lnTo>
                    <a:pt x="25" y="366"/>
                  </a:lnTo>
                  <a:lnTo>
                    <a:pt x="49" y="293"/>
                  </a:lnTo>
                  <a:lnTo>
                    <a:pt x="98" y="195"/>
                  </a:lnTo>
                  <a:lnTo>
                    <a:pt x="147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585" y="0"/>
                  </a:lnTo>
                  <a:lnTo>
                    <a:pt x="683" y="25"/>
                  </a:lnTo>
                  <a:lnTo>
                    <a:pt x="756" y="73"/>
                  </a:lnTo>
                  <a:lnTo>
                    <a:pt x="829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1" y="366"/>
                  </a:lnTo>
                  <a:lnTo>
                    <a:pt x="975" y="463"/>
                  </a:lnTo>
                  <a:lnTo>
                    <a:pt x="975" y="463"/>
                  </a:lnTo>
                  <a:lnTo>
                    <a:pt x="951" y="561"/>
                  </a:lnTo>
                  <a:lnTo>
                    <a:pt x="926" y="658"/>
                  </a:lnTo>
                  <a:lnTo>
                    <a:pt x="877" y="731"/>
                  </a:lnTo>
                  <a:lnTo>
                    <a:pt x="829" y="804"/>
                  </a:lnTo>
                  <a:lnTo>
                    <a:pt x="756" y="877"/>
                  </a:lnTo>
                  <a:lnTo>
                    <a:pt x="683" y="902"/>
                  </a:lnTo>
                  <a:lnTo>
                    <a:pt x="585" y="950"/>
                  </a:lnTo>
                  <a:lnTo>
                    <a:pt x="488" y="950"/>
                  </a:lnTo>
                  <a:lnTo>
                    <a:pt x="488" y="950"/>
                  </a:lnTo>
                  <a:lnTo>
                    <a:pt x="390" y="950"/>
                  </a:lnTo>
                  <a:lnTo>
                    <a:pt x="293" y="902"/>
                  </a:lnTo>
                  <a:lnTo>
                    <a:pt x="220" y="877"/>
                  </a:lnTo>
                  <a:lnTo>
                    <a:pt x="147" y="804"/>
                  </a:lnTo>
                  <a:lnTo>
                    <a:pt x="98" y="731"/>
                  </a:lnTo>
                  <a:lnTo>
                    <a:pt x="49" y="658"/>
                  </a:lnTo>
                  <a:lnTo>
                    <a:pt x="25" y="561"/>
                  </a:lnTo>
                  <a:lnTo>
                    <a:pt x="1" y="463"/>
                  </a:lnTo>
                  <a:lnTo>
                    <a:pt x="1" y="463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62;p9">
              <a:extLst>
                <a:ext uri="{FF2B5EF4-FFF2-40B4-BE49-F238E27FC236}">
                  <a16:creationId xmlns:a16="http://schemas.microsoft.com/office/drawing/2014/main" id="{31D6B255-C828-F849-BC3B-8F826C8EFB9B}"/>
                </a:ext>
              </a:extLst>
            </p:cNvPr>
            <p:cNvSpPr/>
            <p:nvPr/>
          </p:nvSpPr>
          <p:spPr>
            <a:xfrm>
              <a:off x="766825" y="2388050"/>
              <a:ext cx="60925" cy="25"/>
            </a:xfrm>
            <a:custGeom>
              <a:avLst/>
              <a:gdLst/>
              <a:ahLst/>
              <a:cxnLst/>
              <a:rect l="l" t="t" r="r" b="b"/>
              <a:pathLst>
                <a:path w="2437" h="1" fill="none" extrusionOk="0">
                  <a:moveTo>
                    <a:pt x="2436" y="0"/>
                  </a:moveTo>
                  <a:lnTo>
                    <a:pt x="1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63;p9">
              <a:extLst>
                <a:ext uri="{FF2B5EF4-FFF2-40B4-BE49-F238E27FC236}">
                  <a16:creationId xmlns:a16="http://schemas.microsoft.com/office/drawing/2014/main" id="{D4E630D5-D9A0-6444-BE4F-9631A278F7A7}"/>
                </a:ext>
              </a:extLst>
            </p:cNvPr>
            <p:cNvSpPr/>
            <p:nvPr/>
          </p:nvSpPr>
          <p:spPr>
            <a:xfrm>
              <a:off x="769875" y="2456250"/>
              <a:ext cx="31075" cy="31075"/>
            </a:xfrm>
            <a:custGeom>
              <a:avLst/>
              <a:gdLst/>
              <a:ahLst/>
              <a:cxnLst/>
              <a:rect l="l" t="t" r="r" b="b"/>
              <a:pathLst>
                <a:path w="1243" h="1243" fill="none" extrusionOk="0">
                  <a:moveTo>
                    <a:pt x="0" y="633"/>
                  </a:moveTo>
                  <a:lnTo>
                    <a:pt x="0" y="633"/>
                  </a:lnTo>
                  <a:lnTo>
                    <a:pt x="0" y="512"/>
                  </a:lnTo>
                  <a:lnTo>
                    <a:pt x="49" y="390"/>
                  </a:lnTo>
                  <a:lnTo>
                    <a:pt x="98" y="268"/>
                  </a:lnTo>
                  <a:lnTo>
                    <a:pt x="171" y="195"/>
                  </a:lnTo>
                  <a:lnTo>
                    <a:pt x="268" y="122"/>
                  </a:lnTo>
                  <a:lnTo>
                    <a:pt x="366" y="49"/>
                  </a:lnTo>
                  <a:lnTo>
                    <a:pt x="487" y="24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731" y="24"/>
                  </a:lnTo>
                  <a:lnTo>
                    <a:pt x="853" y="49"/>
                  </a:lnTo>
                  <a:lnTo>
                    <a:pt x="975" y="122"/>
                  </a:lnTo>
                  <a:lnTo>
                    <a:pt x="1048" y="195"/>
                  </a:lnTo>
                  <a:lnTo>
                    <a:pt x="1145" y="268"/>
                  </a:lnTo>
                  <a:lnTo>
                    <a:pt x="1194" y="390"/>
                  </a:lnTo>
                  <a:lnTo>
                    <a:pt x="1218" y="512"/>
                  </a:lnTo>
                  <a:lnTo>
                    <a:pt x="1242" y="633"/>
                  </a:lnTo>
                  <a:lnTo>
                    <a:pt x="1242" y="633"/>
                  </a:lnTo>
                  <a:lnTo>
                    <a:pt x="1218" y="755"/>
                  </a:lnTo>
                  <a:lnTo>
                    <a:pt x="1194" y="877"/>
                  </a:lnTo>
                  <a:lnTo>
                    <a:pt x="1145" y="974"/>
                  </a:lnTo>
                  <a:lnTo>
                    <a:pt x="1048" y="1072"/>
                  </a:lnTo>
                  <a:lnTo>
                    <a:pt x="975" y="1145"/>
                  </a:lnTo>
                  <a:lnTo>
                    <a:pt x="853" y="1193"/>
                  </a:lnTo>
                  <a:lnTo>
                    <a:pt x="731" y="1242"/>
                  </a:lnTo>
                  <a:lnTo>
                    <a:pt x="609" y="1242"/>
                  </a:lnTo>
                  <a:lnTo>
                    <a:pt x="609" y="1242"/>
                  </a:lnTo>
                  <a:lnTo>
                    <a:pt x="487" y="1242"/>
                  </a:lnTo>
                  <a:lnTo>
                    <a:pt x="366" y="1193"/>
                  </a:lnTo>
                  <a:lnTo>
                    <a:pt x="268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49" y="877"/>
                  </a:lnTo>
                  <a:lnTo>
                    <a:pt x="0" y="755"/>
                  </a:lnTo>
                  <a:lnTo>
                    <a:pt x="0" y="633"/>
                  </a:lnTo>
                  <a:lnTo>
                    <a:pt x="0" y="633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131824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preserve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grpSp>
        <p:nvGrpSpPr>
          <p:cNvPr id="16" name="Google Shape;363;p47">
            <a:extLst>
              <a:ext uri="{FF2B5EF4-FFF2-40B4-BE49-F238E27FC236}">
                <a16:creationId xmlns:a16="http://schemas.microsoft.com/office/drawing/2014/main" id="{3541BDF9-5784-074C-A08C-87376337677D}"/>
              </a:ext>
            </a:extLst>
          </p:cNvPr>
          <p:cNvGrpSpPr/>
          <p:nvPr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17" name="Google Shape;364;p47">
              <a:extLst>
                <a:ext uri="{FF2B5EF4-FFF2-40B4-BE49-F238E27FC236}">
                  <a16:creationId xmlns:a16="http://schemas.microsoft.com/office/drawing/2014/main" id="{572CE08A-2EDE-ED40-8929-A4D030F473E9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365;p47">
              <a:extLst>
                <a:ext uri="{FF2B5EF4-FFF2-40B4-BE49-F238E27FC236}">
                  <a16:creationId xmlns:a16="http://schemas.microsoft.com/office/drawing/2014/main" id="{E3272AF4-EF81-B947-99F7-208AC87C7B41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366;p47">
              <a:extLst>
                <a:ext uri="{FF2B5EF4-FFF2-40B4-BE49-F238E27FC236}">
                  <a16:creationId xmlns:a16="http://schemas.microsoft.com/office/drawing/2014/main" id="{584652AF-EDE0-DE40-8E38-1CC1E523A7C4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367;p47">
              <a:extLst>
                <a:ext uri="{FF2B5EF4-FFF2-40B4-BE49-F238E27FC236}">
                  <a16:creationId xmlns:a16="http://schemas.microsoft.com/office/drawing/2014/main" id="{C22F9A86-3FF7-6945-90B2-1F66B4E0EEB8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368;p47">
              <a:extLst>
                <a:ext uri="{FF2B5EF4-FFF2-40B4-BE49-F238E27FC236}">
                  <a16:creationId xmlns:a16="http://schemas.microsoft.com/office/drawing/2014/main" id="{35E00376-99D9-274D-A292-AFECD22C8F81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369;p47">
              <a:extLst>
                <a:ext uri="{FF2B5EF4-FFF2-40B4-BE49-F238E27FC236}">
                  <a16:creationId xmlns:a16="http://schemas.microsoft.com/office/drawing/2014/main" id="{D11F13E6-7749-5D4B-A7A0-EFE5A88346CC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8F7C7F8-C034-EF43-941C-B3BC5BC5855C}"/>
              </a:ext>
            </a:extLst>
          </p:cNvPr>
          <p:cNvSpPr txBox="1"/>
          <p:nvPr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DC002A9-6F71-4260-AC7A-CA8BDE8488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15" name="Google Shape;33;p6">
            <a:extLst>
              <a:ext uri="{FF2B5EF4-FFF2-40B4-BE49-F238E27FC236}">
                <a16:creationId xmlns:a16="http://schemas.microsoft.com/office/drawing/2014/main" id="{7D0330C4-488F-4E11-BF3D-EA5DF26F0A65}"/>
              </a:ext>
            </a:extLst>
          </p:cNvPr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34;p6">
            <a:extLst>
              <a:ext uri="{FF2B5EF4-FFF2-40B4-BE49-F238E27FC236}">
                <a16:creationId xmlns:a16="http://schemas.microsoft.com/office/drawing/2014/main" id="{9AA0ECA5-9FBC-4C4B-A996-F0E3B3EC796D}"/>
              </a:ext>
            </a:extLst>
          </p:cNvPr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24" name="Google Shape;363;p47">
            <a:extLst>
              <a:ext uri="{FF2B5EF4-FFF2-40B4-BE49-F238E27FC236}">
                <a16:creationId xmlns:a16="http://schemas.microsoft.com/office/drawing/2014/main" id="{CA4C0B63-61BC-42D7-B10C-C17E378D6BB3}"/>
              </a:ext>
            </a:extLst>
          </p:cNvPr>
          <p:cNvGrpSpPr/>
          <p:nvPr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25" name="Google Shape;364;p47">
              <a:extLst>
                <a:ext uri="{FF2B5EF4-FFF2-40B4-BE49-F238E27FC236}">
                  <a16:creationId xmlns:a16="http://schemas.microsoft.com/office/drawing/2014/main" id="{E6339F27-6884-43C4-ACA3-533ECC8D4189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365;p47">
              <a:extLst>
                <a:ext uri="{FF2B5EF4-FFF2-40B4-BE49-F238E27FC236}">
                  <a16:creationId xmlns:a16="http://schemas.microsoft.com/office/drawing/2014/main" id="{2F61311E-6ABC-4FA5-88CF-1E1E49177CE2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366;p47">
              <a:extLst>
                <a:ext uri="{FF2B5EF4-FFF2-40B4-BE49-F238E27FC236}">
                  <a16:creationId xmlns:a16="http://schemas.microsoft.com/office/drawing/2014/main" id="{FFA797A4-32D0-4B07-A937-80B9B4AE6CCC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367;p47">
              <a:extLst>
                <a:ext uri="{FF2B5EF4-FFF2-40B4-BE49-F238E27FC236}">
                  <a16:creationId xmlns:a16="http://schemas.microsoft.com/office/drawing/2014/main" id="{F55FF81A-18F9-4036-9BA4-D4E796DF3A27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368;p47">
              <a:extLst>
                <a:ext uri="{FF2B5EF4-FFF2-40B4-BE49-F238E27FC236}">
                  <a16:creationId xmlns:a16="http://schemas.microsoft.com/office/drawing/2014/main" id="{B47BC9E7-AA0A-4513-BB74-8438AC3B4E9D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69;p47">
              <a:extLst>
                <a:ext uri="{FF2B5EF4-FFF2-40B4-BE49-F238E27FC236}">
                  <a16:creationId xmlns:a16="http://schemas.microsoft.com/office/drawing/2014/main" id="{ADB9D0F2-9906-4BBA-9EAB-C51BE4A408F4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E07FEEEE-A528-47C9-8C2A-34EE7D884265}"/>
              </a:ext>
            </a:extLst>
          </p:cNvPr>
          <p:cNvSpPr txBox="1"/>
          <p:nvPr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  <p:sp>
        <p:nvSpPr>
          <p:cNvPr id="32" name="Google Shape;33;p6">
            <a:extLst>
              <a:ext uri="{FF2B5EF4-FFF2-40B4-BE49-F238E27FC236}">
                <a16:creationId xmlns:a16="http://schemas.microsoft.com/office/drawing/2014/main" id="{8FD0CA3C-5455-4CF4-B6FE-4F8C9154A270}"/>
              </a:ext>
            </a:extLst>
          </p:cNvPr>
          <p:cNvSpPr/>
          <p:nvPr userDrawn="1"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4;p6">
            <a:extLst>
              <a:ext uri="{FF2B5EF4-FFF2-40B4-BE49-F238E27FC236}">
                <a16:creationId xmlns:a16="http://schemas.microsoft.com/office/drawing/2014/main" id="{8488332A-391B-4B9D-BAEA-7E1922369C01}"/>
              </a:ext>
            </a:extLst>
          </p:cNvPr>
          <p:cNvSpPr/>
          <p:nvPr userDrawn="1"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38" name="Google Shape;363;p47">
            <a:extLst>
              <a:ext uri="{FF2B5EF4-FFF2-40B4-BE49-F238E27FC236}">
                <a16:creationId xmlns:a16="http://schemas.microsoft.com/office/drawing/2014/main" id="{B918059F-3482-4DF1-8391-21815C0A9E5C}"/>
              </a:ext>
            </a:extLst>
          </p:cNvPr>
          <p:cNvGrpSpPr/>
          <p:nvPr userDrawn="1"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39" name="Google Shape;364;p47">
              <a:extLst>
                <a:ext uri="{FF2B5EF4-FFF2-40B4-BE49-F238E27FC236}">
                  <a16:creationId xmlns:a16="http://schemas.microsoft.com/office/drawing/2014/main" id="{EBD5FE48-CB30-46CD-BFE7-815477349BCD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365;p47">
              <a:extLst>
                <a:ext uri="{FF2B5EF4-FFF2-40B4-BE49-F238E27FC236}">
                  <a16:creationId xmlns:a16="http://schemas.microsoft.com/office/drawing/2014/main" id="{A4DED91D-D952-45F9-9295-FCC8A932EE10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366;p47">
              <a:extLst>
                <a:ext uri="{FF2B5EF4-FFF2-40B4-BE49-F238E27FC236}">
                  <a16:creationId xmlns:a16="http://schemas.microsoft.com/office/drawing/2014/main" id="{29A1EDBD-47C4-4771-A7FB-93BF06545AF2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367;p47">
              <a:extLst>
                <a:ext uri="{FF2B5EF4-FFF2-40B4-BE49-F238E27FC236}">
                  <a16:creationId xmlns:a16="http://schemas.microsoft.com/office/drawing/2014/main" id="{381811E2-8082-4BD5-8F3A-CE91A1C0A232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368;p47">
              <a:extLst>
                <a:ext uri="{FF2B5EF4-FFF2-40B4-BE49-F238E27FC236}">
                  <a16:creationId xmlns:a16="http://schemas.microsoft.com/office/drawing/2014/main" id="{06E118AF-195E-49CC-AE13-31CBC71EE97E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369;p47">
              <a:extLst>
                <a:ext uri="{FF2B5EF4-FFF2-40B4-BE49-F238E27FC236}">
                  <a16:creationId xmlns:a16="http://schemas.microsoft.com/office/drawing/2014/main" id="{AF327F9B-0DC5-4C1D-BC39-F686D87FCC76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32673902-AACD-4CC8-8B3E-6200FCA64E9A}"/>
              </a:ext>
            </a:extLst>
          </p:cNvPr>
          <p:cNvSpPr txBox="1"/>
          <p:nvPr userDrawn="1"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</p:spTree>
    <p:extLst>
      <p:ext uri="{BB962C8B-B14F-4D97-AF65-F5344CB8AC3E}">
        <p14:creationId xmlns:p14="http://schemas.microsoft.com/office/powerpoint/2010/main" val="1123949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559A83B-C13C-4757-9F87-A8ACFB64DC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866032097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7BA6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67530166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68" r:id="rId11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1.png"/><Relationship Id="rId4" Type="http://schemas.openxmlformats.org/officeDocument/2006/relationships/customXml" Target="../ink/ink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s://escience.washington.edu/data-science-courses-at-the-university-of-washington/" TargetMode="Externa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://youtube.com/watch?v=Ijqkc7OLenI&amp;t=120s" TargetMode="Externa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8dMFJpEGNLQ&amp;t=1s" TargetMode="External"/><Relationship Id="rId2" Type="http://schemas.openxmlformats.org/officeDocument/2006/relationships/hyperlink" Target="https://www.youtube.com/watch?v=kopoLzvh5jY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6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0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0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0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0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0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hyperlink" Target="mailto:peminguyen0805@gmail.com" TargetMode="Externa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tiff"/><Relationship Id="rId2" Type="http://schemas.openxmlformats.org/officeDocument/2006/relationships/image" Target="../media/image45.tiff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7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" dirty="0"/>
              <a:t>CSE/STAT 416</a:t>
            </a:r>
            <a:br>
              <a:rPr lang="en" dirty="0"/>
            </a:br>
            <a:r>
              <a:rPr lang="en" sz="1600" dirty="0"/>
              <a:t>Course Wrap Up</a:t>
            </a:r>
            <a:br>
              <a:rPr lang="en" sz="1600" dirty="0"/>
            </a:br>
            <a:r>
              <a:rPr lang="en" sz="1600" dirty="0"/>
              <a:t> </a:t>
            </a:r>
            <a:br>
              <a:rPr lang="en" sz="1800" dirty="0"/>
            </a:br>
            <a:br>
              <a:rPr lang="en" sz="1800" dirty="0"/>
            </a:br>
            <a:r>
              <a:rPr lang="en" sz="1000" dirty="0" err="1"/>
              <a:t>Pemi</a:t>
            </a:r>
            <a:r>
              <a:rPr lang="en" sz="1000" dirty="0"/>
              <a:t> Nguyen</a:t>
            </a:r>
            <a:br>
              <a:rPr lang="en" sz="1000" dirty="0"/>
            </a:br>
            <a:r>
              <a:rPr lang="en-US" sz="1000" dirty="0"/>
              <a:t>Paul G. Allen School of Computer Science &amp; Engineering</a:t>
            </a:r>
            <a:br>
              <a:rPr lang="en" sz="1000" dirty="0"/>
            </a:br>
            <a:r>
              <a:rPr lang="en" sz="1000" dirty="0"/>
              <a:t>University of Washington</a:t>
            </a:r>
            <a:br>
              <a:rPr lang="en" sz="1000" dirty="0"/>
            </a:br>
            <a:br>
              <a:rPr lang="en" sz="1000" dirty="0"/>
            </a:br>
            <a:r>
              <a:rPr lang="en-US" sz="1000" dirty="0"/>
              <a:t>June 1</a:t>
            </a:r>
            <a:r>
              <a:rPr lang="en" sz="1000" dirty="0"/>
              <a:t>, 2022</a:t>
            </a:r>
            <a:br>
              <a:rPr lang="en" sz="1000" dirty="0"/>
            </a:br>
            <a:br>
              <a:rPr lang="en" sz="1000" dirty="0"/>
            </a:br>
            <a:br>
              <a:rPr lang="en" sz="1000" dirty="0"/>
            </a:br>
            <a:br>
              <a:rPr lang="en" sz="1000" dirty="0"/>
            </a:br>
            <a:br>
              <a:rPr lang="en" sz="1000" dirty="0"/>
            </a:br>
            <a:br>
              <a:rPr lang="en" sz="1000" dirty="0"/>
            </a:br>
            <a:endParaRPr sz="1000" dirty="0"/>
          </a:p>
        </p:txBody>
      </p:sp>
    </p:spTree>
    <p:extLst>
      <p:ext uri="{BB962C8B-B14F-4D97-AF65-F5344CB8AC3E}">
        <p14:creationId xmlns:p14="http://schemas.microsoft.com/office/powerpoint/2010/main" val="1822521724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B03653-CF19-B349-8AC9-886FB56E820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10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161CA11-B0FE-2E43-8297-FF393ADD09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4D21B9CC-1D4E-44F4-B9AD-5C1CAAFE5887}"/>
                  </a:ext>
                </a:extLst>
              </p14:cNvPr>
              <p14:cNvContentPartPr/>
              <p14:nvPr/>
            </p14:nvContentPartPr>
            <p14:xfrm>
              <a:off x="4923720" y="1901160"/>
              <a:ext cx="182160" cy="11304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4D21B9CC-1D4E-44F4-B9AD-5C1CAAFE5887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914360" y="1891800"/>
                <a:ext cx="200880" cy="131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27979104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B03653-CF19-B349-8AC9-886FB56E820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11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FEDBFB5-9905-054F-A062-81103AD439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E60CECD1-1397-49CE-9E99-82BB76C79DFC}"/>
              </a:ext>
            </a:extLst>
          </p:cNvPr>
          <p:cNvGrpSpPr/>
          <p:nvPr/>
        </p:nvGrpSpPr>
        <p:grpSpPr>
          <a:xfrm>
            <a:off x="4810760" y="121920"/>
            <a:ext cx="4171151" cy="1082859"/>
            <a:chOff x="3242841" y="3175359"/>
            <a:chExt cx="5901160" cy="1314635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9E7EB111-161C-4C8F-96AE-89FC0D9BBA2E}"/>
                </a:ext>
              </a:extLst>
            </p:cNvPr>
            <p:cNvPicPr/>
            <p:nvPr/>
          </p:nvPicPr>
          <p:blipFill rotWithShape="1">
            <a:blip r:embed="rId3"/>
            <a:srcRect l="1" r="-1882"/>
            <a:stretch/>
          </p:blipFill>
          <p:spPr>
            <a:xfrm>
              <a:off x="3242841" y="3256344"/>
              <a:ext cx="3510947" cy="1195578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73718426-6E06-44FE-BC25-B708A3397843}"/>
                </a:ext>
              </a:extLst>
            </p:cNvPr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5974467" y="3175359"/>
              <a:ext cx="3169534" cy="131463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5551499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B03653-CF19-B349-8AC9-886FB56E820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12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473513D-CC86-844F-88A2-A8B7020DDA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315430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B03653-CF19-B349-8AC9-886FB56E820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13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D1B443C-0CE1-C343-AEB1-E9EF8B2375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45667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B03653-CF19-B349-8AC9-886FB56E820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14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6B95621-8C76-A74A-96FD-8E96F545C1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397328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B03653-CF19-B349-8AC9-886FB56E820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15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8334607-D0C6-1044-95A2-CC7A255A23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089676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B03653-CF19-B349-8AC9-886FB56E820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16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CBF43B1-A887-D14B-B4BE-56418613D6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11895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B03653-CF19-B349-8AC9-886FB56E820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17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273AF8A-FDF4-7045-894E-B2EB625DCD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148898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B03653-CF19-B349-8AC9-886FB56E820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18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2FEDF8A-8018-9349-A95D-6BA450CC7D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E8C5524-F480-44A2-87D6-5868ED41B2B3}"/>
              </a:ext>
            </a:extLst>
          </p:cNvPr>
          <p:cNvSpPr/>
          <p:nvPr/>
        </p:nvSpPr>
        <p:spPr>
          <a:xfrm>
            <a:off x="2540000" y="190787"/>
            <a:ext cx="193040" cy="3426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AACA33-547E-4513-922D-DADD6A2C3654}"/>
              </a:ext>
            </a:extLst>
          </p:cNvPr>
          <p:cNvSpPr txBox="1"/>
          <p:nvPr/>
        </p:nvSpPr>
        <p:spPr>
          <a:xfrm>
            <a:off x="2430374" y="93690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410951553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B03653-CF19-B349-8AC9-886FB56E820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19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F5A919B-AA6D-B44F-AEB5-CD4E99F335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040552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C461B7A-4101-47E8-8EC2-6074C41DC5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Administrivia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1625139-C562-47DF-B77B-A2E5AC11A5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Final Exam</a:t>
            </a:r>
          </a:p>
          <a:p>
            <a:pPr lvl="1"/>
            <a:r>
              <a:rPr lang="en-US" dirty="0"/>
              <a:t>Final Exam released next Monday 12pm and due Thursday 12 pm</a:t>
            </a:r>
          </a:p>
          <a:p>
            <a:pPr lvl="1"/>
            <a:r>
              <a:rPr lang="en-US" dirty="0"/>
              <a:t>Final section review tomorrow</a:t>
            </a:r>
          </a:p>
          <a:p>
            <a:r>
              <a:rPr lang="en-US" b="1" dirty="0"/>
              <a:t>Please fill out the course evals! (for both your section TAs and me)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684024-E576-4FB1-B742-5EF27766BEE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521565002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B03653-CF19-B349-8AC9-886FB56E820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20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812DEA4-D8E7-9F48-87EB-1FA5AD8ECD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594729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E6F0D1D-2A14-CA47-8386-5DFF224E5F4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21</a:t>
            </a:fld>
            <a:endParaRPr lang="en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6503932-D50B-B542-B6A8-400F8F37FE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715300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B03653-CF19-B349-8AC9-886FB56E820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22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2BA6095-3744-0648-B88E-CC03422B9D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01FDA02-242F-4965-BBC0-D503BB4B5AFF}"/>
              </a:ext>
            </a:extLst>
          </p:cNvPr>
          <p:cNvSpPr/>
          <p:nvPr/>
        </p:nvSpPr>
        <p:spPr>
          <a:xfrm>
            <a:off x="2702560" y="208280"/>
            <a:ext cx="21336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D371EA1-A05B-454A-BBEE-2CECD6A03529}"/>
              </a:ext>
            </a:extLst>
          </p:cNvPr>
          <p:cNvSpPr txBox="1"/>
          <p:nvPr/>
        </p:nvSpPr>
        <p:spPr>
          <a:xfrm>
            <a:off x="2603094" y="119092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668491831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5837619-81F1-5C45-BACE-3EF7191DEFA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23</a:t>
            </a:fld>
            <a:endParaRPr lang="en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E54EE21-3F4E-1A46-8A7E-5C2E4DE8B7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908967"/>
      </p:ext>
    </p:extLst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EDFFACD-AA0E-A04A-919D-D382DE3A43B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24</a:t>
            </a:fld>
            <a:endParaRPr lang="en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E9F2ED2-089C-924E-9F68-0603E26736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F07B1AEA-94A7-CC43-9322-98B2DB997C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258" y="2171438"/>
            <a:ext cx="2623760" cy="2774304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72DF55C5-2E9B-46C9-9F48-71AB19E77309}"/>
                  </a:ext>
                </a:extLst>
              </p14:cNvPr>
              <p14:cNvContentPartPr/>
              <p14:nvPr/>
            </p14:nvContentPartPr>
            <p14:xfrm>
              <a:off x="5002200" y="1940400"/>
              <a:ext cx="3323880" cy="28476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72DF55C5-2E9B-46C9-9F48-71AB19E77309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992840" y="1931040"/>
                <a:ext cx="3342600" cy="303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22326918"/>
      </p:ext>
    </p:extLst>
  </p:cSld>
  <p:clrMapOvr>
    <a:masterClrMapping/>
  </p:clrMapOvr>
  <p:transition spd="slow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7FB106C-3E73-304B-99FB-3EB423125AB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25</a:t>
            </a:fld>
            <a:endParaRPr lang="en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7D26CB-7321-634E-AA41-DB4A1CBCEE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FEFE216-2BD4-A54A-8FD6-DCA67BB89D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2470" y="0"/>
            <a:ext cx="1701530" cy="4599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168010"/>
      </p:ext>
    </p:extLst>
  </p:cSld>
  <p:clrMapOvr>
    <a:masterClrMapping/>
  </p:clrMapOvr>
  <p:transition spd="slow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95CCBB9-E8CC-2646-AD27-53B3B44D136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26</a:t>
            </a:fld>
            <a:endParaRPr lang="en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55BEF2F-E739-864C-A621-B2CB6B0237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16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029078"/>
      </p:ext>
    </p:extLst>
  </p:cSld>
  <p:clrMapOvr>
    <a:masterClrMapping/>
  </p:clrMapOvr>
  <p:transition spd="slow"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49FA5AC-F97F-4C3C-9E08-D6B7E544F80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Future Directions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22F13E77-E5FA-45A3-839B-6C32D6F6976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792871B-2DEC-4BC0-ADC2-0BCF4A57027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27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388899361"/>
      </p:ext>
    </p:extLst>
  </p:cSld>
  <p:clrMapOvr>
    <a:masterClrMapping/>
  </p:clrMapOvr>
  <p:transition spd="slow"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94F02AF-0BE0-4205-BC5F-F5E728FE29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C3FF602-9D11-4F57-BC2C-CF25AD64F8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586034" y="0"/>
            <a:ext cx="6615144" cy="4556500"/>
          </a:xfrm>
        </p:spPr>
        <p:txBody>
          <a:bodyPr/>
          <a:lstStyle/>
          <a:p>
            <a:pPr marL="139700" indent="0">
              <a:buNone/>
            </a:pPr>
            <a:r>
              <a:rPr lang="en-US" dirty="0"/>
              <a:t>There isn’t a clear, “one right class” to take next! If you want to take course work, you can take anything that you are interested in to apply your ML knowledge there! </a:t>
            </a:r>
          </a:p>
          <a:p>
            <a:pPr marL="139700" indent="0">
              <a:buNone/>
            </a:pPr>
            <a:r>
              <a:rPr lang="en-US" dirty="0"/>
              <a:t>Fairly comprehensive list of data science class at UW: </a:t>
            </a:r>
            <a:r>
              <a:rPr lang="en-US" dirty="0">
                <a:hlinkClick r:id="rId2"/>
              </a:rPr>
              <a:t>https://escience.washington.edu/data-science-courses-at-the-university-of-washington/</a:t>
            </a: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Some recommended classes in CSE:</a:t>
            </a:r>
          </a:p>
          <a:p>
            <a:pPr>
              <a:buFontTx/>
              <a:buChar char="-"/>
            </a:pPr>
            <a:r>
              <a:rPr lang="en-US" dirty="0"/>
              <a:t>CSE 447 / 517: Natural Language Processing</a:t>
            </a:r>
          </a:p>
          <a:p>
            <a:pPr>
              <a:buFontTx/>
              <a:buChar char="-"/>
            </a:pPr>
            <a:r>
              <a:rPr lang="en-US" dirty="0"/>
              <a:t>CSE 455: Computer Vision</a:t>
            </a:r>
          </a:p>
          <a:p>
            <a:pPr>
              <a:buFontTx/>
              <a:buChar char="-"/>
            </a:pPr>
            <a:r>
              <a:rPr lang="en-US" dirty="0"/>
              <a:t>CSE 490 G1 / 599 G1: Deep Learning</a:t>
            </a:r>
          </a:p>
          <a:p>
            <a:pPr>
              <a:buFontTx/>
              <a:buChar char="-"/>
            </a:pPr>
            <a:r>
              <a:rPr lang="en-US" dirty="0"/>
              <a:t>CSE 446 / 546: Machine Learning (super recommended, the more </a:t>
            </a:r>
            <a:r>
              <a:rPr lang="en-US" dirty="0" err="1"/>
              <a:t>mathy</a:t>
            </a:r>
            <a:r>
              <a:rPr lang="en-US" dirty="0"/>
              <a:t> version of this course)</a:t>
            </a:r>
          </a:p>
          <a:p>
            <a:pPr>
              <a:buFontTx/>
              <a:buChar char="-"/>
            </a:pPr>
            <a:r>
              <a:rPr lang="en-US" dirty="0"/>
              <a:t>CSE 547: Machine Learning for Big Data</a:t>
            </a:r>
          </a:p>
          <a:p>
            <a:pPr>
              <a:buFontTx/>
              <a:buChar char="-"/>
            </a:pPr>
            <a:r>
              <a:rPr lang="en-US" dirty="0"/>
              <a:t>Some other interesting but loosely related courses:</a:t>
            </a:r>
          </a:p>
          <a:p>
            <a:pPr lvl="1">
              <a:buFontTx/>
              <a:buChar char="-"/>
            </a:pPr>
            <a:r>
              <a:rPr lang="en-US" dirty="0"/>
              <a:t>CSE 414 / 444: Database Management</a:t>
            </a:r>
          </a:p>
          <a:p>
            <a:pPr lvl="1">
              <a:buFontTx/>
              <a:buChar char="-"/>
            </a:pPr>
            <a:r>
              <a:rPr lang="en-US" dirty="0"/>
              <a:t>CSE 412 / 442: Data Visualization</a:t>
            </a:r>
          </a:p>
          <a:p>
            <a:pPr>
              <a:buFontTx/>
              <a:buChar char="-"/>
            </a:pPr>
            <a:endParaRPr lang="en-US" dirty="0"/>
          </a:p>
          <a:p>
            <a:pPr>
              <a:buFontTx/>
              <a:buChar char="-"/>
            </a:pPr>
            <a:endParaRPr lang="en-US" dirty="0"/>
          </a:p>
          <a:p>
            <a:pPr>
              <a:buFontTx/>
              <a:buChar char="-"/>
            </a:pPr>
            <a:endParaRPr lang="en-US" dirty="0"/>
          </a:p>
          <a:p>
            <a:pPr>
              <a:buFontTx/>
              <a:buChar char="-"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4F1BFD-94E4-4149-B76C-447B9953AE3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28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31192800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DC4675E-D129-42D6-826B-D3AE58F5B2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Future Directions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B6E0FA3-9B2F-4345-87D2-8D5A1A5DA8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This is a (very insufficient) attempt to outline some interesting directions ML research is going. This list fails to provide breadth of coverage and depth of all the ways ML can be applied.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Something not showing up in this list doesn’t mean ML can’t be used for that task! I’m just one opinion about what I’m excited about in ML!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BDC082-E6C2-462E-8DA7-0CE20AB6D4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29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00488313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3284730-2D9A-0E44-BBD7-DA412AA646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One Slide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B46BAE9-24DB-624B-8FF2-F1FA8B678B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0625" y="192439"/>
            <a:ext cx="5596200" cy="4951011"/>
          </a:xfrm>
        </p:spPr>
        <p:txBody>
          <a:bodyPr numCol="2"/>
          <a:lstStyle/>
          <a:p>
            <a:pPr>
              <a:lnSpc>
                <a:spcPct val="80000"/>
              </a:lnSpc>
            </a:pPr>
            <a:r>
              <a:rPr lang="en-US" dirty="0"/>
              <a:t>Regression</a:t>
            </a:r>
          </a:p>
          <a:p>
            <a:pPr>
              <a:lnSpc>
                <a:spcPct val="80000"/>
              </a:lnSpc>
            </a:pPr>
            <a:r>
              <a:rPr lang="en-US" dirty="0"/>
              <a:t>Overfitting</a:t>
            </a:r>
          </a:p>
          <a:p>
            <a:pPr>
              <a:lnSpc>
                <a:spcPct val="80000"/>
              </a:lnSpc>
            </a:pPr>
            <a:r>
              <a:rPr lang="en-US" dirty="0"/>
              <a:t>Training, test, and true error</a:t>
            </a:r>
          </a:p>
          <a:p>
            <a:pPr>
              <a:lnSpc>
                <a:spcPct val="80000"/>
              </a:lnSpc>
            </a:pPr>
            <a:r>
              <a:rPr lang="en-US" dirty="0"/>
              <a:t>Bias-Variance tradeoff</a:t>
            </a:r>
          </a:p>
          <a:p>
            <a:pPr>
              <a:lnSpc>
                <a:spcPct val="80000"/>
              </a:lnSpc>
            </a:pPr>
            <a:r>
              <a:rPr lang="en-US" dirty="0"/>
              <a:t>Ridge, LASSO</a:t>
            </a:r>
          </a:p>
          <a:p>
            <a:pPr>
              <a:lnSpc>
                <a:spcPct val="80000"/>
              </a:lnSpc>
            </a:pPr>
            <a:r>
              <a:rPr lang="en-US" dirty="0"/>
              <a:t>Cross validation</a:t>
            </a:r>
          </a:p>
          <a:p>
            <a:pPr>
              <a:lnSpc>
                <a:spcPct val="80000"/>
              </a:lnSpc>
            </a:pPr>
            <a:r>
              <a:rPr lang="en-US" dirty="0"/>
              <a:t>Gradient descent</a:t>
            </a:r>
          </a:p>
          <a:p>
            <a:pPr>
              <a:lnSpc>
                <a:spcPct val="80000"/>
              </a:lnSpc>
            </a:pPr>
            <a:r>
              <a:rPr lang="en-US" dirty="0"/>
              <a:t>Classification</a:t>
            </a:r>
          </a:p>
          <a:p>
            <a:pPr>
              <a:lnSpc>
                <a:spcPct val="80000"/>
              </a:lnSpc>
            </a:pPr>
            <a:r>
              <a:rPr lang="en-US" dirty="0"/>
              <a:t>Logistic regression</a:t>
            </a:r>
          </a:p>
          <a:p>
            <a:pPr>
              <a:lnSpc>
                <a:spcPct val="80000"/>
              </a:lnSpc>
            </a:pPr>
            <a:r>
              <a:rPr lang="en-US" dirty="0"/>
              <a:t>Decision trees</a:t>
            </a:r>
          </a:p>
          <a:p>
            <a:pPr>
              <a:lnSpc>
                <a:spcPct val="80000"/>
              </a:lnSpc>
            </a:pPr>
            <a:r>
              <a:rPr lang="en-US" dirty="0"/>
              <a:t>Random Forest and Boosting</a:t>
            </a:r>
          </a:p>
          <a:p>
            <a:pPr>
              <a:lnSpc>
                <a:spcPct val="80000"/>
              </a:lnSpc>
            </a:pPr>
            <a:r>
              <a:rPr lang="en-US" dirty="0"/>
              <a:t>Precision and recall</a:t>
            </a:r>
          </a:p>
          <a:p>
            <a:pPr>
              <a:lnSpc>
                <a:spcPct val="80000"/>
              </a:lnSpc>
            </a:pPr>
            <a:r>
              <a:rPr lang="en-US" dirty="0"/>
              <a:t>k-Nearest Neighbor </a:t>
            </a:r>
          </a:p>
          <a:p>
            <a:pPr>
              <a:lnSpc>
                <a:spcPct val="80000"/>
              </a:lnSpc>
            </a:pPr>
            <a:r>
              <a:rPr lang="en-US" dirty="0"/>
              <a:t>Locality Sensitive Hashing</a:t>
            </a:r>
          </a:p>
          <a:p>
            <a:pPr>
              <a:lnSpc>
                <a:spcPct val="80000"/>
              </a:lnSpc>
            </a:pPr>
            <a:r>
              <a:rPr lang="en-US" dirty="0"/>
              <a:t>Document embeddings: TF-IDF, Bag of Words</a:t>
            </a:r>
          </a:p>
          <a:p>
            <a:pPr>
              <a:lnSpc>
                <a:spcPct val="80000"/>
              </a:lnSpc>
            </a:pPr>
            <a:r>
              <a:rPr lang="en-US" dirty="0"/>
              <a:t>Distance / Similarity metrics: </a:t>
            </a:r>
          </a:p>
          <a:p>
            <a:pPr>
              <a:lnSpc>
                <a:spcPct val="80000"/>
              </a:lnSpc>
            </a:pPr>
            <a:r>
              <a:rPr lang="en-US" dirty="0"/>
              <a:t>Unsupervised v. supervised</a:t>
            </a:r>
          </a:p>
          <a:p>
            <a:pPr>
              <a:lnSpc>
                <a:spcPct val="80000"/>
              </a:lnSpc>
            </a:pPr>
            <a:endParaRPr lang="en-US" dirty="0"/>
          </a:p>
          <a:p>
            <a:pPr>
              <a:lnSpc>
                <a:spcPct val="80000"/>
              </a:lnSpc>
            </a:pPr>
            <a:r>
              <a:rPr lang="en-US" dirty="0"/>
              <a:t>Dimensionality reduction, PCA</a:t>
            </a:r>
          </a:p>
          <a:p>
            <a:pPr>
              <a:lnSpc>
                <a:spcPct val="80000"/>
              </a:lnSpc>
            </a:pPr>
            <a:r>
              <a:rPr lang="en-US" dirty="0"/>
              <a:t>k-means clustering</a:t>
            </a:r>
          </a:p>
          <a:p>
            <a:pPr>
              <a:lnSpc>
                <a:spcPct val="80000"/>
              </a:lnSpc>
            </a:pPr>
            <a:r>
              <a:rPr lang="en-US" dirty="0"/>
              <a:t>Other forms of clustering</a:t>
            </a:r>
          </a:p>
          <a:p>
            <a:pPr>
              <a:lnSpc>
                <a:spcPct val="80000"/>
              </a:lnSpc>
            </a:pPr>
            <a:r>
              <a:rPr lang="en-US" dirty="0"/>
              <a:t>Recommender systems</a:t>
            </a:r>
          </a:p>
          <a:p>
            <a:pPr>
              <a:lnSpc>
                <a:spcPct val="80000"/>
              </a:lnSpc>
            </a:pPr>
            <a:r>
              <a:rPr lang="en-US" dirty="0"/>
              <a:t>Matrix factorization</a:t>
            </a:r>
          </a:p>
          <a:p>
            <a:pPr>
              <a:lnSpc>
                <a:spcPct val="80000"/>
              </a:lnSpc>
            </a:pPr>
            <a:r>
              <a:rPr lang="en-US" dirty="0"/>
              <a:t>Neural networks</a:t>
            </a:r>
          </a:p>
          <a:p>
            <a:pPr>
              <a:lnSpc>
                <a:spcPct val="80000"/>
              </a:lnSpc>
            </a:pPr>
            <a:r>
              <a:rPr lang="en-US" dirty="0"/>
              <a:t>Convolutional neural networks</a:t>
            </a:r>
          </a:p>
          <a:p>
            <a:pPr>
              <a:lnSpc>
                <a:spcPct val="80000"/>
              </a:lnSpc>
            </a:pPr>
            <a:r>
              <a:rPr lang="en-US" dirty="0"/>
              <a:t>Transfer learning for deep learning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C4FB72-C7B6-DE48-8656-66EE9DD2E54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</a:t>
            </a:fld>
            <a:endParaRPr lang="en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A7E630A-5E12-F14B-9BF8-4971813853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7216" y="3561079"/>
            <a:ext cx="2087648" cy="1477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4831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A96DF-EA77-457D-9728-F367023C6A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Applied ML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5EE29B-5141-42F8-8117-E616509DE8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ML applied to basically any problem we might care about (and the tough challenges that come with that)</a:t>
            </a:r>
          </a:p>
          <a:p>
            <a:pPr marL="139700" indent="0">
              <a:buNone/>
            </a:pPr>
            <a:endParaRPr lang="en-US" dirty="0"/>
          </a:p>
          <a:p>
            <a:r>
              <a:rPr lang="en-US" dirty="0"/>
              <a:t>Natural Language Processing (NLP)</a:t>
            </a:r>
          </a:p>
          <a:p>
            <a:r>
              <a:rPr lang="en-US" dirty="0"/>
              <a:t>Computer Vision</a:t>
            </a:r>
          </a:p>
          <a:p>
            <a:r>
              <a:rPr lang="en-US" dirty="0"/>
              <a:t>Computational Biology</a:t>
            </a:r>
          </a:p>
          <a:p>
            <a:r>
              <a:rPr lang="en-US" dirty="0"/>
              <a:t>Medical Imaging / Health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CBD6FC-6BB6-4F8B-B1BC-BEAE4116CCB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30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157057319"/>
      </p:ext>
    </p:extLst>
  </p:cSld>
  <p:clrMapOvr>
    <a:masterClrMapping/>
  </p:clrMapOvr>
  <p:transition spd="slow">
    <p:push dir="u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D59ED9-A80A-40E2-B275-205DF6223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ML Systems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E1960B-B1B2-4C09-952E-7AC0B5DD8B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0625" y="-81730"/>
            <a:ext cx="5596200" cy="3981000"/>
          </a:xfrm>
        </p:spPr>
        <p:txBody>
          <a:bodyPr/>
          <a:lstStyle/>
          <a:p>
            <a:pPr marL="139700" indent="0">
              <a:buNone/>
            </a:pPr>
            <a:r>
              <a:rPr lang="en-US" dirty="0"/>
              <a:t>Construed broadly, trying to build systems to efficiently implement and scale ML models.</a:t>
            </a:r>
          </a:p>
          <a:p>
            <a:r>
              <a:rPr lang="en-US" dirty="0"/>
              <a:t>Hardware: GPU </a:t>
            </a:r>
          </a:p>
          <a:p>
            <a:r>
              <a:rPr lang="en-US" dirty="0"/>
              <a:t>Energy Efficiency: </a:t>
            </a:r>
          </a:p>
          <a:p>
            <a:pPr lvl="1"/>
            <a:r>
              <a:rPr lang="en-US" dirty="0" err="1"/>
              <a:t>GreenAI</a:t>
            </a:r>
            <a:endParaRPr lang="en-US" dirty="0"/>
          </a:p>
          <a:p>
            <a:pPr lvl="1"/>
            <a:r>
              <a:rPr lang="en-US" dirty="0" err="1"/>
              <a:t>TinyML</a:t>
            </a:r>
            <a:endParaRPr lang="en-US" dirty="0"/>
          </a:p>
          <a:p>
            <a:r>
              <a:rPr lang="en-US" dirty="0"/>
              <a:t>Distributed Systems to store and deploy ML models, to solve big data challenges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D640EE-4190-4510-B4F6-04C7D38B1D5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31</a:t>
            </a:fld>
            <a:endParaRPr lang="en"/>
          </a:p>
        </p:txBody>
      </p:sp>
      <p:pic>
        <p:nvPicPr>
          <p:cNvPr id="6" name="Picture 5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52653D11-67B7-7A21-26E3-0550DCB5A4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0854" y="2400300"/>
            <a:ext cx="4779551" cy="2743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385851"/>
      </p:ext>
    </p:extLst>
  </p:cSld>
  <p:clrMapOvr>
    <a:masterClrMapping/>
  </p:clrMapOvr>
  <p:transition spd="slow">
    <p:push dir="u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8349B9-0B9F-4A52-8882-E39742B8D3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ML Theory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1D1F38-E4ED-4CF4-B1FE-CFE09A48F9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Building foundational understanding for why/how ML works.</a:t>
            </a:r>
          </a:p>
          <a:p>
            <a:pPr marL="139700" indent="0">
              <a:buNone/>
            </a:pPr>
            <a:endParaRPr lang="en-US" dirty="0"/>
          </a:p>
          <a:p>
            <a:r>
              <a:rPr lang="en-US" dirty="0"/>
              <a:t>Machine Learning from a statistical perspective</a:t>
            </a:r>
          </a:p>
          <a:p>
            <a:pPr lvl="1"/>
            <a:r>
              <a:rPr lang="en-US" dirty="0"/>
              <a:t>E.g. Analyzing a lot of concepts like overfitting, bias / variance mathematically</a:t>
            </a:r>
          </a:p>
          <a:p>
            <a:r>
              <a:rPr lang="en-US" dirty="0"/>
              <a:t>Theory of Deep Learning</a:t>
            </a:r>
          </a:p>
          <a:p>
            <a:pPr lvl="1"/>
            <a:r>
              <a:rPr lang="en-US" dirty="0"/>
              <a:t>Video on Universal Approximation Theorem </a:t>
            </a:r>
            <a:r>
              <a:rPr lang="en-US" dirty="0" err="1">
                <a:hlinkClick r:id="rId2"/>
              </a:rPr>
              <a:t>youtube.com</a:t>
            </a:r>
            <a:r>
              <a:rPr lang="en-US" dirty="0">
                <a:hlinkClick r:id="rId2"/>
              </a:rPr>
              <a:t>/</a:t>
            </a:r>
            <a:r>
              <a:rPr lang="en-US" dirty="0" err="1">
                <a:hlinkClick r:id="rId2"/>
              </a:rPr>
              <a:t>watch?v</a:t>
            </a:r>
            <a:r>
              <a:rPr lang="en-US" dirty="0">
                <a:hlinkClick r:id="rId2"/>
              </a:rPr>
              <a:t>=Ijqkc7OLenI&amp;t=120s</a:t>
            </a:r>
            <a:endParaRPr lang="en-US" dirty="0"/>
          </a:p>
          <a:p>
            <a:r>
              <a:rPr lang="en-US" dirty="0"/>
              <a:t>Optimization (convex and non-convex)</a:t>
            </a:r>
          </a:p>
          <a:p>
            <a:r>
              <a:rPr lang="en-US" dirty="0"/>
              <a:t>And more! 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112890-E402-46FF-AEF9-BD4FB59B926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32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822770167"/>
      </p:ext>
    </p:extLst>
  </p:cSld>
  <p:clrMapOvr>
    <a:masterClrMapping/>
  </p:clrMapOvr>
  <p:transition spd="slow">
    <p:push dir="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67CA24-CFFE-49F2-B63F-4E3BFA6031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/>
              <a:t>Interactive Learning / Reinforcement Learning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E292F7-0FE2-457A-A800-2DF8073776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0624" y="0"/>
            <a:ext cx="6014859" cy="5429250"/>
          </a:xfrm>
        </p:spPr>
        <p:txBody>
          <a:bodyPr/>
          <a:lstStyle/>
          <a:p>
            <a:pPr marL="139700" indent="0">
              <a:buNone/>
            </a:pPr>
            <a:r>
              <a:rPr lang="en-US" dirty="0"/>
              <a:t>How do we design models that interact with the environment? Examples: Self driving cars and robotics</a:t>
            </a:r>
            <a:r>
              <a:rPr lang="en-US" u="sng" dirty="0">
                <a:hlinkClick r:id="rId2"/>
              </a:rPr>
              <a:t> </a:t>
            </a:r>
            <a:endParaRPr lang="en-US" u="sng" dirty="0"/>
          </a:p>
          <a:p>
            <a:r>
              <a:rPr lang="en-US" dirty="0"/>
              <a:t>Video on AlphaGo: </a:t>
            </a:r>
            <a:r>
              <a:rPr lang="en-US" dirty="0">
                <a:hlinkClick r:id="rId3"/>
              </a:rPr>
              <a:t>https://www.youtube.com/watch?v=8dMFJpEGNLQ&amp;t=1s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Areas of study:</a:t>
            </a:r>
          </a:p>
          <a:p>
            <a:r>
              <a:rPr lang="en-US" dirty="0"/>
              <a:t>Interactive Learning: Multi-armed bandits</a:t>
            </a:r>
          </a:p>
          <a:p>
            <a:r>
              <a:rPr lang="en-US" dirty="0"/>
              <a:t>Reinforcement Learning: Q-learning, deep reinforcement learning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038C47-6D83-441E-9F34-26CFDD5AFD7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33</a:t>
            </a:fld>
            <a:endParaRPr lang="en"/>
          </a:p>
        </p:txBody>
      </p:sp>
      <p:pic>
        <p:nvPicPr>
          <p:cNvPr id="1028" name="Picture 4" descr="Reinforcement Learning Algorithms and Applications - TechVidvan">
            <a:extLst>
              <a:ext uri="{FF2B5EF4-FFF2-40B4-BE49-F238E27FC236}">
                <a16:creationId xmlns:a16="http://schemas.microsoft.com/office/drawing/2014/main" id="{9FEB97C2-F573-5E69-344E-98BF6983B8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638" y="1329483"/>
            <a:ext cx="6057249" cy="2729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2115820"/>
      </p:ext>
    </p:extLst>
  </p:cSld>
  <p:clrMapOvr>
    <a:masterClrMapping/>
  </p:clrMapOvr>
  <p:transition spd="slow">
    <p:push dir="u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C9600-6018-2E4C-8329-F521C612A7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Big Picture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41373D-E30A-B743-ADEC-A1EC8E7523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Improving the performance at some task through experience!</a:t>
            </a:r>
          </a:p>
          <a:p>
            <a:r>
              <a:rPr lang="en-US" dirty="0"/>
              <a:t>Before you start any learning task, remember fundamental questions that will impact how you go about solving it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E60454-B330-6C41-A21F-95CD79D45C0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34</a:t>
            </a:fld>
            <a:endParaRPr lang="e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390BEAF-F248-D443-835D-DC54F6D8E340}"/>
              </a:ext>
            </a:extLst>
          </p:cNvPr>
          <p:cNvSpPr/>
          <p:nvPr/>
        </p:nvSpPr>
        <p:spPr>
          <a:xfrm>
            <a:off x="3069849" y="1816953"/>
            <a:ext cx="16193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What is the </a:t>
            </a:r>
            <a:br>
              <a:rPr lang="en-US" dirty="0">
                <a:solidFill>
                  <a:srgbClr val="666666"/>
                </a:solidFill>
                <a:latin typeface="Nunito Sans" pitchFamily="2" charset="77"/>
              </a:rPr>
            </a:b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learning problem?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4210B23-C8CC-6644-BAB4-C90B96A3214C}"/>
              </a:ext>
            </a:extLst>
          </p:cNvPr>
          <p:cNvSpPr/>
          <p:nvPr/>
        </p:nvSpPr>
        <p:spPr>
          <a:xfrm>
            <a:off x="6871873" y="1962150"/>
            <a:ext cx="1135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From what </a:t>
            </a:r>
            <a:br>
              <a:rPr lang="en-US" dirty="0">
                <a:solidFill>
                  <a:srgbClr val="666666"/>
                </a:solidFill>
                <a:latin typeface="Nunito Sans" pitchFamily="2" charset="77"/>
              </a:rPr>
            </a:b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experience?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51110B5-CECC-5643-89A1-FD39D9A0D60E}"/>
              </a:ext>
            </a:extLst>
          </p:cNvPr>
          <p:cNvSpPr/>
          <p:nvPr/>
        </p:nvSpPr>
        <p:spPr>
          <a:xfrm>
            <a:off x="3246882" y="2482296"/>
            <a:ext cx="125867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What model?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C73CFE2-1B06-474E-85B3-81BCAD9DD98A}"/>
              </a:ext>
            </a:extLst>
          </p:cNvPr>
          <p:cNvSpPr/>
          <p:nvPr/>
        </p:nvSpPr>
        <p:spPr>
          <a:xfrm>
            <a:off x="6565699" y="2649439"/>
            <a:ext cx="17475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What loss function </a:t>
            </a:r>
            <a:br>
              <a:rPr lang="en-US" dirty="0">
                <a:solidFill>
                  <a:srgbClr val="666666"/>
                </a:solidFill>
                <a:latin typeface="Nunito Sans" pitchFamily="2" charset="77"/>
              </a:rPr>
            </a:b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are you optimizing?</a:t>
            </a: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AA6D8D2-0B96-7548-B9D3-4A5F8D1999E9}"/>
              </a:ext>
            </a:extLst>
          </p:cNvPr>
          <p:cNvSpPr/>
          <p:nvPr/>
        </p:nvSpPr>
        <p:spPr>
          <a:xfrm>
            <a:off x="2844528" y="3065352"/>
            <a:ext cx="20633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With what </a:t>
            </a:r>
            <a:br>
              <a:rPr lang="en-US" dirty="0">
                <a:solidFill>
                  <a:srgbClr val="666666"/>
                </a:solidFill>
                <a:latin typeface="Nunito Sans" pitchFamily="2" charset="77"/>
              </a:rPr>
            </a:b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optimization algorithm?</a:t>
            </a: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2134417-966F-A041-AEE2-BF7CD8FF928F}"/>
              </a:ext>
            </a:extLst>
          </p:cNvPr>
          <p:cNvSpPr/>
          <p:nvPr/>
        </p:nvSpPr>
        <p:spPr>
          <a:xfrm>
            <a:off x="6687535" y="3339226"/>
            <a:ext cx="15007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Are there </a:t>
            </a:r>
            <a:br>
              <a:rPr lang="en-US" dirty="0">
                <a:solidFill>
                  <a:srgbClr val="666666"/>
                </a:solidFill>
                <a:latin typeface="Nunito Sans" pitchFamily="2" charset="77"/>
              </a:rPr>
            </a:b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any guarantees?</a:t>
            </a:r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9CA9DC3-87F1-6844-B142-082AAC30C2EB}"/>
              </a:ext>
            </a:extLst>
          </p:cNvPr>
          <p:cNvSpPr/>
          <p:nvPr/>
        </p:nvSpPr>
        <p:spPr>
          <a:xfrm>
            <a:off x="2984790" y="3868346"/>
            <a:ext cx="17828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How will you </a:t>
            </a:r>
            <a:br>
              <a:rPr lang="en-US" dirty="0">
                <a:solidFill>
                  <a:srgbClr val="666666"/>
                </a:solidFill>
                <a:latin typeface="Nunito Sans" pitchFamily="2" charset="77"/>
              </a:rPr>
            </a:b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evaluate the model?</a:t>
            </a:r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C185033-E285-4432-8B78-8AA81182EC41}"/>
              </a:ext>
            </a:extLst>
          </p:cNvPr>
          <p:cNvSpPr/>
          <p:nvPr/>
        </p:nvSpPr>
        <p:spPr>
          <a:xfrm>
            <a:off x="6617005" y="3947863"/>
            <a:ext cx="16417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Who will it impact</a:t>
            </a:r>
            <a:br>
              <a:rPr lang="en-US" dirty="0">
                <a:solidFill>
                  <a:srgbClr val="666666"/>
                </a:solidFill>
                <a:latin typeface="Nunito Sans" pitchFamily="2" charset="77"/>
              </a:rPr>
            </a:b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and how?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71500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1" grpId="0"/>
      <p:bldP spid="12" grpId="0"/>
      <p:bldP spid="13" grpId="0"/>
      <p:bldP spid="1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49FA5AC-F97F-4C3C-9E08-D6B7E544F80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MLOps</a:t>
            </a:r>
            <a:endParaRPr lang="en-US" dirty="0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22F13E77-E5FA-45A3-839B-6C32D6F6976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792871B-2DEC-4BC0-ADC2-0BCF4A57027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35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302419285"/>
      </p:ext>
    </p:extLst>
  </p:cSld>
  <p:clrMapOvr>
    <a:masterClrMapping/>
  </p:clrMapOvr>
  <p:transition spd="slow">
    <p:push dir="u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B466DF61-3EDE-62AB-181B-CCF03C8030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60987"/>
            <a:ext cx="9144000" cy="405029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E274C81-A9E4-6209-5BF0-7FC6BD9275D4}"/>
              </a:ext>
            </a:extLst>
          </p:cNvPr>
          <p:cNvSpPr txBox="1"/>
          <p:nvPr/>
        </p:nvSpPr>
        <p:spPr>
          <a:xfrm>
            <a:off x="162340" y="892218"/>
            <a:ext cx="839444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/>
              <a:t>ML in production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B78A6FC-0D4F-7740-81D2-F2ABB7A6C4C2}"/>
              </a:ext>
            </a:extLst>
          </p:cNvPr>
          <p:cNvSpPr txBox="1"/>
          <p:nvPr/>
        </p:nvSpPr>
        <p:spPr>
          <a:xfrm>
            <a:off x="2048070" y="166203"/>
            <a:ext cx="73292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Source: Machine Learning Engineering for Production (</a:t>
            </a:r>
            <a:r>
              <a:rPr lang="en-US" dirty="0" err="1"/>
              <a:t>MLOps</a:t>
            </a:r>
            <a:r>
              <a:rPr lang="en-US" dirty="0"/>
              <a:t>) Specialization, Andrew Ng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015409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BE1E8F9-7CD8-FE9F-56F5-56486A8B043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37</a:t>
            </a:fld>
            <a:endParaRPr lang="en"/>
          </a:p>
        </p:txBody>
      </p:sp>
      <p:pic>
        <p:nvPicPr>
          <p:cNvPr id="6" name="Picture 5" descr="A picture containing table&#10;&#10;Description automatically generated">
            <a:extLst>
              <a:ext uri="{FF2B5EF4-FFF2-40B4-BE49-F238E27FC236}">
                <a16:creationId xmlns:a16="http://schemas.microsoft.com/office/drawing/2014/main" id="{1AE63EA7-7EAC-4FAD-FDA4-8832F9538D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65642"/>
            <a:ext cx="9144000" cy="297785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53676E7-A73F-1D39-EC02-C7EF5778BE91}"/>
              </a:ext>
            </a:extLst>
          </p:cNvPr>
          <p:cNvSpPr txBox="1"/>
          <p:nvPr/>
        </p:nvSpPr>
        <p:spPr>
          <a:xfrm>
            <a:off x="162340" y="892218"/>
            <a:ext cx="839444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/>
              <a:t>ML infrastructure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DA8710D-8AEC-2E4D-97CF-2FAFEFF6C86A}"/>
              </a:ext>
            </a:extLst>
          </p:cNvPr>
          <p:cNvSpPr txBox="1"/>
          <p:nvPr/>
        </p:nvSpPr>
        <p:spPr>
          <a:xfrm>
            <a:off x="694935" y="110574"/>
            <a:ext cx="73292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Source: Machine Learning Engineering for Production (</a:t>
            </a:r>
            <a:r>
              <a:rPr lang="en-US" dirty="0" err="1"/>
              <a:t>MLOps</a:t>
            </a:r>
            <a:r>
              <a:rPr lang="en-US" dirty="0"/>
              <a:t>) Specialization, Andrew Ng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145350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A08B7E-1EEA-C7BE-17AC-6BCD5A08F27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38</a:t>
            </a:fld>
            <a:endParaRPr lang="en"/>
          </a:p>
        </p:txBody>
      </p:sp>
      <p:pic>
        <p:nvPicPr>
          <p:cNvPr id="6" name="Picture 5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75DF1483-A5AB-EFB6-B0AA-4426E2B84A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16" y="528142"/>
            <a:ext cx="9144000" cy="191551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4E69665-13F7-B219-5104-D526D6D5134C}"/>
              </a:ext>
            </a:extLst>
          </p:cNvPr>
          <p:cNvSpPr txBox="1"/>
          <p:nvPr/>
        </p:nvSpPr>
        <p:spPr>
          <a:xfrm>
            <a:off x="38516" y="4685041"/>
            <a:ext cx="73292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Source: Machine Learning Engineering for Production (</a:t>
            </a:r>
            <a:r>
              <a:rPr lang="en-US" dirty="0" err="1"/>
              <a:t>MLOps</a:t>
            </a:r>
            <a:r>
              <a:rPr lang="en-US" dirty="0"/>
              <a:t>) Specialization, Andrew Ng</a:t>
            </a:r>
          </a:p>
          <a:p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F4657D4-E48D-3BA9-5E29-4825B5C1D274}"/>
              </a:ext>
            </a:extLst>
          </p:cNvPr>
          <p:cNvSpPr txBox="1"/>
          <p:nvPr/>
        </p:nvSpPr>
        <p:spPr>
          <a:xfrm>
            <a:off x="162340" y="2478138"/>
            <a:ext cx="8394443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pPr marL="285750" indent="-285750">
              <a:buFontTx/>
              <a:buChar char="-"/>
            </a:pPr>
            <a:r>
              <a:rPr lang="en-US" dirty="0"/>
              <a:t>What tasks do you plan to work on</a:t>
            </a:r>
          </a:p>
          <a:p>
            <a:pPr marL="285750" indent="-285750">
              <a:buFontTx/>
              <a:buChar char="-"/>
            </a:pPr>
            <a:r>
              <a:rPr lang="en-US" dirty="0"/>
              <a:t>Key metrics: Accuracy, throughput / latency</a:t>
            </a:r>
          </a:p>
          <a:p>
            <a:pPr marL="285750" indent="-285750">
              <a:buFontTx/>
              <a:buChar char="-"/>
            </a:pPr>
            <a:r>
              <a:rPr lang="en-US" dirty="0"/>
              <a:t>Estimated computing resources</a:t>
            </a:r>
          </a:p>
          <a:p>
            <a:pPr marL="285750" indent="-285750">
              <a:buFontTx/>
              <a:buChar char="-"/>
            </a:pPr>
            <a:r>
              <a:rPr lang="en-US" dirty="0"/>
              <a:t>Assess feasibility of the solutions (by looking at benchmark papers/ open-source implementations)</a:t>
            </a:r>
          </a:p>
          <a:p>
            <a:pPr marL="285750" indent="-285750">
              <a:buFontTx/>
              <a:buChar char="-"/>
            </a:pPr>
            <a:r>
              <a:rPr lang="en-US" dirty="0"/>
              <a:t>Timeline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025463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D768BD0-7D9A-ACB9-298F-0C78DF32902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39</a:t>
            </a:fld>
            <a:endParaRPr lang="en"/>
          </a:p>
        </p:txBody>
      </p:sp>
      <p:pic>
        <p:nvPicPr>
          <p:cNvPr id="4" name="Picture 3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DE81935A-90CA-903B-C075-2006B8BF9F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0516"/>
            <a:ext cx="9144000" cy="203639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66B34E9-BA9A-4019-C360-23576F7B9376}"/>
              </a:ext>
            </a:extLst>
          </p:cNvPr>
          <p:cNvSpPr txBox="1"/>
          <p:nvPr/>
        </p:nvSpPr>
        <p:spPr>
          <a:xfrm>
            <a:off x="162340" y="1820908"/>
            <a:ext cx="839444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pPr marL="285750" indent="-285750">
              <a:buFontTx/>
              <a:buChar char="-"/>
            </a:pPr>
            <a:r>
              <a:rPr lang="en-US" dirty="0"/>
              <a:t>Type of data</a:t>
            </a:r>
            <a:r>
              <a:rPr lang="en-US" dirty="0">
                <a:sym typeface="Wingdings" pitchFamily="2" charset="2"/>
              </a:rPr>
              <a:t> (structured vs unstructured data such as texts, images, audio files) </a:t>
            </a:r>
            <a:endParaRPr lang="en-US" dirty="0"/>
          </a:p>
          <a:p>
            <a:pPr marL="285750" indent="-285750">
              <a:buFontTx/>
              <a:buChar char="-"/>
            </a:pPr>
            <a:r>
              <a:rPr lang="en-US" dirty="0"/>
              <a:t>Is the data labelled consistently? Labelers must agree on a standard procedure for labeling to ensure uniformity</a:t>
            </a:r>
          </a:p>
          <a:p>
            <a:pPr marL="285750" indent="-285750">
              <a:buFontTx/>
              <a:buChar char="-"/>
            </a:pPr>
            <a:r>
              <a:rPr lang="en-US" dirty="0"/>
              <a:t>Where to get data (open-source datasets are an option if you don’t have financial resources)</a:t>
            </a:r>
          </a:p>
          <a:p>
            <a:pPr marL="285750" lvl="2" indent="-285750">
              <a:buFontTx/>
              <a:buChar char="-"/>
            </a:pPr>
            <a:r>
              <a:rPr lang="en-US" dirty="0"/>
              <a:t>Establish a baseline model</a:t>
            </a:r>
          </a:p>
          <a:p>
            <a:pPr marL="285750" lvl="2" indent="-285750">
              <a:buFontTx/>
              <a:buChar char="-"/>
            </a:pPr>
            <a:r>
              <a:rPr lang="en-US" dirty="0"/>
              <a:t>Data-centric approach vs model-centric approach (the model-centric approach focuses on improving the algorithm, code, and model architecture used to train the model, whereas the data-centric approach where the focus is to develop systematic engineering practices for improving data in ways that are reliable, efficient, and systematic)</a:t>
            </a:r>
          </a:p>
          <a:p>
            <a:pPr marL="285750" lvl="2" indent="-285750">
              <a:buFontTx/>
              <a:buChar char="-"/>
            </a:pPr>
            <a:endParaRPr lang="en-US" dirty="0"/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1B72454-09FA-93F3-E430-B6E42F12288B}"/>
              </a:ext>
            </a:extLst>
          </p:cNvPr>
          <p:cNvSpPr txBox="1"/>
          <p:nvPr/>
        </p:nvSpPr>
        <p:spPr>
          <a:xfrm>
            <a:off x="38516" y="4685041"/>
            <a:ext cx="73292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Source: Machine Learning Engineering for Production (</a:t>
            </a:r>
            <a:r>
              <a:rPr lang="en-US" dirty="0" err="1"/>
              <a:t>MLOps</a:t>
            </a:r>
            <a:r>
              <a:rPr lang="en-US" dirty="0"/>
              <a:t>) Specialization, Andrew Ng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69801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>
          <a:xfrm>
            <a:off x="8594725" y="4749800"/>
            <a:ext cx="549275" cy="393700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C976EFA-C4B1-0243-9169-8559F26937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482085"/>
      </p:ext>
    </p:extLst>
  </p:cSld>
  <p:clrMapOvr>
    <a:masterClrMapping/>
  </p:clrMapOvr>
  <p:transition spd="slow">
    <p:push dir="u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620A53F-C017-6330-5103-1905F64BE9D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40</a:t>
            </a:fld>
            <a:endParaRPr lang="en"/>
          </a:p>
        </p:txBody>
      </p:sp>
      <p:pic>
        <p:nvPicPr>
          <p:cNvPr id="4" name="Picture 3" descr="A picture containing chart&#10;&#10;Description automatically generated">
            <a:extLst>
              <a:ext uri="{FF2B5EF4-FFF2-40B4-BE49-F238E27FC236}">
                <a16:creationId xmlns:a16="http://schemas.microsoft.com/office/drawing/2014/main" id="{28CA358A-581D-3216-1006-26880A5823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200117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B98CF27-0350-BB79-1F70-32813839A2DC}"/>
              </a:ext>
            </a:extLst>
          </p:cNvPr>
          <p:cNvSpPr txBox="1"/>
          <p:nvPr/>
        </p:nvSpPr>
        <p:spPr>
          <a:xfrm>
            <a:off x="162340" y="1820908"/>
            <a:ext cx="839444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pPr marL="285750" indent="-285750">
              <a:buFontTx/>
              <a:buChar char="-"/>
            </a:pPr>
            <a:r>
              <a:rPr lang="en-US" dirty="0">
                <a:sym typeface="Wingdings" pitchFamily="2" charset="2"/>
              </a:rPr>
              <a:t>Basically what we do in this class  </a:t>
            </a:r>
          </a:p>
          <a:p>
            <a:pPr marL="285750" indent="-285750">
              <a:buFontTx/>
              <a:buChar char="-"/>
            </a:pPr>
            <a:r>
              <a:rPr lang="en-US" dirty="0">
                <a:sym typeface="Wingdings" pitchFamily="2" charset="2"/>
              </a:rPr>
              <a:t>Find suitable models for your tasks</a:t>
            </a:r>
          </a:p>
          <a:p>
            <a:pPr marL="285750" indent="-285750">
              <a:buFontTx/>
              <a:buChar char="-"/>
            </a:pPr>
            <a:r>
              <a:rPr lang="en-US" dirty="0">
                <a:sym typeface="Wingdings" pitchFamily="2" charset="2"/>
              </a:rPr>
              <a:t>Fine tuning hyperparameters and analyze train / validation / test metrics </a:t>
            </a:r>
            <a:endParaRPr lang="en-US" dirty="0"/>
          </a:p>
          <a:p>
            <a:pPr marL="285750" lvl="2" indent="-285750">
              <a:buFontTx/>
              <a:buChar char="-"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7307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99C7FDC-13DC-707D-539C-E9E9DF19259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41</a:t>
            </a:fld>
            <a:endParaRPr lang="en"/>
          </a:p>
        </p:txBody>
      </p:sp>
      <p:pic>
        <p:nvPicPr>
          <p:cNvPr id="8" name="Picture 7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B9E0E1B3-B680-8C62-42E8-4137B2E7D7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83239"/>
            <a:ext cx="9144000" cy="234842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77EAB14-54E3-7454-2F34-F1C362888BD5}"/>
              </a:ext>
            </a:extLst>
          </p:cNvPr>
          <p:cNvSpPr txBox="1"/>
          <p:nvPr/>
        </p:nvSpPr>
        <p:spPr>
          <a:xfrm>
            <a:off x="162341" y="165049"/>
            <a:ext cx="839444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Shadow deployment: </a:t>
            </a:r>
            <a:r>
              <a:rPr lang="en-US" dirty="0"/>
              <a:t>In this type of deployment, the model is deployed but the final decision is taken by a human, irrespective of what the model predicts. This is done usually to gauge how well the model is doing and where it is failing.</a:t>
            </a:r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4998A07-7A96-DD4E-A072-B74E5D2F1E35}"/>
              </a:ext>
            </a:extLst>
          </p:cNvPr>
          <p:cNvSpPr txBox="1"/>
          <p:nvPr/>
        </p:nvSpPr>
        <p:spPr>
          <a:xfrm>
            <a:off x="38516" y="4685041"/>
            <a:ext cx="73292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Source: Machine Learning Engineering for Production (</a:t>
            </a:r>
            <a:r>
              <a:rPr lang="en-US" dirty="0" err="1"/>
              <a:t>MLOps</a:t>
            </a:r>
            <a:r>
              <a:rPr lang="en-US" dirty="0"/>
              <a:t>) Specialization, Andrew Ng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042054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AB2F5ED-BA14-9D14-827B-DD12BD56E6A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42</a:t>
            </a:fld>
            <a:endParaRPr lang="en"/>
          </a:p>
        </p:txBody>
      </p:sp>
      <p:pic>
        <p:nvPicPr>
          <p:cNvPr id="4" name="Picture 3" descr="A group of cell phones&#10;&#10;Description automatically generated with medium confidence">
            <a:extLst>
              <a:ext uri="{FF2B5EF4-FFF2-40B4-BE49-F238E27FC236}">
                <a16:creationId xmlns:a16="http://schemas.microsoft.com/office/drawing/2014/main" id="{E8BF1FA2-D241-C6D8-33AB-28E90F738A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05977"/>
            <a:ext cx="9144000" cy="209443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BAB3621-653C-EFB8-60C6-3F46048C5DE0}"/>
              </a:ext>
            </a:extLst>
          </p:cNvPr>
          <p:cNvSpPr txBox="1"/>
          <p:nvPr/>
        </p:nvSpPr>
        <p:spPr>
          <a:xfrm>
            <a:off x="162341" y="165049"/>
            <a:ext cx="839444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Canary deployment: </a:t>
            </a:r>
            <a:endParaRPr lang="en-US" dirty="0"/>
          </a:p>
          <a:p>
            <a:pPr marL="285750" indent="-285750">
              <a:buFontTx/>
              <a:buChar char="-"/>
            </a:pPr>
            <a:r>
              <a:rPr lang="en-US" dirty="0"/>
              <a:t>Roll out to small fraction of the traffic initially</a:t>
            </a:r>
          </a:p>
          <a:p>
            <a:pPr marL="285750" indent="-285750">
              <a:buFontTx/>
              <a:buChar char="-"/>
            </a:pPr>
            <a:r>
              <a:rPr lang="en-US" dirty="0"/>
              <a:t>Monitor the system and adjust the traffic depending on the model performance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B8D0A26-D1E6-6A43-B42C-7F584EA51F02}"/>
              </a:ext>
            </a:extLst>
          </p:cNvPr>
          <p:cNvSpPr txBox="1"/>
          <p:nvPr/>
        </p:nvSpPr>
        <p:spPr>
          <a:xfrm>
            <a:off x="38516" y="4685041"/>
            <a:ext cx="73292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Source: Machine Learning Engineering for Production (</a:t>
            </a:r>
            <a:r>
              <a:rPr lang="en-US" dirty="0" err="1"/>
              <a:t>MLOps</a:t>
            </a:r>
            <a:r>
              <a:rPr lang="en-US" dirty="0"/>
              <a:t>) Specialization, Andrew Ng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291916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E2A65D6-42DE-CB0E-2A9B-D56F8DA3236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43</a:t>
            </a:fld>
            <a:endParaRPr lang="en"/>
          </a:p>
        </p:txBody>
      </p:sp>
      <p:pic>
        <p:nvPicPr>
          <p:cNvPr id="6" name="Picture 5" descr="Graphical user interface, diagram&#10;&#10;Description automatically generated">
            <a:extLst>
              <a:ext uri="{FF2B5EF4-FFF2-40B4-BE49-F238E27FC236}">
                <a16:creationId xmlns:a16="http://schemas.microsoft.com/office/drawing/2014/main" id="{4E0A2016-C3DC-AC42-392E-FFC26C9CCE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60050"/>
            <a:ext cx="9144000" cy="269020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DAA8848-A864-B8E5-4C1F-8C9DAAE69B95}"/>
              </a:ext>
            </a:extLst>
          </p:cNvPr>
          <p:cNvSpPr txBox="1"/>
          <p:nvPr/>
        </p:nvSpPr>
        <p:spPr>
          <a:xfrm>
            <a:off x="285750" y="1604898"/>
            <a:ext cx="815673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Blue Green deployment</a:t>
            </a:r>
            <a:r>
              <a:rPr lang="en-US" dirty="0"/>
              <a:t>: The traffic is gradually migrated from the old or </a:t>
            </a:r>
            <a:r>
              <a:rPr lang="en-US" i="1" dirty="0"/>
              <a:t>blue</a:t>
            </a:r>
            <a:r>
              <a:rPr lang="en-US" dirty="0"/>
              <a:t> version to the new or </a:t>
            </a:r>
            <a:r>
              <a:rPr lang="en-US" i="1" dirty="0"/>
              <a:t>green</a:t>
            </a:r>
            <a:r>
              <a:rPr lang="en-US" dirty="0"/>
              <a:t> version. This helps prevent any sort of downtime and in case of any bugs/errors, the application can easily be rolled back to the previous stable version or the blue version.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3C3A674-9F90-AF4E-AC3E-EB8F59C67D1E}"/>
              </a:ext>
            </a:extLst>
          </p:cNvPr>
          <p:cNvSpPr txBox="1"/>
          <p:nvPr/>
        </p:nvSpPr>
        <p:spPr>
          <a:xfrm>
            <a:off x="0" y="153689"/>
            <a:ext cx="73292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Source: Machine Learning Engineering for Production (</a:t>
            </a:r>
            <a:r>
              <a:rPr lang="en-US" dirty="0" err="1"/>
              <a:t>MLOps</a:t>
            </a:r>
            <a:r>
              <a:rPr lang="en-US" dirty="0"/>
              <a:t>) Specialization, Andrew Ng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574514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C9600-6018-2E4C-8329-F521C612A7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Concept Drift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41373D-E30A-B743-ADEC-A1EC8E7523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Concept drift in machine learning and data mining refers to the change in the relationships between input and output data in the underlying problem over time.</a:t>
            </a:r>
          </a:p>
          <a:p>
            <a:r>
              <a:rPr lang="en-US" dirty="0"/>
              <a:t>This happens especially during COVID when a lot of economic and social patterns have undergone significant changes.</a:t>
            </a:r>
          </a:p>
          <a:p>
            <a:r>
              <a:rPr lang="en-US" dirty="0"/>
              <a:t>Model performance might deteriorate over time. Thus, ML model deployment is an iterative process.</a:t>
            </a:r>
          </a:p>
          <a:p>
            <a:r>
              <a:rPr lang="en-US" dirty="0"/>
              <a:t>We need to continuously update models once new data instances are received Or update models once a concept is detected.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E60454-B330-6C41-A21F-95CD79D45C0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44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569723489"/>
      </p:ext>
    </p:extLst>
  </p:cSld>
  <p:clrMapOvr>
    <a:masterClrMapping/>
  </p:clrMapOvr>
  <p:transition spd="slow">
    <p:push dir="u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C83A40-EC9F-4866-B501-DC3F203231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Final words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033DB8-EEC0-04F2-7CDA-8B8683F248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14613" y="575500"/>
            <a:ext cx="6072212" cy="3981000"/>
          </a:xfrm>
        </p:spPr>
        <p:txBody>
          <a:bodyPr/>
          <a:lstStyle/>
          <a:p>
            <a:r>
              <a:rPr lang="en-US" dirty="0"/>
              <a:t>This course is just covers high-level ideas about different machine learning models. There is way a lot more to this field.</a:t>
            </a:r>
          </a:p>
          <a:p>
            <a:r>
              <a:rPr lang="en-US" dirty="0"/>
              <a:t>Be aware of (sensationalized) online articles on Medium. Due to the popularity of Machine Learning these days, there might be an influx of incorrect information from those without expertise in ML. I always recommend you to read peer-reviewed articles from top conferences to confirm the information you are receiving.</a:t>
            </a:r>
          </a:p>
          <a:p>
            <a:r>
              <a:rPr lang="en-US" dirty="0"/>
              <a:t>This is the first time I’m teaching, and I’m aware that I might or might not live up to your expectations, and there is a lot I need to improve. However, I hope you’re inspired by the marvelous wonders that this field can bring. I hope you enjoy this field as much I do.</a:t>
            </a:r>
          </a:p>
          <a:p>
            <a:r>
              <a:rPr lang="en-US" dirty="0"/>
              <a:t>I’ll work in the industry after the course ends. Feel free to reach out to me at </a:t>
            </a:r>
            <a:r>
              <a:rPr lang="en-US" dirty="0">
                <a:hlinkClick r:id="rId2"/>
              </a:rPr>
              <a:t>peminguyen0805@gmail.com</a:t>
            </a:r>
            <a:r>
              <a:rPr lang="en-US" dirty="0"/>
              <a:t> if you wish to stay in touch </a:t>
            </a:r>
            <a:r>
              <a:rPr lang="en-US" dirty="0">
                <a:sym typeface="Wingdings" pitchFamily="2" charset="2"/>
              </a:rPr>
              <a:t>or ask for advice on jobs/ research / career / pretty much anything ! Hopefully this will not be the last time we see each other.</a:t>
            </a:r>
          </a:p>
          <a:p>
            <a:r>
              <a:rPr lang="en-US" dirty="0">
                <a:sym typeface="Wingdings" pitchFamily="2" charset="2"/>
              </a:rPr>
              <a:t>Thanks for making my teaching experience memorable!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9D29EB-F1C7-C820-4CC6-17E5A3AB380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45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8352904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E077EBF-1270-8B4C-BE24-BA1281B1A80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46</a:t>
            </a:fld>
            <a:endParaRPr lang="en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B36C44-C85A-3A48-9A87-63171ECEBC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1910" y="1983456"/>
            <a:ext cx="3360180" cy="316004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73F5414-E0F0-0C4D-BB63-FDFCCEE584A8}"/>
              </a:ext>
            </a:extLst>
          </p:cNvPr>
          <p:cNvSpPr txBox="1"/>
          <p:nvPr/>
        </p:nvSpPr>
        <p:spPr>
          <a:xfrm>
            <a:off x="3626707" y="3161884"/>
            <a:ext cx="1946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</a:rPr>
              <a:t>YOU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B0A9467-E316-974F-845F-A9118D011C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43936">
            <a:off x="-1420560" y="-1727213"/>
            <a:ext cx="4392446" cy="296015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CC71871-66A7-F04D-898E-306CABE71C3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5962"/>
          <a:stretch/>
        </p:blipFill>
        <p:spPr>
          <a:xfrm>
            <a:off x="12357" y="-952658"/>
            <a:ext cx="1648699" cy="715034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496E43B4-381D-8243-B968-89FEA9F1B635}"/>
              </a:ext>
            </a:extLst>
          </p:cNvPr>
          <p:cNvSpPr/>
          <p:nvPr/>
        </p:nvSpPr>
        <p:spPr>
          <a:xfrm>
            <a:off x="120613" y="218360"/>
            <a:ext cx="6926896" cy="1815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Congrats on finishing CSE/STAT 416!</a:t>
            </a:r>
            <a:br>
              <a:rPr lang="en-US" sz="2800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</a:br>
            <a:r>
              <a:rPr lang="en-US" sz="2800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Thanks for the hard work!  </a:t>
            </a:r>
          </a:p>
          <a:p>
            <a:r>
              <a:rPr lang="en-US" sz="2800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Good luck on the final exam next week </a:t>
            </a:r>
            <a:r>
              <a:rPr lang="en-US" sz="2800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  <a:sym typeface="Wingdings" pitchFamily="2" charset="2"/>
              </a:rPr>
              <a:t>!</a:t>
            </a:r>
            <a:br>
              <a:rPr lang="en-US" sz="2800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</a:b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7384318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7.40741E-7 C 0.00174 0.05648 0.00365 0.11296 0.01719 0.14876 C 0.03073 0.18549 0.04497 0.20339 0.08125 0.21914 C 0.11754 0.23457 0.19236 0.22963 0.2349 0.24259 C 0.27726 0.25555 0.3099 0.26852 0.33629 0.29568 C 0.3625 0.32315 0.38021 0.35895 0.39236 0.40648 C 0.40434 0.45401 0.40851 0.58148 0.40851 0.58179 L 0.40851 0.58148 L 0.40851 0.58179 " pathEditMode="relative" rAng="0" ptsTypes="AAAAAAAAA">
                                      <p:cBhvr>
                                        <p:cTn id="1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17" y="2907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93827E-7 C 0.00174 0.05617 0.00365 0.11265 0.01719 0.14877 C 0.03073 0.18549 0.04497 0.2034 0.08125 0.21914 C 0.11754 0.23457 0.19236 0.22963 0.2349 0.24259 C 0.27726 0.25556 0.3099 0.26852 0.33629 0.29568 C 0.3625 0.32315 0.38021 0.35895 0.39236 0.40648 C 0.40434 0.45401 0.40851 0.58148 0.40851 0.58179 L 0.40851 0.58148 L 0.40851 0.58179 " pathEditMode="relative" rAng="0" ptsTypes="AAAAAAAAA">
                                      <p:cBhvr>
                                        <p:cTn id="1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17" y="290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B03653-CF19-B349-8AC9-886FB56E820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976C1BF-F82E-094D-BFDF-0CBBE705E2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488164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B03653-CF19-B349-8AC9-886FB56E820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EAA596F-4099-A740-94F8-2FC0676B55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259612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B03653-CF19-B349-8AC9-886FB56E820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7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71266BA-25AC-A846-8416-234C4438D8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5236920" y="2451240"/>
              <a:ext cx="3952800" cy="178380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227560" y="2441880"/>
                <a:ext cx="3971520" cy="1802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65952832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B03653-CF19-B349-8AC9-886FB56E820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8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062F231-DD4B-D34F-93FE-4CD3EB60A1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528302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B03653-CF19-B349-8AC9-886FB56E820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9</a:t>
            </a:fld>
            <a:endParaRPr lang="en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339E2C-A21B-664C-86BF-4BBCD22627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588412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SlideMaster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deMaster" id="{6892CB92-2140-4825-AC64-EAFCBE3C90F5}" vid="{77F8CD81-5FBC-4318-813D-3CE9F874004C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SlideMaster</Template>
  <TotalTime>16145</TotalTime>
  <Words>1406</Words>
  <Application>Microsoft Macintosh PowerPoint</Application>
  <PresentationFormat>On-screen Show (16:9)</PresentationFormat>
  <Paragraphs>193</Paragraphs>
  <Slides>46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2" baseType="lpstr">
      <vt:lpstr>Calibri</vt:lpstr>
      <vt:lpstr>Nunito Sans</vt:lpstr>
      <vt:lpstr>Open Sans</vt:lpstr>
      <vt:lpstr>Arial</vt:lpstr>
      <vt:lpstr>Georgia</vt:lpstr>
      <vt:lpstr>SlideMaster</vt:lpstr>
      <vt:lpstr>CSE/STAT 416 Course Wrap Up    Pemi Nguyen Paul G. Allen School of Computer Science &amp; Engineering University of Washington  June 1, 2022      </vt:lpstr>
      <vt:lpstr>Administrivia</vt:lpstr>
      <vt:lpstr>One Slide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Future Directions</vt:lpstr>
      <vt:lpstr>Classes</vt:lpstr>
      <vt:lpstr>Future Directions</vt:lpstr>
      <vt:lpstr>Applied ML</vt:lpstr>
      <vt:lpstr>ML Systems</vt:lpstr>
      <vt:lpstr>ML Theory</vt:lpstr>
      <vt:lpstr>Interactive Learning / Reinforcement Learning</vt:lpstr>
      <vt:lpstr>Big Picture</vt:lpstr>
      <vt:lpstr>MLOps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Concept Drift</vt:lpstr>
      <vt:lpstr>Final words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(OR SLIDEDOC) TITLE</dc:title>
  <dc:creator>hschafer</dc:creator>
  <cp:lastModifiedBy>Pemi Nguyen</cp:lastModifiedBy>
  <cp:revision>527</cp:revision>
  <cp:lastPrinted>2019-08-19T16:12:08Z</cp:lastPrinted>
  <dcterms:modified xsi:type="dcterms:W3CDTF">2022-06-01T20:50:48Z</dcterms:modified>
</cp:coreProperties>
</file>