
<file path=[Content_Types].xml><?xml version="1.0" encoding="utf-8"?>
<Types xmlns="http://schemas.openxmlformats.org/package/2006/content-types">
  <Default Extension="emf" ContentType="image/x-emf"/>
  <Default Extension="fntdata" ContentType="application/x-fontdata"/>
  <Default Extension="gif" ContentType="image/gif"/>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2.xml" ContentType="application/inkml+xml"/>
  <Override PartName="/ppt/ink/ink3.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1" r:id="rId1"/>
  </p:sldMasterIdLst>
  <p:notesMasterIdLst>
    <p:notesMasterId r:id="rId67"/>
  </p:notesMasterIdLst>
  <p:handoutMasterIdLst>
    <p:handoutMasterId r:id="rId68"/>
  </p:handoutMasterIdLst>
  <p:sldIdLst>
    <p:sldId id="757" r:id="rId2"/>
    <p:sldId id="714" r:id="rId3"/>
    <p:sldId id="715" r:id="rId4"/>
    <p:sldId id="719" r:id="rId5"/>
    <p:sldId id="677" r:id="rId6"/>
    <p:sldId id="720" r:id="rId7"/>
    <p:sldId id="721" r:id="rId8"/>
    <p:sldId id="722" r:id="rId9"/>
    <p:sldId id="772" r:id="rId10"/>
    <p:sldId id="770" r:id="rId11"/>
    <p:sldId id="773" r:id="rId12"/>
    <p:sldId id="777" r:id="rId13"/>
    <p:sldId id="779" r:id="rId14"/>
    <p:sldId id="780" r:id="rId15"/>
    <p:sldId id="781" r:id="rId16"/>
    <p:sldId id="782" r:id="rId17"/>
    <p:sldId id="783" r:id="rId18"/>
    <p:sldId id="784" r:id="rId19"/>
    <p:sldId id="787" r:id="rId20"/>
    <p:sldId id="786" r:id="rId21"/>
    <p:sldId id="723" r:id="rId22"/>
    <p:sldId id="725" r:id="rId23"/>
    <p:sldId id="726" r:id="rId24"/>
    <p:sldId id="727" r:id="rId25"/>
    <p:sldId id="728" r:id="rId26"/>
    <p:sldId id="729" r:id="rId27"/>
    <p:sldId id="730" r:id="rId28"/>
    <p:sldId id="731" r:id="rId29"/>
    <p:sldId id="732" r:id="rId30"/>
    <p:sldId id="733" r:id="rId31"/>
    <p:sldId id="734" r:id="rId32"/>
    <p:sldId id="736" r:id="rId33"/>
    <p:sldId id="739" r:id="rId34"/>
    <p:sldId id="740" r:id="rId35"/>
    <p:sldId id="741" r:id="rId36"/>
    <p:sldId id="738" r:id="rId37"/>
    <p:sldId id="742" r:id="rId38"/>
    <p:sldId id="743" r:id="rId39"/>
    <p:sldId id="744" r:id="rId40"/>
    <p:sldId id="752" r:id="rId41"/>
    <p:sldId id="756" r:id="rId42"/>
    <p:sldId id="745" r:id="rId43"/>
    <p:sldId id="746" r:id="rId44"/>
    <p:sldId id="747" r:id="rId45"/>
    <p:sldId id="748" r:id="rId46"/>
    <p:sldId id="749" r:id="rId47"/>
    <p:sldId id="750" r:id="rId48"/>
    <p:sldId id="751" r:id="rId49"/>
    <p:sldId id="753" r:id="rId50"/>
    <p:sldId id="754" r:id="rId51"/>
    <p:sldId id="775" r:id="rId52"/>
    <p:sldId id="774" r:id="rId53"/>
    <p:sldId id="758" r:id="rId54"/>
    <p:sldId id="759" r:id="rId55"/>
    <p:sldId id="760" r:id="rId56"/>
    <p:sldId id="761" r:id="rId57"/>
    <p:sldId id="762" r:id="rId58"/>
    <p:sldId id="763" r:id="rId59"/>
    <p:sldId id="764" r:id="rId60"/>
    <p:sldId id="765" r:id="rId61"/>
    <p:sldId id="766" r:id="rId62"/>
    <p:sldId id="767" r:id="rId63"/>
    <p:sldId id="768" r:id="rId64"/>
    <p:sldId id="769" r:id="rId65"/>
    <p:sldId id="755" r:id="rId66"/>
  </p:sldIdLst>
  <p:sldSz cx="9144000" cy="5143500" type="screen16x9"/>
  <p:notesSz cx="6858000" cy="9144000"/>
  <p:embeddedFontLst>
    <p:embeddedFont>
      <p:font typeface="Calibri" panose="020F0502020204030204" pitchFamily="34" charset="0"/>
      <p:regular r:id="rId69"/>
      <p:bold r:id="rId70"/>
      <p:italic r:id="rId71"/>
      <p:boldItalic r:id="rId72"/>
    </p:embeddedFont>
    <p:embeddedFont>
      <p:font typeface="Cambria Math" panose="02040503050406030204" pitchFamily="18" charset="0"/>
      <p:regular r:id="rId73"/>
    </p:embeddedFont>
    <p:embeddedFont>
      <p:font typeface="Georgia" panose="02040502050405020303" pitchFamily="18" charset="0"/>
      <p:regular r:id="rId74"/>
      <p:bold r:id="rId75"/>
      <p:italic r:id="rId76"/>
      <p:boldItalic r:id="rId77"/>
    </p:embeddedFont>
    <p:embeddedFont>
      <p:font typeface="Nunito Sans" pitchFamily="2" charset="77"/>
      <p:regular r:id="rId78"/>
      <p:bold r:id="rId79"/>
      <p:italic r:id="rId80"/>
      <p:boldItalic r:id="rId81"/>
    </p:embeddedFont>
    <p:embeddedFont>
      <p:font typeface="Open Sans" panose="020B0606030504020204" pitchFamily="34" charset="0"/>
      <p:regular r:id="rId82"/>
      <p:bold r:id="rId83"/>
      <p:italic r:id="rId84"/>
      <p:boldItalic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2093"/>
    <a:srgbClr val="6093C5"/>
    <a:srgbClr val="95698A"/>
    <a:srgbClr val="B57BA6"/>
    <a:srgbClr val="EFD9B0"/>
    <a:srgbClr val="FFAEEF"/>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67" autoAdjust="0"/>
    <p:restoredTop sz="84636"/>
  </p:normalViewPr>
  <p:slideViewPr>
    <p:cSldViewPr snapToGrid="0" snapToObjects="1">
      <p:cViewPr varScale="1">
        <p:scale>
          <a:sx n="142" d="100"/>
          <a:sy n="142" d="100"/>
        </p:scale>
        <p:origin x="600" y="168"/>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84" Type="http://schemas.openxmlformats.org/officeDocument/2006/relationships/font" Target="fonts/font16.fntdata"/><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6.fntdata"/><Relationship Id="rId79" Type="http://schemas.openxmlformats.org/officeDocument/2006/relationships/font" Target="fonts/font11.fntdata"/><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1.fntdata"/><Relationship Id="rId77"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4.fntdata"/><Relationship Id="rId80" Type="http://schemas.openxmlformats.org/officeDocument/2006/relationships/font" Target="fonts/font12.fntdata"/><Relationship Id="rId85" Type="http://schemas.openxmlformats.org/officeDocument/2006/relationships/font" Target="fonts/font1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2.fntdata"/><Relationship Id="rId75" Type="http://schemas.openxmlformats.org/officeDocument/2006/relationships/font" Target="fonts/font7.fntdata"/><Relationship Id="rId83" Type="http://schemas.openxmlformats.org/officeDocument/2006/relationships/font" Target="fonts/font15.fntdata"/><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5.fntdata"/><Relationship Id="rId78" Type="http://schemas.openxmlformats.org/officeDocument/2006/relationships/font" Target="fonts/font10.fntdata"/><Relationship Id="rId81" Type="http://schemas.openxmlformats.org/officeDocument/2006/relationships/font" Target="fonts/font13.fntdata"/><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8.fntdata"/><Relationship Id="rId7" Type="http://schemas.openxmlformats.org/officeDocument/2006/relationships/slide" Target="slides/slide6.xml"/><Relationship Id="rId71" Type="http://schemas.openxmlformats.org/officeDocument/2006/relationships/font" Target="fonts/font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font" Target="fonts/font14.fntdata"/><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5/8/22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1T01:11:38.759"/>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Property name="color" value="#92D050"/>
    </inkml:brush>
  </inkml:definitions>
  <inkml:trace contextRef="#ctx0" brushRef="#br0">8285 5725 17503 0,'6'-24'768'0,"0"11"176"0,2-4-752 0,3-4-192 16,3-2 0-16,1-2 0 0,3-2 352 0,1-1 32 15,0 1 16-15,1 1 0 0,-2-2-208 0,2 2-32 16,0 0-16-16,1 3 0 0,-2 0-144 0,2 3 0 16,0 0 0-16,-1 3 128 0,1 1-128 0,-3 2 0 15,-2 3 0-15,-2 2 0 0,-2 2 0 0,-1 3 0 16,-2 2-144-16,-3 3 144 0,-6-1 368 0,3 9 128 15,-4 3 16-15,-2 3 16 0,-3 4 176 0,-4 2 16 16,-3 4 16-16,-2 3 0 0,-3 4-288 0,-1 1-64 16,-3 2-16-16,0 4 0 0,-2 3 240 0,1 2 48 15,-2 1 16-15,1 0 0 0,-2-1 32 0,2 0 16 16,-2-2 0-16,3-1 0 0,2-3-352 0,4-2-80 16,1-4-16-16,4-4 0 0,4-5-272 0,2-6 128 15,3-2-128-15,3-5 0 0,0-10 0 0,7 0 0 16,2-5 0-16,5-7 0 0,4-5 176 0,2-6-176 15,4-4 160-15,1-6-160 0,2-4 128 0,2-4-128 16,1-3 0-16,3-4 144 0,4-3-144 0,1-1 0 0,3 0 144 0,1-2-144 16,0 3 0-16,-2 1 144 0,-3 1-144 0,-1 1 0 15,-1 3 128-15,-2 2-128 0,-2 4 0 0,-2 5 0 16,-2 4 0-16,-4 3 0 0,-3 6 0 0,-5 4 0 16,-2 5 0-16,-3 3 0 0,-4 6 0 0,-6 3 0 15,1 5 0-15,-4 7 0 0,-4 4 0 0,-4 6 0 16,-2 3 0-16,-4 5 0 0,-2 5 0 0,0 2 0 15,-3 3 240-15,0 4-64 0,-3 1-16 0,0 4 0 0,-1 2 128 0,-2 0 32 16,1 1 0-16,-1 1 0 0,1-1-96 0,3 1-16 16,-1-1 0-16,2 1 0 0,1-1-208 0,4-4 128 15,1-6-128-15,4-4 0 0,4-6 0 0,1-3 0 16,3-5 0-16,2-3 0 0,2-6 0 0,3-2 0 16,2-6 0-16,4-5 0 0,2-6 0 0,4-5 0 15,3-5 0-15,2-5 0 0,6-7 0 0,1-6 224 16,2-7-64-16,3-4-16 0,0-3-144 0,1-2 192 15,2-1-192-15,1-2 192 0,1 0-192 0,1-3 0 16,0 2 144-16,0 1-144 0,1 2 0 0,0 2 0 16,-2 3 0-16,-4 3 128 0,-4 3-128 0,-1 2 0 15,-4 5 0-15,-4 6 128 0,-2 3-128 0,-3 4 0 16,-1 4 0-16,-2 5 0 0,-3 3 0 0,0 4 0 16,-8 2 0-16,4 9-128 0,-4 4 128 0,-3 6 0 15,-3 4 0-15,-3 8-128 0,-4 5 128 0,-3 5 0 0,-3 7 0 16,-5 7 0-16,-1 7 0 0,-8 10 0 0,-6 3 0 15,2-1 128-15,-3 7 112 0,0 4 16 16,-1 1 16-16,-4 12 0 0,2 0 128 0,6-15 32 0,-1 0 0 0,2-1 0 16,0-2-16-16,2 2 0 0,5-10 0 0,5-12 0 15,4-8-208-15,3-6-32 0,4-7-16 0,5-7 0 16,2-5-160-16,5-7 0 0,4-5 0 0,4-5 0 16,3-7 0-16,6-7 0 0,5-6 0 0,4-9 0 15,3-7 0-15,4-10 0 0,1-9 0 0,1-5 0 16,3-6 128-16,7-11-128 0,3-3 0 0,-1 3 128 0,2-5-128 0,1-2 0 15,-2-2 0-15,0 0 0 0,-1-1 0 0,-1 0 0 16,1 0 0-16,-1 5 0 0,0 5 0 16,-4 2 0-16,-4 2 0 0,-2 6 0 0,-2 4-160 0,-3 7-16 15,-6 7 0-15,-4 8 0 0,-6 6-80 0,-3 8 0 16,-4 5-16-16,-4 7 0 0,-3 5 272 0,-5 10-160 16,-4 5 160-16,-3 10-128 0,-3 6 128 0,-4 7 176 15,-1 3-48-15,-6 8 0 0,-3 4 96 0,0 2 16 16,-4 5 0-16,0 5 0 0,0 0 0 0,0 6 0 15,-2 2 0-15,2 3 0 0,0 2-64 0,0-3-16 16,-2-2 0-16,3 1 0 0,1 0-32 0,0 4-128 16,2-7 192-16,5-10-64 0,1-3-128 0,2 2 0 15,3-8 0-15,3-5 128 0,3-7-128 0,4-5 0 16,2-8 0-16,3-4 0 0,3-4 0 0,3-9 0 16,2-6 0-16,5-7 0 0,3-7 0 0,5-9 0 15,3-8 0-15,3-5 0 0,4-6 0 0,2-6 0 16,0-7 0-16,2-5 128 0,2-6-128 0,5-7 0 15,0 0 144-15,-1 1-144 0,2-3 0 0,2-3 0 16,2 0 0-16,-1 2 0 0,-1-1 0 0,2-1 0 16,-4 5 0-16,-5 9 0 0,0 6 0 0,-4 6 0 15,-2 6-144-15,-2 7 144 0,-5 5-288 0,-2 6 16 0,-5 6 0 0,-1 4 0 16,-4 4 272-16,-3 4-192 0,-7 6 192 0,0 0-160 16,0 10 160-16,-4 7 0 0,-4 5-144 0,-4 9 144 15,-3 3 0-15,-1 5 0 0,-4 5 128 0,-1 4-128 16,-3 3 208-16,-2 4-32 0,-2 6-16 0,-3 5 0 15,2 3-32-15,-6 7 0 0,-1 0 0 0,-1 1 0 16,2 2-128-16,0-2 0 0,2-2 0 0,4-5 128 16,3 0-128-16,2 1 0 0,2-1 0 0,4-4 0 15,1-7 0-15,3-5 0 0,2-7 128 0,4-5-128 16,1-9 0-16,4-6 0 0,2-7 0 0,3-6 0 0,4-7 0 0,2-8 0 16,3-8 0-16,4-7 0 15,1-6 0-15,5-11 0 0,4-10 0 0,5-8 0 0,3-6 0 0,3-4 0 16,3 0 144-16,2-7-144 0,-1-4 0 0,1-2 0 15,1-1 0-15,1 1 0 0,0 2 0 0,1 0 0 16,0 2 0-16,-1 3 0 0,-3 6 0 0,-2 5 0 16,-3 4 0-16,-4 6 0 0,-3 4 0 0,-4 4 0 15,-2 5 0-15,-4 5 0 0,-2 6 0 0,-2 4 0 16,-4 6 0-16,-2 5 0 0,-8 7 0 0,4 5 0 16,-3 5 0-16,-5 9 0 0,-4 6 0 0,-2 8 0 15,-3 4 0-15,-4 8 0 0,-3 6 0 0,-3 4 176 16,1 6-16-16,-7 4 0 0,-1-1 144 0,2-2 16 15,-2 3 16-15,2 2 0 0,1-2 16 0,1-3 0 16,0-3 0-16,3-5 0 0,4-2-64 0,2-4-16 16,4-8 0-16,2-5 0 0,2-4-144 0,4-8-128 0,2-7 192 15,3-5-192-15,3-6 0 0,4-8 0 0,3-6 0 0,3-8 0 16,6-9 0-16,3-6 0 0,5-5 0 16,3-4 0-16,3-3 0 0,3-4 0 0,1-5 0 0,2-4-144 15,0-3 144-15,1 1-192 0,1 5 192 0,0 0-192 16,0 0 0-16,-3 7-16 0,1 2 0 0,0 2 0 15,-5 5 16-15,-4 7 16 0,-2 4 0 0,-7 7 0 16,-3 4 48-16,-3 5 0 0,-4 4 0 0,-3 4 0 16,-3 5 128-16,-3 5 0 0,-4 8-144 0,-3 8 144 15,-2 6 0-15,-4 7 0 0,-2 5 0 0,-4 4 0 16,-2 3 0-16,-3 6 128 0,-4 4-128 0,1-1 192 0,-2 0 0 16,2-5 0-16,1-4 0 0,0-2 0 0,0-3 16 0,2-4 16 15,3-3 0-15,2-5 0 0,3-6-96 0,2-5-128 16,3-6 176-16,3-2-176 0,2-6 128 0,4-6-128 15,0 0 0-15,5-8 0 0,2-7 0 0,5-4 0 16,3-3 0-16,6-5 0 0,3-8 0 0,3-2-144 16,0-4 144-16,0 2 0 0,3-3-192 0,2-3 64 15,-2-1 0-15,-2 6 0 0,0 2-64 0,-1 2-16 16,-3 0 0-16,-1 4 0 0,-1 4 48 0,-6 4 16 16,-3 8 0-16,-2 6 0 0,-4 5 144 0,-7 5-192 15,1 8 192-15,-4 7-192 0,-3 2 192 0,-3 8 0 16,-2 4-144-16,-3 4 144 0,-4 4 0 0,0 2 256 15,0 1-32-15,-2 2-16 0,2-2 96 0,-1-4 16 16,1-4 0-16,1-3 0 0,1-2-192 0,-2-3-128 0,3-2 144 0,3-4-144 16,1-1 0-16,3-4-336 15,2-5 48-15,1-3-19872 0</inkml:trace>
  <inkml:trace contextRef="#ctx0" brushRef="#br1" timeOffset="4509.62">10900 5604 20271 0,'-8'-4'1792'0,"8"4"-1424"16,-8-3-368-16,3 0 0 0,1-1 1488 0,2-1 240 15,0-1 32-15,2-3 16 0,2 1-896 0,2-2-176 16,1-2-48-16,2-1 0 0,-1-1-288 0,2 0-64 0,2-3-16 0,1-1 0 16,1-1-160-16,0-1-128 0,4 1 192 0,2-2-192 15,0 3 1152-15,2-1 112 0,0 0 16 0,2 3 16 32,0-2-1776-32,2 3-352 0,0 3-80 0,0 2-16 0,-2 2 768 0,0 3 160 0,-3 3 0 0,-2 4 0 15,-4 6 0-15,-2 3 0 0,-4 5-192 0,-4 6 192 16,-3 3-192-16,-6 6 192 0,-5 4-192 0,-4 9 192 15,-6 3 0-15,0 3 0 0,-4 4 0 0,-2 3 0 0,-2 1 576 0,-2 2 32 16,0 0 0-16,1 2 0 0,0-1 112 0,2 0 32 16,0-1 0-16,1-3 0 0,0-1-304 0,1 0-48 15,4-6-16-15,4-7 0 0,4-5-192 0,3-5-32 16,5-8-16-16,3-6 0 0,4-4-144 0,3-5 0 16,4-5 0-16,4-6 0 0,5-7 176 0,4-8-48 15,3-7-128-15,4-6 192 0,3-8-192 0,3-5 0 16,4-5 128-16,1 1-128 0,2-2 0 0,1-3-192 15,2-3 48-15,-2-3 0 0,-3-1 144 0,3 2-128 16,0 3 128-16,-1 0-128 0,-2-2 128 0,-1 5 0 16,-2 3 0-16,-3 5 0 0,-3 4 0 0,-3 5 0 15,-3 6 0-15,-7 8 0 0,-2 4 0 0,-4 6-128 16,-5 5 128-16,-6 4-128 0,0 10-64 0,-5 8 0 16,-5 7 0-16,-6 7 0 0,-4 6 192 0,-4 4 0 15,-2 3-144-15,-3 5 144 0,-2 4 0 0,-2 5 128 16,2 3 0-16,-2 4 0 0,1-2 208 0,3-7 48 15,0 3 0-15,0 0 0 0,2-4-32 0,4-5 0 16,4-2 0-16,1-8 0 0,3-5-176 0,4-8-48 0,4-8 0 0,3-5 0 16,3-5-128-16,1-10 0 0,10-3 0 0,2-10 128 15,4-6 0-15,4-8 0 0,5-9 0 0,3-6 0 16,1-5-128-16,4-6 0 0,5-3 0 0,3-3 128 16,2-6-128-16,3 0 0 0,2-2 0 15,-1 1 0-15,-2-1 0 0,-1 2 0 0,0 2 0 0,2-1 0 16,-1 4-176-16,-7 12 48 0,-3 5 0 0,-2 6 0 0,-3 6 128 15,-5 5-208-15,-3 7 80 0,-4 6 128 16,-2 3-208-16,-5 7 80 0,-4 7 128 0,-2 8-208 0,-4 7 80 0,-5 9 128 16,-3 6-208-16,-5 7 80 0,-6 8 128 0,-5 11 0 15,-5 0 0-15,-1 4 0 0,-4 5 0 0,-1 6 176 16,-2 2-48-16,0 2 0 0,-2 1 176 0,2 2 16 16,0 1 16-16,-2 3 0 0,3-9-64 0,4-6-16 15,3-2 0-15,4-10 0 0,5-7-96 0,5-9-32 16,2-8 0-16,6-7 0 0,4-9-128 0,4-5 0 15,4-5 0-15,6-7 0 0,4-10 0 0,4-7 0 16,7-7 144-16,3-9-144 0,3-7 0 0,3-5 0 16,2-6 0-16,2-1 128 0,2-4-128 0,7-9 0 15,0-1 0-15,-3 6 128 0,0 0-128 0,1-3 0 16,-4 1 0-16,-5 8 0 0,-1 2 0 0,-1 1-128 16,-2 5 128-16,-6 8-192 0,-3 6-32 0,-4 5-16 15,-3 6 0-15,-4 5 0 0,-5 7 96 0,-1 5 16 16,-5 6 0-16,-4 10 0 0,-4 6-16 0,-4 9 0 15,-4 5 0-15,-4 9 0 0,-3 5 144 0,-4 7 0 16,1 4 0-16,-3 7 128 0,0 2-128 0,0-1 0 16,0-1 0-16,-2 10 128 0,-3-3 0 0,2 0 0 0,1-3 0 15,1-4 0-15,3-4 48 0,2-5 16 0,2-5 0 0,5-8 0 16,3-5-192-16,4-6 160 0,2-10-160 0,3-5 160 16,4-5-160-16,4-7 0 0,2-6 144 0,4-8-144 15,4-8 176-15,4-9-48 0,5-6 0 0,0-5 0 16,3-5 16-16,1-8 0 0,2-5 0 0,4-6 0 15,0-2-144-15,-2 5 0 0,2 3 0 0,2-1 128 0,-1 1-128 16,-1 1-144-16,1 3 144 0,-3 6-208 0,-2 3-48 0,-4 8 0 16,-1 5 0-16,-4 5 0 0,-4 7 0 0,-4 7-16 15,-3 6 0-15,-4 8 0 16,-4 6-112-16,-5 10-32 0,-3 8 0 0,-5 8 0 16,-3 8 416-16,-4 4 0 0,-3 2 0 0,-4 6 128 0,0 3 272 0,-3 6 64 15,0 2 16-15,4-4 0 0,0 1 112 0,1 4 32 16,3-2 0-16,6-6 0 0,1-2-112 0,4-5-32 15,4-7 0-15,5-5 0 0,4-5-240 0,4-7-48 16,4-4-16-16,4-6 0 0,5-4-176 0,4-7 128 16,5-3-128-16,6-5 128 0,2-7-128 0,1-6 0 15,2-9-192-15,1-8 192 16,2-8-512-16,1-8 0 0,2-6 16 0,-1-6-12912 16,-1-2-2592-16</inkml:trace>
  <inkml:trace contextRef="#ctx0" brushRef="#br2" timeOffset="8463.71">9532 8375 17279 0,'-21'13'768'0,"10"-6"144"0,-3 1-720 0,-2 1-192 0,-4 0 0 0,1 2 0 16,-2-1 1280-16,1-1 240 0,0 0 32 0,3 0 16 0,0 0-288 0,2-1-64 15,2-4-16-15,0 0 0 0,1-1-384 0,1 0-80 16,2 0-16-16,0-1 0 0,0 0-208 0,2-1-32 15,7-1-16-15,0 0 0 0,0 0-336 0,0 0-128 16,0 0 0-16,8-7 144 0,0-1-144 0,0-4 0 16,2-5 0-16,4-4 0 0,4-6-144 0,1-2 144 15,4-3 0-15,4-6 0 0,3-5 0 0,4 2 0 16,3-3 0-16,1-2 0 0,2-2 0 0,0-2 224 16,-1 1-16-16,0 0 0 0,0 1 160 0,1 3 16 15,-1 4 16-15,-1 2 0 0,-2 2-208 0,-2 4-64 16,-3 5 0-16,-2 6 0 0,-5 5-128 0,-3 4 0 15,-5 8 0-15,-3 6 0 0,-5 10 160 0,-6 6-160 16,-6 7 192-16,-5 7-192 0,-3 8 224 0,-7 6-64 16,-4 6-16-16,-2 5 0 0,-3 4-144 0,-3 3 0 15,0 2 0-15,-2 6 0 0,1 0 160 0,1-5-160 16,1-1 192-16,1-5-192 0,0-2 496 0,4-7-16 16,1-7 0-16,5-8 0 0,2-8 96 0,4-5 0 0,4-8 16 0,3-6 0 15,6-9-128-15,3-5-16 16,4-8-16-16,5-10 0 0,6-6-288 0,3-11-144 0,5-9 160 0,4-8-160 15,4-6 0-15,5-3 128 0,3-2-128 0,4-6 0 16,4-3 0-16,1 1 0 0,0 0 0 0,1 1 0 16,0 3 0-16,0 2 0 0,0 3 0 0,6-2 0 15,-3 9-240-15,-7 10-32 0,-6 8-16 0,-3 8 0 32,-3 6-288-32,-5 10-48 0,-4 5-16 0,-5 7 0 15,-3 7 128-15,-6 8 0 0,-4 8 16 0,-5 10 0 0,-5 7 368 0,-5 9 128 0,-3 8 0 0,-4 7-144 16,-3 5 320-16,-1 7 64 0,-3 6 16 0,-1 2 0 15,-1 3 256-15,-1 2 48 0,-3-1 16 0,0 7 0 0,1-6-32 0,4-12 0 16,-1-1 0-16,2-2 0 0,2-6-208 16,3-10-32-16,3-6-16 0,3-8 0 0,3-10-128 15,3-7-32-15,2-7 0 0,4-7 0 0,3-7-128 0,4-9 128 16,4-9-128-16,6-12 128 0,5-10-128 0,5-7 0 16,0-7 144-16,1-2-144 0,3-8 0 0,1-5 144 15,1-5-144-15,3-2 0 0,1-4 128 0,2 1-128 16,3 1 0-16,-1 2 0 0,-2 4 0 0,-2 2 0 15,-3 5 0-15,0 5 0 0,-5 10 0 0,-2 7-176 16,-3 9 32-16,-5 9 0 0,-3 8-176 0,-7 7-48 16,-3 9 0-16,-4 8 0 0,-4 8 144 0,-4 8 32 15,-3 10 0-15,-3 7 0 0,-2 6 192 0,-3 7 0 0,-3 8 0 0,0 6 0 16,-3 4 0-16,-1 3 0 16,-4 3 0-16,1 3 0 0,-2 5 0 0,-1 5 256 15,0-8-16-15,2-3-16 0,5-5 144 0,2-5 16 16,3-6 16-16,5-10 0 0,3-7-80 0,3-8-32 0,3-10 0 0,2-7 0 15,3-5-144-15,4-8-16 0,3-6-128 0,6-9 192 16,4-9-64-16,6-11-128 0,4-10 176 0,3-10-176 16,4-8 160-16,-1-3-160 0,3-2 128 0,6-11-128 15,1-4 0-15,-5 6 0 0,-1 1 0 0,2-7 0 16,-4 1 0-16,-5 8 0 0,-1 3 0 0,0 7 0 16,-3 4-192-16,0 6 192 0,-2 10-160 0,-4 8 160 15,-1 10-416-15,-4 8 16 0,-1 7 0 0,-3 11 0 31,0 9-128-31,0 14-32 0,-3 13 0 0,-4 8 0 0,-2 9 192 0,-4 15 48 0,-7 9 0 0,-5 2 0 0,-4 2 320 0,-5 1 0 16,-4 2 0-16,-2-2 0 0,-1-2 672 0,2-5 160 16,3-5 16-16,7-25 16 0,2 1 48 0,0-3 16 15,1-6 0-15,2-6 0 0,2-9-352 0,2-5-80 16,4-8-16-16,2-10 0 0,-1-7-208 0,7-9-32 16,4-11-16-16,6-10 0 0,3-10-224 0,5-11 176 15,4-11-176-15,3-5 160 0,3-4-160 0,1-8 0 16,1-5 0-16,12-23-176 0,0 7 0 0,4-5 0 15,-2 11 0-15,-5 14 0 0,0 1-96 0,-9 24-32 16,-1 3 0-16,-2 7 0 16,-2 3-80-16,-2 8-32 0,-2 7 0 0,-5 7 0 0,-1 7 96 0,1 9 0 15,-3 11 16-15,-6 14 0 0,-4 11 112 0,-5 11 0 16,-4 11 16-16,-2 12 0 0,-4 8 448 0,-1 4 96 16,0 5 16-16,-1-1 0 0,-2-3 336 0,3-21 80 15,1 4 16-15,0-2 0 0,1-2-64 0,1-6-16 0,1-8 0 16,1-7 0-16,0-6-368 0,1-6-80 0,1-7-16 15,2-1 0-15,2-5-272 0,2-10 0 0,3-10 0 0,4-12 0 32,4-12-1536-32,6-12-272 0,8-12-48 0,3-8-19120 0</inkml:trace>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7-31T17:25:04.313"/>
    </inkml:context>
    <inkml:brush xml:id="br0">
      <inkml:brushProperty name="width" value="0.05292" units="cm"/>
      <inkml:brushProperty name="height" value="0.05292" units="cm"/>
      <inkml:brushProperty name="color" value="#0070C0"/>
    </inkml:brush>
  </inkml:definitions>
  <inkml:trace contextRef="#ctx0" brushRef="#br0">20701 13323 7 0,'-11'-5'3'0,"14"5"7"0,2 0 3 0,3 0-11 15,3 0 1-15,2 0-2 16,6 0 0-16,2 0-2 15,8 0 0-15,8 0 2 16,0-2 1-16,3 0-1 16,2 2 0-16,6 0 0 15,-1 0 1-15,1 2-1 16,0 0 1-16,2 3-1 16,-3-3 0-16,-2 5-1 15,-8-7 0-15,6 5 1 16,-6-3 1-16,-3-2-2 15,-2 0 1 1,-6-2-1-16,1-3 1 16,-11-2 0-16,-6 5 1 0,-10 2-2 15,-8 0 1-15,0-5-1 16,-10 5 1-16,-1 0 0 16,-10 0 0-16,-8 0 0 15,-2 0 0-15,-4 0-1 16,-2-2 0-16,0 4 1 15,3-2 0-15,2 0-1 16,6 0 0-16,7 0 1 16,6 0 0-16,3 0 1 15,4 0 0-15,1 0-2 16,8 0 0-16,0 0 0 16,-1 0 0-16,12 0 0 15,-1-4 0-15,6-1-2 16,4 2 0-16,7 3 0 15,1 3 1-15,12-3 0 16,4 2 1-16,9 1 0 16,-6-3 0-16,3 0-1 0,14 0 1 15,-4 2 0-15,1 0 0 16,-1-2-1-16,1 0 1 16,-6 0 0-16,-13 5 0 0,-2-3 2 15,-12-2 0-15,-1 5-1 16,-7-3 1-16,-1-2-2 15,-4 5 0-15,-2-3 0 16,-3-2 1-16,-5 0-1 16,6-2 0-16,-6-3-2 15,-6 3 1-15,-4-3 2 16,-9 5 0-16,-2-2 0 16,-11-3 1-16,-7 5-2 15,-11-2 1-15,-1 0 1 16,-10 2 1-16,-5-5-2 15,-3 5 1-15,1 0-3 0,9 0 0 16,12 0-2-16,10 0 1 16,10 0-8-16,17 2 1 15</inkml:trace>
</inkml:ink>
</file>

<file path=ppt/ink/ink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05:20.707"/>
    </inkml:context>
    <inkml:brush xml:id="br0">
      <inkml:brushProperty name="width" value="0.05292" units="cm"/>
      <inkml:brushProperty name="height" value="0.05292" units="cm"/>
      <inkml:brushProperty name="color" value="#0070C0"/>
    </inkml:brush>
  </inkml:definitions>
  <inkml:trace contextRef="#ctx0" brushRef="#br0">7874 772 26543 0,'0'0'1168'0,"0"0"256"0,-3-3-1136 0,3 3-288 0,0 0 0 0,0 0 0 16,-4-5 1696-16,2 0 288 0,2 5 48 0,1-6 16 16,-1-1-448-16,2 1-64 0,1 0-32 0,1-2 0 15,2-1-336-15,2 0-64 0,1 0-16 0,1 0 0 16,3 1-224-16,-1 0-48 0,0 1-16 0,0 1 0 16,2 2-352-16,0 0-80 0,-1 1-16 0,5 2 0 15,0 2-352-15,-2 1 0 0,0 2 0 16,-1 0 176-16,-1 3-48 0,-1 2 0 0,-1 2 0 15,-3 4-128-15,-1 0 128 0,-3 4-128 0,-3 1 128 16,-3 3-128-16,-6 6 192 0,-6 2-192 0,-1-1 192 16,-1-6-192-16,-1-1 0 0,-1-4 672 0,0 0 96 15,0-4 32-15,-2 0 0 0,1-2-288 0,1-3-48 16,-1-3-16-16,4-1 0 0,1-1-112 0,2-2-16 0,2-2-16 0,3 0 0 16,6-1-176-16,0 0-128 15,0 0 192-15,3-3-192 0,6-1 0 0,1 0 0 16,2 0 0-16,1 1 0 0,2 1 0 0,2 2 0 0,1-1 0 0,3 2 0 15,0 0 0-15,2 2 0 16,0 2 0-16,8 3 0 0,-1 1 0 16,-4 2 0-16,-2-1 0 0,-3 2 0 0,-3 2 0 0,-4 1 0 0,-4 2 0 15,-3 1 128-15,-2 1-128 0,-5 3 0 16,-8 2 0-16,-3 1 0 16,-3-4 0-16,-2 1 0 0,-2-4 448 0,-3 0 0 0,2-3-16 0,-2-2 0 15,0 0-240-15,1-5-32 0,-2-1-16 0,3-4 0 16,1-2-144-16,-1-2 0 0,0-7 144 15,4-2-144-15,3 0 0 0,3-2 0 32,2-2-1152-32,3 0-288 0,2-2-64 0,3 3-16 0,3 0-1680 15,1 2-352-15,1 1-64 0</inkml:trace>
  <inkml:trace contextRef="#ctx0" brushRef="#br0" timeOffset="147.86">8448 1192 38127 0,'-11'6'1680'0,"11"-6"368"0,0 0-1648 0,-6 3-400 15,1-2 0-15,5-1 0 0,-6-1 640 0,6 1 32 16,-5-5 16-16,2-2 0 16,1 0-2160-16,0-1-416 0</inkml:trace>
  <inkml:trace contextRef="#ctx0" brushRef="#br0" timeOffset="309.5">8389 819 33167 0,'-14'7'1472'0,"8"-5"304"0,-2 1-1424 0,0 0-352 0,1-2 0 0,3 0 0 16,4-1 2880-16,0 0 512 0,0 0 112 0,0 0 16 15,0 0-2688-15,0 0-544 0,4-3-96 0,2 0-13872 16,2-1-2768-16</inkml:trace>
  <inkml:trace contextRef="#ctx0" brushRef="#br0" timeOffset="557.3">8703 707 32255 0,'0'0'2864'0,"0"0"-2288"16,0 0-576-16,-3 4 0 0,0 1 3376 0,1 3 560 16,1 2 112-16,0 2 32 0,0 3-2480 0,1 2-480 15,0 3-96-15,0 3-32 0,0 1-672 0,0 3-128 16,0-1-16-16,-1 0-16 0,-1 1-160 0,0-1 0 16,-1 0 144-16,1-1-144 0,2 0 0 0,1-3-288 15,1 0 48-15,0-4 16 16,3-2-2416-16,0-3-496 0,1-2-80 0,0-2-15968 0</inkml:trace>
  <inkml:trace contextRef="#ctx0" brushRef="#br0" timeOffset="904.63">9041 723 37311 0,'0'0'1664'0,"0"0"320"0,-6 3-1584 0,0 1-400 0,-1 2 0 0,0 3 0 15,0 2 1984-15,0 4 304 0,-1 3 64 0,1 3 16 0,-1 3-1232 0,1 0-240 16,1 0-64-16,1 3 0 0,3-1-432 0,1 2-80 16,1 0-32-16,2 3 0 15,5 1-96-15,4 1-32 0,3-4 0 0,3-1 0 16,6-2-160-16,2-6 0 0,4-4 0 0,-1-5 0 16,2-5 0-16,0-5 0 0,-1-4 0 0,-1-6 0 0,1-5 0 15,-3-2 0-15,-1-4 0 0,-5 0 0 0,-4-5 0 0,-4 2 0 16,-1-1 0-16,-4 0 0 0,-4-2 352 0,-4 1 32 15,-5-4 16-15,-5 0 0 0,-3 0 208 0,-3-1 32 16,0 2 16-16,-2 2 0 0,-2 2-272 0,0 3-48 16,-3 3-16-16,-1 4 0 0,-4 4-192 0,-3 2-128 15,-1 3 160-15,3 3-160 0,1 1 0 0,4 1 0 16,1 2-208-16,4 0 64 16,4-1-1600-16,4 2-320 0,3-2-64 0,0 1-16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52669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04588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Will walk through full example</a:t>
            </a:r>
          </a:p>
        </p:txBody>
      </p:sp>
    </p:spTree>
    <p:extLst>
      <p:ext uri="{BB962C8B-B14F-4D97-AF65-F5344CB8AC3E}">
        <p14:creationId xmlns:p14="http://schemas.microsoft.com/office/powerpoint/2010/main" val="3878808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box around min stuff to label “linkage criterion”</a:t>
            </a:r>
          </a:p>
          <a:p>
            <a:r>
              <a:rPr lang="en-US" dirty="0"/>
              <a:t>Draw arrow to d to point out “specified distance function”</a:t>
            </a:r>
          </a:p>
        </p:txBody>
      </p:sp>
    </p:spTree>
    <p:extLst>
      <p:ext uri="{BB962C8B-B14F-4D97-AF65-F5344CB8AC3E}">
        <p14:creationId xmlns:p14="http://schemas.microsoft.com/office/powerpoint/2010/main" val="2264870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at annotations from </a:t>
            </a:r>
            <a:r>
              <a:rPr lang="en-US" dirty="0" err="1"/>
              <a:t>seweeong’s</a:t>
            </a:r>
            <a:r>
              <a:rPr lang="en-US" dirty="0"/>
              <a:t> slides</a:t>
            </a:r>
          </a:p>
        </p:txBody>
      </p:sp>
    </p:spTree>
    <p:extLst>
      <p:ext uri="{BB962C8B-B14F-4D97-AF65-F5344CB8AC3E}">
        <p14:creationId xmlns:p14="http://schemas.microsoft.com/office/powerpoint/2010/main" val="237911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Hide this slide when printing</a:t>
            </a:r>
          </a:p>
        </p:txBody>
      </p:sp>
    </p:spTree>
    <p:extLst>
      <p:ext uri="{BB962C8B-B14F-4D97-AF65-F5344CB8AC3E}">
        <p14:creationId xmlns:p14="http://schemas.microsoft.com/office/powerpoint/2010/main" val="3589639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928907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2999552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223877629"/>
      </p:ext>
    </p:extLst>
  </p:cSld>
  <p:clrMapOvr>
    <a:masterClrMapping/>
  </p:clrMapOvr>
  <p:transition>
    <p:fade thruBlk="1"/>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3836" y="205979"/>
            <a:ext cx="8229600" cy="857250"/>
          </a:xfrm>
        </p:spPr>
        <p:txBody>
          <a:bodyPr/>
          <a:lstStyle/>
          <a:p>
            <a:r>
              <a:rPr lang="en-US" dirty="0"/>
              <a:t>Click to edit Master title style</a:t>
            </a:r>
          </a:p>
        </p:txBody>
      </p:sp>
      <p:sp>
        <p:nvSpPr>
          <p:cNvPr id="3" name="Content Placeholder 2"/>
          <p:cNvSpPr>
            <a:spLocks noGrp="1"/>
          </p:cNvSpPr>
          <p:nvPr>
            <p:ph idx="1"/>
          </p:nvPr>
        </p:nvSpPr>
        <p:spPr>
          <a:xfrm>
            <a:off x="490934" y="1200155"/>
            <a:ext cx="8229600" cy="33944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3"/>
          <p:cNvSpPr>
            <a:spLocks noGrp="1"/>
          </p:cNvSpPr>
          <p:nvPr>
            <p:ph type="dt" sz="half" idx="10"/>
          </p:nvPr>
        </p:nvSpPr>
        <p:spPr>
          <a:xfrm>
            <a:off x="457200" y="4767273"/>
            <a:ext cx="4114800" cy="273844"/>
          </a:xfrm>
          <a:prstGeom prst="rect">
            <a:avLst/>
          </a:prstGeom>
        </p:spPr>
        <p:txBody>
          <a:bodyPr/>
          <a:lstStyle>
            <a:lvl1pPr>
              <a:defRPr sz="825" i="1"/>
            </a:lvl1pPr>
          </a:lstStyle>
          <a:p>
            <a:endParaRPr lang="en-US" dirty="0"/>
          </a:p>
        </p:txBody>
      </p:sp>
      <p:sp>
        <p:nvSpPr>
          <p:cNvPr id="17" name="Slide Number Placeholder 9"/>
          <p:cNvSpPr txBox="1">
            <a:spLocks/>
          </p:cNvSpPr>
          <p:nvPr userDrawn="1"/>
        </p:nvSpPr>
        <p:spPr>
          <a:xfrm>
            <a:off x="-221735" y="4894374"/>
            <a:ext cx="635228" cy="273844"/>
          </a:xfrm>
          <a:prstGeom prst="rect">
            <a:avLst/>
          </a:prstGeom>
        </p:spPr>
        <p:txBody>
          <a:bodyPr vert="horz" lIns="68580" tIns="34290" rIns="68580" bIns="34290" rtlCol="0" anchor="ctr"/>
          <a:lstStyle>
            <a:defPPr>
              <a:defRPr lang="en-US"/>
            </a:defPPr>
            <a:lvl1pPr marL="0" algn="r" defTabSz="457200" rtl="0" eaLnBrk="1" latinLnBrk="0" hangingPunct="1">
              <a:defRPr sz="16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6647984-1A5B-6F4C-AABC-F46E5AEF89B6}" type="slidenum">
              <a:rPr lang="en-US" sz="1200" smtClean="0"/>
              <a:pPr/>
              <a:t>‹#›</a:t>
            </a:fld>
            <a:endParaRPr lang="en-US" sz="1200"/>
          </a:p>
        </p:txBody>
      </p:sp>
      <p:sp>
        <p:nvSpPr>
          <p:cNvPr id="6"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1517349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Header - Fusia">
    <p:bg>
      <p:bgPr>
        <a:solidFill>
          <a:srgbClr val="B0007F"/>
        </a:solidFill>
        <a:effectLst/>
      </p:bgPr>
    </p:bg>
    <p:spTree>
      <p:nvGrpSpPr>
        <p:cNvPr id="1" name=""/>
        <p:cNvGrpSpPr/>
        <p:nvPr/>
      </p:nvGrpSpPr>
      <p:grpSpPr>
        <a:xfrm>
          <a:off x="0" y="0"/>
          <a:ext cx="0" cy="0"/>
          <a:chOff x="0" y="0"/>
          <a:chExt cx="0" cy="0"/>
        </a:xfrm>
      </p:grpSpPr>
      <p:sp>
        <p:nvSpPr>
          <p:cNvPr id="24" name="Rectangle 23"/>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27"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4"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1"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3980660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Header - Blue">
    <p:bg>
      <p:bgPr>
        <a:solidFill>
          <a:srgbClr val="0A8CC4"/>
        </a:solidFill>
        <a:effectLst/>
      </p:bgPr>
    </p:bg>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9"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29706626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Header - Green">
    <p:bg>
      <p:bgPr>
        <a:solidFill>
          <a:srgbClr val="85BD00"/>
        </a:solidFill>
        <a:effectLst/>
      </p:bgPr>
    </p:bg>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8"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498196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SubHeader - Green">
    <p:spTree>
      <p:nvGrpSpPr>
        <p:cNvPr id="1" name=""/>
        <p:cNvGrpSpPr/>
        <p:nvPr/>
      </p:nvGrpSpPr>
      <p:grpSpPr>
        <a:xfrm>
          <a:off x="0" y="0"/>
          <a:ext cx="0" cy="0"/>
          <a:chOff x="0" y="0"/>
          <a:chExt cx="0" cy="0"/>
        </a:xfrm>
      </p:grpSpPr>
      <p:sp>
        <p:nvSpPr>
          <p:cNvPr id="6" name="Rectangle 5"/>
          <p:cNvSpPr/>
          <p:nvPr userDrawn="1"/>
        </p:nvSpPr>
        <p:spPr>
          <a:xfrm>
            <a:off x="0" y="2571760"/>
            <a:ext cx="9144000" cy="2571749"/>
          </a:xfrm>
          <a:prstGeom prst="rect">
            <a:avLst/>
          </a:prstGeom>
          <a:solidFill>
            <a:schemeClr val="tx1">
              <a:alpha val="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a:p>
        </p:txBody>
      </p:sp>
      <p:sp>
        <p:nvSpPr>
          <p:cNvPr id="14" name="Rectangle 13"/>
          <p:cNvSpPr/>
          <p:nvPr userDrawn="1"/>
        </p:nvSpPr>
        <p:spPr>
          <a:xfrm>
            <a:off x="0" y="-3120"/>
            <a:ext cx="9144000" cy="474703"/>
          </a:xfrm>
          <a:prstGeom prst="rect">
            <a:avLst/>
          </a:prstGeom>
          <a:solidFill>
            <a:srgbClr val="85BD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a:solidFill>
                <a:srgbClr val="B0007F"/>
              </a:solidFill>
            </a:endParaRPr>
          </a:p>
        </p:txBody>
      </p:sp>
      <p:sp>
        <p:nvSpPr>
          <p:cNvPr id="15" name="Rectangle 14"/>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7" name="Title 1"/>
          <p:cNvSpPr>
            <a:spLocks noGrp="1"/>
          </p:cNvSpPr>
          <p:nvPr>
            <p:ph type="title"/>
          </p:nvPr>
        </p:nvSpPr>
        <p:spPr>
          <a:xfrm>
            <a:off x="494736" y="740005"/>
            <a:ext cx="8229600" cy="1934073"/>
          </a:xfrm>
        </p:spPr>
        <p:txBody>
          <a:bodyPr anchor="b">
            <a:normAutofit/>
          </a:bodyPr>
          <a:lstStyle>
            <a:lvl1pPr>
              <a:defRPr sz="2700">
                <a:solidFill>
                  <a:srgbClr val="2C2828"/>
                </a:solidFill>
              </a:defRPr>
            </a:lvl1pPr>
          </a:lstStyle>
          <a:p>
            <a:r>
              <a:rPr lang="en-US" dirty="0"/>
              <a:t>Click to edit Master title style</a:t>
            </a:r>
          </a:p>
        </p:txBody>
      </p:sp>
      <p:sp>
        <p:nvSpPr>
          <p:cNvPr id="19"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6"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33732243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ection Header - Orange">
    <p:bg>
      <p:bgPr>
        <a:solidFill>
          <a:srgbClr val="FF5500"/>
        </a:solidFill>
        <a:effectLst/>
      </p:bgPr>
    </p:bg>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8"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2758526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974713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31519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38437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EB2EADB7-FF31-4804-9D12-AC9F4C7C1650}"/>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5" name="Google Shape;73;p10">
            <a:extLst>
              <a:ext uri="{FF2B5EF4-FFF2-40B4-BE49-F238E27FC236}">
                <a16:creationId xmlns:a16="http://schemas.microsoft.com/office/drawing/2014/main" id="{8072803A-28E2-4225-ABAF-71B294C13E16}"/>
              </a:ext>
            </a:extLst>
          </p:cNvPr>
          <p:cNvSpPr/>
          <p:nvPr userDrawn="1"/>
        </p:nvSpPr>
        <p:spPr>
          <a:xfrm>
            <a:off x="1163686"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9262012"/>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596758952"/>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15618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24F4704D-7066-49DF-AE84-18B5E9A8BEC3}"/>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A41EDB23-F052-4C5F-B74D-0AFCD4509908}"/>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6253427E-8420-435F-BED9-B4244E74D330}"/>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7B3DE262-B99C-4E67-9CCF-A74FC2B8343B}"/>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BA67F29F-EAC2-4AC8-921C-3436CD65289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B22AB277-7E99-425A-96A0-FB2B9C3B259B}"/>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189FEBF3-49FF-478B-BD70-C4332609973E}"/>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EE20ED89-FE3A-4537-B33B-F6B72547E490}"/>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CE0733A2-B877-45AA-9D23-3A0904BF4EC1}"/>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A75DF891-C6ED-4122-A305-74DF23149D10}"/>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1078969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569269733"/>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213669781"/>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2" r:id="rId10"/>
    <p:sldLayoutId id="2147483667" r:id="rId11"/>
    <p:sldLayoutId id="2147483668" r:id="rId12"/>
    <p:sldLayoutId id="2147483684" r:id="rId13"/>
    <p:sldLayoutId id="2147483685" r:id="rId14"/>
    <p:sldLayoutId id="2147483686" r:id="rId15"/>
    <p:sldLayoutId id="2147483687" r:id="rId16"/>
    <p:sldLayoutId id="2147483688" r:id="rId17"/>
    <p:sldLayoutId id="2147483689" r:id="rId18"/>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3.xml"/><Relationship Id="rId4" Type="http://schemas.openxmlformats.org/officeDocument/2006/relationships/image" Target="../media/image31.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emf"/><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png"/><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customXml" Target="../ink/ink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4.emf"/><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emf"/><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emf"/><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52.gif"/><Relationship Id="rId1" Type="http://schemas.openxmlformats.org/officeDocument/2006/relationships/slideLayout" Target="../slideLayouts/slideLayout8.xml"/><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57.png"/><Relationship Id="rId4" Type="http://schemas.openxmlformats.org/officeDocument/2006/relationships/image" Target="../media/image55.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58.png"/><Relationship Id="rId4" Type="http://schemas.openxmlformats.org/officeDocument/2006/relationships/image" Target="../media/image55.png"/></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Quartz/bad-data-guide"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0.emf"/><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lvl="0"/>
            <a:r>
              <a:rPr lang="en" dirty="0"/>
              <a:t>CSE/STAT 416</a:t>
            </a:r>
            <a:br>
              <a:rPr lang="en" dirty="0"/>
            </a:br>
            <a:r>
              <a:rPr lang="en-US" sz="1600" dirty="0"/>
              <a:t>Other clustering methods</a:t>
            </a:r>
            <a:br>
              <a:rPr lang="en" sz="1800" dirty="0"/>
            </a:br>
            <a:br>
              <a:rPr lang="en" sz="1800" dirty="0"/>
            </a:br>
            <a:r>
              <a:rPr lang="en" sz="1000" dirty="0"/>
              <a:t>Pemi Nguyen</a:t>
            </a:r>
            <a:br>
              <a:rPr lang="en" sz="1000" dirty="0"/>
            </a:br>
            <a:r>
              <a:rPr lang="en-US" sz="1000" dirty="0"/>
              <a:t>Paul G. Allen School of Computer Science &amp; Engineering</a:t>
            </a:r>
            <a:br>
              <a:rPr lang="en" sz="1000" dirty="0"/>
            </a:br>
            <a:r>
              <a:rPr lang="en" sz="1000" dirty="0"/>
              <a:t>University of Washington</a:t>
            </a:r>
            <a:br>
              <a:rPr lang="en" sz="1000" dirty="0"/>
            </a:br>
            <a:br>
              <a:rPr lang="en" sz="1000" dirty="0"/>
            </a:br>
            <a:r>
              <a:rPr lang="en-US" sz="1000" dirty="0"/>
              <a:t>May</a:t>
            </a:r>
            <a:r>
              <a:rPr lang="en" sz="1000" dirty="0"/>
              <a:t> 4, 2022</a:t>
            </a:r>
            <a:endParaRPr sz="10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7: Anomaly detection with Gaussian mixture models">
            <a:extLst>
              <a:ext uri="{FF2B5EF4-FFF2-40B4-BE49-F238E27FC236}">
                <a16:creationId xmlns:a16="http://schemas.microsoft.com/office/drawing/2014/main" id="{D8D22A99-5989-E7B4-2D1F-6D1F8D8475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9246" y="745103"/>
            <a:ext cx="5700568" cy="389659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8441EE2-FD6F-3DD8-BD81-03ED09A79DC9}"/>
              </a:ext>
            </a:extLst>
          </p:cNvPr>
          <p:cNvSpPr txBox="1"/>
          <p:nvPr/>
        </p:nvSpPr>
        <p:spPr>
          <a:xfrm>
            <a:off x="2878283" y="4897279"/>
            <a:ext cx="7543800" cy="246221"/>
          </a:xfrm>
          <a:prstGeom prst="rect">
            <a:avLst/>
          </a:prstGeom>
          <a:noFill/>
        </p:spPr>
        <p:txBody>
          <a:bodyPr wrap="square">
            <a:spAutoFit/>
          </a:bodyPr>
          <a:lstStyle/>
          <a:p>
            <a:r>
              <a:rPr lang="en-US" sz="1000" dirty="0">
                <a:solidFill>
                  <a:schemeClr val="tx2">
                    <a:lumMod val="50000"/>
                  </a:schemeClr>
                </a:solidFill>
                <a:latin typeface="Nunito Sans" pitchFamily="2" charset="77"/>
              </a:rPr>
              <a:t>https://</a:t>
            </a:r>
            <a:r>
              <a:rPr lang="en-US" sz="1000" dirty="0" err="1">
                <a:solidFill>
                  <a:schemeClr val="tx2">
                    <a:lumMod val="50000"/>
                  </a:schemeClr>
                </a:solidFill>
                <a:latin typeface="Nunito Sans" pitchFamily="2" charset="77"/>
              </a:rPr>
              <a:t>www.researchgate.net</a:t>
            </a:r>
            <a:r>
              <a:rPr lang="en-US" sz="1000" dirty="0">
                <a:solidFill>
                  <a:schemeClr val="tx2">
                    <a:lumMod val="50000"/>
                  </a:schemeClr>
                </a:solidFill>
                <a:latin typeface="Nunito Sans" pitchFamily="2" charset="77"/>
              </a:rPr>
              <a:t>/figure/Anomaly-detection-with-Gaussian-mixture-models_fig1_348675968</a:t>
            </a:r>
          </a:p>
        </p:txBody>
      </p:sp>
      <p:sp>
        <p:nvSpPr>
          <p:cNvPr id="9" name="Title 1">
            <a:extLst>
              <a:ext uri="{FF2B5EF4-FFF2-40B4-BE49-F238E27FC236}">
                <a16:creationId xmlns:a16="http://schemas.microsoft.com/office/drawing/2014/main" id="{A11D2248-9DCA-9DD6-2424-941BA7EF9DC8}"/>
              </a:ext>
            </a:extLst>
          </p:cNvPr>
          <p:cNvSpPr>
            <a:spLocks noGrp="1"/>
          </p:cNvSpPr>
          <p:nvPr>
            <p:ph type="title"/>
          </p:nvPr>
        </p:nvSpPr>
        <p:spPr>
          <a:xfrm>
            <a:off x="234450" y="575500"/>
            <a:ext cx="2046300" cy="3981000"/>
          </a:xfrm>
        </p:spPr>
        <p:txBody>
          <a:bodyPr/>
          <a:lstStyle/>
          <a:p>
            <a:r>
              <a:rPr lang="en-US" dirty="0"/>
              <a:t>Anomaly Detection using Gaussian Mixture Models</a:t>
            </a:r>
          </a:p>
        </p:txBody>
      </p:sp>
    </p:spTree>
    <p:extLst>
      <p:ext uri="{BB962C8B-B14F-4D97-AF65-F5344CB8AC3E}">
        <p14:creationId xmlns:p14="http://schemas.microsoft.com/office/powerpoint/2010/main" val="3503887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A2402-404E-D9FF-A745-95EA6455BBF5}"/>
              </a:ext>
            </a:extLst>
          </p:cNvPr>
          <p:cNvSpPr>
            <a:spLocks noGrp="1"/>
          </p:cNvSpPr>
          <p:nvPr>
            <p:ph type="title"/>
          </p:nvPr>
        </p:nvSpPr>
        <p:spPr/>
        <p:txBody>
          <a:bodyPr/>
          <a:lstStyle/>
          <a:p>
            <a:r>
              <a:rPr lang="en-US" dirty="0"/>
              <a:t>Two types of clustering</a:t>
            </a:r>
            <a:br>
              <a:rPr lang="en-US" dirty="0"/>
            </a:br>
            <a:endParaRPr lang="en-US" dirty="0"/>
          </a:p>
        </p:txBody>
      </p:sp>
      <p:sp>
        <p:nvSpPr>
          <p:cNvPr id="3" name="Text Placeholder 2">
            <a:extLst>
              <a:ext uri="{FF2B5EF4-FFF2-40B4-BE49-F238E27FC236}">
                <a16:creationId xmlns:a16="http://schemas.microsoft.com/office/drawing/2014/main" id="{D978BB9E-5C1D-C5E0-A9D6-0EE3995AEEED}"/>
              </a:ext>
            </a:extLst>
          </p:cNvPr>
          <p:cNvSpPr>
            <a:spLocks noGrp="1"/>
          </p:cNvSpPr>
          <p:nvPr>
            <p:ph type="body" idx="1"/>
          </p:nvPr>
        </p:nvSpPr>
        <p:spPr/>
        <p:txBody>
          <a:bodyPr/>
          <a:lstStyle/>
          <a:p>
            <a:r>
              <a:rPr lang="en-US" dirty="0"/>
              <a:t>Hard clustering: clusters do not overlap</a:t>
            </a:r>
          </a:p>
          <a:p>
            <a:pPr lvl="1"/>
            <a:r>
              <a:rPr lang="en-US" dirty="0" err="1"/>
              <a:t>E.g</a:t>
            </a:r>
            <a:r>
              <a:rPr lang="en-US" dirty="0"/>
              <a:t>: K-means Clustering</a:t>
            </a:r>
          </a:p>
          <a:p>
            <a:r>
              <a:rPr lang="en-US" dirty="0"/>
              <a:t>Soft clustering: clusters </a:t>
            </a:r>
            <a:r>
              <a:rPr lang="en-US" b="1" u="sng" dirty="0"/>
              <a:t>may</a:t>
            </a:r>
            <a:r>
              <a:rPr lang="en-US" dirty="0"/>
              <a:t> overlap</a:t>
            </a:r>
          </a:p>
          <a:p>
            <a:pPr lvl="1"/>
            <a:r>
              <a:rPr lang="en-US" dirty="0" err="1"/>
              <a:t>E.g</a:t>
            </a:r>
            <a:r>
              <a:rPr lang="en-US" dirty="0"/>
              <a:t>: Gaussian Mixtures</a:t>
            </a:r>
          </a:p>
          <a:p>
            <a:pPr lvl="1"/>
            <a:endParaRPr lang="en-US" dirty="0"/>
          </a:p>
          <a:p>
            <a:pPr marL="596900" lvl="1" indent="0">
              <a:buNone/>
            </a:pPr>
            <a:r>
              <a:rPr lang="en-US" dirty="0"/>
              <a:t>Note: Hard Clustering is a subset of Soft Clustering.</a:t>
            </a:r>
          </a:p>
          <a:p>
            <a:pPr marL="596900" lvl="1" indent="0">
              <a:buNone/>
            </a:pPr>
            <a:endParaRPr lang="en-US" dirty="0"/>
          </a:p>
        </p:txBody>
      </p:sp>
      <p:sp>
        <p:nvSpPr>
          <p:cNvPr id="4" name="Slide Number Placeholder 3">
            <a:extLst>
              <a:ext uri="{FF2B5EF4-FFF2-40B4-BE49-F238E27FC236}">
                <a16:creationId xmlns:a16="http://schemas.microsoft.com/office/drawing/2014/main" id="{75916547-1190-5528-35CF-66CA6A757CE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2050" name="Picture 2" descr="A Friendly Introduction to Text Clustering | by Korbinian Koch | Towards  Data Science">
            <a:extLst>
              <a:ext uri="{FF2B5EF4-FFF2-40B4-BE49-F238E27FC236}">
                <a16:creationId xmlns:a16="http://schemas.microsoft.com/office/drawing/2014/main" id="{A5C7158C-52AF-39A7-170E-01B1DE34B9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0745" y="2565446"/>
            <a:ext cx="5386039" cy="2578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41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A2402-404E-D9FF-A745-95EA6455BBF5}"/>
              </a:ext>
            </a:extLst>
          </p:cNvPr>
          <p:cNvSpPr>
            <a:spLocks noGrp="1"/>
          </p:cNvSpPr>
          <p:nvPr>
            <p:ph type="title"/>
          </p:nvPr>
        </p:nvSpPr>
        <p:spPr/>
        <p:txBody>
          <a:bodyPr/>
          <a:lstStyle/>
          <a:p>
            <a:r>
              <a:rPr lang="en-US" dirty="0"/>
              <a:t>Mixture models</a:t>
            </a:r>
          </a:p>
        </p:txBody>
      </p:sp>
      <p:sp>
        <p:nvSpPr>
          <p:cNvPr id="3" name="Text Placeholder 2">
            <a:extLst>
              <a:ext uri="{FF2B5EF4-FFF2-40B4-BE49-F238E27FC236}">
                <a16:creationId xmlns:a16="http://schemas.microsoft.com/office/drawing/2014/main" id="{D978BB9E-5C1D-C5E0-A9D6-0EE3995AEEED}"/>
              </a:ext>
            </a:extLst>
          </p:cNvPr>
          <p:cNvSpPr>
            <a:spLocks noGrp="1"/>
          </p:cNvSpPr>
          <p:nvPr>
            <p:ph type="body" idx="1"/>
          </p:nvPr>
        </p:nvSpPr>
        <p:spPr/>
        <p:txBody>
          <a:bodyPr/>
          <a:lstStyle/>
          <a:p>
            <a:r>
              <a:rPr lang="en-US" dirty="0"/>
              <a:t>Probabilistically grounded way of clustering</a:t>
            </a:r>
          </a:p>
          <a:p>
            <a:r>
              <a:rPr lang="en-US" dirty="0"/>
              <a:t>Each cluster is a generative model</a:t>
            </a:r>
          </a:p>
          <a:p>
            <a:r>
              <a:rPr lang="en-US" dirty="0"/>
              <a:t>The parameters are means and covariances of each cluster</a:t>
            </a:r>
          </a:p>
        </p:txBody>
      </p:sp>
      <p:sp>
        <p:nvSpPr>
          <p:cNvPr id="4" name="Slide Number Placeholder 3">
            <a:extLst>
              <a:ext uri="{FF2B5EF4-FFF2-40B4-BE49-F238E27FC236}">
                <a16:creationId xmlns:a16="http://schemas.microsoft.com/office/drawing/2014/main" id="{75916547-1190-5528-35CF-66CA6A757CE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Tree>
    <p:extLst>
      <p:ext uri="{BB962C8B-B14F-4D97-AF65-F5344CB8AC3E}">
        <p14:creationId xmlns:p14="http://schemas.microsoft.com/office/powerpoint/2010/main" val="1903795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A2402-404E-D9FF-A745-95EA6455BBF5}"/>
              </a:ext>
            </a:extLst>
          </p:cNvPr>
          <p:cNvSpPr>
            <a:spLocks noGrp="1"/>
          </p:cNvSpPr>
          <p:nvPr>
            <p:ph type="title"/>
          </p:nvPr>
        </p:nvSpPr>
        <p:spPr/>
        <p:txBody>
          <a:bodyPr/>
          <a:lstStyle/>
          <a:p>
            <a:r>
              <a:rPr lang="en-US" dirty="0"/>
              <a:t>Model as Gaussian per cluster</a:t>
            </a:r>
          </a:p>
        </p:txBody>
      </p:sp>
      <p:sp>
        <p:nvSpPr>
          <p:cNvPr id="4" name="Slide Number Placeholder 3">
            <a:extLst>
              <a:ext uri="{FF2B5EF4-FFF2-40B4-BE49-F238E27FC236}">
                <a16:creationId xmlns:a16="http://schemas.microsoft.com/office/drawing/2014/main" id="{75916547-1190-5528-35CF-66CA6A757CE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pic>
        <p:nvPicPr>
          <p:cNvPr id="7" name="Picture 6" descr="Graphical user interface&#10;&#10;Description automatically generated">
            <a:extLst>
              <a:ext uri="{FF2B5EF4-FFF2-40B4-BE49-F238E27FC236}">
                <a16:creationId xmlns:a16="http://schemas.microsoft.com/office/drawing/2014/main" id="{C9278351-25EE-5174-7281-CFBDC371A964}"/>
              </a:ext>
            </a:extLst>
          </p:cNvPr>
          <p:cNvPicPr>
            <a:picLocks noChangeAspect="1"/>
          </p:cNvPicPr>
          <p:nvPr/>
        </p:nvPicPr>
        <p:blipFill>
          <a:blip r:embed="rId2"/>
          <a:stretch>
            <a:fillRect/>
          </a:stretch>
        </p:blipFill>
        <p:spPr>
          <a:xfrm>
            <a:off x="2986480" y="783861"/>
            <a:ext cx="5570304" cy="3564278"/>
          </a:xfrm>
          <a:prstGeom prst="rect">
            <a:avLst/>
          </a:prstGeom>
        </p:spPr>
      </p:pic>
    </p:spTree>
    <p:extLst>
      <p:ext uri="{BB962C8B-B14F-4D97-AF65-F5344CB8AC3E}">
        <p14:creationId xmlns:p14="http://schemas.microsoft.com/office/powerpoint/2010/main" val="3820079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A2402-404E-D9FF-A745-95EA6455BBF5}"/>
              </a:ext>
            </a:extLst>
          </p:cNvPr>
          <p:cNvSpPr>
            <a:spLocks noGrp="1"/>
          </p:cNvSpPr>
          <p:nvPr>
            <p:ph type="title"/>
          </p:nvPr>
        </p:nvSpPr>
        <p:spPr/>
        <p:txBody>
          <a:bodyPr/>
          <a:lstStyle/>
          <a:p>
            <a:r>
              <a:rPr lang="en-US" dirty="0"/>
              <a:t>Model as Gaussian per cluster</a:t>
            </a:r>
          </a:p>
        </p:txBody>
      </p:sp>
      <p:sp>
        <p:nvSpPr>
          <p:cNvPr id="4" name="Slide Number Placeholder 3">
            <a:extLst>
              <a:ext uri="{FF2B5EF4-FFF2-40B4-BE49-F238E27FC236}">
                <a16:creationId xmlns:a16="http://schemas.microsoft.com/office/drawing/2014/main" id="{75916547-1190-5528-35CF-66CA6A757CE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5" name="Picture 4" descr="A picture containing text&#10;&#10;Description automatically generated">
            <a:extLst>
              <a:ext uri="{FF2B5EF4-FFF2-40B4-BE49-F238E27FC236}">
                <a16:creationId xmlns:a16="http://schemas.microsoft.com/office/drawing/2014/main" id="{991FD69A-975E-0CA7-B18E-C35366729B3A}"/>
              </a:ext>
            </a:extLst>
          </p:cNvPr>
          <p:cNvPicPr>
            <a:picLocks noChangeAspect="1"/>
          </p:cNvPicPr>
          <p:nvPr/>
        </p:nvPicPr>
        <p:blipFill>
          <a:blip r:embed="rId2"/>
          <a:stretch>
            <a:fillRect/>
          </a:stretch>
        </p:blipFill>
        <p:spPr>
          <a:xfrm>
            <a:off x="2846095" y="969100"/>
            <a:ext cx="6259389" cy="3533860"/>
          </a:xfrm>
          <a:prstGeom prst="rect">
            <a:avLst/>
          </a:prstGeom>
        </p:spPr>
      </p:pic>
    </p:spTree>
    <p:extLst>
      <p:ext uri="{BB962C8B-B14F-4D97-AF65-F5344CB8AC3E}">
        <p14:creationId xmlns:p14="http://schemas.microsoft.com/office/powerpoint/2010/main" val="1076657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55ECB-7DF9-E9C7-84DC-A96A2FC73B80}"/>
              </a:ext>
            </a:extLst>
          </p:cNvPr>
          <p:cNvSpPr>
            <a:spLocks noGrp="1"/>
          </p:cNvSpPr>
          <p:nvPr>
            <p:ph type="title"/>
          </p:nvPr>
        </p:nvSpPr>
        <p:spPr/>
        <p:txBody>
          <a:bodyPr/>
          <a:lstStyle/>
          <a:p>
            <a:r>
              <a:rPr lang="en-US" dirty="0"/>
              <a:t>Mixture of Gaussians</a:t>
            </a:r>
            <a:br>
              <a:rPr lang="en-US" dirty="0"/>
            </a:br>
            <a:r>
              <a:rPr lang="en-US" dirty="0"/>
              <a:t>(1-D)</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5E1DA90-E9E2-5C41-29EF-1768E4120087}"/>
                  </a:ext>
                </a:extLst>
              </p:cNvPr>
              <p:cNvSpPr>
                <a:spLocks noGrp="1"/>
              </p:cNvSpPr>
              <p:nvPr>
                <p:ph type="body" idx="1"/>
              </p:nvPr>
            </p:nvSpPr>
            <p:spPr/>
            <p:txBody>
              <a:bodyPr/>
              <a:lstStyle/>
              <a:p>
                <a:r>
                  <a:rPr lang="en-US" dirty="0"/>
                  <a:t>Each mixture component represents a unique cluster specified by a mean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𝜇</m:t>
                        </m:r>
                      </m:e>
                      <m:sup>
                        <m:r>
                          <a:rPr lang="en-US" b="0" i="1" smtClean="0">
                            <a:latin typeface="Cambria Math" panose="02040503050406030204" pitchFamily="18" charset="0"/>
                          </a:rPr>
                          <m:t>(</m:t>
                        </m:r>
                        <m:r>
                          <a:rPr lang="en-US" b="0" i="1" smtClean="0">
                            <a:latin typeface="Cambria Math" panose="02040503050406030204" pitchFamily="18" charset="0"/>
                          </a:rPr>
                          <m:t>𝑗</m:t>
                        </m:r>
                        <m:r>
                          <a:rPr lang="en-US" b="0" i="1" smtClean="0">
                            <a:latin typeface="Cambria Math" panose="02040503050406030204" pitchFamily="18" charset="0"/>
                          </a:rPr>
                          <m:t>)</m:t>
                        </m:r>
                      </m:sup>
                    </m:sSup>
                  </m:oMath>
                </a14:m>
                <a:r>
                  <a:rPr lang="en-US" dirty="0"/>
                  <a:t> and variance </a:t>
                </a:r>
                <a14:m>
                  <m:oMath xmlns:m="http://schemas.openxmlformats.org/officeDocument/2006/math">
                    <m:sSup>
                      <m:sSupPr>
                        <m:ctrlPr>
                          <a:rPr lang="en-US" i="1">
                            <a:latin typeface="Cambria Math" panose="02040503050406030204" pitchFamily="18" charset="0"/>
                          </a:rPr>
                        </m:ctrlPr>
                      </m:sSupPr>
                      <m:e>
                        <m:r>
                          <a:rPr lang="en-US" b="0" i="1" smtClean="0">
                            <a:latin typeface="Cambria Math" panose="02040503050406030204" pitchFamily="18" charset="0"/>
                          </a:rPr>
                          <m:t>𝜎</m:t>
                        </m:r>
                      </m:e>
                      <m:sup>
                        <m:r>
                          <a:rPr lang="en-US" i="1">
                            <a:latin typeface="Cambria Math" panose="02040503050406030204" pitchFamily="18" charset="0"/>
                          </a:rPr>
                          <m:t>(</m:t>
                        </m:r>
                        <m:r>
                          <a:rPr lang="en-US" i="1">
                            <a:latin typeface="Cambria Math" panose="02040503050406030204" pitchFamily="18" charset="0"/>
                          </a:rPr>
                          <m:t>𝑗</m:t>
                        </m:r>
                        <m:r>
                          <a:rPr lang="en-US" i="1">
                            <a:latin typeface="Cambria Math" panose="02040503050406030204" pitchFamily="18" charset="0"/>
                          </a:rPr>
                          <m:t>)</m:t>
                        </m:r>
                      </m:sup>
                    </m:sSup>
                  </m:oMath>
                </a14:m>
                <a:endParaRPr lang="en-US" dirty="0"/>
              </a:p>
            </p:txBody>
          </p:sp>
        </mc:Choice>
        <mc:Fallback xmlns="">
          <p:sp>
            <p:nvSpPr>
              <p:cNvPr id="3" name="Text Placeholder 2">
                <a:extLst>
                  <a:ext uri="{FF2B5EF4-FFF2-40B4-BE49-F238E27FC236}">
                    <a16:creationId xmlns:a16="http://schemas.microsoft.com/office/drawing/2014/main" id="{A5E1DA90-E9E2-5C41-29EF-1768E4120087}"/>
                  </a:ext>
                </a:extLst>
              </p:cNvPr>
              <p:cNvSpPr>
                <a:spLocks noGrp="1" noRot="1" noChangeAspect="1" noMove="1" noResize="1" noEditPoints="1" noAdjustHandles="1" noChangeArrowheads="1" noChangeShapeType="1" noTextEdit="1"/>
              </p:cNvSpPr>
              <p:nvPr>
                <p:ph type="body" idx="1"/>
              </p:nvPr>
            </p:nvSpPr>
            <p:spPr>
              <a:blipFill>
                <a:blip r:embed="rId2"/>
                <a:stretch>
                  <a:fillRect r="-90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2BC70AA-16C2-C2CE-1AF8-2D1B4CFE5D2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6" name="Picture 5" descr="Chart, line chart&#10;&#10;Description automatically generated">
            <a:extLst>
              <a:ext uri="{FF2B5EF4-FFF2-40B4-BE49-F238E27FC236}">
                <a16:creationId xmlns:a16="http://schemas.microsoft.com/office/drawing/2014/main" id="{3AB8C48E-6500-EAA1-A44E-C02D43941ADA}"/>
              </a:ext>
            </a:extLst>
          </p:cNvPr>
          <p:cNvPicPr>
            <a:picLocks noChangeAspect="1"/>
          </p:cNvPicPr>
          <p:nvPr/>
        </p:nvPicPr>
        <p:blipFill>
          <a:blip r:embed="rId3"/>
          <a:stretch>
            <a:fillRect/>
          </a:stretch>
        </p:blipFill>
        <p:spPr>
          <a:xfrm>
            <a:off x="3289610" y="1634690"/>
            <a:ext cx="5397215" cy="2669061"/>
          </a:xfrm>
          <a:prstGeom prst="rect">
            <a:avLst/>
          </a:prstGeom>
        </p:spPr>
      </p:pic>
    </p:spTree>
    <p:extLst>
      <p:ext uri="{BB962C8B-B14F-4D97-AF65-F5344CB8AC3E}">
        <p14:creationId xmlns:p14="http://schemas.microsoft.com/office/powerpoint/2010/main" val="4128392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55ECB-7DF9-E9C7-84DC-A96A2FC73B80}"/>
              </a:ext>
            </a:extLst>
          </p:cNvPr>
          <p:cNvSpPr>
            <a:spLocks noGrp="1"/>
          </p:cNvSpPr>
          <p:nvPr>
            <p:ph type="title"/>
          </p:nvPr>
        </p:nvSpPr>
        <p:spPr>
          <a:xfrm>
            <a:off x="100358" y="575500"/>
            <a:ext cx="2504205" cy="3987788"/>
          </a:xfrm>
        </p:spPr>
        <p:txBody>
          <a:bodyPr/>
          <a:lstStyle/>
          <a:p>
            <a:r>
              <a:rPr lang="en-US" dirty="0"/>
              <a:t>Mixture of Gaussians</a:t>
            </a:r>
            <a:br>
              <a:rPr lang="en-US" dirty="0"/>
            </a:br>
            <a:r>
              <a:rPr lang="en-US" dirty="0"/>
              <a:t>(multi-</a:t>
            </a:r>
            <a:br>
              <a:rPr lang="en-US" dirty="0"/>
            </a:br>
            <a:r>
              <a:rPr lang="en-US" dirty="0"/>
              <a:t>dimensional)</a:t>
            </a:r>
            <a:br>
              <a:rPr lang="en-US" dirty="0"/>
            </a:br>
            <a:r>
              <a:rPr lang="en-US" dirty="0"/>
              <a:t>(optional)</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5E1DA90-E9E2-5C41-29EF-1768E4120087}"/>
                  </a:ext>
                </a:extLst>
              </p:cNvPr>
              <p:cNvSpPr>
                <a:spLocks noGrp="1"/>
              </p:cNvSpPr>
              <p:nvPr>
                <p:ph type="body" idx="1"/>
              </p:nvPr>
            </p:nvSpPr>
            <p:spPr/>
            <p:txBody>
              <a:bodyPr/>
              <a:lstStyle/>
              <a:p>
                <a:r>
                  <a:rPr lang="en-US" dirty="0"/>
                  <a:t>Each mixture component represents a unique cluster specified by a mean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𝜇</m:t>
                        </m:r>
                      </m:e>
                      <m:sup>
                        <m:r>
                          <a:rPr lang="en-US" b="0" i="1" smtClean="0">
                            <a:latin typeface="Cambria Math" panose="02040503050406030204" pitchFamily="18" charset="0"/>
                          </a:rPr>
                          <m:t>(</m:t>
                        </m:r>
                        <m:r>
                          <a:rPr lang="en-US" b="0" i="1" smtClean="0">
                            <a:latin typeface="Cambria Math" panose="02040503050406030204" pitchFamily="18" charset="0"/>
                          </a:rPr>
                          <m:t>𝑗</m:t>
                        </m:r>
                        <m:r>
                          <a:rPr lang="en-US" b="0" i="1" smtClean="0">
                            <a:latin typeface="Cambria Math" panose="02040503050406030204" pitchFamily="18" charset="0"/>
                          </a:rPr>
                          <m:t>)</m:t>
                        </m:r>
                      </m:sup>
                    </m:sSup>
                  </m:oMath>
                </a14:m>
                <a:r>
                  <a:rPr lang="en-US" dirty="0"/>
                  <a:t> and covariance </a:t>
                </a: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Σ</m:t>
                        </m:r>
                      </m:e>
                      <m:sup>
                        <m:r>
                          <a:rPr lang="en-US" i="1">
                            <a:latin typeface="Cambria Math" panose="02040503050406030204" pitchFamily="18" charset="0"/>
                          </a:rPr>
                          <m:t>(</m:t>
                        </m:r>
                        <m:r>
                          <a:rPr lang="en-US" i="1">
                            <a:latin typeface="Cambria Math" panose="02040503050406030204" pitchFamily="18" charset="0"/>
                          </a:rPr>
                          <m:t>𝑗</m:t>
                        </m:r>
                        <m:r>
                          <a:rPr lang="en-US" i="1">
                            <a:latin typeface="Cambria Math" panose="02040503050406030204" pitchFamily="18" charset="0"/>
                          </a:rPr>
                          <m:t>)</m:t>
                        </m:r>
                      </m:sup>
                    </m:sSup>
                  </m:oMath>
                </a14:m>
                <a:endParaRPr lang="en-US" dirty="0"/>
              </a:p>
            </p:txBody>
          </p:sp>
        </mc:Choice>
        <mc:Fallback xmlns="">
          <p:sp>
            <p:nvSpPr>
              <p:cNvPr id="3" name="Text Placeholder 2">
                <a:extLst>
                  <a:ext uri="{FF2B5EF4-FFF2-40B4-BE49-F238E27FC236}">
                    <a16:creationId xmlns:a16="http://schemas.microsoft.com/office/drawing/2014/main" id="{A5E1DA90-E9E2-5C41-29EF-1768E4120087}"/>
                  </a:ext>
                </a:extLst>
              </p:cNvPr>
              <p:cNvSpPr>
                <a:spLocks noGrp="1" noRot="1" noChangeAspect="1" noMove="1" noResize="1" noEditPoints="1" noAdjustHandles="1" noChangeArrowheads="1" noChangeShapeType="1" noTextEdit="1"/>
              </p:cNvSpPr>
              <p:nvPr>
                <p:ph type="body" idx="1"/>
              </p:nvPr>
            </p:nvSpPr>
            <p:spPr>
              <a:blipFill>
                <a:blip r:embed="rId2"/>
                <a:stretch>
                  <a:fillRect r="-90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2BC70AA-16C2-C2CE-1AF8-2D1B4CFE5D2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7" name="Picture 6" descr="Diagram, venn diagram&#10;&#10;Description automatically generated">
            <a:extLst>
              <a:ext uri="{FF2B5EF4-FFF2-40B4-BE49-F238E27FC236}">
                <a16:creationId xmlns:a16="http://schemas.microsoft.com/office/drawing/2014/main" id="{F860A5D8-C213-0AD7-0617-691BF18B5AE8}"/>
              </a:ext>
            </a:extLst>
          </p:cNvPr>
          <p:cNvPicPr>
            <a:picLocks noChangeAspect="1"/>
          </p:cNvPicPr>
          <p:nvPr/>
        </p:nvPicPr>
        <p:blipFill>
          <a:blip r:embed="rId3"/>
          <a:stretch>
            <a:fillRect/>
          </a:stretch>
        </p:blipFill>
        <p:spPr>
          <a:xfrm>
            <a:off x="4703510" y="1315843"/>
            <a:ext cx="3266853" cy="3557240"/>
          </a:xfrm>
          <a:prstGeom prst="rect">
            <a:avLst/>
          </a:prstGeom>
        </p:spPr>
      </p:pic>
    </p:spTree>
    <p:extLst>
      <p:ext uri="{BB962C8B-B14F-4D97-AF65-F5344CB8AC3E}">
        <p14:creationId xmlns:p14="http://schemas.microsoft.com/office/powerpoint/2010/main" val="3686011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3419C-ED5A-A795-6564-9569DDFBE76C}"/>
              </a:ext>
            </a:extLst>
          </p:cNvPr>
          <p:cNvSpPr>
            <a:spLocks noGrp="1"/>
          </p:cNvSpPr>
          <p:nvPr>
            <p:ph type="title"/>
          </p:nvPr>
        </p:nvSpPr>
        <p:spPr/>
        <p:txBody>
          <a:bodyPr/>
          <a:lstStyle/>
          <a:p>
            <a:r>
              <a:rPr lang="en-US" dirty="0"/>
              <a:t>Expectation-Maximization</a:t>
            </a:r>
            <a:br>
              <a:rPr lang="en-US" dirty="0"/>
            </a:br>
            <a:r>
              <a:rPr lang="en-US" dirty="0"/>
              <a:t>Algorithm</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F572C6DB-4C63-73B5-FBD6-57324C3AFC3E}"/>
                  </a:ext>
                </a:extLst>
              </p:cNvPr>
              <p:cNvSpPr>
                <a:spLocks noGrp="1"/>
              </p:cNvSpPr>
              <p:nvPr>
                <p:ph type="body" idx="1"/>
              </p:nvPr>
            </p:nvSpPr>
            <p:spPr/>
            <p:txBody>
              <a:bodyPr/>
              <a:lstStyle/>
              <a:p>
                <a:r>
                  <a:rPr lang="en-US" dirty="0"/>
                  <a:t>Uses the MLE to maximize the likelihood that all datapoints get assigned to the given Gaussian distributions.</a:t>
                </a:r>
              </a:p>
              <a:p>
                <a:r>
                  <a:rPr lang="en-US" dirty="0"/>
                  <a:t>Chicken and egg problem</a:t>
                </a:r>
              </a:p>
              <a:p>
                <a:pPr lvl="1"/>
                <a:r>
                  <a:rPr lang="en-US" dirty="0"/>
                  <a:t>Need to know the means and covariances of clusters to categorize the points</a:t>
                </a:r>
              </a:p>
              <a:p>
                <a:pPr lvl="1"/>
                <a:r>
                  <a:rPr lang="en-US" dirty="0"/>
                  <a:t>Need to know the points for each cluster to estimate the means and covariances</a:t>
                </a:r>
              </a:p>
              <a:p>
                <a:pPr lvl="1"/>
                <a:endParaRPr lang="en-US" dirty="0"/>
              </a:p>
              <a:p>
                <a:r>
                  <a:rPr lang="en-US" dirty="0"/>
                  <a:t>Algorithm</a:t>
                </a:r>
              </a:p>
              <a:p>
                <a:pPr lvl="1"/>
                <a:r>
                  <a:rPr lang="en-US" dirty="0"/>
                  <a:t>Start with </a:t>
                </a:r>
                <a14:m>
                  <m:oMath xmlns:m="http://schemas.openxmlformats.org/officeDocument/2006/math">
                    <m:r>
                      <a:rPr lang="en-US" b="0" i="1" smtClean="0">
                        <a:latin typeface="Cambria Math" panose="02040503050406030204" pitchFamily="18" charset="0"/>
                      </a:rPr>
                      <m:t>𝑘</m:t>
                    </m:r>
                  </m:oMath>
                </a14:m>
                <a:r>
                  <a:rPr lang="en-US" dirty="0"/>
                  <a:t> randomly placed Gaussian means and covariances that represent </a:t>
                </a:r>
                <a14:m>
                  <m:oMath xmlns:m="http://schemas.openxmlformats.org/officeDocument/2006/math">
                    <m:r>
                      <a:rPr lang="en-US" i="1">
                        <a:latin typeface="Cambria Math" panose="02040503050406030204" pitchFamily="18" charset="0"/>
                      </a:rPr>
                      <m:t>𝑘</m:t>
                    </m:r>
                  </m:oMath>
                </a14:m>
                <a:r>
                  <a:rPr lang="en-US" dirty="0"/>
                  <a:t> clusters</a:t>
                </a:r>
              </a:p>
              <a:p>
                <a:pPr lvl="1"/>
                <a:r>
                  <a:rPr lang="en-US" dirty="0"/>
                  <a:t>Repeat until convergence:</a:t>
                </a:r>
              </a:p>
              <a:p>
                <a:pPr lvl="2"/>
                <a:r>
                  <a:rPr lang="en-US" dirty="0"/>
                  <a:t>For each point: Calculate the probability that each point belong to a certain cluster</a:t>
                </a:r>
              </a:p>
              <a:p>
                <a:pPr lvl="2"/>
                <a:r>
                  <a:rPr lang="en-US" dirty="0"/>
                  <a:t>Adjust the means and covariances based on the calculated probabilities</a:t>
                </a:r>
              </a:p>
              <a:p>
                <a:pPr marL="596900" lvl="1" indent="0">
                  <a:buNone/>
                </a:pPr>
                <a:endParaRPr lang="en-US" dirty="0"/>
              </a:p>
            </p:txBody>
          </p:sp>
        </mc:Choice>
        <mc:Fallback>
          <p:sp>
            <p:nvSpPr>
              <p:cNvPr id="3" name="Text Placeholder 2">
                <a:extLst>
                  <a:ext uri="{FF2B5EF4-FFF2-40B4-BE49-F238E27FC236}">
                    <a16:creationId xmlns:a16="http://schemas.microsoft.com/office/drawing/2014/main" id="{F572C6DB-4C63-73B5-FBD6-57324C3AFC3E}"/>
                  </a:ext>
                </a:extLst>
              </p:cNvPr>
              <p:cNvSpPr>
                <a:spLocks noGrp="1" noRot="1" noChangeAspect="1" noMove="1" noResize="1" noEditPoints="1" noAdjustHandles="1" noChangeArrowheads="1" noChangeShapeType="1" noTextEdit="1"/>
              </p:cNvSpPr>
              <p:nvPr>
                <p:ph type="body" idx="1"/>
              </p:nvPr>
            </p:nvSpPr>
            <p:spPr>
              <a:blipFill>
                <a:blip r:embed="rId2"/>
                <a:stretch>
                  <a:fillRect r="-907" b="-923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8D307A9-FC38-5E13-88DF-E1B9412B11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4025380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11593-7B02-AC7E-6A82-F65BFE763E5A}"/>
              </a:ext>
            </a:extLst>
          </p:cNvPr>
          <p:cNvSpPr>
            <a:spLocks noGrp="1"/>
          </p:cNvSpPr>
          <p:nvPr>
            <p:ph type="title"/>
          </p:nvPr>
        </p:nvSpPr>
        <p:spPr/>
        <p:txBody>
          <a:bodyPr/>
          <a:lstStyle/>
          <a:p>
            <a:r>
              <a:rPr lang="en-US" dirty="0"/>
              <a:t>Example </a:t>
            </a:r>
            <a:br>
              <a:rPr lang="en-US" dirty="0"/>
            </a:br>
            <a:r>
              <a:rPr lang="en-US" dirty="0"/>
              <a:t>(1-D)</a:t>
            </a:r>
            <a:br>
              <a:rPr lang="en-US" dirty="0"/>
            </a:br>
            <a:r>
              <a:rPr lang="en-US" dirty="0"/>
              <a:t>(optional)</a:t>
            </a:r>
          </a:p>
        </p:txBody>
      </p:sp>
      <p:sp>
        <p:nvSpPr>
          <p:cNvPr id="4" name="Slide Number Placeholder 3">
            <a:extLst>
              <a:ext uri="{FF2B5EF4-FFF2-40B4-BE49-F238E27FC236}">
                <a16:creationId xmlns:a16="http://schemas.microsoft.com/office/drawing/2014/main" id="{C7FF3867-F874-117A-E68B-D2D468EBCEE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8" name="Picture 7" descr="Chart&#10;&#10;Description automatically generated">
            <a:extLst>
              <a:ext uri="{FF2B5EF4-FFF2-40B4-BE49-F238E27FC236}">
                <a16:creationId xmlns:a16="http://schemas.microsoft.com/office/drawing/2014/main" id="{D66DB8C7-4580-B823-EED9-423994B2F21E}"/>
              </a:ext>
            </a:extLst>
          </p:cNvPr>
          <p:cNvPicPr>
            <a:picLocks noChangeAspect="1"/>
          </p:cNvPicPr>
          <p:nvPr/>
        </p:nvPicPr>
        <p:blipFill>
          <a:blip r:embed="rId2"/>
          <a:stretch>
            <a:fillRect/>
          </a:stretch>
        </p:blipFill>
        <p:spPr>
          <a:xfrm>
            <a:off x="2620537" y="32753"/>
            <a:ext cx="6484947" cy="4717098"/>
          </a:xfrm>
          <a:prstGeom prst="rect">
            <a:avLst/>
          </a:prstGeom>
        </p:spPr>
      </p:pic>
    </p:spTree>
    <p:extLst>
      <p:ext uri="{BB962C8B-B14F-4D97-AF65-F5344CB8AC3E}">
        <p14:creationId xmlns:p14="http://schemas.microsoft.com/office/powerpoint/2010/main" val="534013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roup similar Image by using the Gaussian mixture model (EM algorithm) | by  AKASH KUMAR | Towards Data Science">
            <a:extLst>
              <a:ext uri="{FF2B5EF4-FFF2-40B4-BE49-F238E27FC236}">
                <a16:creationId xmlns:a16="http://schemas.microsoft.com/office/drawing/2014/main" id="{D04922C0-2F2D-164D-8E14-EB9C3B17D4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3238" y="0"/>
            <a:ext cx="5143500"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A996DB88-8D93-F04C-9465-DFE1F8B8F009}"/>
              </a:ext>
            </a:extLst>
          </p:cNvPr>
          <p:cNvSpPr>
            <a:spLocks noGrp="1"/>
          </p:cNvSpPr>
          <p:nvPr>
            <p:ph type="title"/>
          </p:nvPr>
        </p:nvSpPr>
        <p:spPr>
          <a:xfrm>
            <a:off x="234450" y="575500"/>
            <a:ext cx="2046300" cy="3981000"/>
          </a:xfrm>
        </p:spPr>
        <p:txBody>
          <a:bodyPr/>
          <a:lstStyle/>
          <a:p>
            <a:r>
              <a:rPr lang="en-US" dirty="0"/>
              <a:t>Visualization</a:t>
            </a:r>
          </a:p>
        </p:txBody>
      </p:sp>
    </p:spTree>
    <p:extLst>
      <p:ext uri="{BB962C8B-B14F-4D97-AF65-F5344CB8AC3E}">
        <p14:creationId xmlns:p14="http://schemas.microsoft.com/office/powerpoint/2010/main" val="2857692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D5DE-ECF8-8F43-9C67-922C63C89C93}"/>
              </a:ext>
            </a:extLst>
          </p:cNvPr>
          <p:cNvSpPr>
            <a:spLocks noGrp="1"/>
          </p:cNvSpPr>
          <p:nvPr>
            <p:ph type="title"/>
          </p:nvPr>
        </p:nvSpPr>
        <p:spPr/>
        <p:txBody>
          <a:bodyPr/>
          <a:lstStyle/>
          <a:p>
            <a:r>
              <a:rPr lang="en-US" dirty="0"/>
              <a:t>Define Clusters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1ED410B-72A8-974D-A64C-259FA3360862}"/>
                  </a:ext>
                </a:extLst>
              </p:cNvPr>
              <p:cNvSpPr>
                <a:spLocks noGrp="1"/>
              </p:cNvSpPr>
              <p:nvPr>
                <p:ph type="body" idx="1"/>
              </p:nvPr>
            </p:nvSpPr>
            <p:spPr>
              <a:xfrm>
                <a:off x="2960584" y="185940"/>
                <a:ext cx="5596200" cy="3981000"/>
              </a:xfrm>
            </p:spPr>
            <p:txBody>
              <a:bodyPr/>
              <a:lstStyle/>
              <a:p>
                <a:pPr marL="139700" indent="0">
                  <a:buNone/>
                </a:pPr>
                <a:r>
                  <a:rPr lang="en-US" dirty="0"/>
                  <a:t>In their simplest form, a </a:t>
                </a:r>
                <a:r>
                  <a:rPr lang="en-US" b="1" dirty="0"/>
                  <a:t>cluster </a:t>
                </a:r>
                <a:r>
                  <a:rPr lang="en-US" dirty="0"/>
                  <a:t>is defined by</a:t>
                </a:r>
              </a:p>
              <a:p>
                <a:r>
                  <a:rPr lang="en-US" dirty="0"/>
                  <a:t>The location of its center (</a:t>
                </a:r>
                <a:r>
                  <a:rPr lang="en-US" b="1" dirty="0"/>
                  <a:t>centroid</a:t>
                </a:r>
                <a:r>
                  <a:rPr lang="en-US" dirty="0"/>
                  <a:t>)</a:t>
                </a:r>
              </a:p>
              <a:p>
                <a:r>
                  <a:rPr lang="en-US" dirty="0"/>
                  <a:t>Shape and size of its </a:t>
                </a:r>
                <a:r>
                  <a:rPr lang="en-US" b="1" dirty="0"/>
                  <a:t>spread</a:t>
                </a:r>
                <a:endParaRPr lang="en-US" dirty="0"/>
              </a:p>
              <a:p>
                <a:pPr marL="139700" indent="0">
                  <a:buNone/>
                </a:pPr>
                <a:endParaRPr lang="en-US" dirty="0"/>
              </a:p>
              <a:p>
                <a:pPr marL="139700" indent="0">
                  <a:buNone/>
                </a:pPr>
                <a:r>
                  <a:rPr lang="en-US" b="1" dirty="0"/>
                  <a:t>Clustering </a:t>
                </a:r>
                <a:r>
                  <a:rPr lang="en-US" dirty="0"/>
                  <a:t>is the process of finding these clusters and </a:t>
                </a:r>
                <a:r>
                  <a:rPr lang="en-US" b="1" dirty="0"/>
                  <a:t>assigning </a:t>
                </a:r>
                <a:r>
                  <a:rPr lang="en-US" dirty="0"/>
                  <a:t>each example to a particular cluster. </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 gets assigned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𝑖</m:t>
                        </m:r>
                      </m:sub>
                    </m:sSub>
                    <m:r>
                      <a:rPr lang="en-US" b="0" i="1" smtClean="0">
                        <a:latin typeface="Cambria Math" panose="02040503050406030204" pitchFamily="18" charset="0"/>
                      </a:rPr>
                      <m:t>∈[1, 2, …,</m:t>
                    </m:r>
                    <m:r>
                      <a:rPr lang="en-US" b="0" i="1" smtClean="0">
                        <a:latin typeface="Cambria Math" panose="02040503050406030204" pitchFamily="18" charset="0"/>
                      </a:rPr>
                      <m:t>𝑘</m:t>
                    </m:r>
                    <m:r>
                      <a:rPr lang="en-US" b="0" i="1" smtClean="0">
                        <a:latin typeface="Cambria Math" panose="02040503050406030204" pitchFamily="18" charset="0"/>
                      </a:rPr>
                      <m:t>]</m:t>
                    </m:r>
                  </m:oMath>
                </a14:m>
                <a:endParaRPr lang="en-US" dirty="0"/>
              </a:p>
              <a:p>
                <a:r>
                  <a:rPr lang="en-US" dirty="0"/>
                  <a:t>Usually based on closest centroid</a:t>
                </a:r>
              </a:p>
              <a:p>
                <a:pPr marL="139700" indent="0">
                  <a:buNone/>
                </a:pPr>
                <a:endParaRPr lang="en-US" dirty="0"/>
              </a:p>
              <a:p>
                <a:pPr marL="139700" indent="0">
                  <a:buNone/>
                </a:pPr>
                <a:r>
                  <a:rPr lang="en-US" dirty="0"/>
                  <a:t>Will define some kind of score for a </a:t>
                </a:r>
                <a:br>
                  <a:rPr lang="en-US" dirty="0"/>
                </a:br>
                <a:r>
                  <a:rPr lang="en-US" dirty="0"/>
                  <a:t>clustering that determines how good </a:t>
                </a:r>
                <a:br>
                  <a:rPr lang="en-US" dirty="0"/>
                </a:br>
                <a:r>
                  <a:rPr lang="en-US" dirty="0"/>
                  <a:t>the assignments are </a:t>
                </a:r>
              </a:p>
              <a:p>
                <a:r>
                  <a:rPr lang="en-US" dirty="0"/>
                  <a:t>Based on distance of assigned</a:t>
                </a:r>
                <a:br>
                  <a:rPr lang="en-US" dirty="0"/>
                </a:br>
                <a:r>
                  <a:rPr lang="en-US" dirty="0"/>
                  <a:t>examples to each cluster</a:t>
                </a:r>
              </a:p>
            </p:txBody>
          </p:sp>
        </mc:Choice>
        <mc:Fallback xmlns="">
          <p:sp>
            <p:nvSpPr>
              <p:cNvPr id="3" name="Text Placeholder 2">
                <a:extLst>
                  <a:ext uri="{FF2B5EF4-FFF2-40B4-BE49-F238E27FC236}">
                    <a16:creationId xmlns:a16="http://schemas.microsoft.com/office/drawing/2014/main" id="{81ED410B-72A8-974D-A64C-259FA3360862}"/>
                  </a:ext>
                </a:extLst>
              </p:cNvPr>
              <p:cNvSpPr>
                <a:spLocks noGrp="1" noRot="1" noChangeAspect="1" noMove="1" noResize="1" noEditPoints="1" noAdjustHandles="1" noChangeArrowheads="1" noChangeShapeType="1" noTextEdit="1"/>
              </p:cNvSpPr>
              <p:nvPr>
                <p:ph type="body" idx="1"/>
              </p:nvPr>
            </p:nvSpPr>
            <p:spPr>
              <a:xfrm>
                <a:off x="2960584" y="185940"/>
                <a:ext cx="5596200" cy="3981000"/>
              </a:xfrm>
              <a:blipFill>
                <a:blip r:embed="rId3"/>
                <a:stretch>
                  <a:fillRect b="-1015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39B75EF-7CF4-604F-A8D0-03C9D15198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pic>
        <p:nvPicPr>
          <p:cNvPr id="5" name="Picture 4">
            <a:extLst>
              <a:ext uri="{FF2B5EF4-FFF2-40B4-BE49-F238E27FC236}">
                <a16:creationId xmlns:a16="http://schemas.microsoft.com/office/drawing/2014/main" id="{64D1001D-D643-8544-AFA4-B84F1133A6CB}"/>
              </a:ext>
            </a:extLst>
          </p:cNvPr>
          <p:cNvPicPr>
            <a:picLocks noChangeAspect="1"/>
          </p:cNvPicPr>
          <p:nvPr/>
        </p:nvPicPr>
        <p:blipFill>
          <a:blip r:embed="rId4"/>
          <a:stretch>
            <a:fillRect/>
          </a:stretch>
        </p:blipFill>
        <p:spPr>
          <a:xfrm>
            <a:off x="6477583" y="2751506"/>
            <a:ext cx="2355599" cy="1926789"/>
          </a:xfrm>
          <a:prstGeom prst="rect">
            <a:avLst/>
          </a:prstGeom>
        </p:spPr>
      </p:pic>
    </p:spTree>
    <p:extLst>
      <p:ext uri="{BB962C8B-B14F-4D97-AF65-F5344CB8AC3E}">
        <p14:creationId xmlns:p14="http://schemas.microsoft.com/office/powerpoint/2010/main" val="9282491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3419C-ED5A-A795-6564-9569DDFBE76C}"/>
              </a:ext>
            </a:extLst>
          </p:cNvPr>
          <p:cNvSpPr>
            <a:spLocks noGrp="1"/>
          </p:cNvSpPr>
          <p:nvPr>
            <p:ph type="title"/>
          </p:nvPr>
        </p:nvSpPr>
        <p:spPr/>
        <p:txBody>
          <a:bodyPr/>
          <a:lstStyle/>
          <a:p>
            <a:r>
              <a:rPr lang="en-US" dirty="0"/>
              <a:t>Expectation-Maximization</a:t>
            </a:r>
            <a:br>
              <a:rPr lang="en-US" dirty="0"/>
            </a:br>
            <a:r>
              <a:rPr lang="en-US" dirty="0"/>
              <a:t>Algorithm</a:t>
            </a:r>
            <a:br>
              <a:rPr lang="en-US" dirty="0"/>
            </a:br>
            <a:r>
              <a:rPr lang="en-US" dirty="0"/>
              <a:t>vs</a:t>
            </a:r>
            <a:br>
              <a:rPr lang="en-US" dirty="0"/>
            </a:br>
            <a:r>
              <a:rPr lang="en-US" dirty="0"/>
              <a:t>K-Means</a:t>
            </a:r>
          </a:p>
        </p:txBody>
      </p:sp>
      <p:sp>
        <p:nvSpPr>
          <p:cNvPr id="3" name="Text Placeholder 2">
            <a:extLst>
              <a:ext uri="{FF2B5EF4-FFF2-40B4-BE49-F238E27FC236}">
                <a16:creationId xmlns:a16="http://schemas.microsoft.com/office/drawing/2014/main" id="{F572C6DB-4C63-73B5-FBD6-57324C3AFC3E}"/>
              </a:ext>
            </a:extLst>
          </p:cNvPr>
          <p:cNvSpPr>
            <a:spLocks noGrp="1"/>
          </p:cNvSpPr>
          <p:nvPr>
            <p:ph type="body" idx="1"/>
          </p:nvPr>
        </p:nvSpPr>
        <p:spPr/>
        <p:txBody>
          <a:bodyPr/>
          <a:lstStyle/>
          <a:p>
            <a:r>
              <a:rPr lang="en-US" dirty="0"/>
              <a:t>K-Means is actually a </a:t>
            </a:r>
            <a:r>
              <a:rPr lang="en-US" b="1" dirty="0"/>
              <a:t>special case </a:t>
            </a:r>
            <a:r>
              <a:rPr lang="en-US" dirty="0"/>
              <a:t>of the EM algorithm, in that we let the probability of assigning a point to a cluster to be exactly 1, and for other clusters 0.</a:t>
            </a:r>
          </a:p>
          <a:p>
            <a:r>
              <a:rPr lang="en-US" dirty="0"/>
              <a:t>Converges to local minima like k-means</a:t>
            </a:r>
          </a:p>
        </p:txBody>
      </p:sp>
      <p:sp>
        <p:nvSpPr>
          <p:cNvPr id="4" name="Slide Number Placeholder 3">
            <a:extLst>
              <a:ext uri="{FF2B5EF4-FFF2-40B4-BE49-F238E27FC236}">
                <a16:creationId xmlns:a16="http://schemas.microsoft.com/office/drawing/2014/main" id="{48D307A9-FC38-5E13-88DF-E1B9412B11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Tree>
    <p:extLst>
      <p:ext uri="{BB962C8B-B14F-4D97-AF65-F5344CB8AC3E}">
        <p14:creationId xmlns:p14="http://schemas.microsoft.com/office/powerpoint/2010/main" val="9362888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18BE4-B18C-124D-AFC2-0F912A2342E7}"/>
              </a:ext>
            </a:extLst>
          </p:cNvPr>
          <p:cNvSpPr>
            <a:spLocks noGrp="1"/>
          </p:cNvSpPr>
          <p:nvPr>
            <p:ph type="ctrTitle"/>
          </p:nvPr>
        </p:nvSpPr>
        <p:spPr/>
        <p:txBody>
          <a:bodyPr/>
          <a:lstStyle/>
          <a:p>
            <a:r>
              <a:rPr lang="en-US" dirty="0"/>
              <a:t>Hierarchical Clustering</a:t>
            </a:r>
          </a:p>
        </p:txBody>
      </p:sp>
      <p:sp>
        <p:nvSpPr>
          <p:cNvPr id="3" name="Subtitle 2">
            <a:extLst>
              <a:ext uri="{FF2B5EF4-FFF2-40B4-BE49-F238E27FC236}">
                <a16:creationId xmlns:a16="http://schemas.microsoft.com/office/drawing/2014/main" id="{AF524CD2-F801-554A-B874-183A2E357655}"/>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5E010499-3249-8B4C-A9BC-737F4E5808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Tree>
    <p:extLst>
      <p:ext uri="{BB962C8B-B14F-4D97-AF65-F5344CB8AC3E}">
        <p14:creationId xmlns:p14="http://schemas.microsoft.com/office/powerpoint/2010/main" val="251707375"/>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EB388-117B-7543-B76B-72B6F8F68F42}"/>
              </a:ext>
            </a:extLst>
          </p:cNvPr>
          <p:cNvSpPr>
            <a:spLocks noGrp="1"/>
          </p:cNvSpPr>
          <p:nvPr>
            <p:ph type="title"/>
          </p:nvPr>
        </p:nvSpPr>
        <p:spPr/>
        <p:txBody>
          <a:bodyPr/>
          <a:lstStyle/>
          <a:p>
            <a:r>
              <a:rPr lang="en-US" dirty="0"/>
              <a:t>Example: Species</a:t>
            </a:r>
          </a:p>
        </p:txBody>
      </p:sp>
      <p:sp>
        <p:nvSpPr>
          <p:cNvPr id="3" name="Text Placeholder 2">
            <a:extLst>
              <a:ext uri="{FF2B5EF4-FFF2-40B4-BE49-F238E27FC236}">
                <a16:creationId xmlns:a16="http://schemas.microsoft.com/office/drawing/2014/main" id="{6639E514-612E-2B46-B311-FB5EF92B65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73C309-3155-FD4A-BF08-4EF6AA7A28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pic>
        <p:nvPicPr>
          <p:cNvPr id="5" name="Picture 4">
            <a:extLst>
              <a:ext uri="{FF2B5EF4-FFF2-40B4-BE49-F238E27FC236}">
                <a16:creationId xmlns:a16="http://schemas.microsoft.com/office/drawing/2014/main" id="{57B78566-F624-6A42-B978-E834D6BC0B7E}"/>
              </a:ext>
            </a:extLst>
          </p:cNvPr>
          <p:cNvPicPr>
            <a:picLocks noChangeAspect="1"/>
          </p:cNvPicPr>
          <p:nvPr/>
        </p:nvPicPr>
        <p:blipFill>
          <a:blip r:embed="rId2"/>
          <a:stretch>
            <a:fillRect/>
          </a:stretch>
        </p:blipFill>
        <p:spPr>
          <a:xfrm>
            <a:off x="3036192" y="435031"/>
            <a:ext cx="5873358" cy="4241156"/>
          </a:xfrm>
          <a:prstGeom prst="rect">
            <a:avLst/>
          </a:prstGeom>
        </p:spPr>
      </p:pic>
      <p:sp>
        <p:nvSpPr>
          <p:cNvPr id="6" name="Rectangle 5">
            <a:extLst>
              <a:ext uri="{FF2B5EF4-FFF2-40B4-BE49-F238E27FC236}">
                <a16:creationId xmlns:a16="http://schemas.microsoft.com/office/drawing/2014/main" id="{3A1AC75C-6A95-2D43-8F12-BFD73FE903C5}"/>
              </a:ext>
            </a:extLst>
          </p:cNvPr>
          <p:cNvSpPr/>
          <p:nvPr/>
        </p:nvSpPr>
        <p:spPr>
          <a:xfrm>
            <a:off x="8059479" y="575500"/>
            <a:ext cx="946298" cy="1317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7627710"/>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FC066-4EB2-7943-A38D-6CC5FF8C60A6}"/>
              </a:ext>
            </a:extLst>
          </p:cNvPr>
          <p:cNvSpPr>
            <a:spLocks noGrp="1"/>
          </p:cNvSpPr>
          <p:nvPr>
            <p:ph type="title"/>
          </p:nvPr>
        </p:nvSpPr>
        <p:spPr/>
        <p:txBody>
          <a:bodyPr/>
          <a:lstStyle/>
          <a:p>
            <a:r>
              <a:rPr lang="en-US" dirty="0"/>
              <a:t>Motivation</a:t>
            </a:r>
          </a:p>
        </p:txBody>
      </p:sp>
      <p:sp>
        <p:nvSpPr>
          <p:cNvPr id="4" name="Slide Number Placeholder 3">
            <a:extLst>
              <a:ext uri="{FF2B5EF4-FFF2-40B4-BE49-F238E27FC236}">
                <a16:creationId xmlns:a16="http://schemas.microsoft.com/office/drawing/2014/main" id="{EB703500-387F-474A-A454-C65E7FB05C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pic>
        <p:nvPicPr>
          <p:cNvPr id="5" name="Picture 4">
            <a:extLst>
              <a:ext uri="{FF2B5EF4-FFF2-40B4-BE49-F238E27FC236}">
                <a16:creationId xmlns:a16="http://schemas.microsoft.com/office/drawing/2014/main" id="{7AF484A6-8D97-EB43-9F8D-F303600CF4E3}"/>
              </a:ext>
            </a:extLst>
          </p:cNvPr>
          <p:cNvPicPr>
            <a:picLocks noChangeAspect="1"/>
          </p:cNvPicPr>
          <p:nvPr/>
        </p:nvPicPr>
        <p:blipFill>
          <a:blip r:embed="rId2"/>
          <a:stretch>
            <a:fillRect/>
          </a:stretch>
        </p:blipFill>
        <p:spPr>
          <a:xfrm>
            <a:off x="3090625" y="3145657"/>
            <a:ext cx="2181500" cy="1801239"/>
          </a:xfrm>
          <a:prstGeom prst="rect">
            <a:avLst/>
          </a:prstGeom>
        </p:spPr>
      </p:pic>
      <p:sp>
        <p:nvSpPr>
          <p:cNvPr id="8" name="Text Placeholder 7">
            <a:extLst>
              <a:ext uri="{FF2B5EF4-FFF2-40B4-BE49-F238E27FC236}">
                <a16:creationId xmlns:a16="http://schemas.microsoft.com/office/drawing/2014/main" id="{142976B7-C1D4-B2AB-1F73-AFB3E684AC0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105783855"/>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E7FA6-1598-1F4F-B29F-17148F138DB4}"/>
              </a:ext>
            </a:extLst>
          </p:cNvPr>
          <p:cNvSpPr>
            <a:spLocks noGrp="1"/>
          </p:cNvSpPr>
          <p:nvPr>
            <p:ph type="title"/>
          </p:nvPr>
        </p:nvSpPr>
        <p:spPr/>
        <p:txBody>
          <a:bodyPr/>
          <a:lstStyle/>
          <a:p>
            <a:r>
              <a:rPr lang="en-US" dirty="0"/>
              <a:t>Finding Shapes</a:t>
            </a:r>
          </a:p>
        </p:txBody>
      </p:sp>
      <p:sp>
        <p:nvSpPr>
          <p:cNvPr id="3" name="Text Placeholder 2">
            <a:extLst>
              <a:ext uri="{FF2B5EF4-FFF2-40B4-BE49-F238E27FC236}">
                <a16:creationId xmlns:a16="http://schemas.microsoft.com/office/drawing/2014/main" id="{924466C3-0939-1E4E-BAE3-986004977565}"/>
              </a:ext>
            </a:extLst>
          </p:cNvPr>
          <p:cNvSpPr>
            <a:spLocks noGrp="1"/>
          </p:cNvSpPr>
          <p:nvPr>
            <p:ph type="body" idx="1"/>
          </p:nvPr>
        </p:nvSpPr>
        <p:spPr/>
        <p:txBody>
          <a:bodyPr/>
          <a:lstStyle/>
          <a:p>
            <a:pPr marL="139700" indent="0">
              <a:buNone/>
            </a:pPr>
            <a:r>
              <a:rPr lang="en-US" b="1" dirty="0"/>
              <a:t>k-means</a:t>
            </a:r>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Mixture Models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Hierarchical Clustering</a:t>
            </a:r>
          </a:p>
          <a:p>
            <a:pPr marL="139700" indent="0">
              <a:buNone/>
            </a:pPr>
            <a:endParaRPr lang="en-US" dirty="0"/>
          </a:p>
        </p:txBody>
      </p:sp>
      <p:sp>
        <p:nvSpPr>
          <p:cNvPr id="4" name="Slide Number Placeholder 3">
            <a:extLst>
              <a:ext uri="{FF2B5EF4-FFF2-40B4-BE49-F238E27FC236}">
                <a16:creationId xmlns:a16="http://schemas.microsoft.com/office/drawing/2014/main" id="{6D698B49-228D-0D40-97A7-F109A5CFCF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pic>
        <p:nvPicPr>
          <p:cNvPr id="5" name="Picture 4">
            <a:extLst>
              <a:ext uri="{FF2B5EF4-FFF2-40B4-BE49-F238E27FC236}">
                <a16:creationId xmlns:a16="http://schemas.microsoft.com/office/drawing/2014/main" id="{B8920F76-69F5-1142-A4A6-9743A54E6714}"/>
              </a:ext>
            </a:extLst>
          </p:cNvPr>
          <p:cNvPicPr>
            <a:picLocks noChangeAspect="1"/>
          </p:cNvPicPr>
          <p:nvPr/>
        </p:nvPicPr>
        <p:blipFill>
          <a:blip r:embed="rId2"/>
          <a:stretch>
            <a:fillRect/>
          </a:stretch>
        </p:blipFill>
        <p:spPr>
          <a:xfrm>
            <a:off x="3980297" y="1010006"/>
            <a:ext cx="1212817" cy="890932"/>
          </a:xfrm>
          <a:prstGeom prst="rect">
            <a:avLst/>
          </a:prstGeom>
        </p:spPr>
      </p:pic>
      <p:pic>
        <p:nvPicPr>
          <p:cNvPr id="6" name="Picture 5">
            <a:extLst>
              <a:ext uri="{FF2B5EF4-FFF2-40B4-BE49-F238E27FC236}">
                <a16:creationId xmlns:a16="http://schemas.microsoft.com/office/drawing/2014/main" id="{A77BB385-B202-2C44-9117-556D595F4417}"/>
              </a:ext>
            </a:extLst>
          </p:cNvPr>
          <p:cNvPicPr>
            <a:picLocks noChangeAspect="1"/>
          </p:cNvPicPr>
          <p:nvPr/>
        </p:nvPicPr>
        <p:blipFill>
          <a:blip r:embed="rId3"/>
          <a:stretch>
            <a:fillRect/>
          </a:stretch>
        </p:blipFill>
        <p:spPr>
          <a:xfrm>
            <a:off x="3980297" y="2329606"/>
            <a:ext cx="1438587" cy="1219543"/>
          </a:xfrm>
          <a:prstGeom prst="rect">
            <a:avLst/>
          </a:prstGeom>
        </p:spPr>
      </p:pic>
      <p:pic>
        <p:nvPicPr>
          <p:cNvPr id="7" name="Picture 6">
            <a:extLst>
              <a:ext uri="{FF2B5EF4-FFF2-40B4-BE49-F238E27FC236}">
                <a16:creationId xmlns:a16="http://schemas.microsoft.com/office/drawing/2014/main" id="{33C5C636-25BB-7047-A6C1-8CD876982F3E}"/>
              </a:ext>
            </a:extLst>
          </p:cNvPr>
          <p:cNvPicPr>
            <a:picLocks noChangeAspect="1"/>
          </p:cNvPicPr>
          <p:nvPr/>
        </p:nvPicPr>
        <p:blipFill>
          <a:blip r:embed="rId4"/>
          <a:stretch>
            <a:fillRect/>
          </a:stretch>
        </p:blipFill>
        <p:spPr>
          <a:xfrm>
            <a:off x="3826632" y="4096979"/>
            <a:ext cx="2732963" cy="962553"/>
          </a:xfrm>
          <a:prstGeom prst="rect">
            <a:avLst/>
          </a:prstGeom>
        </p:spPr>
      </p:pic>
    </p:spTree>
    <p:extLst>
      <p:ext uri="{BB962C8B-B14F-4D97-AF65-F5344CB8AC3E}">
        <p14:creationId xmlns:p14="http://schemas.microsoft.com/office/powerpoint/2010/main" val="20204159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A05F3-D49C-1E47-89BE-17AD9BC475BC}"/>
              </a:ext>
            </a:extLst>
          </p:cNvPr>
          <p:cNvSpPr>
            <a:spLocks noGrp="1"/>
          </p:cNvSpPr>
          <p:nvPr>
            <p:ph type="title"/>
          </p:nvPr>
        </p:nvSpPr>
        <p:spPr/>
        <p:txBody>
          <a:bodyPr/>
          <a:lstStyle/>
          <a:p>
            <a:r>
              <a:rPr lang="en-US" dirty="0"/>
              <a:t>Types of Algorithms</a:t>
            </a:r>
          </a:p>
        </p:txBody>
      </p:sp>
      <p:sp>
        <p:nvSpPr>
          <p:cNvPr id="3" name="Text Placeholder 2">
            <a:extLst>
              <a:ext uri="{FF2B5EF4-FFF2-40B4-BE49-F238E27FC236}">
                <a16:creationId xmlns:a16="http://schemas.microsoft.com/office/drawing/2014/main" id="{1474943F-2BF6-AF48-90D4-F824AB293139}"/>
              </a:ext>
            </a:extLst>
          </p:cNvPr>
          <p:cNvSpPr>
            <a:spLocks noGrp="1"/>
          </p:cNvSpPr>
          <p:nvPr>
            <p:ph type="body" idx="1"/>
          </p:nvPr>
        </p:nvSpPr>
        <p:spPr/>
        <p:txBody>
          <a:bodyPr/>
          <a:lstStyle/>
          <a:p>
            <a:pPr marL="139700" indent="0">
              <a:buNone/>
            </a:pPr>
            <a:r>
              <a:rPr lang="en-US" b="1" dirty="0"/>
              <a:t>Divisive, </a:t>
            </a:r>
            <a:r>
              <a:rPr lang="en-US" dirty="0"/>
              <a:t>a.k.a. </a:t>
            </a:r>
            <a:r>
              <a:rPr lang="en-US" i="1" dirty="0"/>
              <a:t>top-down</a:t>
            </a:r>
            <a:endParaRPr lang="en-US" dirty="0"/>
          </a:p>
          <a:p>
            <a:r>
              <a:rPr lang="en-US" dirty="0"/>
              <a:t>Start with all the data in one big cluster and then recursively split the data into smaller clusters</a:t>
            </a:r>
          </a:p>
          <a:p>
            <a:pPr lvl="1"/>
            <a:r>
              <a:rPr lang="en-US" dirty="0"/>
              <a:t>Example: </a:t>
            </a:r>
            <a:r>
              <a:rPr lang="en-US" b="1" dirty="0"/>
              <a:t>recursive k-means</a:t>
            </a:r>
          </a:p>
          <a:p>
            <a:pPr marL="139700" indent="0">
              <a:buNone/>
            </a:pPr>
            <a:endParaRPr lang="en-US" b="1" dirty="0"/>
          </a:p>
          <a:p>
            <a:pPr marL="139700" indent="0">
              <a:buNone/>
            </a:pPr>
            <a:r>
              <a:rPr lang="en-US" b="1" dirty="0"/>
              <a:t>Agglomerative, </a:t>
            </a:r>
            <a:r>
              <a:rPr lang="en-US" dirty="0"/>
              <a:t>a.k.a. </a:t>
            </a:r>
            <a:r>
              <a:rPr lang="en-US" i="1" dirty="0"/>
              <a:t>bottom-up</a:t>
            </a:r>
            <a:r>
              <a:rPr lang="en-US" dirty="0"/>
              <a:t>:</a:t>
            </a:r>
          </a:p>
          <a:p>
            <a:r>
              <a:rPr lang="en-US" dirty="0"/>
              <a:t>Start with each data point in its own cluster. Merge clusters until all points are in one big cluster.</a:t>
            </a:r>
          </a:p>
          <a:p>
            <a:pPr lvl="1"/>
            <a:r>
              <a:rPr lang="en-US" dirty="0"/>
              <a:t>Example: </a:t>
            </a:r>
            <a:r>
              <a:rPr lang="en-US" b="1" dirty="0"/>
              <a:t>single linkage</a:t>
            </a:r>
            <a:endParaRPr lang="en-US" dirty="0"/>
          </a:p>
        </p:txBody>
      </p:sp>
      <p:sp>
        <p:nvSpPr>
          <p:cNvPr id="4" name="Slide Number Placeholder 3">
            <a:extLst>
              <a:ext uri="{FF2B5EF4-FFF2-40B4-BE49-F238E27FC236}">
                <a16:creationId xmlns:a16="http://schemas.microsoft.com/office/drawing/2014/main" id="{1E2976F8-A105-2042-8E0E-4C396FE6E10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Tree>
    <p:extLst>
      <p:ext uri="{BB962C8B-B14F-4D97-AF65-F5344CB8AC3E}">
        <p14:creationId xmlns:p14="http://schemas.microsoft.com/office/powerpoint/2010/main" val="1618402761"/>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B4DE5-0E55-5340-A8FD-8034F6FBED61}"/>
              </a:ext>
            </a:extLst>
          </p:cNvPr>
          <p:cNvSpPr>
            <a:spLocks noGrp="1"/>
          </p:cNvSpPr>
          <p:nvPr>
            <p:ph type="title"/>
          </p:nvPr>
        </p:nvSpPr>
        <p:spPr/>
        <p:txBody>
          <a:bodyPr/>
          <a:lstStyle/>
          <a:p>
            <a:r>
              <a:rPr lang="en-US" dirty="0"/>
              <a:t>Divisive Clustering</a:t>
            </a:r>
          </a:p>
        </p:txBody>
      </p:sp>
      <p:sp>
        <p:nvSpPr>
          <p:cNvPr id="3" name="Text Placeholder 2">
            <a:extLst>
              <a:ext uri="{FF2B5EF4-FFF2-40B4-BE49-F238E27FC236}">
                <a16:creationId xmlns:a16="http://schemas.microsoft.com/office/drawing/2014/main" id="{89A698B7-AA81-3542-9D0C-A25C69319913}"/>
              </a:ext>
            </a:extLst>
          </p:cNvPr>
          <p:cNvSpPr>
            <a:spLocks noGrp="1"/>
          </p:cNvSpPr>
          <p:nvPr>
            <p:ph type="body" idx="1"/>
          </p:nvPr>
        </p:nvSpPr>
        <p:spPr/>
        <p:txBody>
          <a:bodyPr/>
          <a:lstStyle/>
          <a:p>
            <a:pPr marL="139700" indent="0">
              <a:buNone/>
            </a:pPr>
            <a:r>
              <a:rPr lang="en-US" dirty="0"/>
              <a:t>Start with all the data in one cluster, and then run k-means to divide the data into smaller clusters. Repeatedly run k-means on each cluster to make sub-clusters. </a:t>
            </a:r>
          </a:p>
        </p:txBody>
      </p:sp>
      <p:sp>
        <p:nvSpPr>
          <p:cNvPr id="4" name="Slide Number Placeholder 3">
            <a:extLst>
              <a:ext uri="{FF2B5EF4-FFF2-40B4-BE49-F238E27FC236}">
                <a16:creationId xmlns:a16="http://schemas.microsoft.com/office/drawing/2014/main" id="{1C1CEA3C-6CE3-544E-83A3-825CD287817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5" name="Picture 4">
            <a:extLst>
              <a:ext uri="{FF2B5EF4-FFF2-40B4-BE49-F238E27FC236}">
                <a16:creationId xmlns:a16="http://schemas.microsoft.com/office/drawing/2014/main" id="{969CC98F-22E3-7142-9AF2-6E833AE0DA58}"/>
              </a:ext>
            </a:extLst>
          </p:cNvPr>
          <p:cNvPicPr>
            <a:picLocks noChangeAspect="1"/>
          </p:cNvPicPr>
          <p:nvPr/>
        </p:nvPicPr>
        <p:blipFill>
          <a:blip r:embed="rId2"/>
          <a:stretch>
            <a:fillRect/>
          </a:stretch>
        </p:blipFill>
        <p:spPr>
          <a:xfrm>
            <a:off x="3043902" y="1862938"/>
            <a:ext cx="2431902" cy="2693562"/>
          </a:xfrm>
          <a:prstGeom prst="rect">
            <a:avLst/>
          </a:prstGeom>
        </p:spPr>
      </p:pic>
      <p:pic>
        <p:nvPicPr>
          <p:cNvPr id="6" name="Picture 5">
            <a:extLst>
              <a:ext uri="{FF2B5EF4-FFF2-40B4-BE49-F238E27FC236}">
                <a16:creationId xmlns:a16="http://schemas.microsoft.com/office/drawing/2014/main" id="{D8103B1A-450E-484D-A4D2-65D559458C1D}"/>
              </a:ext>
            </a:extLst>
          </p:cNvPr>
          <p:cNvPicPr>
            <a:picLocks noChangeAspect="1"/>
          </p:cNvPicPr>
          <p:nvPr/>
        </p:nvPicPr>
        <p:blipFill>
          <a:blip r:embed="rId3"/>
          <a:stretch>
            <a:fillRect/>
          </a:stretch>
        </p:blipFill>
        <p:spPr>
          <a:xfrm>
            <a:off x="6018814" y="1862938"/>
            <a:ext cx="2668011" cy="2944012"/>
          </a:xfrm>
          <a:prstGeom prst="rect">
            <a:avLst/>
          </a:prstGeom>
        </p:spPr>
      </p:pic>
    </p:spTree>
    <p:extLst>
      <p:ext uri="{BB962C8B-B14F-4D97-AF65-F5344CB8AC3E}">
        <p14:creationId xmlns:p14="http://schemas.microsoft.com/office/powerpoint/2010/main" val="289473372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5BF59-40F7-4249-BA34-EBADD9C248A2}"/>
              </a:ext>
            </a:extLst>
          </p:cNvPr>
          <p:cNvSpPr>
            <a:spLocks noGrp="1"/>
          </p:cNvSpPr>
          <p:nvPr>
            <p:ph type="title"/>
          </p:nvPr>
        </p:nvSpPr>
        <p:spPr/>
        <p:txBody>
          <a:bodyPr/>
          <a:lstStyle/>
          <a:p>
            <a:r>
              <a:rPr lang="en-US" dirty="0"/>
              <a:t>Example</a:t>
            </a:r>
          </a:p>
        </p:txBody>
      </p:sp>
      <p:sp>
        <p:nvSpPr>
          <p:cNvPr id="3" name="Text Placeholder 2">
            <a:extLst>
              <a:ext uri="{FF2B5EF4-FFF2-40B4-BE49-F238E27FC236}">
                <a16:creationId xmlns:a16="http://schemas.microsoft.com/office/drawing/2014/main" id="{AB35EB98-F047-954F-8200-994AE6890E76}"/>
              </a:ext>
            </a:extLst>
          </p:cNvPr>
          <p:cNvSpPr>
            <a:spLocks noGrp="1"/>
          </p:cNvSpPr>
          <p:nvPr>
            <p:ph type="body" idx="1"/>
          </p:nvPr>
        </p:nvSpPr>
        <p:spPr>
          <a:xfrm>
            <a:off x="3090625" y="191167"/>
            <a:ext cx="5596200" cy="3981000"/>
          </a:xfrm>
        </p:spPr>
        <p:txBody>
          <a:bodyPr/>
          <a:lstStyle/>
          <a:p>
            <a:pPr marL="139700" indent="0">
              <a:buNone/>
            </a:pPr>
            <a:r>
              <a:rPr lang="en-US" dirty="0"/>
              <a:t>Using Wikipedia</a:t>
            </a:r>
          </a:p>
        </p:txBody>
      </p:sp>
      <p:sp>
        <p:nvSpPr>
          <p:cNvPr id="4" name="Slide Number Placeholder 3">
            <a:extLst>
              <a:ext uri="{FF2B5EF4-FFF2-40B4-BE49-F238E27FC236}">
                <a16:creationId xmlns:a16="http://schemas.microsoft.com/office/drawing/2014/main" id="{26A98BA3-BD36-3E44-AFF8-459C940C197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pic>
        <p:nvPicPr>
          <p:cNvPr id="5" name="Picture 4">
            <a:extLst>
              <a:ext uri="{FF2B5EF4-FFF2-40B4-BE49-F238E27FC236}">
                <a16:creationId xmlns:a16="http://schemas.microsoft.com/office/drawing/2014/main" id="{F2BCC63C-BB42-EE44-A2C5-21E87DFFBD68}"/>
              </a:ext>
            </a:extLst>
          </p:cNvPr>
          <p:cNvPicPr>
            <a:picLocks noChangeAspect="1"/>
          </p:cNvPicPr>
          <p:nvPr/>
        </p:nvPicPr>
        <p:blipFill>
          <a:blip r:embed="rId2"/>
          <a:stretch>
            <a:fillRect/>
          </a:stretch>
        </p:blipFill>
        <p:spPr>
          <a:xfrm>
            <a:off x="2946316" y="1117414"/>
            <a:ext cx="2154570" cy="1939113"/>
          </a:xfrm>
          <a:prstGeom prst="rect">
            <a:avLst/>
          </a:prstGeom>
        </p:spPr>
      </p:pic>
      <p:pic>
        <p:nvPicPr>
          <p:cNvPr id="6" name="Picture 5">
            <a:extLst>
              <a:ext uri="{FF2B5EF4-FFF2-40B4-BE49-F238E27FC236}">
                <a16:creationId xmlns:a16="http://schemas.microsoft.com/office/drawing/2014/main" id="{A820A3B8-7FC8-304B-9635-D942793893E7}"/>
              </a:ext>
            </a:extLst>
          </p:cNvPr>
          <p:cNvPicPr>
            <a:picLocks noChangeAspect="1"/>
          </p:cNvPicPr>
          <p:nvPr/>
        </p:nvPicPr>
        <p:blipFill>
          <a:blip r:embed="rId3"/>
          <a:stretch>
            <a:fillRect/>
          </a:stretch>
        </p:blipFill>
        <p:spPr>
          <a:xfrm>
            <a:off x="5800029" y="1212110"/>
            <a:ext cx="3031105" cy="1939113"/>
          </a:xfrm>
          <a:prstGeom prst="rect">
            <a:avLst/>
          </a:prstGeom>
        </p:spPr>
      </p:pic>
      <p:pic>
        <p:nvPicPr>
          <p:cNvPr id="7" name="Picture 6">
            <a:extLst>
              <a:ext uri="{FF2B5EF4-FFF2-40B4-BE49-F238E27FC236}">
                <a16:creationId xmlns:a16="http://schemas.microsoft.com/office/drawing/2014/main" id="{CEE4C320-D061-7848-BD1E-2A9DC80A098F}"/>
              </a:ext>
            </a:extLst>
          </p:cNvPr>
          <p:cNvPicPr>
            <a:picLocks noChangeAspect="1"/>
          </p:cNvPicPr>
          <p:nvPr/>
        </p:nvPicPr>
        <p:blipFill rotWithShape="1">
          <a:blip r:embed="rId4"/>
          <a:srcRect b="29570"/>
          <a:stretch/>
        </p:blipFill>
        <p:spPr>
          <a:xfrm>
            <a:off x="3470060" y="3251199"/>
            <a:ext cx="5216765" cy="1892301"/>
          </a:xfrm>
          <a:prstGeom prst="rect">
            <a:avLst/>
          </a:prstGeom>
        </p:spPr>
      </p:pic>
    </p:spTree>
    <p:extLst>
      <p:ext uri="{BB962C8B-B14F-4D97-AF65-F5344CB8AC3E}">
        <p14:creationId xmlns:p14="http://schemas.microsoft.com/office/powerpoint/2010/main" val="35098723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8E630-CE68-1641-A670-A9B18FDC9F0B}"/>
              </a:ext>
            </a:extLst>
          </p:cNvPr>
          <p:cNvSpPr>
            <a:spLocks noGrp="1"/>
          </p:cNvSpPr>
          <p:nvPr>
            <p:ph type="title"/>
          </p:nvPr>
        </p:nvSpPr>
        <p:spPr/>
        <p:txBody>
          <a:bodyPr/>
          <a:lstStyle/>
          <a:p>
            <a:r>
              <a:rPr lang="en-US" dirty="0"/>
              <a:t>Choices to Make</a:t>
            </a:r>
          </a:p>
        </p:txBody>
      </p:sp>
      <p:sp>
        <p:nvSpPr>
          <p:cNvPr id="3" name="Text Placeholder 2">
            <a:extLst>
              <a:ext uri="{FF2B5EF4-FFF2-40B4-BE49-F238E27FC236}">
                <a16:creationId xmlns:a16="http://schemas.microsoft.com/office/drawing/2014/main" id="{4A8BF073-F8B6-0F49-8C3A-221534EB420F}"/>
              </a:ext>
            </a:extLst>
          </p:cNvPr>
          <p:cNvSpPr>
            <a:spLocks noGrp="1"/>
          </p:cNvSpPr>
          <p:nvPr>
            <p:ph type="body" idx="1"/>
          </p:nvPr>
        </p:nvSpPr>
        <p:spPr/>
        <p:txBody>
          <a:bodyPr/>
          <a:lstStyle/>
          <a:p>
            <a:pPr marL="139700" indent="0">
              <a:buNone/>
            </a:pPr>
            <a:r>
              <a:rPr lang="en-US" dirty="0"/>
              <a:t>For decisive clustering, you need to make the following choices:</a:t>
            </a:r>
          </a:p>
          <a:p>
            <a:r>
              <a:rPr lang="en-US" dirty="0"/>
              <a:t>Which algorithm to use</a:t>
            </a:r>
          </a:p>
          <a:p>
            <a:r>
              <a:rPr lang="en-US" dirty="0"/>
              <a:t>How many clusters per split</a:t>
            </a:r>
          </a:p>
          <a:p>
            <a:r>
              <a:rPr lang="en-US" dirty="0"/>
              <a:t>When to split vs when to stop</a:t>
            </a:r>
          </a:p>
          <a:p>
            <a:pPr lvl="1"/>
            <a:r>
              <a:rPr lang="en-US" b="1" dirty="0"/>
              <a:t>Max cluster size</a:t>
            </a:r>
            <a:br>
              <a:rPr lang="en-US" dirty="0"/>
            </a:br>
            <a:r>
              <a:rPr lang="en-US" dirty="0"/>
              <a:t>Number of points in cluster falls below threshold</a:t>
            </a:r>
          </a:p>
          <a:p>
            <a:pPr lvl="1"/>
            <a:r>
              <a:rPr lang="en-US" b="1" dirty="0"/>
              <a:t>Max cluster radius</a:t>
            </a:r>
            <a:br>
              <a:rPr lang="en-US" b="1" dirty="0"/>
            </a:br>
            <a:r>
              <a:rPr lang="en-US" dirty="0"/>
              <a:t>distance to furthest point falls below threshold</a:t>
            </a:r>
          </a:p>
          <a:p>
            <a:pPr lvl="1"/>
            <a:r>
              <a:rPr lang="en-US" b="1" dirty="0"/>
              <a:t>Specified # of clusters</a:t>
            </a:r>
            <a:br>
              <a:rPr lang="en-US" b="1" dirty="0"/>
            </a:br>
            <a:r>
              <a:rPr lang="en-US" dirty="0"/>
              <a:t>split until pre-specified # of clusters is reached</a:t>
            </a:r>
            <a:endParaRPr lang="en-US" b="1" dirty="0"/>
          </a:p>
        </p:txBody>
      </p:sp>
      <p:sp>
        <p:nvSpPr>
          <p:cNvPr id="4" name="Slide Number Placeholder 3">
            <a:extLst>
              <a:ext uri="{FF2B5EF4-FFF2-40B4-BE49-F238E27FC236}">
                <a16:creationId xmlns:a16="http://schemas.microsoft.com/office/drawing/2014/main" id="{E5FCC080-B108-C740-8E6D-A019E9ACEC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spTree>
    <p:extLst>
      <p:ext uri="{BB962C8B-B14F-4D97-AF65-F5344CB8AC3E}">
        <p14:creationId xmlns:p14="http://schemas.microsoft.com/office/powerpoint/2010/main" val="2484145494"/>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81617-2E3C-944C-A25A-37108AAB0164}"/>
              </a:ext>
            </a:extLst>
          </p:cNvPr>
          <p:cNvSpPr>
            <a:spLocks noGrp="1"/>
          </p:cNvSpPr>
          <p:nvPr>
            <p:ph type="title"/>
          </p:nvPr>
        </p:nvSpPr>
        <p:spPr/>
        <p:txBody>
          <a:bodyPr/>
          <a:lstStyle/>
          <a:p>
            <a:r>
              <a:rPr lang="en-US" sz="2200" dirty="0"/>
              <a:t>Agglomerative Clustering</a:t>
            </a:r>
          </a:p>
        </p:txBody>
      </p:sp>
      <p:sp>
        <p:nvSpPr>
          <p:cNvPr id="3" name="Text Placeholder 2">
            <a:extLst>
              <a:ext uri="{FF2B5EF4-FFF2-40B4-BE49-F238E27FC236}">
                <a16:creationId xmlns:a16="http://schemas.microsoft.com/office/drawing/2014/main" id="{7393DB5E-AD09-2C41-9F94-0FC03C61084F}"/>
              </a:ext>
            </a:extLst>
          </p:cNvPr>
          <p:cNvSpPr>
            <a:spLocks noGrp="1"/>
          </p:cNvSpPr>
          <p:nvPr>
            <p:ph type="body" idx="1"/>
          </p:nvPr>
        </p:nvSpPr>
        <p:spPr/>
        <p:txBody>
          <a:bodyPr/>
          <a:lstStyle/>
          <a:p>
            <a:pPr marL="139700" indent="0">
              <a:buNone/>
            </a:pPr>
            <a:r>
              <a:rPr lang="en-US" b="1" dirty="0"/>
              <a:t>Algorithm at a glance</a:t>
            </a:r>
          </a:p>
          <a:p>
            <a:pPr marL="139700" indent="0">
              <a:buNone/>
            </a:pPr>
            <a:endParaRPr lang="en-US" dirty="0"/>
          </a:p>
          <a:p>
            <a:pPr marL="482600" indent="-342900">
              <a:buFont typeface="+mj-lt"/>
              <a:buAutoNum type="arabicPeriod"/>
            </a:pPr>
            <a:r>
              <a:rPr lang="en-US" dirty="0"/>
              <a:t>Initialize each point in its own cluster</a:t>
            </a:r>
          </a:p>
          <a:p>
            <a:pPr marL="482600" indent="-342900">
              <a:buFont typeface="+mj-lt"/>
              <a:buAutoNum type="arabicPeriod"/>
            </a:pPr>
            <a:r>
              <a:rPr lang="en-US" dirty="0"/>
              <a:t>Define a distance metric between clusters</a:t>
            </a:r>
          </a:p>
          <a:p>
            <a:pPr marL="139700" indent="0">
              <a:buNone/>
            </a:pPr>
            <a:br>
              <a:rPr lang="en-US" dirty="0"/>
            </a:br>
            <a:r>
              <a:rPr lang="en-US" dirty="0"/>
              <a:t>While there is more than one cluster</a:t>
            </a:r>
            <a:br>
              <a:rPr lang="en-US" dirty="0"/>
            </a:br>
            <a:endParaRPr lang="en-US" dirty="0"/>
          </a:p>
          <a:p>
            <a:pPr marL="939800" lvl="1" indent="-342900">
              <a:buFont typeface="+mj-lt"/>
              <a:buAutoNum type="arabicPeriod" startAt="3"/>
            </a:pPr>
            <a:r>
              <a:rPr lang="en-US" dirty="0"/>
              <a:t>Merge the two closest clusters</a:t>
            </a:r>
          </a:p>
          <a:p>
            <a:pPr marL="939800" lvl="1" indent="-342900">
              <a:buFont typeface="+mj-lt"/>
              <a:buAutoNum type="arabicPeriod" startAt="3"/>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7D69C1A2-4699-2544-AF84-EB8C1092C27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spTree>
    <p:extLst>
      <p:ext uri="{BB962C8B-B14F-4D97-AF65-F5344CB8AC3E}">
        <p14:creationId xmlns:p14="http://schemas.microsoft.com/office/powerpoint/2010/main" val="3229407764"/>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D2C26-C3BF-B34E-BC85-DF20EFFFC6D0}"/>
              </a:ext>
            </a:extLst>
          </p:cNvPr>
          <p:cNvSpPr>
            <a:spLocks noGrp="1"/>
          </p:cNvSpPr>
          <p:nvPr>
            <p:ph type="title"/>
          </p:nvPr>
        </p:nvSpPr>
        <p:spPr/>
        <p:txBody>
          <a:bodyPr/>
          <a:lstStyle/>
          <a:p>
            <a:r>
              <a:rPr lang="en-US" dirty="0"/>
              <a:t>Not Always Easy</a:t>
            </a:r>
          </a:p>
        </p:txBody>
      </p:sp>
      <p:sp>
        <p:nvSpPr>
          <p:cNvPr id="3" name="Text Placeholder 2">
            <a:extLst>
              <a:ext uri="{FF2B5EF4-FFF2-40B4-BE49-F238E27FC236}">
                <a16:creationId xmlns:a16="http://schemas.microsoft.com/office/drawing/2014/main" id="{AF90181B-CB97-A24B-BEB8-EC292483BA9D}"/>
              </a:ext>
            </a:extLst>
          </p:cNvPr>
          <p:cNvSpPr>
            <a:spLocks noGrp="1"/>
          </p:cNvSpPr>
          <p:nvPr>
            <p:ph type="body" idx="1"/>
          </p:nvPr>
        </p:nvSpPr>
        <p:spPr/>
        <p:txBody>
          <a:bodyPr/>
          <a:lstStyle/>
          <a:p>
            <a:pPr marL="139700" indent="0">
              <a:buNone/>
            </a:pPr>
            <a:r>
              <a:rPr lang="en-US" dirty="0"/>
              <a:t>There are many clusters that are harder to learn with this setup</a:t>
            </a:r>
          </a:p>
          <a:p>
            <a:r>
              <a:rPr lang="en-US" dirty="0"/>
              <a:t>Distance does not determine clusters</a:t>
            </a:r>
          </a:p>
        </p:txBody>
      </p:sp>
      <p:sp>
        <p:nvSpPr>
          <p:cNvPr id="4" name="Slide Number Placeholder 3">
            <a:extLst>
              <a:ext uri="{FF2B5EF4-FFF2-40B4-BE49-F238E27FC236}">
                <a16:creationId xmlns:a16="http://schemas.microsoft.com/office/drawing/2014/main" id="{72630067-B00D-5E45-A3CC-5A7D36BDEF6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pic>
        <p:nvPicPr>
          <p:cNvPr id="5" name="Picture 4">
            <a:extLst>
              <a:ext uri="{FF2B5EF4-FFF2-40B4-BE49-F238E27FC236}">
                <a16:creationId xmlns:a16="http://schemas.microsoft.com/office/drawing/2014/main" id="{190B3DF7-7CF6-F14A-92B3-225D5E7A4186}"/>
              </a:ext>
            </a:extLst>
          </p:cNvPr>
          <p:cNvPicPr>
            <a:picLocks noChangeAspect="1"/>
          </p:cNvPicPr>
          <p:nvPr/>
        </p:nvPicPr>
        <p:blipFill>
          <a:blip r:embed="rId2"/>
          <a:stretch>
            <a:fillRect/>
          </a:stretch>
        </p:blipFill>
        <p:spPr>
          <a:xfrm>
            <a:off x="3551686" y="1448862"/>
            <a:ext cx="4636146" cy="3565430"/>
          </a:xfrm>
          <a:prstGeom prst="rect">
            <a:avLst/>
          </a:prstGeom>
        </p:spPr>
      </p:pic>
    </p:spTree>
    <p:extLst>
      <p:ext uri="{BB962C8B-B14F-4D97-AF65-F5344CB8AC3E}">
        <p14:creationId xmlns:p14="http://schemas.microsoft.com/office/powerpoint/2010/main" val="1187205946"/>
      </p:ext>
    </p:extLst>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EFCA0-ECFD-CB40-B31A-7667023798C5}"/>
              </a:ext>
            </a:extLst>
          </p:cNvPr>
          <p:cNvSpPr>
            <a:spLocks noGrp="1"/>
          </p:cNvSpPr>
          <p:nvPr>
            <p:ph type="title"/>
          </p:nvPr>
        </p:nvSpPr>
        <p:spPr/>
        <p:txBody>
          <a:bodyPr/>
          <a:lstStyle/>
          <a:p>
            <a:r>
              <a:rPr lang="en-US" dirty="0"/>
              <a:t>Step 1</a:t>
            </a:r>
          </a:p>
        </p:txBody>
      </p:sp>
      <p:sp>
        <p:nvSpPr>
          <p:cNvPr id="3" name="Text Placeholder 2">
            <a:extLst>
              <a:ext uri="{FF2B5EF4-FFF2-40B4-BE49-F238E27FC236}">
                <a16:creationId xmlns:a16="http://schemas.microsoft.com/office/drawing/2014/main" id="{3BAE213A-AF3C-A842-ABCE-8A7ADF2C626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454EF95-A36B-2248-A1C2-89372D0830C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5" name="Picture 4">
            <a:extLst>
              <a:ext uri="{FF2B5EF4-FFF2-40B4-BE49-F238E27FC236}">
                <a16:creationId xmlns:a16="http://schemas.microsoft.com/office/drawing/2014/main" id="{04E942FB-B29C-D746-94D5-5E082AA125A7}"/>
              </a:ext>
            </a:extLst>
          </p:cNvPr>
          <p:cNvPicPr>
            <a:picLocks noChangeAspect="1"/>
          </p:cNvPicPr>
          <p:nvPr/>
        </p:nvPicPr>
        <p:blipFill>
          <a:blip r:embed="rId2"/>
          <a:stretch>
            <a:fillRect/>
          </a:stretch>
        </p:blipFill>
        <p:spPr>
          <a:xfrm>
            <a:off x="3090625" y="698164"/>
            <a:ext cx="5113287" cy="3147976"/>
          </a:xfrm>
          <a:prstGeom prst="rect">
            <a:avLst/>
          </a:prstGeom>
        </p:spPr>
      </p:pic>
      <p:pic>
        <p:nvPicPr>
          <p:cNvPr id="6" name="Picture 5">
            <a:extLst>
              <a:ext uri="{FF2B5EF4-FFF2-40B4-BE49-F238E27FC236}">
                <a16:creationId xmlns:a16="http://schemas.microsoft.com/office/drawing/2014/main" id="{A2BC6820-750A-DD46-8D8B-99368595F800}"/>
              </a:ext>
            </a:extLst>
          </p:cNvPr>
          <p:cNvPicPr>
            <a:picLocks noChangeAspect="1"/>
          </p:cNvPicPr>
          <p:nvPr/>
        </p:nvPicPr>
        <p:blipFill>
          <a:blip r:embed="rId3"/>
          <a:stretch>
            <a:fillRect/>
          </a:stretch>
        </p:blipFill>
        <p:spPr>
          <a:xfrm>
            <a:off x="6202746" y="1335846"/>
            <a:ext cx="2001166" cy="2460308"/>
          </a:xfrm>
          <a:prstGeom prst="rect">
            <a:avLst/>
          </a:prstGeom>
        </p:spPr>
      </p:pic>
    </p:spTree>
    <p:extLst>
      <p:ext uri="{BB962C8B-B14F-4D97-AF65-F5344CB8AC3E}">
        <p14:creationId xmlns:p14="http://schemas.microsoft.com/office/powerpoint/2010/main" val="171787101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C38D2-AE15-5B41-916E-F81061CB22A8}"/>
              </a:ext>
            </a:extLst>
          </p:cNvPr>
          <p:cNvSpPr>
            <a:spLocks noGrp="1"/>
          </p:cNvSpPr>
          <p:nvPr>
            <p:ph type="title"/>
          </p:nvPr>
        </p:nvSpPr>
        <p:spPr/>
        <p:txBody>
          <a:bodyPr/>
          <a:lstStyle/>
          <a:p>
            <a:r>
              <a:rPr lang="en-US" dirty="0"/>
              <a:t>Step 2</a:t>
            </a:r>
          </a:p>
        </p:txBody>
      </p:sp>
      <p:sp>
        <p:nvSpPr>
          <p:cNvPr id="3" name="Text Placeholder 2">
            <a:extLst>
              <a:ext uri="{FF2B5EF4-FFF2-40B4-BE49-F238E27FC236}">
                <a16:creationId xmlns:a16="http://schemas.microsoft.com/office/drawing/2014/main" id="{11A1CAC1-648F-324B-B024-6C3BA1B4488D}"/>
              </a:ext>
            </a:extLst>
          </p:cNvPr>
          <p:cNvSpPr>
            <a:spLocks noGrp="1"/>
          </p:cNvSpPr>
          <p:nvPr>
            <p:ph type="body" idx="1"/>
          </p:nvPr>
        </p:nvSpPr>
        <p:spPr>
          <a:xfrm>
            <a:off x="3058727" y="192728"/>
            <a:ext cx="5596200" cy="3981000"/>
          </a:xfrm>
        </p:spPr>
        <p:txBody>
          <a:bodyPr/>
          <a:lstStyle/>
          <a:p>
            <a:pPr marL="139700" indent="0">
              <a:buNone/>
            </a:pPr>
            <a:r>
              <a:rPr lang="en-US" dirty="0"/>
              <a:t>2. Define a distance metric between clusters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br>
              <a:rPr lang="en-US" dirty="0"/>
            </a:br>
            <a:r>
              <a:rPr lang="en-US" dirty="0"/>
              <a:t>This formula means we are defining the distance between two clusters as the smallest distance between any pair of points between the clusters.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1CC4D9CC-8B77-574F-AA0D-7DB2FCE254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5" name="Picture 4">
            <a:extLst>
              <a:ext uri="{FF2B5EF4-FFF2-40B4-BE49-F238E27FC236}">
                <a16:creationId xmlns:a16="http://schemas.microsoft.com/office/drawing/2014/main" id="{191E23E1-79E4-4544-A741-F205D107C110}"/>
              </a:ext>
            </a:extLst>
          </p:cNvPr>
          <p:cNvPicPr>
            <a:picLocks noChangeAspect="1"/>
          </p:cNvPicPr>
          <p:nvPr/>
        </p:nvPicPr>
        <p:blipFill>
          <a:blip r:embed="rId3"/>
          <a:stretch>
            <a:fillRect/>
          </a:stretch>
        </p:blipFill>
        <p:spPr>
          <a:xfrm>
            <a:off x="3342588" y="889278"/>
            <a:ext cx="1568481" cy="1928349"/>
          </a:xfrm>
          <a:prstGeom prst="rect">
            <a:avLst/>
          </a:prstGeom>
        </p:spPr>
      </p:pic>
      <p:sp>
        <p:nvSpPr>
          <p:cNvPr id="6" name="Oval 5">
            <a:extLst>
              <a:ext uri="{FF2B5EF4-FFF2-40B4-BE49-F238E27FC236}">
                <a16:creationId xmlns:a16="http://schemas.microsoft.com/office/drawing/2014/main" id="{3892ED5B-21E1-4545-B07F-8F7902D8F3D1}"/>
              </a:ext>
            </a:extLst>
          </p:cNvPr>
          <p:cNvSpPr/>
          <p:nvPr/>
        </p:nvSpPr>
        <p:spPr>
          <a:xfrm>
            <a:off x="4566454" y="1116419"/>
            <a:ext cx="248500" cy="250007"/>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EE63BAE-F154-9346-960E-D561CD64669E}"/>
              </a:ext>
            </a:extLst>
          </p:cNvPr>
          <p:cNvSpPr/>
          <p:nvPr/>
        </p:nvSpPr>
        <p:spPr>
          <a:xfrm>
            <a:off x="4341424" y="899910"/>
            <a:ext cx="248500" cy="250007"/>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CC137874-04CB-C347-ACAD-837CFA2A3539}"/>
                  </a:ext>
                </a:extLst>
              </p:cNvPr>
              <p:cNvSpPr/>
              <p:nvPr/>
            </p:nvSpPr>
            <p:spPr>
              <a:xfrm>
                <a:off x="5071987" y="789413"/>
                <a:ext cx="4122219" cy="3008965"/>
              </a:xfrm>
              <a:prstGeom prst="rect">
                <a:avLst/>
              </a:prstGeom>
            </p:spPr>
            <p:txBody>
              <a:bodyPr wrap="none">
                <a:spAutoFit/>
              </a:bodyPr>
              <a:lstStyle/>
              <a:p>
                <a:r>
                  <a:rPr lang="en-US" b="1" dirty="0">
                    <a:solidFill>
                      <a:srgbClr val="666666"/>
                    </a:solidFill>
                    <a:latin typeface="Nunito Sans" pitchFamily="2" charset="77"/>
                  </a:rPr>
                  <a:t>Single Linkage</a:t>
                </a:r>
                <a:r>
                  <a:rPr lang="en-US" b="1" dirty="0"/>
                  <a:t> </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𝑑𝑖𝑠𝑡𝑎𝑛𝑐𝑒</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(1)</m:t>
                              </m:r>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(2)</m:t>
                              </m:r>
                            </m:sup>
                          </m:sSup>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min</m:t>
                              </m:r>
                            </m:e>
                            <m:lim>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b="0" i="1" smtClean="0">
                                  <a:solidFill>
                                    <a:schemeClr val="accent3">
                                      <a:lumMod val="75000"/>
                                    </a:schemeClr>
                                  </a:solidFill>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𝐶</m:t>
                                  </m:r>
                                </m:e>
                                <m:sup>
                                  <m:r>
                                    <a:rPr lang="en-US" i="1">
                                      <a:latin typeface="Cambria Math" panose="02040503050406030204" pitchFamily="18" charset="0"/>
                                    </a:rPr>
                                    <m:t>(</m:t>
                                  </m:r>
                                  <m:r>
                                    <a:rPr lang="en-US" b="0" i="1" smtClean="0">
                                      <a:latin typeface="Cambria Math" panose="02040503050406030204" pitchFamily="18" charset="0"/>
                                    </a:rPr>
                                    <m:t>1</m:t>
                                  </m:r>
                                  <m:r>
                                    <a:rPr lang="en-US" i="1">
                                      <a:latin typeface="Cambria Math" panose="02040503050406030204" pitchFamily="18" charset="0"/>
                                    </a:rPr>
                                    <m:t>)</m:t>
                                  </m:r>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b="0" i="1" smtClean="0">
                                      <a:latin typeface="Cambria Math" panose="02040503050406030204" pitchFamily="18" charset="0"/>
                                    </a:rPr>
                                    <m:t>𝑗</m:t>
                                  </m:r>
                                  <m:r>
                                    <a:rPr lang="en-US" i="1">
                                      <a:latin typeface="Cambria Math" panose="02040503050406030204" pitchFamily="18" charset="0"/>
                                    </a:rPr>
                                    <m:t>)</m:t>
                                  </m:r>
                                </m:sup>
                              </m:sSup>
                              <m:r>
                                <a:rPr lang="en-US" b="0" i="1" smtClean="0">
                                  <a:solidFill>
                                    <a:schemeClr val="accent4">
                                      <a:lumMod val="75000"/>
                                    </a:schemeClr>
                                  </a:solidFill>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𝐶</m:t>
                                  </m:r>
                                </m:e>
                                <m:sup>
                                  <m:r>
                                    <a:rPr lang="en-US" i="1">
                                      <a:latin typeface="Cambria Math" panose="02040503050406030204" pitchFamily="18" charset="0"/>
                                    </a:rPr>
                                    <m:t>(</m:t>
                                  </m:r>
                                  <m:r>
                                    <a:rPr lang="en-US" b="0" i="1" smtClean="0">
                                      <a:latin typeface="Cambria Math" panose="02040503050406030204" pitchFamily="18" charset="0"/>
                                    </a:rPr>
                                    <m:t>2</m:t>
                                  </m:r>
                                  <m:r>
                                    <a:rPr lang="en-US" i="1">
                                      <a:latin typeface="Cambria Math" panose="02040503050406030204" pitchFamily="18" charset="0"/>
                                    </a:rPr>
                                    <m:t>)</m:t>
                                  </m:r>
                                </m:sup>
                              </m:sSup>
                            </m:lim>
                          </m:limLow>
                        </m:fName>
                        <m:e>
                          <m:r>
                            <a:rPr lang="en-US" b="0" i="1" smtClean="0">
                              <a:latin typeface="Cambria Math" panose="02040503050406030204" pitchFamily="18" charset="0"/>
                            </a:rPr>
                            <m:t>𝑑</m:t>
                          </m:r>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m:t>
                                  </m:r>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b="0" i="1" smtClean="0">
                                      <a:latin typeface="Cambria Math" panose="02040503050406030204" pitchFamily="18" charset="0"/>
                                    </a:rPr>
                                    <m:t>𝑗</m:t>
                                  </m:r>
                                  <m:r>
                                    <a:rPr lang="en-US" i="1">
                                      <a:latin typeface="Cambria Math" panose="02040503050406030204" pitchFamily="18" charset="0"/>
                                    </a:rPr>
                                    <m:t>)</m:t>
                                  </m:r>
                                </m:sup>
                              </m:sSup>
                            </m:e>
                          </m:d>
                        </m:e>
                      </m:func>
                    </m:oMath>
                  </m:oMathPara>
                </a14:m>
                <a:endParaRPr lang="en-US" dirty="0"/>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br>
                  <a:rPr lang="en-US" dirty="0">
                    <a:solidFill>
                      <a:srgbClr val="666666"/>
                    </a:solidFill>
                    <a:latin typeface="Nunito Sans" pitchFamily="2" charset="77"/>
                  </a:rPr>
                </a:br>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p>
            </p:txBody>
          </p:sp>
        </mc:Choice>
        <mc:Fallback xmlns="">
          <p:sp>
            <p:nvSpPr>
              <p:cNvPr id="8" name="Rectangle 7">
                <a:extLst>
                  <a:ext uri="{FF2B5EF4-FFF2-40B4-BE49-F238E27FC236}">
                    <a16:creationId xmlns:a16="http://schemas.microsoft.com/office/drawing/2014/main" id="{CC137874-04CB-C347-ACAD-837CFA2A3539}"/>
                  </a:ext>
                </a:extLst>
              </p:cNvPr>
              <p:cNvSpPr>
                <a:spLocks noRot="1" noChangeAspect="1" noMove="1" noResize="1" noEditPoints="1" noAdjustHandles="1" noChangeArrowheads="1" noChangeShapeType="1" noTextEdit="1"/>
              </p:cNvSpPr>
              <p:nvPr/>
            </p:nvSpPr>
            <p:spPr>
              <a:xfrm>
                <a:off x="5071987" y="789413"/>
                <a:ext cx="4122219" cy="3008965"/>
              </a:xfrm>
              <a:prstGeom prst="rect">
                <a:avLst/>
              </a:prstGeom>
              <a:blipFill>
                <a:blip r:embed="rId4"/>
                <a:stretch>
                  <a:fillRect l="-615"/>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E3175EB8-3EF1-864C-BC67-EE902BFCF8F6}"/>
              </a:ext>
            </a:extLst>
          </p:cNvPr>
          <p:cNvPicPr>
            <a:picLocks noChangeAspect="1"/>
          </p:cNvPicPr>
          <p:nvPr/>
        </p:nvPicPr>
        <p:blipFill>
          <a:blip r:embed="rId5"/>
          <a:stretch>
            <a:fillRect/>
          </a:stretch>
        </p:blipFill>
        <p:spPr>
          <a:xfrm>
            <a:off x="6517759" y="3793554"/>
            <a:ext cx="1695112" cy="1161218"/>
          </a:xfrm>
          <a:prstGeom prst="rect">
            <a:avLst/>
          </a:prstGeom>
        </p:spPr>
      </p:pic>
    </p:spTree>
    <p:extLst>
      <p:ext uri="{BB962C8B-B14F-4D97-AF65-F5344CB8AC3E}">
        <p14:creationId xmlns:p14="http://schemas.microsoft.com/office/powerpoint/2010/main" val="48154951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7BA3-D38C-C44D-9CFE-D5EF63218591}"/>
              </a:ext>
            </a:extLst>
          </p:cNvPr>
          <p:cNvSpPr>
            <a:spLocks noGrp="1"/>
          </p:cNvSpPr>
          <p:nvPr>
            <p:ph type="title"/>
          </p:nvPr>
        </p:nvSpPr>
        <p:spPr/>
        <p:txBody>
          <a:bodyPr/>
          <a:lstStyle/>
          <a:p>
            <a:r>
              <a:rPr lang="en-US" dirty="0"/>
              <a:t>Step 3</a:t>
            </a:r>
          </a:p>
        </p:txBody>
      </p:sp>
      <p:sp>
        <p:nvSpPr>
          <p:cNvPr id="3" name="Text Placeholder 2">
            <a:extLst>
              <a:ext uri="{FF2B5EF4-FFF2-40B4-BE49-F238E27FC236}">
                <a16:creationId xmlns:a16="http://schemas.microsoft.com/office/drawing/2014/main" id="{18D68C99-8C90-F94E-BF1C-AA2A62F7FC4B}"/>
              </a:ext>
            </a:extLst>
          </p:cNvPr>
          <p:cNvSpPr>
            <a:spLocks noGrp="1"/>
          </p:cNvSpPr>
          <p:nvPr>
            <p:ph type="body" idx="1"/>
          </p:nvPr>
        </p:nvSpPr>
        <p:spPr/>
        <p:txBody>
          <a:bodyPr/>
          <a:lstStyle/>
          <a:p>
            <a:pPr marL="139700" indent="0">
              <a:buNone/>
            </a:pPr>
            <a:r>
              <a:rPr lang="en-US" dirty="0"/>
              <a:t>Merge closest pair of clusters</a:t>
            </a:r>
          </a:p>
        </p:txBody>
      </p:sp>
      <p:sp>
        <p:nvSpPr>
          <p:cNvPr id="4" name="Slide Number Placeholder 3">
            <a:extLst>
              <a:ext uri="{FF2B5EF4-FFF2-40B4-BE49-F238E27FC236}">
                <a16:creationId xmlns:a16="http://schemas.microsoft.com/office/drawing/2014/main" id="{93A3577D-1E6C-0644-85DC-F9EEFC7DD9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pic>
        <p:nvPicPr>
          <p:cNvPr id="5" name="Picture 4">
            <a:extLst>
              <a:ext uri="{FF2B5EF4-FFF2-40B4-BE49-F238E27FC236}">
                <a16:creationId xmlns:a16="http://schemas.microsoft.com/office/drawing/2014/main" id="{64899CCE-C732-204C-A03A-953BA4EEC678}"/>
              </a:ext>
            </a:extLst>
          </p:cNvPr>
          <p:cNvPicPr>
            <a:picLocks noChangeAspect="1"/>
          </p:cNvPicPr>
          <p:nvPr/>
        </p:nvPicPr>
        <p:blipFill rotWithShape="1">
          <a:blip r:embed="rId2"/>
          <a:srcRect t="16540"/>
          <a:stretch/>
        </p:blipFill>
        <p:spPr>
          <a:xfrm>
            <a:off x="2690038" y="1189918"/>
            <a:ext cx="5490534" cy="2923258"/>
          </a:xfrm>
          <a:prstGeom prst="rect">
            <a:avLst/>
          </a:prstGeom>
        </p:spPr>
      </p:pic>
      <p:pic>
        <p:nvPicPr>
          <p:cNvPr id="7" name="Picture 6">
            <a:extLst>
              <a:ext uri="{FF2B5EF4-FFF2-40B4-BE49-F238E27FC236}">
                <a16:creationId xmlns:a16="http://schemas.microsoft.com/office/drawing/2014/main" id="{665FDD47-4671-2B4C-A9C9-B552932A7EC0}"/>
              </a:ext>
            </a:extLst>
          </p:cNvPr>
          <p:cNvPicPr>
            <a:picLocks noChangeAspect="1"/>
          </p:cNvPicPr>
          <p:nvPr/>
        </p:nvPicPr>
        <p:blipFill>
          <a:blip r:embed="rId3"/>
          <a:stretch>
            <a:fillRect/>
          </a:stretch>
        </p:blipFill>
        <p:spPr>
          <a:xfrm>
            <a:off x="4568603" y="4622653"/>
            <a:ext cx="4025900" cy="406400"/>
          </a:xfrm>
          <a:prstGeom prst="rect">
            <a:avLst/>
          </a:prstGeom>
        </p:spPr>
      </p:pic>
    </p:spTree>
    <p:extLst>
      <p:ext uri="{BB962C8B-B14F-4D97-AF65-F5344CB8AC3E}">
        <p14:creationId xmlns:p14="http://schemas.microsoft.com/office/powerpoint/2010/main" val="1201106330"/>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7BA3-D38C-C44D-9CFE-D5EF63218591}"/>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18D68C99-8C90-F94E-BF1C-AA2A62F7FC4B}"/>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93A3577D-1E6C-0644-85DC-F9EEFC7DD9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pic>
        <p:nvPicPr>
          <p:cNvPr id="9" name="Picture 8">
            <a:extLst>
              <a:ext uri="{FF2B5EF4-FFF2-40B4-BE49-F238E27FC236}">
                <a16:creationId xmlns:a16="http://schemas.microsoft.com/office/drawing/2014/main" id="{91E43A49-AFAC-AD4B-8746-C746CAC3277D}"/>
              </a:ext>
            </a:extLst>
          </p:cNvPr>
          <p:cNvPicPr>
            <a:picLocks noChangeAspect="1"/>
          </p:cNvPicPr>
          <p:nvPr/>
        </p:nvPicPr>
        <p:blipFill>
          <a:blip r:embed="rId2"/>
          <a:stretch>
            <a:fillRect/>
          </a:stretch>
        </p:blipFill>
        <p:spPr>
          <a:xfrm>
            <a:off x="4568603" y="4645985"/>
            <a:ext cx="4025900" cy="381000"/>
          </a:xfrm>
          <a:prstGeom prst="rect">
            <a:avLst/>
          </a:prstGeom>
        </p:spPr>
      </p:pic>
      <p:pic>
        <p:nvPicPr>
          <p:cNvPr id="10" name="Picture 9">
            <a:extLst>
              <a:ext uri="{FF2B5EF4-FFF2-40B4-BE49-F238E27FC236}">
                <a16:creationId xmlns:a16="http://schemas.microsoft.com/office/drawing/2014/main" id="{A87AAABF-2A2C-3C4E-8775-6660D867C486}"/>
              </a:ext>
            </a:extLst>
          </p:cNvPr>
          <p:cNvPicPr>
            <a:picLocks noChangeAspect="1"/>
          </p:cNvPicPr>
          <p:nvPr/>
        </p:nvPicPr>
        <p:blipFill rotWithShape="1">
          <a:blip r:embed="rId3"/>
          <a:srcRect t="16818" r="59419"/>
          <a:stretch/>
        </p:blipFill>
        <p:spPr>
          <a:xfrm>
            <a:off x="2663164" y="1180214"/>
            <a:ext cx="2900929" cy="2977117"/>
          </a:xfrm>
          <a:prstGeom prst="rect">
            <a:avLst/>
          </a:prstGeom>
        </p:spPr>
      </p:pic>
    </p:spTree>
    <p:extLst>
      <p:ext uri="{BB962C8B-B14F-4D97-AF65-F5344CB8AC3E}">
        <p14:creationId xmlns:p14="http://schemas.microsoft.com/office/powerpoint/2010/main" val="2639332697"/>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7BA3-D38C-C44D-9CFE-D5EF63218591}"/>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18D68C99-8C90-F94E-BF1C-AA2A62F7FC4B}"/>
              </a:ext>
            </a:extLst>
          </p:cNvPr>
          <p:cNvSpPr>
            <a:spLocks noGrp="1"/>
          </p:cNvSpPr>
          <p:nvPr>
            <p:ph type="body" idx="1"/>
          </p:nvPr>
        </p:nvSpPr>
        <p:spPr/>
        <p:txBody>
          <a:bodyPr/>
          <a:lstStyle/>
          <a:p>
            <a:pPr marL="139700" indent="0">
              <a:buNone/>
            </a:pPr>
            <a:r>
              <a:rPr lang="en-US" dirty="0"/>
              <a:t>Notice that the height of the dendrogram is growing as we group points farther from each other</a:t>
            </a:r>
          </a:p>
        </p:txBody>
      </p:sp>
      <p:sp>
        <p:nvSpPr>
          <p:cNvPr id="4" name="Slide Number Placeholder 3">
            <a:extLst>
              <a:ext uri="{FF2B5EF4-FFF2-40B4-BE49-F238E27FC236}">
                <a16:creationId xmlns:a16="http://schemas.microsoft.com/office/drawing/2014/main" id="{93A3577D-1E6C-0644-85DC-F9EEFC7DD9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pic>
        <p:nvPicPr>
          <p:cNvPr id="11" name="Picture 10">
            <a:extLst>
              <a:ext uri="{FF2B5EF4-FFF2-40B4-BE49-F238E27FC236}">
                <a16:creationId xmlns:a16="http://schemas.microsoft.com/office/drawing/2014/main" id="{AF486E59-D36B-3147-BA67-98ED6F28C0CD}"/>
              </a:ext>
            </a:extLst>
          </p:cNvPr>
          <p:cNvPicPr>
            <a:picLocks noChangeAspect="1"/>
          </p:cNvPicPr>
          <p:nvPr/>
        </p:nvPicPr>
        <p:blipFill>
          <a:blip r:embed="rId2"/>
          <a:stretch>
            <a:fillRect/>
          </a:stretch>
        </p:blipFill>
        <p:spPr>
          <a:xfrm>
            <a:off x="4557971" y="4582337"/>
            <a:ext cx="4025900" cy="444500"/>
          </a:xfrm>
          <a:prstGeom prst="rect">
            <a:avLst/>
          </a:prstGeom>
        </p:spPr>
      </p:pic>
      <p:pic>
        <p:nvPicPr>
          <p:cNvPr id="12" name="Picture 11">
            <a:extLst>
              <a:ext uri="{FF2B5EF4-FFF2-40B4-BE49-F238E27FC236}">
                <a16:creationId xmlns:a16="http://schemas.microsoft.com/office/drawing/2014/main" id="{FCA6AEEC-6186-0045-8345-95F67E894A8B}"/>
              </a:ext>
            </a:extLst>
          </p:cNvPr>
          <p:cNvPicPr>
            <a:picLocks noChangeAspect="1"/>
          </p:cNvPicPr>
          <p:nvPr/>
        </p:nvPicPr>
        <p:blipFill rotWithShape="1">
          <a:blip r:embed="rId3"/>
          <a:srcRect t="18909" r="60000"/>
          <a:stretch/>
        </p:blipFill>
        <p:spPr>
          <a:xfrm>
            <a:off x="2623124" y="1233375"/>
            <a:ext cx="2905806" cy="2949443"/>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p14:cNvContentPartPr/>
              <p14:nvPr/>
            </p14:nvContentPartPr>
            <p14:xfrm>
              <a:off x="7448400" y="4790160"/>
              <a:ext cx="411120" cy="12240"/>
            </p14:xfrm>
          </p:contentPart>
        </mc:Choice>
        <mc:Fallback xmlns="">
          <p:pic>
            <p:nvPicPr>
              <p:cNvPr id="5" name="Ink 4"/>
              <p:cNvPicPr/>
              <p:nvPr/>
            </p:nvPicPr>
            <p:blipFill>
              <a:blip r:embed="rId5"/>
              <a:stretch>
                <a:fillRect/>
              </a:stretch>
            </p:blipFill>
            <p:spPr>
              <a:xfrm>
                <a:off x="7439040" y="4780800"/>
                <a:ext cx="429840" cy="30960"/>
              </a:xfrm>
              <a:prstGeom prst="rect">
                <a:avLst/>
              </a:prstGeom>
            </p:spPr>
          </p:pic>
        </mc:Fallback>
      </mc:AlternateContent>
    </p:spTree>
    <p:extLst>
      <p:ext uri="{BB962C8B-B14F-4D97-AF65-F5344CB8AC3E}">
        <p14:creationId xmlns:p14="http://schemas.microsoft.com/office/powerpoint/2010/main" val="3040313794"/>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43877-5BB5-9847-A7BB-0BCE6B2B1C29}"/>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AA69B001-60DC-C14C-9523-3A93E6E7AE7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AAFA45-0EDB-4D4E-86A7-3948F5A07D9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pic>
        <p:nvPicPr>
          <p:cNvPr id="5" name="Picture 4">
            <a:extLst>
              <a:ext uri="{FF2B5EF4-FFF2-40B4-BE49-F238E27FC236}">
                <a16:creationId xmlns:a16="http://schemas.microsoft.com/office/drawing/2014/main" id="{4049A7F9-0D09-624E-B9F7-126A555A0F89}"/>
              </a:ext>
            </a:extLst>
          </p:cNvPr>
          <p:cNvPicPr>
            <a:picLocks noChangeAspect="1"/>
          </p:cNvPicPr>
          <p:nvPr/>
        </p:nvPicPr>
        <p:blipFill>
          <a:blip r:embed="rId2"/>
          <a:stretch>
            <a:fillRect/>
          </a:stretch>
        </p:blipFill>
        <p:spPr>
          <a:xfrm>
            <a:off x="3229343" y="1265864"/>
            <a:ext cx="2023139" cy="2389397"/>
          </a:xfrm>
          <a:prstGeom prst="rect">
            <a:avLst/>
          </a:prstGeom>
        </p:spPr>
      </p:pic>
      <p:pic>
        <p:nvPicPr>
          <p:cNvPr id="6" name="Picture 5">
            <a:extLst>
              <a:ext uri="{FF2B5EF4-FFF2-40B4-BE49-F238E27FC236}">
                <a16:creationId xmlns:a16="http://schemas.microsoft.com/office/drawing/2014/main" id="{1A02D7C3-C67B-8749-9C05-4D64C6629F3F}"/>
              </a:ext>
            </a:extLst>
          </p:cNvPr>
          <p:cNvPicPr>
            <a:picLocks noChangeAspect="1"/>
          </p:cNvPicPr>
          <p:nvPr/>
        </p:nvPicPr>
        <p:blipFill>
          <a:blip r:embed="rId3"/>
          <a:stretch>
            <a:fillRect/>
          </a:stretch>
        </p:blipFill>
        <p:spPr>
          <a:xfrm>
            <a:off x="4643032" y="4544238"/>
            <a:ext cx="4025900" cy="520700"/>
          </a:xfrm>
          <a:prstGeom prst="rect">
            <a:avLst/>
          </a:prstGeom>
        </p:spPr>
      </p:pic>
    </p:spTree>
    <p:extLst>
      <p:ext uri="{BB962C8B-B14F-4D97-AF65-F5344CB8AC3E}">
        <p14:creationId xmlns:p14="http://schemas.microsoft.com/office/powerpoint/2010/main" val="103769448"/>
      </p:ext>
    </p:ext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B61B5-989A-7544-8495-63F73315BA1E}"/>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B7E2CE82-E738-7E4B-BD9D-ACED90098BE3}"/>
              </a:ext>
            </a:extLst>
          </p:cNvPr>
          <p:cNvSpPr>
            <a:spLocks noGrp="1"/>
          </p:cNvSpPr>
          <p:nvPr>
            <p:ph type="body" idx="1"/>
          </p:nvPr>
        </p:nvSpPr>
        <p:spPr/>
        <p:txBody>
          <a:bodyPr/>
          <a:lstStyle/>
          <a:p>
            <a:pPr marL="139700" indent="0">
              <a:buNone/>
            </a:pPr>
            <a:r>
              <a:rPr lang="en-US" dirty="0"/>
              <a:t>Looking at the dendrogram, we can see there is a bit of an outlier!</a:t>
            </a:r>
          </a:p>
          <a:p>
            <a:pPr marL="139700" indent="0">
              <a:buNone/>
            </a:pPr>
            <a:endParaRPr lang="en-US" dirty="0"/>
          </a:p>
          <a:p>
            <a:pPr marL="139700" indent="0" algn="r">
              <a:buNone/>
            </a:pPr>
            <a:r>
              <a:rPr lang="en-US" dirty="0"/>
              <a:t>Can tell by seeing a point join a </a:t>
            </a:r>
            <a:br>
              <a:rPr lang="en-US" dirty="0"/>
            </a:br>
            <a:r>
              <a:rPr lang="en-US" dirty="0"/>
              <a:t>cluster with a really large distance.</a:t>
            </a:r>
          </a:p>
        </p:txBody>
      </p:sp>
      <p:sp>
        <p:nvSpPr>
          <p:cNvPr id="4" name="Slide Number Placeholder 3">
            <a:extLst>
              <a:ext uri="{FF2B5EF4-FFF2-40B4-BE49-F238E27FC236}">
                <a16:creationId xmlns:a16="http://schemas.microsoft.com/office/drawing/2014/main" id="{F39A78A4-45CA-6E4E-BF9B-6390D5B749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pic>
        <p:nvPicPr>
          <p:cNvPr id="5" name="Picture 4">
            <a:extLst>
              <a:ext uri="{FF2B5EF4-FFF2-40B4-BE49-F238E27FC236}">
                <a16:creationId xmlns:a16="http://schemas.microsoft.com/office/drawing/2014/main" id="{42981247-B8E6-6041-8157-8A72A2AAE10C}"/>
              </a:ext>
            </a:extLst>
          </p:cNvPr>
          <p:cNvPicPr>
            <a:picLocks noChangeAspect="1"/>
          </p:cNvPicPr>
          <p:nvPr/>
        </p:nvPicPr>
        <p:blipFill rotWithShape="1">
          <a:blip r:embed="rId2"/>
          <a:srcRect t="19176" r="57209"/>
          <a:stretch/>
        </p:blipFill>
        <p:spPr>
          <a:xfrm>
            <a:off x="2711302" y="1180213"/>
            <a:ext cx="2441301" cy="2346151"/>
          </a:xfrm>
          <a:prstGeom prst="rect">
            <a:avLst/>
          </a:prstGeom>
        </p:spPr>
      </p:pic>
      <p:pic>
        <p:nvPicPr>
          <p:cNvPr id="6" name="Picture 5">
            <a:extLst>
              <a:ext uri="{FF2B5EF4-FFF2-40B4-BE49-F238E27FC236}">
                <a16:creationId xmlns:a16="http://schemas.microsoft.com/office/drawing/2014/main" id="{D2A5C97C-BDC9-CC46-89C0-1C8447DCD385}"/>
              </a:ext>
            </a:extLst>
          </p:cNvPr>
          <p:cNvPicPr>
            <a:picLocks noChangeAspect="1"/>
          </p:cNvPicPr>
          <p:nvPr/>
        </p:nvPicPr>
        <p:blipFill>
          <a:blip r:embed="rId3"/>
          <a:stretch>
            <a:fillRect/>
          </a:stretch>
        </p:blipFill>
        <p:spPr>
          <a:xfrm>
            <a:off x="4589868" y="3377314"/>
            <a:ext cx="4025900" cy="1663700"/>
          </a:xfrm>
          <a:prstGeom prst="rect">
            <a:avLst/>
          </a:prstGeom>
        </p:spPr>
      </p:pic>
    </p:spTree>
    <p:extLst>
      <p:ext uri="{BB962C8B-B14F-4D97-AF65-F5344CB8AC3E}">
        <p14:creationId xmlns:p14="http://schemas.microsoft.com/office/powerpoint/2010/main" val="4272201889"/>
      </p:ext>
    </p:ext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B61B5-989A-7544-8495-63F73315BA1E}"/>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B7E2CE82-E738-7E4B-BD9D-ACED90098BE3}"/>
              </a:ext>
            </a:extLst>
          </p:cNvPr>
          <p:cNvSpPr>
            <a:spLocks noGrp="1"/>
          </p:cNvSpPr>
          <p:nvPr>
            <p:ph type="body" idx="1"/>
          </p:nvPr>
        </p:nvSpPr>
        <p:spPr/>
        <p:txBody>
          <a:bodyPr/>
          <a:lstStyle/>
          <a:p>
            <a:pPr marL="139700" indent="0" algn="r">
              <a:buNone/>
            </a:pPr>
            <a:r>
              <a:rPr lang="en-US" dirty="0"/>
              <a:t>The tall links in the dendrogram show us we are merging clusters that are far away from each other</a:t>
            </a:r>
          </a:p>
        </p:txBody>
      </p:sp>
      <p:sp>
        <p:nvSpPr>
          <p:cNvPr id="4" name="Slide Number Placeholder 3">
            <a:extLst>
              <a:ext uri="{FF2B5EF4-FFF2-40B4-BE49-F238E27FC236}">
                <a16:creationId xmlns:a16="http://schemas.microsoft.com/office/drawing/2014/main" id="{F39A78A4-45CA-6E4E-BF9B-6390D5B749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pic>
        <p:nvPicPr>
          <p:cNvPr id="8" name="Picture 7">
            <a:extLst>
              <a:ext uri="{FF2B5EF4-FFF2-40B4-BE49-F238E27FC236}">
                <a16:creationId xmlns:a16="http://schemas.microsoft.com/office/drawing/2014/main" id="{7A23CAB8-A58A-A443-929A-38CA9179C1DA}"/>
              </a:ext>
            </a:extLst>
          </p:cNvPr>
          <p:cNvPicPr>
            <a:picLocks noChangeAspect="1"/>
          </p:cNvPicPr>
          <p:nvPr/>
        </p:nvPicPr>
        <p:blipFill rotWithShape="1">
          <a:blip r:embed="rId2"/>
          <a:srcRect t="18262" r="54768"/>
          <a:stretch/>
        </p:blipFill>
        <p:spPr>
          <a:xfrm>
            <a:off x="2711302" y="1137682"/>
            <a:ext cx="2615609" cy="2404862"/>
          </a:xfrm>
          <a:prstGeom prst="rect">
            <a:avLst/>
          </a:prstGeom>
        </p:spPr>
      </p:pic>
      <p:pic>
        <p:nvPicPr>
          <p:cNvPr id="11" name="Picture 10">
            <a:extLst>
              <a:ext uri="{FF2B5EF4-FFF2-40B4-BE49-F238E27FC236}">
                <a16:creationId xmlns:a16="http://schemas.microsoft.com/office/drawing/2014/main" id="{47D7BAFB-2414-6448-AA94-FC13AFCCCA5F}"/>
              </a:ext>
            </a:extLst>
          </p:cNvPr>
          <p:cNvPicPr>
            <a:picLocks noChangeAspect="1"/>
          </p:cNvPicPr>
          <p:nvPr/>
        </p:nvPicPr>
        <p:blipFill>
          <a:blip r:embed="rId3"/>
          <a:stretch>
            <a:fillRect/>
          </a:stretch>
        </p:blipFill>
        <p:spPr>
          <a:xfrm>
            <a:off x="4677292" y="3063211"/>
            <a:ext cx="4127500" cy="1930400"/>
          </a:xfrm>
          <a:prstGeom prst="rect">
            <a:avLst/>
          </a:prstGeom>
        </p:spPr>
      </p:pic>
    </p:spTree>
    <p:extLst>
      <p:ext uri="{BB962C8B-B14F-4D97-AF65-F5344CB8AC3E}">
        <p14:creationId xmlns:p14="http://schemas.microsoft.com/office/powerpoint/2010/main" val="193233648"/>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B61B5-989A-7544-8495-63F73315BA1E}"/>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B7E2CE82-E738-7E4B-BD9D-ACED90098BE3}"/>
              </a:ext>
            </a:extLst>
          </p:cNvPr>
          <p:cNvSpPr>
            <a:spLocks noGrp="1"/>
          </p:cNvSpPr>
          <p:nvPr>
            <p:ph type="body" idx="1"/>
          </p:nvPr>
        </p:nvSpPr>
        <p:spPr/>
        <p:txBody>
          <a:bodyPr/>
          <a:lstStyle/>
          <a:p>
            <a:pPr marL="139700" indent="0">
              <a:buNone/>
            </a:pPr>
            <a:r>
              <a:rPr lang="en-US" dirty="0"/>
              <a:t>Final result after merging all clusters</a:t>
            </a:r>
          </a:p>
        </p:txBody>
      </p:sp>
      <p:sp>
        <p:nvSpPr>
          <p:cNvPr id="4" name="Slide Number Placeholder 3">
            <a:extLst>
              <a:ext uri="{FF2B5EF4-FFF2-40B4-BE49-F238E27FC236}">
                <a16:creationId xmlns:a16="http://schemas.microsoft.com/office/drawing/2014/main" id="{F39A78A4-45CA-6E4E-BF9B-6390D5B749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pic>
        <p:nvPicPr>
          <p:cNvPr id="9" name="Picture 8">
            <a:extLst>
              <a:ext uri="{FF2B5EF4-FFF2-40B4-BE49-F238E27FC236}">
                <a16:creationId xmlns:a16="http://schemas.microsoft.com/office/drawing/2014/main" id="{E38671D7-BCB5-2644-9F10-A7FC05EE2BF9}"/>
              </a:ext>
            </a:extLst>
          </p:cNvPr>
          <p:cNvPicPr>
            <a:picLocks noChangeAspect="1"/>
          </p:cNvPicPr>
          <p:nvPr/>
        </p:nvPicPr>
        <p:blipFill rotWithShape="1">
          <a:blip r:embed="rId2"/>
          <a:srcRect t="14131" r="53721"/>
          <a:stretch/>
        </p:blipFill>
        <p:spPr>
          <a:xfrm>
            <a:off x="2690039" y="999461"/>
            <a:ext cx="2743200" cy="2637953"/>
          </a:xfrm>
          <a:prstGeom prst="rect">
            <a:avLst/>
          </a:prstGeom>
        </p:spPr>
      </p:pic>
      <p:pic>
        <p:nvPicPr>
          <p:cNvPr id="6" name="Picture 5">
            <a:extLst>
              <a:ext uri="{FF2B5EF4-FFF2-40B4-BE49-F238E27FC236}">
                <a16:creationId xmlns:a16="http://schemas.microsoft.com/office/drawing/2014/main" id="{A8FB887C-7559-6C41-BF0D-5D434A7A9D28}"/>
              </a:ext>
            </a:extLst>
          </p:cNvPr>
          <p:cNvPicPr>
            <a:picLocks noChangeAspect="1"/>
          </p:cNvPicPr>
          <p:nvPr/>
        </p:nvPicPr>
        <p:blipFill>
          <a:blip r:embed="rId3"/>
          <a:stretch>
            <a:fillRect/>
          </a:stretch>
        </p:blipFill>
        <p:spPr>
          <a:xfrm>
            <a:off x="4653664" y="2969880"/>
            <a:ext cx="4025900" cy="2032000"/>
          </a:xfrm>
          <a:prstGeom prst="rect">
            <a:avLst/>
          </a:prstGeom>
        </p:spPr>
      </p:pic>
    </p:spTree>
    <p:extLst>
      <p:ext uri="{BB962C8B-B14F-4D97-AF65-F5344CB8AC3E}">
        <p14:creationId xmlns:p14="http://schemas.microsoft.com/office/powerpoint/2010/main" val="3663679446"/>
      </p:ext>
    </p:extLst>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11C70-2D5C-2F4D-BF06-F574C9384AB7}"/>
              </a:ext>
            </a:extLst>
          </p:cNvPr>
          <p:cNvSpPr>
            <a:spLocks noGrp="1"/>
          </p:cNvSpPr>
          <p:nvPr>
            <p:ph type="title"/>
          </p:nvPr>
        </p:nvSpPr>
        <p:spPr/>
        <p:txBody>
          <a:bodyPr/>
          <a:lstStyle/>
          <a:p>
            <a:r>
              <a:rPr lang="en-US" dirty="0"/>
              <a:t>Final Result</a:t>
            </a:r>
          </a:p>
        </p:txBody>
      </p:sp>
      <p:sp>
        <p:nvSpPr>
          <p:cNvPr id="3" name="Text Placeholder 2">
            <a:extLst>
              <a:ext uri="{FF2B5EF4-FFF2-40B4-BE49-F238E27FC236}">
                <a16:creationId xmlns:a16="http://schemas.microsoft.com/office/drawing/2014/main" id="{B9477440-BE1C-7D4D-A5D9-272BA983C958}"/>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A34C5FA2-C82C-E74B-8DBD-1CB7E184A46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pic>
        <p:nvPicPr>
          <p:cNvPr id="5" name="Picture 4">
            <a:extLst>
              <a:ext uri="{FF2B5EF4-FFF2-40B4-BE49-F238E27FC236}">
                <a16:creationId xmlns:a16="http://schemas.microsoft.com/office/drawing/2014/main" id="{AF9966F9-90F2-4E4E-A746-CCB6C99108D1}"/>
              </a:ext>
            </a:extLst>
          </p:cNvPr>
          <p:cNvPicPr>
            <a:picLocks noChangeAspect="1"/>
          </p:cNvPicPr>
          <p:nvPr/>
        </p:nvPicPr>
        <p:blipFill>
          <a:blip r:embed="rId2"/>
          <a:stretch>
            <a:fillRect/>
          </a:stretch>
        </p:blipFill>
        <p:spPr>
          <a:xfrm>
            <a:off x="3126459" y="585309"/>
            <a:ext cx="3016205" cy="3426638"/>
          </a:xfrm>
          <a:prstGeom prst="rect">
            <a:avLst/>
          </a:prstGeom>
        </p:spPr>
      </p:pic>
    </p:spTree>
    <p:extLst>
      <p:ext uri="{BB962C8B-B14F-4D97-AF65-F5344CB8AC3E}">
        <p14:creationId xmlns:p14="http://schemas.microsoft.com/office/powerpoint/2010/main" val="2211464136"/>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B5D86BB-1842-0D4D-2B5F-000740A62DBD}"/>
              </a:ext>
            </a:extLst>
          </p:cNvPr>
          <p:cNvSpPr>
            <a:spLocks noGrp="1"/>
          </p:cNvSpPr>
          <p:nvPr>
            <p:ph type="title"/>
          </p:nvPr>
        </p:nvSpPr>
        <p:spPr>
          <a:xfrm>
            <a:off x="234450" y="575500"/>
            <a:ext cx="2046300" cy="3981000"/>
          </a:xfrm>
        </p:spPr>
        <p:txBody>
          <a:bodyPr/>
          <a:lstStyle/>
          <a:p>
            <a:r>
              <a:rPr lang="en-US" dirty="0"/>
              <a:t>Smart Initializing w/ k-means++</a:t>
            </a:r>
          </a:p>
        </p:txBody>
      </p:sp>
      <mc:AlternateContent xmlns:mc="http://schemas.openxmlformats.org/markup-compatibility/2006" xmlns:a14="http://schemas.microsoft.com/office/drawing/2010/main">
        <mc:Choice Requires="a14">
          <p:sp>
            <p:nvSpPr>
              <p:cNvPr id="13" name="Text Placeholder 2">
                <a:extLst>
                  <a:ext uri="{FF2B5EF4-FFF2-40B4-BE49-F238E27FC236}">
                    <a16:creationId xmlns:a16="http://schemas.microsoft.com/office/drawing/2014/main" id="{07099258-E948-FA98-94E1-5668605B3A4B}"/>
                  </a:ext>
                </a:extLst>
              </p:cNvPr>
              <p:cNvSpPr>
                <a:spLocks noGrp="1"/>
              </p:cNvSpPr>
              <p:nvPr>
                <p:ph type="body" idx="1"/>
              </p:nvPr>
            </p:nvSpPr>
            <p:spPr>
              <a:xfrm>
                <a:off x="3090625" y="326116"/>
                <a:ext cx="5596200" cy="3981000"/>
              </a:xfrm>
            </p:spPr>
            <p:txBody>
              <a:bodyPr/>
              <a:lstStyle/>
              <a:p>
                <a:pPr marL="139700" indent="0">
                  <a:buNone/>
                </a:pPr>
                <a:r>
                  <a:rPr lang="en-US" dirty="0"/>
                  <a:t>Making sure the initialized centroids are “good” is critical to finding quality local optima. Our purely random approach was wasteful since it’s very possible that initial centroids start close together.</a:t>
                </a:r>
              </a:p>
              <a:p>
                <a:pPr marL="139700" indent="0">
                  <a:buNone/>
                </a:pPr>
                <a:endParaRPr lang="en-US" dirty="0"/>
              </a:p>
              <a:p>
                <a:pPr marL="139700" indent="0">
                  <a:buNone/>
                </a:pPr>
                <a:r>
                  <a:rPr lang="en-US" dirty="0"/>
                  <a:t>Idea: Try to select  a set of points farther away from each other.</a:t>
                </a:r>
              </a:p>
              <a:p>
                <a:pPr marL="139700" indent="0">
                  <a:buNone/>
                </a:pPr>
                <a:r>
                  <a:rPr lang="en-US" b="1" dirty="0"/>
                  <a:t>k-means++ </a:t>
                </a:r>
                <a:r>
                  <a:rPr lang="en-US" dirty="0"/>
                  <a:t>does a slightly smarter random initialization </a:t>
                </a:r>
              </a:p>
              <a:p>
                <a:pPr marL="482600" indent="-342900">
                  <a:buFont typeface="+mj-lt"/>
                  <a:buAutoNum type="arabicPeriod"/>
                </a:pPr>
                <a:r>
                  <a:rPr lang="en-US" dirty="0"/>
                  <a:t>Choose first cluster </a:t>
                </a:r>
                <a14:m>
                  <m:oMath xmlns:m="http://schemas.openxmlformats.org/officeDocument/2006/math">
                    <m:sSup>
                      <m:sSupPr>
                        <m:ctrlPr>
                          <a:rPr lang="en-US" b="0" i="1" smtClean="0">
                            <a:latin typeface="Cambria Math" panose="02040503050406030204" pitchFamily="18" charset="0"/>
                          </a:rPr>
                        </m:ctrlPr>
                      </m:sSupPr>
                      <m:e>
                        <m:r>
                          <a:rPr lang="en-US" i="1">
                            <a:latin typeface="Cambria Math" panose="02040503050406030204" pitchFamily="18" charset="0"/>
                          </a:rPr>
                          <m:t>𝜇</m:t>
                        </m:r>
                      </m:e>
                      <m:sup>
                        <m:r>
                          <a:rPr lang="en-US" b="0" i="1" smtClean="0">
                            <a:latin typeface="Cambria Math" panose="02040503050406030204" pitchFamily="18" charset="0"/>
                          </a:rPr>
                          <m:t>(1)</m:t>
                        </m:r>
                      </m:sup>
                    </m:sSup>
                    <m:r>
                      <a:rPr lang="en-US" i="1">
                        <a:latin typeface="Cambria Math" panose="02040503050406030204" pitchFamily="18" charset="0"/>
                      </a:rPr>
                      <m:t> </m:t>
                    </m:r>
                  </m:oMath>
                </a14:m>
                <a:r>
                  <a:rPr lang="en-US" dirty="0"/>
                  <a:t>from the data uniformly at random</a:t>
                </a:r>
              </a:p>
              <a:p>
                <a:pPr marL="482600" indent="-342900">
                  <a:buFont typeface="+mj-lt"/>
                  <a:buAutoNum type="arabicPeriod"/>
                </a:pPr>
                <a:r>
                  <a:rPr lang="en-US" dirty="0"/>
                  <a:t>For each data point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 </m:t>
                    </m:r>
                  </m:oMath>
                </a14:m>
                <a:r>
                  <a:rPr lang="en-US" dirty="0"/>
                  <a:t> not chosen yet, compute </a:t>
                </a:r>
                <a14:m>
                  <m:oMath xmlns:m="http://schemas.openxmlformats.org/officeDocument/2006/math">
                    <m:r>
                      <a:rPr lang="en-US" i="1">
                        <a:latin typeface="Cambria Math" panose="02040503050406030204" pitchFamily="18" charset="0"/>
                      </a:rPr>
                      <m:t>𝐷</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m:t>
                    </m:r>
                  </m:oMath>
                </a14:m>
                <a:r>
                  <a:rPr lang="en-US" dirty="0"/>
                  <a:t>, the distance between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 </m:t>
                    </m:r>
                  </m:oMath>
                </a14:m>
                <a:r>
                  <a:rPr lang="en-US" dirty="0"/>
                  <a:t> and the nearest centroid that has already been chosen.</a:t>
                </a:r>
              </a:p>
              <a:p>
                <a:pPr marL="482600" indent="-342900">
                  <a:buFont typeface="+mj-lt"/>
                  <a:buAutoNum type="arabicPeriod"/>
                </a:pPr>
                <a:r>
                  <a:rPr lang="en-US" dirty="0"/>
                  <a:t>Choose one new data point at random as a new centroid, using a weighted probability distribution where a point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 </m:t>
                    </m:r>
                  </m:oMath>
                </a14:m>
                <a:r>
                  <a:rPr lang="en-US" dirty="0"/>
                  <a:t> is chosen with probability proportional to </a:t>
                </a:r>
                <a14:m>
                  <m:oMath xmlns:m="http://schemas.openxmlformats.org/officeDocument/2006/math">
                    <m:r>
                      <a:rPr lang="en-US" i="1">
                        <a:latin typeface="Cambria Math" panose="02040503050406030204" pitchFamily="18" charset="0"/>
                      </a:rPr>
                      <m:t>𝐷</m:t>
                    </m:r>
                    <m:sSup>
                      <m:sSupPr>
                        <m:ctrlPr>
                          <a:rPr lang="en-US" b="0" i="1" smtClean="0">
                            <a:latin typeface="Cambria Math" panose="02040503050406030204" pitchFamily="18" charset="0"/>
                          </a:rPr>
                        </m:ctrlPr>
                      </m:sSupPr>
                      <m:e>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𝑥</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e>
                      <m:sup>
                        <m:r>
                          <a:rPr lang="en-US" b="0" i="1" smtClean="0">
                            <a:latin typeface="Cambria Math" panose="02040503050406030204" pitchFamily="18" charset="0"/>
                          </a:rPr>
                          <m:t>2</m:t>
                        </m:r>
                      </m:sup>
                    </m:sSup>
                  </m:oMath>
                </a14:m>
                <a:r>
                  <a:rPr lang="en-US" dirty="0"/>
                  <a:t>.</a:t>
                </a:r>
              </a:p>
              <a:p>
                <a:pPr marL="482600" indent="-342900">
                  <a:buFont typeface="+mj-lt"/>
                  <a:buAutoNum type="arabicPeriod"/>
                </a:pPr>
                <a:r>
                  <a:rPr lang="en-US" dirty="0"/>
                  <a:t>Repeat 2 and 3 until we have selected </a:t>
                </a:r>
                <a14:m>
                  <m:oMath xmlns:m="http://schemas.openxmlformats.org/officeDocument/2006/math">
                    <m:r>
                      <a:rPr lang="en-US" b="0" i="1" smtClean="0">
                        <a:latin typeface="Cambria Math" panose="02040503050406030204" pitchFamily="18" charset="0"/>
                      </a:rPr>
                      <m:t>𝑘</m:t>
                    </m:r>
                  </m:oMath>
                </a14:m>
                <a:r>
                  <a:rPr lang="en-US" dirty="0"/>
                  <a:t> centroids</a:t>
                </a:r>
              </a:p>
            </p:txBody>
          </p:sp>
        </mc:Choice>
        <mc:Fallback xmlns="">
          <p:sp>
            <p:nvSpPr>
              <p:cNvPr id="13" name="Text Placeholder 2">
                <a:extLst>
                  <a:ext uri="{FF2B5EF4-FFF2-40B4-BE49-F238E27FC236}">
                    <a16:creationId xmlns:a16="http://schemas.microsoft.com/office/drawing/2014/main" id="{07099258-E948-FA98-94E1-5668605B3A4B}"/>
                  </a:ext>
                </a:extLst>
              </p:cNvPr>
              <p:cNvSpPr>
                <a:spLocks noGrp="1" noRot="1" noChangeAspect="1" noMove="1" noResize="1" noEditPoints="1" noAdjustHandles="1" noChangeArrowheads="1" noChangeShapeType="1" noTextEdit="1"/>
              </p:cNvSpPr>
              <p:nvPr>
                <p:ph type="body" idx="1"/>
              </p:nvPr>
            </p:nvSpPr>
            <p:spPr>
              <a:xfrm>
                <a:off x="3090625" y="326116"/>
                <a:ext cx="5596200" cy="3981000"/>
              </a:xfrm>
              <a:blipFill>
                <a:blip r:embed="rId2"/>
                <a:stretch>
                  <a:fillRect b="-15873"/>
                </a:stretch>
              </a:blipFill>
            </p:spPr>
            <p:txBody>
              <a:bodyPr/>
              <a:lstStyle/>
              <a:p>
                <a:r>
                  <a:rPr lang="en-US">
                    <a:noFill/>
                  </a:rPr>
                  <a:t> </a:t>
                </a:r>
              </a:p>
            </p:txBody>
          </p:sp>
        </mc:Fallback>
      </mc:AlternateContent>
      <p:sp>
        <p:nvSpPr>
          <p:cNvPr id="14" name="Slide Number Placeholder 3">
            <a:extLst>
              <a:ext uri="{FF2B5EF4-FFF2-40B4-BE49-F238E27FC236}">
                <a16:creationId xmlns:a16="http://schemas.microsoft.com/office/drawing/2014/main" id="{A77DA0DB-B335-798D-8A20-F9BEC98EE182}"/>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3263093791"/>
      </p:ext>
    </p:extLst>
  </p:cSld>
  <p:clrMapOvr>
    <a:masterClrMapping/>
  </p:clrMapOvr>
  <p:transition>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B497E1-8AAD-9A44-8DA3-4BE0A6C1052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pic>
        <p:nvPicPr>
          <p:cNvPr id="1028" name="Picture 4" descr="Dog Travel GIF">
            <a:extLst>
              <a:ext uri="{FF2B5EF4-FFF2-40B4-BE49-F238E27FC236}">
                <a16:creationId xmlns:a16="http://schemas.microsoft.com/office/drawing/2014/main" id="{1A2D487E-1862-475B-A6D7-E1590D8CC0A0}"/>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38675" y="631357"/>
            <a:ext cx="3880786" cy="388078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71E05199-77D4-40E9-A16C-C9B799FF3853}"/>
                  </a:ext>
                </a:extLst>
              </p14:cNvPr>
              <p14:cNvContentPartPr/>
              <p14:nvPr/>
            </p14:nvContentPartPr>
            <p14:xfrm>
              <a:off x="2831400" y="233640"/>
              <a:ext cx="545400" cy="257040"/>
            </p14:xfrm>
          </p:contentPart>
        </mc:Choice>
        <mc:Fallback xmlns="">
          <p:pic>
            <p:nvPicPr>
              <p:cNvPr id="5" name="Ink 4">
                <a:extLst>
                  <a:ext uri="{FF2B5EF4-FFF2-40B4-BE49-F238E27FC236}">
                    <a16:creationId xmlns:a16="http://schemas.microsoft.com/office/drawing/2014/main" id="{71E05199-77D4-40E9-A16C-C9B799FF3853}"/>
                  </a:ext>
                </a:extLst>
              </p:cNvPr>
              <p:cNvPicPr/>
              <p:nvPr/>
            </p:nvPicPr>
            <p:blipFill>
              <a:blip r:embed="rId4"/>
              <a:stretch>
                <a:fillRect/>
              </a:stretch>
            </p:blipFill>
            <p:spPr>
              <a:xfrm>
                <a:off x="2822040" y="224280"/>
                <a:ext cx="564120" cy="275760"/>
              </a:xfrm>
              <a:prstGeom prst="rect">
                <a:avLst/>
              </a:prstGeom>
            </p:spPr>
          </p:pic>
        </mc:Fallback>
      </mc:AlternateContent>
    </p:spTree>
    <p:extLst>
      <p:ext uri="{BB962C8B-B14F-4D97-AF65-F5344CB8AC3E}">
        <p14:creationId xmlns:p14="http://schemas.microsoft.com/office/powerpoint/2010/main" val="1310918477"/>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000" dirty="0"/>
              <a:t>Agglomerative Clustering</a:t>
            </a:r>
          </a:p>
        </p:txBody>
      </p:sp>
      <p:sp>
        <p:nvSpPr>
          <p:cNvPr id="5" name="Text Placeholder 4"/>
          <p:cNvSpPr>
            <a:spLocks noGrp="1"/>
          </p:cNvSpPr>
          <p:nvPr>
            <p:ph type="body" idx="1"/>
          </p:nvPr>
        </p:nvSpPr>
        <p:spPr/>
        <p:txBody>
          <a:bodyPr/>
          <a:lstStyle/>
          <a:p>
            <a:pPr marL="139700" indent="0">
              <a:buNone/>
            </a:pPr>
            <a:r>
              <a:rPr lang="en-US" dirty="0"/>
              <a:t>With agglomerative clustering, we are now very able to learn weirder </a:t>
            </a:r>
            <a:r>
              <a:rPr lang="en-US" dirty="0" err="1"/>
              <a:t>clusterings</a:t>
            </a:r>
            <a:r>
              <a:rPr lang="en-US" dirty="0"/>
              <a:t> like </a:t>
            </a:r>
          </a:p>
        </p:txBody>
      </p:sp>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pic>
        <p:nvPicPr>
          <p:cNvPr id="6" name="Picture 5">
            <a:extLst>
              <a:ext uri="{FF2B5EF4-FFF2-40B4-BE49-F238E27FC236}">
                <a16:creationId xmlns:a16="http://schemas.microsoft.com/office/drawing/2014/main" id="{33C5C636-25BB-7047-A6C1-8CD876982F3E}"/>
              </a:ext>
            </a:extLst>
          </p:cNvPr>
          <p:cNvPicPr>
            <a:picLocks noChangeAspect="1"/>
          </p:cNvPicPr>
          <p:nvPr/>
        </p:nvPicPr>
        <p:blipFill>
          <a:blip r:embed="rId2"/>
          <a:stretch>
            <a:fillRect/>
          </a:stretch>
        </p:blipFill>
        <p:spPr>
          <a:xfrm>
            <a:off x="3515481" y="2145597"/>
            <a:ext cx="4746488" cy="1671719"/>
          </a:xfrm>
          <a:prstGeom prst="rect">
            <a:avLst/>
          </a:prstGeom>
        </p:spPr>
      </p:pic>
    </p:spTree>
    <p:extLst>
      <p:ext uri="{BB962C8B-B14F-4D97-AF65-F5344CB8AC3E}">
        <p14:creationId xmlns:p14="http://schemas.microsoft.com/office/powerpoint/2010/main" val="55974279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AD4CD-A206-8A46-B13C-266D59B9D902}"/>
              </a:ext>
            </a:extLst>
          </p:cNvPr>
          <p:cNvSpPr>
            <a:spLocks noGrp="1"/>
          </p:cNvSpPr>
          <p:nvPr>
            <p:ph type="title"/>
          </p:nvPr>
        </p:nvSpPr>
        <p:spPr/>
        <p:txBody>
          <a:bodyPr/>
          <a:lstStyle/>
          <a:p>
            <a:r>
              <a:rPr lang="en-US" dirty="0"/>
              <a:t>Dendrogram</a:t>
            </a:r>
          </a:p>
        </p:txBody>
      </p:sp>
      <p:sp>
        <p:nvSpPr>
          <p:cNvPr id="3" name="Text Placeholder 2">
            <a:extLst>
              <a:ext uri="{FF2B5EF4-FFF2-40B4-BE49-F238E27FC236}">
                <a16:creationId xmlns:a16="http://schemas.microsoft.com/office/drawing/2014/main" id="{BFA0F1E3-175A-724E-A984-3B96725A9782}"/>
              </a:ext>
            </a:extLst>
          </p:cNvPr>
          <p:cNvSpPr>
            <a:spLocks noGrp="1"/>
          </p:cNvSpPr>
          <p:nvPr>
            <p:ph type="body" idx="1"/>
          </p:nvPr>
        </p:nvSpPr>
        <p:spPr/>
        <p:txBody>
          <a:bodyPr/>
          <a:lstStyle/>
          <a:p>
            <a:pPr marL="139700" indent="0">
              <a:buNone/>
            </a:pPr>
            <a:r>
              <a:rPr lang="en-US" dirty="0"/>
              <a:t>x-axis shows the datapoints (arranged in a very particular order)</a:t>
            </a:r>
          </a:p>
          <a:p>
            <a:pPr marL="139700" indent="0">
              <a:buNone/>
            </a:pPr>
            <a:r>
              <a:rPr lang="en-US" dirty="0"/>
              <a:t>y-axis shows distance between pairs of clusters</a:t>
            </a:r>
          </a:p>
          <a:p>
            <a:pPr marL="139700" indent="0">
              <a:buNone/>
            </a:pPr>
            <a:endParaRPr lang="en-US" dirty="0"/>
          </a:p>
        </p:txBody>
      </p:sp>
      <p:sp>
        <p:nvSpPr>
          <p:cNvPr id="4" name="Slide Number Placeholder 3">
            <a:extLst>
              <a:ext uri="{FF2B5EF4-FFF2-40B4-BE49-F238E27FC236}">
                <a16:creationId xmlns:a16="http://schemas.microsoft.com/office/drawing/2014/main" id="{2AD9BAE8-4EF5-DF4A-8721-FD46BABAAAE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pic>
        <p:nvPicPr>
          <p:cNvPr id="7" name="Picture 6">
            <a:extLst>
              <a:ext uri="{FF2B5EF4-FFF2-40B4-BE49-F238E27FC236}">
                <a16:creationId xmlns:a16="http://schemas.microsoft.com/office/drawing/2014/main" id="{7C51048C-01D2-7546-8175-5D7EC60B1FD3}"/>
              </a:ext>
            </a:extLst>
          </p:cNvPr>
          <p:cNvPicPr>
            <a:picLocks noChangeAspect="1"/>
          </p:cNvPicPr>
          <p:nvPr/>
        </p:nvPicPr>
        <p:blipFill>
          <a:blip r:embed="rId3"/>
          <a:stretch>
            <a:fillRect/>
          </a:stretch>
        </p:blipFill>
        <p:spPr>
          <a:xfrm>
            <a:off x="2797100" y="2031999"/>
            <a:ext cx="6070453" cy="2085473"/>
          </a:xfrm>
          <a:prstGeom prst="rect">
            <a:avLst/>
          </a:prstGeom>
        </p:spPr>
      </p:pic>
    </p:spTree>
    <p:extLst>
      <p:ext uri="{BB962C8B-B14F-4D97-AF65-F5344CB8AC3E}">
        <p14:creationId xmlns:p14="http://schemas.microsoft.com/office/powerpoint/2010/main" val="1906164729"/>
      </p:ext>
    </p:extLst>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B1B7E-6DE1-6D45-808F-111DB03F3266}"/>
              </a:ext>
            </a:extLst>
          </p:cNvPr>
          <p:cNvSpPr>
            <a:spLocks noGrp="1"/>
          </p:cNvSpPr>
          <p:nvPr>
            <p:ph type="title"/>
          </p:nvPr>
        </p:nvSpPr>
        <p:spPr/>
        <p:txBody>
          <a:bodyPr/>
          <a:lstStyle/>
          <a:p>
            <a:r>
              <a:rPr lang="en-US" dirty="0"/>
              <a:t>Dendrogram</a:t>
            </a:r>
          </a:p>
        </p:txBody>
      </p:sp>
      <p:sp>
        <p:nvSpPr>
          <p:cNvPr id="3" name="Text Placeholder 2">
            <a:extLst>
              <a:ext uri="{FF2B5EF4-FFF2-40B4-BE49-F238E27FC236}">
                <a16:creationId xmlns:a16="http://schemas.microsoft.com/office/drawing/2014/main" id="{770E27F8-ADB9-0144-8544-77C9D82246D0}"/>
              </a:ext>
            </a:extLst>
          </p:cNvPr>
          <p:cNvSpPr>
            <a:spLocks noGrp="1"/>
          </p:cNvSpPr>
          <p:nvPr>
            <p:ph type="body" idx="1"/>
          </p:nvPr>
        </p:nvSpPr>
        <p:spPr/>
        <p:txBody>
          <a:bodyPr/>
          <a:lstStyle/>
          <a:p>
            <a:pPr marL="139700" indent="0">
              <a:buNone/>
            </a:pPr>
            <a:r>
              <a:rPr lang="en-US" dirty="0"/>
              <a:t>The path shows you all clusters that a single point belongs and the order in which its clusters merged</a:t>
            </a:r>
          </a:p>
        </p:txBody>
      </p:sp>
      <p:sp>
        <p:nvSpPr>
          <p:cNvPr id="4" name="Slide Number Placeholder 3">
            <a:extLst>
              <a:ext uri="{FF2B5EF4-FFF2-40B4-BE49-F238E27FC236}">
                <a16:creationId xmlns:a16="http://schemas.microsoft.com/office/drawing/2014/main" id="{E4301AB2-605F-E04F-80DE-27DE89E995F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pic>
        <p:nvPicPr>
          <p:cNvPr id="5" name="Picture 4">
            <a:extLst>
              <a:ext uri="{FF2B5EF4-FFF2-40B4-BE49-F238E27FC236}">
                <a16:creationId xmlns:a16="http://schemas.microsoft.com/office/drawing/2014/main" id="{1B5250ED-46DD-6047-8F79-CB2670A30E79}"/>
              </a:ext>
            </a:extLst>
          </p:cNvPr>
          <p:cNvPicPr>
            <a:picLocks noChangeAspect="1"/>
          </p:cNvPicPr>
          <p:nvPr/>
        </p:nvPicPr>
        <p:blipFill>
          <a:blip r:embed="rId2"/>
          <a:stretch>
            <a:fillRect/>
          </a:stretch>
        </p:blipFill>
        <p:spPr>
          <a:xfrm>
            <a:off x="3806455" y="1923819"/>
            <a:ext cx="4097604" cy="2475402"/>
          </a:xfrm>
          <a:prstGeom prst="rect">
            <a:avLst/>
          </a:prstGeom>
        </p:spPr>
      </p:pic>
    </p:spTree>
    <p:extLst>
      <p:ext uri="{BB962C8B-B14F-4D97-AF65-F5344CB8AC3E}">
        <p14:creationId xmlns:p14="http://schemas.microsoft.com/office/powerpoint/2010/main" val="1846139819"/>
      </p:ext>
    </p:extLst>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59858-E0D0-9B45-8503-1193749B59CA}"/>
              </a:ext>
            </a:extLst>
          </p:cNvPr>
          <p:cNvSpPr>
            <a:spLocks noGrp="1"/>
          </p:cNvSpPr>
          <p:nvPr>
            <p:ph type="title"/>
          </p:nvPr>
        </p:nvSpPr>
        <p:spPr/>
        <p:txBody>
          <a:bodyPr/>
          <a:lstStyle/>
          <a:p>
            <a:r>
              <a:rPr lang="en-US" dirty="0"/>
              <a:t>Cut Dendrogram</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E818F7E-CFA4-C143-8BA7-74D1255BC38E}"/>
                  </a:ext>
                </a:extLst>
              </p:cNvPr>
              <p:cNvSpPr>
                <a:spLocks noGrp="1"/>
              </p:cNvSpPr>
              <p:nvPr>
                <p:ph type="body" idx="1"/>
              </p:nvPr>
            </p:nvSpPr>
            <p:spPr/>
            <p:txBody>
              <a:bodyPr/>
              <a:lstStyle/>
              <a:p>
                <a:pPr marL="139700" indent="0">
                  <a:buNone/>
                </a:pPr>
                <a:r>
                  <a:rPr lang="en-US" dirty="0"/>
                  <a:t>Choose a distance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𝐷</m:t>
                        </m:r>
                      </m:e>
                      <m:sup>
                        <m:r>
                          <a:rPr lang="en-US" b="0" i="1" smtClean="0">
                            <a:latin typeface="Cambria Math" panose="02040503050406030204" pitchFamily="18" charset="0"/>
                          </a:rPr>
                          <m:t>∗</m:t>
                        </m:r>
                      </m:sup>
                    </m:sSup>
                  </m:oMath>
                </a14:m>
                <a:r>
                  <a:rPr lang="en-US" dirty="0"/>
                  <a:t> to “cut” the dendrogram</a:t>
                </a:r>
              </a:p>
              <a:p>
                <a:r>
                  <a:rPr lang="en-US" dirty="0"/>
                  <a:t>Use the largest clusters with distance &lt;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𝐷</m:t>
                        </m:r>
                      </m:e>
                      <m:sup>
                        <m:r>
                          <a:rPr lang="en-US" b="0" i="1" smtClean="0">
                            <a:latin typeface="Cambria Math" panose="02040503050406030204" pitchFamily="18" charset="0"/>
                          </a:rPr>
                          <m:t>∗</m:t>
                        </m:r>
                      </m:sup>
                    </m:sSup>
                  </m:oMath>
                </a14:m>
                <a:endParaRPr lang="en-US" b="0" dirty="0"/>
              </a:p>
              <a:p>
                <a:r>
                  <a:rPr lang="en-US" dirty="0"/>
                  <a:t>Usually ignore the idea of the nested clusters after cutting</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139700" indent="0">
                  <a:buNone/>
                </a:pPr>
                <a:endParaRPr lang="en-US" dirty="0"/>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5E818F7E-CFA4-C143-8BA7-74D1255BC38E}"/>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5099C2E-BB6A-CC47-A448-7B52D1FCCA3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pic>
        <p:nvPicPr>
          <p:cNvPr id="5" name="Picture 4">
            <a:extLst>
              <a:ext uri="{FF2B5EF4-FFF2-40B4-BE49-F238E27FC236}">
                <a16:creationId xmlns:a16="http://schemas.microsoft.com/office/drawing/2014/main" id="{530A5BDB-A291-A84A-905D-471A488DE52A}"/>
              </a:ext>
            </a:extLst>
          </p:cNvPr>
          <p:cNvPicPr>
            <a:picLocks noChangeAspect="1"/>
          </p:cNvPicPr>
          <p:nvPr/>
        </p:nvPicPr>
        <p:blipFill>
          <a:blip r:embed="rId3"/>
          <a:stretch>
            <a:fillRect/>
          </a:stretch>
        </p:blipFill>
        <p:spPr>
          <a:xfrm>
            <a:off x="3285459" y="1899037"/>
            <a:ext cx="5188115" cy="2925485"/>
          </a:xfrm>
          <a:prstGeom prst="rect">
            <a:avLst/>
          </a:prstGeom>
        </p:spPr>
      </p:pic>
    </p:spTree>
    <p:extLst>
      <p:ext uri="{BB962C8B-B14F-4D97-AF65-F5344CB8AC3E}">
        <p14:creationId xmlns:p14="http://schemas.microsoft.com/office/powerpoint/2010/main" val="2578024820"/>
      </p:ext>
    </p:extLst>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6AA8BE-0361-1849-A4CB-8F9A4DD35384}"/>
              </a:ext>
            </a:extLst>
          </p:cNvPr>
          <p:cNvSpPr>
            <a:spLocks noGrp="1"/>
          </p:cNvSpPr>
          <p:nvPr>
            <p:ph type="body" idx="1"/>
          </p:nvPr>
        </p:nvSpPr>
        <p:spPr/>
        <p:txBody>
          <a:bodyPr/>
          <a:lstStyle/>
          <a:p>
            <a:pPr marL="139700" indent="0">
              <a:buNone/>
            </a:pPr>
            <a:r>
              <a:rPr lang="en-US" b="1" dirty="0"/>
              <a:t>How many clusters would be have if we use this threshold?</a:t>
            </a:r>
          </a:p>
        </p:txBody>
      </p:sp>
      <p:sp>
        <p:nvSpPr>
          <p:cNvPr id="3" name="Slide Number Placeholder 2">
            <a:extLst>
              <a:ext uri="{FF2B5EF4-FFF2-40B4-BE49-F238E27FC236}">
                <a16:creationId xmlns:a16="http://schemas.microsoft.com/office/drawing/2014/main" id="{EA43F77F-1050-3146-BAA0-56780EAC85C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dirty="0"/>
          </a:p>
        </p:txBody>
      </p:sp>
      <p:sp>
        <p:nvSpPr>
          <p:cNvPr id="4" name="Title 3">
            <a:extLst>
              <a:ext uri="{FF2B5EF4-FFF2-40B4-BE49-F238E27FC236}">
                <a16:creationId xmlns:a16="http://schemas.microsoft.com/office/drawing/2014/main" id="{BF2FEED0-116E-154E-BDA0-FAE482878A7D}"/>
              </a:ext>
            </a:extLst>
          </p:cNvPr>
          <p:cNvSpPr>
            <a:spLocks noGrp="1"/>
          </p:cNvSpPr>
          <p:nvPr>
            <p:ph type="title"/>
          </p:nvPr>
        </p:nvSpPr>
        <p:spPr/>
        <p:txBody>
          <a:bodyPr/>
          <a:lstStyle/>
          <a:p>
            <a:r>
              <a:rPr lang="en-US" dirty="0"/>
              <a:t>1 min</a:t>
            </a:r>
          </a:p>
        </p:txBody>
      </p:sp>
      <p:pic>
        <p:nvPicPr>
          <p:cNvPr id="5" name="Picture 4">
            <a:extLst>
              <a:ext uri="{FF2B5EF4-FFF2-40B4-BE49-F238E27FC236}">
                <a16:creationId xmlns:a16="http://schemas.microsoft.com/office/drawing/2014/main" id="{5CE2AAFD-281E-2D42-B2F7-1ABD258771FD}"/>
              </a:ext>
            </a:extLst>
          </p:cNvPr>
          <p:cNvPicPr>
            <a:picLocks noChangeAspect="1"/>
          </p:cNvPicPr>
          <p:nvPr/>
        </p:nvPicPr>
        <p:blipFill>
          <a:blip r:embed="rId4"/>
          <a:stretch>
            <a:fillRect/>
          </a:stretch>
        </p:blipFill>
        <p:spPr>
          <a:xfrm>
            <a:off x="3242929" y="1346143"/>
            <a:ext cx="5188115" cy="2925485"/>
          </a:xfrm>
          <a:prstGeom prst="rect">
            <a:avLst/>
          </a:prstGeom>
        </p:spPr>
      </p:pic>
      <p:pic>
        <p:nvPicPr>
          <p:cNvPr id="6" name="Online Media 4" descr="3 Minute Timer.mp4">
            <a:hlinkClick r:id="" action="ppaction://media"/>
            <a:extLst>
              <a:ext uri="{FF2B5EF4-FFF2-40B4-BE49-F238E27FC236}">
                <a16:creationId xmlns:a16="http://schemas.microsoft.com/office/drawing/2014/main" id="{6994D3D1-A1A0-7F42-8BE0-BBFF95937B77}"/>
              </a:ext>
            </a:extLst>
          </p:cNvPr>
          <p:cNvPicPr>
            <a:picLocks noChangeAspect="1"/>
          </p:cNvPicPr>
          <p:nvPr>
            <a:videoFile r:link="rId1"/>
            <p:extLst>
              <p:ext uri="{DAA4B4D4-6D71-4841-9C94-3DE7FCFB9230}">
                <p14:media xmlns:p14="http://schemas.microsoft.com/office/powerpoint/2010/main" r:embed="rId2">
                  <p14:trim st="120095.4203"/>
                </p14:media>
              </p:ext>
            </p:extLst>
          </p:nvPr>
        </p:nvPicPr>
        <p:blipFill>
          <a:blip r:embed="rId5"/>
          <a:stretch>
            <a:fillRect/>
          </a:stretch>
        </p:blipFill>
        <p:spPr>
          <a:xfrm>
            <a:off x="7520376" y="4300554"/>
            <a:ext cx="1253765" cy="705243"/>
          </a:xfrm>
          <a:prstGeom prst="rect">
            <a:avLst/>
          </a:prstGeom>
        </p:spPr>
      </p:pic>
    </p:spTree>
    <p:extLst>
      <p:ext uri="{BB962C8B-B14F-4D97-AF65-F5344CB8AC3E}">
        <p14:creationId xmlns:p14="http://schemas.microsoft.com/office/powerpoint/2010/main" val="194007985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5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6AA8BE-0361-1849-A4CB-8F9A4DD35384}"/>
              </a:ext>
            </a:extLst>
          </p:cNvPr>
          <p:cNvSpPr>
            <a:spLocks noGrp="1"/>
          </p:cNvSpPr>
          <p:nvPr>
            <p:ph type="body" idx="1"/>
          </p:nvPr>
        </p:nvSpPr>
        <p:spPr/>
        <p:txBody>
          <a:bodyPr/>
          <a:lstStyle/>
          <a:p>
            <a:pPr marL="139700" indent="0">
              <a:buNone/>
            </a:pPr>
            <a:r>
              <a:rPr lang="en-US" b="1" dirty="0"/>
              <a:t>How many clusters would we have if we use this threshold?</a:t>
            </a:r>
          </a:p>
        </p:txBody>
      </p:sp>
      <p:sp>
        <p:nvSpPr>
          <p:cNvPr id="3" name="Slide Number Placeholder 2">
            <a:extLst>
              <a:ext uri="{FF2B5EF4-FFF2-40B4-BE49-F238E27FC236}">
                <a16:creationId xmlns:a16="http://schemas.microsoft.com/office/drawing/2014/main" id="{EA43F77F-1050-3146-BAA0-56780EAC85C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dirty="0"/>
          </a:p>
        </p:txBody>
      </p:sp>
      <p:sp>
        <p:nvSpPr>
          <p:cNvPr id="4" name="Title 3">
            <a:extLst>
              <a:ext uri="{FF2B5EF4-FFF2-40B4-BE49-F238E27FC236}">
                <a16:creationId xmlns:a16="http://schemas.microsoft.com/office/drawing/2014/main" id="{BF2FEED0-116E-154E-BDA0-FAE482878A7D}"/>
              </a:ext>
            </a:extLst>
          </p:cNvPr>
          <p:cNvSpPr>
            <a:spLocks noGrp="1"/>
          </p:cNvSpPr>
          <p:nvPr>
            <p:ph type="title"/>
          </p:nvPr>
        </p:nvSpPr>
        <p:spPr/>
        <p:txBody>
          <a:bodyPr/>
          <a:lstStyle/>
          <a:p>
            <a:r>
              <a:rPr lang="en-US" dirty="0"/>
              <a:t>2 min</a:t>
            </a:r>
          </a:p>
        </p:txBody>
      </p:sp>
      <p:pic>
        <p:nvPicPr>
          <p:cNvPr id="5" name="Picture 4">
            <a:extLst>
              <a:ext uri="{FF2B5EF4-FFF2-40B4-BE49-F238E27FC236}">
                <a16:creationId xmlns:a16="http://schemas.microsoft.com/office/drawing/2014/main" id="{5CE2AAFD-281E-2D42-B2F7-1ABD258771FD}"/>
              </a:ext>
            </a:extLst>
          </p:cNvPr>
          <p:cNvPicPr>
            <a:picLocks noChangeAspect="1"/>
          </p:cNvPicPr>
          <p:nvPr/>
        </p:nvPicPr>
        <p:blipFill>
          <a:blip r:embed="rId4"/>
          <a:stretch>
            <a:fillRect/>
          </a:stretch>
        </p:blipFill>
        <p:spPr>
          <a:xfrm>
            <a:off x="2785729" y="1229185"/>
            <a:ext cx="5188115" cy="2925485"/>
          </a:xfrm>
          <a:prstGeom prst="rect">
            <a:avLst/>
          </a:prstGeom>
        </p:spPr>
      </p:pic>
      <p:pic>
        <p:nvPicPr>
          <p:cNvPr id="6" name="Online Media 4" descr="3 Minute Timer.mp4">
            <a:hlinkClick r:id="" action="ppaction://media"/>
            <a:extLst>
              <a:ext uri="{FF2B5EF4-FFF2-40B4-BE49-F238E27FC236}">
                <a16:creationId xmlns:a16="http://schemas.microsoft.com/office/drawing/2014/main" id="{6994D3D1-A1A0-7F42-8BE0-BBFF95937B77}"/>
              </a:ext>
            </a:extLst>
          </p:cNvPr>
          <p:cNvPicPr>
            <a:picLocks noChangeAspect="1"/>
          </p:cNvPicPr>
          <p:nvPr>
            <a:videoFile r:link="rId1"/>
            <p:extLst>
              <p:ext uri="{DAA4B4D4-6D71-4841-9C94-3DE7FCFB9230}">
                <p14:media xmlns:p14="http://schemas.microsoft.com/office/powerpoint/2010/main" r:embed="rId2">
                  <p14:trim st="60275.8161"/>
                </p14:media>
              </p:ext>
            </p:extLst>
          </p:nvPr>
        </p:nvPicPr>
        <p:blipFill>
          <a:blip r:embed="rId5"/>
          <a:stretch>
            <a:fillRect/>
          </a:stretch>
        </p:blipFill>
        <p:spPr>
          <a:xfrm>
            <a:off x="7520376" y="4300554"/>
            <a:ext cx="1253765" cy="705243"/>
          </a:xfrm>
          <a:prstGeom prst="rect">
            <a:avLst/>
          </a:prstGeom>
        </p:spPr>
      </p:pic>
    </p:spTree>
    <p:extLst>
      <p:ext uri="{BB962C8B-B14F-4D97-AF65-F5344CB8AC3E}">
        <p14:creationId xmlns:p14="http://schemas.microsoft.com/office/powerpoint/2010/main" val="26136565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77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482DB-A07D-314C-B395-D4275888F228}"/>
              </a:ext>
            </a:extLst>
          </p:cNvPr>
          <p:cNvSpPr>
            <a:spLocks noGrp="1"/>
          </p:cNvSpPr>
          <p:nvPr>
            <p:ph type="title"/>
          </p:nvPr>
        </p:nvSpPr>
        <p:spPr/>
        <p:txBody>
          <a:bodyPr/>
          <a:lstStyle/>
          <a:p>
            <a:r>
              <a:rPr lang="en-US" dirty="0"/>
              <a:t>Cut Dendrogram</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75B798A4-043B-9E45-B6BB-2683EED80FD3}"/>
                  </a:ext>
                </a:extLst>
              </p:cNvPr>
              <p:cNvSpPr>
                <a:spLocks noGrp="1"/>
              </p:cNvSpPr>
              <p:nvPr>
                <p:ph type="body" idx="1"/>
              </p:nvPr>
            </p:nvSpPr>
            <p:spPr/>
            <p:txBody>
              <a:bodyPr/>
              <a:lstStyle/>
              <a:p>
                <a:pPr marL="139700" indent="0">
                  <a:buNone/>
                </a:pPr>
                <a:r>
                  <a:rPr lang="en-US" dirty="0"/>
                  <a:t>Every branch that crosses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𝐷</m:t>
                        </m:r>
                      </m:e>
                      <m:sup>
                        <m:r>
                          <a:rPr lang="en-US" b="0" i="1" smtClean="0">
                            <a:latin typeface="Cambria Math" panose="02040503050406030204" pitchFamily="18" charset="0"/>
                          </a:rPr>
                          <m:t>∗</m:t>
                        </m:r>
                      </m:sup>
                    </m:sSup>
                  </m:oMath>
                </a14:m>
                <a:r>
                  <a:rPr lang="en-US" dirty="0"/>
                  <a:t> becomes its own cluster</a:t>
                </a:r>
              </a:p>
            </p:txBody>
          </p:sp>
        </mc:Choice>
        <mc:Fallback xmlns="">
          <p:sp>
            <p:nvSpPr>
              <p:cNvPr id="3" name="Text Placeholder 2">
                <a:extLst>
                  <a:ext uri="{FF2B5EF4-FFF2-40B4-BE49-F238E27FC236}">
                    <a16:creationId xmlns:a16="http://schemas.microsoft.com/office/drawing/2014/main" id="{75B798A4-043B-9E45-B6BB-2683EED80FD3}"/>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A22268B-45B0-8D4E-8F55-BE478CBD98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pic>
        <p:nvPicPr>
          <p:cNvPr id="5" name="Picture 4">
            <a:extLst>
              <a:ext uri="{FF2B5EF4-FFF2-40B4-BE49-F238E27FC236}">
                <a16:creationId xmlns:a16="http://schemas.microsoft.com/office/drawing/2014/main" id="{97956E60-3C24-7440-B759-F331104033DD}"/>
              </a:ext>
            </a:extLst>
          </p:cNvPr>
          <p:cNvPicPr>
            <a:picLocks noChangeAspect="1"/>
          </p:cNvPicPr>
          <p:nvPr/>
        </p:nvPicPr>
        <p:blipFill>
          <a:blip r:embed="rId4"/>
          <a:stretch>
            <a:fillRect/>
          </a:stretch>
        </p:blipFill>
        <p:spPr>
          <a:xfrm>
            <a:off x="2743052" y="2270051"/>
            <a:ext cx="6038634" cy="2163726"/>
          </a:xfrm>
          <a:prstGeom prst="rect">
            <a:avLst/>
          </a:prstGeom>
        </p:spPr>
      </p:pic>
    </p:spTree>
    <p:extLst>
      <p:ext uri="{BB962C8B-B14F-4D97-AF65-F5344CB8AC3E}">
        <p14:creationId xmlns:p14="http://schemas.microsoft.com/office/powerpoint/2010/main" val="2030585943"/>
      </p:ext>
    </p:extLst>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40FB9-BAFE-6943-B3D2-1614480793F5}"/>
              </a:ext>
            </a:extLst>
          </p:cNvPr>
          <p:cNvSpPr>
            <a:spLocks noGrp="1"/>
          </p:cNvSpPr>
          <p:nvPr>
            <p:ph type="title"/>
          </p:nvPr>
        </p:nvSpPr>
        <p:spPr/>
        <p:txBody>
          <a:bodyPr/>
          <a:lstStyle/>
          <a:p>
            <a:r>
              <a:rPr lang="en-US" dirty="0"/>
              <a:t>Choices to Make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988D28F5-C0CA-284D-896B-F796F863DA8F}"/>
                  </a:ext>
                </a:extLst>
              </p:cNvPr>
              <p:cNvSpPr>
                <a:spLocks noGrp="1"/>
              </p:cNvSpPr>
              <p:nvPr>
                <p:ph type="body" idx="1"/>
              </p:nvPr>
            </p:nvSpPr>
            <p:spPr/>
            <p:txBody>
              <a:bodyPr/>
              <a:lstStyle/>
              <a:p>
                <a:pPr marL="139700" indent="0">
                  <a:buNone/>
                </a:pPr>
                <a:r>
                  <a:rPr lang="en-US" dirty="0"/>
                  <a:t>For agglomerative clustering, you need to make the following choices:</a:t>
                </a:r>
              </a:p>
              <a:p>
                <a:r>
                  <a:rPr lang="en-US" dirty="0"/>
                  <a:t>Distance metric </a:t>
                </a:r>
                <a14:m>
                  <m:oMath xmlns:m="http://schemas.openxmlformats.org/officeDocument/2006/math">
                    <m:r>
                      <a:rPr lang="en-US" b="0" i="1" smtClean="0">
                        <a:latin typeface="Cambria Math" panose="02040503050406030204" pitchFamily="18" charset="0"/>
                      </a:rPr>
                      <m:t>𝑑</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𝑗</m:t>
                            </m:r>
                          </m:sub>
                        </m:sSub>
                      </m:e>
                    </m:d>
                  </m:oMath>
                </a14:m>
                <a:endParaRPr lang="en-US" dirty="0"/>
              </a:p>
              <a:p>
                <a:r>
                  <a:rPr lang="en-US" dirty="0"/>
                  <a:t>Linkage function </a:t>
                </a:r>
              </a:p>
              <a:p>
                <a:pPr lvl="1"/>
                <a:r>
                  <a:rPr lang="en-US" dirty="0"/>
                  <a:t>Single Linkage:</a:t>
                </a:r>
                <a:br>
                  <a:rPr lang="en-US" dirty="0"/>
                </a:b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b="0" i="0" smtClean="0">
                                <a:latin typeface="Cambria Math" panose="02040503050406030204" pitchFamily="18" charset="0"/>
                              </a:rPr>
                              <m:t>min</m:t>
                            </m:r>
                          </m:e>
                          <m:lim>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2</m:t>
                                </m:r>
                              </m:sub>
                            </m:sSub>
                          </m:lim>
                        </m:limLow>
                      </m:fName>
                      <m:e>
                        <m:r>
                          <a:rPr lang="en-US" i="1">
                            <a:latin typeface="Cambria Math" panose="02040503050406030204" pitchFamily="18" charset="0"/>
                          </a:rPr>
                          <m:t>𝑑</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𝑗</m:t>
                                </m:r>
                              </m:sub>
                            </m:sSub>
                          </m:e>
                        </m:d>
                      </m:e>
                    </m:func>
                  </m:oMath>
                </a14:m>
                <a:endParaRPr lang="en-US" dirty="0"/>
              </a:p>
              <a:p>
                <a:pPr lvl="1"/>
                <a:r>
                  <a:rPr lang="en-US" dirty="0"/>
                  <a:t>Complete Linkage: </a:t>
                </a:r>
                <a:br>
                  <a:rPr lang="en-US" dirty="0"/>
                </a:br>
                <a14:m>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max</m:t>
                            </m:r>
                          </m:e>
                          <m:lim>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𝑗</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2</m:t>
                                </m:r>
                              </m:sub>
                            </m:sSub>
                          </m:lim>
                        </m:limLow>
                      </m:fName>
                      <m:e>
                        <m:r>
                          <a:rPr lang="en-US" b="0" i="1" smtClean="0">
                            <a:latin typeface="Cambria Math" panose="02040503050406030204" pitchFamily="18" charset="0"/>
                          </a:rPr>
                          <m:t>𝑑</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𝑗</m:t>
                                </m:r>
                              </m:sub>
                            </m:sSub>
                          </m:e>
                        </m:d>
                      </m:e>
                    </m:func>
                  </m:oMath>
                </a14:m>
                <a:endParaRPr lang="en-US" dirty="0"/>
              </a:p>
              <a:p>
                <a:pPr lvl="1"/>
                <a:r>
                  <a:rPr lang="en-US" dirty="0"/>
                  <a:t>Centroid Linkage</a:t>
                </a:r>
                <a:br>
                  <a:rPr lang="en-US" dirty="0"/>
                </a:br>
                <a14:m>
                  <m:oMath xmlns:m="http://schemas.openxmlformats.org/officeDocument/2006/math">
                    <m:r>
                      <a:rPr lang="en-US" b="0" i="1" smtClean="0">
                        <a:latin typeface="Cambria Math" panose="02040503050406030204" pitchFamily="18" charset="0"/>
                      </a:rPr>
                      <m:t>𝑑</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2</m:t>
                        </m:r>
                      </m:sub>
                    </m:sSub>
                    <m:r>
                      <a:rPr lang="en-US" b="0" i="1" smtClean="0">
                        <a:latin typeface="Cambria Math" panose="02040503050406030204" pitchFamily="18" charset="0"/>
                      </a:rPr>
                      <m:t>)</m:t>
                    </m:r>
                  </m:oMath>
                </a14:m>
                <a:endParaRPr lang="en-US" dirty="0"/>
              </a:p>
              <a:p>
                <a:pPr lvl="1"/>
                <a:r>
                  <a:rPr lang="en-US" dirty="0"/>
                  <a:t>Others</a:t>
                </a:r>
              </a:p>
              <a:p>
                <a:pPr lvl="1"/>
                <a:endParaRPr lang="en-US" dirty="0"/>
              </a:p>
              <a:p>
                <a:r>
                  <a:rPr lang="en-US" dirty="0"/>
                  <a:t>Where and how to cut dendrogram</a:t>
                </a:r>
              </a:p>
            </p:txBody>
          </p:sp>
        </mc:Choice>
        <mc:Fallback xmlns="">
          <p:sp>
            <p:nvSpPr>
              <p:cNvPr id="3" name="Text Placeholder 2">
                <a:extLst>
                  <a:ext uri="{FF2B5EF4-FFF2-40B4-BE49-F238E27FC236}">
                    <a16:creationId xmlns:a16="http://schemas.microsoft.com/office/drawing/2014/main" id="{988D28F5-C0CA-284D-896B-F796F863DA8F}"/>
                  </a:ext>
                </a:extLst>
              </p:cNvPr>
              <p:cNvSpPr>
                <a:spLocks noGrp="1" noRot="1" noChangeAspect="1" noMove="1" noResize="1" noEditPoints="1" noAdjustHandles="1" noChangeArrowheads="1" noChangeShapeType="1" noTextEdit="1"/>
              </p:cNvSpPr>
              <p:nvPr>
                <p:ph type="body" idx="1"/>
              </p:nvPr>
            </p:nvSpPr>
            <p:spPr>
              <a:blipFill>
                <a:blip r:embed="rId2"/>
                <a:stretch>
                  <a:fillRect b="-127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70C09063-8996-4049-99AF-DD38A609BB3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pic>
        <p:nvPicPr>
          <p:cNvPr id="5" name="Picture 4">
            <a:extLst>
              <a:ext uri="{FF2B5EF4-FFF2-40B4-BE49-F238E27FC236}">
                <a16:creationId xmlns:a16="http://schemas.microsoft.com/office/drawing/2014/main" id="{AE10431C-AF73-1140-B0BD-E8BFBC4477AD}"/>
              </a:ext>
            </a:extLst>
          </p:cNvPr>
          <p:cNvPicPr>
            <a:picLocks noChangeAspect="1"/>
          </p:cNvPicPr>
          <p:nvPr/>
        </p:nvPicPr>
        <p:blipFill>
          <a:blip r:embed="rId3"/>
          <a:stretch>
            <a:fillRect/>
          </a:stretch>
        </p:blipFill>
        <p:spPr>
          <a:xfrm>
            <a:off x="6507125" y="3205000"/>
            <a:ext cx="2459370" cy="1654818"/>
          </a:xfrm>
          <a:prstGeom prst="rect">
            <a:avLst/>
          </a:prstGeom>
        </p:spPr>
      </p:pic>
    </p:spTree>
    <p:extLst>
      <p:ext uri="{BB962C8B-B14F-4D97-AF65-F5344CB8AC3E}">
        <p14:creationId xmlns:p14="http://schemas.microsoft.com/office/powerpoint/2010/main" val="147990326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EAE09-4F44-7548-A6DA-A92BD43E4B89}"/>
              </a:ext>
            </a:extLst>
          </p:cNvPr>
          <p:cNvSpPr>
            <a:spLocks noGrp="1"/>
          </p:cNvSpPr>
          <p:nvPr>
            <p:ph type="title"/>
          </p:nvPr>
        </p:nvSpPr>
        <p:spPr/>
        <p:txBody>
          <a:bodyPr/>
          <a:lstStyle/>
          <a:p>
            <a:r>
              <a:rPr lang="en-US" dirty="0"/>
              <a:t>Practical Notes</a:t>
            </a:r>
          </a:p>
        </p:txBody>
      </p:sp>
      <p:sp>
        <p:nvSpPr>
          <p:cNvPr id="3" name="Text Placeholder 2">
            <a:extLst>
              <a:ext uri="{FF2B5EF4-FFF2-40B4-BE49-F238E27FC236}">
                <a16:creationId xmlns:a16="http://schemas.microsoft.com/office/drawing/2014/main" id="{3A389C00-EB6D-F445-8B62-2B3DC16C7D1A}"/>
              </a:ext>
            </a:extLst>
          </p:cNvPr>
          <p:cNvSpPr>
            <a:spLocks noGrp="1"/>
          </p:cNvSpPr>
          <p:nvPr>
            <p:ph type="body" idx="1"/>
          </p:nvPr>
        </p:nvSpPr>
        <p:spPr/>
        <p:txBody>
          <a:bodyPr/>
          <a:lstStyle/>
          <a:p>
            <a:pPr marL="139700" indent="0">
              <a:buNone/>
            </a:pPr>
            <a:r>
              <a:rPr lang="en-US" dirty="0"/>
              <a:t>For visualization, generally a smaller # of clusters is better</a:t>
            </a:r>
          </a:p>
          <a:p>
            <a:pPr marL="139700" indent="0">
              <a:buNone/>
            </a:pPr>
            <a:endParaRPr lang="en-US" dirty="0"/>
          </a:p>
          <a:p>
            <a:pPr marL="139700" indent="0">
              <a:buNone/>
            </a:pPr>
            <a:r>
              <a:rPr lang="en-US" dirty="0"/>
              <a:t>For tasks like outlier detection, cut based on:</a:t>
            </a:r>
          </a:p>
          <a:p>
            <a:r>
              <a:rPr lang="en-US" dirty="0"/>
              <a:t>Distance threshold</a:t>
            </a:r>
          </a:p>
          <a:p>
            <a:r>
              <a:rPr lang="en-US" dirty="0"/>
              <a:t>Or some other metric that tries to measure how big the distance increased after a merge</a:t>
            </a:r>
          </a:p>
          <a:p>
            <a:endParaRPr lang="en-US" dirty="0"/>
          </a:p>
          <a:p>
            <a:pPr marL="139700" indent="0">
              <a:buNone/>
            </a:pPr>
            <a:r>
              <a:rPr lang="en-US" dirty="0"/>
              <a:t>No matter what metric or what threshold you use, no method is “incorrect”. Some are just more useful than others.</a:t>
            </a:r>
          </a:p>
        </p:txBody>
      </p:sp>
      <p:sp>
        <p:nvSpPr>
          <p:cNvPr id="4" name="Slide Number Placeholder 3">
            <a:extLst>
              <a:ext uri="{FF2B5EF4-FFF2-40B4-BE49-F238E27FC236}">
                <a16:creationId xmlns:a16="http://schemas.microsoft.com/office/drawing/2014/main" id="{6692CA8B-844D-3246-AFE5-3DF6C11C087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Tree>
    <p:extLst>
      <p:ext uri="{BB962C8B-B14F-4D97-AF65-F5344CB8AC3E}">
        <p14:creationId xmlns:p14="http://schemas.microsoft.com/office/powerpoint/2010/main" val="2783128751"/>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68A9174-7699-D5F5-C848-3E2347A14568}"/>
              </a:ext>
            </a:extLst>
          </p:cNvPr>
          <p:cNvSpPr>
            <a:spLocks noGrp="1"/>
          </p:cNvSpPr>
          <p:nvPr>
            <p:ph type="title"/>
          </p:nvPr>
        </p:nvSpPr>
        <p:spPr>
          <a:xfrm>
            <a:off x="234450" y="575500"/>
            <a:ext cx="2046300" cy="3981000"/>
          </a:xfrm>
        </p:spPr>
        <p:txBody>
          <a:bodyPr/>
          <a:lstStyle/>
          <a:p>
            <a:r>
              <a:rPr lang="en-US" dirty="0"/>
              <a:t>k-means++ Example</a:t>
            </a:r>
          </a:p>
        </p:txBody>
      </p:sp>
      <p:sp>
        <p:nvSpPr>
          <p:cNvPr id="17" name="Text Placeholder 2">
            <a:extLst>
              <a:ext uri="{FF2B5EF4-FFF2-40B4-BE49-F238E27FC236}">
                <a16:creationId xmlns:a16="http://schemas.microsoft.com/office/drawing/2014/main" id="{3391A587-5507-E55C-C174-69599BD1E3BF}"/>
              </a:ext>
            </a:extLst>
          </p:cNvPr>
          <p:cNvSpPr>
            <a:spLocks noGrp="1"/>
          </p:cNvSpPr>
          <p:nvPr>
            <p:ph type="body" idx="1"/>
          </p:nvPr>
        </p:nvSpPr>
        <p:spPr>
          <a:xfrm>
            <a:off x="3090625" y="575500"/>
            <a:ext cx="5596200" cy="3981000"/>
          </a:xfrm>
        </p:spPr>
        <p:txBody>
          <a:bodyPr/>
          <a:lstStyle/>
          <a:p>
            <a:pPr marL="139700" indent="0">
              <a:buNone/>
            </a:pPr>
            <a:r>
              <a:rPr lang="en-US" dirty="0"/>
              <a:t>Start by picking a point at random</a:t>
            </a:r>
          </a:p>
          <a:p>
            <a:pPr marL="139700" indent="0">
              <a:buNone/>
            </a:pPr>
            <a:r>
              <a:rPr lang="en-US" dirty="0"/>
              <a:t>Then pick points proportional to their distances to their centroids</a:t>
            </a:r>
          </a:p>
          <a:p>
            <a:pPr marL="139700" indent="0">
              <a:buNone/>
            </a:pPr>
            <a:endParaRPr lang="en-US" dirty="0"/>
          </a:p>
          <a:p>
            <a:pPr marL="139700" indent="0">
              <a:buNone/>
            </a:pPr>
            <a:r>
              <a:rPr lang="en-US" dirty="0"/>
              <a:t>This tries to maximize the spread of the centroids!</a:t>
            </a:r>
          </a:p>
        </p:txBody>
      </p:sp>
      <p:sp>
        <p:nvSpPr>
          <p:cNvPr id="18" name="Slide Number Placeholder 3">
            <a:extLst>
              <a:ext uri="{FF2B5EF4-FFF2-40B4-BE49-F238E27FC236}">
                <a16:creationId xmlns:a16="http://schemas.microsoft.com/office/drawing/2014/main" id="{1C3DE912-645F-FD0E-40B7-8972D2C5631E}"/>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5</a:t>
            </a:fld>
            <a:endParaRPr lang="en"/>
          </a:p>
        </p:txBody>
      </p:sp>
      <p:pic>
        <p:nvPicPr>
          <p:cNvPr id="19" name="Picture 18">
            <a:extLst>
              <a:ext uri="{FF2B5EF4-FFF2-40B4-BE49-F238E27FC236}">
                <a16:creationId xmlns:a16="http://schemas.microsoft.com/office/drawing/2014/main" id="{E8519B80-6B64-3664-6691-80BCDD36694D}"/>
              </a:ext>
            </a:extLst>
          </p:cNvPr>
          <p:cNvPicPr>
            <a:picLocks noChangeAspect="1"/>
          </p:cNvPicPr>
          <p:nvPr/>
        </p:nvPicPr>
        <p:blipFill>
          <a:blip r:embed="rId2"/>
          <a:stretch>
            <a:fillRect/>
          </a:stretch>
        </p:blipFill>
        <p:spPr>
          <a:xfrm>
            <a:off x="7050127" y="2451949"/>
            <a:ext cx="1982540" cy="2192555"/>
          </a:xfrm>
          <a:prstGeom prst="rect">
            <a:avLst/>
          </a:prstGeom>
          <a:ln>
            <a:noFill/>
          </a:ln>
        </p:spPr>
      </p:pic>
      <p:pic>
        <p:nvPicPr>
          <p:cNvPr id="20" name="Picture 19">
            <a:extLst>
              <a:ext uri="{FF2B5EF4-FFF2-40B4-BE49-F238E27FC236}">
                <a16:creationId xmlns:a16="http://schemas.microsoft.com/office/drawing/2014/main" id="{31E1B760-9564-31B3-871B-B1F6AFD95229}"/>
              </a:ext>
            </a:extLst>
          </p:cNvPr>
          <p:cNvPicPr>
            <a:picLocks noChangeAspect="1"/>
          </p:cNvPicPr>
          <p:nvPr/>
        </p:nvPicPr>
        <p:blipFill>
          <a:blip r:embed="rId2"/>
          <a:stretch>
            <a:fillRect/>
          </a:stretch>
        </p:blipFill>
        <p:spPr>
          <a:xfrm>
            <a:off x="4925174" y="2451949"/>
            <a:ext cx="1982539" cy="2192554"/>
          </a:xfrm>
          <a:prstGeom prst="rect">
            <a:avLst/>
          </a:prstGeom>
          <a:ln>
            <a:noFill/>
          </a:ln>
        </p:spPr>
      </p:pic>
      <p:pic>
        <p:nvPicPr>
          <p:cNvPr id="21" name="Picture 20">
            <a:extLst>
              <a:ext uri="{FF2B5EF4-FFF2-40B4-BE49-F238E27FC236}">
                <a16:creationId xmlns:a16="http://schemas.microsoft.com/office/drawing/2014/main" id="{26727B2B-1DA3-5203-640C-B03BF1530F02}"/>
              </a:ext>
            </a:extLst>
          </p:cNvPr>
          <p:cNvPicPr>
            <a:picLocks noChangeAspect="1"/>
          </p:cNvPicPr>
          <p:nvPr/>
        </p:nvPicPr>
        <p:blipFill>
          <a:blip r:embed="rId2"/>
          <a:stretch>
            <a:fillRect/>
          </a:stretch>
        </p:blipFill>
        <p:spPr>
          <a:xfrm>
            <a:off x="2784541" y="2434607"/>
            <a:ext cx="1998220" cy="2209896"/>
          </a:xfrm>
          <a:prstGeom prst="rect">
            <a:avLst/>
          </a:prstGeom>
          <a:ln>
            <a:noFill/>
          </a:ln>
        </p:spPr>
      </p:pic>
    </p:spTree>
    <p:extLst>
      <p:ext uri="{BB962C8B-B14F-4D97-AF65-F5344CB8AC3E}">
        <p14:creationId xmlns:p14="http://schemas.microsoft.com/office/powerpoint/2010/main" val="66545796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DC222-F34F-BA40-9B84-AA16C5D0528A}"/>
              </a:ext>
            </a:extLst>
          </p:cNvPr>
          <p:cNvSpPr>
            <a:spLocks noGrp="1"/>
          </p:cNvSpPr>
          <p:nvPr>
            <p:ph type="title"/>
          </p:nvPr>
        </p:nvSpPr>
        <p:spPr>
          <a:xfrm>
            <a:off x="234450" y="575500"/>
            <a:ext cx="2274574" cy="3981000"/>
          </a:xfrm>
        </p:spPr>
        <p:txBody>
          <a:bodyPr/>
          <a:lstStyle/>
          <a:p>
            <a:r>
              <a:rPr lang="en-US" sz="2200" dirty="0"/>
              <a:t>Computational Cost of A</a:t>
            </a:r>
            <a:r>
              <a:rPr lang="en-US" dirty="0"/>
              <a:t>gglomerative</a:t>
            </a:r>
            <a:br>
              <a:rPr lang="en-US" dirty="0"/>
            </a:br>
            <a:r>
              <a:rPr lang="en-US" dirty="0"/>
              <a:t>Hierarchical Clustering</a:t>
            </a:r>
            <a:endParaRPr lang="en-US" sz="2200" dirty="0"/>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E7408B8-0F80-454E-8856-3F77A57B8FAF}"/>
                  </a:ext>
                </a:extLst>
              </p:cNvPr>
              <p:cNvSpPr>
                <a:spLocks noGrp="1"/>
              </p:cNvSpPr>
              <p:nvPr>
                <p:ph type="body" idx="1"/>
              </p:nvPr>
            </p:nvSpPr>
            <p:spPr/>
            <p:txBody>
              <a:bodyPr/>
              <a:lstStyle/>
              <a:p>
                <a:pPr marL="139700" indent="0">
                  <a:buNone/>
                </a:pPr>
                <a:r>
                  <a:rPr lang="en-US" dirty="0"/>
                  <a:t>Computing all pairs of distances is pretty expensive! </a:t>
                </a:r>
              </a:p>
              <a:p>
                <a:r>
                  <a:rPr lang="en-US" dirty="0"/>
                  <a:t>A simple implementation takes </a:t>
                </a:r>
                <a14:m>
                  <m:oMath xmlns:m="http://schemas.openxmlformats.org/officeDocument/2006/math">
                    <m:r>
                      <a:rPr lang="en-US" i="1" smtClean="0">
                        <a:latin typeface="Cambria Math" panose="02040503050406030204" pitchFamily="18" charset="0"/>
                        <a:ea typeface="Cambria Math" panose="02040503050406030204" pitchFamily="18" charset="0"/>
                      </a:rPr>
                      <m:t>𝒪</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𝑛</m:t>
                        </m:r>
                      </m:e>
                      <m:sup>
                        <m:r>
                          <a:rPr lang="en-US" b="0" i="1" smtClean="0">
                            <a:latin typeface="Cambria Math" panose="02040503050406030204" pitchFamily="18" charset="0"/>
                            <a:ea typeface="Cambria Math" panose="02040503050406030204" pitchFamily="18" charset="0"/>
                          </a:rPr>
                          <m:t>2</m:t>
                        </m:r>
                      </m:sup>
                    </m:sSup>
                    <m:func>
                      <m:funcPr>
                        <m:ctrlPr>
                          <a:rPr lang="en-US" b="0" i="1" smtClean="0">
                            <a:latin typeface="Cambria Math" panose="02040503050406030204" pitchFamily="18" charset="0"/>
                            <a:ea typeface="Cambria Math" panose="02040503050406030204" pitchFamily="18" charset="0"/>
                          </a:rPr>
                        </m:ctrlPr>
                      </m:funcPr>
                      <m:fName>
                        <m:r>
                          <m:rPr>
                            <m:sty m:val="p"/>
                          </m:rPr>
                          <a:rPr lang="en-US" b="0" i="0" smtClean="0">
                            <a:latin typeface="Cambria Math" panose="02040503050406030204" pitchFamily="18" charset="0"/>
                            <a:ea typeface="Cambria Math" panose="02040503050406030204" pitchFamily="18" charset="0"/>
                          </a:rPr>
                          <m:t>log</m:t>
                        </m:r>
                      </m:fName>
                      <m:e>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𝑛</m:t>
                            </m:r>
                          </m:e>
                        </m:d>
                      </m:e>
                    </m:func>
                    <m:r>
                      <a:rPr lang="en-US" b="0" i="1" smtClean="0">
                        <a:latin typeface="Cambria Math" panose="02040503050406030204" pitchFamily="18" charset="0"/>
                        <a:ea typeface="Cambria Math" panose="02040503050406030204" pitchFamily="18" charset="0"/>
                      </a:rPr>
                      <m:t>)</m:t>
                    </m:r>
                  </m:oMath>
                </a14:m>
                <a:endParaRPr lang="en-US" dirty="0"/>
              </a:p>
              <a:p>
                <a:endParaRPr lang="en-US" dirty="0"/>
              </a:p>
              <a:p>
                <a:pPr marL="139700" indent="0">
                  <a:buNone/>
                </a:pPr>
                <a:r>
                  <a:rPr lang="en-US" dirty="0"/>
                  <a:t>Can be much implemented more cleverly by taking advantage of the </a:t>
                </a:r>
                <a:r>
                  <a:rPr lang="en-US" b="1" dirty="0"/>
                  <a:t>triangle inequality</a:t>
                </a:r>
              </a:p>
              <a:p>
                <a:r>
                  <a:rPr lang="en-US" dirty="0"/>
                  <a:t>“Any side of a triangle must be less than the sum of its sides”</a:t>
                </a:r>
              </a:p>
              <a:p>
                <a:endParaRPr lang="en-US" dirty="0"/>
              </a:p>
              <a:p>
                <a:pPr marL="139700" indent="0">
                  <a:buNone/>
                </a:pPr>
                <a:r>
                  <a:rPr lang="en-US" dirty="0"/>
                  <a:t>Best known algorithm is </a:t>
                </a:r>
                <a14:m>
                  <m:oMath xmlns:m="http://schemas.openxmlformats.org/officeDocument/2006/math">
                    <m:r>
                      <a:rPr lang="en-US" i="1" smtClean="0">
                        <a:latin typeface="Cambria Math" panose="02040503050406030204" pitchFamily="18" charset="0"/>
                        <a:ea typeface="Cambria Math" panose="02040503050406030204" pitchFamily="18" charset="0"/>
                      </a:rPr>
                      <m:t>𝒪</m:t>
                    </m:r>
                    <m:d>
                      <m:dPr>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𝑛</m:t>
                            </m:r>
                          </m:e>
                          <m:sup>
                            <m:r>
                              <a:rPr lang="en-US" b="0" i="1" smtClean="0">
                                <a:latin typeface="Cambria Math" panose="02040503050406030204" pitchFamily="18" charset="0"/>
                                <a:ea typeface="Cambria Math" panose="02040503050406030204" pitchFamily="18" charset="0"/>
                              </a:rPr>
                              <m:t>2</m:t>
                            </m:r>
                          </m:sup>
                        </m:sSup>
                      </m:e>
                    </m:d>
                  </m:oMath>
                </a14:m>
                <a:endParaRPr lang="en-US" dirty="0"/>
              </a:p>
            </p:txBody>
          </p:sp>
        </mc:Choice>
        <mc:Fallback xmlns="">
          <p:sp>
            <p:nvSpPr>
              <p:cNvPr id="3" name="Text Placeholder 2">
                <a:extLst>
                  <a:ext uri="{FF2B5EF4-FFF2-40B4-BE49-F238E27FC236}">
                    <a16:creationId xmlns:a16="http://schemas.microsoft.com/office/drawing/2014/main" id="{EE7408B8-0F80-454E-8856-3F77A57B8FAF}"/>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310BE6E-5F6C-4C4C-832A-A2E53FCC556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p:spTree>
    <p:extLst>
      <p:ext uri="{BB962C8B-B14F-4D97-AF65-F5344CB8AC3E}">
        <p14:creationId xmlns:p14="http://schemas.microsoft.com/office/powerpoint/2010/main" val="12476500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E107AA8-4BB5-6BA4-2626-302265EC72A0}"/>
              </a:ext>
            </a:extLst>
          </p:cNvPr>
          <p:cNvSpPr>
            <a:spLocks noGrp="1"/>
          </p:cNvSpPr>
          <p:nvPr>
            <p:ph type="title"/>
          </p:nvPr>
        </p:nvSpPr>
        <p:spPr>
          <a:xfrm>
            <a:off x="234450" y="575500"/>
            <a:ext cx="2274574" cy="3981000"/>
          </a:xfrm>
        </p:spPr>
        <p:txBody>
          <a:bodyPr/>
          <a:lstStyle/>
          <a:p>
            <a:r>
              <a:rPr lang="en-US" sz="2000" dirty="0"/>
              <a:t>Agglomerative </a:t>
            </a:r>
            <a:r>
              <a:rPr lang="en-US" sz="2000" i="1" dirty="0" err="1"/>
              <a:t>vs</a:t>
            </a:r>
            <a:r>
              <a:rPr lang="en-US" sz="2000" dirty="0" err="1"/>
              <a:t>Divisive</a:t>
            </a:r>
            <a:r>
              <a:rPr lang="en-US" sz="2000" dirty="0"/>
              <a:t> </a:t>
            </a:r>
            <a:br>
              <a:rPr lang="en-US" sz="2000" dirty="0"/>
            </a:br>
            <a:endParaRPr lang="en-US" sz="2200" dirty="0"/>
          </a:p>
        </p:txBody>
      </p:sp>
      <mc:AlternateContent xmlns:mc="http://schemas.openxmlformats.org/markup-compatibility/2006">
        <mc:Choice xmlns:a14="http://schemas.microsoft.com/office/drawing/2010/main" Requires="a14">
          <p:sp>
            <p:nvSpPr>
              <p:cNvPr id="8" name="Text Placeholder 2">
                <a:extLst>
                  <a:ext uri="{FF2B5EF4-FFF2-40B4-BE49-F238E27FC236}">
                    <a16:creationId xmlns:a16="http://schemas.microsoft.com/office/drawing/2014/main" id="{A6355E8F-2A96-ACA9-4FB3-4D9ACFE9D4E1}"/>
                  </a:ext>
                </a:extLst>
              </p:cNvPr>
              <p:cNvSpPr>
                <a:spLocks noGrp="1"/>
              </p:cNvSpPr>
              <p:nvPr>
                <p:ph type="body" idx="1"/>
              </p:nvPr>
            </p:nvSpPr>
            <p:spPr>
              <a:xfrm>
                <a:off x="2960584" y="475138"/>
                <a:ext cx="6144900" cy="3981000"/>
              </a:xfrm>
            </p:spPr>
            <p:txBody>
              <a:bodyPr/>
              <a:lstStyle/>
              <a:p>
                <a:pPr fontAlgn="base"/>
                <a:r>
                  <a:rPr lang="en-US" dirty="0"/>
                  <a:t>Divisive clustering is more complicated to implement than agglomerative clustering, since we have to specify different values of </a:t>
                </a:r>
                <a14:m>
                  <m:oMath xmlns:m="http://schemas.openxmlformats.org/officeDocument/2006/math">
                    <m:r>
                      <a:rPr lang="en-US" i="1">
                        <a:latin typeface="Cambria Math" panose="02040503050406030204" pitchFamily="18" charset="0"/>
                      </a:rPr>
                      <m:t>𝑘</m:t>
                    </m:r>
                  </m:oMath>
                </a14:m>
                <a:r>
                  <a:rPr lang="en-US" dirty="0"/>
                  <a:t> in different recursive loops.</a:t>
                </a:r>
              </a:p>
              <a:p>
                <a:pPr fontAlgn="base"/>
                <a:r>
                  <a:rPr lang="en-US" dirty="0"/>
                  <a:t>Agglomerative clustering makes decisions by considering the local patterns or neighbor points without initially considering the global distribution of data. These early decisions cannot be undone. On the other hand, divisive clustering considers the global distribution of data when making top-level partitioning decisions.</a:t>
                </a:r>
              </a:p>
            </p:txBody>
          </p:sp>
        </mc:Choice>
        <mc:Fallback>
          <p:sp>
            <p:nvSpPr>
              <p:cNvPr id="8" name="Text Placeholder 2">
                <a:extLst>
                  <a:ext uri="{FF2B5EF4-FFF2-40B4-BE49-F238E27FC236}">
                    <a16:creationId xmlns:a16="http://schemas.microsoft.com/office/drawing/2014/main" id="{A6355E8F-2A96-ACA9-4FB3-4D9ACFE9D4E1}"/>
                  </a:ext>
                </a:extLst>
              </p:cNvPr>
              <p:cNvSpPr>
                <a:spLocks noGrp="1" noRot="1" noChangeAspect="1" noMove="1" noResize="1" noEditPoints="1" noAdjustHandles="1" noChangeArrowheads="1" noChangeShapeType="1" noTextEdit="1"/>
              </p:cNvSpPr>
              <p:nvPr>
                <p:ph type="body" idx="1"/>
              </p:nvPr>
            </p:nvSpPr>
            <p:spPr>
              <a:xfrm>
                <a:off x="2960584" y="475138"/>
                <a:ext cx="6144900" cy="3981000"/>
              </a:xfrm>
              <a:blipFill>
                <a:blip r:embed="rId2"/>
                <a:stretch>
                  <a:fillRect r="-825"/>
                </a:stretch>
              </a:blipFill>
            </p:spPr>
            <p:txBody>
              <a:bodyPr/>
              <a:lstStyle/>
              <a:p>
                <a:r>
                  <a:rPr lang="en-US">
                    <a:noFill/>
                  </a:rPr>
                  <a:t> </a:t>
                </a:r>
              </a:p>
            </p:txBody>
          </p:sp>
        </mc:Fallback>
      </mc:AlternateContent>
      <p:sp>
        <p:nvSpPr>
          <p:cNvPr id="9" name="Slide Number Placeholder 3">
            <a:extLst>
              <a:ext uri="{FF2B5EF4-FFF2-40B4-BE49-F238E27FC236}">
                <a16:creationId xmlns:a16="http://schemas.microsoft.com/office/drawing/2014/main" id="{187B56E1-854B-CC99-A99B-7D9FF9665B16}"/>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51</a:t>
            </a:fld>
            <a:endParaRPr lang="en"/>
          </a:p>
        </p:txBody>
      </p:sp>
    </p:spTree>
    <p:extLst>
      <p:ext uri="{BB962C8B-B14F-4D97-AF65-F5344CB8AC3E}">
        <p14:creationId xmlns:p14="http://schemas.microsoft.com/office/powerpoint/2010/main" val="6334045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A15E83A-EBCB-1D09-84B7-D0979A64094D}"/>
              </a:ext>
            </a:extLst>
          </p:cNvPr>
          <p:cNvSpPr>
            <a:spLocks noGrp="1"/>
          </p:cNvSpPr>
          <p:nvPr>
            <p:ph type="title"/>
          </p:nvPr>
        </p:nvSpPr>
        <p:spPr>
          <a:xfrm>
            <a:off x="234450" y="575500"/>
            <a:ext cx="2252272" cy="3981000"/>
          </a:xfrm>
        </p:spPr>
        <p:txBody>
          <a:bodyPr/>
          <a:lstStyle/>
          <a:p>
            <a:r>
              <a:rPr lang="en-US" sz="2200" dirty="0"/>
              <a:t>Differences between k-means clustering and a</a:t>
            </a:r>
            <a:r>
              <a:rPr lang="en-US" dirty="0"/>
              <a:t>gglomerative</a:t>
            </a:r>
            <a:r>
              <a:rPr lang="en-US" sz="2200" dirty="0"/>
              <a:t>  hierarchical</a:t>
            </a:r>
            <a:br>
              <a:rPr lang="en-US" sz="2200" dirty="0"/>
            </a:br>
            <a:r>
              <a:rPr lang="en-US" sz="2200" dirty="0"/>
              <a:t>clustering</a:t>
            </a:r>
          </a:p>
        </p:txBody>
      </p:sp>
      <mc:AlternateContent xmlns:mc="http://schemas.openxmlformats.org/markup-compatibility/2006" xmlns:a14="http://schemas.microsoft.com/office/drawing/2010/main">
        <mc:Choice Requires="a14">
          <p:sp>
            <p:nvSpPr>
              <p:cNvPr id="8" name="Text Placeholder 2">
                <a:extLst>
                  <a:ext uri="{FF2B5EF4-FFF2-40B4-BE49-F238E27FC236}">
                    <a16:creationId xmlns:a16="http://schemas.microsoft.com/office/drawing/2014/main" id="{A36DDF52-8891-475F-063D-3908CD12971D}"/>
                  </a:ext>
                </a:extLst>
              </p:cNvPr>
              <p:cNvSpPr>
                <a:spLocks noGrp="1"/>
              </p:cNvSpPr>
              <p:nvPr>
                <p:ph type="body" idx="1"/>
              </p:nvPr>
            </p:nvSpPr>
            <p:spPr>
              <a:xfrm>
                <a:off x="3090625" y="575500"/>
                <a:ext cx="5596200" cy="3981000"/>
              </a:xfrm>
            </p:spPr>
            <p:txBody>
              <a:bodyPr/>
              <a:lstStyle/>
              <a:p>
                <a:r>
                  <a:rPr lang="en-US" dirty="0"/>
                  <a:t>Hierarchical clustering can’t handle big data well but k-means can. This is because the time complexity of K Means is mostly linear i.e. </a:t>
                </a:r>
                <a14:m>
                  <m:oMath xmlns:m="http://schemas.openxmlformats.org/officeDocument/2006/math">
                    <m:r>
                      <a:rPr lang="en-US" i="1">
                        <a:latin typeface="Cambria Math" panose="02040503050406030204" pitchFamily="18" charset="0"/>
                      </a:rPr>
                      <m:t>𝑂</m:t>
                    </m:r>
                    <m:d>
                      <m:dPr>
                        <m:ctrlPr>
                          <a:rPr lang="en-US" i="1">
                            <a:latin typeface="Cambria Math" panose="02040503050406030204" pitchFamily="18" charset="0"/>
                          </a:rPr>
                        </m:ctrlPr>
                      </m:dPr>
                      <m:e>
                        <m:r>
                          <a:rPr lang="en-US" b="0" i="1" smtClean="0">
                            <a:latin typeface="Cambria Math" panose="02040503050406030204" pitchFamily="18" charset="0"/>
                          </a:rPr>
                          <m:t>𝑛</m:t>
                        </m:r>
                        <m:r>
                          <a:rPr lang="en-US" b="0" i="1" smtClean="0">
                            <a:latin typeface="Cambria Math" panose="02040503050406030204" pitchFamily="18" charset="0"/>
                          </a:rPr>
                          <m:t> ∗ </m:t>
                        </m:r>
                        <m:r>
                          <a:rPr lang="en-US" b="0" i="1" smtClean="0">
                            <a:latin typeface="Cambria Math" panose="02040503050406030204" pitchFamily="18" charset="0"/>
                          </a:rPr>
                          <m:t>𝑘</m:t>
                        </m:r>
                        <m:r>
                          <a:rPr lang="en-US" b="0" i="1" smtClean="0">
                            <a:latin typeface="Cambria Math" panose="02040503050406030204" pitchFamily="18" charset="0"/>
                          </a:rPr>
                          <m:t> ∗</m:t>
                        </m:r>
                        <m:r>
                          <a:rPr lang="en-US" b="0" i="1" smtClean="0">
                            <a:latin typeface="Cambria Math" panose="02040503050406030204" pitchFamily="18" charset="0"/>
                          </a:rPr>
                          <m:t>𝐼</m:t>
                        </m:r>
                      </m:e>
                    </m:d>
                  </m:oMath>
                </a14:m>
                <a:r>
                  <a:rPr lang="en-US" dirty="0"/>
                  <a:t> while that of hierarchical clustering is quadratic i.e </a:t>
                </a:r>
                <a14:m>
                  <m:oMath xmlns:m="http://schemas.openxmlformats.org/officeDocument/2006/math">
                    <m:r>
                      <a:rPr lang="en-US" i="1">
                        <a:latin typeface="Cambria Math" panose="02040503050406030204" pitchFamily="18" charset="0"/>
                      </a:rPr>
                      <m:t>𝑂</m:t>
                    </m:r>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𝑛</m:t>
                            </m:r>
                          </m:e>
                          <m:sup>
                            <m:r>
                              <a:rPr lang="en-US" i="1">
                                <a:latin typeface="Cambria Math" panose="02040503050406030204" pitchFamily="18" charset="0"/>
                              </a:rPr>
                              <m:t>2</m:t>
                            </m:r>
                          </m:sup>
                        </m:sSup>
                      </m:e>
                    </m:d>
                  </m:oMath>
                </a14:m>
                <a:r>
                  <a:rPr lang="en-US" dirty="0"/>
                  <a:t> (I is the number of iterations)</a:t>
                </a:r>
              </a:p>
              <a:p>
                <a:r>
                  <a:rPr lang="en-US" dirty="0"/>
                  <a:t>In K-means clustering, since we start with random choice of clusters, the results produced by running the algorithm multiple times might differ. While results are reproducible in agglomerative hierarchical clustering</a:t>
                </a:r>
              </a:p>
              <a:p>
                <a:r>
                  <a:rPr lang="en-US" dirty="0"/>
                  <a:t>K-means is found to only work well when each cluster is hyper spherical (like circle in 2D, sphere in 3D), but </a:t>
                </a:r>
              </a:p>
              <a:p>
                <a:r>
                  <a:rPr lang="en-US" dirty="0"/>
                  <a:t>K-means clustering requires prior knowledge. For hierarchical clustering, you can stop at whatever number of clusters you find appropriate in hierarchical clustering by interpreting the dendrogram.</a:t>
                </a:r>
              </a:p>
              <a:p>
                <a:pPr marL="139700" indent="0">
                  <a:buNone/>
                </a:pPr>
                <a:endParaRPr lang="en-US" dirty="0"/>
              </a:p>
            </p:txBody>
          </p:sp>
        </mc:Choice>
        <mc:Fallback xmlns="">
          <p:sp>
            <p:nvSpPr>
              <p:cNvPr id="8" name="Text Placeholder 2">
                <a:extLst>
                  <a:ext uri="{FF2B5EF4-FFF2-40B4-BE49-F238E27FC236}">
                    <a16:creationId xmlns:a16="http://schemas.microsoft.com/office/drawing/2014/main" id="{A36DDF52-8891-475F-063D-3908CD12971D}"/>
                  </a:ext>
                </a:extLst>
              </p:cNvPr>
              <p:cNvSpPr>
                <a:spLocks noGrp="1" noRot="1" noChangeAspect="1" noMove="1" noResize="1" noEditPoints="1" noAdjustHandles="1" noChangeArrowheads="1" noChangeShapeType="1" noTextEdit="1"/>
              </p:cNvSpPr>
              <p:nvPr>
                <p:ph type="body" idx="1"/>
              </p:nvPr>
            </p:nvSpPr>
            <p:spPr>
              <a:xfrm>
                <a:off x="3090625" y="575500"/>
                <a:ext cx="5596200" cy="3981000"/>
              </a:xfrm>
              <a:blipFill>
                <a:blip r:embed="rId2"/>
                <a:stretch>
                  <a:fillRect r="-907"/>
                </a:stretch>
              </a:blipFill>
            </p:spPr>
            <p:txBody>
              <a:bodyPr/>
              <a:lstStyle/>
              <a:p>
                <a:r>
                  <a:rPr lang="en-US">
                    <a:noFill/>
                  </a:rPr>
                  <a:t> </a:t>
                </a:r>
              </a:p>
            </p:txBody>
          </p:sp>
        </mc:Fallback>
      </mc:AlternateContent>
      <p:sp>
        <p:nvSpPr>
          <p:cNvPr id="9" name="Slide Number Placeholder 3">
            <a:extLst>
              <a:ext uri="{FF2B5EF4-FFF2-40B4-BE49-F238E27FC236}">
                <a16:creationId xmlns:a16="http://schemas.microsoft.com/office/drawing/2014/main" id="{A6D853BA-031F-C9BA-4885-3EDE40F9859F}"/>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52</a:t>
            </a:fld>
            <a:endParaRPr lang="en"/>
          </a:p>
        </p:txBody>
      </p:sp>
    </p:spTree>
    <p:extLst>
      <p:ext uri="{BB962C8B-B14F-4D97-AF65-F5344CB8AC3E}">
        <p14:creationId xmlns:p14="http://schemas.microsoft.com/office/powerpoint/2010/main" val="39097367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7916F-5E00-4BE5-86E1-222F1B3246BC}"/>
              </a:ext>
            </a:extLst>
          </p:cNvPr>
          <p:cNvSpPr>
            <a:spLocks noGrp="1"/>
          </p:cNvSpPr>
          <p:nvPr>
            <p:ph type="ctrTitle"/>
          </p:nvPr>
        </p:nvSpPr>
        <p:spPr/>
        <p:txBody>
          <a:bodyPr/>
          <a:lstStyle/>
          <a:p>
            <a:r>
              <a:rPr lang="en-US" dirty="0"/>
              <a:t>Missing Data</a:t>
            </a:r>
          </a:p>
        </p:txBody>
      </p:sp>
      <p:sp>
        <p:nvSpPr>
          <p:cNvPr id="3" name="Subtitle 2">
            <a:extLst>
              <a:ext uri="{FF2B5EF4-FFF2-40B4-BE49-F238E27FC236}">
                <a16:creationId xmlns:a16="http://schemas.microsoft.com/office/drawing/2014/main" id="{B4E55505-B44D-492D-9946-238B2E7CC031}"/>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BF729491-40B5-400A-A415-88156AAE67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spTree>
    <p:extLst>
      <p:ext uri="{BB962C8B-B14F-4D97-AF65-F5344CB8AC3E}">
        <p14:creationId xmlns:p14="http://schemas.microsoft.com/office/powerpoint/2010/main" val="22719613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359CF-17EE-4771-9693-DE209130C0E2}"/>
              </a:ext>
            </a:extLst>
          </p:cNvPr>
          <p:cNvSpPr>
            <a:spLocks noGrp="1"/>
          </p:cNvSpPr>
          <p:nvPr>
            <p:ph type="title"/>
          </p:nvPr>
        </p:nvSpPr>
        <p:spPr/>
        <p:txBody>
          <a:bodyPr/>
          <a:lstStyle/>
          <a:p>
            <a:r>
              <a:rPr lang="en-US" dirty="0"/>
              <a:t>Missing Data</a:t>
            </a:r>
          </a:p>
        </p:txBody>
      </p:sp>
      <p:sp>
        <p:nvSpPr>
          <p:cNvPr id="3" name="Text Placeholder 2">
            <a:extLst>
              <a:ext uri="{FF2B5EF4-FFF2-40B4-BE49-F238E27FC236}">
                <a16:creationId xmlns:a16="http://schemas.microsoft.com/office/drawing/2014/main" id="{7F9955E2-31CC-4B56-93EF-2AF3E3E08787}"/>
              </a:ext>
            </a:extLst>
          </p:cNvPr>
          <p:cNvSpPr>
            <a:spLocks noGrp="1"/>
          </p:cNvSpPr>
          <p:nvPr>
            <p:ph type="body" idx="1"/>
          </p:nvPr>
        </p:nvSpPr>
        <p:spPr/>
        <p:txBody>
          <a:bodyPr/>
          <a:lstStyle/>
          <a:p>
            <a:pPr marL="139700" indent="0">
              <a:buNone/>
            </a:pPr>
            <a:r>
              <a:rPr lang="en-US" dirty="0"/>
              <a:t>Data in the real-world is rarely clean or as nicely structured as data provided to you on a HW in class. You saw this in HW6! </a:t>
            </a:r>
          </a:p>
          <a:p>
            <a:pPr marL="139700" indent="0">
              <a:buNone/>
            </a:pPr>
            <a:endParaRPr lang="en-US" dirty="0"/>
          </a:p>
          <a:p>
            <a:pPr marL="139700" indent="0">
              <a:buNone/>
            </a:pPr>
            <a:r>
              <a:rPr lang="en-US" dirty="0"/>
              <a:t>One common way data can be messy (</a:t>
            </a:r>
            <a:r>
              <a:rPr lang="en-US" dirty="0">
                <a:hlinkClick r:id="rId3"/>
              </a:rPr>
              <a:t>but not the only one!</a:t>
            </a:r>
            <a:r>
              <a:rPr lang="en-US" dirty="0"/>
              <a:t>) is to have missing values.</a:t>
            </a:r>
          </a:p>
          <a:p>
            <a:r>
              <a:rPr lang="en-US" dirty="0"/>
              <a:t>This usually takes the form of a </a:t>
            </a:r>
            <a:r>
              <a:rPr lang="en-US" dirty="0" err="1"/>
              <a:t>NaN</a:t>
            </a:r>
            <a:r>
              <a:rPr lang="en-US" dirty="0"/>
              <a:t> or some special value (e.g., an empty string or -1).</a:t>
            </a:r>
          </a:p>
          <a:p>
            <a:pPr marL="139700" indent="0">
              <a:buNone/>
            </a:pPr>
            <a:endParaRPr lang="en-US" dirty="0"/>
          </a:p>
          <a:p>
            <a:pPr marL="139700" indent="0">
              <a:buNone/>
            </a:pPr>
            <a:r>
              <a:rPr lang="en-US" dirty="0"/>
              <a:t>Just like how there isn’t ever one right answer for modeling, how you deal with missing data will not have one right answer either!</a:t>
            </a:r>
          </a:p>
          <a:p>
            <a:r>
              <a:rPr lang="en-US" dirty="0"/>
              <a:t>Usually depends on domain experience!</a:t>
            </a:r>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2411B8DF-39BF-4A83-8868-2F4EE00172B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spTree>
    <p:extLst>
      <p:ext uri="{BB962C8B-B14F-4D97-AF65-F5344CB8AC3E}">
        <p14:creationId xmlns:p14="http://schemas.microsoft.com/office/powerpoint/2010/main" val="12357490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81C58-0DE2-42A8-BEAF-6E6A10D1C6A9}"/>
              </a:ext>
            </a:extLst>
          </p:cNvPr>
          <p:cNvSpPr>
            <a:spLocks noGrp="1"/>
          </p:cNvSpPr>
          <p:nvPr>
            <p:ph type="title"/>
          </p:nvPr>
        </p:nvSpPr>
        <p:spPr/>
        <p:txBody>
          <a:bodyPr/>
          <a:lstStyle/>
          <a:p>
            <a:r>
              <a:rPr lang="en-US" dirty="0"/>
              <a:t>Missing Data</a:t>
            </a:r>
          </a:p>
        </p:txBody>
      </p:sp>
      <p:sp>
        <p:nvSpPr>
          <p:cNvPr id="3" name="Text Placeholder 2">
            <a:extLst>
              <a:ext uri="{FF2B5EF4-FFF2-40B4-BE49-F238E27FC236}">
                <a16:creationId xmlns:a16="http://schemas.microsoft.com/office/drawing/2014/main" id="{86C9799F-091B-4113-BEC2-D770D115F830}"/>
              </a:ext>
            </a:extLst>
          </p:cNvPr>
          <p:cNvSpPr>
            <a:spLocks noGrp="1"/>
          </p:cNvSpPr>
          <p:nvPr>
            <p:ph type="body" idx="1"/>
          </p:nvPr>
        </p:nvSpPr>
        <p:spPr/>
        <p:txBody>
          <a:bodyPr/>
          <a:lstStyle/>
          <a:p>
            <a:pPr marL="139700" indent="0">
              <a:buNone/>
            </a:pPr>
            <a:r>
              <a:rPr lang="en-US" dirty="0"/>
              <a:t>Missing data can happen at either</a:t>
            </a:r>
          </a:p>
          <a:p>
            <a:r>
              <a:rPr lang="en-US" dirty="0"/>
              <a:t>Training time</a:t>
            </a:r>
          </a:p>
          <a:p>
            <a:r>
              <a:rPr lang="en-US" dirty="0"/>
              <a:t>Prediction time (e.g., testing or after deploying)</a:t>
            </a:r>
          </a:p>
        </p:txBody>
      </p:sp>
      <p:sp>
        <p:nvSpPr>
          <p:cNvPr id="4" name="Slide Number Placeholder 3">
            <a:extLst>
              <a:ext uri="{FF2B5EF4-FFF2-40B4-BE49-F238E27FC236}">
                <a16:creationId xmlns:a16="http://schemas.microsoft.com/office/drawing/2014/main" id="{1FF0CD82-3C08-4EB0-B32A-524A77DDA46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sp>
        <p:nvSpPr>
          <p:cNvPr id="5" name="Rectangle 4">
            <a:extLst>
              <a:ext uri="{FF2B5EF4-FFF2-40B4-BE49-F238E27FC236}">
                <a16:creationId xmlns:a16="http://schemas.microsoft.com/office/drawing/2014/main" id="{4BF773E9-62B6-438D-9C90-BBC9558932E8}"/>
              </a:ext>
            </a:extLst>
          </p:cNvPr>
          <p:cNvSpPr/>
          <p:nvPr/>
        </p:nvSpPr>
        <p:spPr>
          <a:xfrm>
            <a:off x="6092791" y="4050300"/>
            <a:ext cx="2196089" cy="523220"/>
          </a:xfrm>
          <a:prstGeom prst="rect">
            <a:avLst/>
          </a:prstGeom>
          <a:noFill/>
          <a:ln w="28575">
            <a:noFill/>
          </a:ln>
        </p:spPr>
        <p:txBody>
          <a:bodyPr wrap="square">
            <a:spAutoFit/>
          </a:bodyPr>
          <a:lstStyle/>
          <a:p>
            <a:pPr algn="ctr"/>
            <a:r>
              <a:rPr lang="en-US" dirty="0">
                <a:latin typeface="Museo Sans 300"/>
                <a:ea typeface="Museo Sans 500" charset="0"/>
                <a:cs typeface="Museo Sans 300"/>
              </a:rPr>
              <a:t>Loan application may be </a:t>
            </a:r>
            <a:br>
              <a:rPr lang="en-US" dirty="0">
                <a:latin typeface="Museo Sans 300"/>
                <a:ea typeface="Museo Sans 500" charset="0"/>
                <a:cs typeface="Museo Sans 300"/>
              </a:rPr>
            </a:br>
            <a:r>
              <a:rPr lang="en-US" dirty="0">
                <a:latin typeface="Museo Sans 300"/>
                <a:ea typeface="Museo Sans 500" charset="0"/>
                <a:cs typeface="Museo Sans 300"/>
              </a:rPr>
              <a:t>3 or 5 years</a:t>
            </a:r>
            <a:endParaRPr lang="en-US" dirty="0">
              <a:latin typeface="Museo Sans 300"/>
              <a:ea typeface="Museo Sans 300" charset="0"/>
              <a:cs typeface="Museo Sans 300"/>
            </a:endParaRPr>
          </a:p>
        </p:txBody>
      </p:sp>
      <p:graphicFrame>
        <p:nvGraphicFramePr>
          <p:cNvPr id="6" name="Content Placeholder 4">
            <a:extLst>
              <a:ext uri="{FF2B5EF4-FFF2-40B4-BE49-F238E27FC236}">
                <a16:creationId xmlns:a16="http://schemas.microsoft.com/office/drawing/2014/main" id="{139A4B26-52BB-4D03-B5F2-A2E1E681AD94}"/>
              </a:ext>
            </a:extLst>
          </p:cNvPr>
          <p:cNvGraphicFramePr>
            <a:graphicFrameLocks/>
          </p:cNvGraphicFramePr>
          <p:nvPr>
            <p:extLst>
              <p:ext uri="{D42A27DB-BD31-4B8C-83A1-F6EECF244321}">
                <p14:modId xmlns:p14="http://schemas.microsoft.com/office/powerpoint/2010/main" val="1519929307"/>
              </p:ext>
            </p:extLst>
          </p:nvPr>
        </p:nvGraphicFramePr>
        <p:xfrm>
          <a:off x="2748012" y="1977032"/>
          <a:ext cx="3267777" cy="3079221"/>
        </p:xfrm>
        <a:graphic>
          <a:graphicData uri="http://schemas.openxmlformats.org/drawingml/2006/table">
            <a:tbl>
              <a:tblPr firstRow="1" bandRow="1">
                <a:tableStyleId>{B301B821-A1FF-4177-AEE7-76D212191A09}</a:tableStyleId>
              </a:tblPr>
              <a:tblGrid>
                <a:gridCol w="951195">
                  <a:extLst>
                    <a:ext uri="{9D8B030D-6E8A-4147-A177-3AD203B41FA5}">
                      <a16:colId xmlns:a16="http://schemas.microsoft.com/office/drawing/2014/main" val="20000"/>
                    </a:ext>
                  </a:extLst>
                </a:gridCol>
                <a:gridCol w="796173">
                  <a:extLst>
                    <a:ext uri="{9D8B030D-6E8A-4147-A177-3AD203B41FA5}">
                      <a16:colId xmlns:a16="http://schemas.microsoft.com/office/drawing/2014/main" val="20001"/>
                    </a:ext>
                  </a:extLst>
                </a:gridCol>
                <a:gridCol w="865391">
                  <a:extLst>
                    <a:ext uri="{9D8B030D-6E8A-4147-A177-3AD203B41FA5}">
                      <a16:colId xmlns:a16="http://schemas.microsoft.com/office/drawing/2014/main" val="20002"/>
                    </a:ext>
                  </a:extLst>
                </a:gridCol>
                <a:gridCol w="655018">
                  <a:extLst>
                    <a:ext uri="{9D8B030D-6E8A-4147-A177-3AD203B41FA5}">
                      <a16:colId xmlns:a16="http://schemas.microsoft.com/office/drawing/2014/main" val="20003"/>
                    </a:ext>
                  </a:extLst>
                </a:gridCol>
              </a:tblGrid>
              <a:tr h="253372">
                <a:tc>
                  <a:txBody>
                    <a:bodyPr/>
                    <a:lstStyle/>
                    <a:p>
                      <a:pPr algn="ctr"/>
                      <a:r>
                        <a:rPr lang="en-US" dirty="0">
                          <a:latin typeface="Museo Sans 700"/>
                          <a:cs typeface="Museo Sans 700"/>
                        </a:rPr>
                        <a:t>Credit</a:t>
                      </a:r>
                      <a:endParaRPr lang="en-US" dirty="0">
                        <a:latin typeface="Museo Sans 300"/>
                        <a:cs typeface="Museo Sans 30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700"/>
                          <a:cs typeface="Museo Sans 700"/>
                        </a:rPr>
                        <a:t>Term</a:t>
                      </a:r>
                      <a:endParaRPr lang="en-US" dirty="0">
                        <a:latin typeface="Museo Sans 300"/>
                        <a:cs typeface="Museo Sans 30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latin typeface="Museo Sans 700"/>
                          <a:cs typeface="Museo Sans 700"/>
                        </a:rPr>
                        <a:t>Income</a:t>
                      </a:r>
                    </a:p>
                  </a:txBody>
                  <a:tcPr/>
                </a:tc>
                <a:tc>
                  <a:txBody>
                    <a:bodyPr/>
                    <a:lstStyle/>
                    <a:p>
                      <a:pPr algn="ctr"/>
                      <a:r>
                        <a:rPr lang="en-US" dirty="0">
                          <a:latin typeface="Museo Sans 300"/>
                          <a:cs typeface="Museo Sans 300"/>
                        </a:rPr>
                        <a:t>y</a:t>
                      </a:r>
                    </a:p>
                  </a:txBody>
                  <a:tcPr/>
                </a:tc>
                <a:extLst>
                  <a:ext uri="{0D108BD9-81ED-4DB2-BD59-A6C34878D82A}">
                    <a16:rowId xmlns:a16="http://schemas.microsoft.com/office/drawing/2014/main" val="10000"/>
                  </a:ext>
                </a:extLst>
              </a:tr>
              <a:tr h="308269">
                <a:tc>
                  <a:txBody>
                    <a:bodyPr/>
                    <a:lstStyle/>
                    <a:p>
                      <a:pPr algn="ctr"/>
                      <a:r>
                        <a:rPr lang="en-US" dirty="0">
                          <a:latin typeface="Museo Sans 300"/>
                          <a:cs typeface="Museo Sans 300"/>
                        </a:rPr>
                        <a:t>excellent</a:t>
                      </a:r>
                    </a:p>
                  </a:txBody>
                  <a:tcPr>
                    <a:solidFill>
                      <a:schemeClr val="accent3">
                        <a:lumMod val="20000"/>
                        <a:lumOff val="80000"/>
                      </a:schemeClr>
                    </a:solidFill>
                  </a:tcPr>
                </a:tc>
                <a:tc>
                  <a:txBody>
                    <a:bodyPr/>
                    <a:lstStyle/>
                    <a:p>
                      <a:pPr algn="ctr"/>
                      <a:r>
                        <a:rPr lang="en-US"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algn="ctr"/>
                      <a:r>
                        <a:rPr lang="en-US" dirty="0">
                          <a:latin typeface="Museo Sans 300"/>
                          <a:cs typeface="Museo Sans 300"/>
                        </a:rPr>
                        <a:t>high</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1"/>
                  </a:ext>
                </a:extLst>
              </a:tr>
              <a:tr h="308269">
                <a:tc>
                  <a:txBody>
                    <a:bodyPr/>
                    <a:lstStyle/>
                    <a:p>
                      <a:pPr algn="ctr"/>
                      <a:r>
                        <a:rPr lang="en-US" dirty="0">
                          <a:latin typeface="Museo Sans 300"/>
                          <a:cs typeface="Museo Sans 300"/>
                        </a:rPr>
                        <a:t>fair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2"/>
                  </a:ext>
                </a:extLst>
              </a:tr>
              <a:tr h="30826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3"/>
                  </a:ext>
                </a:extLst>
              </a:tr>
              <a:tr h="308269">
                <a:tc>
                  <a:txBody>
                    <a:bodyPr/>
                    <a:lstStyle/>
                    <a:p>
                      <a:pPr algn="ctr"/>
                      <a:r>
                        <a:rPr lang="en-US" dirty="0">
                          <a:latin typeface="Museo Sans 300"/>
                          <a:cs typeface="Museo Sans 300"/>
                        </a:rPr>
                        <a:t>poor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endParaRPr lang="en-US" b="0" i="0" dirty="0">
                        <a:solidFill>
                          <a:schemeClr val="accent1"/>
                        </a:solidFill>
                        <a:latin typeface="Museo Sans 700"/>
                        <a:cs typeface="Museo Sans 700"/>
                      </a:endParaRP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4"/>
                  </a:ext>
                </a:extLst>
              </a:tr>
              <a:tr h="308269">
                <a:tc>
                  <a:txBody>
                    <a:bodyPr/>
                    <a:lstStyle/>
                    <a:p>
                      <a:pPr algn="ctr"/>
                      <a:r>
                        <a:rPr lang="en-US" dirty="0">
                          <a:latin typeface="Museo Sans 300"/>
                          <a:cs typeface="Museo Sans 300"/>
                        </a:rPr>
                        <a:t>excellent</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5"/>
                  </a:ext>
                </a:extLst>
              </a:tr>
              <a:tr h="308269">
                <a:tc>
                  <a:txBody>
                    <a:bodyPr/>
                    <a:lstStyle/>
                    <a:p>
                      <a:pPr algn="ct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endParaRPr lang="en-US" b="0" i="0" dirty="0">
                        <a:solidFill>
                          <a:schemeClr val="accent1"/>
                        </a:solidFill>
                        <a:latin typeface="Museo Sans 700"/>
                        <a:cs typeface="Museo Sans 700"/>
                      </a:endParaRP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6"/>
                  </a:ext>
                </a:extLst>
              </a:tr>
              <a:tr h="308269">
                <a:tc>
                  <a:txBody>
                    <a:bodyPr/>
                    <a:lstStyle/>
                    <a:p>
                      <a:pPr algn="ctr"/>
                      <a:r>
                        <a:rPr lang="en-US" dirty="0">
                          <a:latin typeface="Museo Sans 300"/>
                          <a:cs typeface="Museo Sans 300"/>
                        </a:rPr>
                        <a:t>poor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7"/>
                  </a:ext>
                </a:extLst>
              </a:tr>
              <a:tr h="308269">
                <a:tc>
                  <a:txBody>
                    <a:bodyPr/>
                    <a:lstStyle/>
                    <a:p>
                      <a:pPr algn="ctr"/>
                      <a:r>
                        <a:rPr lang="en-US" dirty="0">
                          <a:latin typeface="Museo Sans 300"/>
                          <a:cs typeface="Museo Sans 300"/>
                        </a:rPr>
                        <a:t>poor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8"/>
                  </a:ext>
                </a:extLst>
              </a:tr>
              <a:tr h="308269">
                <a:tc>
                  <a:txBody>
                    <a:bodyPr/>
                    <a:lstStyle/>
                    <a:p>
                      <a:pPr algn="ct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9"/>
                  </a:ext>
                </a:extLst>
              </a:tr>
            </a:tbl>
          </a:graphicData>
        </a:graphic>
      </p:graphicFrame>
      <p:sp>
        <p:nvSpPr>
          <p:cNvPr id="7" name="Rectangle 6">
            <a:extLst>
              <a:ext uri="{FF2B5EF4-FFF2-40B4-BE49-F238E27FC236}">
                <a16:creationId xmlns:a16="http://schemas.microsoft.com/office/drawing/2014/main" id="{C18E6F4E-47BC-4A04-BB21-ABBF178746F9}"/>
              </a:ext>
            </a:extLst>
          </p:cNvPr>
          <p:cNvSpPr/>
          <p:nvPr/>
        </p:nvSpPr>
        <p:spPr>
          <a:xfrm>
            <a:off x="2748011" y="4148860"/>
            <a:ext cx="3267777" cy="318020"/>
          </a:xfrm>
          <a:prstGeom prst="rect">
            <a:avLst/>
          </a:prstGeom>
          <a:noFill/>
          <a:ln w="38100" cmpd="sng">
            <a:solidFill>
              <a:srgbClr val="B0007E"/>
            </a:solidFill>
          </a:ln>
        </p:spPr>
        <p:style>
          <a:lnRef idx="2">
            <a:schemeClr val="accent1"/>
          </a:lnRef>
          <a:fillRef idx="1">
            <a:schemeClr val="lt1"/>
          </a:fillRef>
          <a:effectRef idx="0">
            <a:schemeClr val="accent1"/>
          </a:effectRef>
          <a:fontRef idx="minor">
            <a:schemeClr val="dk1"/>
          </a:fontRef>
        </p:style>
        <p:txBody>
          <a:bodyPr rtlCol="0" anchor="ctr">
            <a:noAutofit/>
          </a:bodyPr>
          <a:lstStyle/>
          <a:p>
            <a:pPr algn="ctr"/>
            <a:endParaRPr lang="en-US" dirty="0">
              <a:latin typeface="Museo Sans 100"/>
              <a:cs typeface="Museo Sans 100"/>
            </a:endParaRPr>
          </a:p>
        </p:txBody>
      </p:sp>
    </p:spTree>
    <p:extLst>
      <p:ext uri="{BB962C8B-B14F-4D97-AF65-F5344CB8AC3E}">
        <p14:creationId xmlns:p14="http://schemas.microsoft.com/office/powerpoint/2010/main" val="28084307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774F8-B11F-48FB-80BB-0D7CF0522B59}"/>
              </a:ext>
            </a:extLst>
          </p:cNvPr>
          <p:cNvSpPr>
            <a:spLocks noGrp="1"/>
          </p:cNvSpPr>
          <p:nvPr>
            <p:ph type="title"/>
          </p:nvPr>
        </p:nvSpPr>
        <p:spPr/>
        <p:txBody>
          <a:bodyPr/>
          <a:lstStyle/>
          <a:p>
            <a:r>
              <a:rPr lang="en-US" dirty="0"/>
              <a:t>Strategy 1: Skipping</a:t>
            </a:r>
          </a:p>
        </p:txBody>
      </p:sp>
      <p:sp>
        <p:nvSpPr>
          <p:cNvPr id="3" name="Text Placeholder 2">
            <a:extLst>
              <a:ext uri="{FF2B5EF4-FFF2-40B4-BE49-F238E27FC236}">
                <a16:creationId xmlns:a16="http://schemas.microsoft.com/office/drawing/2014/main" id="{1E61AFA1-1C8C-4826-AAD8-48A832CF2F3F}"/>
              </a:ext>
            </a:extLst>
          </p:cNvPr>
          <p:cNvSpPr>
            <a:spLocks noGrp="1"/>
          </p:cNvSpPr>
          <p:nvPr>
            <p:ph type="body" idx="1"/>
          </p:nvPr>
        </p:nvSpPr>
        <p:spPr/>
        <p:txBody>
          <a:bodyPr/>
          <a:lstStyle/>
          <a:p>
            <a:pPr marL="139700" indent="0">
              <a:buNone/>
            </a:pPr>
            <a:r>
              <a:rPr lang="en-US" dirty="0"/>
              <a:t>The simplest strategy is just completely ignore missing values so you don’t have to deal with them.</a:t>
            </a:r>
          </a:p>
          <a:p>
            <a:pPr marL="139700" indent="0">
              <a:buNone/>
            </a:pPr>
            <a:endParaRPr lang="en-US" dirty="0"/>
          </a:p>
          <a:p>
            <a:pPr marL="139700" indent="0">
              <a:buNone/>
            </a:pPr>
            <a:r>
              <a:rPr lang="en-US" dirty="0"/>
              <a:t>This can take the form of</a:t>
            </a:r>
          </a:p>
          <a:p>
            <a:r>
              <a:rPr lang="en-US" dirty="0"/>
              <a:t>Dropping rows with missing values</a:t>
            </a:r>
          </a:p>
          <a:p>
            <a:r>
              <a:rPr lang="en-US" dirty="0"/>
              <a:t>Dropping features (columns) with missing values</a:t>
            </a:r>
          </a:p>
          <a:p>
            <a:endParaRPr lang="en-US" dirty="0"/>
          </a:p>
          <a:p>
            <a:pPr marL="139700" indent="0">
              <a:buNone/>
            </a:pPr>
            <a:endParaRPr lang="en-US" dirty="0"/>
          </a:p>
          <a:p>
            <a:pPr marL="139700" indent="0">
              <a:buNone/>
            </a:pPr>
            <a:r>
              <a:rPr lang="en-US" dirty="0"/>
              <a:t>Which to drop depends on how much data is missing / how important those entities are:</a:t>
            </a:r>
          </a:p>
          <a:p>
            <a:r>
              <a:rPr lang="en-US" dirty="0"/>
              <a:t>If only one training row has a missing value, dropping it doesn’t seem to bad</a:t>
            </a:r>
          </a:p>
          <a:p>
            <a:r>
              <a:rPr lang="en-US" dirty="0"/>
              <a:t>If only a few features (out of many) have missing values, maybe just drop those! </a:t>
            </a:r>
          </a:p>
        </p:txBody>
      </p:sp>
      <p:sp>
        <p:nvSpPr>
          <p:cNvPr id="4" name="Slide Number Placeholder 3">
            <a:extLst>
              <a:ext uri="{FF2B5EF4-FFF2-40B4-BE49-F238E27FC236}">
                <a16:creationId xmlns:a16="http://schemas.microsoft.com/office/drawing/2014/main" id="{7E907EC5-CE80-41BF-A68E-E262C6D4106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p:spTree>
    <p:extLst>
      <p:ext uri="{BB962C8B-B14F-4D97-AF65-F5344CB8AC3E}">
        <p14:creationId xmlns:p14="http://schemas.microsoft.com/office/powerpoint/2010/main" val="34741962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5E460-FE61-4973-ABBD-B159E2E27AE0}"/>
              </a:ext>
            </a:extLst>
          </p:cNvPr>
          <p:cNvSpPr>
            <a:spLocks noGrp="1"/>
          </p:cNvSpPr>
          <p:nvPr>
            <p:ph type="title"/>
          </p:nvPr>
        </p:nvSpPr>
        <p:spPr/>
        <p:txBody>
          <a:bodyPr/>
          <a:lstStyle/>
          <a:p>
            <a:r>
              <a:rPr lang="en-US" dirty="0"/>
              <a:t>Strategy 1: Skipping (Pros/Cons)</a:t>
            </a:r>
          </a:p>
        </p:txBody>
      </p:sp>
      <p:sp>
        <p:nvSpPr>
          <p:cNvPr id="3" name="Text Placeholder 2">
            <a:extLst>
              <a:ext uri="{FF2B5EF4-FFF2-40B4-BE49-F238E27FC236}">
                <a16:creationId xmlns:a16="http://schemas.microsoft.com/office/drawing/2014/main" id="{7C57BFD5-F85E-4903-820D-47A4BC0B6544}"/>
              </a:ext>
            </a:extLst>
          </p:cNvPr>
          <p:cNvSpPr>
            <a:spLocks noGrp="1"/>
          </p:cNvSpPr>
          <p:nvPr>
            <p:ph type="body" idx="1"/>
          </p:nvPr>
        </p:nvSpPr>
        <p:spPr/>
        <p:txBody>
          <a:bodyPr/>
          <a:lstStyle/>
          <a:p>
            <a:pPr marL="139700" indent="0">
              <a:buNone/>
            </a:pPr>
            <a:r>
              <a:rPr lang="en-US" b="1" dirty="0"/>
              <a:t>Pros</a:t>
            </a:r>
          </a:p>
          <a:p>
            <a:r>
              <a:rPr lang="en-US" dirty="0"/>
              <a:t>Very easy to understand/explain</a:t>
            </a:r>
          </a:p>
          <a:p>
            <a:r>
              <a:rPr lang="en-US" dirty="0"/>
              <a:t>Can be applied to any model</a:t>
            </a:r>
          </a:p>
          <a:p>
            <a:endParaRPr lang="en-US" dirty="0"/>
          </a:p>
          <a:p>
            <a:pPr marL="139700" indent="0">
              <a:buNone/>
            </a:pPr>
            <a:r>
              <a:rPr lang="en-US" b="1" dirty="0"/>
              <a:t>Cons</a:t>
            </a:r>
          </a:p>
          <a:p>
            <a:r>
              <a:rPr lang="en-US" dirty="0"/>
              <a:t>Might be removing useful information</a:t>
            </a:r>
          </a:p>
          <a:p>
            <a:r>
              <a:rPr lang="en-US" dirty="0"/>
              <a:t>When is it better to remove examples vs. features?</a:t>
            </a:r>
          </a:p>
          <a:p>
            <a:r>
              <a:rPr lang="en-US" dirty="0"/>
              <a:t>Doesn’t help if data is missing at prediction time</a:t>
            </a:r>
          </a:p>
        </p:txBody>
      </p:sp>
      <p:sp>
        <p:nvSpPr>
          <p:cNvPr id="4" name="Slide Number Placeholder 3">
            <a:extLst>
              <a:ext uri="{FF2B5EF4-FFF2-40B4-BE49-F238E27FC236}">
                <a16:creationId xmlns:a16="http://schemas.microsoft.com/office/drawing/2014/main" id="{7805D277-48C5-48BA-BD6F-CA5385BD66D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p:spTree>
    <p:extLst>
      <p:ext uri="{BB962C8B-B14F-4D97-AF65-F5344CB8AC3E}">
        <p14:creationId xmlns:p14="http://schemas.microsoft.com/office/powerpoint/2010/main" val="1535632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AD1EF-A113-4786-8D7B-D540E1742741}"/>
              </a:ext>
            </a:extLst>
          </p:cNvPr>
          <p:cNvSpPr>
            <a:spLocks noGrp="1"/>
          </p:cNvSpPr>
          <p:nvPr>
            <p:ph type="title"/>
          </p:nvPr>
        </p:nvSpPr>
        <p:spPr/>
        <p:txBody>
          <a:bodyPr/>
          <a:lstStyle/>
          <a:p>
            <a:r>
              <a:rPr lang="en-US" dirty="0"/>
              <a:t>Strategy 2:</a:t>
            </a:r>
            <a:br>
              <a:rPr lang="en-US" dirty="0"/>
            </a:br>
            <a:r>
              <a:rPr lang="en-US" dirty="0"/>
              <a:t>Sentinel Values</a:t>
            </a:r>
          </a:p>
        </p:txBody>
      </p:sp>
      <p:sp>
        <p:nvSpPr>
          <p:cNvPr id="3" name="Text Placeholder 2">
            <a:extLst>
              <a:ext uri="{FF2B5EF4-FFF2-40B4-BE49-F238E27FC236}">
                <a16:creationId xmlns:a16="http://schemas.microsoft.com/office/drawing/2014/main" id="{B4E4F570-D091-4377-84D8-02E904D1089A}"/>
              </a:ext>
            </a:extLst>
          </p:cNvPr>
          <p:cNvSpPr>
            <a:spLocks noGrp="1"/>
          </p:cNvSpPr>
          <p:nvPr>
            <p:ph type="body" idx="1"/>
          </p:nvPr>
        </p:nvSpPr>
        <p:spPr/>
        <p:txBody>
          <a:bodyPr/>
          <a:lstStyle/>
          <a:p>
            <a:pPr marL="139700" indent="0">
              <a:buNone/>
            </a:pPr>
            <a:r>
              <a:rPr lang="en-US" dirty="0"/>
              <a:t>Idea: Replace missing data with some default value</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B1A45B01-BFE9-47D3-A5C9-ACB00B9467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graphicFrame>
        <p:nvGraphicFramePr>
          <p:cNvPr id="5" name="Content Placeholder 4">
            <a:extLst>
              <a:ext uri="{FF2B5EF4-FFF2-40B4-BE49-F238E27FC236}">
                <a16:creationId xmlns:a16="http://schemas.microsoft.com/office/drawing/2014/main" id="{52C1B560-98F0-4F18-8DED-95C026149698}"/>
              </a:ext>
            </a:extLst>
          </p:cNvPr>
          <p:cNvGraphicFramePr>
            <a:graphicFrameLocks/>
          </p:cNvGraphicFramePr>
          <p:nvPr>
            <p:extLst>
              <p:ext uri="{D42A27DB-BD31-4B8C-83A1-F6EECF244321}">
                <p14:modId xmlns:p14="http://schemas.microsoft.com/office/powerpoint/2010/main" val="804040154"/>
              </p:ext>
            </p:extLst>
          </p:nvPr>
        </p:nvGraphicFramePr>
        <p:xfrm>
          <a:off x="4105174" y="1827840"/>
          <a:ext cx="3267777" cy="3079221"/>
        </p:xfrm>
        <a:graphic>
          <a:graphicData uri="http://schemas.openxmlformats.org/drawingml/2006/table">
            <a:tbl>
              <a:tblPr firstRow="1" bandRow="1">
                <a:tableStyleId>{B301B821-A1FF-4177-AEE7-76D212191A09}</a:tableStyleId>
              </a:tblPr>
              <a:tblGrid>
                <a:gridCol w="951195">
                  <a:extLst>
                    <a:ext uri="{9D8B030D-6E8A-4147-A177-3AD203B41FA5}">
                      <a16:colId xmlns:a16="http://schemas.microsoft.com/office/drawing/2014/main" val="20000"/>
                    </a:ext>
                  </a:extLst>
                </a:gridCol>
                <a:gridCol w="796173">
                  <a:extLst>
                    <a:ext uri="{9D8B030D-6E8A-4147-A177-3AD203B41FA5}">
                      <a16:colId xmlns:a16="http://schemas.microsoft.com/office/drawing/2014/main" val="20001"/>
                    </a:ext>
                  </a:extLst>
                </a:gridCol>
                <a:gridCol w="865391">
                  <a:extLst>
                    <a:ext uri="{9D8B030D-6E8A-4147-A177-3AD203B41FA5}">
                      <a16:colId xmlns:a16="http://schemas.microsoft.com/office/drawing/2014/main" val="20002"/>
                    </a:ext>
                  </a:extLst>
                </a:gridCol>
                <a:gridCol w="655018">
                  <a:extLst>
                    <a:ext uri="{9D8B030D-6E8A-4147-A177-3AD203B41FA5}">
                      <a16:colId xmlns:a16="http://schemas.microsoft.com/office/drawing/2014/main" val="20003"/>
                    </a:ext>
                  </a:extLst>
                </a:gridCol>
              </a:tblGrid>
              <a:tr h="253372">
                <a:tc>
                  <a:txBody>
                    <a:bodyPr/>
                    <a:lstStyle/>
                    <a:p>
                      <a:pPr algn="ctr"/>
                      <a:r>
                        <a:rPr lang="en-US" dirty="0">
                          <a:latin typeface="Museo Sans 700"/>
                          <a:cs typeface="Museo Sans 700"/>
                        </a:rPr>
                        <a:t>Credit</a:t>
                      </a:r>
                      <a:endParaRPr lang="en-US" dirty="0">
                        <a:latin typeface="Museo Sans 300"/>
                        <a:cs typeface="Museo Sans 30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700"/>
                          <a:cs typeface="Museo Sans 700"/>
                        </a:rPr>
                        <a:t>Term</a:t>
                      </a:r>
                      <a:endParaRPr lang="en-US" dirty="0">
                        <a:latin typeface="Museo Sans 300"/>
                        <a:cs typeface="Museo Sans 30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latin typeface="Museo Sans 700"/>
                          <a:cs typeface="Museo Sans 700"/>
                        </a:rPr>
                        <a:t>Income</a:t>
                      </a:r>
                    </a:p>
                  </a:txBody>
                  <a:tcPr/>
                </a:tc>
                <a:tc>
                  <a:txBody>
                    <a:bodyPr/>
                    <a:lstStyle/>
                    <a:p>
                      <a:pPr algn="ctr"/>
                      <a:r>
                        <a:rPr lang="en-US" dirty="0">
                          <a:latin typeface="Museo Sans 300"/>
                          <a:cs typeface="Museo Sans 300"/>
                        </a:rPr>
                        <a:t>y</a:t>
                      </a:r>
                    </a:p>
                  </a:txBody>
                  <a:tcPr/>
                </a:tc>
                <a:extLst>
                  <a:ext uri="{0D108BD9-81ED-4DB2-BD59-A6C34878D82A}">
                    <a16:rowId xmlns:a16="http://schemas.microsoft.com/office/drawing/2014/main" val="10000"/>
                  </a:ext>
                </a:extLst>
              </a:tr>
              <a:tr h="308269">
                <a:tc>
                  <a:txBody>
                    <a:bodyPr/>
                    <a:lstStyle/>
                    <a:p>
                      <a:pPr algn="ctr"/>
                      <a:r>
                        <a:rPr lang="en-US" dirty="0">
                          <a:latin typeface="Museo Sans 300"/>
                          <a:cs typeface="Museo Sans 300"/>
                        </a:rPr>
                        <a:t>excellent</a:t>
                      </a:r>
                    </a:p>
                  </a:txBody>
                  <a:tcPr>
                    <a:solidFill>
                      <a:schemeClr val="accent3">
                        <a:lumMod val="20000"/>
                        <a:lumOff val="80000"/>
                      </a:schemeClr>
                    </a:solidFill>
                  </a:tcPr>
                </a:tc>
                <a:tc>
                  <a:txBody>
                    <a:bodyPr/>
                    <a:lstStyle/>
                    <a:p>
                      <a:pPr algn="ctr"/>
                      <a:r>
                        <a:rPr lang="en-US"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algn="ctr"/>
                      <a:r>
                        <a:rPr lang="en-US" dirty="0">
                          <a:latin typeface="Museo Sans 300"/>
                          <a:cs typeface="Museo Sans 300"/>
                        </a:rPr>
                        <a:t>high</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1"/>
                  </a:ext>
                </a:extLst>
              </a:tr>
              <a:tr h="308269">
                <a:tc>
                  <a:txBody>
                    <a:bodyPr/>
                    <a:lstStyle/>
                    <a:p>
                      <a:pPr algn="ctr"/>
                      <a:r>
                        <a:rPr lang="en-US" dirty="0">
                          <a:latin typeface="Museo Sans 300"/>
                          <a:cs typeface="Museo Sans 300"/>
                        </a:rPr>
                        <a:t>fair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UNK</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2"/>
                  </a:ext>
                </a:extLst>
              </a:tr>
              <a:tr h="30826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3"/>
                  </a:ext>
                </a:extLst>
              </a:tr>
              <a:tr h="308269">
                <a:tc>
                  <a:txBody>
                    <a:bodyPr/>
                    <a:lstStyle/>
                    <a:p>
                      <a:pPr algn="ctr"/>
                      <a:r>
                        <a:rPr lang="en-US" dirty="0">
                          <a:latin typeface="Museo Sans 300"/>
                          <a:cs typeface="Museo Sans 300"/>
                        </a:rPr>
                        <a:t>poor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endParaRPr lang="en-US" b="0" i="0" dirty="0">
                        <a:solidFill>
                          <a:schemeClr val="accent1"/>
                        </a:solidFill>
                        <a:latin typeface="Museo Sans 700"/>
                        <a:cs typeface="Museo Sans 700"/>
                      </a:endParaRP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4"/>
                  </a:ext>
                </a:extLst>
              </a:tr>
              <a:tr h="308269">
                <a:tc>
                  <a:txBody>
                    <a:bodyPr/>
                    <a:lstStyle/>
                    <a:p>
                      <a:pPr algn="ctr"/>
                      <a:r>
                        <a:rPr lang="en-US" dirty="0">
                          <a:latin typeface="Museo Sans 300"/>
                          <a:cs typeface="Museo Sans 300"/>
                        </a:rPr>
                        <a:t>excellent</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5"/>
                  </a:ext>
                </a:extLst>
              </a:tr>
              <a:tr h="308269">
                <a:tc>
                  <a:txBody>
                    <a:bodyPr/>
                    <a:lstStyle/>
                    <a:p>
                      <a:pPr algn="ct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endParaRPr lang="en-US" b="0" i="0" dirty="0">
                        <a:solidFill>
                          <a:schemeClr val="accent1"/>
                        </a:solidFill>
                        <a:latin typeface="Museo Sans 700"/>
                        <a:cs typeface="Museo Sans 700"/>
                      </a:endParaRP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6"/>
                  </a:ext>
                </a:extLst>
              </a:tr>
              <a:tr h="308269">
                <a:tc>
                  <a:txBody>
                    <a:bodyPr/>
                    <a:lstStyle/>
                    <a:p>
                      <a:pPr algn="ctr"/>
                      <a:r>
                        <a:rPr lang="en-US" dirty="0">
                          <a:latin typeface="Museo Sans 300"/>
                          <a:cs typeface="Museo Sans 300"/>
                        </a:rPr>
                        <a:t>poor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UNK</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7"/>
                  </a:ext>
                </a:extLst>
              </a:tr>
              <a:tr h="308269">
                <a:tc>
                  <a:txBody>
                    <a:bodyPr/>
                    <a:lstStyle/>
                    <a:p>
                      <a:pPr algn="ctr"/>
                      <a:r>
                        <a:rPr lang="en-US" dirty="0">
                          <a:latin typeface="Museo Sans 300"/>
                          <a:cs typeface="Museo Sans 300"/>
                        </a:rPr>
                        <a:t>poor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8"/>
                  </a:ext>
                </a:extLst>
              </a:tr>
              <a:tr h="308269">
                <a:tc>
                  <a:txBody>
                    <a:bodyPr/>
                    <a:lstStyle/>
                    <a:p>
                      <a:pPr algn="ct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UNK</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274216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5015A-DBAC-4294-9093-87BC403A5F27}"/>
              </a:ext>
            </a:extLst>
          </p:cNvPr>
          <p:cNvSpPr>
            <a:spLocks noGrp="1"/>
          </p:cNvSpPr>
          <p:nvPr>
            <p:ph type="title"/>
          </p:nvPr>
        </p:nvSpPr>
        <p:spPr/>
        <p:txBody>
          <a:bodyPr/>
          <a:lstStyle/>
          <a:p>
            <a:r>
              <a:rPr lang="en-US" dirty="0"/>
              <a:t>Strategy 2:</a:t>
            </a:r>
            <a:br>
              <a:rPr lang="en-US" dirty="0"/>
            </a:br>
            <a:r>
              <a:rPr lang="en-US" dirty="0"/>
              <a:t>Sentinel Values (Pros/Cons)</a:t>
            </a:r>
          </a:p>
        </p:txBody>
      </p:sp>
      <p:sp>
        <p:nvSpPr>
          <p:cNvPr id="3" name="Text Placeholder 2">
            <a:extLst>
              <a:ext uri="{FF2B5EF4-FFF2-40B4-BE49-F238E27FC236}">
                <a16:creationId xmlns:a16="http://schemas.microsoft.com/office/drawing/2014/main" id="{892A5A16-E6AB-4655-96A9-5046B41A88AC}"/>
              </a:ext>
            </a:extLst>
          </p:cNvPr>
          <p:cNvSpPr>
            <a:spLocks noGrp="1"/>
          </p:cNvSpPr>
          <p:nvPr>
            <p:ph type="body" idx="1"/>
          </p:nvPr>
        </p:nvSpPr>
        <p:spPr/>
        <p:txBody>
          <a:bodyPr/>
          <a:lstStyle/>
          <a:p>
            <a:pPr marL="139700" indent="0">
              <a:buNone/>
            </a:pPr>
            <a:r>
              <a:rPr lang="en-US" b="1" dirty="0"/>
              <a:t>Pros</a:t>
            </a:r>
          </a:p>
          <a:p>
            <a:r>
              <a:rPr lang="en-US" dirty="0"/>
              <a:t>Fairly simple to describe</a:t>
            </a:r>
          </a:p>
          <a:p>
            <a:r>
              <a:rPr lang="en-US" dirty="0"/>
              <a:t>Efficient fix and works at prediction time as well</a:t>
            </a:r>
          </a:p>
          <a:p>
            <a:r>
              <a:rPr lang="en-US" dirty="0"/>
              <a:t>Works well for categorical features (treats missingness as an important value in its own).</a:t>
            </a:r>
          </a:p>
          <a:p>
            <a:endParaRPr lang="en-US" dirty="0"/>
          </a:p>
          <a:p>
            <a:endParaRPr lang="en-US" dirty="0"/>
          </a:p>
          <a:p>
            <a:pPr marL="139700" indent="0">
              <a:buNone/>
            </a:pPr>
            <a:r>
              <a:rPr lang="en-US" b="1" dirty="0"/>
              <a:t>Cons</a:t>
            </a:r>
          </a:p>
          <a:p>
            <a:r>
              <a:rPr lang="en-US" dirty="0"/>
              <a:t>Only works well for features that are already categorical. Numeric features have no clear sentinel value.</a:t>
            </a:r>
          </a:p>
        </p:txBody>
      </p:sp>
      <p:sp>
        <p:nvSpPr>
          <p:cNvPr id="4" name="Slide Number Placeholder 3">
            <a:extLst>
              <a:ext uri="{FF2B5EF4-FFF2-40B4-BE49-F238E27FC236}">
                <a16:creationId xmlns:a16="http://schemas.microsoft.com/office/drawing/2014/main" id="{29538DB9-C03F-4498-BC95-DBBFB420BA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spTree>
    <p:extLst>
      <p:ext uri="{BB962C8B-B14F-4D97-AF65-F5344CB8AC3E}">
        <p14:creationId xmlns:p14="http://schemas.microsoft.com/office/powerpoint/2010/main" val="3039721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44F0C-D2E9-6A4E-9A33-21582479D063}"/>
              </a:ext>
            </a:extLst>
          </p:cNvPr>
          <p:cNvSpPr>
            <a:spLocks noGrp="1"/>
          </p:cNvSpPr>
          <p:nvPr>
            <p:ph type="title"/>
          </p:nvPr>
        </p:nvSpPr>
        <p:spPr/>
        <p:txBody>
          <a:bodyPr/>
          <a:lstStyle/>
          <a:p>
            <a:r>
              <a:rPr lang="en-US" sz="2000" dirty="0"/>
              <a:t>Problems with k-means</a:t>
            </a:r>
          </a:p>
        </p:txBody>
      </p:sp>
      <p:sp>
        <p:nvSpPr>
          <p:cNvPr id="3" name="Text Placeholder 2">
            <a:extLst>
              <a:ext uri="{FF2B5EF4-FFF2-40B4-BE49-F238E27FC236}">
                <a16:creationId xmlns:a16="http://schemas.microsoft.com/office/drawing/2014/main" id="{DB25A9FD-FE9E-1741-967F-2AF6F4CD0B91}"/>
              </a:ext>
            </a:extLst>
          </p:cNvPr>
          <p:cNvSpPr>
            <a:spLocks noGrp="1"/>
          </p:cNvSpPr>
          <p:nvPr>
            <p:ph type="body" idx="1"/>
          </p:nvPr>
        </p:nvSpPr>
        <p:spPr/>
        <p:txBody>
          <a:bodyPr/>
          <a:lstStyle/>
          <a:p>
            <a:pPr marL="139700" indent="0">
              <a:buNone/>
            </a:pPr>
            <a:r>
              <a:rPr lang="en-US" dirty="0"/>
              <a:t>In real life, cluster assignments are not always clear cut</a:t>
            </a:r>
          </a:p>
          <a:p>
            <a:r>
              <a:rPr lang="en-US" dirty="0"/>
              <a:t>E.g. The moon landing: Science? World News? Conspiracy?</a:t>
            </a:r>
          </a:p>
          <a:p>
            <a:endParaRPr lang="en-US" dirty="0"/>
          </a:p>
          <a:p>
            <a:pPr marL="139700" indent="0">
              <a:buNone/>
            </a:pPr>
            <a:r>
              <a:rPr lang="en-US" dirty="0"/>
              <a:t>Because we minimize Euclidean distance, k-means assumes all the clusters are spherical</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We can change this with weighted Euclidean distance</a:t>
            </a:r>
          </a:p>
          <a:p>
            <a:r>
              <a:rPr lang="en-US" dirty="0"/>
              <a:t>Still assumes every cluster is the same shape/orientation</a:t>
            </a:r>
          </a:p>
          <a:p>
            <a:pPr marL="139700" indent="0">
              <a:buNone/>
            </a:pPr>
            <a:endParaRPr lang="en-US" dirty="0"/>
          </a:p>
        </p:txBody>
      </p:sp>
      <p:sp>
        <p:nvSpPr>
          <p:cNvPr id="4" name="Slide Number Placeholder 3">
            <a:extLst>
              <a:ext uri="{FF2B5EF4-FFF2-40B4-BE49-F238E27FC236}">
                <a16:creationId xmlns:a16="http://schemas.microsoft.com/office/drawing/2014/main" id="{B8BA2ED7-9D34-F246-88D0-447B7F89B4D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pic>
        <p:nvPicPr>
          <p:cNvPr id="5" name="Picture 4">
            <a:extLst>
              <a:ext uri="{FF2B5EF4-FFF2-40B4-BE49-F238E27FC236}">
                <a16:creationId xmlns:a16="http://schemas.microsoft.com/office/drawing/2014/main" id="{5AEC95B6-A520-BF43-9D61-E5F8C8FE803A}"/>
              </a:ext>
            </a:extLst>
          </p:cNvPr>
          <p:cNvPicPr>
            <a:picLocks noChangeAspect="1"/>
          </p:cNvPicPr>
          <p:nvPr/>
        </p:nvPicPr>
        <p:blipFill>
          <a:blip r:embed="rId2"/>
          <a:stretch>
            <a:fillRect/>
          </a:stretch>
        </p:blipFill>
        <p:spPr>
          <a:xfrm>
            <a:off x="5372884" y="2219216"/>
            <a:ext cx="1031680" cy="812839"/>
          </a:xfrm>
          <a:prstGeom prst="rect">
            <a:avLst/>
          </a:prstGeom>
        </p:spPr>
      </p:pic>
      <p:pic>
        <p:nvPicPr>
          <p:cNvPr id="6" name="Picture 5">
            <a:extLst>
              <a:ext uri="{FF2B5EF4-FFF2-40B4-BE49-F238E27FC236}">
                <a16:creationId xmlns:a16="http://schemas.microsoft.com/office/drawing/2014/main" id="{08ACC484-4C72-6C40-B851-9418B512A34B}"/>
              </a:ext>
            </a:extLst>
          </p:cNvPr>
          <p:cNvPicPr>
            <a:picLocks noChangeAspect="1"/>
          </p:cNvPicPr>
          <p:nvPr/>
        </p:nvPicPr>
        <p:blipFill>
          <a:blip r:embed="rId3"/>
          <a:stretch>
            <a:fillRect/>
          </a:stretch>
        </p:blipFill>
        <p:spPr>
          <a:xfrm>
            <a:off x="5401526" y="3891112"/>
            <a:ext cx="974397" cy="1033289"/>
          </a:xfrm>
          <a:prstGeom prst="rect">
            <a:avLst/>
          </a:prstGeom>
        </p:spPr>
      </p:pic>
    </p:spTree>
    <p:extLst>
      <p:ext uri="{BB962C8B-B14F-4D97-AF65-F5344CB8AC3E}">
        <p14:creationId xmlns:p14="http://schemas.microsoft.com/office/powerpoint/2010/main" val="26603138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890F2-B043-498A-BDBC-F5A1C6A8F219}"/>
              </a:ext>
            </a:extLst>
          </p:cNvPr>
          <p:cNvSpPr>
            <a:spLocks noGrp="1"/>
          </p:cNvSpPr>
          <p:nvPr>
            <p:ph type="title"/>
          </p:nvPr>
        </p:nvSpPr>
        <p:spPr/>
        <p:txBody>
          <a:bodyPr/>
          <a:lstStyle/>
          <a:p>
            <a:r>
              <a:rPr lang="en-US" dirty="0"/>
              <a:t>Strategy 3: Imputation</a:t>
            </a:r>
          </a:p>
        </p:txBody>
      </p:sp>
      <p:sp>
        <p:nvSpPr>
          <p:cNvPr id="3" name="Text Placeholder 2">
            <a:extLst>
              <a:ext uri="{FF2B5EF4-FFF2-40B4-BE49-F238E27FC236}">
                <a16:creationId xmlns:a16="http://schemas.microsoft.com/office/drawing/2014/main" id="{DD3C58BB-628B-476C-89D3-DBF76DF1369E}"/>
              </a:ext>
            </a:extLst>
          </p:cNvPr>
          <p:cNvSpPr>
            <a:spLocks noGrp="1"/>
          </p:cNvSpPr>
          <p:nvPr>
            <p:ph type="body" idx="1"/>
          </p:nvPr>
        </p:nvSpPr>
        <p:spPr/>
        <p:txBody>
          <a:bodyPr/>
          <a:lstStyle/>
          <a:p>
            <a:pPr marL="139700" indent="0">
              <a:buNone/>
            </a:pPr>
            <a:r>
              <a:rPr lang="en-US" dirty="0"/>
              <a:t>Use some heuristic (or learning) to fill in missing data with better guesses for their values.</a:t>
            </a:r>
          </a:p>
          <a:p>
            <a:pPr marL="139700" indent="0">
              <a:buNone/>
            </a:pPr>
            <a:endParaRPr lang="en-US" dirty="0"/>
          </a:p>
          <a:p>
            <a:pPr marL="139700" indent="0">
              <a:buNone/>
            </a:pPr>
            <a:r>
              <a:rPr lang="en-US" dirty="0"/>
              <a:t>A simple approach:</a:t>
            </a:r>
          </a:p>
          <a:p>
            <a:r>
              <a:rPr lang="en-US" dirty="0"/>
              <a:t>Categorical features: Use most popular (mode) of non-missing values</a:t>
            </a:r>
          </a:p>
          <a:p>
            <a:r>
              <a:rPr lang="en-US" dirty="0"/>
              <a:t>Numeric features: Use mean or median of non-missing values</a:t>
            </a:r>
          </a:p>
          <a:p>
            <a:endParaRPr lang="en-US" dirty="0"/>
          </a:p>
          <a:p>
            <a:pPr marL="139700" indent="0">
              <a:buNone/>
            </a:pPr>
            <a:r>
              <a:rPr lang="en-US" dirty="0"/>
              <a:t>Complex approach:</a:t>
            </a:r>
          </a:p>
          <a:p>
            <a:r>
              <a:rPr lang="en-US" dirty="0"/>
              <a:t>Use a learning algorithm to learn relationships between the other features and the features with missing values. Fill in missing values with some learned model.</a:t>
            </a:r>
          </a:p>
          <a:p>
            <a:pPr lvl="1"/>
            <a:r>
              <a:rPr lang="en-US" dirty="0"/>
              <a:t>Many algorithms use a back-and-forth processes like EM used in clustering!</a:t>
            </a:r>
          </a:p>
        </p:txBody>
      </p:sp>
      <p:sp>
        <p:nvSpPr>
          <p:cNvPr id="4" name="Slide Number Placeholder 3">
            <a:extLst>
              <a:ext uri="{FF2B5EF4-FFF2-40B4-BE49-F238E27FC236}">
                <a16:creationId xmlns:a16="http://schemas.microsoft.com/office/drawing/2014/main" id="{59F49B95-C568-4B99-AE70-2F9F6F97B65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a:p>
        </p:txBody>
      </p:sp>
    </p:spTree>
    <p:extLst>
      <p:ext uri="{BB962C8B-B14F-4D97-AF65-F5344CB8AC3E}">
        <p14:creationId xmlns:p14="http://schemas.microsoft.com/office/powerpoint/2010/main" val="23073048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56DA8-B9D1-4CFC-A3D2-3A1A5166ABA0}"/>
              </a:ext>
            </a:extLst>
          </p:cNvPr>
          <p:cNvSpPr>
            <a:spLocks noGrp="1"/>
          </p:cNvSpPr>
          <p:nvPr>
            <p:ph type="title"/>
          </p:nvPr>
        </p:nvSpPr>
        <p:spPr/>
        <p:txBody>
          <a:bodyPr/>
          <a:lstStyle/>
          <a:p>
            <a:r>
              <a:rPr lang="en-US" dirty="0"/>
              <a:t>Strategy 3: Imputation (Pros/Cons)</a:t>
            </a:r>
          </a:p>
        </p:txBody>
      </p:sp>
      <p:sp>
        <p:nvSpPr>
          <p:cNvPr id="3" name="Text Placeholder 2">
            <a:extLst>
              <a:ext uri="{FF2B5EF4-FFF2-40B4-BE49-F238E27FC236}">
                <a16:creationId xmlns:a16="http://schemas.microsoft.com/office/drawing/2014/main" id="{48634222-F5F4-410D-AC80-6EFD033DEDEF}"/>
              </a:ext>
            </a:extLst>
          </p:cNvPr>
          <p:cNvSpPr>
            <a:spLocks noGrp="1"/>
          </p:cNvSpPr>
          <p:nvPr>
            <p:ph type="body" idx="1"/>
          </p:nvPr>
        </p:nvSpPr>
        <p:spPr/>
        <p:txBody>
          <a:bodyPr/>
          <a:lstStyle/>
          <a:p>
            <a:pPr marL="139700" indent="0">
              <a:buNone/>
            </a:pPr>
            <a:r>
              <a:rPr lang="en-US" b="1" dirty="0"/>
              <a:t>Pros</a:t>
            </a:r>
            <a:endParaRPr lang="en-US" dirty="0"/>
          </a:p>
          <a:p>
            <a:r>
              <a:rPr lang="en-US" dirty="0"/>
              <a:t>Usually easy to understand and implement (if using simple approach)</a:t>
            </a:r>
          </a:p>
          <a:p>
            <a:r>
              <a:rPr lang="en-US" dirty="0"/>
              <a:t>Can be applied to any model</a:t>
            </a:r>
          </a:p>
          <a:p>
            <a:r>
              <a:rPr lang="en-US" dirty="0"/>
              <a:t>Can be used at prediction time: Use same imputation rules</a:t>
            </a:r>
          </a:p>
          <a:p>
            <a:endParaRPr lang="en-US" dirty="0"/>
          </a:p>
          <a:p>
            <a:pPr marL="139700" indent="0">
              <a:buNone/>
            </a:pPr>
            <a:r>
              <a:rPr lang="en-US" b="1" dirty="0"/>
              <a:t>Cons</a:t>
            </a:r>
          </a:p>
          <a:p>
            <a:r>
              <a:rPr lang="en-US" dirty="0"/>
              <a:t>May result in systematic errors (ask: why are certain values missing)</a:t>
            </a:r>
          </a:p>
          <a:p>
            <a:r>
              <a:rPr lang="en-US" dirty="0"/>
              <a:t>Missing values could signal of their own and this removes them (e.g., credit-card fraud)</a:t>
            </a:r>
          </a:p>
        </p:txBody>
      </p:sp>
      <p:sp>
        <p:nvSpPr>
          <p:cNvPr id="4" name="Slide Number Placeholder 3">
            <a:extLst>
              <a:ext uri="{FF2B5EF4-FFF2-40B4-BE49-F238E27FC236}">
                <a16:creationId xmlns:a16="http://schemas.microsoft.com/office/drawing/2014/main" id="{17855A3C-2BAC-4388-B197-B5C7FB87CA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p:spTree>
    <p:extLst>
      <p:ext uri="{BB962C8B-B14F-4D97-AF65-F5344CB8AC3E}">
        <p14:creationId xmlns:p14="http://schemas.microsoft.com/office/powerpoint/2010/main" val="10139433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4A1BD-1413-4A5C-BD15-2F9976544635}"/>
              </a:ext>
            </a:extLst>
          </p:cNvPr>
          <p:cNvSpPr>
            <a:spLocks noGrp="1"/>
          </p:cNvSpPr>
          <p:nvPr>
            <p:ph type="title"/>
          </p:nvPr>
        </p:nvSpPr>
        <p:spPr/>
        <p:txBody>
          <a:bodyPr/>
          <a:lstStyle/>
          <a:p>
            <a:r>
              <a:rPr lang="en-US" dirty="0"/>
              <a:t>Strategy 4:</a:t>
            </a:r>
            <a:br>
              <a:rPr lang="en-US" dirty="0"/>
            </a:br>
            <a:r>
              <a:rPr lang="en-US" dirty="0"/>
              <a:t>Modify Algorithm</a:t>
            </a:r>
          </a:p>
        </p:txBody>
      </p:sp>
      <p:sp>
        <p:nvSpPr>
          <p:cNvPr id="3" name="Text Placeholder 2">
            <a:extLst>
              <a:ext uri="{FF2B5EF4-FFF2-40B4-BE49-F238E27FC236}">
                <a16:creationId xmlns:a16="http://schemas.microsoft.com/office/drawing/2014/main" id="{9A9135F0-6578-4A07-8A72-FCD09E216BC5}"/>
              </a:ext>
            </a:extLst>
          </p:cNvPr>
          <p:cNvSpPr>
            <a:spLocks noGrp="1"/>
          </p:cNvSpPr>
          <p:nvPr>
            <p:ph type="body" idx="1"/>
          </p:nvPr>
        </p:nvSpPr>
        <p:spPr/>
        <p:txBody>
          <a:bodyPr/>
          <a:lstStyle/>
          <a:p>
            <a:pPr marL="139700" indent="0">
              <a:buNone/>
            </a:pPr>
            <a:r>
              <a:rPr lang="en-US" dirty="0"/>
              <a:t>Use a new type of model that is robust to the presence of missing values. </a:t>
            </a:r>
          </a:p>
          <a:p>
            <a:pPr marL="139700" indent="0">
              <a:buNone/>
            </a:pPr>
            <a:endParaRPr lang="en-US" dirty="0"/>
          </a:p>
          <a:p>
            <a:pPr marL="139700" indent="0">
              <a:buNone/>
            </a:pPr>
            <a:r>
              <a:rPr lang="en-US" dirty="0"/>
              <a:t>For example, implement a new decision tree from scratch that can handle missing values (e.g., makes a new branch if a value is missing)</a:t>
            </a:r>
          </a:p>
        </p:txBody>
      </p:sp>
      <p:sp>
        <p:nvSpPr>
          <p:cNvPr id="4" name="Slide Number Placeholder 3">
            <a:extLst>
              <a:ext uri="{FF2B5EF4-FFF2-40B4-BE49-F238E27FC236}">
                <a16:creationId xmlns:a16="http://schemas.microsoft.com/office/drawing/2014/main" id="{7D584967-B1ED-41EF-91AE-94C46E88E7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62</a:t>
            </a:fld>
            <a:endParaRPr lang="en"/>
          </a:p>
        </p:txBody>
      </p:sp>
      <p:sp>
        <p:nvSpPr>
          <p:cNvPr id="5" name="Rectangle 4">
            <a:extLst>
              <a:ext uri="{FF2B5EF4-FFF2-40B4-BE49-F238E27FC236}">
                <a16:creationId xmlns:a16="http://schemas.microsoft.com/office/drawing/2014/main" id="{9B3372A2-B904-4B48-AC69-7046525026D3}"/>
              </a:ext>
            </a:extLst>
          </p:cNvPr>
          <p:cNvSpPr/>
          <p:nvPr/>
        </p:nvSpPr>
        <p:spPr>
          <a:xfrm>
            <a:off x="5825504" y="2652292"/>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dirty="0">
                <a:solidFill>
                  <a:schemeClr val="accent6"/>
                </a:solidFill>
                <a:latin typeface="Museo Sans 300" charset="0"/>
                <a:ea typeface="Museo Sans 300" charset="0"/>
                <a:cs typeface="Museo Sans 300" charset="0"/>
              </a:rPr>
              <a:t>Root</a:t>
            </a:r>
          </a:p>
          <a:p>
            <a:pPr algn="ctr"/>
            <a:r>
              <a:rPr lang="en-US" sz="1500" dirty="0">
                <a:solidFill>
                  <a:schemeClr val="accent3">
                    <a:lumMod val="75000"/>
                  </a:schemeClr>
                </a:solidFill>
                <a:latin typeface="Museo Sans 300" charset="0"/>
                <a:ea typeface="Museo Sans 300" charset="0"/>
                <a:cs typeface="Museo Sans 300" charset="0"/>
              </a:rPr>
              <a:t>6</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3</a:t>
            </a:r>
          </a:p>
        </p:txBody>
      </p:sp>
      <p:cxnSp>
        <p:nvCxnSpPr>
          <p:cNvPr id="6" name="Straight Arrow Connector 5">
            <a:extLst>
              <a:ext uri="{FF2B5EF4-FFF2-40B4-BE49-F238E27FC236}">
                <a16:creationId xmlns:a16="http://schemas.microsoft.com/office/drawing/2014/main" id="{16FD5EEA-C5AE-41EE-B0A8-558D2C76A928}"/>
              </a:ext>
            </a:extLst>
          </p:cNvPr>
          <p:cNvCxnSpPr>
            <a:stCxn id="9" idx="2"/>
          </p:cNvCxnSpPr>
          <p:nvPr/>
        </p:nvCxnSpPr>
        <p:spPr>
          <a:xfrm flipV="1">
            <a:off x="7471146" y="4117555"/>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3FDED038-0FCC-44D4-85A3-BE0B9306C599}"/>
              </a:ext>
            </a:extLst>
          </p:cNvPr>
          <p:cNvSpPr/>
          <p:nvPr/>
        </p:nvSpPr>
        <p:spPr>
          <a:xfrm>
            <a:off x="4349088" y="4128581"/>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dirty="0">
                <a:solidFill>
                  <a:schemeClr val="accent6"/>
                </a:solidFill>
                <a:latin typeface="Museo Sans 300" charset="0"/>
                <a:ea typeface="Museo Sans 300" charset="0"/>
                <a:cs typeface="Museo Sans 300" charset="0"/>
              </a:rPr>
              <a:t>3 years</a:t>
            </a:r>
          </a:p>
          <a:p>
            <a:pPr algn="ctr"/>
            <a:r>
              <a:rPr lang="en-US" sz="1500" dirty="0">
                <a:solidFill>
                  <a:schemeClr val="accent3">
                    <a:lumMod val="75000"/>
                  </a:schemeClr>
                </a:solidFill>
                <a:latin typeface="Museo Sans 300" charset="0"/>
                <a:ea typeface="Museo Sans 300" charset="0"/>
                <a:cs typeface="Museo Sans 300" charset="0"/>
              </a:rPr>
              <a:t>2</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1</a:t>
            </a:r>
          </a:p>
        </p:txBody>
      </p:sp>
      <p:sp>
        <p:nvSpPr>
          <p:cNvPr id="8" name="Rectangle 7">
            <a:extLst>
              <a:ext uri="{FF2B5EF4-FFF2-40B4-BE49-F238E27FC236}">
                <a16:creationId xmlns:a16="http://schemas.microsoft.com/office/drawing/2014/main" id="{CF0B3006-B05A-4F47-9560-5761B46FC5CB}"/>
              </a:ext>
            </a:extLst>
          </p:cNvPr>
          <p:cNvSpPr/>
          <p:nvPr/>
        </p:nvSpPr>
        <p:spPr>
          <a:xfrm>
            <a:off x="5791515" y="4117553"/>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dirty="0">
                <a:solidFill>
                  <a:schemeClr val="accent6"/>
                </a:solidFill>
                <a:latin typeface="Museo Sans 300" charset="0"/>
                <a:ea typeface="Museo Sans 300" charset="0"/>
                <a:cs typeface="Museo Sans 300" charset="0"/>
              </a:rPr>
              <a:t>5 years</a:t>
            </a:r>
          </a:p>
          <a:p>
            <a:pPr algn="ctr"/>
            <a:r>
              <a:rPr lang="en-US" sz="1500" dirty="0">
                <a:solidFill>
                  <a:schemeClr val="accent3">
                    <a:lumMod val="75000"/>
                  </a:schemeClr>
                </a:solidFill>
                <a:latin typeface="Museo Sans 300" charset="0"/>
                <a:ea typeface="Museo Sans 300" charset="0"/>
                <a:cs typeface="Museo Sans 300" charset="0"/>
              </a:rPr>
              <a:t>2</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1</a:t>
            </a:r>
          </a:p>
          <a:p>
            <a:pPr>
              <a:lnSpc>
                <a:spcPct val="150000"/>
              </a:lnSpc>
            </a:pPr>
            <a:endParaRPr lang="en-US" sz="1500" dirty="0">
              <a:solidFill>
                <a:schemeClr val="accent3">
                  <a:lumMod val="75000"/>
                </a:schemeClr>
              </a:solidFill>
              <a:latin typeface="Museo Sans 300" charset="0"/>
              <a:ea typeface="Museo Sans 300" charset="0"/>
              <a:cs typeface="Museo Sans 300" charset="0"/>
            </a:endParaRPr>
          </a:p>
        </p:txBody>
      </p:sp>
      <p:sp>
        <p:nvSpPr>
          <p:cNvPr id="9" name="Rectangle 8">
            <a:extLst>
              <a:ext uri="{FF2B5EF4-FFF2-40B4-BE49-F238E27FC236}">
                <a16:creationId xmlns:a16="http://schemas.microsoft.com/office/drawing/2014/main" id="{478D4767-3AC2-4FE2-B29C-96FF5FF1403F}"/>
              </a:ext>
            </a:extLst>
          </p:cNvPr>
          <p:cNvSpPr/>
          <p:nvPr/>
        </p:nvSpPr>
        <p:spPr>
          <a:xfrm>
            <a:off x="7093627" y="4117552"/>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dirty="0">
                <a:solidFill>
                  <a:schemeClr val="accent6"/>
                </a:solidFill>
                <a:latin typeface="Museo Sans 300" charset="0"/>
                <a:ea typeface="Museo Sans 300" charset="0"/>
                <a:cs typeface="Museo Sans 300" charset="0"/>
              </a:rPr>
              <a:t>Missing</a:t>
            </a:r>
            <a:endParaRPr lang="en-US" sz="1500" dirty="0">
              <a:solidFill>
                <a:schemeClr val="accent6"/>
              </a:solidFill>
              <a:latin typeface="Museo Sans 300" charset="0"/>
              <a:ea typeface="Museo Sans 300" charset="0"/>
              <a:cs typeface="Museo Sans 300" charset="0"/>
            </a:endParaRPr>
          </a:p>
          <a:p>
            <a:pPr algn="ctr"/>
            <a:r>
              <a:rPr lang="en-US" sz="1500" dirty="0">
                <a:solidFill>
                  <a:schemeClr val="accent3">
                    <a:lumMod val="75000"/>
                  </a:schemeClr>
                </a:solidFill>
                <a:latin typeface="Museo Sans 300" charset="0"/>
                <a:ea typeface="Museo Sans 300" charset="0"/>
                <a:cs typeface="Museo Sans 300" charset="0"/>
              </a:rPr>
              <a:t>1</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2</a:t>
            </a:r>
          </a:p>
        </p:txBody>
      </p:sp>
      <p:sp>
        <p:nvSpPr>
          <p:cNvPr id="10" name="Rectangle 9">
            <a:extLst>
              <a:ext uri="{FF2B5EF4-FFF2-40B4-BE49-F238E27FC236}">
                <a16:creationId xmlns:a16="http://schemas.microsoft.com/office/drawing/2014/main" id="{9EE9D6F3-8A0A-4DE2-A180-628A55673103}"/>
              </a:ext>
            </a:extLst>
          </p:cNvPr>
          <p:cNvSpPr/>
          <p:nvPr/>
        </p:nvSpPr>
        <p:spPr>
          <a:xfrm>
            <a:off x="4198084" y="2662701"/>
            <a:ext cx="1192955" cy="553998"/>
          </a:xfrm>
          <a:prstGeom prst="rect">
            <a:avLst/>
          </a:prstGeom>
        </p:spPr>
        <p:txBody>
          <a:bodyPr wrap="none">
            <a:spAutoFit/>
          </a:bodyPr>
          <a:lstStyle/>
          <a:p>
            <a:r>
              <a:rPr lang="en-US" sz="1500" b="1" dirty="0">
                <a:solidFill>
                  <a:schemeClr val="accent6"/>
                </a:solidFill>
                <a:latin typeface="Museo Sans 300" charset="0"/>
                <a:ea typeface="Museo Sans 300" charset="0"/>
                <a:cs typeface="Museo Sans 300" charset="0"/>
              </a:rPr>
              <a:t>Loan status:</a:t>
            </a:r>
            <a:r>
              <a:rPr lang="en-US" sz="1500" dirty="0">
                <a:solidFill>
                  <a:schemeClr val="accent6"/>
                </a:solidFill>
                <a:latin typeface="Museo Sans 300" charset="0"/>
                <a:ea typeface="Museo Sans 300" charset="0"/>
                <a:cs typeface="Museo Sans 300" charset="0"/>
              </a:rPr>
              <a:t> </a:t>
            </a:r>
          </a:p>
          <a:p>
            <a:r>
              <a:rPr lang="en-US" sz="1500" dirty="0">
                <a:solidFill>
                  <a:schemeClr val="accent3">
                    <a:lumMod val="75000"/>
                  </a:schemeClr>
                </a:solidFill>
                <a:latin typeface="Museo Sans 300" charset="0"/>
                <a:ea typeface="Museo Sans 300" charset="0"/>
                <a:cs typeface="Museo Sans 300" charset="0"/>
              </a:rPr>
              <a:t>Safe  </a:t>
            </a:r>
            <a:r>
              <a:rPr lang="en-US" sz="1500" dirty="0">
                <a:solidFill>
                  <a:schemeClr val="accent4"/>
                </a:solidFill>
                <a:latin typeface="Museo Sans 300" charset="0"/>
                <a:ea typeface="Museo Sans 300" charset="0"/>
                <a:cs typeface="Museo Sans 300" charset="0"/>
              </a:rPr>
              <a:t>Risky</a:t>
            </a:r>
            <a:endParaRPr lang="en-US" sz="1500" dirty="0">
              <a:solidFill>
                <a:schemeClr val="accent3">
                  <a:lumMod val="75000"/>
                </a:schemeClr>
              </a:solidFill>
              <a:latin typeface="Museo Sans 300" charset="0"/>
              <a:ea typeface="Museo Sans 300" charset="0"/>
              <a:cs typeface="Museo Sans 300" charset="0"/>
            </a:endParaRPr>
          </a:p>
        </p:txBody>
      </p:sp>
      <p:sp>
        <p:nvSpPr>
          <p:cNvPr id="11" name="Diamond 10">
            <a:extLst>
              <a:ext uri="{FF2B5EF4-FFF2-40B4-BE49-F238E27FC236}">
                <a16:creationId xmlns:a16="http://schemas.microsoft.com/office/drawing/2014/main" id="{8AC05B73-4CBC-4FDD-B935-672532FFB0B1}"/>
              </a:ext>
            </a:extLst>
          </p:cNvPr>
          <p:cNvSpPr/>
          <p:nvPr/>
        </p:nvSpPr>
        <p:spPr>
          <a:xfrm>
            <a:off x="5454152" y="3523198"/>
            <a:ext cx="1537355"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dirty="0">
                <a:solidFill>
                  <a:schemeClr val="accent6"/>
                </a:solidFill>
                <a:latin typeface="Museo Sans 300" charset="0"/>
                <a:ea typeface="Museo Sans 300" charset="0"/>
                <a:cs typeface="Museo Sans 300" charset="0"/>
              </a:rPr>
              <a:t>Term?</a:t>
            </a:r>
          </a:p>
        </p:txBody>
      </p:sp>
      <p:cxnSp>
        <p:nvCxnSpPr>
          <p:cNvPr id="12" name="Elbow Connector 24">
            <a:extLst>
              <a:ext uri="{FF2B5EF4-FFF2-40B4-BE49-F238E27FC236}">
                <a16:creationId xmlns:a16="http://schemas.microsoft.com/office/drawing/2014/main" id="{3D5E110F-2A39-430F-BA80-FEB4475F02E8}"/>
              </a:ext>
            </a:extLst>
          </p:cNvPr>
          <p:cNvCxnSpPr>
            <a:stCxn id="11" idx="1"/>
            <a:endCxn id="7" idx="0"/>
          </p:cNvCxnSpPr>
          <p:nvPr/>
        </p:nvCxnSpPr>
        <p:spPr>
          <a:xfrm rot="10800000" flipV="1">
            <a:off x="4838765" y="3724275"/>
            <a:ext cx="615387" cy="40430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3" name="Elbow Connector 25">
            <a:extLst>
              <a:ext uri="{FF2B5EF4-FFF2-40B4-BE49-F238E27FC236}">
                <a16:creationId xmlns:a16="http://schemas.microsoft.com/office/drawing/2014/main" id="{B15DFAC4-8D25-473F-8920-765C160C50D9}"/>
              </a:ext>
            </a:extLst>
          </p:cNvPr>
          <p:cNvCxnSpPr>
            <a:stCxn id="11" idx="3"/>
            <a:endCxn id="9" idx="0"/>
          </p:cNvCxnSpPr>
          <p:nvPr/>
        </p:nvCxnSpPr>
        <p:spPr>
          <a:xfrm>
            <a:off x="6991507" y="3724276"/>
            <a:ext cx="479639" cy="39327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190ABEED-E139-42DA-B2B9-CD72CF536702}"/>
              </a:ext>
            </a:extLst>
          </p:cNvPr>
          <p:cNvCxnSpPr>
            <a:stCxn id="11" idx="2"/>
            <a:endCxn id="8" idx="0"/>
          </p:cNvCxnSpPr>
          <p:nvPr/>
        </p:nvCxnSpPr>
        <p:spPr>
          <a:xfrm>
            <a:off x="6222829" y="3925354"/>
            <a:ext cx="0" cy="19219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1E451F7F-9C93-478E-9F23-56555EFDE6D8}"/>
              </a:ext>
            </a:extLst>
          </p:cNvPr>
          <p:cNvCxnSpPr>
            <a:stCxn id="5" idx="2"/>
            <a:endCxn id="11" idx="0"/>
          </p:cNvCxnSpPr>
          <p:nvPr/>
        </p:nvCxnSpPr>
        <p:spPr>
          <a:xfrm>
            <a:off x="6222829" y="3174660"/>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88220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1187F-5189-4A0D-92E7-EA282484569B}"/>
              </a:ext>
            </a:extLst>
          </p:cNvPr>
          <p:cNvSpPr>
            <a:spLocks noGrp="1"/>
          </p:cNvSpPr>
          <p:nvPr>
            <p:ph type="title"/>
          </p:nvPr>
        </p:nvSpPr>
        <p:spPr/>
        <p:txBody>
          <a:bodyPr/>
          <a:lstStyle/>
          <a:p>
            <a:r>
              <a:rPr lang="en-US" dirty="0"/>
              <a:t>Strategy 4: Modify Algorithm (Pros/Cons)</a:t>
            </a:r>
          </a:p>
        </p:txBody>
      </p:sp>
      <p:sp>
        <p:nvSpPr>
          <p:cNvPr id="3" name="Text Placeholder 2">
            <a:extLst>
              <a:ext uri="{FF2B5EF4-FFF2-40B4-BE49-F238E27FC236}">
                <a16:creationId xmlns:a16="http://schemas.microsoft.com/office/drawing/2014/main" id="{AEC8BC4D-B346-41E4-A563-2B6B071CE59A}"/>
              </a:ext>
            </a:extLst>
          </p:cNvPr>
          <p:cNvSpPr>
            <a:spLocks noGrp="1"/>
          </p:cNvSpPr>
          <p:nvPr>
            <p:ph type="body" idx="1"/>
          </p:nvPr>
        </p:nvSpPr>
        <p:spPr/>
        <p:txBody>
          <a:bodyPr/>
          <a:lstStyle/>
          <a:p>
            <a:pPr marL="139700" indent="0">
              <a:buNone/>
            </a:pPr>
            <a:r>
              <a:rPr lang="en-US" b="1" dirty="0"/>
              <a:t>Pros</a:t>
            </a:r>
            <a:endParaRPr lang="en-US" dirty="0"/>
          </a:p>
          <a:p>
            <a:r>
              <a:rPr lang="en-US" dirty="0"/>
              <a:t>Very similar to sentinel values in terms of pros but can also handle numeric features</a:t>
            </a:r>
          </a:p>
          <a:p>
            <a:r>
              <a:rPr lang="en-US" dirty="0"/>
              <a:t>Generally can have more accurate predictions</a:t>
            </a:r>
          </a:p>
          <a:p>
            <a:pPr marL="139700" indent="0">
              <a:buNone/>
            </a:pPr>
            <a:endParaRPr lang="en-US" dirty="0"/>
          </a:p>
          <a:p>
            <a:pPr marL="139700" indent="0">
              <a:buNone/>
            </a:pPr>
            <a:r>
              <a:rPr lang="en-US" b="1" dirty="0"/>
              <a:t>Cons</a:t>
            </a:r>
          </a:p>
          <a:p>
            <a:r>
              <a:rPr lang="en-US" dirty="0"/>
              <a:t>Requires implementing a new type of model</a:t>
            </a:r>
          </a:p>
          <a:p>
            <a:pPr lvl="1"/>
            <a:r>
              <a:rPr lang="en-US" dirty="0"/>
              <a:t>Maybe easy for decision trees, but other types???</a:t>
            </a:r>
          </a:p>
        </p:txBody>
      </p:sp>
      <p:sp>
        <p:nvSpPr>
          <p:cNvPr id="4" name="Slide Number Placeholder 3">
            <a:extLst>
              <a:ext uri="{FF2B5EF4-FFF2-40B4-BE49-F238E27FC236}">
                <a16:creationId xmlns:a16="http://schemas.microsoft.com/office/drawing/2014/main" id="{DBD1AAA3-11DE-4AB5-802C-56F0C4AFF4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63</a:t>
            </a:fld>
            <a:endParaRPr lang="en"/>
          </a:p>
        </p:txBody>
      </p:sp>
    </p:spTree>
    <p:extLst>
      <p:ext uri="{BB962C8B-B14F-4D97-AF65-F5344CB8AC3E}">
        <p14:creationId xmlns:p14="http://schemas.microsoft.com/office/powerpoint/2010/main" val="7771102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4B34F-C21A-4F2B-8678-64AB84AC716B}"/>
              </a:ext>
            </a:extLst>
          </p:cNvPr>
          <p:cNvSpPr>
            <a:spLocks noGrp="1"/>
          </p:cNvSpPr>
          <p:nvPr>
            <p:ph type="title"/>
          </p:nvPr>
        </p:nvSpPr>
        <p:spPr/>
        <p:txBody>
          <a:bodyPr/>
          <a:lstStyle/>
          <a:p>
            <a:r>
              <a:rPr lang="en-US" dirty="0"/>
              <a:t>Miss Data - Recap</a:t>
            </a:r>
          </a:p>
        </p:txBody>
      </p:sp>
      <p:sp>
        <p:nvSpPr>
          <p:cNvPr id="3" name="Text Placeholder 2">
            <a:extLst>
              <a:ext uri="{FF2B5EF4-FFF2-40B4-BE49-F238E27FC236}">
                <a16:creationId xmlns:a16="http://schemas.microsoft.com/office/drawing/2014/main" id="{A3A909E3-0CDA-4459-A83B-AA357EC801B0}"/>
              </a:ext>
            </a:extLst>
          </p:cNvPr>
          <p:cNvSpPr>
            <a:spLocks noGrp="1"/>
          </p:cNvSpPr>
          <p:nvPr>
            <p:ph type="body" idx="1"/>
          </p:nvPr>
        </p:nvSpPr>
        <p:spPr/>
        <p:txBody>
          <a:bodyPr/>
          <a:lstStyle/>
          <a:p>
            <a:pPr marL="139700" indent="0">
              <a:buNone/>
            </a:pPr>
            <a:r>
              <a:rPr lang="en-US" dirty="0"/>
              <a:t>There are a lot of approaches to handling missing values. Note that missing values is a common source of messy data, is just one out of an infinite number of ways your data could be difficult to work with. </a:t>
            </a:r>
          </a:p>
          <a:p>
            <a:pPr marL="139700" indent="0">
              <a:buNone/>
            </a:pPr>
            <a:endParaRPr lang="en-US" dirty="0"/>
          </a:p>
          <a:p>
            <a:pPr marL="139700" indent="0">
              <a:buNone/>
            </a:pPr>
            <a:r>
              <a:rPr lang="en-US" dirty="0"/>
              <a:t>There will never be “one right strategy”, how you handle missing data is a modeling choice just like every other modeling you choice you make.</a:t>
            </a:r>
          </a:p>
        </p:txBody>
      </p:sp>
      <p:sp>
        <p:nvSpPr>
          <p:cNvPr id="4" name="Slide Number Placeholder 3">
            <a:extLst>
              <a:ext uri="{FF2B5EF4-FFF2-40B4-BE49-F238E27FC236}">
                <a16:creationId xmlns:a16="http://schemas.microsoft.com/office/drawing/2014/main" id="{8F455A25-01FE-4F63-9DE2-6C0C76590D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64</a:t>
            </a:fld>
            <a:endParaRPr lang="en"/>
          </a:p>
        </p:txBody>
      </p:sp>
    </p:spTree>
    <p:extLst>
      <p:ext uri="{BB962C8B-B14F-4D97-AF65-F5344CB8AC3E}">
        <p14:creationId xmlns:p14="http://schemas.microsoft.com/office/powerpoint/2010/main" val="20700256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ED3DD-33E8-9C46-AFE9-74618AF34664}"/>
              </a:ext>
            </a:extLst>
          </p:cNvPr>
          <p:cNvSpPr>
            <a:spLocks noGrp="1"/>
          </p:cNvSpPr>
          <p:nvPr>
            <p:ph type="title"/>
          </p:nvPr>
        </p:nvSpPr>
        <p:spPr/>
        <p:txBody>
          <a:bodyPr/>
          <a:lstStyle/>
          <a:p>
            <a:r>
              <a:rPr lang="en-US" dirty="0"/>
              <a:t>Concept Inventory</a:t>
            </a:r>
          </a:p>
        </p:txBody>
      </p:sp>
      <p:sp>
        <p:nvSpPr>
          <p:cNvPr id="3" name="Text Placeholder 2">
            <a:extLst>
              <a:ext uri="{FF2B5EF4-FFF2-40B4-BE49-F238E27FC236}">
                <a16:creationId xmlns:a16="http://schemas.microsoft.com/office/drawing/2014/main" id="{80C8D149-849E-BD4B-A192-14E2FFED6000}"/>
              </a:ext>
            </a:extLst>
          </p:cNvPr>
          <p:cNvSpPr>
            <a:spLocks noGrp="1"/>
          </p:cNvSpPr>
          <p:nvPr>
            <p:ph type="body" idx="1"/>
          </p:nvPr>
        </p:nvSpPr>
        <p:spPr/>
        <p:txBody>
          <a:bodyPr/>
          <a:lstStyle/>
          <a:p>
            <a:pPr marL="139700" indent="0">
              <a:buNone/>
            </a:pPr>
            <a:r>
              <a:rPr lang="en-US" dirty="0"/>
              <a:t>This week we want to practice recalling vocabulary. Spend 10 minutes trying to write down all the terms for concepts we have learned in this class and try to bucket them into the following categories. </a:t>
            </a:r>
          </a:p>
          <a:p>
            <a:pPr marL="139700" indent="0">
              <a:buNone/>
            </a:pPr>
            <a:endParaRPr lang="en-US" dirty="0"/>
          </a:p>
          <a:p>
            <a:pPr marL="139700" indent="0">
              <a:buNone/>
            </a:pPr>
            <a:r>
              <a:rPr lang="en-US" b="1" dirty="0"/>
              <a:t>Regression</a:t>
            </a:r>
          </a:p>
          <a:p>
            <a:pPr marL="139700" indent="0">
              <a:buNone/>
            </a:pPr>
            <a:r>
              <a:rPr lang="en-US" b="1" dirty="0"/>
              <a:t>Classification</a:t>
            </a:r>
          </a:p>
          <a:p>
            <a:pPr marL="139700" indent="0">
              <a:buNone/>
            </a:pPr>
            <a:r>
              <a:rPr lang="en-US" b="1" dirty="0"/>
              <a:t>Document Retrieval</a:t>
            </a:r>
          </a:p>
          <a:p>
            <a:pPr marL="139700" indent="0">
              <a:buNone/>
            </a:pPr>
            <a:r>
              <a:rPr lang="en-US" b="1" dirty="0" err="1"/>
              <a:t>Misc</a:t>
            </a:r>
            <a:r>
              <a:rPr lang="en-US" b="1" dirty="0"/>
              <a:t> </a:t>
            </a:r>
            <a:r>
              <a:rPr lang="en-US" dirty="0"/>
              <a:t>– For things that fit in multiple places or none of the above</a:t>
            </a:r>
          </a:p>
          <a:p>
            <a:pPr marL="139700" indent="0">
              <a:buNone/>
            </a:pPr>
            <a:endParaRPr lang="en-US" b="1" dirty="0"/>
          </a:p>
          <a:p>
            <a:pPr marL="139700" indent="0">
              <a:buNone/>
            </a:pPr>
            <a:r>
              <a:rPr lang="en-US" dirty="0"/>
              <a:t>You don’t need to define/explain the terms for this exercise, but you should know what they are! </a:t>
            </a:r>
          </a:p>
          <a:p>
            <a:pPr marL="139700" indent="0">
              <a:buNone/>
            </a:pPr>
            <a:endParaRPr lang="en-US" dirty="0"/>
          </a:p>
          <a:p>
            <a:pPr marL="139700" indent="0">
              <a:buNone/>
            </a:pPr>
            <a:r>
              <a:rPr lang="en-US" dirty="0"/>
              <a:t>Try to do this for at least 5 minutes from recall before looking at your notes!</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FA32F0DF-A929-2F48-8EC4-03C3709341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65</a:t>
            </a:fld>
            <a:endParaRPr lang="en"/>
          </a:p>
        </p:txBody>
      </p:sp>
    </p:spTree>
    <p:extLst>
      <p:ext uri="{BB962C8B-B14F-4D97-AF65-F5344CB8AC3E}">
        <p14:creationId xmlns:p14="http://schemas.microsoft.com/office/powerpoint/2010/main" val="3398108414"/>
      </p:ext>
    </p:extLst>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29AC3-A15D-854E-A224-710C2EF2EC51}"/>
              </a:ext>
            </a:extLst>
          </p:cNvPr>
          <p:cNvSpPr>
            <a:spLocks noGrp="1"/>
          </p:cNvSpPr>
          <p:nvPr>
            <p:ph type="title"/>
          </p:nvPr>
        </p:nvSpPr>
        <p:spPr/>
        <p:txBody>
          <a:bodyPr/>
          <a:lstStyle/>
          <a:p>
            <a:r>
              <a:rPr lang="en-US" dirty="0"/>
              <a:t>Failure Modes of </a:t>
            </a:r>
            <a:br>
              <a:rPr lang="en-US" dirty="0"/>
            </a:br>
            <a:r>
              <a:rPr lang="en-US" dirty="0"/>
              <a:t>k-means </a:t>
            </a:r>
          </a:p>
        </p:txBody>
      </p:sp>
      <p:sp>
        <p:nvSpPr>
          <p:cNvPr id="3" name="Text Placeholder 2">
            <a:extLst>
              <a:ext uri="{FF2B5EF4-FFF2-40B4-BE49-F238E27FC236}">
                <a16:creationId xmlns:a16="http://schemas.microsoft.com/office/drawing/2014/main" id="{4434B36B-B27E-624B-902C-D396B5A3190B}"/>
              </a:ext>
            </a:extLst>
          </p:cNvPr>
          <p:cNvSpPr>
            <a:spLocks noGrp="1"/>
          </p:cNvSpPr>
          <p:nvPr>
            <p:ph type="body" idx="1"/>
          </p:nvPr>
        </p:nvSpPr>
        <p:spPr/>
        <p:txBody>
          <a:bodyPr/>
          <a:lstStyle/>
          <a:p>
            <a:pPr marL="139700" indent="0">
              <a:buNone/>
            </a:pPr>
            <a:r>
              <a:rPr lang="en-US" dirty="0"/>
              <a:t>If we don’t meet the assumption of spherical clusters, we will get unexpected results</a:t>
            </a:r>
          </a:p>
        </p:txBody>
      </p:sp>
      <p:sp>
        <p:nvSpPr>
          <p:cNvPr id="4" name="Slide Number Placeholder 3">
            <a:extLst>
              <a:ext uri="{FF2B5EF4-FFF2-40B4-BE49-F238E27FC236}">
                <a16:creationId xmlns:a16="http://schemas.microsoft.com/office/drawing/2014/main" id="{9D552182-2B1B-A345-B840-AD03AEA5CD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5" name="Picture 4">
            <a:extLst>
              <a:ext uri="{FF2B5EF4-FFF2-40B4-BE49-F238E27FC236}">
                <a16:creationId xmlns:a16="http://schemas.microsoft.com/office/drawing/2014/main" id="{B6C317B4-7AE9-9547-83B0-BAB186B94DBC}"/>
              </a:ext>
            </a:extLst>
          </p:cNvPr>
          <p:cNvPicPr>
            <a:picLocks noChangeAspect="1"/>
          </p:cNvPicPr>
          <p:nvPr/>
        </p:nvPicPr>
        <p:blipFill>
          <a:blip r:embed="rId2"/>
          <a:stretch>
            <a:fillRect/>
          </a:stretch>
        </p:blipFill>
        <p:spPr>
          <a:xfrm>
            <a:off x="3090625" y="1829826"/>
            <a:ext cx="5596200" cy="2263475"/>
          </a:xfrm>
          <a:prstGeom prst="rect">
            <a:avLst/>
          </a:prstGeom>
        </p:spPr>
      </p:pic>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DDA50231-E683-4A92-917A-61F5E2895733}"/>
                  </a:ext>
                </a:extLst>
              </p14:cNvPr>
              <p14:cNvContentPartPr/>
              <p14:nvPr/>
            </p14:nvContentPartPr>
            <p14:xfrm>
              <a:off x="2982240" y="1832040"/>
              <a:ext cx="1600200" cy="1465920"/>
            </p14:xfrm>
          </p:contentPart>
        </mc:Choice>
        <mc:Fallback xmlns="">
          <p:pic>
            <p:nvPicPr>
              <p:cNvPr id="7" name="Ink 6">
                <a:extLst>
                  <a:ext uri="{FF2B5EF4-FFF2-40B4-BE49-F238E27FC236}">
                    <a16:creationId xmlns:a16="http://schemas.microsoft.com/office/drawing/2014/main" id="{DDA50231-E683-4A92-917A-61F5E2895733}"/>
                  </a:ext>
                </a:extLst>
              </p:cNvPr>
              <p:cNvPicPr/>
              <p:nvPr/>
            </p:nvPicPr>
            <p:blipFill>
              <a:blip r:embed="rId4"/>
              <a:stretch>
                <a:fillRect/>
              </a:stretch>
            </p:blipFill>
            <p:spPr>
              <a:xfrm>
                <a:off x="2972880" y="1822680"/>
                <a:ext cx="1618920" cy="1484640"/>
              </a:xfrm>
              <a:prstGeom prst="rect">
                <a:avLst/>
              </a:prstGeom>
            </p:spPr>
          </p:pic>
        </mc:Fallback>
      </mc:AlternateContent>
    </p:spTree>
    <p:extLst>
      <p:ext uri="{BB962C8B-B14F-4D97-AF65-F5344CB8AC3E}">
        <p14:creationId xmlns:p14="http://schemas.microsoft.com/office/powerpoint/2010/main" val="1277960086"/>
      </p:ext>
    </p:extLst>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9D8E9-DC1E-6D42-9E33-1F7CAD2AE096}"/>
              </a:ext>
            </a:extLst>
          </p:cNvPr>
          <p:cNvSpPr>
            <a:spLocks noGrp="1"/>
          </p:cNvSpPr>
          <p:nvPr>
            <p:ph type="title"/>
          </p:nvPr>
        </p:nvSpPr>
        <p:spPr/>
        <p:txBody>
          <a:bodyPr/>
          <a:lstStyle/>
          <a:p>
            <a:r>
              <a:rPr lang="en-US" dirty="0"/>
              <a:t>Mixture Models</a:t>
            </a:r>
          </a:p>
        </p:txBody>
      </p:sp>
      <p:sp>
        <p:nvSpPr>
          <p:cNvPr id="3" name="Text Placeholder 2">
            <a:extLst>
              <a:ext uri="{FF2B5EF4-FFF2-40B4-BE49-F238E27FC236}">
                <a16:creationId xmlns:a16="http://schemas.microsoft.com/office/drawing/2014/main" id="{55E8107D-1196-F540-8FD3-43A51001FF19}"/>
              </a:ext>
            </a:extLst>
          </p:cNvPr>
          <p:cNvSpPr>
            <a:spLocks noGrp="1"/>
          </p:cNvSpPr>
          <p:nvPr>
            <p:ph type="body" idx="1"/>
          </p:nvPr>
        </p:nvSpPr>
        <p:spPr>
          <a:xfrm>
            <a:off x="3090624" y="575500"/>
            <a:ext cx="5818925" cy="3981000"/>
          </a:xfrm>
        </p:spPr>
        <p:txBody>
          <a:bodyPr/>
          <a:lstStyle/>
          <a:p>
            <a:pPr marL="139700" indent="0">
              <a:buNone/>
            </a:pPr>
            <a:r>
              <a:rPr lang="en-US" dirty="0"/>
              <a:t>A much more flexible approach is modeling with a </a:t>
            </a:r>
            <a:r>
              <a:rPr lang="en-US" b="1" dirty="0"/>
              <a:t>mixture model</a:t>
            </a:r>
            <a:endParaRPr lang="en-US" dirty="0"/>
          </a:p>
          <a:p>
            <a:pPr marL="139700" indent="0">
              <a:buNone/>
            </a:pPr>
            <a:endParaRPr lang="en-US" dirty="0"/>
          </a:p>
          <a:p>
            <a:pPr marL="139700" indent="0">
              <a:buNone/>
            </a:pPr>
            <a:r>
              <a:rPr lang="en-US" dirty="0"/>
              <a:t>Model each cluster as a different probability distribution and learn their parameters</a:t>
            </a:r>
          </a:p>
          <a:p>
            <a:r>
              <a:rPr lang="en-US" dirty="0"/>
              <a:t>One example is Gaussian Mixtures</a:t>
            </a:r>
          </a:p>
          <a:p>
            <a:r>
              <a:rPr lang="en-US" dirty="0"/>
              <a:t>Allows for different cluster shapes and sizes</a:t>
            </a:r>
          </a:p>
          <a:p>
            <a:r>
              <a:rPr lang="en-US" dirty="0"/>
              <a:t>Typically learned using Expectation Maximization (EM) algorithm</a:t>
            </a:r>
          </a:p>
          <a:p>
            <a:endParaRPr lang="en-US" dirty="0"/>
          </a:p>
          <a:p>
            <a:pPr marL="139700" indent="0">
              <a:buNone/>
            </a:pPr>
            <a:r>
              <a:rPr lang="en-US" dirty="0"/>
              <a:t>Allows </a:t>
            </a:r>
            <a:r>
              <a:rPr lang="en-US" b="1" dirty="0"/>
              <a:t>soft assignments </a:t>
            </a:r>
            <a:r>
              <a:rPr lang="en-US" dirty="0"/>
              <a:t>to clusters</a:t>
            </a:r>
          </a:p>
          <a:p>
            <a:r>
              <a:rPr lang="en-US" dirty="0"/>
              <a:t>Example: A news article: 54% chance is about world news, 45% science, 1% conspiracy theory, 0% other</a:t>
            </a:r>
          </a:p>
          <a:p>
            <a:endParaRPr lang="en-US" dirty="0"/>
          </a:p>
        </p:txBody>
      </p:sp>
      <p:sp>
        <p:nvSpPr>
          <p:cNvPr id="4" name="Slide Number Placeholder 3">
            <a:extLst>
              <a:ext uri="{FF2B5EF4-FFF2-40B4-BE49-F238E27FC236}">
                <a16:creationId xmlns:a16="http://schemas.microsoft.com/office/drawing/2014/main" id="{5278B765-11C0-3F4F-9044-1556F9C1DD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Tree>
    <p:extLst>
      <p:ext uri="{BB962C8B-B14F-4D97-AF65-F5344CB8AC3E}">
        <p14:creationId xmlns:p14="http://schemas.microsoft.com/office/powerpoint/2010/main" val="418667287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18BE4-B18C-124D-AFC2-0F912A2342E7}"/>
              </a:ext>
            </a:extLst>
          </p:cNvPr>
          <p:cNvSpPr>
            <a:spLocks noGrp="1"/>
          </p:cNvSpPr>
          <p:nvPr>
            <p:ph type="ctrTitle"/>
          </p:nvPr>
        </p:nvSpPr>
        <p:spPr/>
        <p:txBody>
          <a:bodyPr/>
          <a:lstStyle/>
          <a:p>
            <a:r>
              <a:rPr lang="en-US" dirty="0"/>
              <a:t>Gaussian Mixture Models</a:t>
            </a:r>
          </a:p>
        </p:txBody>
      </p:sp>
      <p:sp>
        <p:nvSpPr>
          <p:cNvPr id="3" name="Subtitle 2">
            <a:extLst>
              <a:ext uri="{FF2B5EF4-FFF2-40B4-BE49-F238E27FC236}">
                <a16:creationId xmlns:a16="http://schemas.microsoft.com/office/drawing/2014/main" id="{AF524CD2-F801-554A-B874-183A2E357655}"/>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5E010499-3249-8B4C-A9BC-737F4E5808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spTree>
    <p:extLst>
      <p:ext uri="{BB962C8B-B14F-4D97-AF65-F5344CB8AC3E}">
        <p14:creationId xmlns:p14="http://schemas.microsoft.com/office/powerpoint/2010/main" val="2620846021"/>
      </p:ext>
    </p:extLst>
  </p:cSld>
  <p:clrMapOvr>
    <a:masterClrMapping/>
  </p:clrMapOvr>
  <p:transition>
    <p:fade thruBlk="1"/>
  </p:transition>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15664</TotalTime>
  <Words>2639</Words>
  <Application>Microsoft Macintosh PowerPoint</Application>
  <PresentationFormat>On-screen Show (16:9)</PresentationFormat>
  <Paragraphs>489</Paragraphs>
  <Slides>65</Slides>
  <Notes>8</Notes>
  <HiddenSlides>0</HiddenSlides>
  <MMClips>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65</vt:i4>
      </vt:variant>
    </vt:vector>
  </HeadingPairs>
  <TitlesOfParts>
    <vt:vector size="76" baseType="lpstr">
      <vt:lpstr>Georgia</vt:lpstr>
      <vt:lpstr>Museo sans 500</vt:lpstr>
      <vt:lpstr>Museo Sans 300</vt:lpstr>
      <vt:lpstr>Open Sans</vt:lpstr>
      <vt:lpstr>Cambria Math</vt:lpstr>
      <vt:lpstr>Calibri</vt:lpstr>
      <vt:lpstr>Museo Sans 700</vt:lpstr>
      <vt:lpstr>Arial</vt:lpstr>
      <vt:lpstr>Museo Sans 100</vt:lpstr>
      <vt:lpstr>Nunito Sans</vt:lpstr>
      <vt:lpstr>SlideMaster</vt:lpstr>
      <vt:lpstr>CSE/STAT 416 Other clustering methods  Pemi Nguyen Paul G. Allen School of Computer Science &amp; Engineering University of Washington  May 4, 2022</vt:lpstr>
      <vt:lpstr>Define Clusters</vt:lpstr>
      <vt:lpstr>Not Always Easy</vt:lpstr>
      <vt:lpstr>Smart Initializing w/ k-means++</vt:lpstr>
      <vt:lpstr>k-means++ Example</vt:lpstr>
      <vt:lpstr>Problems with k-means</vt:lpstr>
      <vt:lpstr>Failure Modes of  k-means </vt:lpstr>
      <vt:lpstr>Mixture Models</vt:lpstr>
      <vt:lpstr>Gaussian Mixture Models</vt:lpstr>
      <vt:lpstr>Anomaly Detection using Gaussian Mixture Models</vt:lpstr>
      <vt:lpstr>Two types of clustering </vt:lpstr>
      <vt:lpstr>Mixture models</vt:lpstr>
      <vt:lpstr>Model as Gaussian per cluster</vt:lpstr>
      <vt:lpstr>Model as Gaussian per cluster</vt:lpstr>
      <vt:lpstr>Mixture of Gaussians (1-D)</vt:lpstr>
      <vt:lpstr>Mixture of Gaussians (multi- dimensional) (optional)</vt:lpstr>
      <vt:lpstr>Expectation-Maximization Algorithm</vt:lpstr>
      <vt:lpstr>Example  (1-D) (optional)</vt:lpstr>
      <vt:lpstr>Visualization</vt:lpstr>
      <vt:lpstr>Expectation-Maximization Algorithm vs K-Means</vt:lpstr>
      <vt:lpstr>Hierarchical Clustering</vt:lpstr>
      <vt:lpstr>Example: Species</vt:lpstr>
      <vt:lpstr>Motivation</vt:lpstr>
      <vt:lpstr>Finding Shapes</vt:lpstr>
      <vt:lpstr>Types of Algorithms</vt:lpstr>
      <vt:lpstr>Divisive Clustering</vt:lpstr>
      <vt:lpstr>Example</vt:lpstr>
      <vt:lpstr>Choices to Make</vt:lpstr>
      <vt:lpstr>Agglomerative Clustering</vt:lpstr>
      <vt:lpstr>Step 1</vt:lpstr>
      <vt:lpstr>Step 2</vt:lpstr>
      <vt:lpstr>Step 3</vt:lpstr>
      <vt:lpstr>Repeat</vt:lpstr>
      <vt:lpstr>Repeat</vt:lpstr>
      <vt:lpstr>Repeat</vt:lpstr>
      <vt:lpstr>Repeat</vt:lpstr>
      <vt:lpstr>Repeat</vt:lpstr>
      <vt:lpstr>Repeat</vt:lpstr>
      <vt:lpstr>Final Result</vt:lpstr>
      <vt:lpstr>PowerPoint Presentation</vt:lpstr>
      <vt:lpstr>Agglomerative Clustering</vt:lpstr>
      <vt:lpstr>Dendrogram</vt:lpstr>
      <vt:lpstr>Dendrogram</vt:lpstr>
      <vt:lpstr>Cut Dendrogram</vt:lpstr>
      <vt:lpstr>1 min</vt:lpstr>
      <vt:lpstr>2 min</vt:lpstr>
      <vt:lpstr>Cut Dendrogram</vt:lpstr>
      <vt:lpstr>Choices to Make</vt:lpstr>
      <vt:lpstr>Practical Notes</vt:lpstr>
      <vt:lpstr>Computational Cost of Agglomerative Hierarchical Clustering</vt:lpstr>
      <vt:lpstr>Agglomerative vsDivisive  </vt:lpstr>
      <vt:lpstr>Differences between k-means clustering and agglomerative  hierarchical clustering</vt:lpstr>
      <vt:lpstr>Missing Data</vt:lpstr>
      <vt:lpstr>Missing Data</vt:lpstr>
      <vt:lpstr>Missing Data</vt:lpstr>
      <vt:lpstr>Strategy 1: Skipping</vt:lpstr>
      <vt:lpstr>Strategy 1: Skipping (Pros/Cons)</vt:lpstr>
      <vt:lpstr>Strategy 2: Sentinel Values</vt:lpstr>
      <vt:lpstr>Strategy 2: Sentinel Values (Pros/Cons)</vt:lpstr>
      <vt:lpstr>Strategy 3: Imputation</vt:lpstr>
      <vt:lpstr>Strategy 3: Imputation (Pros/Cons)</vt:lpstr>
      <vt:lpstr>Strategy 4: Modify Algorithm</vt:lpstr>
      <vt:lpstr>Strategy 4: Modify Algorithm (Pros/Cons)</vt:lpstr>
      <vt:lpstr>Miss Data - Recap</vt:lpstr>
      <vt:lpstr>Concept Inventory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Pemi Nguyen</cp:lastModifiedBy>
  <cp:revision>410</cp:revision>
  <cp:lastPrinted>2019-07-31T15:47:44Z</cp:lastPrinted>
  <dcterms:modified xsi:type="dcterms:W3CDTF">2022-05-09T07:57:49Z</dcterms:modified>
</cp:coreProperties>
</file>