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.xml" ContentType="application/inkml+xml"/>
  <Override PartName="/ppt/notesSlides/notesSlide15.xml" ContentType="application/vnd.openxmlformats-officedocument.presentationml.notesSlide+xml"/>
  <Override PartName="/ppt/ink/ink5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46"/>
  </p:notesMasterIdLst>
  <p:handoutMasterIdLst>
    <p:handoutMasterId r:id="rId47"/>
  </p:handoutMasterIdLst>
  <p:sldIdLst>
    <p:sldId id="256" r:id="rId2"/>
    <p:sldId id="676" r:id="rId3"/>
    <p:sldId id="677" r:id="rId4"/>
    <p:sldId id="737" r:id="rId5"/>
    <p:sldId id="678" r:id="rId6"/>
    <p:sldId id="679" r:id="rId7"/>
    <p:sldId id="680" r:id="rId8"/>
    <p:sldId id="681" r:id="rId9"/>
    <p:sldId id="682" r:id="rId10"/>
    <p:sldId id="683" r:id="rId11"/>
    <p:sldId id="684" r:id="rId12"/>
    <p:sldId id="685" r:id="rId13"/>
    <p:sldId id="686" r:id="rId14"/>
    <p:sldId id="687" r:id="rId15"/>
    <p:sldId id="689" r:id="rId16"/>
    <p:sldId id="690" r:id="rId17"/>
    <p:sldId id="717" r:id="rId18"/>
    <p:sldId id="718" r:id="rId19"/>
    <p:sldId id="721" r:id="rId20"/>
    <p:sldId id="722" r:id="rId21"/>
    <p:sldId id="723" r:id="rId22"/>
    <p:sldId id="724" r:id="rId23"/>
    <p:sldId id="726" r:id="rId24"/>
    <p:sldId id="727" r:id="rId25"/>
    <p:sldId id="728" r:id="rId26"/>
    <p:sldId id="729" r:id="rId27"/>
    <p:sldId id="730" r:id="rId28"/>
    <p:sldId id="731" r:id="rId29"/>
    <p:sldId id="732" r:id="rId30"/>
    <p:sldId id="735" r:id="rId31"/>
    <p:sldId id="733" r:id="rId32"/>
    <p:sldId id="691" r:id="rId33"/>
    <p:sldId id="688" r:id="rId34"/>
    <p:sldId id="692" r:id="rId35"/>
    <p:sldId id="694" r:id="rId36"/>
    <p:sldId id="695" r:id="rId37"/>
    <p:sldId id="696" r:id="rId38"/>
    <p:sldId id="697" r:id="rId39"/>
    <p:sldId id="698" r:id="rId40"/>
    <p:sldId id="715" r:id="rId41"/>
    <p:sldId id="703" r:id="rId42"/>
    <p:sldId id="736" r:id="rId43"/>
    <p:sldId id="739" r:id="rId44"/>
    <p:sldId id="738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Nunito Sans" pitchFamily="2" charset="77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6093C5"/>
    <a:srgbClr val="95698A"/>
    <a:srgbClr val="B57BA6"/>
    <a:srgbClr val="EFD9B0"/>
    <a:srgbClr val="FFAEEF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84640"/>
  </p:normalViewPr>
  <p:slideViewPr>
    <p:cSldViewPr snapToGrid="0" snapToObjects="1">
      <p:cViewPr>
        <p:scale>
          <a:sx n="133" d="100"/>
          <a:sy n="133" d="100"/>
        </p:scale>
        <p:origin x="8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0" timeString="2021-05-10T23:15:51.5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21667 7553 0,'0'0'16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0T22:16:52.6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12780 13720 16575 0,'-4'-2'1472'0,"-1"0"-1168"16,0-1-304-16,1 1 0 0,0 0 2624 0,4 2 480 15,0 0 96-15,0 0 0 0,-5-1-2240 0,1 0-448 0,4 1-80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0T22:16:52.6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12780 13720 16575 0,'-4'-2'1472'0,"-1"0"-1168"16,0-1-304-16,1 1 0 0,0 0 2624 0,4 2 480 15,0 0 96-15,0 0 0 0,-5-1-2240 0,1 0-448 0,4 1-80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9:2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6892 1921 24575,'-30'0'0,"-30"0"0,-30 0-3327,30 0 0,-10 0 3327,-19 0 0,-10 0 0,7 0 0,14 0 0,-1 0 0,3 0 0,-11 0 0,1 0 0,9 0 0,-7 0 0,7 0 146,-5 0 0,-1 0-146,0 0 0,5 0 0,26 0 0,4 0 635,-2 0 0,0 0-635,-43 0 0,44-4 0,10-2 3340,19-13-3340,2-2 1611,11-10-1611,-14-14 141,13-3-141,-11-24 0,12 31 0,-10-25 0,4 36 0,-12-32 0,3 21 0,-14-12 0,-3 3 0,-5 4 0,-7-11 0,8 14 0,-8-2 0,14 5 0,-21-14 0,27 23 0,-28-27 0,24 28 0,-13-18 0,2-4 0,-5 5 0,-1-4 0,1 7 0,1-1 0,-1 0 0,-7-6 0,14 19 0,-13-12 0,16 14 0,-15-2 0,6 2 0,-20-2 0,12 6 0,-14-6 0,1 12 0,-13-7-888,-12 5 888,44 7 0,-1 0 0,-33-8 0,36 13 0,0-1 0,-37-10 0,35 13 0,-1 0 0,-42-20 0,2 13 0,1-6 0,6 7-357,2 6 357,4-4 0,14 10 0,-14-4 0,14 6 0,-5 0 0,-1 0 0,6 0 0,2 0 0,3 0 0,6 0 0,-1 0 871,3 0-871,14 0 374,-5 5-374,12 5 0,-6 7 0,7 3 0,-1 7 0,1-5 0,-10 12 0,-1-4 0,6-1 0,-19 15 0,26-21 0,-21 19 0,19-20 0,-3 11 0,2-5 0,-2 6 0,-1 1 0,6 4 0,-4-4 0,2 18 0,7-18 0,-12 34 0,10-18 0,-8 20 0,2 1 0,0 2-868,-5 19 868,15-45 0,0-1 0,0 1 0,1 0 0,-2 4 0,1-2-128,-11 19 128,-8 19 0,14-21 0,-7 16 0,6 0 0,7-9 0,3-23 0,1-1 0,6 6 0,-6-7 0,0 0 0,8 11 0,-11 23 0,12-9 0,-4 6 0,4-6 0,1 9 0,1-9 0,-1 7 0,6-7 0,-5 0 0,6 7 0,0-7 0,0 0 0,0-24 0,0 1 0,0 29 0,4-29 0,4 1-556,15 41 556,-6-46 0,3 1-590,6 6 1,2 1 589,4 5 0,2 1 0,-2-3 0,3 1 0,11 5 0,1 0 0,-9-6 0,0-2 0,6-1 0,1-3 0,-2 1 0,1-2 0,-2-9 0,1 0 0,8 7 0,5 0-712,13 0 1,3 0 711,3 6 0,1-1 0,-6-12 0,3 0 0,-1 0 0,5 4 0,-7-7 0,-11-14 0,0 0 0,13 9 0,9 6 0,-5-5 0,1-6 0,-4-3 0,13 6 0,1 0 0,-1 0 0,-2-2 0,-5-7 0,-1-1-581,-6-1 1,0-1 580,0-2 0,-2-2 0,-5-3 0,0-1 0,-1 0 0,1-1 0,0-2 0,0-2 0,-1 2 0,2-1 0,5 0 0,-1 0 0,-19-3 0,1 0 0,28-1 0,0-1 0,-26-2 0,-2-2-196,5 1 1,3 0 195,14 0 0,-2 0 0,15 0 0,-17 0 0,1 0 0,25 0 0,-46 1 0,2-2 0,1-1 0,0-3 0,1-2 0,0-1 0,9 0 0,1-2 0,1-4 0,1-2 0,0 0 0,0-1-144,5-3 0,0-3 144,0-5 0,-1-2 0,-3 5 0,-1 0 0,5-8 0,0 0 0,-6 5 0,-1-1 0,7-4 0,0-1 0,-5 1 0,1 0 0,4 0 0,-1 0 0,-4 0 0,-2 1 0,1-1 0,0 1 0,-6 4 0,0 0 556,2-4 0,-2 1-556,-6 7 0,0 1 0,2-1 0,-1 1 835,24-11-835,-21 15 0,-4 1 0,-5-2 465,1-1 0,0 1-465,-6 5 1521,27-21-1521,-15 21 1027,1-13-1027,5 8 569,-13 2-569,5-4 0,-7 4 0,-1 0 0,1-4 0,0 5 0,-7-5 0,5-1 0,-12 3 0,7-8 0,-8 6 0,-3-9 0,-4 10 0,-3-15 0,-1 10 0,-3-18 0,-1-3 0,-3-17 0,-1 6 0,2-21 0,-2 22 0,-8 6 0,-1 0 0,3-11 0,-5 1 0,-2 1 0,1-2 0,0-23 0,-7 5 0,-3 34 0,-18-41 0,3 36 0,-13-20 0,13 15 0,-4 9 0,-10-16 0,14 25 0,-20-33 0,7 20 0,-2-13 0,-6 4 0,8-2 0,-7 2 0,14 16 0,-18-11 0,18 19 0,-12-15 0,0 1 0,3 0 0,-2 6 0,7 3 0,0 7 0,3 5 0,-2-3 0,3 10 0,-2-5 0,8 12 0,-4 0 0,4 5 0,0 1 0,1 3 0,6 2 0,-6 0 0,9 2 0,-7-2 0,8 4 0,-4 0 0,5 0 0,-4 0 0,8 0 0,-8 0 0,8 0 0,-4 0 0,6 0 0,-1 0 0,0 3 0,0 2 0,0 3 0,0 4 0,0-3 0,-1 8 0,4-8 0,-3 8 0,3-4 0,-4 5 0,1-4 0,-1 3 0,4-8 0,-2 3 0,3-4 0,-1 0 0,-2 0 0,3-4 0,-1 0 0,2-4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0T22:44:11.0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11249 4444 31327 0,'0'0'1392'0,"0"0"272"0,0 0-1328 0,0 0-336 16,0 0 0-16,0 0 0 15,0 0 1824-15,0 0 288 0,0 0 64 0,0 0 16 16,0 0-864-16,2 5-176 0,-2-5-48 0,0 4 0 15,2 0-384-15,0 0-80 0,-1-1 0 0,1 2-16 0,0-2-144 0,0 1-32 16,1-1 0-16,0 1 0 0,1 0 16 0,1 2 0 16,-1 0 0-16,-2 0 0 0,2 1-64 0,0-1-16 15,0 2 0-15,0 0 0 0,0 0-80 0,0 0-32 16,-1 1 0-16,2 0 0 0,-2 2-16 0,2 0-16 16,1 1 0-16,-2 0 0 0,1 1-64 0,1 1-16 15,1-2 0-15,-1 2 0 0,2-1 16 0,0 1 0 16,-1 1 0-16,0-2 0 0,1 1-16 0,0 1 0 15,0-2 0-15,-1 1 0 0,0-1-32 0,1 2-128 16,0-1 192-16,0-2-64 0,-1 0-128 0,0-1 128 0,0 0-128 0,0 0 128 16,0 0-128-16,-1 0 0 15,0 2 0-15,0-2 128 0,0-1-128 0,1 2 0 0,-2 0 144 0,1-1-144 16,-2 1 0-16,1 0 128 0,0-3-128 0,-1 3 0 16,1-1 0-16,0-1 128 0,0 2-128 0,-1-2 0 15,0 0 0-15,1 0 0 0,-1 0 0 0,0 1 128 16,0-1-128-16,1-2 0 0,-1 3 0 0,1 0 0 15,0-4 0-15,0 3 0 0,1-1 0 0,-1-1 0 16,0 1 0-16,0 0 128 0,-1-1-128 0,1 1 0 16,2 0 0-16,-2 0 128 0,-1 1-128 0,2-2 0 15,-2 2 0-15,2 1 144 0,-1 0-144 0,1-1 0 0,-1 1 192 0,1-2-64 16,-1 2 0-16,-2 0-128 0,2-2 0 0,0 1 0 16,0-2 0-16,-1 1 0 0,1-1 0 0,0 0 0 15,-1-3 0-15,0 2 0 0,0 0 128 0,1 0-128 16,0 1 0-16,1-2 0 0,-1 3 128 0,0-2-128 15,-1 1 0-15,3 1 0 0,-2 1 128 0,2-2-128 16,-2 1 0-16,0-2 0 0,-1 1 0 0,0 0 0 16,0-1 0-16,0 3 0 0,0-1 0 0,1 0 0 15,-1 1 128-15,0-1-128 0,0 3 0 0,-1 0 0 16,0-1 0-16,1 1 0 0,0-1 128 0,0 0-128 16,0-2 0-16,0 2 0 0,1-1 128 0,-2 0-128 15,1-1 0-15,0 0 0 0,1 0 0 0,0-2 0 16,-1 0 0-16,1 0 0 0,-1 0 0 0,1 0 0 15,-1-1 0-15,1 1 0 0,-1 0 0 0,1 1 160 16,0 0-160-16,0 2 128 0,0-2-128 0,-1 1 0 16,0 0 0-16,0 1 0 0,0-1 0 0,0 1 0 0,-1 0 160 15,1 1-160-15,1 0 0 0,-1-1 0 16,-1 1 0-16,2 1 0 0,0-1 0 0,0 2 128 16,-1-4 0-16,1 2-128 0,1-2 0 0,-2 1 0 0,0 2 0 0,0-3 0 15,0 1 0-15,1 0 0 16,0-1 0-16,0 1 0 0,1 0 0 0,-2 1 0 0,1-4 0 15,1 1 0-15,0 2 0 0,-1-1 0 0,0-1 0 0,-1 1 0 16,2 0 0-16,-2-1 0 0,0-2 0 0,1 1 0 16,0-1 0-16,-1 0 0 0,0 1 0 0,-1 0 0 15,1-2 0-15,0 2 0 0,-1-1 0 0,1 0 0 16,-2 1 0-16,0-1 0 0,1 1 0 0,0 1 0 16,0 0 0-16,0 2 0 0,0-2 0 0,0 1 0 0,0 1 0 0,0-2 0 15,-1 2 0-15,2-2 0 0,-2 0 0 0,1-2 0 16,0-1 0-16,0 2 0 0,1-3 0 0,-1 0 0 15,-1-1 0-15,0 0 0 0,1 1 0 0,0 0 0 16,0-1 0-16,1 2 0 0,-2 2 0 0,2-1 0 16,-1 0 208-16,1 2-64 0,0 0-144 0,1 1-176 15,-1-1 48-15,0 0 0 0,1-1 128 0,-1 1-208 16,0 0 80-16,0-1 128 16,-1-1-448-16,1-2 16 0,-2 1 16 0,0-2 0 15,-2-3-672-15,0 0-144 0,0 0-32 0,0 0 0 16,0 0-784-16,0-5-144 0,-4 0-48 0</inkml:trace>
  <inkml:trace contextRef="#ctx0" brushRef="#br0" timeOffset="2670.5">12315 6481 21247 0,'0'0'464'0,"0"0"112"0,0 0 0 0,0 0 16 0,7-8-464 0,-7 8-128 0,0 0 0 0,0 0 0 0,1-4 1440 0,-1 4 272 16,0 0 48-16,0 0 16 0,0 0-1088 0,0 0-224 16,0 0-32-16,0 0-16 0,0 0 96 0,0 0 0 15,0 0 16-15,0 0 0 0,0 0 16 16,0 0 0-16,5 4 0 0,0 0 0 0,0 1-128 0,0 0-32 15,-1 1 0-15,2 1 0 0,-1 0-128 0,2 1-16 16,0 0-16-16,1 1 0 0,1 1 64 0,-1 1 16 16,2 0 0-16,1 2 0 0,-2-2-96 0,3 1-16 15,-1 1 0-15,0-1 0 0,-2-1 64 0,1 1 16 16,-1 0 0-16,1-2 0 0,-1 0-32 0,1 0-16 16,-2-1 0-16,0 1 0 0,2 0 48 0,0 0 16 15,-1-2 0-15,0 1 0 0,0-1-128 0,2 2-32 0,-2-2 0 0,2 3 0 16,1 0 32-16,-1 0 0 15,0-1 0-15,1 2 0 0,0 0-32 0,1 2 0 16,0-1 0-16,-1 0 0 0,2 1 176 0,-1 0 16 16,-1 1 16-16,0 0 0 0,1-2-336 0,-1 2-288 0,0-2 48 0,0 0 16 15,-1-1 224-15,0-1 256 0,0 0-48 0,0 0-16 16,2 0-192-16,-1 0 0 0,-2-3 0 0,1 2 0 16,1 0 304-16,0 1-48 0,0 1 0 0,-1-2 0 15,0 2-256-15,1 1-272 0,0 1 48 0,-1 0 16 16,2-2 208-16,-1 3 0 0,1 0 0 0,0-1 0 15,-2 1 128-15,2-1-128 0,-1 0 0 0,-1-1 0 0,0-1 128 0,-1-1-128 16,0 0 0-16,-2-1 0 0,1-1 0 0,0 2 128 16,0-1-128-16,0-2 0 0,0 1 256 15,1-1-64-15,-2 1-16 0,2-1 0 0,2 3-448 16,-1-1-96-16,0 0-16 0,0 0 0 16,2 1 560-16,-1 0 96 0,0 3 32 0,-1-2 0 0,1 1-496 0,-1 1-80 15,1 0-32-15,-1-1 0 16,1 1 720-16,0-2 144 0,-2 0 16 0,0 0 16 0,1-3-352 0,-3 3-80 15,2-3-16-15,-2 2 0 0,2-2 160 0,-3 1 16 16,1-2 16-16,0-1 0 0,-1 1-512 0,0 1-96 16,2-1-32-16,0 2 0 0,0-1 480 0,-2 1 80 15,4 2 32-15,-2-3 0 0,1 1-288 0,-2 1-192 16,2 1 16-16,1 0 16 0,-1-1 160 0,-1-1 0 16,0 0-144-16,0 1 144 0,-1-2 0 0,-1 1 160 0,1 1-16 0,0 0 0 15,-1-3-144-15,1 1 128 0,0 1-128 0,1 0 128 16,0-1 80-16,1 1 16 15,0 1 0-15,0-1 0 0,0 1-224 0,1 0 0 16,-1-1 0-16,-1 0 0 0,0 0 0 0,1 0 0 16,-3-1 128-16,1 1-128 0,-1 1 0 0,1 0 0 0,-1-2 0 0,0 1 0 15,0 0 0-15,1-1 0 0,0 0 0 0,-1 2 0 16,1 0 0-16,0-2 0 0,-1 0 0 0,3 0 0 16,-1 1 0-16,0 1-208 0,0 1 16 0,2-1 0 15,1 0 192-15,-1 3 0 0,0 0 0 0,1 3 0 16,0-4 0-16,0 0 0 0,0 1 0 0,0-2 0 15,1 0 160-15,-1-1-160 0,-1-1 128 0,0 1-128 16,0 1 192-16,-1-1-32 0,0 0-16 0,0 0 0 0,-3-1-144 0,2 2 0 16,1-1 0-16,-2 0 0 0,0-1 0 0,1 0 128 15,-1 0-128-15,2-2 128 0,-1 1-128 0,0 1-176 16,1 0 48-16,1 0 0 0,0-1 128 0,0 2 0 16,0-1 0-16,0 2 0 0,0 0 0 0,-1-2 0 15,-1 0 128-15,1-1-128 0,-2 0 0 0,1 1 0 16,-1-3 0-16,-1 0 0 0,-1-2 0 0,0 2 0 15,-2-4 0-15,-1-1 0 0,-3-2-352 0,0 0 16 16,0 0 0-16,0 0-13456 16,-7 1-2688-16</inkml:trace>
  <inkml:trace contextRef="#ctx0" brushRef="#br0" timeOffset="3972.07">14361 8693 11967 0,'0'0'1072'0,"0"0"-864"16,0 0-208-16,0 0 0 0,-4 0 1440 0,4 0 240 0,-3 0 48 0,3 0 16 16,-3-2-1488-16</inkml:trace>
  <inkml:trace contextRef="#ctx0" brushRef="#br0" timeOffset="5051.25">14342 8643 9215 0,'0'0'400'0,"0"0"96"0,0 0-496 0,0 0 0 0,0 0 0 0,0 0 0 0,0 0 3568 0,0 0 608 16,0 0 128-16,0 0 32 0,0 0-2288 0,0 0-464 16,0 0-96-16,0 0-16 0,0 0-192 0,0 0-32 15,0 0-16-15,4-2 0 0,0 2 16 0,1-1 0 16,1-1 0-16,1 1 0 0,-2 1-32 0,1 0-16 15,1 1 0-15,0 1 0 0,-1-1-240 0,0-1-32 16,0 1-16-16,0 1 0 0,1-1-272 0,0 1-48 16,1-1-16-16,-1 2 0 0,1-2-208 0,1 1-48 15,0 0-16-15,1 1 0 0,-1-2-64 0,2 2-16 16,-2 0 0-16,2 1 0 0,1 0-32 0,-2 0 0 16,2-1 0-16,1 1 0 0,-2 1 32 0,3 0 0 0,-1-1 0 15,1 1 0-15,0-2-32 0,0 1 0 16,0-1 0-16,0 0 0 0,-2 0 0 0,1-1 0 15,-1 1 0-15,0-2 0 0,-1 1-48 0,0 0-16 16,-1-1 0-16,1 1 0 0,1-1-128 0,-2 2 160 16,2-1-160-16,-1 0 160 0,-1 2-32 0,1-3-128 15,1 2 192-15,-1 0-64 0,0-2 32 0,0 2 0 0,-1-1 0 16,2 1 0-16,0 2-160 0,-1-1 192 0,1-2-192 16,-1 1 192-16,1 0-192 0,0 1 192 0,1-1-192 0,-1 1 192 15,1 0-192-15,-1 0 192 0,0 0-192 0,1 1 192 16,-1-1-64-16,1 0-128 0,1-1 192 0,0 1-64 15,-1-1 0-15,2 1 0 0,0 0 0 0,1 0 0 16,-1 0 112-16,0 0 16 0,0 0 0 0,2-1 0 16,0 1-256-16,-1 1 0 0,1-1 0 0,-2-2 0 0,0 1 0 0,0-1 0 15,-1 1 0-15,-1-1 144 0,0 1-144 0,-1 0 0 16,0-3 0-16,2 2 0 0,-1-1 0 0,-1 1 0 16,0 0 0-16,1 0 0 0,-2 0 0 0,2 1 0 15,-2-1 0-15,0 1 0 0,0 0 160 0,0 1 0 16,0-1 0-16,1-1 0 0,-1 1-160 0,0-1 128 15,0-1-128-15,3 2 128 0,-2-1-80 0,1 1-48 16,0-2 0-16,-1 1 0 0,1-2 0 0,-1 2 0 16,0 0 0-16,-1 0 0 0,0-2 0 0,0 2 0 15,0-1 0-15,-1 1 0 0,1-1 0 0,0 1 0 16,-1-1 0-16,0 1 0 0,1 1 0 0,-2-1 0 16,1-1 0-16,0 2 0 0,0-1 0 0,0 1 0 15,-1-2 0-15,1 1 0 0,0 1 0 0,1-1 0 16,1 0 0-16,1 1 0 0,-1-1 0 0,0 1 0 15,2-2 0-15,-2 1 0 0,0-1 0 0,1 1 0 16,-3-1 0-16,1 1 0 0,-1-1 0 0,1 0 0 0,-2 1 0 0,1 0 0 16,0-1 0-16,0 1 0 15,-1 0 0-15,2 0 0 0,-2 2 0 0,1-3 0 16,1 1 0-16,-3 1 0 0,1-1 0 0,0 1 0 0,0-1 0 0,-1 1 0 16,1-1 0-16,1 2 0 0,-2-1 0 0,1 0 0 15,1 0 0-15,1 1 0 0,0 0 0 0,3 0 0 16,-2 0 0-16,0-1 0 0,2-1 0 0,-3 1 0 15,1 1 0-15,-1-3 0 0,0 0 0 0,-1 1 0 16,0-1 0-16,0 1 0 0,-1 0 0 0,-1 0 0 16,1 0 0-16,1 0 0 0,-1 0 0 0,-1 0 0 15,0 0 0-15,1 0 0 0,2 1 0 0,-2-1 0 16,1 0 0-16,-1 0 0 0,0 0 0 0,1 1 0 16,0-1 0-16,0 0 0 0,0 1 0 0,0-1 0 15,1 0 0-15,-1 1 0 0,1-1 0 0,0 1 0 0,-1 1 0 0,-1-1 0 16,1 0 0-16,-1 0 0 0,2 0 0 0,-1 1 0 15,-1-1 0-15,1 0 0 0,-2 1 0 0,2-1 0 16,-2 0 0-16,2 1 0 0,-1-3 0 0,0 2 0 16,1 0 0-16,1-1 0 0,-2 0 0 0,1 0 0 15,0 0 0-15,-1 0 0 0,1 0 0 0,0 0 0 16,-2-1 0-16,0 0 0 0,-1 1 0 0,0 0 0 16,-1 0 0-16,0-1 0 0,-6-1 0 0,0 0 0 15,0 0 0-15,0 0 0 0,0 0 0 0,0 0 0 0,0 0 0 0,0 0 0 16,0 0 0-16,0 0 0 15,0 0 0-15,0 0 0 16,0 0-336-16,-3-3-64 0,-1 1-16 0,-1-2 0 16,-1-2-3824-16,-2 0-768 0</inkml:trace>
  <inkml:trace contextRef="#ctx0" brushRef="#br0" timeOffset="6469.35">16754 9195 17503 0,'0'0'1552'0,"0"0"-1232"16,0 0-320-16,0 0 0 0,0 0 2896 0,0 0 528 15,0 0 96-15,-1 4 32 0,-2 0-1680 0,3-4-336 0,0 0-64 0,0 0 0 16,0 0-688-16,0 0-128 0,3 4-16 0,1-1-16 16,0-1-112-16,1-1-32 0,1-1 0 0,0 0 0 15,0-1 272-15,1 1 48 16,1 0 16-16,2-1 0 0,0 0-48 0,0 1-16 15,0-1 0-15,0 0 0 0,2 0-112 0,-1 1-32 16,1 1 0-16,1 0 0 0,0 0-224 0,1 0-32 16,-2 0-16-16,1 0 0 0,-1 0-64 0,0 1-16 0,0-1 0 0,1 0 0 15,-2 0-48-15,1 0-16 0,2-1 0 0,-1 1 0 16,1 0 32-16,0 0 0 0,2-1 0 0,-1 0 0 16,3-1-48-16,1 0-16 0,0 0 0 0,1-1 0 15,0 1-32-15,0-2-128 0,-2 1 192 0,0 0-64 16,-2-1-128-16,0 1 0 0,0 0 0 0,0 1 128 0,1 0-128 0,-2 0 128 15,0 0-128-15,1 1 128 0,-1 0-128 0,1 1 192 16,0 0-192-16,-1 0 192 0,3 1-64 0,-1 0 0 16,-1-1 0-16,1 1 0 0,1 0 0 0,-2 0-128 15,-2-1 192-15,2 1-64 0,-2-1-128 0,0-1 160 16,1 0-160-16,-2 0 160 0,1 0 0 0,0-1 0 16,1 0 0-16,1 0 0 0,0 0 32 0,0-1 0 15,0 1 0-15,1 1 0 0,-1-1-64 0,2 0 0 16,0 0 0-16,0 1 0 0,-2 0-128 0,2 0 0 15,-3 0 144-15,1 0-144 0,-2 0 0 0,1 0 128 16,0 0-128-16,-2 0 0 0,1 0 0 0,0 0 0 16,1 0 0-16,1 0 128 0,0-1-128 0,0 1 0 0,-1-1 0 0,3 0 0 15,-1 0 0-15,1 0 128 16,-1 1-128-16,0-1 128 0,-2 0 16 0,0 0 16 16,-2 1 0-16,0 0 0 0,-2 0-16 0,-2 0 0 0,0 1 0 0,0-1 0 15,-1 0-16-15,-1 0 0 16,1 0 0-16,0 0 0 0,1 0-128 0,0 0 0 0,-2 1 0 0,3 0 128 15,-1-1-128-15,1 0 0 0,1 1 144 0,-1 0-144 16,1-1 0-16,0 1 144 0,1 0-144 0,1-1 0 16,-2 1 176-16,1-1-176 0,1 0 160 0,1 0-160 15,-1 0 192-15,0 0-64 0,0 0-128 0,2 0 192 16,-4 0-192-16,2-1 0 0,-1 1 128 0,-1-1-128 16,-1 1 0-16,0-1 0 0,-3 0 0 0,3 0 0 15,-2 1 0-15,0 0 0 0,-2 0 0 0,1 0 0 16,-1 0 0-16,1 0 0 0,-2 0 0 0,0-1 128 15,-1 2-128-15,-4-1 0 0,5 0 0 0,-1 1 0 16,-4-1 0-16,5 0 0 0,-5 0 0 0,0 0 0 16,0 0 0-16,0 0 0 0,5 1 0 0,-5-1 0 0,0 0 0 0,0 0 0 15,0 0 0-15,0 0 0 16,0 0-512-16,-4-2-112 0,0-2-16 0,1 1 0 16,0-2-3296-16,-2-2-672 0</inkml:trace>
  <inkml:trace contextRef="#ctx0" brushRef="#br0" timeOffset="7351.75">18670 9170 24015 0,'0'0'1056'0,"0"0"224"0,0 0-1024 0,0 0-256 0,0 0 0 0,0 0 0 0,0 0 1680 15,0 0 288-15,0 0 48 0,3 2 16 0,2-1-192 0,1 1-48 16,2-1 0-16,4 2 0 0,3 0-64 0,5 1 0 15,2 0-16-15,4 0 0 16,1 0-224-16,4 0-32 0,2 0-16 0,4-1 0 16,5 0-480-16,2-1-80 0,5 0-32 0,-2-1 0 0,-2-1-272 15,1 0-48-15,1 0-16 0,2-1 0 0,1 0-256 0,0 0-64 16,-5 1-16-16,-3-1 0 0,1-1-32 0,0 1 0 16,-1 1 0-16,0 1 0 0,1 1-16 0,-5 1-128 15,-4 0 192-15,-5 0-64 0,-3 0-128 0,-3 0 128 16,-2 0-128-16,-3 1 128 0,-3-1-128 0,-1 0 0 15,-1-1 0-15,-4 0 0 0,0 0 192 0,-2 0-64 0,-2-1 0 16,-1-1 0-16,-4 0 48 0,4-1 0 16,-4 1 0-16,3-3 0 0,1 0-176 0,0-1 0 15,-2 0 144-15,-1 0-144 0,1 1 0 0,-2-1 0 16,-1 0 0-16,0 1 0 16,-2 0-944-16,0 0-144 0,-1 2-48 0,0 0-15072 0,0-1-3024 0</inkml:trace>
  <inkml:trace contextRef="#ctx0" brushRef="#br0" timeOffset="35222.11">14379 8651 13823 0,'-5'7'608'0,"5"-7"128"0,-4 1-592 0,2 1-144 16,-2 0 0-16,1-1 0 0,3-1 3712 0,0 0 720 16,0 0 144-16,0 0 32 0,0 0-2288 0,0 0-448 15,-3-2-80-15,1-1-32 0,-1-1-48 0,1 1-16 16,-1 1 0-16,1-1 0 0,-1 0-48 0,0 0-16 15,-1 1 0-15,0 0 0 0,-1-2-336 0,1 4-64 16,-2-3-16-16,1 2 0 0,1 1-320 0,-1-3-64 16,2 2 0-16,1-2-16 0,0 0-416 0,2 3-80 15,0-4 0-15,2 0-16 0,0 0-304 0,2 0 0 0,1 1 0 0,2-1 0 16,1 0 0-16,3 1 0 16,-2-1 0-16,1 2 0 0,1 0 128 0,-2 1-128 15,0 1 0-15,-1 3 0 0,0 1 128 0,-1 1-128 16,-1 0 144-16,-2 2-144 0,0 1 224 0,-2 2-48 0,-2 1-16 0,-1 2 0 15,-1 2 16-15,-1 0 0 0,-1 2 0 0,-2-2 0 16,1 0-176-16,-2 0 0 16,-1-1 144-16,1-3-144 0,0-2 0 0,0-2 0 0,0-3 0 0,0-1 128 15,1-3-96-15,-1-4-32 0,3-1 0 0,-2-4 0 16,1-1 0-16,1 0 0 0,1-2 0 0,1-1 0 16,0 0 0-16,2 0 0 0,0 0 0 0,1 2 0 15,1 1 0-15,0 1 0 0,1 1 0 0,1 3 0 16,0-1 0-16,1 0 0 0,0 2 0 0,1 0 0 15,1 1 0-15,0 0 0 0,0 1 0 0,1 0 0 0,0-1 0 0,0 2 0 16,0 1 0-16,-1 0 0 0,-1 0 0 0,1 0 0 16,-1 1 0-16,-1 2 0 0,-2 1 0 0,1-1 0 15,-2 2 0-15,-1 2 0 0,-1 1 0 0,-2 1 0 16,-1 2 0-16,0 0 0 0,-3 1 0 0,0 0 0 16,-2 0 0-16,0-1 0 0,-3 1 0 0,0-2 0 15,0-3 0-15,-2-2 0 0,-1-1 0 0,1-2 0 16,0-1 0-16,1-3 0 0,1-4 0 0,1-1 0 15,2-2 0-15,1-2 0 0,3-2 0 0,0-1 0 16,1-2 0-16,3 2 0 0,0 1 0 0,3 1 0 16,0 1 0-16,2 0 0 0,0 1 0 0,3 2 0 15,1 0 0-15,1 1 0 0,1 0 0 0,0 2 0 16,0 2 0-16,0 1 0 0,0 0 0 0,0 2 0 16,-1 2 0-16,-1 0 0 0,0 1 0 0,-2 1 0 0,-3 2 0 0,3 0 0 15,-3 1 0-15,-1 0 0 0,-2 1 0 0,-1 1 0 16,0 1 0-16,-2 1 0 0,-2-2 0 15,-1 1 0-15,-1 0 0 0,-3-1 0 0,-1-3 0 0,-2 0 0 16,0-2 0-16,-3-2 0 16,1-2 0-16,0-1 0 0,2-2 0 0,2-1 0 0,1-2 0 0,0-1 0 15,3 0 0-15,1-1 0 0,3-1 0 16,2 0 0 0,3 0-1328-16,4-3-256 0,2-2-48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5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is no right answer since there are no labels! There is no true “green cluster”</a:t>
            </a:r>
          </a:p>
          <a:p>
            <a:r>
              <a:rPr lang="en-US" dirty="0"/>
              <a:t>Mention how we need to run this multiple times</a:t>
            </a:r>
          </a:p>
        </p:txBody>
      </p:sp>
    </p:spTree>
    <p:extLst>
      <p:ext uri="{BB962C8B-B14F-4D97-AF65-F5344CB8AC3E}">
        <p14:creationId xmlns:p14="http://schemas.microsoft.com/office/powerpoint/2010/main" val="1104812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is no right answer since there are no labels! There is no true “green cluster”</a:t>
            </a:r>
          </a:p>
          <a:p>
            <a:r>
              <a:rPr lang="en-US" dirty="0"/>
              <a:t>Mention how we need to run this multiple times</a:t>
            </a:r>
          </a:p>
        </p:txBody>
      </p:sp>
    </p:spTree>
    <p:extLst>
      <p:ext uri="{BB962C8B-B14F-4D97-AF65-F5344CB8AC3E}">
        <p14:creationId xmlns:p14="http://schemas.microsoft.com/office/powerpoint/2010/main" val="2358520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Left Top middle</a:t>
            </a:r>
          </a:p>
          <a:p>
            <a:r>
              <a:rPr lang="en-US" dirty="0"/>
              <a:t>Pick bottom right</a:t>
            </a:r>
          </a:p>
          <a:p>
            <a:r>
              <a:rPr lang="en-US" dirty="0"/>
              <a:t>Pick top right</a:t>
            </a:r>
          </a:p>
        </p:txBody>
      </p:sp>
    </p:spTree>
    <p:extLst>
      <p:ext uri="{BB962C8B-B14F-4D97-AF65-F5344CB8AC3E}">
        <p14:creationId xmlns:p14="http://schemas.microsoft.com/office/powerpoint/2010/main" val="3095128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892335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curve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Write: ”In extreme when k=N, heterogeneity will be 0”</a:t>
            </a:r>
          </a:p>
          <a:p>
            <a:r>
              <a:rPr lang="en-US" dirty="0"/>
              <a:t>Point out elbow</a:t>
            </a:r>
          </a:p>
        </p:txBody>
      </p:sp>
    </p:spTree>
    <p:extLst>
      <p:ext uri="{BB962C8B-B14F-4D97-AF65-F5344CB8AC3E}">
        <p14:creationId xmlns:p14="http://schemas.microsoft.com/office/powerpoint/2010/main" val="913237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8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8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3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”unsupervised learning”</a:t>
            </a:r>
          </a:p>
          <a:p>
            <a:r>
              <a:rPr lang="en-US" dirty="0"/>
              <a:t>Draw circles around clusters </a:t>
            </a:r>
          </a:p>
          <a:p>
            <a:r>
              <a:rPr lang="en-US" dirty="0"/>
              <a:t>Write </a:t>
            </a:r>
            <a:r>
              <a:rPr lang="en-US" dirty="0" err="1"/>
              <a:t>z_i</a:t>
            </a:r>
            <a:r>
              <a:rPr lang="en-US" dirty="0"/>
              <a:t> \in [1, …, k]</a:t>
            </a:r>
          </a:p>
          <a:p>
            <a:r>
              <a:rPr lang="en-US" dirty="0"/>
              <a:t>Show some examples </a:t>
            </a:r>
          </a:p>
        </p:txBody>
      </p:sp>
    </p:spTree>
    <p:extLst>
      <p:ext uri="{BB962C8B-B14F-4D97-AF65-F5344CB8AC3E}">
        <p14:creationId xmlns:p14="http://schemas.microsoft.com/office/powerpoint/2010/main" val="76618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4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top draw </a:t>
            </a:r>
            <a:r>
              <a:rPr lang="en-US" dirty="0" err="1"/>
              <a:t>clustesr</a:t>
            </a:r>
            <a:endParaRPr lang="en-US" dirty="0"/>
          </a:p>
          <a:p>
            <a:pPr lvl="1"/>
            <a:r>
              <a:rPr lang="en-US" dirty="0"/>
              <a:t>Easy</a:t>
            </a:r>
          </a:p>
          <a:p>
            <a:pPr lvl="1"/>
            <a:r>
              <a:rPr lang="en-US" dirty="0"/>
              <a:t>Impossible</a:t>
            </a:r>
          </a:p>
          <a:p>
            <a:pPr lvl="1"/>
            <a:r>
              <a:rPr lang="en-US" dirty="0"/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175074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the distance between green point and all centroids</a:t>
            </a:r>
          </a:p>
          <a:p>
            <a:r>
              <a:rPr lang="en-US" dirty="0"/>
              <a:t>Looks like a decision boundary, but is inferred without labels!</a:t>
            </a:r>
          </a:p>
        </p:txBody>
      </p:sp>
    </p:spTree>
    <p:extLst>
      <p:ext uri="{BB962C8B-B14F-4D97-AF65-F5344CB8AC3E}">
        <p14:creationId xmlns:p14="http://schemas.microsoft.com/office/powerpoint/2010/main" val="149850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out global / neither</a:t>
            </a:r>
          </a:p>
          <a:p>
            <a:r>
              <a:rPr lang="en-US" dirty="0"/>
              <a:t>Draw squiggle curve</a:t>
            </a:r>
          </a:p>
        </p:txBody>
      </p:sp>
    </p:spTree>
    <p:extLst>
      <p:ext uri="{BB962C8B-B14F-4D97-AF65-F5344CB8AC3E}">
        <p14:creationId xmlns:p14="http://schemas.microsoft.com/office/powerpoint/2010/main" val="44609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58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376957"/>
      </p:ext>
    </p:extLst>
  </p:cSld>
  <p:clrMapOvr>
    <a:masterClrMapping/>
  </p:clrMapOvr>
  <p:transition>
    <p:fade thruBlk="1"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8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2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07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2B5D457A-85CA-472F-9665-2110E933C3B6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5526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1087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85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45E4C96-0546-4E32-A645-33B88A1D5FF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0887B281-2AEF-4D02-A1AA-0DF497CDA4A5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3981B72F-09FD-470E-A727-03376060BAB1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EAA372E4-1902-4052-A72B-73333C39DF88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BFA22B0-1BFC-42BD-AA58-E819B2E2BDFC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327044C2-F2A6-478E-8106-209F60E82C3E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C71554F2-22B8-4A9C-97DA-FE14DE91710E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B6CF4F8C-0178-4A7D-9655-03411F096245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3AEA568B-77CB-4B06-BAB2-BE6577E7940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0420CC3-4D63-42B1-9E04-88F522B867BB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215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040166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2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81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67" r:id="rId11"/>
    <p:sldLayoutId id="2147483668" r:id="rId12"/>
    <p:sldLayoutId id="2147483683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57.png"/><Relationship Id="rId4" Type="http://schemas.openxmlformats.org/officeDocument/2006/relationships/image" Target="../media/image48.emf"/><Relationship Id="rId9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K-Means Clustering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Pemi Nguyen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May 2</a:t>
            </a:r>
            <a:r>
              <a:rPr lang="en" sz="1000" dirty="0"/>
              <a:t>, 2022</a:t>
            </a:r>
            <a:br>
              <a:rPr lang="en" sz="1000" dirty="0"/>
            </a:br>
            <a:br>
              <a:rPr lang="en" sz="1000" dirty="0"/>
            </a:br>
            <a:r>
              <a:rPr lang="en" sz="1000" dirty="0"/>
              <a:t>Slides by Hunter Schafer</a:t>
            </a:r>
            <a:endParaRPr sz="1000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2C26-C3BF-B34E-BC85-DF20EFFF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is not always straight-</a:t>
            </a:r>
            <a:br>
              <a:rPr lang="en-US" dirty="0"/>
            </a:br>
            <a:r>
              <a:rPr lang="en-US" dirty="0"/>
              <a:t>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0181B-CB97-A24B-BEB8-EC292483B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There are many clusters that are harder to learn with this setup</a:t>
            </a:r>
          </a:p>
          <a:p>
            <a:r>
              <a:rPr lang="en-US" dirty="0"/>
              <a:t>Distance does not determine 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0067-B00D-5E45-A3CC-5A7D36BDE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B3DF7-7CF6-F14A-92B3-225D5E7A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686" y="1448862"/>
            <a:ext cx="4636146" cy="3565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9A0CF-9F97-4A4C-ADB2-39B3300CF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52" y="1521006"/>
            <a:ext cx="4636146" cy="3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BC8B2-F236-824D-A514-71EEF53FF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7027891-8C21-E04D-9872-DCE3B7313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93144-6ADB-874A-B1A7-E9348ABC4E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45202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3A29DB-2DD1-6E49-AD1F-38CD4783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  <a:br>
              <a:rPr lang="en-US" dirty="0"/>
            </a:br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Algorithm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B042B-3C2A-8941-AD18-FF81268B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1159782"/>
          </a:xfrm>
        </p:spPr>
        <p:txBody>
          <a:bodyPr/>
          <a:lstStyle/>
          <a:p>
            <a:r>
              <a:rPr lang="en-US" dirty="0"/>
              <a:t>We define the criterion of assigning point to a cluster based on </a:t>
            </a:r>
            <a:r>
              <a:rPr lang="en-US" b="1" dirty="0"/>
              <a:t>its distance.</a:t>
            </a:r>
            <a:endParaRPr lang="en-US" dirty="0"/>
          </a:p>
          <a:p>
            <a:r>
              <a:rPr lang="en-US" dirty="0"/>
              <a:t>Shorter distance =&gt; Better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4B60C-39EC-1644-919A-879A7603E0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0522C-3092-D0BD-2277-95DF513AD128}"/>
              </a:ext>
            </a:extLst>
          </p:cNvPr>
          <p:cNvSpPr txBox="1"/>
          <p:nvPr/>
        </p:nvSpPr>
        <p:spPr>
          <a:xfrm>
            <a:off x="3102366" y="2237295"/>
            <a:ext cx="5729907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Algorithm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Given a dataset of n datapoints and a particular choice of k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Step 0: Initialize cluster centroids randomly 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Repeat until convergence: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1: Assign each example to its closest cluster centroid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2: Update the centroids to be the average of all the points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</a:b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             assigned to that cluster</a:t>
            </a:r>
          </a:p>
        </p:txBody>
      </p:sp>
    </p:spTree>
    <p:extLst>
      <p:ext uri="{BB962C8B-B14F-4D97-AF65-F5344CB8AC3E}">
        <p14:creationId xmlns:p14="http://schemas.microsoft.com/office/powerpoint/2010/main" val="363247981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5F5-1526-7A4D-9667-33502843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Start by choosing the initial cluster centroids </a:t>
                </a:r>
              </a:p>
              <a:p>
                <a:r>
                  <a:rPr lang="en-US" dirty="0"/>
                  <a:t>A common default choice is to choose centroids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  <a:latin typeface="Nunito Sans" pitchFamily="2" charset="77"/>
                  </a:rPr>
                  <a:t>randomly</a:t>
                </a:r>
                <a:endParaRPr lang="en-US" dirty="0"/>
              </a:p>
              <a:p>
                <a:r>
                  <a:rPr lang="en-US" dirty="0"/>
                  <a:t>Will see later that there are smarter ways of initializing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215B-C6A5-0949-8854-994707B29F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D49F3-A431-AA49-815D-808D9912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12" y="1958009"/>
            <a:ext cx="2864460" cy="2989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153F29-52F1-934E-841E-B4C93772F3B5}"/>
                  </a:ext>
                </a:extLst>
              </p:cNvPr>
              <p:cNvSpPr txBox="1"/>
              <p:nvPr/>
            </p:nvSpPr>
            <p:spPr>
              <a:xfrm>
                <a:off x="5143887" y="3053669"/>
                <a:ext cx="638573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153F29-52F1-934E-841E-B4C93772F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87" y="3053669"/>
                <a:ext cx="638573" cy="387927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4CA3F2-4162-7D49-B678-5870EA6F2DFA}"/>
                  </a:ext>
                </a:extLst>
              </p:cNvPr>
              <p:cNvSpPr txBox="1"/>
              <p:nvPr/>
            </p:nvSpPr>
            <p:spPr>
              <a:xfrm>
                <a:off x="5122912" y="2136913"/>
                <a:ext cx="638573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4CA3F2-4162-7D49-B678-5870EA6F2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912" y="2136913"/>
                <a:ext cx="638573" cy="387927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A01EB3-7F4F-8E4F-B7FE-D0995CC4BE01}"/>
                  </a:ext>
                </a:extLst>
              </p:cNvPr>
              <p:cNvSpPr txBox="1"/>
              <p:nvPr/>
            </p:nvSpPr>
            <p:spPr>
              <a:xfrm>
                <a:off x="6767212" y="3664225"/>
                <a:ext cx="638573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A01EB3-7F4F-8E4F-B7FE-D0995CC4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12" y="3664225"/>
                <a:ext cx="638573" cy="387927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850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2B06-5DCE-9148-8A94-E71CE326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 to 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2CAC2-3DDF-5D40-9169-DF8C55B8F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2DD3D-9310-FE4F-842A-3DC0D614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532" y="1794231"/>
            <a:ext cx="2864460" cy="298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5E95E-6B3B-634B-A175-506414735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532" y="1794231"/>
            <a:ext cx="2831824" cy="29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2191-2BD3-1F42-8EFD-99828C1A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53379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Update the centroids to be the mean of all the points assigned to that cluster.</a:t>
                </a:r>
              </a:p>
              <a:p>
                <a:pPr marL="139700" indent="0">
                  <a:buNone/>
                </a:pPr>
                <a:r>
                  <a:rPr lang="en-US" dirty="0"/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= 1 to k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39700" indent="0">
                  <a:buNone/>
                </a:pPr>
                <a:r>
                  <a:rPr lang="en-US" dirty="0"/>
                  <a:t>Computes center of mass for cluster!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53379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71FA-D5F2-6E40-B83A-CBDE95A1D8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C9F8C-AAAA-334A-98B6-F971F090B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717" y="2378186"/>
            <a:ext cx="2466015" cy="25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741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85A2-0720-034A-AE8B-FD162B79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</a:t>
            </a:r>
            <a:br>
              <a:rPr lang="en-US" dirty="0"/>
            </a:br>
            <a:r>
              <a:rPr lang="en-US" dirty="0"/>
              <a:t>until convergence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3E1A3-3909-C042-899F-3AAA6CE1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8509" y="575500"/>
            <a:ext cx="648697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Repeat Steps 1 and 2 until convergence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Stopping conditions</a:t>
            </a:r>
          </a:p>
          <a:p>
            <a:r>
              <a:rPr lang="en-US" dirty="0"/>
              <a:t>Cluster assignments haven’t changed</a:t>
            </a:r>
          </a:p>
          <a:p>
            <a:r>
              <a:rPr lang="en-US" dirty="0"/>
              <a:t>Centroids haven’t changed</a:t>
            </a:r>
          </a:p>
          <a:p>
            <a:r>
              <a:rPr lang="en-US" dirty="0"/>
              <a:t>Some number of max iterations</a:t>
            </a:r>
            <a:br>
              <a:rPr lang="en-US" dirty="0"/>
            </a:br>
            <a:r>
              <a:rPr lang="en-US" dirty="0"/>
              <a:t>have been passed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What will it converge to?</a:t>
            </a:r>
          </a:p>
          <a:p>
            <a:pPr>
              <a:buFontTx/>
              <a:buChar char="-"/>
            </a:pPr>
            <a:r>
              <a:rPr lang="en-US" dirty="0"/>
              <a:t>Local Optima</a:t>
            </a:r>
          </a:p>
          <a:p>
            <a:pPr>
              <a:buFontTx/>
              <a:buChar char="-"/>
            </a:pPr>
            <a:r>
              <a:rPr lang="en-US" dirty="0"/>
              <a:t>Global optima</a:t>
            </a:r>
          </a:p>
          <a:p>
            <a:pPr>
              <a:buFontTx/>
              <a:buChar char="-"/>
            </a:pPr>
            <a:r>
              <a:rPr lang="en-US" dirty="0"/>
              <a:t>Neither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0BD9E-BB36-444D-9980-FFD8ED66F0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5A0AD-B789-9C44-9BCC-9D4558F23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450" y="1431826"/>
            <a:ext cx="2324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4843-7F62-044C-99C9-21DB00E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E2BB-08D5-B942-B076-3E5CE887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44F6-7636-7B4A-A896-CD20387B2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16845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922A8-638D-0A21-6A55-C6BEDFEDF2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 descr="A picture containing text, sky, flock, flying&#10;&#10;Description automatically generated">
            <a:extLst>
              <a:ext uri="{FF2B5EF4-FFF2-40B4-BE49-F238E27FC236}">
                <a16:creationId xmlns:a16="http://schemas.microsoft.com/office/drawing/2014/main" id="{AC6E5A1E-FDAE-FACC-F368-9E676497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87" y="0"/>
            <a:ext cx="5207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C718C-360C-6F29-9EB4-56B195316A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30BD66B-98E8-0327-6564-F18F43BA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33" y="0"/>
            <a:ext cx="46489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0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8C32-072F-5D4C-8118-E85B5A1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A263-0BEC-B044-87F3-276DE9778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past 5 weeks, we have covered different </a:t>
            </a:r>
            <a:r>
              <a:rPr lang="en-US" b="1" dirty="0"/>
              <a:t>supervised learning</a:t>
            </a:r>
            <a:r>
              <a:rPr lang="en-US" dirty="0"/>
              <a:t> algorithms</a:t>
            </a:r>
          </a:p>
          <a:p>
            <a:r>
              <a:rPr lang="en-US" dirty="0"/>
              <a:t>Now, we’re going to explore </a:t>
            </a:r>
            <a:r>
              <a:rPr lang="en-US" b="1" dirty="0"/>
              <a:t>unsupervised learning </a:t>
            </a:r>
            <a:r>
              <a:rPr lang="en-US" dirty="0"/>
              <a:t>methods where don’t have labels / outputs in your datasets anymore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4E94-2556-4B49-8BA6-C7465CB8C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90530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FE553-A8BB-EA38-67F6-893B814A2B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4EF469B-54E6-D374-E275-E0968C6E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507" y="0"/>
            <a:ext cx="46209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7C554-EEF6-CC54-78C5-46AE39A1A5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7DE3DEE-028B-83B2-4DF0-030D4ADB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63" y="0"/>
            <a:ext cx="46796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5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4CBE9-3DAC-A35C-2415-6BC6CFA62E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C22983B-AE63-1E09-9D88-EA43649E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655" y="0"/>
            <a:ext cx="46406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30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D7E87-8BB9-0789-F983-C88A08EC0C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74236360-8086-0A1E-151A-572E7AC6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82" y="0"/>
            <a:ext cx="4719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7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5AB850-D6FB-5EDD-0CDA-FB682D4DA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B01A583-CDF1-EE00-C1DD-BBD4D8D9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53" y="0"/>
            <a:ext cx="47724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0586B-38C9-49C5-D517-803E680C33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D11864B-BD7F-988D-B550-F357032B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63" y="0"/>
            <a:ext cx="46796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FE9285-2F2E-5027-CFD4-E442E3F318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0502A9E-AD50-3F96-866B-98341A6B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21" y="0"/>
            <a:ext cx="46879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2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739571-CE76-D6B1-CF89-3FD61B02E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4308A82-2844-8E08-494A-4D81EC88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29" y="0"/>
            <a:ext cx="47363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75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A1D2B-7811-C9BA-63F9-CD416E62F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BC66341-5F01-07FB-F6C1-7B705BC6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3" y="0"/>
            <a:ext cx="4766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A3AA3-B4A3-B62E-6DF3-06FFA8378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8AA4F75-3E88-08F5-4A2D-5C439C83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3" y="0"/>
            <a:ext cx="4766533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E34204-E8B7-BFF5-7D22-A00C4954C588}"/>
              </a:ext>
            </a:extLst>
          </p:cNvPr>
          <p:cNvSpPr/>
          <p:nvPr/>
        </p:nvSpPr>
        <p:spPr>
          <a:xfrm>
            <a:off x="6028266" y="3614562"/>
            <a:ext cx="2946400" cy="133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No more changes</a:t>
            </a:r>
          </a:p>
        </p:txBody>
      </p:sp>
    </p:spTree>
    <p:extLst>
      <p:ext uri="{BB962C8B-B14F-4D97-AF65-F5344CB8AC3E}">
        <p14:creationId xmlns:p14="http://schemas.microsoft.com/office/powerpoint/2010/main" val="363358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7A4F-11AC-224C-9FA5-C6B93A90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906C5-547A-8145-9E40-D90EA642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849A1-6D6B-EA44-86F3-586157242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180-B5BB-2D4C-86CC-61D78276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1333901"/>
            <a:ext cx="5596200" cy="24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796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7AC73-2DBB-380E-D6F8-21CF4DC9F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4782D-E296-FB15-DFA8-ACF78A62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79"/>
            <a:ext cx="9144000" cy="4635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38992D-6832-2E5F-B341-5B21B3849E2F}"/>
              </a:ext>
            </a:extLst>
          </p:cNvPr>
          <p:cNvSpPr/>
          <p:nvPr/>
        </p:nvSpPr>
        <p:spPr>
          <a:xfrm>
            <a:off x="2404533" y="43330"/>
            <a:ext cx="4854221" cy="39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Different k gives different results</a:t>
            </a:r>
          </a:p>
        </p:txBody>
      </p:sp>
    </p:spTree>
    <p:extLst>
      <p:ext uri="{BB962C8B-B14F-4D97-AF65-F5344CB8AC3E}">
        <p14:creationId xmlns:p14="http://schemas.microsoft.com/office/powerpoint/2010/main" val="199015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157" y="199052"/>
            <a:ext cx="6003338" cy="4357447"/>
          </a:xfrm>
        </p:spPr>
        <p:txBody>
          <a:bodyPr/>
          <a:lstStyle/>
          <a:p>
            <a:pPr marL="139700" indent="0">
              <a:buNone/>
            </a:pPr>
            <a:endParaRPr lang="en-US" dirty="0"/>
          </a:p>
          <a:p>
            <a:r>
              <a:rPr lang="en-US" dirty="0"/>
              <a:t>Clustering looks like we assigned labels (by coloring or numbering different groups) but we didn’t use any </a:t>
            </a:r>
            <a:r>
              <a:rPr lang="en-US" b="1" dirty="0"/>
              <a:t>labeled</a:t>
            </a:r>
            <a:r>
              <a:rPr lang="en-US" dirty="0"/>
              <a:t> data.</a:t>
            </a:r>
          </a:p>
          <a:p>
            <a:r>
              <a:rPr lang="en-US" dirty="0"/>
              <a:t>In clustering, the “labels” here don’t have meaning. Permutating them gives the same result in k-means. To give meaning to the labels, human inputs are required</a:t>
            </a:r>
          </a:p>
          <a:p>
            <a:r>
              <a:rPr lang="en-US" dirty="0"/>
              <a:t>Classification learns from minimizing the error between a prediction and an actual label. </a:t>
            </a:r>
          </a:p>
          <a:p>
            <a:r>
              <a:rPr lang="en-US" dirty="0"/>
              <a:t>Clustering doesn’t derive learning from labelled data.</a:t>
            </a:r>
          </a:p>
          <a:p>
            <a:r>
              <a:rPr lang="en-US" dirty="0"/>
              <a:t>Classification quality metrics (accuracy / loss) do not apply to clustering.</a:t>
            </a:r>
          </a:p>
          <a:p>
            <a:r>
              <a:rPr lang="en-US" dirty="0"/>
              <a:t>You may not be able to use validation set / k-fold to choose the best choice of k for clustering.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CF0B8B8-D4DA-492E-B63B-C9030A6E9AF5}"/>
                  </a:ext>
                </a:extLst>
              </p14:cNvPr>
              <p14:cNvContentPartPr/>
              <p14:nvPr/>
            </p14:nvContentPartPr>
            <p14:xfrm>
              <a:off x="4589640" y="4934520"/>
              <a:ext cx="11520" cy="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CF0B8B8-D4DA-492E-B63B-C9030A6E9A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0280" y="4925160"/>
                <a:ext cx="3024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740131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initialization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-38016"/>
            <a:ext cx="6003338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does it mean for something to converge to a local optima?</a:t>
            </a:r>
          </a:p>
          <a:p>
            <a:r>
              <a:rPr lang="en-US" dirty="0"/>
              <a:t>Some initialization can be bad and affect the quality of clustering</a:t>
            </a:r>
          </a:p>
          <a:p>
            <a:r>
              <a:rPr lang="en-US" dirty="0"/>
              <a:t>Initialization will greatly impact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6" name="Picture 5" descr="kmeans_conv1.png">
            <a:extLst>
              <a:ext uri="{FF2B5EF4-FFF2-40B4-BE49-F238E27FC236}">
                <a16:creationId xmlns:a16="http://schemas.microsoft.com/office/drawing/2014/main" id="{7C9401E9-6980-FD4D-B4CF-DFFF4ACF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1034260"/>
            <a:ext cx="3885989" cy="2020715"/>
          </a:xfrm>
          <a:prstGeom prst="rect">
            <a:avLst/>
          </a:prstGeom>
        </p:spPr>
      </p:pic>
      <p:pic>
        <p:nvPicPr>
          <p:cNvPr id="7" name="Picture 6" descr="kmeans_conv3.png">
            <a:extLst>
              <a:ext uri="{FF2B5EF4-FFF2-40B4-BE49-F238E27FC236}">
                <a16:creationId xmlns:a16="http://schemas.microsoft.com/office/drawing/2014/main" id="{F09A47DD-D62E-E94B-A4B6-37650FD5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3122785"/>
            <a:ext cx="3885990" cy="2020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CF0B8B8-D4DA-492E-B63B-C9030A6E9AF5}"/>
                  </a:ext>
                </a:extLst>
              </p14:cNvPr>
              <p14:cNvContentPartPr/>
              <p14:nvPr/>
            </p14:nvContentPartPr>
            <p14:xfrm>
              <a:off x="4589640" y="4934520"/>
              <a:ext cx="11520" cy="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CF0B8B8-D4DA-492E-B63B-C9030A6E9A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0280" y="4925160"/>
                <a:ext cx="3024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18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DCF6-6347-4941-A5AE-E20B05AC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Initializing w/ k-means++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66469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Making sure the initialized centroids are “good” is critical to finding quality local optima. Our purely random approach was wasteful since it’s very possible that initial centroids start close together.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Idea: Try to select  a set of points farther away from each other.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k-means++ </a:t>
                </a:r>
                <a:r>
                  <a:rPr lang="en-US" dirty="0"/>
                  <a:t>does a slightly smarter random initialization 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Choose first cluster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data uniformly at random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For the current set of centroids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compute the distance between each datapoint and its closest centroid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Choose a new centroid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remaining data points with probability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being chosen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Repeat 2 and 3 until we have selected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centroids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66469"/>
                <a:ext cx="5596200" cy="3981000"/>
              </a:xfrm>
              <a:blipFill>
                <a:blip r:embed="rId2"/>
                <a:stretch>
                  <a:fillRect b="-19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F0859-E685-F442-8091-BB37CB295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05728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09F27-093E-D841-8E19-B28C71E3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A3B2-3923-5E45-B7A6-B796A6621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Start by picking a point at random</a:t>
            </a:r>
          </a:p>
          <a:p>
            <a:pPr marL="139700" indent="0">
              <a:buNone/>
            </a:pPr>
            <a:r>
              <a:rPr lang="en-US" dirty="0"/>
              <a:t>Then pick points proportional to their distances to their centroids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tries to maximize the spread of the centroids!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0761D-D931-8F4F-A86B-099F225C14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041FC-5FEA-B748-9CE6-4B3CFDFA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27" y="2451949"/>
            <a:ext cx="1982540" cy="219255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D10BD-389F-114B-968F-EED4B4DC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74" y="2451949"/>
            <a:ext cx="1982539" cy="219255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29FD7-8C05-7349-9C33-017CD3BD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41" y="2434607"/>
            <a:ext cx="1998220" cy="2209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64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A59D-F1C1-A747-9D5A-1C2463C1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</a:t>
            </a:r>
            <a:br>
              <a:rPr lang="en-US" dirty="0"/>
            </a:br>
            <a:r>
              <a:rPr lang="en-US" dirty="0"/>
              <a:t>Pros /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18786-A4B3-2444-BCA1-3C501210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endParaRPr lang="en-US" dirty="0"/>
          </a:p>
          <a:p>
            <a:r>
              <a:rPr lang="en-US" dirty="0"/>
              <a:t>Improves quality of local minima </a:t>
            </a:r>
          </a:p>
          <a:p>
            <a:r>
              <a:rPr lang="en-US" dirty="0"/>
              <a:t>Faster convergence to local minima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Computationally more expensive at beginning when compared to simple random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16881-3E60-B846-AA73-B89842F930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973007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922F49-3538-7E4C-9169-544A3E7A6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Assessing Performance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E5CD56E-62D4-544A-A083-5425B9B21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2F242-BC46-F349-9528-B961AF32C4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851261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191-74E4-0044-98EE-137861ED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Which Cluster?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176559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Which clustering would I prefer?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k-means is trying to optimize the </a:t>
                </a:r>
                <a:r>
                  <a:rPr lang="en-US" b="1" dirty="0"/>
                  <a:t>heterogeneity </a:t>
                </a:r>
                <a:r>
                  <a:rPr lang="en-US" dirty="0"/>
                  <a:t>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176559"/>
                <a:ext cx="5596200" cy="3981000"/>
              </a:xfrm>
              <a:blipFill>
                <a:blip r:embed="rId3"/>
                <a:stretch>
                  <a:fillRect b="-17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9E7-0F0C-3944-96A7-B18FDEEF3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7C5E6-A333-1840-AA3A-6BE58B00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683129"/>
            <a:ext cx="5596201" cy="2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669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0ED0-77BA-234B-BF35-D185CB62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for 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k-means is trying to minimize the (heterogeneity) 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dirty="0"/>
                  <a:t>Step 0: Initialize cluster centers </a:t>
                </a:r>
              </a:p>
              <a:p>
                <a:pPr marL="139700" indent="0">
                  <a:buNone/>
                </a:pPr>
                <a:r>
                  <a:rPr lang="en-US" dirty="0"/>
                  <a:t>Repeat until convergence:</a:t>
                </a:r>
              </a:p>
              <a:p>
                <a:pPr marL="139700" indent="0">
                  <a:buNone/>
                </a:pPr>
                <a:r>
                  <a:rPr lang="en-US" dirty="0"/>
                  <a:t>    Step 1: 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    Step 2: Update the centroids to be the mean of all the points</a:t>
                </a:r>
                <a:br>
                  <a:rPr lang="en-US" dirty="0"/>
                </a:br>
                <a:r>
                  <a:rPr lang="en-US" dirty="0"/>
                  <a:t>                 assigned to that cluster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 objective value will converge in finite time.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9F888-8391-7747-9811-20DE3FEEDE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611953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76AF9-97E1-FF4C-A4AF-DF71A0A7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0442" y="259439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Consider trying k-means with different values of k. Which of the following graphs shows how the globally optimal heterogeneity changes for each value of k?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pic>
        <p:nvPicPr>
          <p:cNvPr id="11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4F74EEB0-1F18-5142-970B-31879BD8AD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95.42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</p:spTree>
    <p:extLst>
      <p:ext uri="{BB962C8B-B14F-4D97-AF65-F5344CB8AC3E}">
        <p14:creationId xmlns:p14="http://schemas.microsoft.com/office/powerpoint/2010/main" val="500784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cover patterns in your data with Tableau 10's clustering feature">
            <a:extLst>
              <a:ext uri="{FF2B5EF4-FFF2-40B4-BE49-F238E27FC236}">
                <a16:creationId xmlns:a16="http://schemas.microsoft.com/office/drawing/2014/main" id="{5FA250E7-BAAB-F542-BCBA-9BB49F7B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94" y="0"/>
            <a:ext cx="538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B52B58-BCAB-A642-89A6-75668EE7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</p:spPr>
        <p:txBody>
          <a:bodyPr/>
          <a:lstStyle/>
          <a:p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2285878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76AF9-97E1-FF4C-A4AF-DF71A0A7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0442" y="259439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Consider trying k-means with different values of k. Which of the following graphs shows how the globally optimal heterogeneity changes for each value of k?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 in groups for 2 mins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pic>
        <p:nvPicPr>
          <p:cNvPr id="11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4F74EEB0-1F18-5142-970B-31879BD8AD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95.42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21E5463-8F1C-1E42-A747-48E734A8BAC7}"/>
                  </a:ext>
                </a:extLst>
              </p14:cNvPr>
              <p14:cNvContentPartPr/>
              <p14:nvPr/>
            </p14:nvContentPartPr>
            <p14:xfrm>
              <a:off x="2891461" y="1180331"/>
              <a:ext cx="2934360" cy="1977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21E5463-8F1C-1E42-A747-48E734A8BA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82461" y="1171331"/>
                <a:ext cx="2952000" cy="19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894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F717-2ABB-0840-8C03-927ACE39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54640-025D-6F4C-8381-9BF09308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6566" y="-105886"/>
            <a:ext cx="6402351" cy="4088652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 right answer! </a:t>
            </a:r>
          </a:p>
          <a:p>
            <a:r>
              <a:rPr lang="en-US" dirty="0"/>
              <a:t>Human input is important. For example, if you cluster a lot of movies, you can pre-define the number of categories.</a:t>
            </a:r>
          </a:p>
          <a:p>
            <a:r>
              <a:rPr lang="en-US" dirty="0"/>
              <a:t>Practically, can choose k based on specific applications, such as based on cost-benefit tradeoff. The larger k is, the more costly it is.</a:t>
            </a:r>
          </a:p>
          <a:p>
            <a:r>
              <a:rPr lang="en-US" dirty="0"/>
              <a:t>In general, look for the “elbow” in the graph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Other methods: BIC (Bayesian Information Criterion), Silhouette, etc.</a:t>
            </a:r>
          </a:p>
          <a:p>
            <a:pPr marL="139700" indent="0">
              <a:buNone/>
            </a:pPr>
            <a:r>
              <a:rPr lang="en-US" dirty="0"/>
              <a:t>Note: You will usually have to run k-means multiple times for each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1D207-426E-8B4E-8750-29740FED9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AD893-2E11-404E-BE97-D60402AE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933" y="1744719"/>
            <a:ext cx="3984418" cy="25738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BAFD6B9-1490-4279-A1F5-48550992E678}"/>
                  </a:ext>
                </a:extLst>
              </p14:cNvPr>
              <p14:cNvContentPartPr/>
              <p14:nvPr/>
            </p14:nvContentPartPr>
            <p14:xfrm>
              <a:off x="4765488" y="1984824"/>
              <a:ext cx="3139497" cy="173058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BAFD6B9-1490-4279-A1F5-48550992E6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6128" y="1975464"/>
                <a:ext cx="3158217" cy="174930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CA7D01D-1CE6-CC8C-FD59-DB4FE8B2030B}"/>
              </a:ext>
            </a:extLst>
          </p:cNvPr>
          <p:cNvSpPr txBox="1"/>
          <p:nvPr/>
        </p:nvSpPr>
        <p:spPr>
          <a:xfrm rot="16200000">
            <a:off x="3359989" y="2752475"/>
            <a:ext cx="195914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1200" dirty="0">
                <a:latin typeface="Nunito Sans" pitchFamily="2" charset="77"/>
              </a:rPr>
              <a:t>Lowest objective value</a:t>
            </a:r>
          </a:p>
          <a:p>
            <a:pPr marL="139700" indent="0">
              <a:buNone/>
            </a:pPr>
            <a:endParaRPr lang="en-US" sz="1200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910626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4C41-6C02-B6D0-C66D-9E407862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AD52-06DE-CE15-DF59-A8902862D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D795D-A371-D5D5-1F8D-A74B5DC5C0BC}"/>
              </a:ext>
            </a:extLst>
          </p:cNvPr>
          <p:cNvSpPr txBox="1"/>
          <p:nvPr/>
        </p:nvSpPr>
        <p:spPr>
          <a:xfrm>
            <a:off x="3110088" y="336697"/>
            <a:ext cx="552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k-means works well for well-separated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hyper-spherical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clusters of the same size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9C69AE4-5E5B-2546-0945-FA022129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8" y="1048050"/>
            <a:ext cx="2166574" cy="1928976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8A5CC504-B5BF-C72B-5565-44F6FB56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45" y="1048050"/>
            <a:ext cx="2166573" cy="1943424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6ED78CE7-A248-9C2B-C274-9DB336A3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871" y="3185141"/>
            <a:ext cx="2166573" cy="1947070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94048FAD-45B3-E9AB-4892-08D6936AA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345" y="3196429"/>
            <a:ext cx="2173474" cy="1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7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8525-6F45-8943-A32D-700FF761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about</a:t>
            </a:r>
            <a:br>
              <a:rPr lang="en-US" dirty="0"/>
            </a:br>
            <a:r>
              <a:rPr lang="en-US" dirty="0"/>
              <a:t>clustering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FD99-E8E7-F943-9F93-89C23055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embark in the unsupervised learning task, a lot of previous concepts we have learned so far about model performance might not necessarily apply.</a:t>
            </a:r>
          </a:p>
          <a:p>
            <a:pPr lvl="1"/>
            <a:r>
              <a:rPr lang="en-US" dirty="0"/>
              <a:t>Usually, we don’t split train / test set for clustering problems, because there are no labels to measure how good a set of clusters are.</a:t>
            </a:r>
          </a:p>
          <a:p>
            <a:pPr lvl="1"/>
            <a:r>
              <a:rPr lang="en-US" dirty="0"/>
              <a:t>Similarly, definitions like bias, variance, complexity bias-variance tradeoff might not work for unsupervised learning problems.</a:t>
            </a:r>
          </a:p>
          <a:p>
            <a:pPr lvl="1"/>
            <a:r>
              <a:rPr lang="en-US" dirty="0"/>
              <a:t>The heterogeneity objective in clustering doesn’t have the same meaning as training error in supervised learning tasks. There is no definition of accuracy for clustering either.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DCAD-7F4A-DB47-9CF2-6193EBD741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0460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C6093F-C0DE-494E-BBDE-E4A8484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E54125-B269-504A-B6AD-D6EAA507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</p:spPr>
        <p:txBody>
          <a:bodyPr/>
          <a:lstStyle/>
          <a:p>
            <a:r>
              <a:rPr lang="en-US" dirty="0"/>
              <a:t>Differences between classification and clustering</a:t>
            </a:r>
          </a:p>
          <a:p>
            <a:r>
              <a:rPr lang="en-US" dirty="0"/>
              <a:t>What types of clusters can be formed by k-means</a:t>
            </a:r>
          </a:p>
          <a:p>
            <a:r>
              <a:rPr lang="en-US" dirty="0"/>
              <a:t>K-means algorithm</a:t>
            </a:r>
          </a:p>
          <a:p>
            <a:r>
              <a:rPr lang="en-US" dirty="0"/>
              <a:t>Convergence of k-means</a:t>
            </a:r>
          </a:p>
          <a:p>
            <a:r>
              <a:rPr lang="en-US" dirty="0"/>
              <a:t>How to choose k</a:t>
            </a:r>
          </a:p>
          <a:p>
            <a:r>
              <a:rPr lang="en-US" dirty="0"/>
              <a:t>Better initialization using k-means++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A016AB-78B8-4041-9059-028DF35C24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959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CAF8-91F0-C84B-B30C-B710E3F8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Recommending News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07DC-3375-0F46-ADBE-A65C3AB92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User preferences are important to learn, but can be challenging to do in practice.</a:t>
            </a:r>
          </a:p>
          <a:p>
            <a:r>
              <a:rPr lang="en-US" dirty="0"/>
              <a:t>People have complicated preferences</a:t>
            </a:r>
          </a:p>
          <a:p>
            <a:r>
              <a:rPr lang="en-US" dirty="0"/>
              <a:t>Topics aren’t always clearly defined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B30AC-93D2-4F4F-9219-A629D0482F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FDB9D-4D4A-3D47-B730-372AC061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53" y="1403597"/>
            <a:ext cx="2623747" cy="184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36795-4B56-6242-9914-77892D47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16" y="2662305"/>
            <a:ext cx="3762171" cy="20875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044C7A-9F3F-4FB1-90C6-516500D862ED}"/>
                  </a:ext>
                </a:extLst>
              </p14:cNvPr>
              <p14:cNvContentPartPr/>
              <p14:nvPr/>
            </p14:nvContentPartPr>
            <p14:xfrm>
              <a:off x="7800120" y="271908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044C7A-9F3F-4FB1-90C6-516500D862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0760" y="2709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6537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E756-A917-F04B-8FAB-5CE8727F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4CB42-01E7-9345-9C0A-4782CA19A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0686" y="2491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if the labels are known? Given labeled training data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Can do multi-class classification methods to predict label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4BD16-DB2D-994C-B398-B56135E63A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35071-5396-D240-BFAB-456831EB4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3" t="15123"/>
          <a:stretch/>
        </p:blipFill>
        <p:spPr>
          <a:xfrm>
            <a:off x="4572000" y="773332"/>
            <a:ext cx="2300281" cy="1675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10BD3-2C5C-7B4A-8266-0D2F2D5FF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240" y="2927299"/>
            <a:ext cx="32258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272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491A-2039-5C49-984C-DDDA901C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Unsupervised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many real world contexts, there aren’t clearly defined labels so we won’t be able to do classification</a:t>
                </a:r>
              </a:p>
              <a:p>
                <a:r>
                  <a:rPr lang="en-US" dirty="0"/>
                  <a:t>We  will need to come up with methods that uncover structure from the (unlabeled) input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Clustering </a:t>
                </a:r>
                <a:r>
                  <a:rPr lang="en-US" dirty="0"/>
                  <a:t>is an automatic process of trying to find related groups within the given dataset.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585B-CF9F-1545-B313-2A0EEE121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765B1-5961-E64C-B0CB-E9D58069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32" y="2887599"/>
            <a:ext cx="2046301" cy="2059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76698-7FFB-6846-8E71-C07B244A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65" y="2887599"/>
            <a:ext cx="2100908" cy="211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39A14-5D9F-DA43-A81D-6D8863997D74}"/>
                  </a:ext>
                </a:extLst>
              </p:cNvPr>
              <p:cNvSpPr txBox="1"/>
              <p:nvPr/>
            </p:nvSpPr>
            <p:spPr>
              <a:xfrm>
                <a:off x="3571284" y="2588480"/>
                <a:ext cx="2029402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39A14-5D9F-DA43-A81D-6D8863997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284" y="2588480"/>
                <a:ext cx="2029402" cy="316690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EAB9-64F1-CB42-B74F-21BC09D1FBA5}"/>
                  </a:ext>
                </a:extLst>
              </p:cNvPr>
              <p:cNvSpPr txBox="1"/>
              <p:nvPr/>
            </p:nvSpPr>
            <p:spPr>
              <a:xfrm>
                <a:off x="6426231" y="2582847"/>
                <a:ext cx="2201115" cy="532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EAB9-64F1-CB42-B74F-21BC09D1F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31" y="2582847"/>
                <a:ext cx="2201115" cy="5321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15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D5DE-ECF8-8F43-9C67-922C63C8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 their simplest form, a </a:t>
                </a:r>
                <a:r>
                  <a:rPr lang="en-US" b="1" dirty="0"/>
                  <a:t>cluster </a:t>
                </a:r>
                <a:r>
                  <a:rPr lang="en-US" dirty="0"/>
                  <a:t>is defined by</a:t>
                </a:r>
              </a:p>
              <a:p>
                <a:r>
                  <a:rPr lang="en-US" dirty="0"/>
                  <a:t>The location of its center (</a:t>
                </a:r>
                <a:r>
                  <a:rPr lang="en-US" b="1" dirty="0"/>
                  <a:t>centroid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Shape and size of its </a:t>
                </a:r>
                <a:r>
                  <a:rPr lang="en-US" b="1" dirty="0"/>
                  <a:t>spread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Clustering </a:t>
                </a:r>
                <a:r>
                  <a:rPr lang="en-US" dirty="0"/>
                  <a:t>is the process of finding these clusters and </a:t>
                </a:r>
                <a:r>
                  <a:rPr lang="en-US" b="1" dirty="0"/>
                  <a:t>assigning </a:t>
                </a:r>
                <a:r>
                  <a:rPr lang="en-US" dirty="0"/>
                  <a:t>each example to a particular cluster.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gets assigned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∈[1, 2, 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Usually based on closest centroid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define some kind of objective </a:t>
                </a:r>
              </a:p>
              <a:p>
                <a:pPr marL="139700" indent="0">
                  <a:buNone/>
                </a:pPr>
                <a:r>
                  <a:rPr lang="en-US" dirty="0"/>
                  <a:t>function for a clustering that determines </a:t>
                </a:r>
              </a:p>
              <a:p>
                <a:pPr marL="139700" indent="0">
                  <a:buNone/>
                </a:pPr>
                <a:r>
                  <a:rPr lang="en-US" dirty="0"/>
                  <a:t>how good the assignments are </a:t>
                </a:r>
              </a:p>
              <a:p>
                <a:r>
                  <a:rPr lang="en-US" dirty="0"/>
                  <a:t>Based on distance of assigned</a:t>
                </a:r>
                <a:br>
                  <a:rPr lang="en-US" dirty="0"/>
                </a:br>
                <a:r>
                  <a:rPr lang="en-US" dirty="0"/>
                  <a:t>examples to each cluster.</a:t>
                </a:r>
              </a:p>
              <a:p>
                <a:r>
                  <a:rPr lang="en-US" dirty="0"/>
                  <a:t>Close distance reflects strong similarity between datapoints.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  <a:blipFill>
                <a:blip r:embed="rId3"/>
                <a:stretch>
                  <a:fillRect b="-2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B75EF-7CF4-604F-A8D0-03C9D15198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1001D-D643-8544-AFA4-B84F1133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11" y="2460558"/>
            <a:ext cx="2355599" cy="192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2268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6237-58A0-AA49-BBA6-05E201DE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this works</a:t>
            </a:r>
            <a:br>
              <a:rPr lang="en-US" dirty="0"/>
            </a:br>
            <a:r>
              <a:rPr lang="en-US" dirty="0"/>
              <a:t>for k means?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6FD9-22C2-2E41-9DA1-A0CFB46F5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819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Clustering is easy when distance captures the clusters.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Ground Truth (not visible)                               Given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EFD7-45C1-E341-8747-093B4C393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295B5-4931-2341-B037-9EC726E4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12" y="1368605"/>
            <a:ext cx="1217267" cy="359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7B56F-5294-AC43-BB46-A84D56C3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82" y="1368605"/>
            <a:ext cx="1217267" cy="3595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BC169B-C810-7A4D-BC2F-4C2F2B2992DF}"/>
              </a:ext>
            </a:extLst>
          </p:cNvPr>
          <p:cNvSpPr txBox="1"/>
          <p:nvPr/>
        </p:nvSpPr>
        <p:spPr>
          <a:xfrm>
            <a:off x="4854612" y="3011213"/>
            <a:ext cx="143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Nunito Sans" pitchFamily="2" charset="77"/>
              </a:rPr>
              <a:t>     Not possible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73CE9-2B6E-5146-B2EA-92FE9126B285}"/>
              </a:ext>
            </a:extLst>
          </p:cNvPr>
          <p:cNvSpPr txBox="1"/>
          <p:nvPr/>
        </p:nvSpPr>
        <p:spPr>
          <a:xfrm>
            <a:off x="4854612" y="4248723"/>
            <a:ext cx="143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Nunito Sans" pitchFamily="2" charset="77"/>
              </a:rPr>
              <a:t>     Not possible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8CAB7-DA17-6B4F-8E9F-502AA4E396D4}"/>
              </a:ext>
            </a:extLst>
          </p:cNvPr>
          <p:cNvSpPr txBox="1"/>
          <p:nvPr/>
        </p:nvSpPr>
        <p:spPr>
          <a:xfrm>
            <a:off x="5183153" y="1824510"/>
            <a:ext cx="143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Nunito Sans" pitchFamily="2" charset="77"/>
              </a:rPr>
              <a:t>Doable</a:t>
            </a:r>
          </a:p>
        </p:txBody>
      </p:sp>
    </p:spTree>
    <p:extLst>
      <p:ext uri="{BB962C8B-B14F-4D97-AF65-F5344CB8AC3E}">
        <p14:creationId xmlns:p14="http://schemas.microsoft.com/office/powerpoint/2010/main" val="4216841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 [Autosaved]" id="{4C932538-F7C1-1D4B-B734-09EEC0C1A209}" vid="{A9384664-80E9-BC46-9F6A-8B40AE9766A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17483</TotalTime>
  <Words>1515</Words>
  <Application>Microsoft Macintosh PowerPoint</Application>
  <PresentationFormat>On-screen Show (16:9)</PresentationFormat>
  <Paragraphs>256</Paragraphs>
  <Slides>44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Nunito Sans</vt:lpstr>
      <vt:lpstr>Open Sans</vt:lpstr>
      <vt:lpstr>Calibri</vt:lpstr>
      <vt:lpstr>Cambria Math</vt:lpstr>
      <vt:lpstr>Arial</vt:lpstr>
      <vt:lpstr>Georgia</vt:lpstr>
      <vt:lpstr>SlideMaster</vt:lpstr>
      <vt:lpstr>CSE/STAT 416 K-Means Clustering  Pemi Nguyen University of Washington May 2, 2022  Slides by Hunter Schafer</vt:lpstr>
      <vt:lpstr>Recap</vt:lpstr>
      <vt:lpstr>Clustering</vt:lpstr>
      <vt:lpstr>Clustering</vt:lpstr>
      <vt:lpstr>Recommending News</vt:lpstr>
      <vt:lpstr>Labeled Data</vt:lpstr>
      <vt:lpstr>Unsupervised Learning</vt:lpstr>
      <vt:lpstr>Define Clusters</vt:lpstr>
      <vt:lpstr>When does this works for k means?</vt:lpstr>
      <vt:lpstr>Clustering is not always straight- forward</vt:lpstr>
      <vt:lpstr>K-Means Clustering</vt:lpstr>
      <vt:lpstr>K-Means Clustering Algorithm</vt:lpstr>
      <vt:lpstr>Step 0</vt:lpstr>
      <vt:lpstr>Step 1</vt:lpstr>
      <vt:lpstr>Step 2</vt:lpstr>
      <vt:lpstr>Repeat until convergence</vt:lpstr>
      <vt:lpstr>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vs Classification</vt:lpstr>
      <vt:lpstr>Effect of initialization</vt:lpstr>
      <vt:lpstr>Smart Initializing w/ k-means++</vt:lpstr>
      <vt:lpstr>k-means++ Example</vt:lpstr>
      <vt:lpstr>k-means++ Pros / Cons</vt:lpstr>
      <vt:lpstr>Assessing Performance</vt:lpstr>
      <vt:lpstr>Which Cluster?</vt:lpstr>
      <vt:lpstr>Objective function for k-means clustering</vt:lpstr>
      <vt:lpstr>1 min</vt:lpstr>
      <vt:lpstr>Discuss in groups for 2 mins</vt:lpstr>
      <vt:lpstr>How to Choose k?</vt:lpstr>
      <vt:lpstr>Cluster shape</vt:lpstr>
      <vt:lpstr>Note about clustering 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Pemi Nguyen</cp:lastModifiedBy>
  <cp:revision>380</cp:revision>
  <cp:lastPrinted>2019-07-29T15:53:53Z</cp:lastPrinted>
  <dcterms:modified xsi:type="dcterms:W3CDTF">2022-05-22T00:17:02Z</dcterms:modified>
</cp:coreProperties>
</file>