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1.mp4" ContentType="video/unknown"/>
  <Override PartName="/ppt/notesSlides/notesSlide7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867CCF"/>
              </a:solidFill>
              <a:prstDash val="solid"/>
              <a:round/>
            </a:ln>
          </a:left>
          <a:right>
            <a:ln w="9525" cap="flat">
              <a:solidFill>
                <a:srgbClr val="867CC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5"/>
              </a:solidFill>
              <a:prstDash val="solid"/>
              <a:round/>
            </a:ln>
          </a:top>
          <a:bottom>
            <a:ln w="9525" cap="flat">
              <a:solidFill>
                <a:srgbClr val="867CC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867CCF"/>
              </a:solidFill>
              <a:prstDash val="solid"/>
              <a:round/>
            </a:ln>
          </a:top>
          <a:bottom>
            <a:ln w="9525" cap="flat">
              <a:solidFill>
                <a:srgbClr val="867CC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D7EE"/>
          </a:solidFill>
        </a:fill>
      </a:tcStyle>
    </a:wholeTbl>
    <a:band2H>
      <a:tcTxStyle b="def" i="def"/>
      <a:tcStyle>
        <a:tcBdr/>
        <a:fill>
          <a:solidFill>
            <a:srgbClr val="EDEC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 b="def" i="def"/>
      <a:tcStyle>
        <a:tcBdr/>
        <a:fill>
          <a:solidFill>
            <a:srgbClr val="E7EC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CD"/>
          </a:solidFill>
        </a:fill>
      </a:tcStyle>
    </a:wholeTbl>
    <a:band2H>
      <a:tcTxStyle b="def" i="def"/>
      <a:tcStyle>
        <a:tcBdr/>
        <a:fill>
          <a:solidFill>
            <a:srgbClr val="ED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CCC"/>
          </a:solidFill>
        </a:fill>
      </a:tcStyle>
    </a:wholeTbl>
    <a:band2H>
      <a:tcTxStyle b="def" i="def"/>
      <a:tcStyle>
        <a:tcBdr/>
        <a:fill>
          <a:solidFill>
            <a:srgbClr val="EE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Shape 15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hape 4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31750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Write the model $y_i = f(x_i) + \eps_i$ and $E[\eps_i] = 0$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5" name="Shape 4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31750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Draw line and visually draw error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hape 4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31750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Write these on the slide </a:t>
            </a:r>
          </a:p>
          <a:p>
            <a:pPr lvl="1" marL="914400" indent="-317500">
              <a:buClr>
                <a:srgbClr val="000000"/>
              </a:buClr>
              <a:buSzPts val="1100"/>
              <a:buFont typeface="Arial"/>
              <a:buChar char="○"/>
              <a:defRPr sz="1100"/>
            </a:pPr>
            <a:r>
              <a:t>Training data: Raw data about houses</a:t>
            </a:r>
          </a:p>
          <a:p>
            <a:pPr lvl="1" marL="914400" indent="-317500">
              <a:buClr>
                <a:srgbClr val="000000"/>
              </a:buClr>
              <a:buSzPts val="1100"/>
              <a:buFont typeface="Arial"/>
              <a:buChar char="○"/>
              <a:defRPr sz="1100"/>
            </a:pPr>
            <a:r>
              <a:t>Feature extraction: Extract / transform/ compute relevant features</a:t>
            </a:r>
          </a:p>
          <a:p>
            <a:pPr lvl="1" marL="914400" indent="-317500">
              <a:buClr>
                <a:srgbClr val="000000"/>
              </a:buClr>
              <a:buSzPts val="1100"/>
              <a:buFont typeface="Arial"/>
              <a:buChar char="○"/>
              <a:defRPr sz="1100"/>
            </a:pPr>
            <a:r>
              <a:t>X: SQ. FT</a:t>
            </a:r>
          </a:p>
          <a:p>
            <a:pPr lvl="1" marL="914400" indent="-317500">
              <a:buClr>
                <a:srgbClr val="000000"/>
              </a:buClr>
              <a:buSzPts val="1100"/>
              <a:buFont typeface="Arial"/>
              <a:buChar char="○"/>
              <a:defRPr sz="1100"/>
            </a:pPr>
            <a:r>
              <a:t>Y: Actual house prices</a:t>
            </a:r>
          </a:p>
          <a:p>
            <a:pPr lvl="1" marL="914400" indent="-317500">
              <a:buClr>
                <a:srgbClr val="000000"/>
              </a:buClr>
              <a:buSzPts val="1100"/>
              <a:buFont typeface="Arial"/>
              <a:buChar char="○"/>
              <a:defRPr sz="1100"/>
            </a:pPr>
            <a:r>
              <a:t>Quality Metric: Errors in predicted values</a:t>
            </a:r>
          </a:p>
          <a:p>
            <a:pPr lvl="1" marL="914400" indent="-317500">
              <a:buClr>
                <a:srgbClr val="000000"/>
              </a:buClr>
              <a:buSzPts val="1100"/>
              <a:buFont typeface="Arial"/>
              <a:buChar char="○"/>
              <a:defRPr sz="1100"/>
            </a:pPr>
            <a:r>
              <a:t>ML Algorithm: Estimate function from data to be best “quality”</a:t>
            </a:r>
          </a:p>
          <a:p>
            <a:pPr lvl="1" marL="914400" indent="-317500">
              <a:buClr>
                <a:srgbClr val="000000"/>
              </a:buClr>
              <a:buSzPts val="1100"/>
              <a:buFont typeface="Arial"/>
              <a:buChar char="○"/>
              <a:defRPr sz="1100"/>
            </a:pPr>
            <a:r>
              <a:t>\hat{Y}: predicted sales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9" name="Shape 4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31750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Talk about what happens if w_1 is 0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0" name="Shape 5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31750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Write out definition of RSS(w_0, w_1)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7" name="Shape 5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31750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Write definition of RSS out, first as individual sum and then sigma notation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6" name="Shape 6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31750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Draw different values of p in different colors</a:t>
            </a:r>
          </a:p>
          <a:p>
            <a:pPr marL="457200" indent="-31750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Max p = 32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9100" y="-300"/>
            <a:ext cx="4602081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Google Shape;10;p2"/>
          <p:cNvSpPr/>
          <p:nvPr/>
        </p:nvSpPr>
        <p:spPr>
          <a:xfrm flipH="1">
            <a:off x="-688" y="0"/>
            <a:ext cx="4575601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468925" y="2387250"/>
            <a:ext cx="3636601" cy="2259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3000">
                <a:solidFill>
                  <a:srgbClr val="B57BA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Google Shape;12;p2"/>
          <p:cNvSpPr/>
          <p:nvPr/>
        </p:nvSpPr>
        <p:spPr>
          <a:xfrm>
            <a:off x="4574899" y="-150"/>
            <a:ext cx="185401" cy="5143501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4419600" y="4599637"/>
            <a:ext cx="2133600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4;p3"/>
          <p:cNvSpPr/>
          <p:nvPr/>
        </p:nvSpPr>
        <p:spPr>
          <a:xfrm flipH="1">
            <a:off x="-7125" y="0"/>
            <a:ext cx="2592601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3" name="Google Shape;15;p3"/>
          <p:cNvSpPr/>
          <p:nvPr/>
        </p:nvSpPr>
        <p:spPr>
          <a:xfrm>
            <a:off x="2585478" y="0"/>
            <a:ext cx="113101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277099" y="284199"/>
            <a:ext cx="2024102" cy="36780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>
                <a:solidFill>
                  <a:srgbClr val="B57BA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277099" y="3983049"/>
            <a:ext cx="2024102" cy="784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7500" indent="-177800">
              <a:spcBef>
                <a:spcPts val="0"/>
              </a:spcBef>
              <a:buClrTx/>
              <a:buSzTx/>
              <a:buFontTx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317500" indent="279400">
              <a:spcBef>
                <a:spcPts val="0"/>
              </a:spcBef>
              <a:buClrTx/>
              <a:buSzTx/>
              <a:buFontTx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317500" indent="736600">
              <a:spcBef>
                <a:spcPts val="0"/>
              </a:spcBef>
              <a:buClrTx/>
              <a:buSzTx/>
              <a:buFontTx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317500" indent="1193800">
              <a:spcBef>
                <a:spcPts val="0"/>
              </a:spcBef>
              <a:buClrTx/>
              <a:buSzTx/>
              <a:buFontTx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317500" indent="1651000">
              <a:spcBef>
                <a:spcPts val="0"/>
              </a:spcBef>
              <a:buClrTx/>
              <a:buSzTx/>
              <a:buFontTx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4274432"/>
            <a:ext cx="2585474" cy="86906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Google Shape;33;p6"/>
          <p:cNvSpPr/>
          <p:nvPr/>
        </p:nvSpPr>
        <p:spPr>
          <a:xfrm flipH="1">
            <a:off x="2472375" y="0"/>
            <a:ext cx="113101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" name="Google Shape;34;p6"/>
          <p:cNvSpPr/>
          <p:nvPr/>
        </p:nvSpPr>
        <p:spPr>
          <a:xfrm>
            <a:off x="2585474" y="0"/>
            <a:ext cx="65586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" name="Title Text"/>
          <p:cNvSpPr txBox="1"/>
          <p:nvPr>
            <p:ph type="title"/>
          </p:nvPr>
        </p:nvSpPr>
        <p:spPr>
          <a:xfrm>
            <a:off x="234450" y="575499"/>
            <a:ext cx="2046301" cy="3981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7" name="Body Level One…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ptional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33;p6"/>
          <p:cNvSpPr/>
          <p:nvPr/>
        </p:nvSpPr>
        <p:spPr>
          <a:xfrm flipH="1">
            <a:off x="2472375" y="0"/>
            <a:ext cx="113101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" name="Google Shape;34;p6"/>
          <p:cNvSpPr/>
          <p:nvPr/>
        </p:nvSpPr>
        <p:spPr>
          <a:xfrm>
            <a:off x="2585474" y="0"/>
            <a:ext cx="65586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" name="Title Text"/>
          <p:cNvSpPr txBox="1"/>
          <p:nvPr>
            <p:ph type="title"/>
          </p:nvPr>
        </p:nvSpPr>
        <p:spPr>
          <a:xfrm>
            <a:off x="234450" y="575499"/>
            <a:ext cx="2046301" cy="3981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PollEverywhere - Pair">
    <p:bg>
      <p:bgPr>
        <a:solidFill>
          <a:srgbClr val="6093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80;p11" descr="Google Shape;80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85475" cy="1357369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Google Shape;78;p11"/>
          <p:cNvSpPr/>
          <p:nvPr/>
        </p:nvSpPr>
        <p:spPr>
          <a:xfrm>
            <a:off x="2585474" y="0"/>
            <a:ext cx="65586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0" name="Title Text"/>
          <p:cNvSpPr txBox="1"/>
          <p:nvPr>
            <p:ph type="title"/>
          </p:nvPr>
        </p:nvSpPr>
        <p:spPr>
          <a:xfrm>
            <a:off x="269574" y="1700325"/>
            <a:ext cx="2046302" cy="393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/>
            </a:lvl1pPr>
          </a:lstStyle>
          <a:p>
            <a:pPr/>
            <a:r>
              <a:t>Title Text</a:t>
            </a:r>
          </a:p>
        </p:txBody>
      </p:sp>
      <p:sp>
        <p:nvSpPr>
          <p:cNvPr id="61" name="Google Shape;84;p11"/>
          <p:cNvSpPr/>
          <p:nvPr/>
        </p:nvSpPr>
        <p:spPr>
          <a:xfrm>
            <a:off x="1411630" y="1234456"/>
            <a:ext cx="182877" cy="19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9" y="14400"/>
                </a:moveTo>
                <a:lnTo>
                  <a:pt x="12871" y="14367"/>
                </a:lnTo>
                <a:lnTo>
                  <a:pt x="12871" y="12894"/>
                </a:lnTo>
                <a:lnTo>
                  <a:pt x="13319" y="12600"/>
                </a:lnTo>
                <a:lnTo>
                  <a:pt x="13768" y="12272"/>
                </a:lnTo>
                <a:lnTo>
                  <a:pt x="14182" y="11913"/>
                </a:lnTo>
                <a:lnTo>
                  <a:pt x="14596" y="11520"/>
                </a:lnTo>
                <a:lnTo>
                  <a:pt x="14941" y="11061"/>
                </a:lnTo>
                <a:lnTo>
                  <a:pt x="15562" y="10080"/>
                </a:lnTo>
                <a:lnTo>
                  <a:pt x="15804" y="9524"/>
                </a:lnTo>
                <a:lnTo>
                  <a:pt x="15907" y="9556"/>
                </a:lnTo>
                <a:lnTo>
                  <a:pt x="16114" y="9556"/>
                </a:lnTo>
                <a:lnTo>
                  <a:pt x="16287" y="9458"/>
                </a:lnTo>
                <a:lnTo>
                  <a:pt x="16459" y="9328"/>
                </a:lnTo>
                <a:lnTo>
                  <a:pt x="16597" y="9098"/>
                </a:lnTo>
                <a:lnTo>
                  <a:pt x="16735" y="8870"/>
                </a:lnTo>
                <a:lnTo>
                  <a:pt x="16874" y="8574"/>
                </a:lnTo>
                <a:lnTo>
                  <a:pt x="16942" y="8248"/>
                </a:lnTo>
                <a:lnTo>
                  <a:pt x="17011" y="7888"/>
                </a:lnTo>
                <a:lnTo>
                  <a:pt x="17045" y="7560"/>
                </a:lnTo>
                <a:lnTo>
                  <a:pt x="17011" y="7233"/>
                </a:lnTo>
                <a:lnTo>
                  <a:pt x="16977" y="6971"/>
                </a:lnTo>
                <a:lnTo>
                  <a:pt x="16908" y="6709"/>
                </a:lnTo>
                <a:lnTo>
                  <a:pt x="16838" y="6481"/>
                </a:lnTo>
                <a:lnTo>
                  <a:pt x="16735" y="6284"/>
                </a:lnTo>
                <a:lnTo>
                  <a:pt x="16597" y="6153"/>
                </a:lnTo>
                <a:lnTo>
                  <a:pt x="16425" y="6055"/>
                </a:lnTo>
                <a:lnTo>
                  <a:pt x="16528" y="5564"/>
                </a:lnTo>
                <a:lnTo>
                  <a:pt x="16562" y="5106"/>
                </a:lnTo>
                <a:lnTo>
                  <a:pt x="16562" y="4288"/>
                </a:lnTo>
                <a:lnTo>
                  <a:pt x="16528" y="3895"/>
                </a:lnTo>
                <a:lnTo>
                  <a:pt x="16459" y="3535"/>
                </a:lnTo>
                <a:lnTo>
                  <a:pt x="16355" y="3207"/>
                </a:lnTo>
                <a:lnTo>
                  <a:pt x="16252" y="2881"/>
                </a:lnTo>
                <a:lnTo>
                  <a:pt x="16114" y="2585"/>
                </a:lnTo>
                <a:lnTo>
                  <a:pt x="15975" y="2291"/>
                </a:lnTo>
                <a:lnTo>
                  <a:pt x="15804" y="2029"/>
                </a:lnTo>
                <a:lnTo>
                  <a:pt x="15597" y="1801"/>
                </a:lnTo>
                <a:lnTo>
                  <a:pt x="15389" y="1571"/>
                </a:lnTo>
                <a:lnTo>
                  <a:pt x="15182" y="1375"/>
                </a:lnTo>
                <a:lnTo>
                  <a:pt x="14734" y="1014"/>
                </a:lnTo>
                <a:lnTo>
                  <a:pt x="14216" y="754"/>
                </a:lnTo>
                <a:lnTo>
                  <a:pt x="13699" y="492"/>
                </a:lnTo>
                <a:lnTo>
                  <a:pt x="13182" y="328"/>
                </a:lnTo>
                <a:lnTo>
                  <a:pt x="12663" y="196"/>
                </a:lnTo>
                <a:lnTo>
                  <a:pt x="12146" y="98"/>
                </a:lnTo>
                <a:lnTo>
                  <a:pt x="11663" y="34"/>
                </a:lnTo>
                <a:lnTo>
                  <a:pt x="11214" y="0"/>
                </a:lnTo>
                <a:lnTo>
                  <a:pt x="10800" y="0"/>
                </a:lnTo>
                <a:lnTo>
                  <a:pt x="10317" y="34"/>
                </a:lnTo>
                <a:lnTo>
                  <a:pt x="9903" y="132"/>
                </a:lnTo>
                <a:lnTo>
                  <a:pt x="9557" y="230"/>
                </a:lnTo>
                <a:lnTo>
                  <a:pt x="9247" y="394"/>
                </a:lnTo>
                <a:lnTo>
                  <a:pt x="8971" y="524"/>
                </a:lnTo>
                <a:lnTo>
                  <a:pt x="8764" y="720"/>
                </a:lnTo>
                <a:lnTo>
                  <a:pt x="8557" y="884"/>
                </a:lnTo>
                <a:lnTo>
                  <a:pt x="8420" y="1048"/>
                </a:lnTo>
                <a:lnTo>
                  <a:pt x="7867" y="1146"/>
                </a:lnTo>
                <a:lnTo>
                  <a:pt x="7350" y="1310"/>
                </a:lnTo>
                <a:lnTo>
                  <a:pt x="6901" y="1539"/>
                </a:lnTo>
                <a:lnTo>
                  <a:pt x="6521" y="1768"/>
                </a:lnTo>
                <a:lnTo>
                  <a:pt x="6177" y="2063"/>
                </a:lnTo>
                <a:lnTo>
                  <a:pt x="5901" y="2357"/>
                </a:lnTo>
                <a:lnTo>
                  <a:pt x="5694" y="2717"/>
                </a:lnTo>
                <a:lnTo>
                  <a:pt x="5521" y="3077"/>
                </a:lnTo>
                <a:lnTo>
                  <a:pt x="5382" y="3437"/>
                </a:lnTo>
                <a:lnTo>
                  <a:pt x="5279" y="3797"/>
                </a:lnTo>
                <a:lnTo>
                  <a:pt x="5211" y="4190"/>
                </a:lnTo>
                <a:lnTo>
                  <a:pt x="5141" y="4582"/>
                </a:lnTo>
                <a:lnTo>
                  <a:pt x="5141" y="5334"/>
                </a:lnTo>
                <a:lnTo>
                  <a:pt x="5211" y="6022"/>
                </a:lnTo>
                <a:lnTo>
                  <a:pt x="5211" y="6055"/>
                </a:lnTo>
                <a:lnTo>
                  <a:pt x="5038" y="6121"/>
                </a:lnTo>
                <a:lnTo>
                  <a:pt x="4901" y="6251"/>
                </a:lnTo>
                <a:lnTo>
                  <a:pt x="4796" y="6447"/>
                </a:lnTo>
                <a:lnTo>
                  <a:pt x="4692" y="6677"/>
                </a:lnTo>
                <a:lnTo>
                  <a:pt x="4624" y="6939"/>
                </a:lnTo>
                <a:lnTo>
                  <a:pt x="4589" y="7233"/>
                </a:lnTo>
                <a:lnTo>
                  <a:pt x="4555" y="7560"/>
                </a:lnTo>
                <a:lnTo>
                  <a:pt x="4589" y="7888"/>
                </a:lnTo>
                <a:lnTo>
                  <a:pt x="4658" y="8248"/>
                </a:lnTo>
                <a:lnTo>
                  <a:pt x="4728" y="8574"/>
                </a:lnTo>
                <a:lnTo>
                  <a:pt x="4865" y="8870"/>
                </a:lnTo>
                <a:lnTo>
                  <a:pt x="5004" y="9098"/>
                </a:lnTo>
                <a:lnTo>
                  <a:pt x="5141" y="9328"/>
                </a:lnTo>
                <a:lnTo>
                  <a:pt x="5314" y="9458"/>
                </a:lnTo>
                <a:lnTo>
                  <a:pt x="5487" y="9556"/>
                </a:lnTo>
                <a:lnTo>
                  <a:pt x="5694" y="9556"/>
                </a:lnTo>
                <a:lnTo>
                  <a:pt x="5797" y="9524"/>
                </a:lnTo>
                <a:lnTo>
                  <a:pt x="6038" y="10080"/>
                </a:lnTo>
                <a:lnTo>
                  <a:pt x="6349" y="10571"/>
                </a:lnTo>
                <a:lnTo>
                  <a:pt x="6660" y="11061"/>
                </a:lnTo>
                <a:lnTo>
                  <a:pt x="7040" y="11520"/>
                </a:lnTo>
                <a:lnTo>
                  <a:pt x="7418" y="11913"/>
                </a:lnTo>
                <a:lnTo>
                  <a:pt x="7833" y="12272"/>
                </a:lnTo>
                <a:lnTo>
                  <a:pt x="8281" y="12600"/>
                </a:lnTo>
                <a:lnTo>
                  <a:pt x="8730" y="12894"/>
                </a:lnTo>
                <a:lnTo>
                  <a:pt x="8730" y="14335"/>
                </a:lnTo>
                <a:lnTo>
                  <a:pt x="8005" y="14400"/>
                </a:lnTo>
                <a:lnTo>
                  <a:pt x="7177" y="14531"/>
                </a:lnTo>
                <a:lnTo>
                  <a:pt x="5591" y="14859"/>
                </a:lnTo>
                <a:lnTo>
                  <a:pt x="4831" y="15087"/>
                </a:lnTo>
                <a:lnTo>
                  <a:pt x="4141" y="15349"/>
                </a:lnTo>
                <a:lnTo>
                  <a:pt x="3485" y="15643"/>
                </a:lnTo>
                <a:lnTo>
                  <a:pt x="2865" y="15971"/>
                </a:lnTo>
                <a:lnTo>
                  <a:pt x="2312" y="16330"/>
                </a:lnTo>
                <a:lnTo>
                  <a:pt x="1795" y="16690"/>
                </a:lnTo>
                <a:lnTo>
                  <a:pt x="1346" y="17116"/>
                </a:lnTo>
                <a:lnTo>
                  <a:pt x="966" y="17574"/>
                </a:lnTo>
                <a:lnTo>
                  <a:pt x="622" y="18032"/>
                </a:lnTo>
                <a:lnTo>
                  <a:pt x="380" y="18557"/>
                </a:lnTo>
                <a:lnTo>
                  <a:pt x="173" y="19079"/>
                </a:lnTo>
                <a:lnTo>
                  <a:pt x="69" y="19669"/>
                </a:lnTo>
                <a:lnTo>
                  <a:pt x="0" y="20258"/>
                </a:lnTo>
                <a:lnTo>
                  <a:pt x="69" y="20323"/>
                </a:lnTo>
                <a:lnTo>
                  <a:pt x="346" y="20454"/>
                </a:lnTo>
                <a:lnTo>
                  <a:pt x="587" y="20552"/>
                </a:lnTo>
                <a:lnTo>
                  <a:pt x="897" y="20684"/>
                </a:lnTo>
                <a:lnTo>
                  <a:pt x="1277" y="20814"/>
                </a:lnTo>
                <a:lnTo>
                  <a:pt x="1795" y="20912"/>
                </a:lnTo>
                <a:lnTo>
                  <a:pt x="2416" y="21044"/>
                </a:lnTo>
                <a:lnTo>
                  <a:pt x="3140" y="21174"/>
                </a:lnTo>
                <a:lnTo>
                  <a:pt x="4002" y="21272"/>
                </a:lnTo>
                <a:lnTo>
                  <a:pt x="5038" y="21402"/>
                </a:lnTo>
                <a:lnTo>
                  <a:pt x="6211" y="21468"/>
                </a:lnTo>
                <a:lnTo>
                  <a:pt x="7522" y="21534"/>
                </a:lnTo>
                <a:lnTo>
                  <a:pt x="9040" y="21566"/>
                </a:lnTo>
                <a:lnTo>
                  <a:pt x="10766" y="21600"/>
                </a:lnTo>
                <a:lnTo>
                  <a:pt x="12456" y="21566"/>
                </a:lnTo>
                <a:lnTo>
                  <a:pt x="13975" y="21534"/>
                </a:lnTo>
                <a:lnTo>
                  <a:pt x="15321" y="21468"/>
                </a:lnTo>
                <a:lnTo>
                  <a:pt x="16494" y="21402"/>
                </a:lnTo>
                <a:lnTo>
                  <a:pt x="17528" y="21272"/>
                </a:lnTo>
                <a:lnTo>
                  <a:pt x="18391" y="21174"/>
                </a:lnTo>
                <a:lnTo>
                  <a:pt x="19150" y="21044"/>
                </a:lnTo>
                <a:lnTo>
                  <a:pt x="19771" y="20912"/>
                </a:lnTo>
                <a:lnTo>
                  <a:pt x="20289" y="20814"/>
                </a:lnTo>
                <a:lnTo>
                  <a:pt x="20703" y="20684"/>
                </a:lnTo>
                <a:lnTo>
                  <a:pt x="21013" y="20552"/>
                </a:lnTo>
                <a:lnTo>
                  <a:pt x="21256" y="20454"/>
                </a:lnTo>
                <a:lnTo>
                  <a:pt x="21497" y="20323"/>
                </a:lnTo>
                <a:lnTo>
                  <a:pt x="21600" y="20258"/>
                </a:lnTo>
                <a:lnTo>
                  <a:pt x="21532" y="19636"/>
                </a:lnTo>
                <a:lnTo>
                  <a:pt x="21429" y="19047"/>
                </a:lnTo>
                <a:lnTo>
                  <a:pt x="21256" y="18491"/>
                </a:lnTo>
                <a:lnTo>
                  <a:pt x="21013" y="17967"/>
                </a:lnTo>
                <a:lnTo>
                  <a:pt x="20669" y="17476"/>
                </a:lnTo>
                <a:lnTo>
                  <a:pt x="20289" y="17018"/>
                </a:lnTo>
                <a:lnTo>
                  <a:pt x="19840" y="16626"/>
                </a:lnTo>
                <a:lnTo>
                  <a:pt x="19323" y="16232"/>
                </a:lnTo>
                <a:lnTo>
                  <a:pt x="18771" y="15873"/>
                </a:lnTo>
                <a:lnTo>
                  <a:pt x="18150" y="15578"/>
                </a:lnTo>
                <a:lnTo>
                  <a:pt x="17460" y="15283"/>
                </a:lnTo>
                <a:lnTo>
                  <a:pt x="16735" y="15055"/>
                </a:lnTo>
                <a:lnTo>
                  <a:pt x="15941" y="14825"/>
                </a:lnTo>
                <a:lnTo>
                  <a:pt x="15114" y="14661"/>
                </a:lnTo>
                <a:lnTo>
                  <a:pt x="14216" y="14499"/>
                </a:lnTo>
                <a:lnTo>
                  <a:pt x="13319" y="14400"/>
                </a:lnTo>
                <a:close/>
              </a:path>
            </a:pathLst>
          </a:custGeom>
          <a:ln w="12175" cap="rnd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62" name="Google Shape;86;p11" descr="Google Shape;86;p11"/>
          <p:cNvPicPr>
            <a:picLocks noChangeAspect="1"/>
          </p:cNvPicPr>
          <p:nvPr/>
        </p:nvPicPr>
        <p:blipFill>
          <a:blip r:embed="rId3">
            <a:extLst/>
          </a:blip>
          <a:srcRect l="0" t="5436" r="0" b="5436"/>
          <a:stretch>
            <a:fillRect/>
          </a:stretch>
        </p:blipFill>
        <p:spPr>
          <a:xfrm>
            <a:off x="1" y="3395354"/>
            <a:ext cx="2585474" cy="1748147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Google Shape;87;p11"/>
          <p:cNvSpPr txBox="1"/>
          <p:nvPr/>
        </p:nvSpPr>
        <p:spPr>
          <a:xfrm>
            <a:off x="25" y="3928800"/>
            <a:ext cx="2585400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b="1" sz="1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</a:lstStyle>
          <a:p>
            <a:pPr/>
            <a:r>
              <a:t>pollev.com/cs416</a:t>
            </a:r>
          </a:p>
        </p:txBody>
      </p:sp>
      <p:sp>
        <p:nvSpPr>
          <p:cNvPr id="64" name="Google Shape;88;p11"/>
          <p:cNvSpPr/>
          <p:nvPr/>
        </p:nvSpPr>
        <p:spPr>
          <a:xfrm flipH="1">
            <a:off x="2472375" y="0"/>
            <a:ext cx="113101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72;p10"/>
          <p:cNvSpPr txBox="1"/>
          <p:nvPr/>
        </p:nvSpPr>
        <p:spPr>
          <a:xfrm>
            <a:off x="231974" y="1052565"/>
            <a:ext cx="2046302" cy="88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Think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ollEverywhere - Pair">
    <p:bg>
      <p:bgPr>
        <a:solidFill>
          <a:srgbClr val="6093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8;p11"/>
          <p:cNvSpPr/>
          <p:nvPr/>
        </p:nvSpPr>
        <p:spPr>
          <a:xfrm>
            <a:off x="2585474" y="0"/>
            <a:ext cx="65586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4" name="Google Shape;80;p11" descr="Google Shape;80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85475" cy="135736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xfrm>
            <a:off x="269574" y="1700325"/>
            <a:ext cx="2046302" cy="393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/>
            </a:lvl1pPr>
          </a:lstStyle>
          <a:p>
            <a:pPr/>
            <a:r>
              <a:t>Title Text</a:t>
            </a:r>
          </a:p>
        </p:txBody>
      </p:sp>
      <p:sp>
        <p:nvSpPr>
          <p:cNvPr id="77" name="Google Shape;84;p11"/>
          <p:cNvSpPr/>
          <p:nvPr/>
        </p:nvSpPr>
        <p:spPr>
          <a:xfrm>
            <a:off x="1594517" y="1100842"/>
            <a:ext cx="182877" cy="19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9" y="14400"/>
                </a:moveTo>
                <a:lnTo>
                  <a:pt x="12871" y="14367"/>
                </a:lnTo>
                <a:lnTo>
                  <a:pt x="12871" y="12894"/>
                </a:lnTo>
                <a:lnTo>
                  <a:pt x="13319" y="12600"/>
                </a:lnTo>
                <a:lnTo>
                  <a:pt x="13768" y="12272"/>
                </a:lnTo>
                <a:lnTo>
                  <a:pt x="14182" y="11913"/>
                </a:lnTo>
                <a:lnTo>
                  <a:pt x="14596" y="11520"/>
                </a:lnTo>
                <a:lnTo>
                  <a:pt x="14941" y="11061"/>
                </a:lnTo>
                <a:lnTo>
                  <a:pt x="15562" y="10080"/>
                </a:lnTo>
                <a:lnTo>
                  <a:pt x="15804" y="9524"/>
                </a:lnTo>
                <a:lnTo>
                  <a:pt x="15907" y="9556"/>
                </a:lnTo>
                <a:lnTo>
                  <a:pt x="16114" y="9556"/>
                </a:lnTo>
                <a:lnTo>
                  <a:pt x="16287" y="9458"/>
                </a:lnTo>
                <a:lnTo>
                  <a:pt x="16459" y="9328"/>
                </a:lnTo>
                <a:lnTo>
                  <a:pt x="16597" y="9098"/>
                </a:lnTo>
                <a:lnTo>
                  <a:pt x="16735" y="8870"/>
                </a:lnTo>
                <a:lnTo>
                  <a:pt x="16874" y="8574"/>
                </a:lnTo>
                <a:lnTo>
                  <a:pt x="16942" y="8248"/>
                </a:lnTo>
                <a:lnTo>
                  <a:pt x="17011" y="7888"/>
                </a:lnTo>
                <a:lnTo>
                  <a:pt x="17045" y="7560"/>
                </a:lnTo>
                <a:lnTo>
                  <a:pt x="17011" y="7233"/>
                </a:lnTo>
                <a:lnTo>
                  <a:pt x="16977" y="6971"/>
                </a:lnTo>
                <a:lnTo>
                  <a:pt x="16908" y="6709"/>
                </a:lnTo>
                <a:lnTo>
                  <a:pt x="16838" y="6481"/>
                </a:lnTo>
                <a:lnTo>
                  <a:pt x="16735" y="6284"/>
                </a:lnTo>
                <a:lnTo>
                  <a:pt x="16597" y="6153"/>
                </a:lnTo>
                <a:lnTo>
                  <a:pt x="16425" y="6055"/>
                </a:lnTo>
                <a:lnTo>
                  <a:pt x="16528" y="5564"/>
                </a:lnTo>
                <a:lnTo>
                  <a:pt x="16562" y="5106"/>
                </a:lnTo>
                <a:lnTo>
                  <a:pt x="16562" y="4288"/>
                </a:lnTo>
                <a:lnTo>
                  <a:pt x="16528" y="3895"/>
                </a:lnTo>
                <a:lnTo>
                  <a:pt x="16459" y="3535"/>
                </a:lnTo>
                <a:lnTo>
                  <a:pt x="16355" y="3207"/>
                </a:lnTo>
                <a:lnTo>
                  <a:pt x="16252" y="2881"/>
                </a:lnTo>
                <a:lnTo>
                  <a:pt x="16114" y="2585"/>
                </a:lnTo>
                <a:lnTo>
                  <a:pt x="15975" y="2291"/>
                </a:lnTo>
                <a:lnTo>
                  <a:pt x="15804" y="2029"/>
                </a:lnTo>
                <a:lnTo>
                  <a:pt x="15597" y="1801"/>
                </a:lnTo>
                <a:lnTo>
                  <a:pt x="15389" y="1571"/>
                </a:lnTo>
                <a:lnTo>
                  <a:pt x="15182" y="1375"/>
                </a:lnTo>
                <a:lnTo>
                  <a:pt x="14734" y="1014"/>
                </a:lnTo>
                <a:lnTo>
                  <a:pt x="14216" y="754"/>
                </a:lnTo>
                <a:lnTo>
                  <a:pt x="13699" y="492"/>
                </a:lnTo>
                <a:lnTo>
                  <a:pt x="13182" y="328"/>
                </a:lnTo>
                <a:lnTo>
                  <a:pt x="12663" y="196"/>
                </a:lnTo>
                <a:lnTo>
                  <a:pt x="12146" y="98"/>
                </a:lnTo>
                <a:lnTo>
                  <a:pt x="11663" y="34"/>
                </a:lnTo>
                <a:lnTo>
                  <a:pt x="11214" y="0"/>
                </a:lnTo>
                <a:lnTo>
                  <a:pt x="10800" y="0"/>
                </a:lnTo>
                <a:lnTo>
                  <a:pt x="10317" y="34"/>
                </a:lnTo>
                <a:lnTo>
                  <a:pt x="9903" y="132"/>
                </a:lnTo>
                <a:lnTo>
                  <a:pt x="9557" y="230"/>
                </a:lnTo>
                <a:lnTo>
                  <a:pt x="9247" y="394"/>
                </a:lnTo>
                <a:lnTo>
                  <a:pt x="8971" y="524"/>
                </a:lnTo>
                <a:lnTo>
                  <a:pt x="8764" y="720"/>
                </a:lnTo>
                <a:lnTo>
                  <a:pt x="8557" y="884"/>
                </a:lnTo>
                <a:lnTo>
                  <a:pt x="8420" y="1048"/>
                </a:lnTo>
                <a:lnTo>
                  <a:pt x="7867" y="1146"/>
                </a:lnTo>
                <a:lnTo>
                  <a:pt x="7350" y="1310"/>
                </a:lnTo>
                <a:lnTo>
                  <a:pt x="6901" y="1539"/>
                </a:lnTo>
                <a:lnTo>
                  <a:pt x="6521" y="1768"/>
                </a:lnTo>
                <a:lnTo>
                  <a:pt x="6177" y="2063"/>
                </a:lnTo>
                <a:lnTo>
                  <a:pt x="5901" y="2357"/>
                </a:lnTo>
                <a:lnTo>
                  <a:pt x="5694" y="2717"/>
                </a:lnTo>
                <a:lnTo>
                  <a:pt x="5521" y="3077"/>
                </a:lnTo>
                <a:lnTo>
                  <a:pt x="5382" y="3437"/>
                </a:lnTo>
                <a:lnTo>
                  <a:pt x="5279" y="3797"/>
                </a:lnTo>
                <a:lnTo>
                  <a:pt x="5211" y="4190"/>
                </a:lnTo>
                <a:lnTo>
                  <a:pt x="5141" y="4582"/>
                </a:lnTo>
                <a:lnTo>
                  <a:pt x="5141" y="5334"/>
                </a:lnTo>
                <a:lnTo>
                  <a:pt x="5211" y="6022"/>
                </a:lnTo>
                <a:lnTo>
                  <a:pt x="5211" y="6055"/>
                </a:lnTo>
                <a:lnTo>
                  <a:pt x="5038" y="6121"/>
                </a:lnTo>
                <a:lnTo>
                  <a:pt x="4901" y="6251"/>
                </a:lnTo>
                <a:lnTo>
                  <a:pt x="4796" y="6447"/>
                </a:lnTo>
                <a:lnTo>
                  <a:pt x="4692" y="6677"/>
                </a:lnTo>
                <a:lnTo>
                  <a:pt x="4624" y="6939"/>
                </a:lnTo>
                <a:lnTo>
                  <a:pt x="4589" y="7233"/>
                </a:lnTo>
                <a:lnTo>
                  <a:pt x="4555" y="7560"/>
                </a:lnTo>
                <a:lnTo>
                  <a:pt x="4589" y="7888"/>
                </a:lnTo>
                <a:lnTo>
                  <a:pt x="4658" y="8248"/>
                </a:lnTo>
                <a:lnTo>
                  <a:pt x="4728" y="8574"/>
                </a:lnTo>
                <a:lnTo>
                  <a:pt x="4865" y="8870"/>
                </a:lnTo>
                <a:lnTo>
                  <a:pt x="5004" y="9098"/>
                </a:lnTo>
                <a:lnTo>
                  <a:pt x="5141" y="9328"/>
                </a:lnTo>
                <a:lnTo>
                  <a:pt x="5314" y="9458"/>
                </a:lnTo>
                <a:lnTo>
                  <a:pt x="5487" y="9556"/>
                </a:lnTo>
                <a:lnTo>
                  <a:pt x="5694" y="9556"/>
                </a:lnTo>
                <a:lnTo>
                  <a:pt x="5797" y="9524"/>
                </a:lnTo>
                <a:lnTo>
                  <a:pt x="6038" y="10080"/>
                </a:lnTo>
                <a:lnTo>
                  <a:pt x="6349" y="10571"/>
                </a:lnTo>
                <a:lnTo>
                  <a:pt x="6660" y="11061"/>
                </a:lnTo>
                <a:lnTo>
                  <a:pt x="7040" y="11520"/>
                </a:lnTo>
                <a:lnTo>
                  <a:pt x="7418" y="11913"/>
                </a:lnTo>
                <a:lnTo>
                  <a:pt x="7833" y="12272"/>
                </a:lnTo>
                <a:lnTo>
                  <a:pt x="8281" y="12600"/>
                </a:lnTo>
                <a:lnTo>
                  <a:pt x="8730" y="12894"/>
                </a:lnTo>
                <a:lnTo>
                  <a:pt x="8730" y="14335"/>
                </a:lnTo>
                <a:lnTo>
                  <a:pt x="8005" y="14400"/>
                </a:lnTo>
                <a:lnTo>
                  <a:pt x="7177" y="14531"/>
                </a:lnTo>
                <a:lnTo>
                  <a:pt x="5591" y="14859"/>
                </a:lnTo>
                <a:lnTo>
                  <a:pt x="4831" y="15087"/>
                </a:lnTo>
                <a:lnTo>
                  <a:pt x="4141" y="15349"/>
                </a:lnTo>
                <a:lnTo>
                  <a:pt x="3485" y="15643"/>
                </a:lnTo>
                <a:lnTo>
                  <a:pt x="2865" y="15971"/>
                </a:lnTo>
                <a:lnTo>
                  <a:pt x="2312" y="16330"/>
                </a:lnTo>
                <a:lnTo>
                  <a:pt x="1795" y="16690"/>
                </a:lnTo>
                <a:lnTo>
                  <a:pt x="1346" y="17116"/>
                </a:lnTo>
                <a:lnTo>
                  <a:pt x="966" y="17574"/>
                </a:lnTo>
                <a:lnTo>
                  <a:pt x="622" y="18032"/>
                </a:lnTo>
                <a:lnTo>
                  <a:pt x="380" y="18557"/>
                </a:lnTo>
                <a:lnTo>
                  <a:pt x="173" y="19079"/>
                </a:lnTo>
                <a:lnTo>
                  <a:pt x="69" y="19669"/>
                </a:lnTo>
                <a:lnTo>
                  <a:pt x="0" y="20258"/>
                </a:lnTo>
                <a:lnTo>
                  <a:pt x="69" y="20323"/>
                </a:lnTo>
                <a:lnTo>
                  <a:pt x="346" y="20454"/>
                </a:lnTo>
                <a:lnTo>
                  <a:pt x="587" y="20552"/>
                </a:lnTo>
                <a:lnTo>
                  <a:pt x="897" y="20684"/>
                </a:lnTo>
                <a:lnTo>
                  <a:pt x="1277" y="20814"/>
                </a:lnTo>
                <a:lnTo>
                  <a:pt x="1795" y="20912"/>
                </a:lnTo>
                <a:lnTo>
                  <a:pt x="2416" y="21044"/>
                </a:lnTo>
                <a:lnTo>
                  <a:pt x="3140" y="21174"/>
                </a:lnTo>
                <a:lnTo>
                  <a:pt x="4002" y="21272"/>
                </a:lnTo>
                <a:lnTo>
                  <a:pt x="5038" y="21402"/>
                </a:lnTo>
                <a:lnTo>
                  <a:pt x="6211" y="21468"/>
                </a:lnTo>
                <a:lnTo>
                  <a:pt x="7522" y="21534"/>
                </a:lnTo>
                <a:lnTo>
                  <a:pt x="9040" y="21566"/>
                </a:lnTo>
                <a:lnTo>
                  <a:pt x="10766" y="21600"/>
                </a:lnTo>
                <a:lnTo>
                  <a:pt x="12456" y="21566"/>
                </a:lnTo>
                <a:lnTo>
                  <a:pt x="13975" y="21534"/>
                </a:lnTo>
                <a:lnTo>
                  <a:pt x="15321" y="21468"/>
                </a:lnTo>
                <a:lnTo>
                  <a:pt x="16494" y="21402"/>
                </a:lnTo>
                <a:lnTo>
                  <a:pt x="17528" y="21272"/>
                </a:lnTo>
                <a:lnTo>
                  <a:pt x="18391" y="21174"/>
                </a:lnTo>
                <a:lnTo>
                  <a:pt x="19150" y="21044"/>
                </a:lnTo>
                <a:lnTo>
                  <a:pt x="19771" y="20912"/>
                </a:lnTo>
                <a:lnTo>
                  <a:pt x="20289" y="20814"/>
                </a:lnTo>
                <a:lnTo>
                  <a:pt x="20703" y="20684"/>
                </a:lnTo>
                <a:lnTo>
                  <a:pt x="21013" y="20552"/>
                </a:lnTo>
                <a:lnTo>
                  <a:pt x="21256" y="20454"/>
                </a:lnTo>
                <a:lnTo>
                  <a:pt x="21497" y="20323"/>
                </a:lnTo>
                <a:lnTo>
                  <a:pt x="21600" y="20258"/>
                </a:lnTo>
                <a:lnTo>
                  <a:pt x="21532" y="19636"/>
                </a:lnTo>
                <a:lnTo>
                  <a:pt x="21429" y="19047"/>
                </a:lnTo>
                <a:lnTo>
                  <a:pt x="21256" y="18491"/>
                </a:lnTo>
                <a:lnTo>
                  <a:pt x="21013" y="17967"/>
                </a:lnTo>
                <a:lnTo>
                  <a:pt x="20669" y="17476"/>
                </a:lnTo>
                <a:lnTo>
                  <a:pt x="20289" y="17018"/>
                </a:lnTo>
                <a:lnTo>
                  <a:pt x="19840" y="16626"/>
                </a:lnTo>
                <a:lnTo>
                  <a:pt x="19323" y="16232"/>
                </a:lnTo>
                <a:lnTo>
                  <a:pt x="18771" y="15873"/>
                </a:lnTo>
                <a:lnTo>
                  <a:pt x="18150" y="15578"/>
                </a:lnTo>
                <a:lnTo>
                  <a:pt x="17460" y="15283"/>
                </a:lnTo>
                <a:lnTo>
                  <a:pt x="16735" y="15055"/>
                </a:lnTo>
                <a:lnTo>
                  <a:pt x="15941" y="14825"/>
                </a:lnTo>
                <a:lnTo>
                  <a:pt x="15114" y="14661"/>
                </a:lnTo>
                <a:lnTo>
                  <a:pt x="14216" y="14499"/>
                </a:lnTo>
                <a:lnTo>
                  <a:pt x="13319" y="14400"/>
                </a:lnTo>
                <a:close/>
              </a:path>
            </a:pathLst>
          </a:custGeom>
          <a:ln w="12175" cap="rnd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" name="Google Shape;85;p11"/>
          <p:cNvSpPr/>
          <p:nvPr/>
        </p:nvSpPr>
        <p:spPr>
          <a:xfrm>
            <a:off x="1659574" y="1331990"/>
            <a:ext cx="182877" cy="19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9" y="14400"/>
                </a:moveTo>
                <a:lnTo>
                  <a:pt x="12871" y="14367"/>
                </a:lnTo>
                <a:lnTo>
                  <a:pt x="12871" y="12894"/>
                </a:lnTo>
                <a:lnTo>
                  <a:pt x="13319" y="12600"/>
                </a:lnTo>
                <a:lnTo>
                  <a:pt x="13768" y="12272"/>
                </a:lnTo>
                <a:lnTo>
                  <a:pt x="14182" y="11913"/>
                </a:lnTo>
                <a:lnTo>
                  <a:pt x="14596" y="11520"/>
                </a:lnTo>
                <a:lnTo>
                  <a:pt x="14941" y="11061"/>
                </a:lnTo>
                <a:lnTo>
                  <a:pt x="15562" y="10080"/>
                </a:lnTo>
                <a:lnTo>
                  <a:pt x="15804" y="9524"/>
                </a:lnTo>
                <a:lnTo>
                  <a:pt x="15907" y="9556"/>
                </a:lnTo>
                <a:lnTo>
                  <a:pt x="16114" y="9556"/>
                </a:lnTo>
                <a:lnTo>
                  <a:pt x="16287" y="9458"/>
                </a:lnTo>
                <a:lnTo>
                  <a:pt x="16459" y="9328"/>
                </a:lnTo>
                <a:lnTo>
                  <a:pt x="16597" y="9098"/>
                </a:lnTo>
                <a:lnTo>
                  <a:pt x="16735" y="8870"/>
                </a:lnTo>
                <a:lnTo>
                  <a:pt x="16874" y="8574"/>
                </a:lnTo>
                <a:lnTo>
                  <a:pt x="16942" y="8248"/>
                </a:lnTo>
                <a:lnTo>
                  <a:pt x="17011" y="7888"/>
                </a:lnTo>
                <a:lnTo>
                  <a:pt x="17045" y="7560"/>
                </a:lnTo>
                <a:lnTo>
                  <a:pt x="17011" y="7233"/>
                </a:lnTo>
                <a:lnTo>
                  <a:pt x="16977" y="6971"/>
                </a:lnTo>
                <a:lnTo>
                  <a:pt x="16908" y="6709"/>
                </a:lnTo>
                <a:lnTo>
                  <a:pt x="16838" y="6481"/>
                </a:lnTo>
                <a:lnTo>
                  <a:pt x="16735" y="6284"/>
                </a:lnTo>
                <a:lnTo>
                  <a:pt x="16597" y="6153"/>
                </a:lnTo>
                <a:lnTo>
                  <a:pt x="16425" y="6055"/>
                </a:lnTo>
                <a:lnTo>
                  <a:pt x="16528" y="5564"/>
                </a:lnTo>
                <a:lnTo>
                  <a:pt x="16562" y="5106"/>
                </a:lnTo>
                <a:lnTo>
                  <a:pt x="16562" y="4288"/>
                </a:lnTo>
                <a:lnTo>
                  <a:pt x="16528" y="3895"/>
                </a:lnTo>
                <a:lnTo>
                  <a:pt x="16459" y="3535"/>
                </a:lnTo>
                <a:lnTo>
                  <a:pt x="16355" y="3207"/>
                </a:lnTo>
                <a:lnTo>
                  <a:pt x="16252" y="2881"/>
                </a:lnTo>
                <a:lnTo>
                  <a:pt x="16114" y="2585"/>
                </a:lnTo>
                <a:lnTo>
                  <a:pt x="15975" y="2291"/>
                </a:lnTo>
                <a:lnTo>
                  <a:pt x="15804" y="2029"/>
                </a:lnTo>
                <a:lnTo>
                  <a:pt x="15597" y="1801"/>
                </a:lnTo>
                <a:lnTo>
                  <a:pt x="15389" y="1571"/>
                </a:lnTo>
                <a:lnTo>
                  <a:pt x="15182" y="1375"/>
                </a:lnTo>
                <a:lnTo>
                  <a:pt x="14734" y="1014"/>
                </a:lnTo>
                <a:lnTo>
                  <a:pt x="14216" y="754"/>
                </a:lnTo>
                <a:lnTo>
                  <a:pt x="13699" y="492"/>
                </a:lnTo>
                <a:lnTo>
                  <a:pt x="13182" y="328"/>
                </a:lnTo>
                <a:lnTo>
                  <a:pt x="12663" y="196"/>
                </a:lnTo>
                <a:lnTo>
                  <a:pt x="12146" y="98"/>
                </a:lnTo>
                <a:lnTo>
                  <a:pt x="11663" y="34"/>
                </a:lnTo>
                <a:lnTo>
                  <a:pt x="11214" y="0"/>
                </a:lnTo>
                <a:lnTo>
                  <a:pt x="10800" y="0"/>
                </a:lnTo>
                <a:lnTo>
                  <a:pt x="10317" y="34"/>
                </a:lnTo>
                <a:lnTo>
                  <a:pt x="9903" y="132"/>
                </a:lnTo>
                <a:lnTo>
                  <a:pt x="9557" y="230"/>
                </a:lnTo>
                <a:lnTo>
                  <a:pt x="9247" y="394"/>
                </a:lnTo>
                <a:lnTo>
                  <a:pt x="8971" y="524"/>
                </a:lnTo>
                <a:lnTo>
                  <a:pt x="8764" y="720"/>
                </a:lnTo>
                <a:lnTo>
                  <a:pt x="8557" y="884"/>
                </a:lnTo>
                <a:lnTo>
                  <a:pt x="8420" y="1048"/>
                </a:lnTo>
                <a:lnTo>
                  <a:pt x="7867" y="1146"/>
                </a:lnTo>
                <a:lnTo>
                  <a:pt x="7350" y="1310"/>
                </a:lnTo>
                <a:lnTo>
                  <a:pt x="6901" y="1539"/>
                </a:lnTo>
                <a:lnTo>
                  <a:pt x="6521" y="1768"/>
                </a:lnTo>
                <a:lnTo>
                  <a:pt x="6177" y="2063"/>
                </a:lnTo>
                <a:lnTo>
                  <a:pt x="5901" y="2357"/>
                </a:lnTo>
                <a:lnTo>
                  <a:pt x="5694" y="2717"/>
                </a:lnTo>
                <a:lnTo>
                  <a:pt x="5521" y="3077"/>
                </a:lnTo>
                <a:lnTo>
                  <a:pt x="5382" y="3437"/>
                </a:lnTo>
                <a:lnTo>
                  <a:pt x="5279" y="3797"/>
                </a:lnTo>
                <a:lnTo>
                  <a:pt x="5211" y="4190"/>
                </a:lnTo>
                <a:lnTo>
                  <a:pt x="5141" y="4582"/>
                </a:lnTo>
                <a:lnTo>
                  <a:pt x="5141" y="5334"/>
                </a:lnTo>
                <a:lnTo>
                  <a:pt x="5211" y="6022"/>
                </a:lnTo>
                <a:lnTo>
                  <a:pt x="5211" y="6055"/>
                </a:lnTo>
                <a:lnTo>
                  <a:pt x="5038" y="6121"/>
                </a:lnTo>
                <a:lnTo>
                  <a:pt x="4901" y="6251"/>
                </a:lnTo>
                <a:lnTo>
                  <a:pt x="4796" y="6447"/>
                </a:lnTo>
                <a:lnTo>
                  <a:pt x="4692" y="6677"/>
                </a:lnTo>
                <a:lnTo>
                  <a:pt x="4624" y="6939"/>
                </a:lnTo>
                <a:lnTo>
                  <a:pt x="4589" y="7233"/>
                </a:lnTo>
                <a:lnTo>
                  <a:pt x="4555" y="7560"/>
                </a:lnTo>
                <a:lnTo>
                  <a:pt x="4589" y="7888"/>
                </a:lnTo>
                <a:lnTo>
                  <a:pt x="4658" y="8248"/>
                </a:lnTo>
                <a:lnTo>
                  <a:pt x="4728" y="8574"/>
                </a:lnTo>
                <a:lnTo>
                  <a:pt x="4865" y="8870"/>
                </a:lnTo>
                <a:lnTo>
                  <a:pt x="5004" y="9098"/>
                </a:lnTo>
                <a:lnTo>
                  <a:pt x="5141" y="9328"/>
                </a:lnTo>
                <a:lnTo>
                  <a:pt x="5314" y="9458"/>
                </a:lnTo>
                <a:lnTo>
                  <a:pt x="5487" y="9556"/>
                </a:lnTo>
                <a:lnTo>
                  <a:pt x="5694" y="9556"/>
                </a:lnTo>
                <a:lnTo>
                  <a:pt x="5797" y="9524"/>
                </a:lnTo>
                <a:lnTo>
                  <a:pt x="6038" y="10080"/>
                </a:lnTo>
                <a:lnTo>
                  <a:pt x="6349" y="10571"/>
                </a:lnTo>
                <a:lnTo>
                  <a:pt x="6660" y="11061"/>
                </a:lnTo>
                <a:lnTo>
                  <a:pt x="7040" y="11520"/>
                </a:lnTo>
                <a:lnTo>
                  <a:pt x="7418" y="11913"/>
                </a:lnTo>
                <a:lnTo>
                  <a:pt x="7833" y="12272"/>
                </a:lnTo>
                <a:lnTo>
                  <a:pt x="8281" y="12600"/>
                </a:lnTo>
                <a:lnTo>
                  <a:pt x="8730" y="12894"/>
                </a:lnTo>
                <a:lnTo>
                  <a:pt x="8730" y="14335"/>
                </a:lnTo>
                <a:lnTo>
                  <a:pt x="8005" y="14400"/>
                </a:lnTo>
                <a:lnTo>
                  <a:pt x="7177" y="14531"/>
                </a:lnTo>
                <a:lnTo>
                  <a:pt x="5591" y="14859"/>
                </a:lnTo>
                <a:lnTo>
                  <a:pt x="4831" y="15087"/>
                </a:lnTo>
                <a:lnTo>
                  <a:pt x="4141" y="15349"/>
                </a:lnTo>
                <a:lnTo>
                  <a:pt x="3485" y="15643"/>
                </a:lnTo>
                <a:lnTo>
                  <a:pt x="2865" y="15971"/>
                </a:lnTo>
                <a:lnTo>
                  <a:pt x="2312" y="16330"/>
                </a:lnTo>
                <a:lnTo>
                  <a:pt x="1795" y="16690"/>
                </a:lnTo>
                <a:lnTo>
                  <a:pt x="1346" y="17116"/>
                </a:lnTo>
                <a:lnTo>
                  <a:pt x="966" y="17574"/>
                </a:lnTo>
                <a:lnTo>
                  <a:pt x="622" y="18032"/>
                </a:lnTo>
                <a:lnTo>
                  <a:pt x="380" y="18557"/>
                </a:lnTo>
                <a:lnTo>
                  <a:pt x="173" y="19079"/>
                </a:lnTo>
                <a:lnTo>
                  <a:pt x="69" y="19669"/>
                </a:lnTo>
                <a:lnTo>
                  <a:pt x="0" y="20258"/>
                </a:lnTo>
                <a:lnTo>
                  <a:pt x="69" y="20323"/>
                </a:lnTo>
                <a:lnTo>
                  <a:pt x="346" y="20454"/>
                </a:lnTo>
                <a:lnTo>
                  <a:pt x="587" y="20552"/>
                </a:lnTo>
                <a:lnTo>
                  <a:pt x="897" y="20684"/>
                </a:lnTo>
                <a:lnTo>
                  <a:pt x="1277" y="20814"/>
                </a:lnTo>
                <a:lnTo>
                  <a:pt x="1795" y="20912"/>
                </a:lnTo>
                <a:lnTo>
                  <a:pt x="2416" y="21044"/>
                </a:lnTo>
                <a:lnTo>
                  <a:pt x="3140" y="21174"/>
                </a:lnTo>
                <a:lnTo>
                  <a:pt x="4002" y="21272"/>
                </a:lnTo>
                <a:lnTo>
                  <a:pt x="5038" y="21402"/>
                </a:lnTo>
                <a:lnTo>
                  <a:pt x="6211" y="21468"/>
                </a:lnTo>
                <a:lnTo>
                  <a:pt x="7522" y="21534"/>
                </a:lnTo>
                <a:lnTo>
                  <a:pt x="9040" y="21566"/>
                </a:lnTo>
                <a:lnTo>
                  <a:pt x="10766" y="21600"/>
                </a:lnTo>
                <a:lnTo>
                  <a:pt x="12456" y="21566"/>
                </a:lnTo>
                <a:lnTo>
                  <a:pt x="13975" y="21534"/>
                </a:lnTo>
                <a:lnTo>
                  <a:pt x="15321" y="21468"/>
                </a:lnTo>
                <a:lnTo>
                  <a:pt x="16494" y="21402"/>
                </a:lnTo>
                <a:lnTo>
                  <a:pt x="17528" y="21272"/>
                </a:lnTo>
                <a:lnTo>
                  <a:pt x="18391" y="21174"/>
                </a:lnTo>
                <a:lnTo>
                  <a:pt x="19150" y="21044"/>
                </a:lnTo>
                <a:lnTo>
                  <a:pt x="19771" y="20912"/>
                </a:lnTo>
                <a:lnTo>
                  <a:pt x="20289" y="20814"/>
                </a:lnTo>
                <a:lnTo>
                  <a:pt x="20703" y="20684"/>
                </a:lnTo>
                <a:lnTo>
                  <a:pt x="21013" y="20552"/>
                </a:lnTo>
                <a:lnTo>
                  <a:pt x="21256" y="20454"/>
                </a:lnTo>
                <a:lnTo>
                  <a:pt x="21497" y="20323"/>
                </a:lnTo>
                <a:lnTo>
                  <a:pt x="21600" y="20258"/>
                </a:lnTo>
                <a:lnTo>
                  <a:pt x="21532" y="19636"/>
                </a:lnTo>
                <a:lnTo>
                  <a:pt x="21429" y="19047"/>
                </a:lnTo>
                <a:lnTo>
                  <a:pt x="21256" y="18491"/>
                </a:lnTo>
                <a:lnTo>
                  <a:pt x="21013" y="17967"/>
                </a:lnTo>
                <a:lnTo>
                  <a:pt x="20669" y="17476"/>
                </a:lnTo>
                <a:lnTo>
                  <a:pt x="20289" y="17018"/>
                </a:lnTo>
                <a:lnTo>
                  <a:pt x="19840" y="16626"/>
                </a:lnTo>
                <a:lnTo>
                  <a:pt x="19323" y="16232"/>
                </a:lnTo>
                <a:lnTo>
                  <a:pt x="18771" y="15873"/>
                </a:lnTo>
                <a:lnTo>
                  <a:pt x="18150" y="15578"/>
                </a:lnTo>
                <a:lnTo>
                  <a:pt x="17460" y="15283"/>
                </a:lnTo>
                <a:lnTo>
                  <a:pt x="16735" y="15055"/>
                </a:lnTo>
                <a:lnTo>
                  <a:pt x="15941" y="14825"/>
                </a:lnTo>
                <a:lnTo>
                  <a:pt x="15114" y="14661"/>
                </a:lnTo>
                <a:lnTo>
                  <a:pt x="14216" y="14499"/>
                </a:lnTo>
                <a:lnTo>
                  <a:pt x="13319" y="14400"/>
                </a:lnTo>
                <a:close/>
              </a:path>
            </a:pathLst>
          </a:custGeom>
          <a:ln w="12175" cap="rnd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79" name="Google Shape;86;p11" descr="Google Shape;86;p11"/>
          <p:cNvPicPr>
            <a:picLocks noChangeAspect="1"/>
          </p:cNvPicPr>
          <p:nvPr/>
        </p:nvPicPr>
        <p:blipFill>
          <a:blip r:embed="rId3">
            <a:extLst/>
          </a:blip>
          <a:srcRect l="0" t="5436" r="0" b="5436"/>
          <a:stretch>
            <a:fillRect/>
          </a:stretch>
        </p:blipFill>
        <p:spPr>
          <a:xfrm>
            <a:off x="1" y="3395354"/>
            <a:ext cx="2585474" cy="1748147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Google Shape;87;p11"/>
          <p:cNvSpPr txBox="1"/>
          <p:nvPr/>
        </p:nvSpPr>
        <p:spPr>
          <a:xfrm>
            <a:off x="25" y="3928800"/>
            <a:ext cx="2585400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b="1" sz="1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</a:lstStyle>
          <a:p>
            <a:pPr/>
            <a:r>
              <a:t>pollev.com/cs416</a:t>
            </a:r>
          </a:p>
        </p:txBody>
      </p:sp>
      <p:sp>
        <p:nvSpPr>
          <p:cNvPr id="81" name="Google Shape;88;p11"/>
          <p:cNvSpPr/>
          <p:nvPr/>
        </p:nvSpPr>
        <p:spPr>
          <a:xfrm flipH="1">
            <a:off x="2472375" y="0"/>
            <a:ext cx="113101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84;p11"/>
          <p:cNvSpPr/>
          <p:nvPr/>
        </p:nvSpPr>
        <p:spPr>
          <a:xfrm>
            <a:off x="1411630" y="1234456"/>
            <a:ext cx="182877" cy="19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9" y="14400"/>
                </a:moveTo>
                <a:lnTo>
                  <a:pt x="12871" y="14367"/>
                </a:lnTo>
                <a:lnTo>
                  <a:pt x="12871" y="12894"/>
                </a:lnTo>
                <a:lnTo>
                  <a:pt x="13319" y="12600"/>
                </a:lnTo>
                <a:lnTo>
                  <a:pt x="13768" y="12272"/>
                </a:lnTo>
                <a:lnTo>
                  <a:pt x="14182" y="11913"/>
                </a:lnTo>
                <a:lnTo>
                  <a:pt x="14596" y="11520"/>
                </a:lnTo>
                <a:lnTo>
                  <a:pt x="14941" y="11061"/>
                </a:lnTo>
                <a:lnTo>
                  <a:pt x="15562" y="10080"/>
                </a:lnTo>
                <a:lnTo>
                  <a:pt x="15804" y="9524"/>
                </a:lnTo>
                <a:lnTo>
                  <a:pt x="15907" y="9556"/>
                </a:lnTo>
                <a:lnTo>
                  <a:pt x="16114" y="9556"/>
                </a:lnTo>
                <a:lnTo>
                  <a:pt x="16287" y="9458"/>
                </a:lnTo>
                <a:lnTo>
                  <a:pt x="16459" y="9328"/>
                </a:lnTo>
                <a:lnTo>
                  <a:pt x="16597" y="9098"/>
                </a:lnTo>
                <a:lnTo>
                  <a:pt x="16735" y="8870"/>
                </a:lnTo>
                <a:lnTo>
                  <a:pt x="16874" y="8574"/>
                </a:lnTo>
                <a:lnTo>
                  <a:pt x="16942" y="8248"/>
                </a:lnTo>
                <a:lnTo>
                  <a:pt x="17011" y="7888"/>
                </a:lnTo>
                <a:lnTo>
                  <a:pt x="17045" y="7560"/>
                </a:lnTo>
                <a:lnTo>
                  <a:pt x="17011" y="7233"/>
                </a:lnTo>
                <a:lnTo>
                  <a:pt x="16977" y="6971"/>
                </a:lnTo>
                <a:lnTo>
                  <a:pt x="16908" y="6709"/>
                </a:lnTo>
                <a:lnTo>
                  <a:pt x="16838" y="6481"/>
                </a:lnTo>
                <a:lnTo>
                  <a:pt x="16735" y="6284"/>
                </a:lnTo>
                <a:lnTo>
                  <a:pt x="16597" y="6153"/>
                </a:lnTo>
                <a:lnTo>
                  <a:pt x="16425" y="6055"/>
                </a:lnTo>
                <a:lnTo>
                  <a:pt x="16528" y="5564"/>
                </a:lnTo>
                <a:lnTo>
                  <a:pt x="16562" y="5106"/>
                </a:lnTo>
                <a:lnTo>
                  <a:pt x="16562" y="4288"/>
                </a:lnTo>
                <a:lnTo>
                  <a:pt x="16528" y="3895"/>
                </a:lnTo>
                <a:lnTo>
                  <a:pt x="16459" y="3535"/>
                </a:lnTo>
                <a:lnTo>
                  <a:pt x="16355" y="3207"/>
                </a:lnTo>
                <a:lnTo>
                  <a:pt x="16252" y="2881"/>
                </a:lnTo>
                <a:lnTo>
                  <a:pt x="16114" y="2585"/>
                </a:lnTo>
                <a:lnTo>
                  <a:pt x="15975" y="2291"/>
                </a:lnTo>
                <a:lnTo>
                  <a:pt x="15804" y="2029"/>
                </a:lnTo>
                <a:lnTo>
                  <a:pt x="15597" y="1801"/>
                </a:lnTo>
                <a:lnTo>
                  <a:pt x="15389" y="1571"/>
                </a:lnTo>
                <a:lnTo>
                  <a:pt x="15182" y="1375"/>
                </a:lnTo>
                <a:lnTo>
                  <a:pt x="14734" y="1014"/>
                </a:lnTo>
                <a:lnTo>
                  <a:pt x="14216" y="754"/>
                </a:lnTo>
                <a:lnTo>
                  <a:pt x="13699" y="492"/>
                </a:lnTo>
                <a:lnTo>
                  <a:pt x="13182" y="328"/>
                </a:lnTo>
                <a:lnTo>
                  <a:pt x="12663" y="196"/>
                </a:lnTo>
                <a:lnTo>
                  <a:pt x="12146" y="98"/>
                </a:lnTo>
                <a:lnTo>
                  <a:pt x="11663" y="34"/>
                </a:lnTo>
                <a:lnTo>
                  <a:pt x="11214" y="0"/>
                </a:lnTo>
                <a:lnTo>
                  <a:pt x="10800" y="0"/>
                </a:lnTo>
                <a:lnTo>
                  <a:pt x="10317" y="34"/>
                </a:lnTo>
                <a:lnTo>
                  <a:pt x="9903" y="132"/>
                </a:lnTo>
                <a:lnTo>
                  <a:pt x="9557" y="230"/>
                </a:lnTo>
                <a:lnTo>
                  <a:pt x="9247" y="394"/>
                </a:lnTo>
                <a:lnTo>
                  <a:pt x="8971" y="524"/>
                </a:lnTo>
                <a:lnTo>
                  <a:pt x="8764" y="720"/>
                </a:lnTo>
                <a:lnTo>
                  <a:pt x="8557" y="884"/>
                </a:lnTo>
                <a:lnTo>
                  <a:pt x="8420" y="1048"/>
                </a:lnTo>
                <a:lnTo>
                  <a:pt x="7867" y="1146"/>
                </a:lnTo>
                <a:lnTo>
                  <a:pt x="7350" y="1310"/>
                </a:lnTo>
                <a:lnTo>
                  <a:pt x="6901" y="1539"/>
                </a:lnTo>
                <a:lnTo>
                  <a:pt x="6521" y="1768"/>
                </a:lnTo>
                <a:lnTo>
                  <a:pt x="6177" y="2063"/>
                </a:lnTo>
                <a:lnTo>
                  <a:pt x="5901" y="2357"/>
                </a:lnTo>
                <a:lnTo>
                  <a:pt x="5694" y="2717"/>
                </a:lnTo>
                <a:lnTo>
                  <a:pt x="5521" y="3077"/>
                </a:lnTo>
                <a:lnTo>
                  <a:pt x="5382" y="3437"/>
                </a:lnTo>
                <a:lnTo>
                  <a:pt x="5279" y="3797"/>
                </a:lnTo>
                <a:lnTo>
                  <a:pt x="5211" y="4190"/>
                </a:lnTo>
                <a:lnTo>
                  <a:pt x="5141" y="4582"/>
                </a:lnTo>
                <a:lnTo>
                  <a:pt x="5141" y="5334"/>
                </a:lnTo>
                <a:lnTo>
                  <a:pt x="5211" y="6022"/>
                </a:lnTo>
                <a:lnTo>
                  <a:pt x="5211" y="6055"/>
                </a:lnTo>
                <a:lnTo>
                  <a:pt x="5038" y="6121"/>
                </a:lnTo>
                <a:lnTo>
                  <a:pt x="4901" y="6251"/>
                </a:lnTo>
                <a:lnTo>
                  <a:pt x="4796" y="6447"/>
                </a:lnTo>
                <a:lnTo>
                  <a:pt x="4692" y="6677"/>
                </a:lnTo>
                <a:lnTo>
                  <a:pt x="4624" y="6939"/>
                </a:lnTo>
                <a:lnTo>
                  <a:pt x="4589" y="7233"/>
                </a:lnTo>
                <a:lnTo>
                  <a:pt x="4555" y="7560"/>
                </a:lnTo>
                <a:lnTo>
                  <a:pt x="4589" y="7888"/>
                </a:lnTo>
                <a:lnTo>
                  <a:pt x="4658" y="8248"/>
                </a:lnTo>
                <a:lnTo>
                  <a:pt x="4728" y="8574"/>
                </a:lnTo>
                <a:lnTo>
                  <a:pt x="4865" y="8870"/>
                </a:lnTo>
                <a:lnTo>
                  <a:pt x="5004" y="9098"/>
                </a:lnTo>
                <a:lnTo>
                  <a:pt x="5141" y="9328"/>
                </a:lnTo>
                <a:lnTo>
                  <a:pt x="5314" y="9458"/>
                </a:lnTo>
                <a:lnTo>
                  <a:pt x="5487" y="9556"/>
                </a:lnTo>
                <a:lnTo>
                  <a:pt x="5694" y="9556"/>
                </a:lnTo>
                <a:lnTo>
                  <a:pt x="5797" y="9524"/>
                </a:lnTo>
                <a:lnTo>
                  <a:pt x="6038" y="10080"/>
                </a:lnTo>
                <a:lnTo>
                  <a:pt x="6349" y="10571"/>
                </a:lnTo>
                <a:lnTo>
                  <a:pt x="6660" y="11061"/>
                </a:lnTo>
                <a:lnTo>
                  <a:pt x="7040" y="11520"/>
                </a:lnTo>
                <a:lnTo>
                  <a:pt x="7418" y="11913"/>
                </a:lnTo>
                <a:lnTo>
                  <a:pt x="7833" y="12272"/>
                </a:lnTo>
                <a:lnTo>
                  <a:pt x="8281" y="12600"/>
                </a:lnTo>
                <a:lnTo>
                  <a:pt x="8730" y="12894"/>
                </a:lnTo>
                <a:lnTo>
                  <a:pt x="8730" y="14335"/>
                </a:lnTo>
                <a:lnTo>
                  <a:pt x="8005" y="14400"/>
                </a:lnTo>
                <a:lnTo>
                  <a:pt x="7177" y="14531"/>
                </a:lnTo>
                <a:lnTo>
                  <a:pt x="5591" y="14859"/>
                </a:lnTo>
                <a:lnTo>
                  <a:pt x="4831" y="15087"/>
                </a:lnTo>
                <a:lnTo>
                  <a:pt x="4141" y="15349"/>
                </a:lnTo>
                <a:lnTo>
                  <a:pt x="3485" y="15643"/>
                </a:lnTo>
                <a:lnTo>
                  <a:pt x="2865" y="15971"/>
                </a:lnTo>
                <a:lnTo>
                  <a:pt x="2312" y="16330"/>
                </a:lnTo>
                <a:lnTo>
                  <a:pt x="1795" y="16690"/>
                </a:lnTo>
                <a:lnTo>
                  <a:pt x="1346" y="17116"/>
                </a:lnTo>
                <a:lnTo>
                  <a:pt x="966" y="17574"/>
                </a:lnTo>
                <a:lnTo>
                  <a:pt x="622" y="18032"/>
                </a:lnTo>
                <a:lnTo>
                  <a:pt x="380" y="18557"/>
                </a:lnTo>
                <a:lnTo>
                  <a:pt x="173" y="19079"/>
                </a:lnTo>
                <a:lnTo>
                  <a:pt x="69" y="19669"/>
                </a:lnTo>
                <a:lnTo>
                  <a:pt x="0" y="20258"/>
                </a:lnTo>
                <a:lnTo>
                  <a:pt x="69" y="20323"/>
                </a:lnTo>
                <a:lnTo>
                  <a:pt x="346" y="20454"/>
                </a:lnTo>
                <a:lnTo>
                  <a:pt x="587" y="20552"/>
                </a:lnTo>
                <a:lnTo>
                  <a:pt x="897" y="20684"/>
                </a:lnTo>
                <a:lnTo>
                  <a:pt x="1277" y="20814"/>
                </a:lnTo>
                <a:lnTo>
                  <a:pt x="1795" y="20912"/>
                </a:lnTo>
                <a:lnTo>
                  <a:pt x="2416" y="21044"/>
                </a:lnTo>
                <a:lnTo>
                  <a:pt x="3140" y="21174"/>
                </a:lnTo>
                <a:lnTo>
                  <a:pt x="4002" y="21272"/>
                </a:lnTo>
                <a:lnTo>
                  <a:pt x="5038" y="21402"/>
                </a:lnTo>
                <a:lnTo>
                  <a:pt x="6211" y="21468"/>
                </a:lnTo>
                <a:lnTo>
                  <a:pt x="7522" y="21534"/>
                </a:lnTo>
                <a:lnTo>
                  <a:pt x="9040" y="21566"/>
                </a:lnTo>
                <a:lnTo>
                  <a:pt x="10766" y="21600"/>
                </a:lnTo>
                <a:lnTo>
                  <a:pt x="12456" y="21566"/>
                </a:lnTo>
                <a:lnTo>
                  <a:pt x="13975" y="21534"/>
                </a:lnTo>
                <a:lnTo>
                  <a:pt x="15321" y="21468"/>
                </a:lnTo>
                <a:lnTo>
                  <a:pt x="16494" y="21402"/>
                </a:lnTo>
                <a:lnTo>
                  <a:pt x="17528" y="21272"/>
                </a:lnTo>
                <a:lnTo>
                  <a:pt x="18391" y="21174"/>
                </a:lnTo>
                <a:lnTo>
                  <a:pt x="19150" y="21044"/>
                </a:lnTo>
                <a:lnTo>
                  <a:pt x="19771" y="20912"/>
                </a:lnTo>
                <a:lnTo>
                  <a:pt x="20289" y="20814"/>
                </a:lnTo>
                <a:lnTo>
                  <a:pt x="20703" y="20684"/>
                </a:lnTo>
                <a:lnTo>
                  <a:pt x="21013" y="20552"/>
                </a:lnTo>
                <a:lnTo>
                  <a:pt x="21256" y="20454"/>
                </a:lnTo>
                <a:lnTo>
                  <a:pt x="21497" y="20323"/>
                </a:lnTo>
                <a:lnTo>
                  <a:pt x="21600" y="20258"/>
                </a:lnTo>
                <a:lnTo>
                  <a:pt x="21532" y="19636"/>
                </a:lnTo>
                <a:lnTo>
                  <a:pt x="21429" y="19047"/>
                </a:lnTo>
                <a:lnTo>
                  <a:pt x="21256" y="18491"/>
                </a:lnTo>
                <a:lnTo>
                  <a:pt x="21013" y="17967"/>
                </a:lnTo>
                <a:lnTo>
                  <a:pt x="20669" y="17476"/>
                </a:lnTo>
                <a:lnTo>
                  <a:pt x="20289" y="17018"/>
                </a:lnTo>
                <a:lnTo>
                  <a:pt x="19840" y="16626"/>
                </a:lnTo>
                <a:lnTo>
                  <a:pt x="19323" y="16232"/>
                </a:lnTo>
                <a:lnTo>
                  <a:pt x="18771" y="15873"/>
                </a:lnTo>
                <a:lnTo>
                  <a:pt x="18150" y="15578"/>
                </a:lnTo>
                <a:lnTo>
                  <a:pt x="17460" y="15283"/>
                </a:lnTo>
                <a:lnTo>
                  <a:pt x="16735" y="15055"/>
                </a:lnTo>
                <a:lnTo>
                  <a:pt x="15941" y="14825"/>
                </a:lnTo>
                <a:lnTo>
                  <a:pt x="15114" y="14661"/>
                </a:lnTo>
                <a:lnTo>
                  <a:pt x="14216" y="14499"/>
                </a:lnTo>
                <a:lnTo>
                  <a:pt x="13319" y="14400"/>
                </a:lnTo>
                <a:close/>
              </a:path>
            </a:pathLst>
          </a:custGeom>
          <a:ln w="12175" cap="rnd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" name="Google Shape;85;p11"/>
          <p:cNvSpPr/>
          <p:nvPr/>
        </p:nvSpPr>
        <p:spPr>
          <a:xfrm>
            <a:off x="1842275" y="1147824"/>
            <a:ext cx="182877" cy="19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9" y="14400"/>
                </a:moveTo>
                <a:lnTo>
                  <a:pt x="12871" y="14367"/>
                </a:lnTo>
                <a:lnTo>
                  <a:pt x="12871" y="12894"/>
                </a:lnTo>
                <a:lnTo>
                  <a:pt x="13319" y="12600"/>
                </a:lnTo>
                <a:lnTo>
                  <a:pt x="13768" y="12272"/>
                </a:lnTo>
                <a:lnTo>
                  <a:pt x="14182" y="11913"/>
                </a:lnTo>
                <a:lnTo>
                  <a:pt x="14596" y="11520"/>
                </a:lnTo>
                <a:lnTo>
                  <a:pt x="14941" y="11061"/>
                </a:lnTo>
                <a:lnTo>
                  <a:pt x="15562" y="10080"/>
                </a:lnTo>
                <a:lnTo>
                  <a:pt x="15804" y="9524"/>
                </a:lnTo>
                <a:lnTo>
                  <a:pt x="15907" y="9556"/>
                </a:lnTo>
                <a:lnTo>
                  <a:pt x="16114" y="9556"/>
                </a:lnTo>
                <a:lnTo>
                  <a:pt x="16287" y="9458"/>
                </a:lnTo>
                <a:lnTo>
                  <a:pt x="16459" y="9328"/>
                </a:lnTo>
                <a:lnTo>
                  <a:pt x="16597" y="9098"/>
                </a:lnTo>
                <a:lnTo>
                  <a:pt x="16735" y="8870"/>
                </a:lnTo>
                <a:lnTo>
                  <a:pt x="16874" y="8574"/>
                </a:lnTo>
                <a:lnTo>
                  <a:pt x="16942" y="8248"/>
                </a:lnTo>
                <a:lnTo>
                  <a:pt x="17011" y="7888"/>
                </a:lnTo>
                <a:lnTo>
                  <a:pt x="17045" y="7560"/>
                </a:lnTo>
                <a:lnTo>
                  <a:pt x="17011" y="7233"/>
                </a:lnTo>
                <a:lnTo>
                  <a:pt x="16977" y="6971"/>
                </a:lnTo>
                <a:lnTo>
                  <a:pt x="16908" y="6709"/>
                </a:lnTo>
                <a:lnTo>
                  <a:pt x="16838" y="6481"/>
                </a:lnTo>
                <a:lnTo>
                  <a:pt x="16735" y="6284"/>
                </a:lnTo>
                <a:lnTo>
                  <a:pt x="16597" y="6153"/>
                </a:lnTo>
                <a:lnTo>
                  <a:pt x="16425" y="6055"/>
                </a:lnTo>
                <a:lnTo>
                  <a:pt x="16528" y="5564"/>
                </a:lnTo>
                <a:lnTo>
                  <a:pt x="16562" y="5106"/>
                </a:lnTo>
                <a:lnTo>
                  <a:pt x="16562" y="4288"/>
                </a:lnTo>
                <a:lnTo>
                  <a:pt x="16528" y="3895"/>
                </a:lnTo>
                <a:lnTo>
                  <a:pt x="16459" y="3535"/>
                </a:lnTo>
                <a:lnTo>
                  <a:pt x="16355" y="3207"/>
                </a:lnTo>
                <a:lnTo>
                  <a:pt x="16252" y="2881"/>
                </a:lnTo>
                <a:lnTo>
                  <a:pt x="16114" y="2585"/>
                </a:lnTo>
                <a:lnTo>
                  <a:pt x="15975" y="2291"/>
                </a:lnTo>
                <a:lnTo>
                  <a:pt x="15804" y="2029"/>
                </a:lnTo>
                <a:lnTo>
                  <a:pt x="15597" y="1801"/>
                </a:lnTo>
                <a:lnTo>
                  <a:pt x="15389" y="1571"/>
                </a:lnTo>
                <a:lnTo>
                  <a:pt x="15182" y="1375"/>
                </a:lnTo>
                <a:lnTo>
                  <a:pt x="14734" y="1014"/>
                </a:lnTo>
                <a:lnTo>
                  <a:pt x="14216" y="754"/>
                </a:lnTo>
                <a:lnTo>
                  <a:pt x="13699" y="492"/>
                </a:lnTo>
                <a:lnTo>
                  <a:pt x="13182" y="328"/>
                </a:lnTo>
                <a:lnTo>
                  <a:pt x="12663" y="196"/>
                </a:lnTo>
                <a:lnTo>
                  <a:pt x="12146" y="98"/>
                </a:lnTo>
                <a:lnTo>
                  <a:pt x="11663" y="34"/>
                </a:lnTo>
                <a:lnTo>
                  <a:pt x="11214" y="0"/>
                </a:lnTo>
                <a:lnTo>
                  <a:pt x="10800" y="0"/>
                </a:lnTo>
                <a:lnTo>
                  <a:pt x="10317" y="34"/>
                </a:lnTo>
                <a:lnTo>
                  <a:pt x="9903" y="132"/>
                </a:lnTo>
                <a:lnTo>
                  <a:pt x="9557" y="230"/>
                </a:lnTo>
                <a:lnTo>
                  <a:pt x="9247" y="394"/>
                </a:lnTo>
                <a:lnTo>
                  <a:pt x="8971" y="524"/>
                </a:lnTo>
                <a:lnTo>
                  <a:pt x="8764" y="720"/>
                </a:lnTo>
                <a:lnTo>
                  <a:pt x="8557" y="884"/>
                </a:lnTo>
                <a:lnTo>
                  <a:pt x="8420" y="1048"/>
                </a:lnTo>
                <a:lnTo>
                  <a:pt x="7867" y="1146"/>
                </a:lnTo>
                <a:lnTo>
                  <a:pt x="7350" y="1310"/>
                </a:lnTo>
                <a:lnTo>
                  <a:pt x="6901" y="1539"/>
                </a:lnTo>
                <a:lnTo>
                  <a:pt x="6521" y="1768"/>
                </a:lnTo>
                <a:lnTo>
                  <a:pt x="6177" y="2063"/>
                </a:lnTo>
                <a:lnTo>
                  <a:pt x="5901" y="2357"/>
                </a:lnTo>
                <a:lnTo>
                  <a:pt x="5694" y="2717"/>
                </a:lnTo>
                <a:lnTo>
                  <a:pt x="5521" y="3077"/>
                </a:lnTo>
                <a:lnTo>
                  <a:pt x="5382" y="3437"/>
                </a:lnTo>
                <a:lnTo>
                  <a:pt x="5279" y="3797"/>
                </a:lnTo>
                <a:lnTo>
                  <a:pt x="5211" y="4190"/>
                </a:lnTo>
                <a:lnTo>
                  <a:pt x="5141" y="4582"/>
                </a:lnTo>
                <a:lnTo>
                  <a:pt x="5141" y="5334"/>
                </a:lnTo>
                <a:lnTo>
                  <a:pt x="5211" y="6022"/>
                </a:lnTo>
                <a:lnTo>
                  <a:pt x="5211" y="6055"/>
                </a:lnTo>
                <a:lnTo>
                  <a:pt x="5038" y="6121"/>
                </a:lnTo>
                <a:lnTo>
                  <a:pt x="4901" y="6251"/>
                </a:lnTo>
                <a:lnTo>
                  <a:pt x="4796" y="6447"/>
                </a:lnTo>
                <a:lnTo>
                  <a:pt x="4692" y="6677"/>
                </a:lnTo>
                <a:lnTo>
                  <a:pt x="4624" y="6939"/>
                </a:lnTo>
                <a:lnTo>
                  <a:pt x="4589" y="7233"/>
                </a:lnTo>
                <a:lnTo>
                  <a:pt x="4555" y="7560"/>
                </a:lnTo>
                <a:lnTo>
                  <a:pt x="4589" y="7888"/>
                </a:lnTo>
                <a:lnTo>
                  <a:pt x="4658" y="8248"/>
                </a:lnTo>
                <a:lnTo>
                  <a:pt x="4728" y="8574"/>
                </a:lnTo>
                <a:lnTo>
                  <a:pt x="4865" y="8870"/>
                </a:lnTo>
                <a:lnTo>
                  <a:pt x="5004" y="9098"/>
                </a:lnTo>
                <a:lnTo>
                  <a:pt x="5141" y="9328"/>
                </a:lnTo>
                <a:lnTo>
                  <a:pt x="5314" y="9458"/>
                </a:lnTo>
                <a:lnTo>
                  <a:pt x="5487" y="9556"/>
                </a:lnTo>
                <a:lnTo>
                  <a:pt x="5694" y="9556"/>
                </a:lnTo>
                <a:lnTo>
                  <a:pt x="5797" y="9524"/>
                </a:lnTo>
                <a:lnTo>
                  <a:pt x="6038" y="10080"/>
                </a:lnTo>
                <a:lnTo>
                  <a:pt x="6349" y="10571"/>
                </a:lnTo>
                <a:lnTo>
                  <a:pt x="6660" y="11061"/>
                </a:lnTo>
                <a:lnTo>
                  <a:pt x="7040" y="11520"/>
                </a:lnTo>
                <a:lnTo>
                  <a:pt x="7418" y="11913"/>
                </a:lnTo>
                <a:lnTo>
                  <a:pt x="7833" y="12272"/>
                </a:lnTo>
                <a:lnTo>
                  <a:pt x="8281" y="12600"/>
                </a:lnTo>
                <a:lnTo>
                  <a:pt x="8730" y="12894"/>
                </a:lnTo>
                <a:lnTo>
                  <a:pt x="8730" y="14335"/>
                </a:lnTo>
                <a:lnTo>
                  <a:pt x="8005" y="14400"/>
                </a:lnTo>
                <a:lnTo>
                  <a:pt x="7177" y="14531"/>
                </a:lnTo>
                <a:lnTo>
                  <a:pt x="5591" y="14859"/>
                </a:lnTo>
                <a:lnTo>
                  <a:pt x="4831" y="15087"/>
                </a:lnTo>
                <a:lnTo>
                  <a:pt x="4141" y="15349"/>
                </a:lnTo>
                <a:lnTo>
                  <a:pt x="3485" y="15643"/>
                </a:lnTo>
                <a:lnTo>
                  <a:pt x="2865" y="15971"/>
                </a:lnTo>
                <a:lnTo>
                  <a:pt x="2312" y="16330"/>
                </a:lnTo>
                <a:lnTo>
                  <a:pt x="1795" y="16690"/>
                </a:lnTo>
                <a:lnTo>
                  <a:pt x="1346" y="17116"/>
                </a:lnTo>
                <a:lnTo>
                  <a:pt x="966" y="17574"/>
                </a:lnTo>
                <a:lnTo>
                  <a:pt x="622" y="18032"/>
                </a:lnTo>
                <a:lnTo>
                  <a:pt x="380" y="18557"/>
                </a:lnTo>
                <a:lnTo>
                  <a:pt x="173" y="19079"/>
                </a:lnTo>
                <a:lnTo>
                  <a:pt x="69" y="19669"/>
                </a:lnTo>
                <a:lnTo>
                  <a:pt x="0" y="20258"/>
                </a:lnTo>
                <a:lnTo>
                  <a:pt x="69" y="20323"/>
                </a:lnTo>
                <a:lnTo>
                  <a:pt x="346" y="20454"/>
                </a:lnTo>
                <a:lnTo>
                  <a:pt x="587" y="20552"/>
                </a:lnTo>
                <a:lnTo>
                  <a:pt x="897" y="20684"/>
                </a:lnTo>
                <a:lnTo>
                  <a:pt x="1277" y="20814"/>
                </a:lnTo>
                <a:lnTo>
                  <a:pt x="1795" y="20912"/>
                </a:lnTo>
                <a:lnTo>
                  <a:pt x="2416" y="21044"/>
                </a:lnTo>
                <a:lnTo>
                  <a:pt x="3140" y="21174"/>
                </a:lnTo>
                <a:lnTo>
                  <a:pt x="4002" y="21272"/>
                </a:lnTo>
                <a:lnTo>
                  <a:pt x="5038" y="21402"/>
                </a:lnTo>
                <a:lnTo>
                  <a:pt x="6211" y="21468"/>
                </a:lnTo>
                <a:lnTo>
                  <a:pt x="7522" y="21534"/>
                </a:lnTo>
                <a:lnTo>
                  <a:pt x="9040" y="21566"/>
                </a:lnTo>
                <a:lnTo>
                  <a:pt x="10766" y="21600"/>
                </a:lnTo>
                <a:lnTo>
                  <a:pt x="12456" y="21566"/>
                </a:lnTo>
                <a:lnTo>
                  <a:pt x="13975" y="21534"/>
                </a:lnTo>
                <a:lnTo>
                  <a:pt x="15321" y="21468"/>
                </a:lnTo>
                <a:lnTo>
                  <a:pt x="16494" y="21402"/>
                </a:lnTo>
                <a:lnTo>
                  <a:pt x="17528" y="21272"/>
                </a:lnTo>
                <a:lnTo>
                  <a:pt x="18391" y="21174"/>
                </a:lnTo>
                <a:lnTo>
                  <a:pt x="19150" y="21044"/>
                </a:lnTo>
                <a:lnTo>
                  <a:pt x="19771" y="20912"/>
                </a:lnTo>
                <a:lnTo>
                  <a:pt x="20289" y="20814"/>
                </a:lnTo>
                <a:lnTo>
                  <a:pt x="20703" y="20684"/>
                </a:lnTo>
                <a:lnTo>
                  <a:pt x="21013" y="20552"/>
                </a:lnTo>
                <a:lnTo>
                  <a:pt x="21256" y="20454"/>
                </a:lnTo>
                <a:lnTo>
                  <a:pt x="21497" y="20323"/>
                </a:lnTo>
                <a:lnTo>
                  <a:pt x="21600" y="20258"/>
                </a:lnTo>
                <a:lnTo>
                  <a:pt x="21532" y="19636"/>
                </a:lnTo>
                <a:lnTo>
                  <a:pt x="21429" y="19047"/>
                </a:lnTo>
                <a:lnTo>
                  <a:pt x="21256" y="18491"/>
                </a:lnTo>
                <a:lnTo>
                  <a:pt x="21013" y="17967"/>
                </a:lnTo>
                <a:lnTo>
                  <a:pt x="20669" y="17476"/>
                </a:lnTo>
                <a:lnTo>
                  <a:pt x="20289" y="17018"/>
                </a:lnTo>
                <a:lnTo>
                  <a:pt x="19840" y="16626"/>
                </a:lnTo>
                <a:lnTo>
                  <a:pt x="19323" y="16232"/>
                </a:lnTo>
                <a:lnTo>
                  <a:pt x="18771" y="15873"/>
                </a:lnTo>
                <a:lnTo>
                  <a:pt x="18150" y="15578"/>
                </a:lnTo>
                <a:lnTo>
                  <a:pt x="17460" y="15283"/>
                </a:lnTo>
                <a:lnTo>
                  <a:pt x="16735" y="15055"/>
                </a:lnTo>
                <a:lnTo>
                  <a:pt x="15941" y="14825"/>
                </a:lnTo>
                <a:lnTo>
                  <a:pt x="15114" y="14661"/>
                </a:lnTo>
                <a:lnTo>
                  <a:pt x="14216" y="14499"/>
                </a:lnTo>
                <a:lnTo>
                  <a:pt x="13319" y="14400"/>
                </a:lnTo>
                <a:close/>
              </a:path>
            </a:pathLst>
          </a:custGeom>
          <a:ln w="12175" cap="rnd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" name="Google Shape;82;p11"/>
          <p:cNvSpPr txBox="1"/>
          <p:nvPr/>
        </p:nvSpPr>
        <p:spPr>
          <a:xfrm>
            <a:off x="234449" y="1051099"/>
            <a:ext cx="2046302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Group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4274432"/>
            <a:ext cx="2585474" cy="8690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Google Shape;33;p6"/>
          <p:cNvSpPr/>
          <p:nvPr/>
        </p:nvSpPr>
        <p:spPr>
          <a:xfrm flipH="1">
            <a:off x="2472375" y="0"/>
            <a:ext cx="113101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" name="Google Shape;34;p6"/>
          <p:cNvSpPr/>
          <p:nvPr/>
        </p:nvSpPr>
        <p:spPr>
          <a:xfrm>
            <a:off x="2585474" y="0"/>
            <a:ext cx="65586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4" name="Title Text"/>
          <p:cNvSpPr txBox="1"/>
          <p:nvPr>
            <p:ph type="title"/>
          </p:nvPr>
        </p:nvSpPr>
        <p:spPr>
          <a:xfrm>
            <a:off x="234450" y="575499"/>
            <a:ext cx="2046301" cy="364311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95" name="Body Level One…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05" name="Google Shape;55;p9"/>
          <p:cNvGrpSpPr/>
          <p:nvPr/>
        </p:nvGrpSpPr>
        <p:grpSpPr>
          <a:xfrm>
            <a:off x="234468" y="3686126"/>
            <a:ext cx="303988" cy="326514"/>
            <a:chOff x="21" y="0"/>
            <a:chExt cx="303987" cy="326512"/>
          </a:xfrm>
        </p:grpSpPr>
        <p:sp>
          <p:nvSpPr>
            <p:cNvPr id="97" name="Google Shape;56;p9"/>
            <p:cNvSpPr/>
            <p:nvPr/>
          </p:nvSpPr>
          <p:spPr>
            <a:xfrm>
              <a:off x="21" y="0"/>
              <a:ext cx="303988" cy="326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09" y="18112"/>
                  </a:moveTo>
                  <a:lnTo>
                    <a:pt x="14363" y="9006"/>
                  </a:lnTo>
                  <a:lnTo>
                    <a:pt x="14363" y="3250"/>
                  </a:lnTo>
                  <a:lnTo>
                    <a:pt x="15526" y="2167"/>
                  </a:lnTo>
                  <a:lnTo>
                    <a:pt x="15637" y="1998"/>
                  </a:lnTo>
                  <a:lnTo>
                    <a:pt x="15708" y="1795"/>
                  </a:lnTo>
                  <a:lnTo>
                    <a:pt x="15782" y="1625"/>
                  </a:lnTo>
                  <a:lnTo>
                    <a:pt x="15782" y="1219"/>
                  </a:lnTo>
                  <a:lnTo>
                    <a:pt x="15746" y="1016"/>
                  </a:lnTo>
                  <a:lnTo>
                    <a:pt x="15673" y="847"/>
                  </a:lnTo>
                  <a:lnTo>
                    <a:pt x="15599" y="644"/>
                  </a:lnTo>
                  <a:lnTo>
                    <a:pt x="15455" y="509"/>
                  </a:lnTo>
                  <a:lnTo>
                    <a:pt x="15308" y="339"/>
                  </a:lnTo>
                  <a:lnTo>
                    <a:pt x="15163" y="238"/>
                  </a:lnTo>
                  <a:lnTo>
                    <a:pt x="14981" y="136"/>
                  </a:lnTo>
                  <a:lnTo>
                    <a:pt x="14763" y="68"/>
                  </a:lnTo>
                  <a:lnTo>
                    <a:pt x="14581" y="35"/>
                  </a:lnTo>
                  <a:lnTo>
                    <a:pt x="14363" y="0"/>
                  </a:lnTo>
                  <a:lnTo>
                    <a:pt x="7237" y="0"/>
                  </a:lnTo>
                  <a:lnTo>
                    <a:pt x="7017" y="35"/>
                  </a:lnTo>
                  <a:lnTo>
                    <a:pt x="6837" y="68"/>
                  </a:lnTo>
                  <a:lnTo>
                    <a:pt x="6617" y="136"/>
                  </a:lnTo>
                  <a:lnTo>
                    <a:pt x="6437" y="238"/>
                  </a:lnTo>
                  <a:lnTo>
                    <a:pt x="6290" y="339"/>
                  </a:lnTo>
                  <a:lnTo>
                    <a:pt x="6145" y="509"/>
                  </a:lnTo>
                  <a:lnTo>
                    <a:pt x="5999" y="644"/>
                  </a:lnTo>
                  <a:lnTo>
                    <a:pt x="5927" y="847"/>
                  </a:lnTo>
                  <a:lnTo>
                    <a:pt x="5854" y="1016"/>
                  </a:lnTo>
                  <a:lnTo>
                    <a:pt x="5818" y="1219"/>
                  </a:lnTo>
                  <a:lnTo>
                    <a:pt x="5818" y="1625"/>
                  </a:lnTo>
                  <a:lnTo>
                    <a:pt x="5890" y="1795"/>
                  </a:lnTo>
                  <a:lnTo>
                    <a:pt x="5963" y="1998"/>
                  </a:lnTo>
                  <a:lnTo>
                    <a:pt x="6072" y="2167"/>
                  </a:lnTo>
                  <a:lnTo>
                    <a:pt x="6219" y="2302"/>
                  </a:lnTo>
                  <a:lnTo>
                    <a:pt x="7237" y="3250"/>
                  </a:lnTo>
                  <a:lnTo>
                    <a:pt x="7237" y="9006"/>
                  </a:lnTo>
                  <a:lnTo>
                    <a:pt x="291" y="18112"/>
                  </a:lnTo>
                  <a:lnTo>
                    <a:pt x="73" y="18452"/>
                  </a:lnTo>
                  <a:lnTo>
                    <a:pt x="36" y="18620"/>
                  </a:lnTo>
                  <a:lnTo>
                    <a:pt x="0" y="18789"/>
                  </a:lnTo>
                  <a:lnTo>
                    <a:pt x="0" y="18959"/>
                  </a:lnTo>
                  <a:lnTo>
                    <a:pt x="36" y="19162"/>
                  </a:lnTo>
                  <a:lnTo>
                    <a:pt x="73" y="19331"/>
                  </a:lnTo>
                  <a:lnTo>
                    <a:pt x="145" y="19501"/>
                  </a:lnTo>
                  <a:lnTo>
                    <a:pt x="872" y="20855"/>
                  </a:lnTo>
                  <a:lnTo>
                    <a:pt x="981" y="21025"/>
                  </a:lnTo>
                  <a:lnTo>
                    <a:pt x="1127" y="21159"/>
                  </a:lnTo>
                  <a:lnTo>
                    <a:pt x="1236" y="21296"/>
                  </a:lnTo>
                  <a:lnTo>
                    <a:pt x="1418" y="21397"/>
                  </a:lnTo>
                  <a:lnTo>
                    <a:pt x="1601" y="21464"/>
                  </a:lnTo>
                  <a:lnTo>
                    <a:pt x="1781" y="21532"/>
                  </a:lnTo>
                  <a:lnTo>
                    <a:pt x="1963" y="21600"/>
                  </a:lnTo>
                  <a:lnTo>
                    <a:pt x="19637" y="21600"/>
                  </a:lnTo>
                  <a:lnTo>
                    <a:pt x="19817" y="21532"/>
                  </a:lnTo>
                  <a:lnTo>
                    <a:pt x="19999" y="21464"/>
                  </a:lnTo>
                  <a:lnTo>
                    <a:pt x="20182" y="21397"/>
                  </a:lnTo>
                  <a:lnTo>
                    <a:pt x="20364" y="21296"/>
                  </a:lnTo>
                  <a:lnTo>
                    <a:pt x="20473" y="21159"/>
                  </a:lnTo>
                  <a:lnTo>
                    <a:pt x="20618" y="21025"/>
                  </a:lnTo>
                  <a:lnTo>
                    <a:pt x="20727" y="20855"/>
                  </a:lnTo>
                  <a:lnTo>
                    <a:pt x="21454" y="19501"/>
                  </a:lnTo>
                  <a:lnTo>
                    <a:pt x="21527" y="19331"/>
                  </a:lnTo>
                  <a:lnTo>
                    <a:pt x="21563" y="19162"/>
                  </a:lnTo>
                  <a:lnTo>
                    <a:pt x="21600" y="18959"/>
                  </a:lnTo>
                  <a:lnTo>
                    <a:pt x="21600" y="18789"/>
                  </a:lnTo>
                  <a:lnTo>
                    <a:pt x="21563" y="18620"/>
                  </a:lnTo>
                  <a:lnTo>
                    <a:pt x="21527" y="18452"/>
                  </a:lnTo>
                  <a:lnTo>
                    <a:pt x="21309" y="18112"/>
                  </a:lnTo>
                </a:path>
              </a:pathLst>
            </a:cu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57;p9"/>
            <p:cNvSpPr/>
            <p:nvPr/>
          </p:nvSpPr>
          <p:spPr>
            <a:xfrm flipH="1" flipV="1">
              <a:off x="74216" y="181673"/>
              <a:ext cx="155577" cy="1"/>
            </a:xfrm>
            <a:prstGeom prst="line">
              <a:avLst/>
            </a:pr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9" name="Google Shape;58;p9"/>
            <p:cNvSpPr/>
            <p:nvPr/>
          </p:nvSpPr>
          <p:spPr>
            <a:xfrm>
              <a:off x="164296" y="249229"/>
              <a:ext cx="26099" cy="26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009"/>
                  </a:moveTo>
                  <a:lnTo>
                    <a:pt x="417" y="8470"/>
                  </a:lnTo>
                  <a:lnTo>
                    <a:pt x="852" y="6783"/>
                  </a:lnTo>
                  <a:lnTo>
                    <a:pt x="1687" y="4661"/>
                  </a:lnTo>
                  <a:lnTo>
                    <a:pt x="2957" y="2974"/>
                  </a:lnTo>
                  <a:lnTo>
                    <a:pt x="4661" y="1704"/>
                  </a:lnTo>
                  <a:lnTo>
                    <a:pt x="6765" y="852"/>
                  </a:lnTo>
                  <a:lnTo>
                    <a:pt x="8470" y="417"/>
                  </a:lnTo>
                  <a:lnTo>
                    <a:pt x="11009" y="0"/>
                  </a:lnTo>
                  <a:lnTo>
                    <a:pt x="13130" y="417"/>
                  </a:lnTo>
                  <a:lnTo>
                    <a:pt x="14817" y="852"/>
                  </a:lnTo>
                  <a:lnTo>
                    <a:pt x="16939" y="1704"/>
                  </a:lnTo>
                  <a:lnTo>
                    <a:pt x="18626" y="2974"/>
                  </a:lnTo>
                  <a:lnTo>
                    <a:pt x="19913" y="4661"/>
                  </a:lnTo>
                  <a:lnTo>
                    <a:pt x="20748" y="6783"/>
                  </a:lnTo>
                  <a:lnTo>
                    <a:pt x="21600" y="8470"/>
                  </a:lnTo>
                  <a:lnTo>
                    <a:pt x="21600" y="13130"/>
                  </a:lnTo>
                  <a:lnTo>
                    <a:pt x="20748" y="14835"/>
                  </a:lnTo>
                  <a:lnTo>
                    <a:pt x="19913" y="16939"/>
                  </a:lnTo>
                  <a:lnTo>
                    <a:pt x="18626" y="18643"/>
                  </a:lnTo>
                  <a:lnTo>
                    <a:pt x="16939" y="19913"/>
                  </a:lnTo>
                  <a:lnTo>
                    <a:pt x="14817" y="20765"/>
                  </a:lnTo>
                  <a:lnTo>
                    <a:pt x="13130" y="21600"/>
                  </a:lnTo>
                  <a:lnTo>
                    <a:pt x="8470" y="21600"/>
                  </a:lnTo>
                  <a:lnTo>
                    <a:pt x="6765" y="20765"/>
                  </a:lnTo>
                  <a:lnTo>
                    <a:pt x="4661" y="19913"/>
                  </a:lnTo>
                  <a:lnTo>
                    <a:pt x="2957" y="18643"/>
                  </a:lnTo>
                  <a:lnTo>
                    <a:pt x="1687" y="16939"/>
                  </a:lnTo>
                  <a:lnTo>
                    <a:pt x="852" y="14835"/>
                  </a:lnTo>
                  <a:lnTo>
                    <a:pt x="417" y="13130"/>
                  </a:lnTo>
                  <a:lnTo>
                    <a:pt x="0" y="11009"/>
                  </a:lnTo>
                </a:path>
              </a:pathLst>
            </a:cu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59;p9"/>
            <p:cNvSpPr/>
            <p:nvPr/>
          </p:nvSpPr>
          <p:spPr>
            <a:xfrm>
              <a:off x="113110" y="200606"/>
              <a:ext cx="45556" cy="4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20" y="21600"/>
                  </a:moveTo>
                  <a:lnTo>
                    <a:pt x="8738" y="21348"/>
                  </a:lnTo>
                  <a:lnTo>
                    <a:pt x="6556" y="20865"/>
                  </a:lnTo>
                  <a:lnTo>
                    <a:pt x="4852" y="19877"/>
                  </a:lnTo>
                  <a:lnTo>
                    <a:pt x="3158" y="18406"/>
                  </a:lnTo>
                  <a:lnTo>
                    <a:pt x="1943" y="16935"/>
                  </a:lnTo>
                  <a:lnTo>
                    <a:pt x="976" y="14971"/>
                  </a:lnTo>
                  <a:lnTo>
                    <a:pt x="249" y="13006"/>
                  </a:lnTo>
                  <a:lnTo>
                    <a:pt x="0" y="10800"/>
                  </a:lnTo>
                  <a:lnTo>
                    <a:pt x="249" y="8594"/>
                  </a:lnTo>
                  <a:lnTo>
                    <a:pt x="976" y="6629"/>
                  </a:lnTo>
                  <a:lnTo>
                    <a:pt x="1943" y="4665"/>
                  </a:lnTo>
                  <a:lnTo>
                    <a:pt x="3158" y="3194"/>
                  </a:lnTo>
                  <a:lnTo>
                    <a:pt x="4852" y="1723"/>
                  </a:lnTo>
                  <a:lnTo>
                    <a:pt x="6556" y="735"/>
                  </a:lnTo>
                  <a:lnTo>
                    <a:pt x="8738" y="0"/>
                  </a:lnTo>
                  <a:lnTo>
                    <a:pt x="13101" y="0"/>
                  </a:lnTo>
                  <a:lnTo>
                    <a:pt x="15044" y="735"/>
                  </a:lnTo>
                  <a:lnTo>
                    <a:pt x="16748" y="1723"/>
                  </a:lnTo>
                  <a:lnTo>
                    <a:pt x="18442" y="3194"/>
                  </a:lnTo>
                  <a:lnTo>
                    <a:pt x="19657" y="4665"/>
                  </a:lnTo>
                  <a:lnTo>
                    <a:pt x="20624" y="6629"/>
                  </a:lnTo>
                  <a:lnTo>
                    <a:pt x="21361" y="8594"/>
                  </a:lnTo>
                  <a:lnTo>
                    <a:pt x="21600" y="10800"/>
                  </a:lnTo>
                  <a:lnTo>
                    <a:pt x="21361" y="13006"/>
                  </a:lnTo>
                  <a:lnTo>
                    <a:pt x="20624" y="14971"/>
                  </a:lnTo>
                  <a:lnTo>
                    <a:pt x="19657" y="16935"/>
                  </a:lnTo>
                  <a:lnTo>
                    <a:pt x="18442" y="18406"/>
                  </a:lnTo>
                  <a:lnTo>
                    <a:pt x="16748" y="19877"/>
                  </a:lnTo>
                  <a:lnTo>
                    <a:pt x="15044" y="20865"/>
                  </a:lnTo>
                  <a:lnTo>
                    <a:pt x="13101" y="21348"/>
                  </a:lnTo>
                  <a:lnTo>
                    <a:pt x="10920" y="21600"/>
                  </a:lnTo>
                </a:path>
              </a:pathLst>
            </a:cu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60;p9"/>
            <p:cNvSpPr/>
            <p:nvPr/>
          </p:nvSpPr>
          <p:spPr>
            <a:xfrm>
              <a:off x="128974" y="279928"/>
              <a:ext cx="19963" cy="19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27"/>
                  </a:moveTo>
                  <a:lnTo>
                    <a:pt x="0" y="8322"/>
                  </a:lnTo>
                  <a:lnTo>
                    <a:pt x="568" y="6662"/>
                  </a:lnTo>
                  <a:lnTo>
                    <a:pt x="1660" y="4434"/>
                  </a:lnTo>
                  <a:lnTo>
                    <a:pt x="3320" y="2774"/>
                  </a:lnTo>
                  <a:lnTo>
                    <a:pt x="5002" y="1660"/>
                  </a:lnTo>
                  <a:lnTo>
                    <a:pt x="6662" y="568"/>
                  </a:lnTo>
                  <a:lnTo>
                    <a:pt x="8867" y="0"/>
                  </a:lnTo>
                  <a:lnTo>
                    <a:pt x="13301" y="0"/>
                  </a:lnTo>
                  <a:lnTo>
                    <a:pt x="14961" y="568"/>
                  </a:lnTo>
                  <a:lnTo>
                    <a:pt x="17166" y="1660"/>
                  </a:lnTo>
                  <a:lnTo>
                    <a:pt x="18826" y="2774"/>
                  </a:lnTo>
                  <a:lnTo>
                    <a:pt x="19940" y="4434"/>
                  </a:lnTo>
                  <a:lnTo>
                    <a:pt x="21054" y="6662"/>
                  </a:lnTo>
                  <a:lnTo>
                    <a:pt x="21600" y="8322"/>
                  </a:lnTo>
                  <a:lnTo>
                    <a:pt x="21600" y="12755"/>
                  </a:lnTo>
                  <a:lnTo>
                    <a:pt x="21054" y="14961"/>
                  </a:lnTo>
                  <a:lnTo>
                    <a:pt x="19940" y="17166"/>
                  </a:lnTo>
                  <a:lnTo>
                    <a:pt x="17166" y="19940"/>
                  </a:lnTo>
                  <a:lnTo>
                    <a:pt x="14961" y="21054"/>
                  </a:lnTo>
                  <a:lnTo>
                    <a:pt x="13301" y="21600"/>
                  </a:lnTo>
                  <a:lnTo>
                    <a:pt x="8867" y="21600"/>
                  </a:lnTo>
                  <a:lnTo>
                    <a:pt x="6662" y="21054"/>
                  </a:lnTo>
                  <a:lnTo>
                    <a:pt x="5002" y="19940"/>
                  </a:lnTo>
                  <a:lnTo>
                    <a:pt x="3320" y="18280"/>
                  </a:lnTo>
                  <a:lnTo>
                    <a:pt x="1660" y="17166"/>
                  </a:lnTo>
                  <a:lnTo>
                    <a:pt x="568" y="14961"/>
                  </a:lnTo>
                  <a:lnTo>
                    <a:pt x="0" y="12755"/>
                  </a:lnTo>
                  <a:lnTo>
                    <a:pt x="0" y="10527"/>
                  </a:lnTo>
                </a:path>
              </a:pathLst>
            </a:cu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" name="Google Shape;61;p9"/>
            <p:cNvSpPr/>
            <p:nvPr/>
          </p:nvSpPr>
          <p:spPr>
            <a:xfrm>
              <a:off x="154063" y="145847"/>
              <a:ext cx="20467" cy="19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27"/>
                  </a:moveTo>
                  <a:lnTo>
                    <a:pt x="532" y="8322"/>
                  </a:lnTo>
                  <a:lnTo>
                    <a:pt x="1064" y="6662"/>
                  </a:lnTo>
                  <a:lnTo>
                    <a:pt x="2151" y="4434"/>
                  </a:lnTo>
                  <a:lnTo>
                    <a:pt x="3238" y="2774"/>
                  </a:lnTo>
                  <a:lnTo>
                    <a:pt x="4857" y="1660"/>
                  </a:lnTo>
                  <a:lnTo>
                    <a:pt x="6476" y="568"/>
                  </a:lnTo>
                  <a:lnTo>
                    <a:pt x="8627" y="0"/>
                  </a:lnTo>
                  <a:lnTo>
                    <a:pt x="12951" y="0"/>
                  </a:lnTo>
                  <a:lnTo>
                    <a:pt x="15124" y="568"/>
                  </a:lnTo>
                  <a:lnTo>
                    <a:pt x="16743" y="1660"/>
                  </a:lnTo>
                  <a:lnTo>
                    <a:pt x="18362" y="2774"/>
                  </a:lnTo>
                  <a:lnTo>
                    <a:pt x="19427" y="4434"/>
                  </a:lnTo>
                  <a:lnTo>
                    <a:pt x="20513" y="6662"/>
                  </a:lnTo>
                  <a:lnTo>
                    <a:pt x="21068" y="8322"/>
                  </a:lnTo>
                  <a:lnTo>
                    <a:pt x="21600" y="10527"/>
                  </a:lnTo>
                  <a:lnTo>
                    <a:pt x="21068" y="12755"/>
                  </a:lnTo>
                  <a:lnTo>
                    <a:pt x="20513" y="14961"/>
                  </a:lnTo>
                  <a:lnTo>
                    <a:pt x="19427" y="16621"/>
                  </a:lnTo>
                  <a:lnTo>
                    <a:pt x="18362" y="18280"/>
                  </a:lnTo>
                  <a:lnTo>
                    <a:pt x="16743" y="19940"/>
                  </a:lnTo>
                  <a:lnTo>
                    <a:pt x="15124" y="20509"/>
                  </a:lnTo>
                  <a:lnTo>
                    <a:pt x="12951" y="21600"/>
                  </a:lnTo>
                  <a:lnTo>
                    <a:pt x="8627" y="21600"/>
                  </a:lnTo>
                  <a:lnTo>
                    <a:pt x="6476" y="20509"/>
                  </a:lnTo>
                  <a:lnTo>
                    <a:pt x="4857" y="19940"/>
                  </a:lnTo>
                  <a:lnTo>
                    <a:pt x="3238" y="18280"/>
                  </a:lnTo>
                  <a:lnTo>
                    <a:pt x="1064" y="14961"/>
                  </a:lnTo>
                  <a:lnTo>
                    <a:pt x="532" y="12755"/>
                  </a:lnTo>
                  <a:lnTo>
                    <a:pt x="0" y="10527"/>
                  </a:lnTo>
                  <a:close/>
                </a:path>
              </a:pathLst>
            </a:cu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62;p9"/>
            <p:cNvSpPr/>
            <p:nvPr/>
          </p:nvSpPr>
          <p:spPr>
            <a:xfrm flipH="1" flipV="1">
              <a:off x="126432" y="49127"/>
              <a:ext cx="51166" cy="1"/>
            </a:xfrm>
            <a:prstGeom prst="line">
              <a:avLst/>
            </a:pr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4" name="Google Shape;63;p9"/>
            <p:cNvSpPr/>
            <p:nvPr/>
          </p:nvSpPr>
          <p:spPr>
            <a:xfrm>
              <a:off x="128974" y="106449"/>
              <a:ext cx="26099" cy="26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009"/>
                  </a:moveTo>
                  <a:lnTo>
                    <a:pt x="0" y="8904"/>
                  </a:lnTo>
                  <a:lnTo>
                    <a:pt x="1704" y="4661"/>
                  </a:lnTo>
                  <a:lnTo>
                    <a:pt x="2974" y="3391"/>
                  </a:lnTo>
                  <a:lnTo>
                    <a:pt x="4661" y="2122"/>
                  </a:lnTo>
                  <a:lnTo>
                    <a:pt x="6365" y="852"/>
                  </a:lnTo>
                  <a:lnTo>
                    <a:pt x="8470" y="417"/>
                  </a:lnTo>
                  <a:lnTo>
                    <a:pt x="10591" y="0"/>
                  </a:lnTo>
                  <a:lnTo>
                    <a:pt x="12713" y="417"/>
                  </a:lnTo>
                  <a:lnTo>
                    <a:pt x="14835" y="852"/>
                  </a:lnTo>
                  <a:lnTo>
                    <a:pt x="16957" y="2122"/>
                  </a:lnTo>
                  <a:lnTo>
                    <a:pt x="18226" y="3391"/>
                  </a:lnTo>
                  <a:lnTo>
                    <a:pt x="19913" y="4661"/>
                  </a:lnTo>
                  <a:lnTo>
                    <a:pt x="20765" y="6783"/>
                  </a:lnTo>
                  <a:lnTo>
                    <a:pt x="21183" y="8904"/>
                  </a:lnTo>
                  <a:lnTo>
                    <a:pt x="21600" y="11009"/>
                  </a:lnTo>
                  <a:lnTo>
                    <a:pt x="20765" y="15252"/>
                  </a:lnTo>
                  <a:lnTo>
                    <a:pt x="19913" y="16939"/>
                  </a:lnTo>
                  <a:lnTo>
                    <a:pt x="18226" y="18643"/>
                  </a:lnTo>
                  <a:lnTo>
                    <a:pt x="16957" y="19913"/>
                  </a:lnTo>
                  <a:lnTo>
                    <a:pt x="14835" y="20748"/>
                  </a:lnTo>
                  <a:lnTo>
                    <a:pt x="12713" y="21600"/>
                  </a:lnTo>
                  <a:lnTo>
                    <a:pt x="8470" y="21600"/>
                  </a:lnTo>
                  <a:lnTo>
                    <a:pt x="6365" y="20748"/>
                  </a:lnTo>
                  <a:lnTo>
                    <a:pt x="4661" y="19913"/>
                  </a:lnTo>
                  <a:lnTo>
                    <a:pt x="2974" y="18643"/>
                  </a:lnTo>
                  <a:lnTo>
                    <a:pt x="1704" y="16939"/>
                  </a:lnTo>
                  <a:lnTo>
                    <a:pt x="852" y="15252"/>
                  </a:lnTo>
                  <a:lnTo>
                    <a:pt x="0" y="13130"/>
                  </a:lnTo>
                  <a:lnTo>
                    <a:pt x="0" y="11009"/>
                  </a:lnTo>
                  <a:close/>
                </a:path>
              </a:pathLst>
            </a:cu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33;p6"/>
          <p:cNvSpPr/>
          <p:nvPr/>
        </p:nvSpPr>
        <p:spPr>
          <a:xfrm flipH="1">
            <a:off x="2472375" y="0"/>
            <a:ext cx="113101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" name="Google Shape;34;p6"/>
          <p:cNvSpPr/>
          <p:nvPr/>
        </p:nvSpPr>
        <p:spPr>
          <a:xfrm>
            <a:off x="2585474" y="0"/>
            <a:ext cx="65586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" name="Body Level One…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22" name="Google Shape;363;p47"/>
          <p:cNvGrpSpPr/>
          <p:nvPr/>
        </p:nvGrpSpPr>
        <p:grpSpPr>
          <a:xfrm>
            <a:off x="234472" y="613657"/>
            <a:ext cx="372553" cy="360281"/>
            <a:chOff x="21" y="0"/>
            <a:chExt cx="372551" cy="360279"/>
          </a:xfrm>
        </p:grpSpPr>
        <p:sp>
          <p:nvSpPr>
            <p:cNvPr id="116" name="Google Shape;364;p47"/>
            <p:cNvSpPr/>
            <p:nvPr/>
          </p:nvSpPr>
          <p:spPr>
            <a:xfrm>
              <a:off x="21" y="139711"/>
              <a:ext cx="314222" cy="186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589" y="21600"/>
                  </a:moveTo>
                  <a:lnTo>
                    <a:pt x="17801" y="21542"/>
                  </a:lnTo>
                  <a:lnTo>
                    <a:pt x="18012" y="21422"/>
                  </a:lnTo>
                  <a:lnTo>
                    <a:pt x="18187" y="21186"/>
                  </a:lnTo>
                  <a:lnTo>
                    <a:pt x="18294" y="20889"/>
                  </a:lnTo>
                  <a:lnTo>
                    <a:pt x="18715" y="19583"/>
                  </a:lnTo>
                  <a:lnTo>
                    <a:pt x="19243" y="17862"/>
                  </a:lnTo>
                  <a:lnTo>
                    <a:pt x="19770" y="15725"/>
                  </a:lnTo>
                  <a:lnTo>
                    <a:pt x="20052" y="14597"/>
                  </a:lnTo>
                  <a:lnTo>
                    <a:pt x="20333" y="13352"/>
                  </a:lnTo>
                  <a:lnTo>
                    <a:pt x="20580" y="12046"/>
                  </a:lnTo>
                  <a:lnTo>
                    <a:pt x="20826" y="10623"/>
                  </a:lnTo>
                  <a:lnTo>
                    <a:pt x="21037" y="9198"/>
                  </a:lnTo>
                  <a:lnTo>
                    <a:pt x="21248" y="7714"/>
                  </a:lnTo>
                  <a:lnTo>
                    <a:pt x="21389" y="6172"/>
                  </a:lnTo>
                  <a:lnTo>
                    <a:pt x="21495" y="4569"/>
                  </a:lnTo>
                  <a:lnTo>
                    <a:pt x="21565" y="2968"/>
                  </a:lnTo>
                  <a:lnTo>
                    <a:pt x="21600" y="1306"/>
                  </a:lnTo>
                  <a:lnTo>
                    <a:pt x="21600" y="1067"/>
                  </a:lnTo>
                  <a:lnTo>
                    <a:pt x="21458" y="595"/>
                  </a:lnTo>
                  <a:lnTo>
                    <a:pt x="21389" y="356"/>
                  </a:lnTo>
                  <a:lnTo>
                    <a:pt x="21248" y="236"/>
                  </a:lnTo>
                  <a:lnTo>
                    <a:pt x="21107" y="58"/>
                  </a:lnTo>
                  <a:lnTo>
                    <a:pt x="20966" y="0"/>
                  </a:lnTo>
                  <a:lnTo>
                    <a:pt x="4644" y="0"/>
                  </a:lnTo>
                  <a:lnTo>
                    <a:pt x="4502" y="58"/>
                  </a:lnTo>
                  <a:lnTo>
                    <a:pt x="4362" y="236"/>
                  </a:lnTo>
                  <a:lnTo>
                    <a:pt x="4222" y="356"/>
                  </a:lnTo>
                  <a:lnTo>
                    <a:pt x="4151" y="595"/>
                  </a:lnTo>
                  <a:lnTo>
                    <a:pt x="4010" y="1067"/>
                  </a:lnTo>
                  <a:lnTo>
                    <a:pt x="4010" y="1720"/>
                  </a:lnTo>
                  <a:lnTo>
                    <a:pt x="3693" y="1542"/>
                  </a:lnTo>
                  <a:lnTo>
                    <a:pt x="3412" y="1425"/>
                  </a:lnTo>
                  <a:lnTo>
                    <a:pt x="3095" y="1364"/>
                  </a:lnTo>
                  <a:lnTo>
                    <a:pt x="2814" y="1306"/>
                  </a:lnTo>
                  <a:lnTo>
                    <a:pt x="2534" y="1364"/>
                  </a:lnTo>
                  <a:lnTo>
                    <a:pt x="2252" y="1425"/>
                  </a:lnTo>
                  <a:lnTo>
                    <a:pt x="1970" y="1542"/>
                  </a:lnTo>
                  <a:lnTo>
                    <a:pt x="1723" y="1720"/>
                  </a:lnTo>
                  <a:lnTo>
                    <a:pt x="1478" y="1898"/>
                  </a:lnTo>
                  <a:lnTo>
                    <a:pt x="1231" y="2137"/>
                  </a:lnTo>
                  <a:lnTo>
                    <a:pt x="1020" y="2434"/>
                  </a:lnTo>
                  <a:lnTo>
                    <a:pt x="809" y="2729"/>
                  </a:lnTo>
                  <a:lnTo>
                    <a:pt x="633" y="3026"/>
                  </a:lnTo>
                  <a:lnTo>
                    <a:pt x="493" y="3443"/>
                  </a:lnTo>
                  <a:lnTo>
                    <a:pt x="351" y="3799"/>
                  </a:lnTo>
                  <a:lnTo>
                    <a:pt x="211" y="4213"/>
                  </a:lnTo>
                  <a:lnTo>
                    <a:pt x="140" y="4629"/>
                  </a:lnTo>
                  <a:lnTo>
                    <a:pt x="71" y="5105"/>
                  </a:lnTo>
                  <a:lnTo>
                    <a:pt x="0" y="5577"/>
                  </a:lnTo>
                  <a:lnTo>
                    <a:pt x="0" y="6052"/>
                  </a:lnTo>
                  <a:lnTo>
                    <a:pt x="35" y="6944"/>
                  </a:lnTo>
                  <a:lnTo>
                    <a:pt x="140" y="7775"/>
                  </a:lnTo>
                  <a:lnTo>
                    <a:pt x="316" y="8664"/>
                  </a:lnTo>
                  <a:lnTo>
                    <a:pt x="527" y="9434"/>
                  </a:lnTo>
                  <a:lnTo>
                    <a:pt x="809" y="10265"/>
                  </a:lnTo>
                  <a:lnTo>
                    <a:pt x="1125" y="11038"/>
                  </a:lnTo>
                  <a:lnTo>
                    <a:pt x="1478" y="11749"/>
                  </a:lnTo>
                  <a:lnTo>
                    <a:pt x="1865" y="12402"/>
                  </a:lnTo>
                  <a:lnTo>
                    <a:pt x="2287" y="12997"/>
                  </a:lnTo>
                  <a:lnTo>
                    <a:pt x="2744" y="13589"/>
                  </a:lnTo>
                  <a:lnTo>
                    <a:pt x="3237" y="14064"/>
                  </a:lnTo>
                  <a:lnTo>
                    <a:pt x="3730" y="14480"/>
                  </a:lnTo>
                  <a:lnTo>
                    <a:pt x="4222" y="14836"/>
                  </a:lnTo>
                  <a:lnTo>
                    <a:pt x="4715" y="15072"/>
                  </a:lnTo>
                  <a:lnTo>
                    <a:pt x="5206" y="15250"/>
                  </a:lnTo>
                  <a:lnTo>
                    <a:pt x="5698" y="15311"/>
                  </a:lnTo>
                  <a:lnTo>
                    <a:pt x="5874" y="16142"/>
                  </a:lnTo>
                  <a:lnTo>
                    <a:pt x="6085" y="16912"/>
                  </a:lnTo>
                  <a:lnTo>
                    <a:pt x="6509" y="18454"/>
                  </a:lnTo>
                  <a:lnTo>
                    <a:pt x="6930" y="19760"/>
                  </a:lnTo>
                  <a:lnTo>
                    <a:pt x="7317" y="20889"/>
                  </a:lnTo>
                  <a:lnTo>
                    <a:pt x="7423" y="21186"/>
                  </a:lnTo>
                  <a:lnTo>
                    <a:pt x="7599" y="21422"/>
                  </a:lnTo>
                  <a:lnTo>
                    <a:pt x="7810" y="21542"/>
                  </a:lnTo>
                  <a:lnTo>
                    <a:pt x="8021" y="21600"/>
                  </a:lnTo>
                </a:path>
              </a:pathLst>
            </a:cu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365;p47"/>
            <p:cNvSpPr/>
            <p:nvPr/>
          </p:nvSpPr>
          <p:spPr>
            <a:xfrm>
              <a:off x="23555" y="174508"/>
              <a:ext cx="51187" cy="7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35"/>
                  </a:moveTo>
                  <a:lnTo>
                    <a:pt x="0" y="4081"/>
                  </a:lnTo>
                  <a:lnTo>
                    <a:pt x="434" y="3175"/>
                  </a:lnTo>
                  <a:lnTo>
                    <a:pt x="1082" y="2270"/>
                  </a:lnTo>
                  <a:lnTo>
                    <a:pt x="2164" y="1513"/>
                  </a:lnTo>
                  <a:lnTo>
                    <a:pt x="3245" y="905"/>
                  </a:lnTo>
                  <a:lnTo>
                    <a:pt x="4318" y="453"/>
                  </a:lnTo>
                  <a:lnTo>
                    <a:pt x="5834" y="155"/>
                  </a:lnTo>
                  <a:lnTo>
                    <a:pt x="7342" y="0"/>
                  </a:lnTo>
                  <a:lnTo>
                    <a:pt x="8424" y="0"/>
                  </a:lnTo>
                  <a:lnTo>
                    <a:pt x="9505" y="155"/>
                  </a:lnTo>
                  <a:lnTo>
                    <a:pt x="11882" y="757"/>
                  </a:lnTo>
                  <a:lnTo>
                    <a:pt x="13824" y="1662"/>
                  </a:lnTo>
                  <a:lnTo>
                    <a:pt x="15553" y="2567"/>
                  </a:lnTo>
                  <a:lnTo>
                    <a:pt x="15987" y="4837"/>
                  </a:lnTo>
                  <a:lnTo>
                    <a:pt x="16634" y="7250"/>
                  </a:lnTo>
                  <a:lnTo>
                    <a:pt x="18142" y="12384"/>
                  </a:lnTo>
                  <a:lnTo>
                    <a:pt x="20084" y="17371"/>
                  </a:lnTo>
                  <a:lnTo>
                    <a:pt x="21600" y="21600"/>
                  </a:lnTo>
                  <a:lnTo>
                    <a:pt x="19871" y="21296"/>
                  </a:lnTo>
                  <a:lnTo>
                    <a:pt x="17929" y="20843"/>
                  </a:lnTo>
                  <a:lnTo>
                    <a:pt x="16200" y="20242"/>
                  </a:lnTo>
                  <a:lnTo>
                    <a:pt x="14258" y="19485"/>
                  </a:lnTo>
                  <a:lnTo>
                    <a:pt x="12529" y="18729"/>
                  </a:lnTo>
                  <a:lnTo>
                    <a:pt x="10587" y="17823"/>
                  </a:lnTo>
                  <a:lnTo>
                    <a:pt x="8858" y="16769"/>
                  </a:lnTo>
                  <a:lnTo>
                    <a:pt x="7129" y="15709"/>
                  </a:lnTo>
                  <a:lnTo>
                    <a:pt x="5622" y="14499"/>
                  </a:lnTo>
                  <a:lnTo>
                    <a:pt x="4318" y="13290"/>
                  </a:lnTo>
                  <a:lnTo>
                    <a:pt x="3024" y="11932"/>
                  </a:lnTo>
                  <a:lnTo>
                    <a:pt x="1942" y="10722"/>
                  </a:lnTo>
                  <a:lnTo>
                    <a:pt x="1082" y="9364"/>
                  </a:lnTo>
                  <a:lnTo>
                    <a:pt x="434" y="7857"/>
                  </a:lnTo>
                  <a:lnTo>
                    <a:pt x="0" y="6493"/>
                  </a:lnTo>
                  <a:lnTo>
                    <a:pt x="0" y="5135"/>
                  </a:lnTo>
                </a:path>
              </a:pathLst>
            </a:cu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366;p47"/>
            <p:cNvSpPr/>
            <p:nvPr/>
          </p:nvSpPr>
          <p:spPr>
            <a:xfrm>
              <a:off x="21" y="327521"/>
              <a:ext cx="372553" cy="3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36" y="21600"/>
                  </a:moveTo>
                  <a:lnTo>
                    <a:pt x="1364" y="21600"/>
                  </a:lnTo>
                  <a:lnTo>
                    <a:pt x="1217" y="21267"/>
                  </a:lnTo>
                  <a:lnTo>
                    <a:pt x="1068" y="20921"/>
                  </a:lnTo>
                  <a:lnTo>
                    <a:pt x="949" y="20256"/>
                  </a:lnTo>
                  <a:lnTo>
                    <a:pt x="831" y="19245"/>
                  </a:lnTo>
                  <a:lnTo>
                    <a:pt x="593" y="16875"/>
                  </a:lnTo>
                  <a:lnTo>
                    <a:pt x="386" y="13841"/>
                  </a:lnTo>
                  <a:lnTo>
                    <a:pt x="238" y="10461"/>
                  </a:lnTo>
                  <a:lnTo>
                    <a:pt x="118" y="6747"/>
                  </a:lnTo>
                  <a:lnTo>
                    <a:pt x="29" y="3381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571" y="3381"/>
                  </a:lnTo>
                  <a:lnTo>
                    <a:pt x="21482" y="6747"/>
                  </a:lnTo>
                  <a:lnTo>
                    <a:pt x="21364" y="10461"/>
                  </a:lnTo>
                  <a:lnTo>
                    <a:pt x="21215" y="13841"/>
                  </a:lnTo>
                  <a:lnTo>
                    <a:pt x="21007" y="16875"/>
                  </a:lnTo>
                  <a:lnTo>
                    <a:pt x="20769" y="19245"/>
                  </a:lnTo>
                  <a:lnTo>
                    <a:pt x="20651" y="20256"/>
                  </a:lnTo>
                  <a:lnTo>
                    <a:pt x="20533" y="20921"/>
                  </a:lnTo>
                  <a:lnTo>
                    <a:pt x="20384" y="21267"/>
                  </a:lnTo>
                  <a:lnTo>
                    <a:pt x="20236" y="21600"/>
                  </a:lnTo>
                  <a:close/>
                </a:path>
              </a:pathLst>
            </a:cu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367;p47"/>
            <p:cNvSpPr/>
            <p:nvPr/>
          </p:nvSpPr>
          <p:spPr>
            <a:xfrm>
              <a:off x="174025" y="-1"/>
              <a:ext cx="14332" cy="96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0808" y="807"/>
                  </a:lnTo>
                  <a:lnTo>
                    <a:pt x="19288" y="1495"/>
                  </a:lnTo>
                  <a:lnTo>
                    <a:pt x="16184" y="2071"/>
                  </a:lnTo>
                  <a:lnTo>
                    <a:pt x="13112" y="2760"/>
                  </a:lnTo>
                  <a:lnTo>
                    <a:pt x="8488" y="3448"/>
                  </a:lnTo>
                  <a:lnTo>
                    <a:pt x="4624" y="4481"/>
                  </a:lnTo>
                  <a:lnTo>
                    <a:pt x="2312" y="5057"/>
                  </a:lnTo>
                  <a:lnTo>
                    <a:pt x="1520" y="5632"/>
                  </a:lnTo>
                  <a:lnTo>
                    <a:pt x="0" y="6434"/>
                  </a:lnTo>
                  <a:lnTo>
                    <a:pt x="0" y="8043"/>
                  </a:lnTo>
                  <a:lnTo>
                    <a:pt x="1520" y="8732"/>
                  </a:lnTo>
                  <a:lnTo>
                    <a:pt x="2312" y="9420"/>
                  </a:lnTo>
                  <a:lnTo>
                    <a:pt x="4624" y="9883"/>
                  </a:lnTo>
                  <a:lnTo>
                    <a:pt x="8488" y="10916"/>
                  </a:lnTo>
                  <a:lnTo>
                    <a:pt x="13112" y="11717"/>
                  </a:lnTo>
                  <a:lnTo>
                    <a:pt x="16184" y="12293"/>
                  </a:lnTo>
                  <a:lnTo>
                    <a:pt x="19288" y="12868"/>
                  </a:lnTo>
                  <a:lnTo>
                    <a:pt x="20808" y="13557"/>
                  </a:lnTo>
                  <a:lnTo>
                    <a:pt x="21600" y="14364"/>
                  </a:lnTo>
                  <a:lnTo>
                    <a:pt x="20808" y="15279"/>
                  </a:lnTo>
                  <a:lnTo>
                    <a:pt x="19288" y="15968"/>
                  </a:lnTo>
                  <a:lnTo>
                    <a:pt x="16184" y="16543"/>
                  </a:lnTo>
                  <a:lnTo>
                    <a:pt x="13112" y="17119"/>
                  </a:lnTo>
                  <a:lnTo>
                    <a:pt x="8488" y="17925"/>
                  </a:lnTo>
                  <a:lnTo>
                    <a:pt x="4624" y="18840"/>
                  </a:lnTo>
                  <a:lnTo>
                    <a:pt x="2312" y="19416"/>
                  </a:lnTo>
                  <a:lnTo>
                    <a:pt x="1520" y="20105"/>
                  </a:lnTo>
                  <a:lnTo>
                    <a:pt x="0" y="20793"/>
                  </a:lnTo>
                  <a:lnTo>
                    <a:pt x="0" y="21600"/>
                  </a:lnTo>
                </a:path>
              </a:pathLst>
            </a:cu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368;p47"/>
            <p:cNvSpPr/>
            <p:nvPr/>
          </p:nvSpPr>
          <p:spPr>
            <a:xfrm>
              <a:off x="137169" y="-1"/>
              <a:ext cx="14332" cy="96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0840" y="807"/>
                  </a:lnTo>
                  <a:lnTo>
                    <a:pt x="19288" y="1495"/>
                  </a:lnTo>
                  <a:lnTo>
                    <a:pt x="16976" y="2071"/>
                  </a:lnTo>
                  <a:lnTo>
                    <a:pt x="13112" y="2760"/>
                  </a:lnTo>
                  <a:lnTo>
                    <a:pt x="8488" y="3448"/>
                  </a:lnTo>
                  <a:lnTo>
                    <a:pt x="4624" y="4481"/>
                  </a:lnTo>
                  <a:lnTo>
                    <a:pt x="3072" y="5057"/>
                  </a:lnTo>
                  <a:lnTo>
                    <a:pt x="1552" y="5632"/>
                  </a:lnTo>
                  <a:lnTo>
                    <a:pt x="760" y="6434"/>
                  </a:lnTo>
                  <a:lnTo>
                    <a:pt x="0" y="7241"/>
                  </a:lnTo>
                  <a:lnTo>
                    <a:pt x="760" y="8043"/>
                  </a:lnTo>
                  <a:lnTo>
                    <a:pt x="1552" y="8732"/>
                  </a:lnTo>
                  <a:lnTo>
                    <a:pt x="3072" y="9420"/>
                  </a:lnTo>
                  <a:lnTo>
                    <a:pt x="4624" y="9883"/>
                  </a:lnTo>
                  <a:lnTo>
                    <a:pt x="8488" y="10916"/>
                  </a:lnTo>
                  <a:lnTo>
                    <a:pt x="13112" y="11717"/>
                  </a:lnTo>
                  <a:lnTo>
                    <a:pt x="16976" y="12293"/>
                  </a:lnTo>
                  <a:lnTo>
                    <a:pt x="19288" y="12868"/>
                  </a:lnTo>
                  <a:lnTo>
                    <a:pt x="20840" y="13557"/>
                  </a:lnTo>
                  <a:lnTo>
                    <a:pt x="21600" y="14364"/>
                  </a:lnTo>
                  <a:lnTo>
                    <a:pt x="20840" y="15279"/>
                  </a:lnTo>
                  <a:lnTo>
                    <a:pt x="19288" y="15968"/>
                  </a:lnTo>
                  <a:lnTo>
                    <a:pt x="16976" y="16543"/>
                  </a:lnTo>
                  <a:lnTo>
                    <a:pt x="13112" y="17119"/>
                  </a:lnTo>
                  <a:lnTo>
                    <a:pt x="8488" y="17925"/>
                  </a:lnTo>
                  <a:lnTo>
                    <a:pt x="4624" y="18840"/>
                  </a:lnTo>
                  <a:lnTo>
                    <a:pt x="3072" y="19416"/>
                  </a:lnTo>
                  <a:lnTo>
                    <a:pt x="1552" y="20105"/>
                  </a:lnTo>
                  <a:lnTo>
                    <a:pt x="760" y="20793"/>
                  </a:lnTo>
                  <a:lnTo>
                    <a:pt x="0" y="21600"/>
                  </a:lnTo>
                </a:path>
              </a:pathLst>
            </a:cu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369;p47"/>
            <p:cNvSpPr/>
            <p:nvPr/>
          </p:nvSpPr>
          <p:spPr>
            <a:xfrm>
              <a:off x="210860" y="-1"/>
              <a:ext cx="13827" cy="96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807"/>
                  </a:lnTo>
                  <a:lnTo>
                    <a:pt x="19204" y="1495"/>
                  </a:lnTo>
                  <a:lnTo>
                    <a:pt x="16807" y="2071"/>
                  </a:lnTo>
                  <a:lnTo>
                    <a:pt x="8798" y="3448"/>
                  </a:lnTo>
                  <a:lnTo>
                    <a:pt x="4005" y="4481"/>
                  </a:lnTo>
                  <a:lnTo>
                    <a:pt x="2396" y="5057"/>
                  </a:lnTo>
                  <a:lnTo>
                    <a:pt x="821" y="5632"/>
                  </a:lnTo>
                  <a:lnTo>
                    <a:pt x="0" y="6434"/>
                  </a:lnTo>
                  <a:lnTo>
                    <a:pt x="0" y="8043"/>
                  </a:lnTo>
                  <a:lnTo>
                    <a:pt x="821" y="8732"/>
                  </a:lnTo>
                  <a:lnTo>
                    <a:pt x="2396" y="9420"/>
                  </a:lnTo>
                  <a:lnTo>
                    <a:pt x="4005" y="9883"/>
                  </a:lnTo>
                  <a:lnTo>
                    <a:pt x="8798" y="10916"/>
                  </a:lnTo>
                  <a:lnTo>
                    <a:pt x="12802" y="11717"/>
                  </a:lnTo>
                  <a:lnTo>
                    <a:pt x="16807" y="12293"/>
                  </a:lnTo>
                  <a:lnTo>
                    <a:pt x="19204" y="12868"/>
                  </a:lnTo>
                  <a:lnTo>
                    <a:pt x="21600" y="13557"/>
                  </a:lnTo>
                  <a:lnTo>
                    <a:pt x="21600" y="15279"/>
                  </a:lnTo>
                  <a:lnTo>
                    <a:pt x="19204" y="15968"/>
                  </a:lnTo>
                  <a:lnTo>
                    <a:pt x="16807" y="16543"/>
                  </a:lnTo>
                  <a:lnTo>
                    <a:pt x="12802" y="17119"/>
                  </a:lnTo>
                  <a:lnTo>
                    <a:pt x="8798" y="17925"/>
                  </a:lnTo>
                  <a:lnTo>
                    <a:pt x="4005" y="18840"/>
                  </a:lnTo>
                  <a:lnTo>
                    <a:pt x="2396" y="19416"/>
                  </a:lnTo>
                  <a:lnTo>
                    <a:pt x="821" y="20105"/>
                  </a:lnTo>
                  <a:lnTo>
                    <a:pt x="0" y="20793"/>
                  </a:lnTo>
                  <a:lnTo>
                    <a:pt x="0" y="21600"/>
                  </a:lnTo>
                </a:path>
              </a:pathLst>
            </a:custGeom>
            <a:noFill/>
            <a:ln w="12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3" name="TextBox 1"/>
          <p:cNvSpPr txBox="1"/>
          <p:nvPr/>
        </p:nvSpPr>
        <p:spPr>
          <a:xfrm>
            <a:off x="650763" y="626640"/>
            <a:ext cx="162998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Brain Break</a:t>
            </a:r>
          </a:p>
        </p:txBody>
      </p:sp>
      <p:pic>
        <p:nvPicPr>
          <p:cNvPr id="124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4274432"/>
            <a:ext cx="2585474" cy="869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4274432"/>
            <a:ext cx="2585474" cy="86906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Google Shape;66;p11"/>
          <p:cNvSpPr/>
          <p:nvPr/>
        </p:nvSpPr>
        <p:spPr>
          <a:xfrm flipH="1">
            <a:off x="2472375" y="0"/>
            <a:ext cx="113101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" name="Google Shape;67;p11"/>
          <p:cNvSpPr/>
          <p:nvPr/>
        </p:nvSpPr>
        <p:spPr>
          <a:xfrm>
            <a:off x="2585474" y="0"/>
            <a:ext cx="65586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4" name="Title Text"/>
          <p:cNvSpPr txBox="1"/>
          <p:nvPr>
            <p:ph type="title"/>
          </p:nvPr>
        </p:nvSpPr>
        <p:spPr>
          <a:xfrm>
            <a:off x="234450" y="575499"/>
            <a:ext cx="2046301" cy="3981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sz="half" idx="1"/>
          </p:nvPr>
        </p:nvSpPr>
        <p:spPr>
          <a:xfrm>
            <a:off x="3062199" y="575499"/>
            <a:ext cx="2730001" cy="3981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298450">
              <a:buSzPts val="1100"/>
              <a:defRPr sz="1100"/>
            </a:lvl1pPr>
            <a:lvl2pPr indent="-298450">
              <a:buSzPts val="1100"/>
              <a:defRPr sz="1100"/>
            </a:lvl2pPr>
            <a:lvl3pPr indent="-298450">
              <a:buSzPts val="1100"/>
              <a:defRPr sz="1100"/>
            </a:lvl3pPr>
            <a:lvl4pPr indent="-298450">
              <a:buSzPts val="1100"/>
              <a:defRPr sz="1100"/>
            </a:lvl4pPr>
            <a:lvl5pPr indent="-298450">
              <a:buSzPts val="1100"/>
              <a:defRPr sz="1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Google Shape;70;p11"/>
          <p:cNvSpPr txBox="1"/>
          <p:nvPr>
            <p:ph type="body" sz="half" idx="13"/>
          </p:nvPr>
        </p:nvSpPr>
        <p:spPr>
          <a:xfrm>
            <a:off x="5956701" y="575499"/>
            <a:ext cx="2730001" cy="3981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298450">
              <a:buSzPts val="1100"/>
              <a:defRPr sz="1100"/>
            </a:pP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B57B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Nunito Sans"/>
          <a:ea typeface="Nunito Sans"/>
          <a:cs typeface="Nunito Sans"/>
          <a:sym typeface="Nunito San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Nunito Sans"/>
          <a:ea typeface="Nunito Sans"/>
          <a:cs typeface="Nunito Sans"/>
          <a:sym typeface="Nunito San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Nunito Sans"/>
          <a:ea typeface="Nunito Sans"/>
          <a:cs typeface="Nunito Sans"/>
          <a:sym typeface="Nunito San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Nunito Sans"/>
          <a:ea typeface="Nunito Sans"/>
          <a:cs typeface="Nunito Sans"/>
          <a:sym typeface="Nunito San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Nunito Sans"/>
          <a:ea typeface="Nunito Sans"/>
          <a:cs typeface="Nunito Sans"/>
          <a:sym typeface="Nunito Sans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Nunito Sans"/>
          <a:ea typeface="Nunito Sans"/>
          <a:cs typeface="Nunito Sans"/>
          <a:sym typeface="Nunito Sans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Nunito Sans"/>
          <a:ea typeface="Nunito Sans"/>
          <a:cs typeface="Nunito Sans"/>
          <a:sym typeface="Nunito Sans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Nunito Sans"/>
          <a:ea typeface="Nunito Sans"/>
          <a:cs typeface="Nunito Sans"/>
          <a:sym typeface="Nunito Sans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Nunito Sans"/>
          <a:ea typeface="Nunito Sans"/>
          <a:cs typeface="Nunito Sans"/>
          <a:sym typeface="Nunito Sans"/>
        </a:defRPr>
      </a:lvl9pPr>
    </p:titleStyle>
    <p:bodyStyle>
      <a:lvl1pPr marL="457200" marR="0" indent="-3175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CCCCCC"/>
        </a:buClr>
        <a:buSzPts val="1400"/>
        <a:buFont typeface="Helvetica"/>
        <a:buChar char="▪"/>
        <a:tabLst/>
        <a:defRPr b="0" baseline="0" cap="none" i="0" spc="0" strike="noStrike" sz="1400" u="none">
          <a:ln>
            <a:noFill/>
          </a:ln>
          <a:solidFill>
            <a:srgbClr val="666666"/>
          </a:solidFill>
          <a:uFillTx/>
          <a:latin typeface="Nunito Sans"/>
          <a:ea typeface="Nunito Sans"/>
          <a:cs typeface="Nunito Sans"/>
          <a:sym typeface="Nunito Sans"/>
        </a:defRPr>
      </a:lvl1pPr>
      <a:lvl2pPr marL="914400" marR="0" indent="-3175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CCCCCC"/>
        </a:buClr>
        <a:buSzPts val="1400"/>
        <a:buFont typeface="Helvetica"/>
        <a:buChar char="-"/>
        <a:tabLst/>
        <a:defRPr b="0" baseline="0" cap="none" i="0" spc="0" strike="noStrike" sz="1400" u="none">
          <a:ln>
            <a:noFill/>
          </a:ln>
          <a:solidFill>
            <a:srgbClr val="666666"/>
          </a:solidFill>
          <a:uFillTx/>
          <a:latin typeface="Nunito Sans"/>
          <a:ea typeface="Nunito Sans"/>
          <a:cs typeface="Nunito Sans"/>
          <a:sym typeface="Nunito Sans"/>
        </a:defRPr>
      </a:lvl2pPr>
      <a:lvl3pPr marL="1371600" marR="0" indent="-3175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CCCCCC"/>
        </a:buClr>
        <a:buSzPts val="1400"/>
        <a:buFont typeface="Helvetica"/>
        <a:buChar char="-"/>
        <a:tabLst/>
        <a:defRPr b="0" baseline="0" cap="none" i="0" spc="0" strike="noStrike" sz="1400" u="none">
          <a:ln>
            <a:noFill/>
          </a:ln>
          <a:solidFill>
            <a:srgbClr val="666666"/>
          </a:solidFill>
          <a:uFillTx/>
          <a:latin typeface="Nunito Sans"/>
          <a:ea typeface="Nunito Sans"/>
          <a:cs typeface="Nunito Sans"/>
          <a:sym typeface="Nunito Sans"/>
        </a:defRPr>
      </a:lvl3pPr>
      <a:lvl4pPr marL="1828800" marR="0" indent="-3175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CCCCCC"/>
        </a:buClr>
        <a:buSzPts val="1400"/>
        <a:buFont typeface="Helvetica"/>
        <a:buChar char="-"/>
        <a:tabLst/>
        <a:defRPr b="0" baseline="0" cap="none" i="0" spc="0" strike="noStrike" sz="1400" u="none">
          <a:ln>
            <a:noFill/>
          </a:ln>
          <a:solidFill>
            <a:srgbClr val="666666"/>
          </a:solidFill>
          <a:uFillTx/>
          <a:latin typeface="Nunito Sans"/>
          <a:ea typeface="Nunito Sans"/>
          <a:cs typeface="Nunito Sans"/>
          <a:sym typeface="Nunito Sans"/>
        </a:defRPr>
      </a:lvl4pPr>
      <a:lvl5pPr marL="2286000" marR="0" indent="-3175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CCCCCC"/>
        </a:buClr>
        <a:buSzPts val="1400"/>
        <a:buFont typeface="Helvetica"/>
        <a:buChar char="-"/>
        <a:tabLst/>
        <a:defRPr b="0" baseline="0" cap="none" i="0" spc="0" strike="noStrike" sz="1400" u="none">
          <a:ln>
            <a:noFill/>
          </a:ln>
          <a:solidFill>
            <a:srgbClr val="666666"/>
          </a:solidFill>
          <a:uFillTx/>
          <a:latin typeface="Nunito Sans"/>
          <a:ea typeface="Nunito Sans"/>
          <a:cs typeface="Nunito Sans"/>
          <a:sym typeface="Nunito Sans"/>
        </a:defRPr>
      </a:lvl5pPr>
      <a:lvl6pPr marL="2743200" marR="0" indent="-3175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CCCCCC"/>
        </a:buClr>
        <a:buSzPts val="1400"/>
        <a:buFont typeface="Helvetica"/>
        <a:buChar char="-"/>
        <a:tabLst/>
        <a:defRPr b="0" baseline="0" cap="none" i="0" spc="0" strike="noStrike" sz="1400" u="none">
          <a:ln>
            <a:noFill/>
          </a:ln>
          <a:solidFill>
            <a:srgbClr val="666666"/>
          </a:solidFill>
          <a:uFillTx/>
          <a:latin typeface="Nunito Sans"/>
          <a:ea typeface="Nunito Sans"/>
          <a:cs typeface="Nunito Sans"/>
          <a:sym typeface="Nunito Sans"/>
        </a:defRPr>
      </a:lvl6pPr>
      <a:lvl7pPr marL="3200400" marR="0" indent="-3175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CCCCCC"/>
        </a:buClr>
        <a:buSzPts val="1400"/>
        <a:buFont typeface="Helvetica"/>
        <a:buChar char="-"/>
        <a:tabLst/>
        <a:defRPr b="0" baseline="0" cap="none" i="0" spc="0" strike="noStrike" sz="1400" u="none">
          <a:ln>
            <a:noFill/>
          </a:ln>
          <a:solidFill>
            <a:srgbClr val="666666"/>
          </a:solidFill>
          <a:uFillTx/>
          <a:latin typeface="Nunito Sans"/>
          <a:ea typeface="Nunito Sans"/>
          <a:cs typeface="Nunito Sans"/>
          <a:sym typeface="Nunito Sans"/>
        </a:defRPr>
      </a:lvl7pPr>
      <a:lvl8pPr marL="3657600" marR="0" indent="-3175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CCCCCC"/>
        </a:buClr>
        <a:buSzPts val="1400"/>
        <a:buFont typeface="Helvetica"/>
        <a:buChar char="-"/>
        <a:tabLst/>
        <a:defRPr b="0" baseline="0" cap="none" i="0" spc="0" strike="noStrike" sz="1400" u="none">
          <a:ln>
            <a:noFill/>
          </a:ln>
          <a:solidFill>
            <a:srgbClr val="666666"/>
          </a:solidFill>
          <a:uFillTx/>
          <a:latin typeface="Nunito Sans"/>
          <a:ea typeface="Nunito Sans"/>
          <a:cs typeface="Nunito Sans"/>
          <a:sym typeface="Nunito Sans"/>
        </a:defRPr>
      </a:lvl8pPr>
      <a:lvl9pPr marL="4114800" marR="0" indent="-317500" algn="l" defTabSz="914400" rtl="0" latinLnBrk="0">
        <a:lnSpc>
          <a:spcPct val="115000"/>
        </a:lnSpc>
        <a:spcBef>
          <a:spcPts val="600"/>
        </a:spcBef>
        <a:spcAft>
          <a:spcPts val="0"/>
        </a:spcAft>
        <a:buClr>
          <a:srgbClr val="CCCCCC"/>
        </a:buClr>
        <a:buSzPts val="1400"/>
        <a:buFont typeface="Helvetica"/>
        <a:buChar char="-"/>
        <a:tabLst/>
        <a:defRPr b="0" baseline="0" cap="none" i="0" spc="0" strike="noStrike" sz="1400" u="none">
          <a:ln>
            <a:noFill/>
          </a:ln>
          <a:solidFill>
            <a:srgbClr val="666666"/>
          </a:solidFill>
          <a:uFillTx/>
          <a:latin typeface="Nunito Sans"/>
          <a:ea typeface="Nunito Sans"/>
          <a:cs typeface="Nunito Sans"/>
          <a:sym typeface="Nunito San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unito San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unito San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unito San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unito San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unito San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unito San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unito San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unito San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unito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dstem.org/us/courses/6535/discussion/" TargetMode="External"/><Relationship Id="rId3" Type="http://schemas.openxmlformats.org/officeDocument/2006/relationships/image" Target="../media/image1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dstem.org/us/courses/6535/discussion/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gif"/><Relationship Id="rId3" Type="http://schemas.openxmlformats.org/officeDocument/2006/relationships/image" Target="../media/image2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.jpeg"/><Relationship Id="rId10" Type="http://schemas.openxmlformats.org/officeDocument/2006/relationships/image" Target="../media/image13.png"/><Relationship Id="rId11" Type="http://schemas.openxmlformats.org/officeDocument/2006/relationships/image" Target="../media/image2.jpeg"/><Relationship Id="rId12" Type="http://schemas.openxmlformats.org/officeDocument/2006/relationships/image" Target="../media/image3.jpe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91;p15"/>
          <p:cNvSpPr txBox="1"/>
          <p:nvPr>
            <p:ph type="title"/>
          </p:nvPr>
        </p:nvSpPr>
        <p:spPr>
          <a:xfrm>
            <a:off x="468924" y="2387250"/>
            <a:ext cx="3636602" cy="2259000"/>
          </a:xfrm>
          <a:prstGeom prst="rect">
            <a:avLst/>
          </a:prstGeom>
        </p:spPr>
        <p:txBody>
          <a:bodyPr/>
          <a:lstStyle/>
          <a:p>
            <a:pPr/>
            <a:r>
              <a:t>CSE/STAT 416</a:t>
            </a:r>
            <a:br/>
            <a:r>
              <a:rPr sz="1800"/>
              <a:t>Introduction + Regression</a:t>
            </a:r>
            <a:br>
              <a:rPr sz="1800"/>
            </a:br>
            <a:br>
              <a:rPr sz="1800"/>
            </a:br>
            <a:r>
              <a:rPr sz="1000"/>
              <a:t>Karthik Mohan</a:t>
            </a:r>
            <a:br>
              <a:rPr sz="1000"/>
            </a:br>
            <a:r>
              <a:rPr sz="1000"/>
              <a:t>University of Washington</a:t>
            </a:r>
            <a:br>
              <a:rPr sz="1000"/>
            </a:br>
            <a:r>
              <a:rPr sz="1000"/>
              <a:t>June 21, 2021</a:t>
            </a:r>
          </a:p>
        </p:txBody>
      </p:sp>
      <p:pic>
        <p:nvPicPr>
          <p:cNvPr id="154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223" y="1769998"/>
            <a:ext cx="672487" cy="672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ML Course Landscape</a:t>
            </a:r>
          </a:p>
        </p:txBody>
      </p:sp>
      <p:sp>
        <p:nvSpPr>
          <p:cNvPr id="267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5509" defTabSz="886968">
              <a:spcBef>
                <a:spcPts val="500"/>
              </a:spcBef>
              <a:buSzTx/>
              <a:buNone/>
              <a:defRPr b="1" sz="1358"/>
            </a:pPr>
            <a:r>
              <a:t>CSE 446</a:t>
            </a:r>
          </a:p>
          <a:p>
            <a:pPr marL="443484" indent="-307975" defTabSz="886968">
              <a:spcBef>
                <a:spcPts val="500"/>
              </a:spcBef>
              <a:buSzPts val="1300"/>
              <a:defRPr sz="1358"/>
            </a:pPr>
            <a:r>
              <a:t>CSE majors</a:t>
            </a:r>
          </a:p>
          <a:p>
            <a:pPr marL="443484" indent="-307975" defTabSz="886968">
              <a:spcBef>
                <a:spcPts val="500"/>
              </a:spcBef>
              <a:buSzPts val="1300"/>
              <a:defRPr sz="1358"/>
            </a:pPr>
            <a:r>
              <a:t>Very technical course</a:t>
            </a:r>
          </a:p>
          <a:p>
            <a:pPr marL="0" indent="135509" defTabSz="886968">
              <a:spcBef>
                <a:spcPts val="500"/>
              </a:spcBef>
              <a:buSzTx/>
              <a:buNone/>
              <a:defRPr sz="1358"/>
            </a:pPr>
          </a:p>
          <a:p>
            <a:pPr marL="0" indent="135509" defTabSz="886968">
              <a:spcBef>
                <a:spcPts val="500"/>
              </a:spcBef>
              <a:buSzTx/>
              <a:buNone/>
              <a:defRPr b="1" sz="1358"/>
            </a:pPr>
            <a:r>
              <a:t>STAT 435</a:t>
            </a:r>
          </a:p>
          <a:p>
            <a:pPr marL="443484" indent="-307975" defTabSz="886968">
              <a:spcBef>
                <a:spcPts val="500"/>
              </a:spcBef>
              <a:buSzPts val="1300"/>
              <a:defRPr sz="1358"/>
            </a:pPr>
            <a:r>
              <a:t>STAT majors</a:t>
            </a:r>
          </a:p>
          <a:p>
            <a:pPr marL="443484" indent="-307975" defTabSz="886968">
              <a:spcBef>
                <a:spcPts val="500"/>
              </a:spcBef>
              <a:buSzPts val="1300"/>
              <a:defRPr sz="1358"/>
            </a:pPr>
            <a:r>
              <a:t>Very technical course</a:t>
            </a:r>
          </a:p>
          <a:p>
            <a:pPr marL="0" indent="135509" defTabSz="886968">
              <a:spcBef>
                <a:spcPts val="500"/>
              </a:spcBef>
              <a:buSzTx/>
              <a:buNone/>
              <a:defRPr sz="1358"/>
            </a:pPr>
          </a:p>
          <a:p>
            <a:pPr marL="0" indent="135509" defTabSz="886968">
              <a:spcBef>
                <a:spcPts val="500"/>
              </a:spcBef>
              <a:buSzTx/>
              <a:buNone/>
              <a:defRPr b="1" sz="1358"/>
            </a:pPr>
            <a:r>
              <a:t>CSE/STAT 416</a:t>
            </a:r>
          </a:p>
          <a:p>
            <a:pPr marL="443484" indent="-307975" defTabSz="886968">
              <a:spcBef>
                <a:spcPts val="500"/>
              </a:spcBef>
              <a:buSzPts val="1300"/>
              <a:defRPr sz="1358"/>
            </a:pPr>
            <a:r>
              <a:t>Everyone else! </a:t>
            </a:r>
          </a:p>
          <a:p>
            <a:pPr lvl="1" marL="886968" indent="-307975" defTabSz="886968">
              <a:spcBef>
                <a:spcPts val="0"/>
              </a:spcBef>
              <a:buSzPts val="1300"/>
              <a:defRPr sz="1358"/>
            </a:pPr>
            <a:r>
              <a:t>This is a super broad audience!</a:t>
            </a:r>
          </a:p>
          <a:p>
            <a:pPr marL="443484" indent="-307975" defTabSz="886968">
              <a:spcBef>
                <a:spcPts val="500"/>
              </a:spcBef>
              <a:buSzPts val="1300"/>
              <a:defRPr sz="1358"/>
            </a:pPr>
            <a:r>
              <a:t>Give everyone a strong foundational understanding of ML</a:t>
            </a:r>
          </a:p>
          <a:p>
            <a:pPr lvl="1" marL="886968" indent="-307975" defTabSz="886968">
              <a:spcBef>
                <a:spcPts val="0"/>
              </a:spcBef>
              <a:buSzPts val="1300"/>
              <a:defRPr sz="1358"/>
            </a:pPr>
            <a:r>
              <a:t>More breadth than other courses, a little less depth </a:t>
            </a:r>
          </a:p>
        </p:txBody>
      </p:sp>
      <p:sp>
        <p:nvSpPr>
          <p:cNvPr id="268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71" name="Oval 9"/>
          <p:cNvGrpSpPr/>
          <p:nvPr/>
        </p:nvGrpSpPr>
        <p:grpSpPr>
          <a:xfrm>
            <a:off x="7392402" y="587000"/>
            <a:ext cx="1517149" cy="1520985"/>
            <a:chOff x="0" y="0"/>
            <a:chExt cx="1517147" cy="1520984"/>
          </a:xfrm>
        </p:grpSpPr>
        <p:sp>
          <p:nvSpPr>
            <p:cNvPr id="269" name="Oval"/>
            <p:cNvSpPr/>
            <p:nvPr/>
          </p:nvSpPr>
          <p:spPr>
            <a:xfrm>
              <a:off x="0" y="-1"/>
              <a:ext cx="1517148" cy="1520986"/>
            </a:xfrm>
            <a:prstGeom prst="ellipse">
              <a:avLst/>
            </a:prstGeom>
            <a:solidFill>
              <a:schemeClr val="accent2">
                <a:alpha val="5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0" name="STAT  435"/>
            <p:cNvSpPr txBox="1"/>
            <p:nvPr/>
          </p:nvSpPr>
          <p:spPr>
            <a:xfrm>
              <a:off x="222181" y="514479"/>
              <a:ext cx="1072786" cy="492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/>
              <a:r>
                <a:t>STAT</a:t>
              </a:r>
              <a:br/>
              <a:r>
                <a:t> 435</a:t>
              </a:r>
            </a:p>
          </p:txBody>
        </p:sp>
      </p:grpSp>
      <p:grpSp>
        <p:nvGrpSpPr>
          <p:cNvPr id="274" name="Oval 10"/>
          <p:cNvGrpSpPr/>
          <p:nvPr/>
        </p:nvGrpSpPr>
        <p:grpSpPr>
          <a:xfrm>
            <a:off x="6160863" y="587000"/>
            <a:ext cx="1517149" cy="1520985"/>
            <a:chOff x="0" y="0"/>
            <a:chExt cx="1517147" cy="1520984"/>
          </a:xfrm>
        </p:grpSpPr>
        <p:sp>
          <p:nvSpPr>
            <p:cNvPr id="272" name="Oval"/>
            <p:cNvSpPr/>
            <p:nvPr/>
          </p:nvSpPr>
          <p:spPr>
            <a:xfrm>
              <a:off x="0" y="-1"/>
              <a:ext cx="1517148" cy="1520986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3" name="CSE  446"/>
            <p:cNvSpPr txBox="1"/>
            <p:nvPr/>
          </p:nvSpPr>
          <p:spPr>
            <a:xfrm>
              <a:off x="222181" y="514479"/>
              <a:ext cx="1072786" cy="492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/>
              <a:r>
                <a:t>CSE</a:t>
              </a:r>
              <a:br/>
              <a:r>
                <a:t> 446</a:t>
              </a:r>
            </a:p>
          </p:txBody>
        </p:sp>
      </p:grpSp>
      <p:grpSp>
        <p:nvGrpSpPr>
          <p:cNvPr id="277" name="Oval 11"/>
          <p:cNvGrpSpPr/>
          <p:nvPr/>
        </p:nvGrpSpPr>
        <p:grpSpPr>
          <a:xfrm>
            <a:off x="6776632" y="1598609"/>
            <a:ext cx="1517149" cy="1520985"/>
            <a:chOff x="0" y="0"/>
            <a:chExt cx="1517147" cy="1520984"/>
          </a:xfrm>
        </p:grpSpPr>
        <p:sp>
          <p:nvSpPr>
            <p:cNvPr id="275" name="Oval"/>
            <p:cNvSpPr/>
            <p:nvPr/>
          </p:nvSpPr>
          <p:spPr>
            <a:xfrm>
              <a:off x="0" y="-1"/>
              <a:ext cx="1517148" cy="1520986"/>
            </a:xfrm>
            <a:prstGeom prst="ellipse">
              <a:avLst/>
            </a:prstGeom>
            <a:solidFill>
              <a:schemeClr val="accent3">
                <a:alpha val="5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6" name="CSE/STAT  416"/>
            <p:cNvSpPr txBox="1"/>
            <p:nvPr/>
          </p:nvSpPr>
          <p:spPr>
            <a:xfrm>
              <a:off x="222181" y="514479"/>
              <a:ext cx="1072786" cy="492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/>
              <a:r>
                <a:t>CSE/STAT</a:t>
              </a:r>
              <a:br/>
              <a:r>
                <a:t> 416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3"/>
      <p:bldP build="whole" bldLvl="1" animBg="1" rev="0" advAuto="0" spid="277" grpId="4"/>
      <p:bldP build="whole" bldLvl="1" animBg="1" rev="0" advAuto="0" spid="274" grpId="2"/>
      <p:bldP build="p" bldLvl="1" animBg="1" rev="0" advAuto="0" spid="26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Level of Course</a:t>
            </a:r>
          </a:p>
        </p:txBody>
      </p:sp>
      <p:sp>
        <p:nvSpPr>
          <p:cNvPr id="280" name="Text Placeholder 2"/>
          <p:cNvSpPr txBox="1"/>
          <p:nvPr>
            <p:ph type="body" idx="1"/>
          </p:nvPr>
        </p:nvSpPr>
        <p:spPr>
          <a:xfrm>
            <a:off x="3090623" y="575499"/>
            <a:ext cx="5682184" cy="3981002"/>
          </a:xfrm>
          <a:prstGeom prst="rect">
            <a:avLst/>
          </a:prstGeom>
        </p:spPr>
        <p:txBody>
          <a:bodyPr/>
          <a:lstStyle/>
          <a:p>
            <a:pPr marL="0" indent="135509" defTabSz="886968">
              <a:spcBef>
                <a:spcPts val="500"/>
              </a:spcBef>
              <a:buSzTx/>
              <a:buNone/>
              <a:defRPr b="1" sz="1358"/>
            </a:pPr>
            <a:r>
              <a:t>Our Motto</a:t>
            </a:r>
          </a:p>
          <a:p>
            <a:pPr marL="0" indent="135509" defTabSz="886968">
              <a:spcBef>
                <a:spcPts val="500"/>
              </a:spcBef>
              <a:buSzTx/>
              <a:buNone/>
              <a:defRPr i="1" sz="1358"/>
            </a:pPr>
            <a:r>
              <a:t>Everyone should be able to learn machine learning, so our job is to  make tough concepts intuitive and applicable. </a:t>
            </a:r>
          </a:p>
          <a:p>
            <a:pPr marL="0" indent="135509" defTabSz="886968">
              <a:spcBef>
                <a:spcPts val="500"/>
              </a:spcBef>
              <a:buSzTx/>
              <a:buNone/>
              <a:defRPr i="1" sz="1358"/>
            </a:pPr>
          </a:p>
          <a:p>
            <a:pPr marL="0" indent="135509" defTabSz="886968">
              <a:spcBef>
                <a:spcPts val="500"/>
              </a:spcBef>
              <a:buSzTx/>
              <a:buNone/>
              <a:defRPr sz="1358"/>
            </a:pPr>
            <a:r>
              <a:t>This means…</a:t>
            </a:r>
          </a:p>
          <a:p>
            <a:pPr marL="443484" indent="-307975" defTabSz="886968">
              <a:spcBef>
                <a:spcPts val="500"/>
              </a:spcBef>
              <a:buSzPts val="1300"/>
              <a:defRPr sz="1358"/>
            </a:pPr>
            <a:r>
              <a:t>Minimize pre-requisite knowledge</a:t>
            </a:r>
          </a:p>
          <a:p>
            <a:pPr marL="443484" indent="-307975" defTabSz="886968">
              <a:spcBef>
                <a:spcPts val="500"/>
              </a:spcBef>
              <a:buSzPts val="1300"/>
              <a:defRPr sz="1358"/>
            </a:pPr>
            <a:r>
              <a:t>Focus on important ideas, avoid getting bogged down by math</a:t>
            </a:r>
          </a:p>
          <a:p>
            <a:pPr marL="443484" indent="-307975" defTabSz="886968">
              <a:spcBef>
                <a:spcPts val="500"/>
              </a:spcBef>
              <a:buSzPts val="1300"/>
              <a:defRPr sz="1358"/>
            </a:pPr>
            <a:r>
              <a:t>Maximize ability to develop and deploy</a:t>
            </a:r>
          </a:p>
          <a:p>
            <a:pPr marL="443484" indent="-307975" defTabSz="886968">
              <a:spcBef>
                <a:spcPts val="500"/>
              </a:spcBef>
              <a:buSzPts val="1300"/>
              <a:defRPr sz="1358"/>
            </a:pPr>
            <a:r>
              <a:t>Use pre-written libraries to do many tasks</a:t>
            </a:r>
          </a:p>
          <a:p>
            <a:pPr marL="443484" indent="-307975" defTabSz="886968">
              <a:spcBef>
                <a:spcPts val="500"/>
              </a:spcBef>
              <a:buSzPts val="1300"/>
              <a:defRPr sz="1358"/>
            </a:pPr>
            <a:r>
              <a:t>Learn concepts in case studies</a:t>
            </a:r>
          </a:p>
          <a:p>
            <a:pPr marL="443484" indent="-307975" defTabSz="886968">
              <a:spcBef>
                <a:spcPts val="500"/>
              </a:spcBef>
              <a:buSzPts val="1300"/>
              <a:defRPr sz="1358"/>
            </a:pPr>
          </a:p>
          <a:p>
            <a:pPr marL="0" indent="135509" defTabSz="886968">
              <a:spcBef>
                <a:spcPts val="500"/>
              </a:spcBef>
              <a:buSzTx/>
              <a:buNone/>
              <a:defRPr sz="1358"/>
            </a:pPr>
            <a:r>
              <a:t>Does not mean course isn’t fast paced! There are a lot of concepts to cover! </a:t>
            </a:r>
          </a:p>
        </p:txBody>
      </p:sp>
      <p:sp>
        <p:nvSpPr>
          <p:cNvPr id="281" name="Slide Number Placeholder 3"/>
          <p:cNvSpPr txBox="1"/>
          <p:nvPr>
            <p:ph type="sldNum" sz="quarter" idx="2"/>
          </p:nvPr>
        </p:nvSpPr>
        <p:spPr>
          <a:xfrm>
            <a:off x="8778034" y="4779026"/>
            <a:ext cx="327450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1"/>
          <p:cNvSpPr txBox="1"/>
          <p:nvPr>
            <p:ph type="title"/>
          </p:nvPr>
        </p:nvSpPr>
        <p:spPr>
          <a:xfrm>
            <a:off x="277099" y="284200"/>
            <a:ext cx="2024102" cy="3678000"/>
          </a:xfrm>
          <a:prstGeom prst="rect">
            <a:avLst/>
          </a:prstGeom>
        </p:spPr>
        <p:txBody>
          <a:bodyPr/>
          <a:lstStyle/>
          <a:p>
            <a:pPr/>
            <a:r>
              <a:t>Course Logistics</a:t>
            </a:r>
          </a:p>
        </p:txBody>
      </p:sp>
      <p:sp>
        <p:nvSpPr>
          <p:cNvPr id="284" name="Subtitle 2"/>
          <p:cNvSpPr txBox="1"/>
          <p:nvPr>
            <p:ph type="body" sz="quarter" idx="1"/>
          </p:nvPr>
        </p:nvSpPr>
        <p:spPr>
          <a:xfrm>
            <a:off x="277099" y="3983049"/>
            <a:ext cx="2024102" cy="7848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Who am I?</a:t>
            </a:r>
          </a:p>
        </p:txBody>
      </p:sp>
      <p:sp>
        <p:nvSpPr>
          <p:cNvPr id="288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/>
            <a:r>
              <a:t>Karthik Mohan</a:t>
            </a:r>
          </a:p>
          <a:p>
            <a:pPr lvl="1">
              <a:spcBef>
                <a:spcPts val="0"/>
              </a:spcBef>
              <a:buSzPts val="1200"/>
              <a:defRPr sz="1200"/>
            </a:pPr>
            <a:r>
              <a:t>Teaching Faculty</a:t>
            </a:r>
          </a:p>
          <a:p>
            <a:pPr lvl="1">
              <a:spcBef>
                <a:spcPts val="0"/>
              </a:spcBef>
              <a:buSzPts val="1200"/>
              <a:defRPr sz="1200"/>
            </a:pPr>
            <a:r>
              <a:t>Department of Statistics</a:t>
            </a:r>
          </a:p>
          <a:p>
            <a:pPr/>
            <a:r>
              <a:t>Office Hours</a:t>
            </a:r>
          </a:p>
          <a:p>
            <a:pPr lvl="1">
              <a:spcBef>
                <a:spcPts val="0"/>
              </a:spcBef>
            </a:pPr>
            <a:r>
              <a:t>Time: 4 pm - 5 pm Tuesdays and Wednesdays</a:t>
            </a:r>
          </a:p>
          <a:p>
            <a:pPr lvl="1">
              <a:spcBef>
                <a:spcPts val="0"/>
              </a:spcBef>
            </a:pPr>
            <a:r>
              <a:t>Location: Zoom</a:t>
            </a:r>
          </a:p>
          <a:p>
            <a:pPr/>
            <a:r>
              <a:t>Contact</a:t>
            </a:r>
          </a:p>
          <a:p>
            <a:pPr lvl="1">
              <a:spcBef>
                <a:spcPts val="0"/>
              </a:spcBef>
            </a:pPr>
            <a:r>
              <a:t>Course Content + Logistics: </a:t>
            </a:r>
            <a:r>
              <a:rPr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2" invalidUrl="" action="" tgtFrame="" tooltip="" history="1" highlightClick="0" endSnd="0"/>
              </a:rPr>
              <a:t>EdStem</a:t>
            </a:r>
          </a:p>
          <a:p>
            <a:pPr lvl="1">
              <a:spcBef>
                <a:spcPts val="0"/>
              </a:spcBef>
            </a:pPr>
            <a:r>
              <a:t>Personal Matters: </a:t>
            </a:r>
            <a:r>
              <a:rPr u="sng"/>
              <a:t>karna@uw.edu</a:t>
            </a:r>
          </a:p>
        </p:txBody>
      </p:sp>
      <p:sp>
        <p:nvSpPr>
          <p:cNvPr id="289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92" name="Image Gallery"/>
          <p:cNvGrpSpPr/>
          <p:nvPr/>
        </p:nvGrpSpPr>
        <p:grpSpPr>
          <a:xfrm>
            <a:off x="-241000" y="2546101"/>
            <a:ext cx="2794001" cy="3029199"/>
            <a:chOff x="0" y="0"/>
            <a:chExt cx="2794000" cy="3029198"/>
          </a:xfrm>
        </p:grpSpPr>
        <p:pic>
          <p:nvPicPr>
            <p:cNvPr id="290" name="karthik.png" descr="karthik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609" r="0" b="2609"/>
            <a:stretch>
              <a:fillRect/>
            </a:stretch>
          </p:blipFill>
          <p:spPr>
            <a:xfrm>
              <a:off x="0" y="0"/>
              <a:ext cx="2794000" cy="2648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Type to enter a caption."/>
            <p:cNvSpPr/>
            <p:nvPr/>
          </p:nvSpPr>
          <p:spPr>
            <a:xfrm>
              <a:off x="0" y="2724398"/>
              <a:ext cx="2794000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r">
                <a:defRPr sz="1000">
                  <a:solidFill>
                    <a:srgbClr val="CCCCCC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/>
            <a:r>
              <a:t>Who are the TAs?</a:t>
            </a:r>
          </a:p>
        </p:txBody>
      </p:sp>
      <p:sp>
        <p:nvSpPr>
          <p:cNvPr id="295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98" name="Google Shape;171;p25"/>
          <p:cNvGrpSpPr/>
          <p:nvPr/>
        </p:nvGrpSpPr>
        <p:grpSpPr>
          <a:xfrm>
            <a:off x="2603047" y="1734544"/>
            <a:ext cx="2350783" cy="3182615"/>
            <a:chOff x="0" y="0"/>
            <a:chExt cx="2350782" cy="3182614"/>
          </a:xfrm>
        </p:grpSpPr>
        <p:pic>
          <p:nvPicPr>
            <p:cNvPr id="296" name="Google Shape;172;p25" descr="Google Shape;172;p2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8" b="8"/>
            <a:stretch>
              <a:fillRect/>
            </a:stretch>
          </p:blipFill>
          <p:spPr>
            <a:xfrm>
              <a:off x="99831" y="0"/>
              <a:ext cx="2026048" cy="202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37" y="0"/>
                    <a:pt x="0" y="4837"/>
                    <a:pt x="0" y="10802"/>
                  </a:cubicBezTo>
                  <a:cubicBezTo>
                    <a:pt x="0" y="16767"/>
                    <a:pt x="4837" y="21600"/>
                    <a:pt x="10802" y="21600"/>
                  </a:cubicBezTo>
                  <a:cubicBezTo>
                    <a:pt x="16767" y="21600"/>
                    <a:pt x="21600" y="16767"/>
                    <a:pt x="21600" y="10802"/>
                  </a:cubicBezTo>
                  <a:cubicBezTo>
                    <a:pt x="21600" y="4837"/>
                    <a:pt x="16767" y="0"/>
                    <a:pt x="1080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97" name="Google Shape;173;p25"/>
            <p:cNvSpPr txBox="1"/>
            <p:nvPr/>
          </p:nvSpPr>
          <p:spPr>
            <a:xfrm>
              <a:off x="0" y="2026720"/>
              <a:ext cx="2350783" cy="1155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/>
            <a:p>
              <a:pPr algn="ctr">
                <a:defRPr b="1">
                  <a:latin typeface="Nunito Sans"/>
                  <a:ea typeface="Nunito Sans"/>
                  <a:cs typeface="Nunito Sans"/>
                  <a:sym typeface="Nunito Sans"/>
                </a:defRPr>
              </a:pPr>
              <a:r>
                <a:t>Rahul Biswas</a:t>
              </a:r>
            </a:p>
            <a:p>
              <a:pPr algn="ctr">
                <a:defRPr>
                  <a:latin typeface="Nunito Sans"/>
                  <a:ea typeface="Nunito Sans"/>
                  <a:cs typeface="Nunito Sans"/>
                  <a:sym typeface="Nunito Sans"/>
                </a:defRPr>
              </a:pPr>
              <a:r>
                <a:t>he/him</a:t>
              </a:r>
            </a:p>
            <a:p>
              <a:pPr algn="ctr">
                <a:defRPr>
                  <a:latin typeface="Nunito Sans"/>
                  <a:ea typeface="Nunito Sans"/>
                  <a:cs typeface="Nunito Sans"/>
                  <a:sym typeface="Nunito Sans"/>
                </a:defRPr>
              </a:pPr>
              <a:r>
                <a:t>rbiswas1@uw</a:t>
              </a:r>
            </a:p>
          </p:txBody>
        </p:sp>
      </p:grpSp>
      <p:grpSp>
        <p:nvGrpSpPr>
          <p:cNvPr id="301" name="Google Shape;177;p25"/>
          <p:cNvGrpSpPr/>
          <p:nvPr/>
        </p:nvGrpSpPr>
        <p:grpSpPr>
          <a:xfrm>
            <a:off x="4790907" y="1878738"/>
            <a:ext cx="2147735" cy="2894227"/>
            <a:chOff x="0" y="0"/>
            <a:chExt cx="2147733" cy="2894226"/>
          </a:xfrm>
        </p:grpSpPr>
        <p:pic>
          <p:nvPicPr>
            <p:cNvPr id="299" name="Google Shape;178;p25" descr="Google Shape;178;p2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918" y="0"/>
              <a:ext cx="2034723" cy="2034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33"/>
                    <a:pt x="0" y="10798"/>
                  </a:cubicBezTo>
                  <a:cubicBezTo>
                    <a:pt x="0" y="16762"/>
                    <a:pt x="4833" y="21600"/>
                    <a:pt x="10798" y="21600"/>
                  </a:cubicBezTo>
                  <a:cubicBezTo>
                    <a:pt x="16762" y="21600"/>
                    <a:pt x="21600" y="16762"/>
                    <a:pt x="21600" y="10798"/>
                  </a:cubicBezTo>
                  <a:cubicBezTo>
                    <a:pt x="21600" y="4833"/>
                    <a:pt x="16762" y="0"/>
                    <a:pt x="1079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00" name="Google Shape;179;p25"/>
            <p:cNvSpPr txBox="1"/>
            <p:nvPr/>
          </p:nvSpPr>
          <p:spPr>
            <a:xfrm>
              <a:off x="0" y="2035216"/>
              <a:ext cx="2147734" cy="859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/>
            <a:p>
              <a:pPr algn="ctr">
                <a:defRPr b="1">
                  <a:latin typeface="Nunito Sans"/>
                  <a:ea typeface="Nunito Sans"/>
                  <a:cs typeface="Nunito Sans"/>
                  <a:sym typeface="Nunito Sans"/>
                </a:defRPr>
              </a:pPr>
              <a:r>
                <a:t>Svet Kolev</a:t>
              </a:r>
            </a:p>
            <a:p>
              <a:pPr algn="ctr">
                <a:defRPr>
                  <a:latin typeface="Nunito Sans"/>
                  <a:ea typeface="Nunito Sans"/>
                  <a:cs typeface="Nunito Sans"/>
                  <a:sym typeface="Nunito Sans"/>
                </a:defRPr>
              </a:pPr>
              <a:r>
                <a:t>swetko@uw</a:t>
              </a:r>
            </a:p>
          </p:txBody>
        </p:sp>
      </p:grpSp>
      <p:grpSp>
        <p:nvGrpSpPr>
          <p:cNvPr id="304" name="Image Gallery"/>
          <p:cNvGrpSpPr/>
          <p:nvPr/>
        </p:nvGrpSpPr>
        <p:grpSpPr>
          <a:xfrm>
            <a:off x="6955400" y="1924595"/>
            <a:ext cx="2794001" cy="2302500"/>
            <a:chOff x="0" y="0"/>
            <a:chExt cx="2794000" cy="2302498"/>
          </a:xfrm>
        </p:grpSpPr>
        <p:pic>
          <p:nvPicPr>
            <p:cNvPr id="302" name="timothy_416.jpg" descr="timothy_416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5613" r="0" b="15613"/>
            <a:stretch>
              <a:fillRect/>
            </a:stretch>
          </p:blipFill>
          <p:spPr>
            <a:xfrm>
              <a:off x="0" y="0"/>
              <a:ext cx="2794000" cy="1921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3" name="Type to enter a caption."/>
            <p:cNvSpPr/>
            <p:nvPr/>
          </p:nvSpPr>
          <p:spPr>
            <a:xfrm>
              <a:off x="0" y="1997698"/>
              <a:ext cx="2794000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r">
                <a:defRPr sz="1000">
                  <a:solidFill>
                    <a:srgbClr val="CCCCCC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305" name="Text"/>
          <p:cNvSpPr txBox="1"/>
          <p:nvPr/>
        </p:nvSpPr>
        <p:spPr>
          <a:xfrm>
            <a:off x="4356888" y="2427338"/>
            <a:ext cx="430224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/>
          </a:p>
        </p:txBody>
      </p:sp>
      <p:sp>
        <p:nvSpPr>
          <p:cNvPr id="306" name="Timothy Akintilo…"/>
          <p:cNvSpPr txBox="1"/>
          <p:nvPr/>
        </p:nvSpPr>
        <p:spPr>
          <a:xfrm>
            <a:off x="7417589" y="4065638"/>
            <a:ext cx="1536438" cy="695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r>
              <a:t>Timothy Akintilo</a:t>
            </a:r>
          </a:p>
          <a:p>
            <a:pPr/>
            <a:r>
              <a:t>akintilo@uw.edu</a:t>
            </a:r>
            <a:b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245;p28"/>
          <p:cNvGrpSpPr/>
          <p:nvPr/>
        </p:nvGrpSpPr>
        <p:grpSpPr>
          <a:xfrm>
            <a:off x="6038024" y="2605624"/>
            <a:ext cx="2694349" cy="995651"/>
            <a:chOff x="0" y="0"/>
            <a:chExt cx="2694347" cy="995649"/>
          </a:xfrm>
        </p:grpSpPr>
        <p:sp>
          <p:nvSpPr>
            <p:cNvPr id="308" name="Google Shape;246;p28"/>
            <p:cNvSpPr/>
            <p:nvPr/>
          </p:nvSpPr>
          <p:spPr>
            <a:xfrm>
              <a:off x="0" y="519209"/>
              <a:ext cx="582000" cy="1"/>
            </a:xfrm>
            <a:prstGeom prst="line">
              <a:avLst/>
            </a:prstGeom>
            <a:noFill/>
            <a:ln w="9525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247;p28"/>
            <p:cNvSpPr txBox="1"/>
            <p:nvPr/>
          </p:nvSpPr>
          <p:spPr>
            <a:xfrm>
              <a:off x="602448" y="0"/>
              <a:ext cx="2091900" cy="995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>
                <a:defRPr b="1" sz="1200">
                  <a:solidFill>
                    <a:srgbClr val="B57BA6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pPr>
              <a:r>
                <a:t>Lectures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>
                <a:spcBef>
                  <a:spcPts val="1600"/>
                </a:spcBef>
                <a:defRPr sz="80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pPr>
              <a:r>
                <a:t>Introduced  to material for the first time.</a:t>
              </a:r>
              <a:br/>
              <a:r>
                <a:t>Mixed with activities and demos to give you a chance to </a:t>
              </a:r>
              <a:r>
                <a:rPr b="1"/>
                <a:t>learn by doing.</a:t>
              </a:r>
              <a:br>
                <a:rPr b="1"/>
              </a:br>
              <a:br>
                <a:rPr b="1"/>
              </a:br>
              <a:r>
                <a:t>No where near mastery yet! </a:t>
              </a:r>
            </a:p>
          </p:txBody>
        </p:sp>
        <p:sp>
          <p:nvSpPr>
            <p:cNvPr id="310" name="Google Shape;248;p28"/>
            <p:cNvSpPr/>
            <p:nvPr/>
          </p:nvSpPr>
          <p:spPr>
            <a:xfrm>
              <a:off x="386001" y="418809"/>
              <a:ext cx="198601" cy="198301"/>
            </a:xfrm>
            <a:prstGeom prst="ellipse">
              <a:avLst/>
            </a:prstGeom>
            <a:solidFill>
              <a:srgbClr val="B57B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6" name="Google Shape;249;p28"/>
          <p:cNvGrpSpPr/>
          <p:nvPr/>
        </p:nvGrpSpPr>
        <p:grpSpPr>
          <a:xfrm>
            <a:off x="110550" y="1769649"/>
            <a:ext cx="3520500" cy="1122651"/>
            <a:chOff x="0" y="0"/>
            <a:chExt cx="3520499" cy="1122649"/>
          </a:xfrm>
        </p:grpSpPr>
        <p:sp>
          <p:nvSpPr>
            <p:cNvPr id="312" name="Google Shape;250;p28"/>
            <p:cNvSpPr txBox="1"/>
            <p:nvPr/>
          </p:nvSpPr>
          <p:spPr>
            <a:xfrm>
              <a:off x="0" y="-1"/>
              <a:ext cx="2393400" cy="1122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r">
                <a:defRPr b="1" sz="1200">
                  <a:solidFill>
                    <a:srgbClr val="B57BA6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pPr>
              <a:r>
                <a:t>Sections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r">
                <a:spcBef>
                  <a:spcPts val="1600"/>
                </a:spcBef>
                <a:defRPr sz="80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pPr>
              <a:r>
                <a:t>Practice material covered in </a:t>
              </a:r>
              <a:r>
                <a:rPr b="1"/>
                <a:t>1 </a:t>
              </a:r>
              <a:r>
                <a:t>in a </a:t>
              </a:r>
              <a:br/>
              <a:r>
                <a:t>context where a TA can help you</a:t>
              </a:r>
              <a:r>
                <a:rPr b="1"/>
                <a:t>.</a:t>
              </a:r>
              <a:r>
                <a:t> </a:t>
              </a:r>
              <a:br/>
              <a:br/>
              <a:r>
                <a:t>The emphasis is still on you l</a:t>
              </a:r>
              <a:r>
                <a:rPr b="1"/>
                <a:t>earning by doing.</a:t>
              </a:r>
              <a:br>
                <a:rPr b="1"/>
              </a:br>
              <a:br>
                <a:rPr b="1"/>
              </a:br>
            </a:p>
          </p:txBody>
        </p:sp>
        <p:sp>
          <p:nvSpPr>
            <p:cNvPr id="313" name="Google Shape;251;p28"/>
            <p:cNvSpPr/>
            <p:nvPr/>
          </p:nvSpPr>
          <p:spPr>
            <a:xfrm flipH="1" flipV="1">
              <a:off x="2476800" y="562600"/>
              <a:ext cx="1043700" cy="1"/>
            </a:xfrm>
            <a:prstGeom prst="line">
              <a:avLst/>
            </a:prstGeom>
            <a:noFill/>
            <a:ln w="9525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4" name="Google Shape;252;p28"/>
            <p:cNvSpPr/>
            <p:nvPr/>
          </p:nvSpPr>
          <p:spPr>
            <a:xfrm>
              <a:off x="2412950" y="456030"/>
              <a:ext cx="198601" cy="198300"/>
            </a:xfrm>
            <a:prstGeom prst="ellipse">
              <a:avLst/>
            </a:prstGeom>
            <a:solidFill>
              <a:srgbClr val="B57B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253;p28"/>
            <p:cNvSpPr txBox="1"/>
            <p:nvPr/>
          </p:nvSpPr>
          <p:spPr>
            <a:xfrm>
              <a:off x="2397998" y="398729"/>
              <a:ext cx="247500" cy="309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spcBef>
                  <a:spcPts val="1600"/>
                </a:spcBef>
                <a:defRPr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320" name="Google Shape;254;p28"/>
          <p:cNvGrpSpPr/>
          <p:nvPr/>
        </p:nvGrpSpPr>
        <p:grpSpPr>
          <a:xfrm>
            <a:off x="4908100" y="931970"/>
            <a:ext cx="3599586" cy="995651"/>
            <a:chOff x="0" y="0"/>
            <a:chExt cx="3599585" cy="995649"/>
          </a:xfrm>
        </p:grpSpPr>
        <p:sp>
          <p:nvSpPr>
            <p:cNvPr id="317" name="Google Shape;255;p28"/>
            <p:cNvSpPr/>
            <p:nvPr/>
          </p:nvSpPr>
          <p:spPr>
            <a:xfrm>
              <a:off x="0" y="508874"/>
              <a:ext cx="1715100" cy="1"/>
            </a:xfrm>
            <a:prstGeom prst="line">
              <a:avLst/>
            </a:prstGeom>
            <a:noFill/>
            <a:ln w="9525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8" name="Google Shape;256;p28"/>
            <p:cNvSpPr txBox="1"/>
            <p:nvPr/>
          </p:nvSpPr>
          <p:spPr>
            <a:xfrm>
              <a:off x="1732385" y="0"/>
              <a:ext cx="1867201" cy="995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>
                <a:defRPr b="1" sz="1200">
                  <a:solidFill>
                    <a:srgbClr val="B57BA6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pPr>
              <a:r>
                <a:t>Homework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>
                <a:spcBef>
                  <a:spcPts val="1600"/>
                </a:spcBef>
                <a:defRPr sz="80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pPr>
              <a:r>
                <a:t>With the scaffolding from </a:t>
              </a:r>
              <a:r>
                <a:rPr b="1"/>
                <a:t>1 and 2</a:t>
              </a:r>
              <a:r>
                <a:t>, you are probably now capable to tackle the homework. These will be complex and challenging, but you’ll continue to </a:t>
              </a:r>
              <a:r>
                <a:rPr b="1"/>
                <a:t>learn by doing.</a:t>
              </a:r>
            </a:p>
          </p:txBody>
        </p:sp>
        <p:sp>
          <p:nvSpPr>
            <p:cNvPr id="319" name="Google Shape;257;p28"/>
            <p:cNvSpPr/>
            <p:nvPr/>
          </p:nvSpPr>
          <p:spPr>
            <a:xfrm>
              <a:off x="1519730" y="408931"/>
              <a:ext cx="198601" cy="198301"/>
            </a:xfrm>
            <a:prstGeom prst="ellipse">
              <a:avLst/>
            </a:prstGeom>
            <a:solidFill>
              <a:srgbClr val="B57B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1" name="Google Shape;258;p28"/>
          <p:cNvSpPr/>
          <p:nvPr/>
        </p:nvSpPr>
        <p:spPr>
          <a:xfrm>
            <a:off x="3300910" y="2377882"/>
            <a:ext cx="2541912" cy="950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925"/>
                </a:moveTo>
                <a:lnTo>
                  <a:pt x="10796" y="21600"/>
                </a:lnTo>
                <a:lnTo>
                  <a:pt x="21600" y="9878"/>
                </a:lnTo>
                <a:lnTo>
                  <a:pt x="10828" y="0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2" name="Google Shape;259;p28"/>
          <p:cNvSpPr/>
          <p:nvPr/>
        </p:nvSpPr>
        <p:spPr>
          <a:xfrm>
            <a:off x="2814594" y="2813401"/>
            <a:ext cx="1758229" cy="1384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80" y="0"/>
                </a:moveTo>
                <a:lnTo>
                  <a:pt x="0" y="10123"/>
                </a:lnTo>
                <a:lnTo>
                  <a:pt x="21600" y="21600"/>
                </a:lnTo>
                <a:lnTo>
                  <a:pt x="21600" y="7963"/>
                </a:lnTo>
                <a:close/>
              </a:path>
            </a:pathLst>
          </a:custGeom>
          <a:solidFill>
            <a:srgbClr val="95698A"/>
          </a:solidFill>
          <a:ln w="12700">
            <a:miter lim="400000"/>
          </a:ln>
          <a:effectLst>
            <a:outerShdw sx="100000" sy="100000" kx="0" ky="0" algn="b" rotWithShape="0" blurRad="50800" dist="50800" dir="5400000">
              <a:srgbClr val="000000">
                <a:alpha val="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23" name="Google Shape;260;p28"/>
          <p:cNvSpPr/>
          <p:nvPr/>
        </p:nvSpPr>
        <p:spPr>
          <a:xfrm flipH="1">
            <a:off x="4571177" y="2813401"/>
            <a:ext cx="1758229" cy="1384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80" y="0"/>
                </a:moveTo>
                <a:lnTo>
                  <a:pt x="0" y="10123"/>
                </a:lnTo>
                <a:lnTo>
                  <a:pt x="21600" y="21600"/>
                </a:lnTo>
                <a:lnTo>
                  <a:pt x="21600" y="7963"/>
                </a:lnTo>
                <a:close/>
              </a:path>
            </a:pathLst>
          </a:custGeom>
          <a:solidFill>
            <a:srgbClr val="B57BA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4" name="Google Shape;261;p28"/>
          <p:cNvSpPr/>
          <p:nvPr/>
        </p:nvSpPr>
        <p:spPr>
          <a:xfrm>
            <a:off x="3792523" y="1793749"/>
            <a:ext cx="1565851" cy="585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143"/>
                </a:moveTo>
                <a:lnTo>
                  <a:pt x="10755" y="21600"/>
                </a:lnTo>
                <a:lnTo>
                  <a:pt x="21600" y="10143"/>
                </a:lnTo>
                <a:lnTo>
                  <a:pt x="10889" y="0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5" name="Google Shape;262;p28"/>
          <p:cNvSpPr/>
          <p:nvPr/>
        </p:nvSpPr>
        <p:spPr>
          <a:xfrm>
            <a:off x="3386580" y="2068261"/>
            <a:ext cx="1189301" cy="1015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16" y="0"/>
                </a:moveTo>
                <a:lnTo>
                  <a:pt x="21600" y="6617"/>
                </a:lnTo>
                <a:lnTo>
                  <a:pt x="21600" y="21600"/>
                </a:lnTo>
                <a:lnTo>
                  <a:pt x="0" y="11561"/>
                </a:lnTo>
                <a:close/>
              </a:path>
            </a:pathLst>
          </a:custGeom>
          <a:solidFill>
            <a:srgbClr val="95698A"/>
          </a:solidFill>
          <a:ln w="12700">
            <a:miter lim="400000"/>
          </a:ln>
          <a:effectLst>
            <a:outerShdw sx="100000" sy="100000" kx="0" ky="0" algn="b" rotWithShape="0" blurRad="50800" dist="50800" dir="5400000">
              <a:srgbClr val="000000">
                <a:alpha val="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26" name="Google Shape;263;p28"/>
          <p:cNvSpPr/>
          <p:nvPr/>
        </p:nvSpPr>
        <p:spPr>
          <a:xfrm flipH="1">
            <a:off x="4572689" y="2068261"/>
            <a:ext cx="1189301" cy="1015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16" y="0"/>
                </a:moveTo>
                <a:lnTo>
                  <a:pt x="21600" y="6617"/>
                </a:lnTo>
                <a:lnTo>
                  <a:pt x="21600" y="21600"/>
                </a:lnTo>
                <a:lnTo>
                  <a:pt x="0" y="11561"/>
                </a:lnTo>
                <a:close/>
              </a:path>
            </a:pathLst>
          </a:custGeom>
          <a:solidFill>
            <a:srgbClr val="B57BA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7" name="Google Shape;264;p28"/>
          <p:cNvSpPr/>
          <p:nvPr/>
        </p:nvSpPr>
        <p:spPr>
          <a:xfrm>
            <a:off x="3882385" y="945750"/>
            <a:ext cx="693509" cy="1201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4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95698A"/>
          </a:solidFill>
          <a:ln w="12700">
            <a:miter lim="400000"/>
          </a:ln>
          <a:effectLst>
            <a:outerShdw sx="100000" sy="100000" kx="0" ky="0" algn="b" rotWithShape="0" blurRad="50800" dist="50800" dir="5400000">
              <a:srgbClr val="000000">
                <a:alpha val="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28" name="Google Shape;265;p28"/>
          <p:cNvSpPr/>
          <p:nvPr/>
        </p:nvSpPr>
        <p:spPr>
          <a:xfrm flipH="1">
            <a:off x="4572675" y="945750"/>
            <a:ext cx="693509" cy="1201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4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B57BA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9" name="Google Shape;266;p28"/>
          <p:cNvSpPr txBox="1"/>
          <p:nvPr/>
        </p:nvSpPr>
        <p:spPr>
          <a:xfrm>
            <a:off x="6399017" y="1283601"/>
            <a:ext cx="2475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spcBef>
                <a:spcPts val="1600"/>
              </a:spcBef>
              <a:def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30" name="Google Shape;267;p28"/>
          <p:cNvSpPr txBox="1"/>
          <p:nvPr/>
        </p:nvSpPr>
        <p:spPr>
          <a:xfrm>
            <a:off x="6409375" y="2967134"/>
            <a:ext cx="2475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spcBef>
                <a:spcPts val="1600"/>
              </a:spcBef>
              <a:def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31" name="Google Shape;250;p28"/>
          <p:cNvSpPr txBox="1"/>
          <p:nvPr/>
        </p:nvSpPr>
        <p:spPr>
          <a:xfrm>
            <a:off x="96493" y="968977"/>
            <a:ext cx="2393402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r">
              <a:defRPr b="1" sz="1200">
                <a:solidFill>
                  <a:srgbClr val="B57BA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Learning Reflections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r">
              <a:spcBef>
                <a:spcPts val="1600"/>
              </a:spcBef>
              <a:defRPr sz="80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Recap broader context of the past week</a:t>
            </a:r>
            <a:r>
              <a:rPr b="1"/>
              <a:t>.</a:t>
            </a:r>
          </a:p>
        </p:txBody>
      </p:sp>
      <p:sp>
        <p:nvSpPr>
          <p:cNvPr id="332" name="Google Shape;250;p28"/>
          <p:cNvSpPr txBox="1"/>
          <p:nvPr/>
        </p:nvSpPr>
        <p:spPr>
          <a:xfrm>
            <a:off x="565" y="3004876"/>
            <a:ext cx="2393402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r">
              <a:defRPr b="1" sz="1200">
                <a:solidFill>
                  <a:srgbClr val="B57BA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Concept Checks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r">
              <a:spcBef>
                <a:spcPts val="1600"/>
              </a:spcBef>
              <a:defRPr sz="80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Test your understanding of the last concept</a:t>
            </a:r>
          </a:p>
        </p:txBody>
      </p:sp>
      <p:sp>
        <p:nvSpPr>
          <p:cNvPr id="333" name="Connector: Elbow 2"/>
          <p:cNvSpPr/>
          <p:nvPr/>
        </p:nvSpPr>
        <p:spPr>
          <a:xfrm>
            <a:off x="2489893" y="1212803"/>
            <a:ext cx="1302631" cy="689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B57BA6"/>
            </a:solidFill>
            <a:prstDash val="dash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34" name="Connector: Elbow 4"/>
          <p:cNvSpPr/>
          <p:nvPr/>
        </p:nvSpPr>
        <p:spPr>
          <a:xfrm flipV="1">
            <a:off x="2393966" y="2682239"/>
            <a:ext cx="747244" cy="56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B57BA6"/>
            </a:solidFill>
            <a:prstDash val="dash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" grpId="7"/>
      <p:bldP build="whole" bldLvl="1" animBg="1" rev="0" advAuto="0" spid="320" grpId="5"/>
      <p:bldP build="whole" bldLvl="1" animBg="1" rev="0" advAuto="0" spid="324" grpId="4"/>
      <p:bldP build="whole" bldLvl="1" animBg="1" rev="0" advAuto="0" spid="332" grpId="8"/>
      <p:bldP build="whole" bldLvl="1" animBg="1" rev="0" advAuto="0" spid="333" grpId="11"/>
      <p:bldP build="whole" bldLvl="1" animBg="1" rev="0" advAuto="0" spid="316" grpId="1"/>
      <p:bldP build="whole" bldLvl="1" animBg="1" rev="0" advAuto="0" spid="328" grpId="6"/>
      <p:bldP build="whole" bldLvl="1" animBg="1" rev="0" advAuto="0" spid="331" grpId="10"/>
      <p:bldP build="whole" bldLvl="1" animBg="1" rev="0" advAuto="0" spid="334" grpId="9"/>
      <p:bldP build="whole" bldLvl="1" animBg="1" rev="0" advAuto="0" spid="325" grpId="2"/>
      <p:bldP build="whole" bldLvl="1" animBg="1" rev="0" advAuto="0" spid="326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205;p27"/>
          <p:cNvSpPr txBox="1"/>
          <p:nvPr>
            <p:ph type="sldNum" sz="quarter" idx="2"/>
          </p:nvPr>
        </p:nvSpPr>
        <p:spPr>
          <a:xfrm>
            <a:off x="8762045" y="425540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42" name="Google Shape;206;p27"/>
          <p:cNvGrpSpPr/>
          <p:nvPr/>
        </p:nvGrpSpPr>
        <p:grpSpPr>
          <a:xfrm>
            <a:off x="820638" y="192549"/>
            <a:ext cx="1494742" cy="3711156"/>
            <a:chOff x="0" y="0"/>
            <a:chExt cx="1494741" cy="3711154"/>
          </a:xfrm>
        </p:grpSpPr>
        <p:sp>
          <p:nvSpPr>
            <p:cNvPr id="337" name="Google Shape;207;p27"/>
            <p:cNvSpPr/>
            <p:nvPr/>
          </p:nvSpPr>
          <p:spPr>
            <a:xfrm>
              <a:off x="43208" y="-1"/>
              <a:ext cx="1451534" cy="3711156"/>
            </a:xfrm>
            <a:prstGeom prst="rect">
              <a:avLst/>
            </a:prstGeom>
            <a:solidFill>
              <a:srgbClr val="B57B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sp>
          <p:nvSpPr>
            <p:cNvPr id="338" name="Google Shape;208;p27"/>
            <p:cNvSpPr/>
            <p:nvPr/>
          </p:nvSpPr>
          <p:spPr>
            <a:xfrm>
              <a:off x="0" y="52824"/>
              <a:ext cx="1451534" cy="2267443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B57B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sp>
          <p:nvSpPr>
            <p:cNvPr id="339" name="Google Shape;209;p27"/>
            <p:cNvSpPr txBox="1"/>
            <p:nvPr/>
          </p:nvSpPr>
          <p:spPr>
            <a:xfrm>
              <a:off x="82723" y="856992"/>
              <a:ext cx="1297544" cy="360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b="1" sz="12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Lecture</a:t>
              </a:r>
            </a:p>
          </p:txBody>
        </p:sp>
        <p:sp>
          <p:nvSpPr>
            <p:cNvPr id="340" name="Google Shape;210;p27"/>
            <p:cNvSpPr txBox="1"/>
            <p:nvPr/>
          </p:nvSpPr>
          <p:spPr>
            <a:xfrm>
              <a:off x="82671" y="170130"/>
              <a:ext cx="1297544" cy="728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b="1" sz="36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Mon</a:t>
              </a:r>
            </a:p>
          </p:txBody>
        </p:sp>
        <p:sp>
          <p:nvSpPr>
            <p:cNvPr id="341" name="Google Shape;211;p27"/>
            <p:cNvSpPr/>
            <p:nvPr/>
          </p:nvSpPr>
          <p:spPr>
            <a:xfrm rot="5400000">
              <a:off x="548644" y="2304701"/>
              <a:ext cx="354237" cy="198814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</p:grpSp>
      <p:grpSp>
        <p:nvGrpSpPr>
          <p:cNvPr id="348" name="Google Shape;212;p27"/>
          <p:cNvGrpSpPr/>
          <p:nvPr/>
        </p:nvGrpSpPr>
        <p:grpSpPr>
          <a:xfrm>
            <a:off x="2343275" y="192549"/>
            <a:ext cx="1494742" cy="3711156"/>
            <a:chOff x="0" y="0"/>
            <a:chExt cx="1494741" cy="3711154"/>
          </a:xfrm>
        </p:grpSpPr>
        <p:sp>
          <p:nvSpPr>
            <p:cNvPr id="343" name="Google Shape;213;p27"/>
            <p:cNvSpPr/>
            <p:nvPr/>
          </p:nvSpPr>
          <p:spPr>
            <a:xfrm>
              <a:off x="43208" y="-1"/>
              <a:ext cx="1451534" cy="3711156"/>
            </a:xfrm>
            <a:prstGeom prst="rect">
              <a:avLst/>
            </a:prstGeom>
            <a:solidFill>
              <a:srgbClr val="B57B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sp>
          <p:nvSpPr>
            <p:cNvPr id="344" name="Google Shape;214;p27"/>
            <p:cNvSpPr/>
            <p:nvPr/>
          </p:nvSpPr>
          <p:spPr>
            <a:xfrm>
              <a:off x="0" y="52824"/>
              <a:ext cx="1451534" cy="2267443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B57B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sp>
          <p:nvSpPr>
            <p:cNvPr id="345" name="Google Shape;215;p27"/>
            <p:cNvSpPr txBox="1"/>
            <p:nvPr/>
          </p:nvSpPr>
          <p:spPr>
            <a:xfrm>
              <a:off x="82723" y="856992"/>
              <a:ext cx="1297544" cy="360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2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Nothing </a:t>
              </a:r>
            </a:p>
          </p:txBody>
        </p:sp>
        <p:sp>
          <p:nvSpPr>
            <p:cNvPr id="346" name="Google Shape;216;p27"/>
            <p:cNvSpPr txBox="1"/>
            <p:nvPr/>
          </p:nvSpPr>
          <p:spPr>
            <a:xfrm>
              <a:off x="82671" y="170130"/>
              <a:ext cx="1297544" cy="728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b="1" sz="36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Tue</a:t>
              </a:r>
            </a:p>
          </p:txBody>
        </p:sp>
        <p:sp>
          <p:nvSpPr>
            <p:cNvPr id="347" name="Google Shape;217;p27"/>
            <p:cNvSpPr/>
            <p:nvPr/>
          </p:nvSpPr>
          <p:spPr>
            <a:xfrm rot="5400000">
              <a:off x="548644" y="2304701"/>
              <a:ext cx="354237" cy="198814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</p:grpSp>
      <p:grpSp>
        <p:nvGrpSpPr>
          <p:cNvPr id="354" name="Google Shape;218;p27"/>
          <p:cNvGrpSpPr/>
          <p:nvPr/>
        </p:nvGrpSpPr>
        <p:grpSpPr>
          <a:xfrm>
            <a:off x="3865912" y="192549"/>
            <a:ext cx="1494743" cy="3711156"/>
            <a:chOff x="0" y="0"/>
            <a:chExt cx="1494741" cy="3711154"/>
          </a:xfrm>
        </p:grpSpPr>
        <p:sp>
          <p:nvSpPr>
            <p:cNvPr id="349" name="Google Shape;219;p27"/>
            <p:cNvSpPr/>
            <p:nvPr/>
          </p:nvSpPr>
          <p:spPr>
            <a:xfrm>
              <a:off x="43208" y="-1"/>
              <a:ext cx="1451534" cy="3711156"/>
            </a:xfrm>
            <a:prstGeom prst="rect">
              <a:avLst/>
            </a:prstGeom>
            <a:solidFill>
              <a:srgbClr val="B57B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sp>
          <p:nvSpPr>
            <p:cNvPr id="350" name="Google Shape;220;p27"/>
            <p:cNvSpPr/>
            <p:nvPr/>
          </p:nvSpPr>
          <p:spPr>
            <a:xfrm>
              <a:off x="0" y="52824"/>
              <a:ext cx="1451534" cy="2267443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B57B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sp>
          <p:nvSpPr>
            <p:cNvPr id="351" name="Google Shape;221;p27"/>
            <p:cNvSpPr txBox="1"/>
            <p:nvPr/>
          </p:nvSpPr>
          <p:spPr>
            <a:xfrm>
              <a:off x="82723" y="856992"/>
              <a:ext cx="1297544" cy="360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b="1" sz="12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Lecture</a:t>
              </a:r>
            </a:p>
          </p:txBody>
        </p:sp>
        <p:sp>
          <p:nvSpPr>
            <p:cNvPr id="352" name="Google Shape;222;p27"/>
            <p:cNvSpPr txBox="1"/>
            <p:nvPr/>
          </p:nvSpPr>
          <p:spPr>
            <a:xfrm>
              <a:off x="82671" y="170130"/>
              <a:ext cx="1297544" cy="728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b="1" sz="36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Wed</a:t>
              </a:r>
            </a:p>
          </p:txBody>
        </p:sp>
        <p:sp>
          <p:nvSpPr>
            <p:cNvPr id="353" name="Google Shape;223;p27"/>
            <p:cNvSpPr/>
            <p:nvPr/>
          </p:nvSpPr>
          <p:spPr>
            <a:xfrm rot="5400000">
              <a:off x="548644" y="2304701"/>
              <a:ext cx="354237" cy="198814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</p:grpSp>
      <p:grpSp>
        <p:nvGrpSpPr>
          <p:cNvPr id="360" name="Google Shape;224;p27"/>
          <p:cNvGrpSpPr/>
          <p:nvPr/>
        </p:nvGrpSpPr>
        <p:grpSpPr>
          <a:xfrm>
            <a:off x="5388550" y="192549"/>
            <a:ext cx="1494742" cy="3711156"/>
            <a:chOff x="0" y="0"/>
            <a:chExt cx="1494741" cy="3711154"/>
          </a:xfrm>
        </p:grpSpPr>
        <p:sp>
          <p:nvSpPr>
            <p:cNvPr id="355" name="Google Shape;225;p27"/>
            <p:cNvSpPr/>
            <p:nvPr/>
          </p:nvSpPr>
          <p:spPr>
            <a:xfrm>
              <a:off x="43208" y="-1"/>
              <a:ext cx="1451534" cy="3711156"/>
            </a:xfrm>
            <a:prstGeom prst="rect">
              <a:avLst/>
            </a:prstGeom>
            <a:solidFill>
              <a:srgbClr val="B57B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sp>
          <p:nvSpPr>
            <p:cNvPr id="356" name="Google Shape;226;p27"/>
            <p:cNvSpPr/>
            <p:nvPr/>
          </p:nvSpPr>
          <p:spPr>
            <a:xfrm>
              <a:off x="0" y="52824"/>
              <a:ext cx="1451534" cy="2267443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B57B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sp>
          <p:nvSpPr>
            <p:cNvPr id="357" name="Google Shape;227;p27"/>
            <p:cNvSpPr txBox="1"/>
            <p:nvPr/>
          </p:nvSpPr>
          <p:spPr>
            <a:xfrm>
              <a:off x="82723" y="856992"/>
              <a:ext cx="1297544" cy="360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b="1" sz="12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Section</a:t>
              </a:r>
            </a:p>
          </p:txBody>
        </p:sp>
        <p:sp>
          <p:nvSpPr>
            <p:cNvPr id="358" name="Google Shape;228;p27"/>
            <p:cNvSpPr txBox="1"/>
            <p:nvPr/>
          </p:nvSpPr>
          <p:spPr>
            <a:xfrm>
              <a:off x="82671" y="170130"/>
              <a:ext cx="1297544" cy="728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b="1" sz="36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Thur</a:t>
              </a:r>
            </a:p>
          </p:txBody>
        </p:sp>
        <p:sp>
          <p:nvSpPr>
            <p:cNvPr id="359" name="Google Shape;229;p27"/>
            <p:cNvSpPr/>
            <p:nvPr/>
          </p:nvSpPr>
          <p:spPr>
            <a:xfrm rot="5400000">
              <a:off x="548644" y="2304701"/>
              <a:ext cx="354237" cy="198814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</p:grpSp>
      <p:grpSp>
        <p:nvGrpSpPr>
          <p:cNvPr id="366" name="Google Shape;230;p27"/>
          <p:cNvGrpSpPr/>
          <p:nvPr/>
        </p:nvGrpSpPr>
        <p:grpSpPr>
          <a:xfrm>
            <a:off x="6911188" y="192549"/>
            <a:ext cx="1494743" cy="3711156"/>
            <a:chOff x="0" y="0"/>
            <a:chExt cx="1494742" cy="3711154"/>
          </a:xfrm>
        </p:grpSpPr>
        <p:sp>
          <p:nvSpPr>
            <p:cNvPr id="361" name="Google Shape;231;p27"/>
            <p:cNvSpPr/>
            <p:nvPr/>
          </p:nvSpPr>
          <p:spPr>
            <a:xfrm>
              <a:off x="43209" y="-1"/>
              <a:ext cx="1451534" cy="3711156"/>
            </a:xfrm>
            <a:prstGeom prst="rect">
              <a:avLst/>
            </a:prstGeom>
            <a:solidFill>
              <a:srgbClr val="B57B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sp>
          <p:nvSpPr>
            <p:cNvPr id="362" name="Google Shape;232;p27"/>
            <p:cNvSpPr/>
            <p:nvPr/>
          </p:nvSpPr>
          <p:spPr>
            <a:xfrm>
              <a:off x="-1" y="52824"/>
              <a:ext cx="1451534" cy="2267443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B57B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sp>
          <p:nvSpPr>
            <p:cNvPr id="363" name="Google Shape;233;p27"/>
            <p:cNvSpPr txBox="1"/>
            <p:nvPr/>
          </p:nvSpPr>
          <p:spPr>
            <a:xfrm>
              <a:off x="82723" y="856992"/>
              <a:ext cx="1297545" cy="360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2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Nothing</a:t>
              </a:r>
            </a:p>
          </p:txBody>
        </p:sp>
        <p:sp>
          <p:nvSpPr>
            <p:cNvPr id="364" name="Google Shape;235;p27"/>
            <p:cNvSpPr txBox="1"/>
            <p:nvPr/>
          </p:nvSpPr>
          <p:spPr>
            <a:xfrm>
              <a:off x="82671" y="170130"/>
              <a:ext cx="1297545" cy="728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b="1" sz="36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Fri</a:t>
              </a:r>
            </a:p>
          </p:txBody>
        </p:sp>
        <p:sp>
          <p:nvSpPr>
            <p:cNvPr id="365" name="Google Shape;236;p27"/>
            <p:cNvSpPr/>
            <p:nvPr/>
          </p:nvSpPr>
          <p:spPr>
            <a:xfrm rot="5400000">
              <a:off x="548644" y="2304701"/>
              <a:ext cx="354237" cy="198814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</p:grpSp>
      <p:sp>
        <p:nvSpPr>
          <p:cNvPr id="367" name="Google Shape;239;p27"/>
          <p:cNvSpPr txBox="1"/>
          <p:nvPr/>
        </p:nvSpPr>
        <p:spPr>
          <a:xfrm>
            <a:off x="828048" y="4155299"/>
            <a:ext cx="4954187" cy="83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marL="457200" indent="-317500">
              <a:buClr>
                <a:srgbClr val="666666"/>
              </a:buClr>
              <a:buSzPts val="1400"/>
              <a:buFont typeface="Helvetica"/>
              <a:buChar char="●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</a:lstStyle>
          <a:p>
            <a:pPr/>
            <a:r>
              <a:t>We happen to not  record attendance in lectures and section, but attending these sessions is expected</a:t>
            </a:r>
          </a:p>
        </p:txBody>
      </p:sp>
      <p:pic>
        <p:nvPicPr>
          <p:cNvPr id="368" name="Google Shape;240;p27" descr="Google Shape;240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99539" y="4200590"/>
            <a:ext cx="1355102" cy="762327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Google Shape;238;p27"/>
          <p:cNvSpPr txBox="1"/>
          <p:nvPr/>
        </p:nvSpPr>
        <p:spPr>
          <a:xfrm>
            <a:off x="2401760" y="2870027"/>
            <a:ext cx="1355101" cy="33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Previous HW </a:t>
            </a:r>
            <a:r>
              <a:rPr b="1"/>
              <a:t>Due</a:t>
            </a:r>
          </a:p>
        </p:txBody>
      </p:sp>
      <p:sp>
        <p:nvSpPr>
          <p:cNvPr id="370" name="Google Shape;238;p27"/>
          <p:cNvSpPr txBox="1"/>
          <p:nvPr/>
        </p:nvSpPr>
        <p:spPr>
          <a:xfrm>
            <a:off x="3891027" y="2870027"/>
            <a:ext cx="1355102" cy="56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Previous CP </a:t>
            </a:r>
            <a:r>
              <a:rPr b="1"/>
              <a:t>Due</a:t>
            </a:r>
          </a:p>
          <a:p>
            <a:pPr>
              <a:lnSpc>
                <a:spcPct val="150000"/>
              </a:lnSpc>
              <a:defRPr sz="10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Next HW </a:t>
            </a:r>
            <a:r>
              <a:rPr b="1"/>
              <a:t>Released</a:t>
            </a:r>
          </a:p>
        </p:txBody>
      </p:sp>
      <p:sp>
        <p:nvSpPr>
          <p:cNvPr id="371" name="Google Shape;238;p27"/>
          <p:cNvSpPr txBox="1"/>
          <p:nvPr/>
        </p:nvSpPr>
        <p:spPr>
          <a:xfrm>
            <a:off x="868849" y="2872590"/>
            <a:ext cx="1355102" cy="33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Previous CP </a:t>
            </a:r>
            <a:r>
              <a:rPr b="1"/>
              <a:t> Due</a:t>
            </a:r>
          </a:p>
        </p:txBody>
      </p:sp>
      <p:sp>
        <p:nvSpPr>
          <p:cNvPr id="372" name="Google Shape;238;p27"/>
          <p:cNvSpPr txBox="1"/>
          <p:nvPr/>
        </p:nvSpPr>
        <p:spPr>
          <a:xfrm>
            <a:off x="7007621" y="2868720"/>
            <a:ext cx="1355101" cy="33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Learning Refl. </a:t>
            </a:r>
            <a:r>
              <a:rPr b="1"/>
              <a:t>Due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8" grpId="2"/>
      <p:bldP build="p" bldLvl="5" animBg="1" rev="0" advAuto="0" spid="36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Assessment</a:t>
            </a:r>
          </a:p>
        </p:txBody>
      </p:sp>
      <p:sp>
        <p:nvSpPr>
          <p:cNvPr id="375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>
              <a:buChar char="●"/>
              <a:defRPr b="1">
                <a:solidFill>
                  <a:srgbClr val="B57BA6"/>
                </a:solidFill>
              </a:defRPr>
            </a:pPr>
            <a:r>
              <a:t>Weekly Homework Assignments </a:t>
            </a:r>
          </a:p>
          <a:p>
            <a:pPr lvl="1">
              <a:spcBef>
                <a:spcPts val="0"/>
              </a:spcBef>
              <a:buChar char="○"/>
              <a:defRPr b="1"/>
            </a:pPr>
            <a:r>
              <a:t>Weight</a:t>
            </a:r>
            <a:r>
              <a:rPr b="0"/>
              <a:t>: 80%</a:t>
            </a:r>
            <a:endParaRPr b="0"/>
          </a:p>
          <a:p>
            <a:pPr lvl="1">
              <a:spcBef>
                <a:spcPts val="0"/>
              </a:spcBef>
              <a:buChar char="○"/>
              <a:defRPr b="1"/>
            </a:pPr>
            <a:r>
              <a:t>Number</a:t>
            </a:r>
            <a:r>
              <a:rPr b="0"/>
              <a:t>: Approximately 8</a:t>
            </a:r>
            <a:endParaRPr b="0"/>
          </a:p>
          <a:p>
            <a:pPr lvl="1">
              <a:spcBef>
                <a:spcPts val="0"/>
              </a:spcBef>
              <a:buChar char="○"/>
            </a:pPr>
            <a:r>
              <a:t>Each Assignment has two parts that contribute to your grade separately:</a:t>
            </a:r>
          </a:p>
          <a:p>
            <a:pPr lvl="2">
              <a:spcBef>
                <a:spcPts val="0"/>
              </a:spcBef>
              <a:buChar char="○"/>
            </a:pPr>
            <a:r>
              <a:t>Programming (60%)</a:t>
            </a:r>
          </a:p>
          <a:p>
            <a:pPr lvl="2">
              <a:spcBef>
                <a:spcPts val="0"/>
              </a:spcBef>
              <a:buChar char="○"/>
            </a:pPr>
            <a:r>
              <a:t>Conceptual (20%)</a:t>
            </a:r>
          </a:p>
          <a:p>
            <a:pPr>
              <a:spcBef>
                <a:spcPts val="0"/>
              </a:spcBef>
              <a:buChar char="●"/>
              <a:defRPr b="1">
                <a:solidFill>
                  <a:srgbClr val="B57BA6"/>
                </a:solidFill>
              </a:defRPr>
            </a:pPr>
            <a:r>
              <a:t>Checkpoints</a:t>
            </a:r>
          </a:p>
          <a:p>
            <a:pPr lvl="1">
              <a:spcBef>
                <a:spcPts val="0"/>
              </a:spcBef>
              <a:buChar char="○"/>
              <a:defRPr b="1"/>
            </a:pPr>
            <a:r>
              <a:t>Weight</a:t>
            </a:r>
            <a:r>
              <a:rPr b="0"/>
              <a:t>: 10%</a:t>
            </a:r>
            <a:endParaRPr b="0"/>
          </a:p>
          <a:p>
            <a:pPr lvl="1">
              <a:spcBef>
                <a:spcPts val="0"/>
              </a:spcBef>
              <a:buChar char="○"/>
              <a:defRPr b="1"/>
            </a:pPr>
            <a:r>
              <a:t>Number: </a:t>
            </a:r>
            <a:r>
              <a:rPr b="0"/>
              <a:t>Approximately 20 (each lecture, drop 3)</a:t>
            </a:r>
          </a:p>
          <a:p>
            <a:pPr>
              <a:spcBef>
                <a:spcPts val="0"/>
              </a:spcBef>
              <a:buChar char="●"/>
              <a:defRPr b="1">
                <a:solidFill>
                  <a:srgbClr val="B57BA6"/>
                </a:solidFill>
              </a:defRPr>
            </a:pPr>
            <a:r>
              <a:t>Learning Reflections</a:t>
            </a:r>
          </a:p>
          <a:p>
            <a:pPr lvl="1">
              <a:spcBef>
                <a:spcPts val="0"/>
              </a:spcBef>
              <a:buChar char="○"/>
              <a:defRPr b="1"/>
            </a:pPr>
            <a:r>
              <a:t>Weight</a:t>
            </a:r>
            <a:r>
              <a:rPr b="0"/>
              <a:t>: 10%</a:t>
            </a:r>
            <a:endParaRPr b="0"/>
          </a:p>
          <a:p>
            <a:pPr lvl="1">
              <a:spcBef>
                <a:spcPts val="0"/>
              </a:spcBef>
              <a:buChar char="○"/>
              <a:defRPr b="1"/>
            </a:pPr>
            <a:r>
              <a:t>Number: </a:t>
            </a:r>
            <a:r>
              <a:rPr b="0"/>
              <a:t>Approximately 10 (each week, drop 1)</a:t>
            </a:r>
          </a:p>
        </p:txBody>
      </p:sp>
      <p:sp>
        <p:nvSpPr>
          <p:cNvPr id="376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Homework Logistics</a:t>
            </a:r>
          </a:p>
        </p:txBody>
      </p:sp>
      <p:sp>
        <p:nvSpPr>
          <p:cNvPr id="379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0" name="Google Shape;280;p30"/>
          <p:cNvSpPr txBox="1"/>
          <p:nvPr>
            <p:ph type="body" sz="quarter" idx="1"/>
          </p:nvPr>
        </p:nvSpPr>
        <p:spPr>
          <a:xfrm>
            <a:off x="3090624" y="167536"/>
            <a:ext cx="5596201" cy="1575519"/>
          </a:xfrm>
          <a:prstGeom prst="rect">
            <a:avLst/>
          </a:prstGeom>
        </p:spPr>
        <p:txBody>
          <a:bodyPr/>
          <a:lstStyle/>
          <a:p>
            <a:pPr marL="356615" indent="-247650" defTabSz="713231">
              <a:spcBef>
                <a:spcPts val="400"/>
              </a:spcBef>
              <a:buSzPts val="1000"/>
              <a:buChar char="●"/>
              <a:defRPr b="1" sz="1092">
                <a:solidFill>
                  <a:srgbClr val="B57BA6"/>
                </a:solidFill>
              </a:defRPr>
            </a:pPr>
            <a:r>
              <a:t>Late Days</a:t>
            </a:r>
          </a:p>
          <a:p>
            <a:pPr lvl="1" marL="713231" indent="-247650" defTabSz="713231">
              <a:spcBef>
                <a:spcPts val="0"/>
              </a:spcBef>
              <a:buSzPts val="1000"/>
              <a:buChar char="○"/>
              <a:defRPr sz="1092"/>
            </a:pPr>
            <a:r>
              <a:t>6 Free Late Days for the whole quarter.</a:t>
            </a:r>
          </a:p>
          <a:p>
            <a:pPr lvl="1" marL="713231" indent="-247650" defTabSz="713231">
              <a:spcBef>
                <a:spcPts val="0"/>
              </a:spcBef>
              <a:buSzPts val="1000"/>
              <a:buChar char="○"/>
              <a:defRPr sz="1092"/>
            </a:pPr>
            <a:r>
              <a:t>Can use up to 2 Late Days on any assignment.</a:t>
            </a:r>
          </a:p>
          <a:p>
            <a:pPr lvl="1" marL="713231" indent="-247650" defTabSz="713231">
              <a:spcBef>
                <a:spcPts val="0"/>
              </a:spcBef>
              <a:buSzPts val="1000"/>
              <a:buChar char="○"/>
              <a:defRPr sz="1092"/>
            </a:pPr>
            <a:r>
              <a:t>Each Late Day used after the 6 Free Late Days results in a -10% on that assignment</a:t>
            </a:r>
          </a:p>
          <a:p>
            <a:pPr lvl="1" marL="713231" indent="-247650" defTabSz="713231">
              <a:spcBef>
                <a:spcPts val="0"/>
              </a:spcBef>
              <a:buSzPts val="1000"/>
              <a:buChar char="○"/>
              <a:defRPr sz="1092"/>
            </a:pPr>
            <a:r>
              <a:t>Learning reflections and checkpoints can be turned in up to a week later for 50% credit.</a:t>
            </a:r>
          </a:p>
        </p:txBody>
      </p:sp>
      <p:sp>
        <p:nvSpPr>
          <p:cNvPr id="381" name="Google Shape;280;p30"/>
          <p:cNvSpPr txBox="1"/>
          <p:nvPr/>
        </p:nvSpPr>
        <p:spPr>
          <a:xfrm>
            <a:off x="3090624" y="1922769"/>
            <a:ext cx="5596201" cy="1888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lnSpc>
                <a:spcPct val="115000"/>
              </a:lnSpc>
              <a:spcBef>
                <a:spcPts val="600"/>
              </a:spcBef>
              <a:buClr>
                <a:srgbClr val="CCCCCC"/>
              </a:buClr>
              <a:buSzPts val="1400"/>
              <a:buFont typeface="Helvetica"/>
              <a:buChar char="●"/>
              <a:defRPr b="1">
                <a:solidFill>
                  <a:srgbClr val="B57BA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Collaboration</a:t>
            </a:r>
            <a:endParaRPr>
              <a:solidFill>
                <a:srgbClr val="666666"/>
              </a:solidFill>
            </a:endParaRPr>
          </a:p>
          <a:p>
            <a:pPr lvl="1" marL="914400" indent="-317500">
              <a:lnSpc>
                <a:spcPct val="115000"/>
              </a:lnSpc>
              <a:buClr>
                <a:srgbClr val="CCCCCC"/>
              </a:buClr>
              <a:buSzPts val="1400"/>
              <a:buFont typeface="Helvetica"/>
              <a:buChar char="○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You are encouraged to discuss assignments and concepts </a:t>
            </a:r>
            <a:r>
              <a:rPr b="1"/>
              <a:t>at a high level</a:t>
            </a:r>
          </a:p>
          <a:p>
            <a:pPr lvl="2" marL="1371600" indent="-317500">
              <a:lnSpc>
                <a:spcPct val="115000"/>
              </a:lnSpc>
              <a:buClr>
                <a:srgbClr val="CCCCCC"/>
              </a:buClr>
              <a:buSzPts val="1400"/>
              <a:buFont typeface="Helvetica"/>
              <a:buChar char="■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If you are reading off parts of your solution, it’s likely not high level</a:t>
            </a:r>
          </a:p>
          <a:p>
            <a:pPr lvl="2" marL="1371600" indent="-317500">
              <a:lnSpc>
                <a:spcPct val="115000"/>
              </a:lnSpc>
              <a:buClr>
                <a:srgbClr val="CCCCCC"/>
              </a:buClr>
              <a:buSzPts val="1400"/>
              <a:buFont typeface="Helvetica"/>
              <a:buChar char="■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Discuss process, not answers!</a:t>
            </a:r>
          </a:p>
          <a:p>
            <a:pPr lvl="1" marL="914400" indent="-317500">
              <a:lnSpc>
                <a:spcPct val="115000"/>
              </a:lnSpc>
              <a:buClr>
                <a:srgbClr val="CCCCCC"/>
              </a:buClr>
              <a:buSzPts val="1400"/>
              <a:buFont typeface="Helvetica"/>
              <a:buChar char="○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All code and answers submitted must be your own</a:t>
            </a:r>
          </a:p>
        </p:txBody>
      </p:sp>
      <p:sp>
        <p:nvSpPr>
          <p:cNvPr id="382" name="Google Shape;280;p30"/>
          <p:cNvSpPr txBox="1"/>
          <p:nvPr/>
        </p:nvSpPr>
        <p:spPr>
          <a:xfrm>
            <a:off x="3090624" y="3690356"/>
            <a:ext cx="5596201" cy="1391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lnSpc>
                <a:spcPct val="115000"/>
              </a:lnSpc>
              <a:spcBef>
                <a:spcPts val="600"/>
              </a:spcBef>
              <a:buClr>
                <a:srgbClr val="CCCCCC"/>
              </a:buClr>
              <a:buSzPts val="1400"/>
              <a:buFont typeface="Helvetica"/>
              <a:buChar char="●"/>
              <a:defRPr b="1">
                <a:solidFill>
                  <a:srgbClr val="B57BA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Turn In</a:t>
            </a:r>
            <a:endParaRPr>
              <a:solidFill>
                <a:srgbClr val="666666"/>
              </a:solidFill>
            </a:endParaRPr>
          </a:p>
          <a:p>
            <a:pPr lvl="1" marL="914400" indent="-317500">
              <a:lnSpc>
                <a:spcPct val="115000"/>
              </a:lnSpc>
              <a:buClr>
                <a:srgbClr val="CCCCCC"/>
              </a:buClr>
              <a:buSzPts val="1400"/>
              <a:buFont typeface="Helvetica"/>
              <a:buChar char="○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Concept portions and Learning reflections are turned in on Gradescope</a:t>
            </a:r>
          </a:p>
          <a:p>
            <a:pPr lvl="1" marL="914400" indent="-317500">
              <a:lnSpc>
                <a:spcPct val="115000"/>
              </a:lnSpc>
              <a:buClr>
                <a:srgbClr val="CCCCCC"/>
              </a:buClr>
              <a:buSzPts val="1400"/>
              <a:buFont typeface="Helvetica"/>
              <a:buChar char="○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Everything else (Programming portion and checkpoints) are turned in on EdStem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Getting Help</a:t>
            </a:r>
          </a:p>
        </p:txBody>
      </p:sp>
      <p:sp>
        <p:nvSpPr>
          <p:cNvPr id="385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  <a:r>
              <a:t>The best place to get </a:t>
            </a:r>
            <a:r>
              <a:rPr b="1"/>
              <a:t>asynchronous help</a:t>
            </a:r>
            <a:r>
              <a:t> is </a:t>
            </a:r>
            <a:r>
              <a:rPr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2" invalidUrl="" action="" tgtFrame="" tooltip="" history="1" highlightClick="0" endSnd="0"/>
              </a:rPr>
              <a:t>EdStem</a:t>
            </a:r>
            <a:r>
              <a:t>. You can post questions (publicly or privately) to get help from peers or members of the course staff. </a:t>
            </a:r>
          </a:p>
          <a:p>
            <a:pPr lvl="1">
              <a:spcBef>
                <a:spcPts val="0"/>
              </a:spcBef>
            </a:pPr>
            <a:r>
              <a:t>You’re encouraged to respond with your ideas to other posts!</a:t>
            </a: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  <a:r>
              <a:t>The best place to get </a:t>
            </a:r>
            <a:r>
              <a:rPr b="1"/>
              <a:t>synchronous help </a:t>
            </a:r>
            <a:r>
              <a:t>is office hours or to form a study group.</a:t>
            </a:r>
          </a:p>
          <a:p>
            <a:pPr lvl="1">
              <a:spcBef>
                <a:spcPts val="0"/>
              </a:spcBef>
            </a:pPr>
            <a:r>
              <a:t>Office hours will be run on Discord! See course website for more info.</a:t>
            </a:r>
          </a:p>
          <a:p>
            <a:pPr lvl="1">
              <a:spcBef>
                <a:spcPts val="0"/>
              </a:spcBef>
            </a:pPr>
            <a:r>
              <a:t>Will try to help you meet peers this quarter to form study groups. More on this next time!</a:t>
            </a:r>
          </a:p>
        </p:txBody>
      </p:sp>
      <p:sp>
        <p:nvSpPr>
          <p:cNvPr id="386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 Placeholder 1"/>
          <p:cNvSpPr txBox="1"/>
          <p:nvPr>
            <p:ph type="sldNum" sz="quarter" idx="2"/>
          </p:nvPr>
        </p:nvSpPr>
        <p:spPr>
          <a:xfrm>
            <a:off x="8839302" y="4779026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7" name="Google Shape;161;p23"/>
          <p:cNvSpPr txBox="1"/>
          <p:nvPr/>
        </p:nvSpPr>
        <p:spPr>
          <a:xfrm>
            <a:off x="685800" y="1565924"/>
            <a:ext cx="7772400" cy="2011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b="1" sz="60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</a:lstStyle>
          <a:p>
            <a:pPr/>
            <a:r>
              <a:t>Machine Learning is changing the world.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 Placeholder 7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  <a:defRPr b="1"/>
            </a:pPr>
            <a:r>
              <a:t>On your phone / laptop</a:t>
            </a:r>
          </a:p>
          <a:p>
            <a:pPr marL="0" indent="139700">
              <a:buSzTx/>
              <a:buNone/>
              <a:defRPr sz="1300"/>
            </a:pPr>
            <a:r>
              <a:t>If you could only have one pet, would you rather have a dog or cat?</a:t>
            </a:r>
          </a:p>
        </p:txBody>
      </p:sp>
      <p:sp>
        <p:nvSpPr>
          <p:cNvPr id="389" name="Slide Number Placeholder 2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0" name="Title 6"/>
          <p:cNvSpPr txBox="1"/>
          <p:nvPr>
            <p:ph type="title"/>
          </p:nvPr>
        </p:nvSpPr>
        <p:spPr>
          <a:xfrm>
            <a:off x="269574" y="1700325"/>
            <a:ext cx="2046302" cy="393601"/>
          </a:xfrm>
          <a:prstGeom prst="rect">
            <a:avLst/>
          </a:prstGeom>
        </p:spPr>
        <p:txBody>
          <a:bodyPr/>
          <a:lstStyle>
            <a:lvl1pPr defTabSz="685800">
              <a:defRPr sz="1350"/>
            </a:lvl1pPr>
          </a:lstStyle>
          <a:p>
            <a:pPr/>
            <a:r>
              <a:t>1 minute</a:t>
            </a:r>
          </a:p>
        </p:txBody>
      </p:sp>
      <p:pic>
        <p:nvPicPr>
          <p:cNvPr id="391" name="Picture 5" descr="Picture 5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3675" y="2299747"/>
            <a:ext cx="3293150" cy="2450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itle 1"/>
          <p:cNvSpPr txBox="1"/>
          <p:nvPr>
            <p:ph type="title"/>
          </p:nvPr>
        </p:nvSpPr>
        <p:spPr>
          <a:xfrm>
            <a:off x="277099" y="284200"/>
            <a:ext cx="2024102" cy="3678000"/>
          </a:xfrm>
          <a:prstGeom prst="rect">
            <a:avLst/>
          </a:prstGeom>
        </p:spPr>
        <p:txBody>
          <a:bodyPr/>
          <a:lstStyle/>
          <a:p>
            <a:pPr/>
            <a:r>
              <a:t>Case Study 1</a:t>
            </a:r>
          </a:p>
        </p:txBody>
      </p:sp>
      <p:sp>
        <p:nvSpPr>
          <p:cNvPr id="394" name="Subtitle 2"/>
          <p:cNvSpPr txBox="1"/>
          <p:nvPr>
            <p:ph type="body" sz="quarter" idx="1"/>
          </p:nvPr>
        </p:nvSpPr>
        <p:spPr>
          <a:xfrm>
            <a:off x="277099" y="3983049"/>
            <a:ext cx="2024102" cy="784801"/>
          </a:xfrm>
          <a:prstGeom prst="rect">
            <a:avLst/>
          </a:prstGeom>
        </p:spPr>
        <p:txBody>
          <a:bodyPr/>
          <a:lstStyle/>
          <a:p>
            <a:pPr/>
            <a:r>
              <a:t>Regression: </a:t>
            </a:r>
          </a:p>
          <a:p>
            <a:pPr/>
            <a:r>
              <a:t>Housing Prices</a:t>
            </a:r>
          </a:p>
        </p:txBody>
      </p:sp>
      <p:sp>
        <p:nvSpPr>
          <p:cNvPr id="395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Fitting Data</a:t>
            </a:r>
          </a:p>
        </p:txBody>
      </p:sp>
      <p:sp>
        <p:nvSpPr>
          <p:cNvPr id="398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  <a:defRPr b="1"/>
            </a:pPr>
            <a:r>
              <a:t>Goal: </a:t>
            </a:r>
            <a:r>
              <a:rPr b="0"/>
              <a:t>Predict how much my house is worth</a:t>
            </a:r>
            <a:endParaRPr b="0"/>
          </a:p>
          <a:p>
            <a:pPr marL="0" indent="139700">
              <a:buSzTx/>
              <a:buNone/>
            </a:pPr>
            <a:r>
              <a:t>Have data from my neighborhood</a:t>
            </a: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  <a:defRPr b="1"/>
            </a:pPr>
            <a:r>
              <a:t>Assumption</a:t>
            </a:r>
            <a:r>
              <a:rPr b="0"/>
              <a:t>: </a:t>
            </a:r>
            <a:endParaRPr b="0"/>
          </a:p>
          <a:p>
            <a:pPr marL="0" indent="139700">
              <a:buSzTx/>
              <a:buNone/>
            </a:pPr>
            <a:r>
              <a:t>There is a relationship between  and </a:t>
            </a: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  <a:r>
              <a:t> is the </a:t>
            </a:r>
            <a:r>
              <a:rPr b="1"/>
              <a:t>input data. </a:t>
            </a:r>
            <a:r>
              <a:t>Can potentially have many inputs</a:t>
            </a:r>
          </a:p>
          <a:p>
            <a:pPr marL="0" indent="139700">
              <a:buSzTx/>
              <a:buNone/>
            </a:pPr>
            <a:r>
              <a:t> is the </a:t>
            </a:r>
            <a:r>
              <a:rPr b="1"/>
              <a:t>outcome/response/target/label/dependent variable</a:t>
            </a:r>
          </a:p>
        </p:txBody>
      </p:sp>
      <p:sp>
        <p:nvSpPr>
          <p:cNvPr id="399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4025" y="1521673"/>
            <a:ext cx="2428282" cy="13625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Model</a:t>
            </a:r>
          </a:p>
        </p:txBody>
      </p:sp>
      <p:sp>
        <p:nvSpPr>
          <p:cNvPr id="403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  <a:r>
              <a:t>A </a:t>
            </a:r>
            <a:r>
              <a:rPr b="1"/>
              <a:t>model </a:t>
            </a:r>
            <a:r>
              <a:t>is how we </a:t>
            </a:r>
            <a:r>
              <a:rPr i="1"/>
              <a:t>assume </a:t>
            </a:r>
            <a:r>
              <a:t>the world works</a:t>
            </a: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  <a:defRPr b="1"/>
            </a:pPr>
            <a:r>
              <a:t>Regression model:</a:t>
            </a:r>
          </a:p>
        </p:txBody>
      </p:sp>
      <p:sp>
        <p:nvSpPr>
          <p:cNvPr id="404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3604" y="1069335"/>
            <a:ext cx="3482064" cy="2436878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Rectangle 7"/>
          <p:cNvSpPr txBox="1"/>
          <p:nvPr/>
        </p:nvSpPr>
        <p:spPr>
          <a:xfrm>
            <a:off x="6655668" y="3949424"/>
            <a:ext cx="2478025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“Essentially, all models are wrong, but some are useful.”  </a:t>
            </a:r>
          </a:p>
          <a:p>
            <a:pPr algn="r"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- George Box, 1987</a:t>
            </a:r>
            <a:r>
              <a: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Predictor</a:t>
            </a:r>
          </a:p>
        </p:txBody>
      </p:sp>
      <p:sp>
        <p:nvSpPr>
          <p:cNvPr id="411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  <a:r>
              <a:t>We don’t know ! We need to learn it from the data!</a:t>
            </a: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  <a:r>
              <a:t>Use machine learning to learn a predictor from the data </a:t>
            </a: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  <a:r>
              <a:t>For a given input , predict: </a:t>
            </a: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  <a:r>
              <a:t>Small error on an example, means we had a good fit </a:t>
            </a:r>
            <a:r>
              <a:rPr i="1"/>
              <a:t>for that point</a:t>
            </a:r>
          </a:p>
        </p:txBody>
      </p:sp>
      <p:sp>
        <p:nvSpPr>
          <p:cNvPr id="412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6020" y="1931670"/>
            <a:ext cx="3482064" cy="2436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ML Pipeline</a:t>
            </a:r>
          </a:p>
        </p:txBody>
      </p:sp>
      <p:sp>
        <p:nvSpPr>
          <p:cNvPr id="418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22" name="Magnetic Disk 4"/>
          <p:cNvGrpSpPr/>
          <p:nvPr/>
        </p:nvGrpSpPr>
        <p:grpSpPr>
          <a:xfrm>
            <a:off x="2660128" y="575499"/>
            <a:ext cx="1456629" cy="1376484"/>
            <a:chOff x="0" y="0"/>
            <a:chExt cx="1456628" cy="1376482"/>
          </a:xfrm>
        </p:grpSpPr>
        <p:sp>
          <p:nvSpPr>
            <p:cNvPr id="419" name="Shape"/>
            <p:cNvSpPr/>
            <p:nvPr/>
          </p:nvSpPr>
          <p:spPr>
            <a:xfrm>
              <a:off x="-1" y="-1"/>
              <a:ext cx="1456630" cy="137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0"/>
                  </a:moveTo>
                  <a:cubicBezTo>
                    <a:pt x="0" y="1612"/>
                    <a:pt x="4835" y="0"/>
                    <a:pt x="10800" y="0"/>
                  </a:cubicBezTo>
                  <a:cubicBezTo>
                    <a:pt x="16765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16765" y="21600"/>
                    <a:pt x="10800" y="21600"/>
                  </a:cubicBezTo>
                  <a:cubicBezTo>
                    <a:pt x="4835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0" name="Shape"/>
            <p:cNvSpPr/>
            <p:nvPr/>
          </p:nvSpPr>
          <p:spPr>
            <a:xfrm>
              <a:off x="-1" y="-1"/>
              <a:ext cx="1456630" cy="137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3600"/>
                  </a:moveTo>
                  <a:cubicBezTo>
                    <a:pt x="21600" y="5588"/>
                    <a:pt x="16765" y="7200"/>
                    <a:pt x="10800" y="7200"/>
                  </a:cubicBezTo>
                  <a:cubicBezTo>
                    <a:pt x="4835" y="7200"/>
                    <a:pt x="0" y="5588"/>
                    <a:pt x="0" y="3600"/>
                  </a:cubicBezTo>
                  <a:moveTo>
                    <a:pt x="0" y="3600"/>
                  </a:moveTo>
                  <a:cubicBezTo>
                    <a:pt x="0" y="1612"/>
                    <a:pt x="4835" y="0"/>
                    <a:pt x="10800" y="0"/>
                  </a:cubicBezTo>
                  <a:cubicBezTo>
                    <a:pt x="16765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16765" y="21600"/>
                    <a:pt x="10800" y="21600"/>
                  </a:cubicBezTo>
                  <a:cubicBezTo>
                    <a:pt x="4835" y="21600"/>
                    <a:pt x="0" y="19988"/>
                    <a:pt x="0" y="18000"/>
                  </a:cubicBezTo>
                  <a:close/>
                </a:path>
              </a:pathLst>
            </a:custGeom>
            <a:noFill/>
            <a:ln w="25400" cap="flat">
              <a:solidFill>
                <a:srgbClr val="5243B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1" name="Training…"/>
            <p:cNvSpPr txBox="1"/>
            <p:nvPr/>
          </p:nvSpPr>
          <p:spPr>
            <a:xfrm>
              <a:off x="-1" y="452438"/>
              <a:ext cx="1456630" cy="701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09" tIns="45709" rIns="45709" bIns="45709" numCol="1" anchor="ctr">
              <a:sp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t>Training</a:t>
              </a:r>
            </a:p>
            <a:p>
              <a:pPr algn="ctr">
                <a:defRPr sz="20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t>Data</a:t>
              </a:r>
            </a:p>
          </p:txBody>
        </p:sp>
      </p:grpSp>
      <p:sp>
        <p:nvSpPr>
          <p:cNvPr id="423" name="TextBox 5"/>
          <p:cNvSpPr txBox="1"/>
          <p:nvPr/>
        </p:nvSpPr>
        <p:spPr>
          <a:xfrm>
            <a:off x="4475735" y="819885"/>
            <a:ext cx="1322185" cy="817881"/>
          </a:xfrm>
          <a:prstGeom prst="rect">
            <a:avLst/>
          </a:prstGeom>
          <a:solidFill>
            <a:schemeClr val="accent1"/>
          </a:solidFill>
          <a:ln w="25400">
            <a:solidFill>
              <a:srgbClr val="2C618C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Feature</a:t>
            </a:r>
            <a:br/>
            <a:r>
              <a:t>extraction</a:t>
            </a:r>
          </a:p>
        </p:txBody>
      </p:sp>
      <p:sp>
        <p:nvSpPr>
          <p:cNvPr id="440" name="Straight Arrow Connector 6"/>
          <p:cNvSpPr/>
          <p:nvPr/>
        </p:nvSpPr>
        <p:spPr>
          <a:xfrm>
            <a:off x="4129360" y="1242280"/>
            <a:ext cx="333676" cy="6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425" name="TextBox 7"/>
          <p:cNvSpPr txBox="1"/>
          <p:nvPr/>
        </p:nvSpPr>
        <p:spPr>
          <a:xfrm>
            <a:off x="6291742" y="819885"/>
            <a:ext cx="912784" cy="817881"/>
          </a:xfrm>
          <a:prstGeom prst="rect">
            <a:avLst/>
          </a:prstGeom>
          <a:solidFill>
            <a:schemeClr val="accent3"/>
          </a:solidFill>
          <a:ln w="25400">
            <a:solidFill>
              <a:srgbClr val="657D3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ML </a:t>
            </a:r>
            <a:br/>
            <a:r>
              <a:t>model</a:t>
            </a:r>
          </a:p>
        </p:txBody>
      </p:sp>
      <p:sp>
        <p:nvSpPr>
          <p:cNvPr id="426" name="TextBox 8"/>
          <p:cNvSpPr txBox="1"/>
          <p:nvPr/>
        </p:nvSpPr>
        <p:spPr>
          <a:xfrm>
            <a:off x="6252458" y="3828458"/>
            <a:ext cx="1011507" cy="81788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7A22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Quality</a:t>
            </a:r>
            <a:br/>
            <a:r>
              <a:t>metric</a:t>
            </a:r>
          </a:p>
        </p:txBody>
      </p:sp>
      <p:sp>
        <p:nvSpPr>
          <p:cNvPr id="427" name="TextBox 9"/>
          <p:cNvSpPr txBox="1"/>
          <p:nvPr/>
        </p:nvSpPr>
        <p:spPr>
          <a:xfrm>
            <a:off x="5909727" y="2592413"/>
            <a:ext cx="1679744" cy="513081"/>
          </a:xfrm>
          <a:prstGeom prst="rect">
            <a:avLst/>
          </a:prstGeom>
          <a:solidFill>
            <a:srgbClr val="666666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ML algorithm</a:t>
            </a:r>
          </a:p>
        </p:txBody>
      </p:sp>
      <p:cxnSp>
        <p:nvCxnSpPr>
          <p:cNvPr id="428" name="Straight Arrow Connector 10"/>
          <p:cNvCxnSpPr>
            <a:stCxn id="423" idx="0"/>
            <a:endCxn id="425" idx="0"/>
          </p:cNvCxnSpPr>
          <p:nvPr/>
        </p:nvCxnSpPr>
        <p:spPr>
          <a:xfrm>
            <a:off x="5136827" y="1228825"/>
            <a:ext cx="1611307" cy="1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429" name="Straight Arrow Connector 11"/>
          <p:cNvSpPr/>
          <p:nvPr/>
        </p:nvSpPr>
        <p:spPr>
          <a:xfrm>
            <a:off x="7220378" y="1266160"/>
            <a:ext cx="1710506" cy="1"/>
          </a:xfrm>
          <a:prstGeom prst="line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cxnSp>
        <p:nvCxnSpPr>
          <p:cNvPr id="430" name="Straight Arrow Connector 14"/>
          <p:cNvCxnSpPr>
            <a:stCxn id="426" idx="0"/>
            <a:endCxn id="427" idx="0"/>
          </p:cNvCxnSpPr>
          <p:nvPr/>
        </p:nvCxnSpPr>
        <p:spPr>
          <a:xfrm flipH="1" flipV="1">
            <a:off x="6749598" y="2848953"/>
            <a:ext cx="8614" cy="1388446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431" name="Elbow Connector 15"/>
          <p:cNvSpPr/>
          <p:nvPr/>
        </p:nvSpPr>
        <p:spPr>
          <a:xfrm rot="5400000">
            <a:off x="6310400" y="2222824"/>
            <a:ext cx="3016050" cy="108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432" name="TextBox 16"/>
          <p:cNvSpPr txBox="1"/>
          <p:nvPr/>
        </p:nvSpPr>
        <p:spPr>
          <a:xfrm>
            <a:off x="3489026" y="2024329"/>
            <a:ext cx="24540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433" name="TextBox 17"/>
          <p:cNvSpPr txBox="1"/>
          <p:nvPr/>
        </p:nvSpPr>
        <p:spPr>
          <a:xfrm>
            <a:off x="5872283" y="755643"/>
            <a:ext cx="2454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434" name="TextBox 18"/>
          <p:cNvSpPr txBox="1"/>
          <p:nvPr/>
        </p:nvSpPr>
        <p:spPr>
          <a:xfrm>
            <a:off x="7503372" y="750418"/>
            <a:ext cx="2454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ŷ</a:t>
            </a:r>
          </a:p>
        </p:txBody>
      </p:sp>
      <p:grpSp>
        <p:nvGrpSpPr>
          <p:cNvPr id="437" name="Group 46"/>
          <p:cNvGrpSpPr/>
          <p:nvPr/>
        </p:nvGrpSpPr>
        <p:grpSpPr>
          <a:xfrm>
            <a:off x="6324780" y="1917265"/>
            <a:ext cx="298481" cy="521822"/>
            <a:chOff x="0" y="0"/>
            <a:chExt cx="298479" cy="521820"/>
          </a:xfrm>
        </p:grpSpPr>
        <p:sp>
          <p:nvSpPr>
            <p:cNvPr id="435" name="TextBox 20"/>
            <p:cNvSpPr txBox="1"/>
            <p:nvPr/>
          </p:nvSpPr>
          <p:spPr>
            <a:xfrm>
              <a:off x="0" y="0"/>
              <a:ext cx="298480" cy="383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20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⌃</a:t>
              </a:r>
            </a:p>
          </p:txBody>
        </p:sp>
        <p:sp>
          <p:nvSpPr>
            <p:cNvPr id="436" name="TextBox 21"/>
            <p:cNvSpPr txBox="1"/>
            <p:nvPr/>
          </p:nvSpPr>
          <p:spPr>
            <a:xfrm>
              <a:off x="14428" y="125580"/>
              <a:ext cx="18872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20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f</a:t>
              </a:r>
            </a:p>
          </p:txBody>
        </p:sp>
      </p:grpSp>
      <p:cxnSp>
        <p:nvCxnSpPr>
          <p:cNvPr id="438" name="Straight Arrow Connector 37"/>
          <p:cNvCxnSpPr>
            <a:stCxn id="427" idx="0"/>
            <a:endCxn id="425" idx="0"/>
          </p:cNvCxnSpPr>
          <p:nvPr/>
        </p:nvCxnSpPr>
        <p:spPr>
          <a:xfrm flipH="1" flipV="1">
            <a:off x="6748133" y="1228825"/>
            <a:ext cx="1466" cy="1620129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441" name="Elbow Connector 59"/>
          <p:cNvSpPr/>
          <p:nvPr/>
        </p:nvSpPr>
        <p:spPr>
          <a:xfrm>
            <a:off x="3388360" y="1963420"/>
            <a:ext cx="3369311" cy="294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74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itle 1"/>
          <p:cNvSpPr txBox="1"/>
          <p:nvPr>
            <p:ph type="title"/>
          </p:nvPr>
        </p:nvSpPr>
        <p:spPr>
          <a:xfrm>
            <a:off x="277099" y="284200"/>
            <a:ext cx="2024102" cy="3678000"/>
          </a:xfrm>
          <a:prstGeom prst="rect">
            <a:avLst/>
          </a:prstGeom>
        </p:spPr>
        <p:txBody>
          <a:bodyPr/>
          <a:lstStyle/>
          <a:p>
            <a:pPr/>
            <a:r>
              <a:t>Linear Regression</a:t>
            </a:r>
          </a:p>
        </p:txBody>
      </p:sp>
      <p:sp>
        <p:nvSpPr>
          <p:cNvPr id="446" name="Subtitle 2"/>
          <p:cNvSpPr txBox="1"/>
          <p:nvPr>
            <p:ph type="body" sz="quarter" idx="1"/>
          </p:nvPr>
        </p:nvSpPr>
        <p:spPr>
          <a:xfrm>
            <a:off x="277099" y="3983049"/>
            <a:ext cx="2024102" cy="7848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53" name="Magnetic Disk 4"/>
          <p:cNvGrpSpPr/>
          <p:nvPr/>
        </p:nvGrpSpPr>
        <p:grpSpPr>
          <a:xfrm>
            <a:off x="1480553" y="604340"/>
            <a:ext cx="1456629" cy="1376484"/>
            <a:chOff x="0" y="0"/>
            <a:chExt cx="1456628" cy="1376482"/>
          </a:xfrm>
        </p:grpSpPr>
        <p:sp>
          <p:nvSpPr>
            <p:cNvPr id="450" name="Shape"/>
            <p:cNvSpPr/>
            <p:nvPr/>
          </p:nvSpPr>
          <p:spPr>
            <a:xfrm>
              <a:off x="-1" y="-1"/>
              <a:ext cx="1456630" cy="137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0"/>
                  </a:moveTo>
                  <a:cubicBezTo>
                    <a:pt x="0" y="1612"/>
                    <a:pt x="4835" y="0"/>
                    <a:pt x="10800" y="0"/>
                  </a:cubicBezTo>
                  <a:cubicBezTo>
                    <a:pt x="16765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16765" y="21600"/>
                    <a:pt x="10800" y="21600"/>
                  </a:cubicBezTo>
                  <a:cubicBezTo>
                    <a:pt x="4835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D1C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1" name="Shape"/>
            <p:cNvSpPr/>
            <p:nvPr/>
          </p:nvSpPr>
          <p:spPr>
            <a:xfrm>
              <a:off x="-1" y="-1"/>
              <a:ext cx="1456630" cy="137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3600"/>
                  </a:moveTo>
                  <a:cubicBezTo>
                    <a:pt x="21600" y="5588"/>
                    <a:pt x="16765" y="7200"/>
                    <a:pt x="10800" y="7200"/>
                  </a:cubicBezTo>
                  <a:cubicBezTo>
                    <a:pt x="4835" y="7200"/>
                    <a:pt x="0" y="5588"/>
                    <a:pt x="0" y="3600"/>
                  </a:cubicBezTo>
                  <a:moveTo>
                    <a:pt x="0" y="3600"/>
                  </a:moveTo>
                  <a:cubicBezTo>
                    <a:pt x="0" y="1612"/>
                    <a:pt x="4835" y="0"/>
                    <a:pt x="10800" y="0"/>
                  </a:cubicBezTo>
                  <a:cubicBezTo>
                    <a:pt x="16765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16765" y="21600"/>
                    <a:pt x="10800" y="21600"/>
                  </a:cubicBezTo>
                  <a:cubicBezTo>
                    <a:pt x="4835" y="21600"/>
                    <a:pt x="0" y="19988"/>
                    <a:pt x="0" y="18000"/>
                  </a:cubicBezTo>
                  <a:close/>
                </a:path>
              </a:pathLst>
            </a:custGeom>
            <a:noFill/>
            <a:ln w="25400" cap="flat">
              <a:solidFill>
                <a:srgbClr val="5243B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2" name="Training…"/>
            <p:cNvSpPr txBox="1"/>
            <p:nvPr/>
          </p:nvSpPr>
          <p:spPr>
            <a:xfrm>
              <a:off x="-1" y="452438"/>
              <a:ext cx="1456630" cy="701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09" tIns="45709" rIns="45709" bIns="45709" numCol="1" anchor="ctr">
              <a:sp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t>Training</a:t>
              </a:r>
            </a:p>
            <a:p>
              <a:pPr algn="ctr">
                <a:defRPr sz="20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t>Data</a:t>
              </a:r>
            </a:p>
          </p:txBody>
        </p:sp>
      </p:grpSp>
      <p:sp>
        <p:nvSpPr>
          <p:cNvPr id="454" name="TextBox 5"/>
          <p:cNvSpPr txBox="1"/>
          <p:nvPr/>
        </p:nvSpPr>
        <p:spPr>
          <a:xfrm>
            <a:off x="3296159" y="848726"/>
            <a:ext cx="1322185" cy="817880"/>
          </a:xfrm>
          <a:prstGeom prst="rect">
            <a:avLst/>
          </a:prstGeom>
          <a:solidFill>
            <a:srgbClr val="AECDE6"/>
          </a:solidFill>
          <a:ln w="25400">
            <a:solidFill>
              <a:srgbClr val="2C618C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Feature</a:t>
            </a:r>
            <a:br/>
            <a:r>
              <a:t>extraction</a:t>
            </a:r>
          </a:p>
        </p:txBody>
      </p:sp>
      <p:sp>
        <p:nvSpPr>
          <p:cNvPr id="471" name="Straight Arrow Connector 6"/>
          <p:cNvSpPr/>
          <p:nvPr/>
        </p:nvSpPr>
        <p:spPr>
          <a:xfrm>
            <a:off x="2949784" y="1271121"/>
            <a:ext cx="333676" cy="6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456" name="TextBox 7"/>
          <p:cNvSpPr txBox="1"/>
          <p:nvPr/>
        </p:nvSpPr>
        <p:spPr>
          <a:xfrm>
            <a:off x="5112166" y="848726"/>
            <a:ext cx="912784" cy="817880"/>
          </a:xfrm>
          <a:prstGeom prst="rect">
            <a:avLst/>
          </a:prstGeom>
          <a:solidFill>
            <a:schemeClr val="accent3"/>
          </a:solidFill>
          <a:ln w="25400">
            <a:solidFill>
              <a:srgbClr val="657D30"/>
            </a:solidFill>
          </a:ln>
          <a:effectLst>
            <a:outerShdw sx="100000" sy="100000" kx="0" ky="0" algn="b" rotWithShape="0" blurRad="50800" dist="50800" dir="5400000">
              <a:srgbClr val="000000">
                <a:alpha val="6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>
                      <a:alpha val="4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r>
              <a:t>ML </a:t>
            </a:r>
            <a:br/>
            <a:r>
              <a:t>model</a:t>
            </a:r>
          </a:p>
        </p:txBody>
      </p:sp>
      <p:sp>
        <p:nvSpPr>
          <p:cNvPr id="457" name="TextBox 8"/>
          <p:cNvSpPr txBox="1"/>
          <p:nvPr/>
        </p:nvSpPr>
        <p:spPr>
          <a:xfrm>
            <a:off x="5072882" y="3857299"/>
            <a:ext cx="1011507" cy="817881"/>
          </a:xfrm>
          <a:prstGeom prst="rect">
            <a:avLst/>
          </a:prstGeom>
          <a:solidFill>
            <a:srgbClr val="EFD9B0"/>
          </a:solidFill>
          <a:ln w="25400">
            <a:solidFill>
              <a:srgbClr val="AB7A22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Quality</a:t>
            </a:r>
            <a:br/>
            <a:r>
              <a:t>metric</a:t>
            </a:r>
          </a:p>
        </p:txBody>
      </p:sp>
      <p:sp>
        <p:nvSpPr>
          <p:cNvPr id="458" name="TextBox 9"/>
          <p:cNvSpPr txBox="1"/>
          <p:nvPr/>
        </p:nvSpPr>
        <p:spPr>
          <a:xfrm>
            <a:off x="4730150" y="2621253"/>
            <a:ext cx="1679745" cy="513081"/>
          </a:xfrm>
          <a:prstGeom prst="rect">
            <a:avLst/>
          </a:prstGeom>
          <a:solidFill>
            <a:srgbClr val="C2C2C2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ML algorithm</a:t>
            </a:r>
          </a:p>
        </p:txBody>
      </p:sp>
      <p:cxnSp>
        <p:nvCxnSpPr>
          <p:cNvPr id="459" name="Straight Arrow Connector 10"/>
          <p:cNvCxnSpPr>
            <a:stCxn id="454" idx="0"/>
            <a:endCxn id="456" idx="0"/>
          </p:cNvCxnSpPr>
          <p:nvPr/>
        </p:nvCxnSpPr>
        <p:spPr>
          <a:xfrm>
            <a:off x="3957251" y="1257666"/>
            <a:ext cx="1611308" cy="1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460" name="Straight Arrow Connector 11"/>
          <p:cNvSpPr/>
          <p:nvPr/>
        </p:nvSpPr>
        <p:spPr>
          <a:xfrm>
            <a:off x="6040802" y="1295001"/>
            <a:ext cx="1710507" cy="1"/>
          </a:xfrm>
          <a:prstGeom prst="line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cxnSp>
        <p:nvCxnSpPr>
          <p:cNvPr id="461" name="Straight Arrow Connector 14"/>
          <p:cNvCxnSpPr>
            <a:stCxn id="457" idx="0"/>
            <a:endCxn id="458" idx="0"/>
          </p:cNvCxnSpPr>
          <p:nvPr/>
        </p:nvCxnSpPr>
        <p:spPr>
          <a:xfrm flipH="1" flipV="1">
            <a:off x="5570022" y="2877793"/>
            <a:ext cx="8614" cy="1388447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462" name="Elbow Connector 15"/>
          <p:cNvSpPr/>
          <p:nvPr/>
        </p:nvSpPr>
        <p:spPr>
          <a:xfrm rot="5400000">
            <a:off x="5130824" y="2251666"/>
            <a:ext cx="3016050" cy="108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463" name="TextBox 16"/>
          <p:cNvSpPr txBox="1"/>
          <p:nvPr/>
        </p:nvSpPr>
        <p:spPr>
          <a:xfrm>
            <a:off x="2309451" y="2053170"/>
            <a:ext cx="2454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464" name="TextBox 17"/>
          <p:cNvSpPr txBox="1"/>
          <p:nvPr/>
        </p:nvSpPr>
        <p:spPr>
          <a:xfrm>
            <a:off x="4692706" y="784485"/>
            <a:ext cx="24540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465" name="TextBox 18"/>
          <p:cNvSpPr txBox="1"/>
          <p:nvPr/>
        </p:nvSpPr>
        <p:spPr>
          <a:xfrm>
            <a:off x="6323796" y="779259"/>
            <a:ext cx="2454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ŷ</a:t>
            </a:r>
          </a:p>
        </p:txBody>
      </p:sp>
      <p:grpSp>
        <p:nvGrpSpPr>
          <p:cNvPr id="468" name="Group 46"/>
          <p:cNvGrpSpPr/>
          <p:nvPr/>
        </p:nvGrpSpPr>
        <p:grpSpPr>
          <a:xfrm>
            <a:off x="5145204" y="1946106"/>
            <a:ext cx="298481" cy="521822"/>
            <a:chOff x="0" y="0"/>
            <a:chExt cx="298479" cy="521820"/>
          </a:xfrm>
        </p:grpSpPr>
        <p:sp>
          <p:nvSpPr>
            <p:cNvPr id="466" name="TextBox 20"/>
            <p:cNvSpPr txBox="1"/>
            <p:nvPr/>
          </p:nvSpPr>
          <p:spPr>
            <a:xfrm>
              <a:off x="0" y="0"/>
              <a:ext cx="298480" cy="383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20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⌃</a:t>
              </a:r>
            </a:p>
          </p:txBody>
        </p:sp>
        <p:sp>
          <p:nvSpPr>
            <p:cNvPr id="467" name="TextBox 21"/>
            <p:cNvSpPr txBox="1"/>
            <p:nvPr/>
          </p:nvSpPr>
          <p:spPr>
            <a:xfrm>
              <a:off x="14428" y="125580"/>
              <a:ext cx="18872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20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f</a:t>
              </a:r>
            </a:p>
          </p:txBody>
        </p:sp>
      </p:grpSp>
      <p:cxnSp>
        <p:nvCxnSpPr>
          <p:cNvPr id="469" name="Straight Arrow Connector 37"/>
          <p:cNvCxnSpPr>
            <a:stCxn id="458" idx="0"/>
            <a:endCxn id="456" idx="0"/>
          </p:cNvCxnSpPr>
          <p:nvPr/>
        </p:nvCxnSpPr>
        <p:spPr>
          <a:xfrm flipH="1" flipV="1">
            <a:off x="5568558" y="1257666"/>
            <a:ext cx="1465" cy="1620128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472" name="Elbow Connector 59"/>
          <p:cNvSpPr/>
          <p:nvPr/>
        </p:nvSpPr>
        <p:spPr>
          <a:xfrm>
            <a:off x="2208530" y="1992629"/>
            <a:ext cx="3369311" cy="294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74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Linear Regression Model</a:t>
            </a:r>
          </a:p>
        </p:txBody>
      </p:sp>
      <p:sp>
        <p:nvSpPr>
          <p:cNvPr id="475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83820" defTabSz="548640">
              <a:spcBef>
                <a:spcPts val="300"/>
              </a:spcBef>
              <a:buSzTx/>
              <a:buNone/>
              <a:defRPr sz="840"/>
            </a:pPr>
            <a:r>
              <a:t>Assume the data is produced by a line.</a:t>
            </a:r>
          </a:p>
          <a:p>
            <a:pPr marL="0" indent="83820" defTabSz="548640">
              <a:spcBef>
                <a:spcPts val="300"/>
              </a:spcBef>
              <a:buSzTx/>
              <a:buNone/>
              <a:defRPr sz="840"/>
            </a:pPr>
          </a:p>
          <a:p>
            <a:pPr marL="0" indent="83820" defTabSz="548640">
              <a:spcBef>
                <a:spcPts val="300"/>
              </a:spcBef>
              <a:buSzTx/>
              <a:buNone/>
              <a:defRPr sz="840"/>
            </a:pPr>
          </a:p>
          <a:p>
            <a:pPr marL="0" indent="83820" defTabSz="548640">
              <a:spcBef>
                <a:spcPts val="300"/>
              </a:spcBef>
              <a:buSzTx/>
              <a:buNone/>
              <a:defRPr sz="840"/>
            </a:pPr>
            <a:r>
              <a:t> are the </a:t>
            </a:r>
            <a:r>
              <a:rPr b="1"/>
              <a:t>parameters </a:t>
            </a:r>
            <a:r>
              <a:t>of our model that need to be learned</a:t>
            </a:r>
          </a:p>
          <a:p>
            <a:pPr marL="274320" indent="-190500" defTabSz="548640">
              <a:spcBef>
                <a:spcPts val="300"/>
              </a:spcBef>
              <a:buSzPts val="800"/>
              <a:defRPr sz="840"/>
            </a:pPr>
            <a:r>
              <a:t> is the intercept ($ of the land with no house)</a:t>
            </a:r>
          </a:p>
          <a:p>
            <a:pPr marL="274320" indent="-190500" defTabSz="548640">
              <a:spcBef>
                <a:spcPts val="300"/>
              </a:spcBef>
              <a:buSzPts val="800"/>
              <a:defRPr sz="840"/>
            </a:pPr>
            <a:r>
              <a:t> is the slope ($ increase per increase in sq. ft)</a:t>
            </a:r>
          </a:p>
          <a:p>
            <a:pPr marL="0" indent="83820" defTabSz="548640">
              <a:spcBef>
                <a:spcPts val="300"/>
              </a:spcBef>
              <a:buSzTx/>
              <a:buNone/>
              <a:defRPr sz="840"/>
            </a:pPr>
          </a:p>
          <a:p>
            <a:pPr marL="0" indent="83820" defTabSz="548640">
              <a:spcBef>
                <a:spcPts val="300"/>
              </a:spcBef>
              <a:buSzTx/>
              <a:buNone/>
              <a:defRPr sz="840"/>
            </a:pPr>
            <a:r>
              <a:t>Learn estimates of these </a:t>
            </a:r>
            <a:br/>
            <a:r>
              <a:t>parameters  and use </a:t>
            </a:r>
            <a:br/>
            <a:r>
              <a:t>them to predict new value</a:t>
            </a:r>
            <a:br/>
            <a:r>
              <a:t>for any input ! </a:t>
            </a:r>
            <a:br/>
          </a:p>
          <a:p>
            <a:pPr marL="0" indent="83820" defTabSz="548640">
              <a:spcBef>
                <a:spcPts val="300"/>
              </a:spcBef>
              <a:buSzTx/>
              <a:buNone/>
              <a:defRPr sz="840"/>
            </a:pPr>
            <a:r>
              <a:t>            </a:t>
            </a:r>
          </a:p>
          <a:p>
            <a:pPr marL="0" indent="83820" defTabSz="548640">
              <a:spcBef>
                <a:spcPts val="300"/>
              </a:spcBef>
              <a:buSzTx/>
              <a:buNone/>
              <a:defRPr sz="840"/>
            </a:pPr>
            <a:br/>
            <a:r>
              <a:t>Why don’t we add ?</a:t>
            </a:r>
          </a:p>
          <a:p>
            <a:pPr marL="274320" indent="-190500" defTabSz="548640">
              <a:spcBef>
                <a:spcPts val="300"/>
              </a:spcBef>
              <a:buSzPts val="800"/>
              <a:defRPr sz="840"/>
            </a:pPr>
          </a:p>
          <a:p>
            <a:pPr marL="274320" indent="-190500" defTabSz="548640">
              <a:spcBef>
                <a:spcPts val="300"/>
              </a:spcBef>
              <a:buSzPts val="800"/>
              <a:defRPr sz="840"/>
            </a:pPr>
          </a:p>
          <a:p>
            <a:pPr marL="274320" indent="-190500" defTabSz="548640">
              <a:spcBef>
                <a:spcPts val="300"/>
              </a:spcBef>
              <a:buSzPts val="800"/>
              <a:defRPr sz="840"/>
            </a:pPr>
          </a:p>
          <a:p>
            <a:pPr marL="274320" indent="-190500" defTabSz="548640">
              <a:spcBef>
                <a:spcPts val="300"/>
              </a:spcBef>
              <a:buSzPts val="800"/>
              <a:defRPr sz="840"/>
            </a:pPr>
          </a:p>
          <a:p>
            <a:pPr marL="0" indent="83820" defTabSz="548640">
              <a:spcBef>
                <a:spcPts val="300"/>
              </a:spcBef>
              <a:buSzTx/>
              <a:buNone/>
              <a:defRPr sz="840"/>
            </a:pPr>
            <a:r>
              <a:t> </a:t>
            </a:r>
          </a:p>
        </p:txBody>
      </p:sp>
      <p:sp>
        <p:nvSpPr>
          <p:cNvPr id="476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2703" y="2454570"/>
            <a:ext cx="3276847" cy="2295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Basic Idea</a:t>
            </a:r>
          </a:p>
        </p:txBody>
      </p:sp>
      <p:sp>
        <p:nvSpPr>
          <p:cNvPr id="482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  <a:r>
              <a:t>Try a bunch of different lines and see which one is best! </a:t>
            </a:r>
          </a:p>
          <a:p>
            <a:pPr marL="0" indent="139700">
              <a:buSzTx/>
              <a:buNone/>
            </a:pPr>
            <a:r>
              <a:t>What does best even mean here?</a:t>
            </a:r>
          </a:p>
        </p:txBody>
      </p:sp>
      <p:sp>
        <p:nvSpPr>
          <p:cNvPr id="483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4425" y="1313099"/>
            <a:ext cx="5187423" cy="3633553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traight Connector 6"/>
          <p:cNvSpPr/>
          <p:nvPr/>
        </p:nvSpPr>
        <p:spPr>
          <a:xfrm>
            <a:off x="3217634" y="2865048"/>
            <a:ext cx="4634755" cy="1"/>
          </a:xfrm>
          <a:prstGeom prst="line">
            <a:avLst/>
          </a:prstGeom>
          <a:ln w="28575">
            <a:solidFill>
              <a:srgbClr val="367EB9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86" name="Straight Connector 9"/>
          <p:cNvSpPr/>
          <p:nvPr/>
        </p:nvSpPr>
        <p:spPr>
          <a:xfrm flipV="1">
            <a:off x="3217634" y="2671697"/>
            <a:ext cx="4634755" cy="458179"/>
          </a:xfrm>
          <a:prstGeom prst="line">
            <a:avLst/>
          </a:prstGeom>
          <a:ln w="28575">
            <a:solidFill>
              <a:srgbClr val="367EB9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87" name="Straight Connector 12"/>
          <p:cNvSpPr/>
          <p:nvPr/>
        </p:nvSpPr>
        <p:spPr>
          <a:xfrm flipV="1">
            <a:off x="3217634" y="2411082"/>
            <a:ext cx="4634754" cy="586382"/>
          </a:xfrm>
          <a:prstGeom prst="line">
            <a:avLst/>
          </a:prstGeom>
          <a:ln w="28575">
            <a:solidFill>
              <a:srgbClr val="367EB9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88" name="Straight Connector 14"/>
          <p:cNvSpPr/>
          <p:nvPr/>
        </p:nvSpPr>
        <p:spPr>
          <a:xfrm flipV="1">
            <a:off x="3217633" y="2108107"/>
            <a:ext cx="4536143" cy="1317290"/>
          </a:xfrm>
          <a:prstGeom prst="line">
            <a:avLst/>
          </a:prstGeom>
          <a:ln w="28575">
            <a:solidFill>
              <a:srgbClr val="367EB9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89" name="Straight Connector 16"/>
          <p:cNvSpPr/>
          <p:nvPr/>
        </p:nvSpPr>
        <p:spPr>
          <a:xfrm>
            <a:off x="3217633" y="2548934"/>
            <a:ext cx="4634755" cy="774293"/>
          </a:xfrm>
          <a:prstGeom prst="line">
            <a:avLst/>
          </a:prstGeom>
          <a:ln w="28575">
            <a:solidFill>
              <a:srgbClr val="367EB9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6" grpId="2"/>
      <p:bldP build="whole" bldLvl="1" animBg="1" rev="0" advAuto="0" spid="489" grpId="3"/>
      <p:bldP build="whole" bldLvl="1" animBg="1" rev="0" advAuto="0" spid="485" grpId="4"/>
      <p:bldP build="whole" bldLvl="1" animBg="1" rev="0" advAuto="0" spid="487" grpId="1"/>
      <p:bldP build="whole" bldLvl="1" animBg="1" rev="0" advAuto="0" spid="488" grpId="5"/>
      <p:bldP build="whole" bldLvl="1" animBg="1" rev="0" advAuto="0" spid="482" grpId="6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 Placeholder 1"/>
          <p:cNvSpPr txBox="1"/>
          <p:nvPr>
            <p:ph type="sldNum" sz="quarter" idx="2"/>
          </p:nvPr>
        </p:nvSpPr>
        <p:spPr>
          <a:xfrm>
            <a:off x="8839302" y="4779026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61727"/>
            <a:ext cx="9144000" cy="4220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95" name="Magnetic Disk 4"/>
          <p:cNvGrpSpPr/>
          <p:nvPr/>
        </p:nvGrpSpPr>
        <p:grpSpPr>
          <a:xfrm>
            <a:off x="1480553" y="604340"/>
            <a:ext cx="1456629" cy="1376484"/>
            <a:chOff x="0" y="0"/>
            <a:chExt cx="1456628" cy="1376482"/>
          </a:xfrm>
        </p:grpSpPr>
        <p:sp>
          <p:nvSpPr>
            <p:cNvPr id="492" name="Shape"/>
            <p:cNvSpPr/>
            <p:nvPr/>
          </p:nvSpPr>
          <p:spPr>
            <a:xfrm>
              <a:off x="-1" y="-1"/>
              <a:ext cx="1456630" cy="137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0"/>
                  </a:moveTo>
                  <a:cubicBezTo>
                    <a:pt x="0" y="1612"/>
                    <a:pt x="4835" y="0"/>
                    <a:pt x="10800" y="0"/>
                  </a:cubicBezTo>
                  <a:cubicBezTo>
                    <a:pt x="16765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16765" y="21600"/>
                    <a:pt x="10800" y="21600"/>
                  </a:cubicBezTo>
                  <a:cubicBezTo>
                    <a:pt x="4835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D1C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3" name="Shape"/>
            <p:cNvSpPr/>
            <p:nvPr/>
          </p:nvSpPr>
          <p:spPr>
            <a:xfrm>
              <a:off x="-1" y="-1"/>
              <a:ext cx="1456630" cy="137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3600"/>
                  </a:moveTo>
                  <a:cubicBezTo>
                    <a:pt x="21600" y="5588"/>
                    <a:pt x="16765" y="7200"/>
                    <a:pt x="10800" y="7200"/>
                  </a:cubicBezTo>
                  <a:cubicBezTo>
                    <a:pt x="4835" y="7200"/>
                    <a:pt x="0" y="5588"/>
                    <a:pt x="0" y="3600"/>
                  </a:cubicBezTo>
                  <a:moveTo>
                    <a:pt x="0" y="3600"/>
                  </a:moveTo>
                  <a:cubicBezTo>
                    <a:pt x="0" y="1612"/>
                    <a:pt x="4835" y="0"/>
                    <a:pt x="10800" y="0"/>
                  </a:cubicBezTo>
                  <a:cubicBezTo>
                    <a:pt x="16765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16765" y="21600"/>
                    <a:pt x="10800" y="21600"/>
                  </a:cubicBezTo>
                  <a:cubicBezTo>
                    <a:pt x="4835" y="21600"/>
                    <a:pt x="0" y="19988"/>
                    <a:pt x="0" y="18000"/>
                  </a:cubicBezTo>
                  <a:close/>
                </a:path>
              </a:pathLst>
            </a:custGeom>
            <a:noFill/>
            <a:ln w="25400" cap="flat">
              <a:solidFill>
                <a:srgbClr val="5243B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4" name="Training…"/>
            <p:cNvSpPr txBox="1"/>
            <p:nvPr/>
          </p:nvSpPr>
          <p:spPr>
            <a:xfrm>
              <a:off x="-1" y="452438"/>
              <a:ext cx="1456630" cy="701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09" tIns="45709" rIns="45709" bIns="45709" numCol="1" anchor="ctr">
              <a:sp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t>Training</a:t>
              </a:r>
            </a:p>
            <a:p>
              <a:pPr algn="ctr">
                <a:defRPr sz="20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t>Data</a:t>
              </a:r>
            </a:p>
          </p:txBody>
        </p:sp>
      </p:grpSp>
      <p:sp>
        <p:nvSpPr>
          <p:cNvPr id="496" name="TextBox 5"/>
          <p:cNvSpPr txBox="1"/>
          <p:nvPr/>
        </p:nvSpPr>
        <p:spPr>
          <a:xfrm>
            <a:off x="3296159" y="848726"/>
            <a:ext cx="1322185" cy="817880"/>
          </a:xfrm>
          <a:prstGeom prst="rect">
            <a:avLst/>
          </a:prstGeom>
          <a:solidFill>
            <a:srgbClr val="AECDE6"/>
          </a:solidFill>
          <a:ln w="25400">
            <a:solidFill>
              <a:srgbClr val="2C618C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Feature</a:t>
            </a:r>
            <a:br/>
            <a:r>
              <a:t>extraction</a:t>
            </a:r>
          </a:p>
        </p:txBody>
      </p:sp>
      <p:sp>
        <p:nvSpPr>
          <p:cNvPr id="513" name="Straight Arrow Connector 6"/>
          <p:cNvSpPr/>
          <p:nvPr/>
        </p:nvSpPr>
        <p:spPr>
          <a:xfrm>
            <a:off x="2949784" y="1271121"/>
            <a:ext cx="333676" cy="6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498" name="TextBox 7"/>
          <p:cNvSpPr txBox="1"/>
          <p:nvPr/>
        </p:nvSpPr>
        <p:spPr>
          <a:xfrm>
            <a:off x="5112166" y="848726"/>
            <a:ext cx="912784" cy="817880"/>
          </a:xfrm>
          <a:prstGeom prst="rect">
            <a:avLst/>
          </a:prstGeom>
          <a:solidFill>
            <a:srgbClr val="D2E1B0"/>
          </a:solidFill>
          <a:ln w="25400">
            <a:solidFill>
              <a:srgbClr val="657D30"/>
            </a:solidFill>
          </a:ln>
          <a:effectLst>
            <a:outerShdw sx="100000" sy="100000" kx="0" ky="0" algn="b" rotWithShape="0" blurRad="50800" dist="5080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>
                      <a:alpha val="4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r>
              <a:t>ML </a:t>
            </a:r>
            <a:br/>
            <a:r>
              <a:t>model</a:t>
            </a:r>
          </a:p>
        </p:txBody>
      </p:sp>
      <p:sp>
        <p:nvSpPr>
          <p:cNvPr id="499" name="TextBox 8"/>
          <p:cNvSpPr txBox="1"/>
          <p:nvPr/>
        </p:nvSpPr>
        <p:spPr>
          <a:xfrm>
            <a:off x="5072882" y="3857299"/>
            <a:ext cx="1011507" cy="81788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7A22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Quality</a:t>
            </a:r>
            <a:br/>
            <a:r>
              <a:t>metric</a:t>
            </a:r>
          </a:p>
        </p:txBody>
      </p:sp>
      <p:sp>
        <p:nvSpPr>
          <p:cNvPr id="500" name="TextBox 9"/>
          <p:cNvSpPr txBox="1"/>
          <p:nvPr/>
        </p:nvSpPr>
        <p:spPr>
          <a:xfrm>
            <a:off x="4730150" y="2621253"/>
            <a:ext cx="1679745" cy="513081"/>
          </a:xfrm>
          <a:prstGeom prst="rect">
            <a:avLst/>
          </a:prstGeom>
          <a:solidFill>
            <a:srgbClr val="C2C2C2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ML algorithm</a:t>
            </a:r>
          </a:p>
        </p:txBody>
      </p:sp>
      <p:cxnSp>
        <p:nvCxnSpPr>
          <p:cNvPr id="501" name="Straight Arrow Connector 10"/>
          <p:cNvCxnSpPr>
            <a:stCxn id="496" idx="0"/>
            <a:endCxn id="498" idx="0"/>
          </p:cNvCxnSpPr>
          <p:nvPr/>
        </p:nvCxnSpPr>
        <p:spPr>
          <a:xfrm>
            <a:off x="3957251" y="1257666"/>
            <a:ext cx="1611308" cy="1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502" name="Straight Arrow Connector 11"/>
          <p:cNvSpPr/>
          <p:nvPr/>
        </p:nvSpPr>
        <p:spPr>
          <a:xfrm>
            <a:off x="6040802" y="1295001"/>
            <a:ext cx="1710507" cy="1"/>
          </a:xfrm>
          <a:prstGeom prst="line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cxnSp>
        <p:nvCxnSpPr>
          <p:cNvPr id="503" name="Straight Arrow Connector 14"/>
          <p:cNvCxnSpPr>
            <a:stCxn id="499" idx="0"/>
            <a:endCxn id="500" idx="0"/>
          </p:cNvCxnSpPr>
          <p:nvPr/>
        </p:nvCxnSpPr>
        <p:spPr>
          <a:xfrm flipH="1" flipV="1">
            <a:off x="5570022" y="2877793"/>
            <a:ext cx="8614" cy="1388447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504" name="Elbow Connector 15"/>
          <p:cNvSpPr/>
          <p:nvPr/>
        </p:nvSpPr>
        <p:spPr>
          <a:xfrm rot="5400000">
            <a:off x="5130824" y="2251666"/>
            <a:ext cx="3016050" cy="108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05" name="TextBox 16"/>
          <p:cNvSpPr txBox="1"/>
          <p:nvPr/>
        </p:nvSpPr>
        <p:spPr>
          <a:xfrm>
            <a:off x="2309451" y="2053170"/>
            <a:ext cx="2454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506" name="TextBox 17"/>
          <p:cNvSpPr txBox="1"/>
          <p:nvPr/>
        </p:nvSpPr>
        <p:spPr>
          <a:xfrm>
            <a:off x="4692706" y="784485"/>
            <a:ext cx="24540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507" name="TextBox 18"/>
          <p:cNvSpPr txBox="1"/>
          <p:nvPr/>
        </p:nvSpPr>
        <p:spPr>
          <a:xfrm>
            <a:off x="6323796" y="779259"/>
            <a:ext cx="2454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ŷ</a:t>
            </a:r>
          </a:p>
        </p:txBody>
      </p:sp>
      <p:grpSp>
        <p:nvGrpSpPr>
          <p:cNvPr id="510" name="Group 46"/>
          <p:cNvGrpSpPr/>
          <p:nvPr/>
        </p:nvGrpSpPr>
        <p:grpSpPr>
          <a:xfrm>
            <a:off x="5145204" y="1946106"/>
            <a:ext cx="298481" cy="521822"/>
            <a:chOff x="0" y="0"/>
            <a:chExt cx="298479" cy="521820"/>
          </a:xfrm>
        </p:grpSpPr>
        <p:sp>
          <p:nvSpPr>
            <p:cNvPr id="508" name="TextBox 20"/>
            <p:cNvSpPr txBox="1"/>
            <p:nvPr/>
          </p:nvSpPr>
          <p:spPr>
            <a:xfrm>
              <a:off x="0" y="0"/>
              <a:ext cx="298480" cy="383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20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⌃</a:t>
              </a:r>
            </a:p>
          </p:txBody>
        </p:sp>
        <p:sp>
          <p:nvSpPr>
            <p:cNvPr id="509" name="TextBox 21"/>
            <p:cNvSpPr txBox="1"/>
            <p:nvPr/>
          </p:nvSpPr>
          <p:spPr>
            <a:xfrm>
              <a:off x="14428" y="125580"/>
              <a:ext cx="18872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20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f</a:t>
              </a:r>
            </a:p>
          </p:txBody>
        </p:sp>
      </p:grpSp>
      <p:cxnSp>
        <p:nvCxnSpPr>
          <p:cNvPr id="511" name="Straight Arrow Connector 37"/>
          <p:cNvCxnSpPr>
            <a:stCxn id="500" idx="0"/>
            <a:endCxn id="498" idx="0"/>
          </p:cNvCxnSpPr>
          <p:nvPr/>
        </p:nvCxnSpPr>
        <p:spPr>
          <a:xfrm flipH="1" flipV="1">
            <a:off x="5568558" y="1257666"/>
            <a:ext cx="1465" cy="1620128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514" name="Elbow Connector 59"/>
          <p:cNvSpPr/>
          <p:nvPr/>
        </p:nvSpPr>
        <p:spPr>
          <a:xfrm>
            <a:off x="2208530" y="1992629"/>
            <a:ext cx="3369311" cy="294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74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“Cost” of predictor</a:t>
            </a:r>
          </a:p>
        </p:txBody>
      </p:sp>
      <p:sp>
        <p:nvSpPr>
          <p:cNvPr id="517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  <a:r>
              <a:t>Define a “cost” for a particular setting of parameters</a:t>
            </a:r>
          </a:p>
          <a:p>
            <a:pPr/>
            <a:r>
              <a:t>Low cost  Better fit</a:t>
            </a:r>
          </a:p>
          <a:p>
            <a:pPr/>
            <a:r>
              <a:t>Find settings that minimize the cost</a:t>
            </a:r>
          </a:p>
          <a:p>
            <a:pPr/>
            <a:r>
              <a:t>For regression, we will use the error as the cost.</a:t>
            </a:r>
          </a:p>
          <a:p>
            <a:pPr lvl="1">
              <a:spcBef>
                <a:spcPts val="0"/>
              </a:spcBef>
            </a:pPr>
            <a:r>
              <a:t>Low error = Low cost = </a:t>
            </a:r>
            <a:r>
              <a:rPr b="1"/>
              <a:t>Better predictor (hopefully)</a:t>
            </a:r>
            <a:endParaRPr b="1"/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  <a:r>
              <a:t>Note: There are other ways we can define cost which will result in different “best” predictors. We will see what these other costs are and how they affect the result.</a:t>
            </a:r>
          </a:p>
        </p:txBody>
      </p:sp>
      <p:sp>
        <p:nvSpPr>
          <p:cNvPr id="518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Residual Sum of Squares (RSS)</a:t>
            </a:r>
          </a:p>
        </p:txBody>
      </p:sp>
      <p:sp>
        <p:nvSpPr>
          <p:cNvPr id="523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  <a:r>
              <a:t>How to define error? </a:t>
            </a:r>
            <a:r>
              <a:rPr b="1"/>
              <a:t>Residual sum of squares (RSS)</a:t>
            </a:r>
          </a:p>
        </p:txBody>
      </p:sp>
      <p:sp>
        <p:nvSpPr>
          <p:cNvPr id="524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12393" y="2672333"/>
            <a:ext cx="3390517" cy="2374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Text Placeholder 1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B57BA6"/>
                </a:solidFill>
              </a:defRPr>
            </a:pPr>
            <a:r>
              <a:t>Goal</a:t>
            </a:r>
            <a:r>
              <a:rPr b="0">
                <a:solidFill>
                  <a:srgbClr val="666666"/>
                </a:solidFill>
              </a:rPr>
              <a:t>: Get you actively participating in your learning</a:t>
            </a:r>
            <a:endParaRPr b="0">
              <a:solidFill>
                <a:srgbClr val="666666"/>
              </a:solidFill>
            </a:endParaRPr>
          </a:p>
          <a:p>
            <a:pPr/>
            <a:r>
              <a:t>Typical Activity</a:t>
            </a:r>
          </a:p>
          <a:p>
            <a:pPr lvl="1">
              <a:spcBef>
                <a:spcPts val="0"/>
              </a:spcBef>
            </a:pPr>
            <a:r>
              <a:t>Question is posed</a:t>
            </a:r>
          </a:p>
          <a:p>
            <a:pPr lvl="1">
              <a:spcBef>
                <a:spcPts val="0"/>
              </a:spcBef>
              <a:defRPr b="1">
                <a:solidFill>
                  <a:srgbClr val="B57BA6"/>
                </a:solidFill>
              </a:defRPr>
            </a:pPr>
            <a:r>
              <a:t>Think</a:t>
            </a:r>
            <a:r>
              <a:rPr>
                <a:solidFill>
                  <a:srgbClr val="666666"/>
                </a:solidFill>
              </a:rPr>
              <a:t> </a:t>
            </a:r>
            <a:r>
              <a:rPr b="0">
                <a:solidFill>
                  <a:srgbClr val="666666"/>
                </a:solidFill>
              </a:rPr>
              <a:t>(1 min): Think about the question on your own</a:t>
            </a:r>
          </a:p>
          <a:p>
            <a:pPr lvl="1">
              <a:spcBef>
                <a:spcPts val="0"/>
              </a:spcBef>
              <a:defRPr b="1">
                <a:solidFill>
                  <a:srgbClr val="B57BA6"/>
                </a:solidFill>
              </a:defRPr>
            </a:pPr>
            <a:r>
              <a:t>Pair</a:t>
            </a:r>
            <a:r>
              <a:rPr>
                <a:solidFill>
                  <a:srgbClr val="666666"/>
                </a:solidFill>
              </a:rPr>
              <a:t> </a:t>
            </a:r>
            <a:r>
              <a:rPr b="0">
                <a:solidFill>
                  <a:srgbClr val="666666"/>
                </a:solidFill>
              </a:rPr>
              <a:t>(2 min): Talk with your neighbor to discuss question</a:t>
            </a:r>
          </a:p>
          <a:p>
            <a:pPr lvl="2">
              <a:spcBef>
                <a:spcPts val="0"/>
              </a:spcBef>
            </a:pPr>
            <a:r>
              <a:t>If you arrive at different conclusions, discuss your logic and figure out why you differ!</a:t>
            </a:r>
          </a:p>
          <a:p>
            <a:pPr lvl="2">
              <a:spcBef>
                <a:spcPts val="0"/>
              </a:spcBef>
            </a:pPr>
            <a:r>
              <a:t>If you arrived at the same conclusion, discuss why the other answers might be wrong!</a:t>
            </a:r>
          </a:p>
          <a:p>
            <a:pPr lvl="1">
              <a:spcBef>
                <a:spcPts val="0"/>
              </a:spcBef>
              <a:defRPr b="1">
                <a:solidFill>
                  <a:srgbClr val="B57BA6"/>
                </a:solidFill>
              </a:defRPr>
            </a:pPr>
            <a:r>
              <a:t>Share</a:t>
            </a:r>
            <a:r>
              <a:rPr>
                <a:solidFill>
                  <a:srgbClr val="666666"/>
                </a:solidFill>
              </a:rPr>
              <a:t> </a:t>
            </a:r>
            <a:r>
              <a:rPr b="0">
                <a:solidFill>
                  <a:srgbClr val="666666"/>
                </a:solidFill>
              </a:rPr>
              <a:t>(1 min): We discuss the conclusions as a class</a:t>
            </a:r>
            <a:endParaRPr b="0">
              <a:solidFill>
                <a:srgbClr val="666666"/>
              </a:solidFill>
            </a:endParaRPr>
          </a:p>
          <a:p>
            <a:pPr/>
            <a:r>
              <a:t>During each of the </a:t>
            </a:r>
            <a:r>
              <a:rPr b="1">
                <a:solidFill>
                  <a:srgbClr val="B57BA6"/>
                </a:solidFill>
              </a:rPr>
              <a:t>Think</a:t>
            </a:r>
            <a:r>
              <a:rPr b="1"/>
              <a:t> </a:t>
            </a:r>
            <a:r>
              <a:t>and </a:t>
            </a:r>
            <a:r>
              <a:rPr b="1">
                <a:solidFill>
                  <a:srgbClr val="B57BA6"/>
                </a:solidFill>
              </a:rPr>
              <a:t>Pair</a:t>
            </a:r>
            <a:r>
              <a:t> stages, you will respond to the question via a Poll Everywhere poll</a:t>
            </a:r>
          </a:p>
          <a:p>
            <a:pPr lvl="1">
              <a:spcBef>
                <a:spcPts val="0"/>
              </a:spcBef>
            </a:pPr>
            <a:r>
              <a:t>Not worth any points, just here to help you learn! </a:t>
            </a:r>
          </a:p>
        </p:txBody>
      </p:sp>
      <p:sp>
        <p:nvSpPr>
          <p:cNvPr id="530" name="Slide Number Placeholder 2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1" name="Title 3"/>
          <p:cNvSpPr txBox="1"/>
          <p:nvPr>
            <p:ph type="title"/>
          </p:nvPr>
        </p:nvSpPr>
        <p:spPr>
          <a:xfrm>
            <a:off x="269574" y="1700325"/>
            <a:ext cx="2046302" cy="393601"/>
          </a:xfrm>
          <a:prstGeom prst="rect">
            <a:avLst/>
          </a:prstGeom>
        </p:spPr>
        <p:txBody>
          <a:bodyPr/>
          <a:lstStyle>
            <a:lvl1pPr defTabSz="685800">
              <a:defRPr sz="1350"/>
            </a:lvl1pPr>
          </a:lstStyle>
          <a:p>
            <a:pPr/>
            <a:r>
              <a:t>1 min</a:t>
            </a:r>
          </a:p>
        </p:txBody>
      </p:sp>
      <p:sp>
        <p:nvSpPr>
          <p:cNvPr id="532" name="Rectangle 4"/>
          <p:cNvSpPr/>
          <p:nvPr/>
        </p:nvSpPr>
        <p:spPr>
          <a:xfrm>
            <a:off x="197224" y="1048870"/>
            <a:ext cx="1649504" cy="1272989"/>
          </a:xfrm>
          <a:prstGeom prst="rect">
            <a:avLst/>
          </a:prstGeom>
          <a:solidFill>
            <a:srgbClr val="6093C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 Placeholder 1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  <a:defRPr b="1"/>
            </a:pPr>
            <a:r>
              <a:t>Sort the following lines by their RSS on the data, from smallest to largest</a:t>
            </a:r>
            <a:r>
              <a:rPr b="0"/>
              <a:t>. (estimate, don’t actually compute)</a:t>
            </a:r>
          </a:p>
        </p:txBody>
      </p:sp>
      <p:sp>
        <p:nvSpPr>
          <p:cNvPr id="535" name="Slide Number Placeholder 2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6" name="Title 3"/>
          <p:cNvSpPr txBox="1"/>
          <p:nvPr>
            <p:ph type="title"/>
          </p:nvPr>
        </p:nvSpPr>
        <p:spPr>
          <a:xfrm>
            <a:off x="269574" y="1700325"/>
            <a:ext cx="2046302" cy="393601"/>
          </a:xfrm>
          <a:prstGeom prst="rect">
            <a:avLst/>
          </a:prstGeom>
        </p:spPr>
        <p:txBody>
          <a:bodyPr/>
          <a:lstStyle>
            <a:lvl1pPr defTabSz="685800">
              <a:defRPr sz="1350"/>
            </a:lvl1pPr>
          </a:lstStyle>
          <a:p>
            <a:pPr/>
            <a:r>
              <a:t>1 min</a:t>
            </a:r>
          </a:p>
        </p:txBody>
      </p:sp>
      <p:pic>
        <p:nvPicPr>
          <p:cNvPr id="53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5084" y="1231417"/>
            <a:ext cx="4807282" cy="3605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Text Placeholder 1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  <a:defRPr b="1"/>
            </a:pPr>
            <a:r>
              <a:t>Sort the following lines by their RSS on the data, from smallest to largest</a:t>
            </a:r>
            <a:r>
              <a:rPr b="0"/>
              <a:t>. (estimate, don’t actually compute)</a:t>
            </a:r>
          </a:p>
        </p:txBody>
      </p:sp>
      <p:sp>
        <p:nvSpPr>
          <p:cNvPr id="540" name="Slide Number Placeholder 2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1" name="Title 3"/>
          <p:cNvSpPr txBox="1"/>
          <p:nvPr>
            <p:ph type="title"/>
          </p:nvPr>
        </p:nvSpPr>
        <p:spPr>
          <a:xfrm>
            <a:off x="269574" y="1700325"/>
            <a:ext cx="2046302" cy="393601"/>
          </a:xfrm>
          <a:prstGeom prst="rect">
            <a:avLst/>
          </a:prstGeom>
        </p:spPr>
        <p:txBody>
          <a:bodyPr/>
          <a:lstStyle>
            <a:lvl1pPr defTabSz="685800">
              <a:defRPr sz="1350"/>
            </a:lvl1pPr>
          </a:lstStyle>
          <a:p>
            <a:pPr/>
            <a:r>
              <a:t>2 min</a:t>
            </a:r>
          </a:p>
        </p:txBody>
      </p:sp>
      <p:pic>
        <p:nvPicPr>
          <p:cNvPr id="54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5084" y="1231417"/>
            <a:ext cx="4807282" cy="3605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48" name="Magnetic Disk 4"/>
          <p:cNvGrpSpPr/>
          <p:nvPr/>
        </p:nvGrpSpPr>
        <p:grpSpPr>
          <a:xfrm>
            <a:off x="1480553" y="604340"/>
            <a:ext cx="1456629" cy="1376484"/>
            <a:chOff x="0" y="0"/>
            <a:chExt cx="1456628" cy="1376482"/>
          </a:xfrm>
        </p:grpSpPr>
        <p:sp>
          <p:nvSpPr>
            <p:cNvPr id="545" name="Shape"/>
            <p:cNvSpPr/>
            <p:nvPr/>
          </p:nvSpPr>
          <p:spPr>
            <a:xfrm>
              <a:off x="-1" y="-1"/>
              <a:ext cx="1456630" cy="137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0"/>
                  </a:moveTo>
                  <a:cubicBezTo>
                    <a:pt x="0" y="1612"/>
                    <a:pt x="4835" y="0"/>
                    <a:pt x="10800" y="0"/>
                  </a:cubicBezTo>
                  <a:cubicBezTo>
                    <a:pt x="16765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16765" y="21600"/>
                    <a:pt x="10800" y="21600"/>
                  </a:cubicBezTo>
                  <a:cubicBezTo>
                    <a:pt x="4835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D1C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46" name="Shape"/>
            <p:cNvSpPr/>
            <p:nvPr/>
          </p:nvSpPr>
          <p:spPr>
            <a:xfrm>
              <a:off x="-1" y="-1"/>
              <a:ext cx="1456630" cy="137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3600"/>
                  </a:moveTo>
                  <a:cubicBezTo>
                    <a:pt x="21600" y="5588"/>
                    <a:pt x="16765" y="7200"/>
                    <a:pt x="10800" y="7200"/>
                  </a:cubicBezTo>
                  <a:cubicBezTo>
                    <a:pt x="4835" y="7200"/>
                    <a:pt x="0" y="5588"/>
                    <a:pt x="0" y="3600"/>
                  </a:cubicBezTo>
                  <a:moveTo>
                    <a:pt x="0" y="3600"/>
                  </a:moveTo>
                  <a:cubicBezTo>
                    <a:pt x="0" y="1612"/>
                    <a:pt x="4835" y="0"/>
                    <a:pt x="10800" y="0"/>
                  </a:cubicBezTo>
                  <a:cubicBezTo>
                    <a:pt x="16765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16765" y="21600"/>
                    <a:pt x="10800" y="21600"/>
                  </a:cubicBezTo>
                  <a:cubicBezTo>
                    <a:pt x="4835" y="21600"/>
                    <a:pt x="0" y="19988"/>
                    <a:pt x="0" y="18000"/>
                  </a:cubicBezTo>
                  <a:close/>
                </a:path>
              </a:pathLst>
            </a:custGeom>
            <a:noFill/>
            <a:ln w="25400" cap="flat">
              <a:solidFill>
                <a:srgbClr val="5243B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47" name="Training…"/>
            <p:cNvSpPr txBox="1"/>
            <p:nvPr/>
          </p:nvSpPr>
          <p:spPr>
            <a:xfrm>
              <a:off x="-1" y="452438"/>
              <a:ext cx="1456630" cy="701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09" tIns="45709" rIns="45709" bIns="45709" numCol="1" anchor="ctr">
              <a:sp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t>Training</a:t>
              </a:r>
            </a:p>
            <a:p>
              <a:pPr algn="ctr">
                <a:defRPr sz="20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t>Data</a:t>
              </a:r>
            </a:p>
          </p:txBody>
        </p:sp>
      </p:grpSp>
      <p:sp>
        <p:nvSpPr>
          <p:cNvPr id="549" name="TextBox 5"/>
          <p:cNvSpPr txBox="1"/>
          <p:nvPr/>
        </p:nvSpPr>
        <p:spPr>
          <a:xfrm>
            <a:off x="3296159" y="848726"/>
            <a:ext cx="1322185" cy="817880"/>
          </a:xfrm>
          <a:prstGeom prst="rect">
            <a:avLst/>
          </a:prstGeom>
          <a:solidFill>
            <a:srgbClr val="AECDE6"/>
          </a:solidFill>
          <a:ln w="25400">
            <a:solidFill>
              <a:srgbClr val="2C618C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Feature</a:t>
            </a:r>
            <a:br/>
            <a:r>
              <a:t>extraction</a:t>
            </a:r>
          </a:p>
        </p:txBody>
      </p:sp>
      <p:sp>
        <p:nvSpPr>
          <p:cNvPr id="566" name="Straight Arrow Connector 6"/>
          <p:cNvSpPr/>
          <p:nvPr/>
        </p:nvSpPr>
        <p:spPr>
          <a:xfrm>
            <a:off x="2949784" y="1271121"/>
            <a:ext cx="333676" cy="6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551" name="TextBox 7"/>
          <p:cNvSpPr txBox="1"/>
          <p:nvPr/>
        </p:nvSpPr>
        <p:spPr>
          <a:xfrm>
            <a:off x="5112166" y="848726"/>
            <a:ext cx="912784" cy="817880"/>
          </a:xfrm>
          <a:prstGeom prst="rect">
            <a:avLst/>
          </a:prstGeom>
          <a:solidFill>
            <a:srgbClr val="D2E1B0"/>
          </a:solidFill>
          <a:ln w="25400">
            <a:solidFill>
              <a:srgbClr val="657D30"/>
            </a:solidFill>
          </a:ln>
          <a:effectLst>
            <a:outerShdw sx="100000" sy="100000" kx="0" ky="0" algn="b" rotWithShape="0" blurRad="50800" dist="5080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>
                      <a:alpha val="4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r>
              <a:t>ML </a:t>
            </a:r>
            <a:br/>
            <a:r>
              <a:t>model</a:t>
            </a:r>
          </a:p>
        </p:txBody>
      </p:sp>
      <p:sp>
        <p:nvSpPr>
          <p:cNvPr id="552" name="TextBox 8"/>
          <p:cNvSpPr txBox="1"/>
          <p:nvPr/>
        </p:nvSpPr>
        <p:spPr>
          <a:xfrm>
            <a:off x="5072882" y="3857299"/>
            <a:ext cx="1011507" cy="817881"/>
          </a:xfrm>
          <a:prstGeom prst="rect">
            <a:avLst/>
          </a:prstGeom>
          <a:solidFill>
            <a:srgbClr val="EFD9B0"/>
          </a:solidFill>
          <a:ln w="25400">
            <a:solidFill>
              <a:srgbClr val="AB7A22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Quality</a:t>
            </a:r>
            <a:br/>
            <a:r>
              <a:t>metric</a:t>
            </a:r>
          </a:p>
        </p:txBody>
      </p:sp>
      <p:sp>
        <p:nvSpPr>
          <p:cNvPr id="553" name="TextBox 9"/>
          <p:cNvSpPr txBox="1"/>
          <p:nvPr/>
        </p:nvSpPr>
        <p:spPr>
          <a:xfrm>
            <a:off x="4730150" y="2621253"/>
            <a:ext cx="1679745" cy="513081"/>
          </a:xfrm>
          <a:prstGeom prst="rect">
            <a:avLst/>
          </a:prstGeom>
          <a:solidFill>
            <a:srgbClr val="666666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ML algorithm</a:t>
            </a:r>
          </a:p>
        </p:txBody>
      </p:sp>
      <p:cxnSp>
        <p:nvCxnSpPr>
          <p:cNvPr id="554" name="Straight Arrow Connector 10"/>
          <p:cNvCxnSpPr>
            <a:stCxn id="549" idx="0"/>
            <a:endCxn id="551" idx="0"/>
          </p:cNvCxnSpPr>
          <p:nvPr/>
        </p:nvCxnSpPr>
        <p:spPr>
          <a:xfrm>
            <a:off x="3957251" y="1257666"/>
            <a:ext cx="1611308" cy="1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555" name="Straight Arrow Connector 11"/>
          <p:cNvSpPr/>
          <p:nvPr/>
        </p:nvSpPr>
        <p:spPr>
          <a:xfrm>
            <a:off x="6040802" y="1295001"/>
            <a:ext cx="1710507" cy="1"/>
          </a:xfrm>
          <a:prstGeom prst="line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cxnSp>
        <p:nvCxnSpPr>
          <p:cNvPr id="556" name="Straight Arrow Connector 14"/>
          <p:cNvCxnSpPr>
            <a:stCxn id="552" idx="0"/>
            <a:endCxn id="553" idx="0"/>
          </p:cNvCxnSpPr>
          <p:nvPr/>
        </p:nvCxnSpPr>
        <p:spPr>
          <a:xfrm flipH="1" flipV="1">
            <a:off x="5570022" y="2877793"/>
            <a:ext cx="8614" cy="1388447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557" name="Elbow Connector 15"/>
          <p:cNvSpPr/>
          <p:nvPr/>
        </p:nvSpPr>
        <p:spPr>
          <a:xfrm rot="5400000">
            <a:off x="5130824" y="2251666"/>
            <a:ext cx="3016050" cy="108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58" name="TextBox 16"/>
          <p:cNvSpPr txBox="1"/>
          <p:nvPr/>
        </p:nvSpPr>
        <p:spPr>
          <a:xfrm>
            <a:off x="2309451" y="2053170"/>
            <a:ext cx="2454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559" name="TextBox 17"/>
          <p:cNvSpPr txBox="1"/>
          <p:nvPr/>
        </p:nvSpPr>
        <p:spPr>
          <a:xfrm>
            <a:off x="4692706" y="784485"/>
            <a:ext cx="24540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560" name="TextBox 18"/>
          <p:cNvSpPr txBox="1"/>
          <p:nvPr/>
        </p:nvSpPr>
        <p:spPr>
          <a:xfrm>
            <a:off x="6323796" y="779259"/>
            <a:ext cx="2454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ŷ</a:t>
            </a:r>
          </a:p>
        </p:txBody>
      </p:sp>
      <p:grpSp>
        <p:nvGrpSpPr>
          <p:cNvPr id="563" name="Group 46"/>
          <p:cNvGrpSpPr/>
          <p:nvPr/>
        </p:nvGrpSpPr>
        <p:grpSpPr>
          <a:xfrm>
            <a:off x="5145204" y="1946106"/>
            <a:ext cx="298481" cy="521822"/>
            <a:chOff x="0" y="0"/>
            <a:chExt cx="298479" cy="521820"/>
          </a:xfrm>
        </p:grpSpPr>
        <p:sp>
          <p:nvSpPr>
            <p:cNvPr id="561" name="TextBox 20"/>
            <p:cNvSpPr txBox="1"/>
            <p:nvPr/>
          </p:nvSpPr>
          <p:spPr>
            <a:xfrm>
              <a:off x="0" y="0"/>
              <a:ext cx="298480" cy="383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20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⌃</a:t>
              </a:r>
            </a:p>
          </p:txBody>
        </p:sp>
        <p:sp>
          <p:nvSpPr>
            <p:cNvPr id="562" name="TextBox 21"/>
            <p:cNvSpPr txBox="1"/>
            <p:nvPr/>
          </p:nvSpPr>
          <p:spPr>
            <a:xfrm>
              <a:off x="14428" y="125580"/>
              <a:ext cx="18872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20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f</a:t>
              </a:r>
            </a:p>
          </p:txBody>
        </p:sp>
      </p:grpSp>
      <p:cxnSp>
        <p:nvCxnSpPr>
          <p:cNvPr id="564" name="Straight Arrow Connector 37"/>
          <p:cNvCxnSpPr>
            <a:stCxn id="553" idx="0"/>
            <a:endCxn id="551" idx="0"/>
          </p:cNvCxnSpPr>
          <p:nvPr/>
        </p:nvCxnSpPr>
        <p:spPr>
          <a:xfrm flipH="1" flipV="1">
            <a:off x="5568558" y="1257666"/>
            <a:ext cx="1465" cy="1620128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567" name="Elbow Connector 59"/>
          <p:cNvSpPr/>
          <p:nvPr/>
        </p:nvSpPr>
        <p:spPr>
          <a:xfrm>
            <a:off x="2208530" y="1992629"/>
            <a:ext cx="3369311" cy="294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74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Minimizing Cost</a:t>
            </a:r>
          </a:p>
        </p:txBody>
      </p:sp>
      <p:sp>
        <p:nvSpPr>
          <p:cNvPr id="570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  <a:r>
              <a:t>RSS is a function with inputs , different settings have different RSS for a dataset</a:t>
            </a:r>
          </a:p>
          <a:p>
            <a:pPr marL="0" indent="139700">
              <a:buSzTx/>
              <a:buNone/>
            </a:pPr>
            <a:r>
              <a:t> </a:t>
            </a:r>
          </a:p>
        </p:txBody>
      </p:sp>
      <p:sp>
        <p:nvSpPr>
          <p:cNvPr id="571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6918" y="1066800"/>
            <a:ext cx="4224586" cy="3152596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TextBox 6"/>
          <p:cNvSpPr txBox="1"/>
          <p:nvPr/>
        </p:nvSpPr>
        <p:spPr>
          <a:xfrm>
            <a:off x="5810308" y="1894458"/>
            <a:ext cx="3208186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</a:p>
          <a:p>
            <a:pPr/>
            <a:r>
              <a:t>           </a:t>
            </a:r>
          </a:p>
        </p:txBody>
      </p:sp>
      <p:sp>
        <p:nvSpPr>
          <p:cNvPr id="574" name="Rectangle 7"/>
          <p:cNvSpPr/>
          <p:nvPr/>
        </p:nvSpPr>
        <p:spPr>
          <a:xfrm>
            <a:off x="6259443" y="4226631"/>
            <a:ext cx="2571692" cy="60896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t>Unfortunately, we can’t try it out on all possible settings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☹ </a:t>
            </a:r>
            <a:r>
              <a: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</a:p>
        </p:txBody>
      </p:sp>
      <p:pic>
        <p:nvPicPr>
          <p:cNvPr id="575" name="Ink 5" descr="Ink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6359" y="2128679"/>
            <a:ext cx="78841" cy="97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3" grpId="1"/>
      <p:bldP build="whole" bldLvl="1" animBg="1" rev="0" advAuto="0" spid="574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Gradient Descent</a:t>
            </a:r>
          </a:p>
        </p:txBody>
      </p:sp>
      <p:sp>
        <p:nvSpPr>
          <p:cNvPr id="578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  <a:r>
              <a:t>Instead of computing all possible points to find the minimum,</a:t>
            </a:r>
            <a:br/>
            <a:r>
              <a:t>just start at one point and “roll” down the hill. </a:t>
            </a:r>
            <a:br/>
            <a:r>
              <a:t>Use the gradient (slope) to determine which direction is down.</a:t>
            </a: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start at some (random) point  when </a:t>
            </a:r>
          </a:p>
          <a:p>
            <a:pPr marL="0" indent="139700">
              <a:buSzTx/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while we haven’t converged:</a:t>
            </a:r>
          </a:p>
        </p:txBody>
      </p:sp>
      <p:sp>
        <p:nvSpPr>
          <p:cNvPr id="579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0" name="Picture 5" descr="Picture 5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0624" y="285573"/>
            <a:ext cx="5596201" cy="2191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90624" y="261736"/>
            <a:ext cx="5596201" cy="2191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78" grpId="2"/>
      <p:bldP build="whole" bldLvl="1" animBg="1" rev="0" advAuto="0" spid="581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lide Number Placeholder 2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4" name="Online Media 3" descr="Online Media 3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0"/>
            <a:ext cx="2895600" cy="5146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9999" fill="hold"/>
                                        <p:tgtEl>
                                          <p:spTgt spid="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58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/>
            <a:r>
              <a:t>It’s Everywhere!</a:t>
            </a:r>
          </a:p>
        </p:txBody>
      </p:sp>
      <p:sp>
        <p:nvSpPr>
          <p:cNvPr id="163" name="Slide Number Placeholder 3"/>
          <p:cNvSpPr txBox="1"/>
          <p:nvPr>
            <p:ph type="sldNum" sz="quarter" idx="2"/>
          </p:nvPr>
        </p:nvSpPr>
        <p:spPr>
          <a:xfrm>
            <a:off x="8839302" y="4779026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66" name="Group 5"/>
          <p:cNvGrpSpPr/>
          <p:nvPr/>
        </p:nvGrpSpPr>
        <p:grpSpPr>
          <a:xfrm>
            <a:off x="3953398" y="226514"/>
            <a:ext cx="1274281" cy="660833"/>
            <a:chOff x="0" y="0"/>
            <a:chExt cx="1274279" cy="660832"/>
          </a:xfrm>
        </p:grpSpPr>
        <p:pic>
          <p:nvPicPr>
            <p:cNvPr id="164" name="Picture 6" descr="Picture 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74280" cy="379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TextBox 7"/>
            <p:cNvSpPr txBox="1"/>
            <p:nvPr/>
          </p:nvSpPr>
          <p:spPr>
            <a:xfrm>
              <a:off x="153114" y="353492"/>
              <a:ext cx="993939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Retail</a:t>
              </a:r>
            </a:p>
          </p:txBody>
        </p:sp>
      </p:grpSp>
      <p:grpSp>
        <p:nvGrpSpPr>
          <p:cNvPr id="169" name="Group 8"/>
          <p:cNvGrpSpPr/>
          <p:nvPr/>
        </p:nvGrpSpPr>
        <p:grpSpPr>
          <a:xfrm>
            <a:off x="2625872" y="740323"/>
            <a:ext cx="1452680" cy="828697"/>
            <a:chOff x="0" y="0"/>
            <a:chExt cx="1452679" cy="828695"/>
          </a:xfrm>
        </p:grpSpPr>
        <p:pic>
          <p:nvPicPr>
            <p:cNvPr id="167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16" t="23000" r="1583" b="22333"/>
            <a:stretch>
              <a:fillRect/>
            </a:stretch>
          </p:blipFill>
          <p:spPr>
            <a:xfrm>
              <a:off x="145494" y="0"/>
              <a:ext cx="1129903" cy="318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TextBox 10"/>
            <p:cNvSpPr txBox="1"/>
            <p:nvPr/>
          </p:nvSpPr>
          <p:spPr>
            <a:xfrm>
              <a:off x="-1" y="305455"/>
              <a:ext cx="1452681" cy="5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Movie Distribution</a:t>
              </a:r>
            </a:p>
          </p:txBody>
        </p:sp>
      </p:grpSp>
      <p:grpSp>
        <p:nvGrpSpPr>
          <p:cNvPr id="172" name="Group 11"/>
          <p:cNvGrpSpPr/>
          <p:nvPr/>
        </p:nvGrpSpPr>
        <p:grpSpPr>
          <a:xfrm>
            <a:off x="2752315" y="3964620"/>
            <a:ext cx="1320619" cy="466609"/>
            <a:chOff x="0" y="0"/>
            <a:chExt cx="1320618" cy="466608"/>
          </a:xfrm>
        </p:grpSpPr>
        <p:pic>
          <p:nvPicPr>
            <p:cNvPr id="170" name="Picture 12" descr="Picture 12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36667" r="0" b="32051"/>
            <a:stretch>
              <a:fillRect/>
            </a:stretch>
          </p:blipFill>
          <p:spPr>
            <a:xfrm>
              <a:off x="0" y="0"/>
              <a:ext cx="1320619" cy="183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TextBox 13"/>
            <p:cNvSpPr txBox="1"/>
            <p:nvPr/>
          </p:nvSpPr>
          <p:spPr>
            <a:xfrm>
              <a:off x="150797" y="159268"/>
              <a:ext cx="993939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Music</a:t>
              </a:r>
            </a:p>
          </p:txBody>
        </p:sp>
      </p:grpSp>
      <p:grpSp>
        <p:nvGrpSpPr>
          <p:cNvPr id="175" name="Group 14"/>
          <p:cNvGrpSpPr/>
          <p:nvPr/>
        </p:nvGrpSpPr>
        <p:grpSpPr>
          <a:xfrm>
            <a:off x="2752315" y="1781143"/>
            <a:ext cx="1320619" cy="758425"/>
            <a:chOff x="0" y="0"/>
            <a:chExt cx="1320618" cy="758424"/>
          </a:xfrm>
        </p:grpSpPr>
        <p:pic>
          <p:nvPicPr>
            <p:cNvPr id="173" name="Picture 15" descr="Picture 15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320619" cy="4649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TextBox 16"/>
            <p:cNvSpPr txBox="1"/>
            <p:nvPr/>
          </p:nvSpPr>
          <p:spPr>
            <a:xfrm>
              <a:off x="150797" y="451084"/>
              <a:ext cx="1169821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Advertising</a:t>
              </a:r>
            </a:p>
          </p:txBody>
        </p:sp>
      </p:grpSp>
      <p:grpSp>
        <p:nvGrpSpPr>
          <p:cNvPr id="178" name="Group 17"/>
          <p:cNvGrpSpPr/>
          <p:nvPr/>
        </p:nvGrpSpPr>
        <p:grpSpPr>
          <a:xfrm>
            <a:off x="3116577" y="2717943"/>
            <a:ext cx="1206691" cy="639794"/>
            <a:chOff x="0" y="0"/>
            <a:chExt cx="1206690" cy="639792"/>
          </a:xfrm>
        </p:grpSpPr>
        <p:pic>
          <p:nvPicPr>
            <p:cNvPr id="176" name="Picture 18" descr="Picture 18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5084" y="0"/>
              <a:ext cx="1181605" cy="3625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TextBox 19"/>
            <p:cNvSpPr txBox="1"/>
            <p:nvPr/>
          </p:nvSpPr>
          <p:spPr>
            <a:xfrm>
              <a:off x="0" y="332452"/>
              <a:ext cx="1206691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Networking</a:t>
              </a:r>
            </a:p>
          </p:txBody>
        </p:sp>
      </p:grpSp>
      <p:grpSp>
        <p:nvGrpSpPr>
          <p:cNvPr id="181" name="Group 20"/>
          <p:cNvGrpSpPr/>
          <p:nvPr/>
        </p:nvGrpSpPr>
        <p:grpSpPr>
          <a:xfrm>
            <a:off x="5757445" y="195583"/>
            <a:ext cx="1190053" cy="872055"/>
            <a:chOff x="0" y="0"/>
            <a:chExt cx="1190051" cy="872053"/>
          </a:xfrm>
        </p:grpSpPr>
        <p:pic>
          <p:nvPicPr>
            <p:cNvPr id="179" name="Picture 21" descr="Picture 21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190052" cy="614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TextBox 22"/>
            <p:cNvSpPr txBox="1"/>
            <p:nvPr/>
          </p:nvSpPr>
          <p:spPr>
            <a:xfrm>
              <a:off x="98056" y="564713"/>
              <a:ext cx="993939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Search</a:t>
              </a:r>
            </a:p>
          </p:txBody>
        </p:sp>
      </p:grpSp>
      <p:grpSp>
        <p:nvGrpSpPr>
          <p:cNvPr id="184" name="Group 23"/>
          <p:cNvGrpSpPr/>
          <p:nvPr/>
        </p:nvGrpSpPr>
        <p:grpSpPr>
          <a:xfrm>
            <a:off x="7203744" y="2349948"/>
            <a:ext cx="1251112" cy="507766"/>
            <a:chOff x="0" y="0"/>
            <a:chExt cx="1251110" cy="507765"/>
          </a:xfrm>
        </p:grpSpPr>
        <p:pic>
          <p:nvPicPr>
            <p:cNvPr id="182" name="Picture 24" descr="Picture 24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251111" cy="252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" name="TextBox 25"/>
            <p:cNvSpPr txBox="1"/>
            <p:nvPr/>
          </p:nvSpPr>
          <p:spPr>
            <a:xfrm>
              <a:off x="128585" y="200425"/>
              <a:ext cx="993939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Dating</a:t>
              </a:r>
            </a:p>
          </p:txBody>
        </p:sp>
      </p:grpSp>
      <p:grpSp>
        <p:nvGrpSpPr>
          <p:cNvPr id="187" name="Group 26"/>
          <p:cNvGrpSpPr/>
          <p:nvPr/>
        </p:nvGrpSpPr>
        <p:grpSpPr>
          <a:xfrm>
            <a:off x="7973355" y="1293360"/>
            <a:ext cx="1146853" cy="723039"/>
            <a:chOff x="0" y="0"/>
            <a:chExt cx="1146851" cy="723037"/>
          </a:xfrm>
        </p:grpSpPr>
        <p:pic>
          <p:nvPicPr>
            <p:cNvPr id="185" name="Picture 27" descr="Picture 27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2130" y="0"/>
              <a:ext cx="1042593" cy="407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TextBox 28"/>
            <p:cNvSpPr txBox="1"/>
            <p:nvPr/>
          </p:nvSpPr>
          <p:spPr>
            <a:xfrm>
              <a:off x="0" y="415697"/>
              <a:ext cx="1146852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Legal Advice</a:t>
              </a:r>
            </a:p>
          </p:txBody>
        </p:sp>
      </p:grpSp>
      <p:grpSp>
        <p:nvGrpSpPr>
          <p:cNvPr id="190" name="Group 29"/>
          <p:cNvGrpSpPr/>
          <p:nvPr/>
        </p:nvGrpSpPr>
        <p:grpSpPr>
          <a:xfrm>
            <a:off x="4924393" y="2164707"/>
            <a:ext cx="1452681" cy="827933"/>
            <a:chOff x="0" y="0"/>
            <a:chExt cx="1452679" cy="827932"/>
          </a:xfrm>
        </p:grpSpPr>
        <p:pic>
          <p:nvPicPr>
            <p:cNvPr id="188" name="Picture 30" descr="Picture 3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1277" y="0"/>
              <a:ext cx="1390125" cy="333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" name="TextBox 31"/>
            <p:cNvSpPr txBox="1"/>
            <p:nvPr/>
          </p:nvSpPr>
          <p:spPr>
            <a:xfrm>
              <a:off x="-1" y="304692"/>
              <a:ext cx="1452681" cy="5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Human Resources</a:t>
              </a:r>
            </a:p>
          </p:txBody>
        </p:sp>
      </p:grpSp>
      <p:grpSp>
        <p:nvGrpSpPr>
          <p:cNvPr id="193" name="Group 32"/>
          <p:cNvGrpSpPr/>
          <p:nvPr/>
        </p:nvGrpSpPr>
        <p:grpSpPr>
          <a:xfrm>
            <a:off x="7401290" y="155113"/>
            <a:ext cx="1452680" cy="728047"/>
            <a:chOff x="0" y="0"/>
            <a:chExt cx="1452679" cy="728046"/>
          </a:xfrm>
        </p:grpSpPr>
        <p:pic>
          <p:nvPicPr>
            <p:cNvPr id="191" name="Picture 33" descr="Picture 33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8930" y="0"/>
              <a:ext cx="1314826" cy="48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" name="TextBox 34"/>
            <p:cNvSpPr txBox="1"/>
            <p:nvPr/>
          </p:nvSpPr>
          <p:spPr>
            <a:xfrm>
              <a:off x="0" y="420706"/>
              <a:ext cx="1452680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Coupons</a:t>
              </a:r>
            </a:p>
          </p:txBody>
        </p:sp>
      </p:grpSp>
      <p:grpSp>
        <p:nvGrpSpPr>
          <p:cNvPr id="196" name="Group 35"/>
          <p:cNvGrpSpPr/>
          <p:nvPr/>
        </p:nvGrpSpPr>
        <p:grpSpPr>
          <a:xfrm>
            <a:off x="4303322" y="1107161"/>
            <a:ext cx="1452681" cy="749650"/>
            <a:chOff x="0" y="0"/>
            <a:chExt cx="1452679" cy="749649"/>
          </a:xfrm>
        </p:grpSpPr>
        <p:pic>
          <p:nvPicPr>
            <p:cNvPr id="194" name="Picture 36" descr="Picture 36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75009" y="0"/>
              <a:ext cx="1102661" cy="4466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TextBox 37"/>
            <p:cNvSpPr txBox="1"/>
            <p:nvPr/>
          </p:nvSpPr>
          <p:spPr>
            <a:xfrm>
              <a:off x="0" y="442309"/>
              <a:ext cx="1452680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Campaigning</a:t>
              </a:r>
            </a:p>
          </p:txBody>
        </p:sp>
      </p:grpSp>
      <p:grpSp>
        <p:nvGrpSpPr>
          <p:cNvPr id="199" name="Group 38"/>
          <p:cNvGrpSpPr/>
          <p:nvPr/>
        </p:nvGrpSpPr>
        <p:grpSpPr>
          <a:xfrm>
            <a:off x="6073359" y="1359236"/>
            <a:ext cx="1452680" cy="586548"/>
            <a:chOff x="0" y="0"/>
            <a:chExt cx="1452679" cy="586546"/>
          </a:xfrm>
        </p:grpSpPr>
        <p:pic>
          <p:nvPicPr>
            <p:cNvPr id="197" name="Picture 39" descr="Picture 39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8124" t="29249" r="8124" b="29249"/>
            <a:stretch>
              <a:fillRect/>
            </a:stretch>
          </p:blipFill>
          <p:spPr>
            <a:xfrm>
              <a:off x="49875" y="0"/>
              <a:ext cx="1352929" cy="335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" name="TextBox 40"/>
            <p:cNvSpPr txBox="1"/>
            <p:nvPr/>
          </p:nvSpPr>
          <p:spPr>
            <a:xfrm>
              <a:off x="0" y="279206"/>
              <a:ext cx="1452680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Real Estate</a:t>
              </a:r>
            </a:p>
          </p:txBody>
        </p:sp>
      </p:grpSp>
      <p:grpSp>
        <p:nvGrpSpPr>
          <p:cNvPr id="202" name="Group 41"/>
          <p:cNvGrpSpPr/>
          <p:nvPr/>
        </p:nvGrpSpPr>
        <p:grpSpPr>
          <a:xfrm>
            <a:off x="4088751" y="4259119"/>
            <a:ext cx="1452681" cy="613248"/>
            <a:chOff x="0" y="0"/>
            <a:chExt cx="1452679" cy="613247"/>
          </a:xfrm>
        </p:grpSpPr>
        <p:pic>
          <p:nvPicPr>
            <p:cNvPr id="200" name="Picture 42" descr="Picture 42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87192" y="0"/>
              <a:ext cx="1278295" cy="3094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" name="TextBox 43"/>
            <p:cNvSpPr txBox="1"/>
            <p:nvPr/>
          </p:nvSpPr>
          <p:spPr>
            <a:xfrm>
              <a:off x="0" y="305907"/>
              <a:ext cx="1452680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Wearables</a:t>
              </a:r>
            </a:p>
          </p:txBody>
        </p:sp>
      </p:grpSp>
      <p:grpSp>
        <p:nvGrpSpPr>
          <p:cNvPr id="205" name="Group 44"/>
          <p:cNvGrpSpPr/>
          <p:nvPr/>
        </p:nvGrpSpPr>
        <p:grpSpPr>
          <a:xfrm>
            <a:off x="4348191" y="3422436"/>
            <a:ext cx="1485967" cy="528526"/>
            <a:chOff x="0" y="0"/>
            <a:chExt cx="1485966" cy="528525"/>
          </a:xfrm>
        </p:grpSpPr>
        <p:pic>
          <p:nvPicPr>
            <p:cNvPr id="203" name="Picture 45" descr="Picture 45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409511" cy="269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" name="TextBox 46"/>
            <p:cNvSpPr txBox="1"/>
            <p:nvPr/>
          </p:nvSpPr>
          <p:spPr>
            <a:xfrm>
              <a:off x="33287" y="221185"/>
              <a:ext cx="1452680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1218987">
                <a:defRPr>
                  <a:solidFill>
                    <a:srgbClr val="225C8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CRM</a:t>
              </a:r>
            </a:p>
          </p:txBody>
        </p:sp>
      </p:grpSp>
      <p:sp>
        <p:nvSpPr>
          <p:cNvPr id="206" name="Rectangle 48"/>
          <p:cNvSpPr txBox="1"/>
          <p:nvPr/>
        </p:nvSpPr>
        <p:spPr>
          <a:xfrm>
            <a:off x="5292562" y="3080462"/>
            <a:ext cx="4113741" cy="177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1218987">
              <a:lnSpc>
                <a:spcPct val="110000"/>
              </a:lnSpc>
              <a:defRPr>
                <a:latin typeface="Open Sans"/>
                <a:ea typeface="Open Sans"/>
                <a:cs typeface="Open Sans"/>
                <a:sym typeface="Open Sans"/>
              </a:defRPr>
            </a:pPr>
            <a:r>
              <a:t>Disruptive companies</a:t>
            </a:r>
          </a:p>
          <a:p>
            <a:pPr algn="ctr" defTabSz="1218987">
              <a:lnSpc>
                <a:spcPct val="110000"/>
              </a:lnSpc>
              <a:defRPr>
                <a:latin typeface="Open Sans"/>
                <a:ea typeface="Open Sans"/>
                <a:cs typeface="Open Sans"/>
                <a:sym typeface="Open Sans"/>
              </a:defRPr>
            </a:pPr>
            <a:r>
              <a:t>differentiated by</a:t>
            </a:r>
            <a:endParaRPr>
              <a:solidFill>
                <a:srgbClr val="225C81"/>
              </a:solidFill>
            </a:endParaRPr>
          </a:p>
          <a:p>
            <a:pPr algn="ctr" defTabSz="1218987">
              <a:lnSpc>
                <a:spcPct val="110000"/>
              </a:lnSpc>
              <a:defRPr sz="2000">
                <a:solidFill>
                  <a:srgbClr val="225C8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INTELLIGENT</a:t>
            </a:r>
          </a:p>
          <a:p>
            <a:pPr algn="ctr" defTabSz="1218987">
              <a:lnSpc>
                <a:spcPct val="110000"/>
              </a:lnSpc>
              <a:defRPr sz="2000">
                <a:solidFill>
                  <a:srgbClr val="225C8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APPLICATIONS</a:t>
            </a:r>
          </a:p>
          <a:p>
            <a:pPr algn="ctr" defTabSz="1218987">
              <a:lnSpc>
                <a:spcPct val="110000"/>
              </a:lnSpc>
              <a:defRPr>
                <a:latin typeface="Open Sans"/>
                <a:ea typeface="Open Sans"/>
                <a:cs typeface="Open Sans"/>
                <a:sym typeface="Open Sans"/>
              </a:defRPr>
            </a:pPr>
            <a:r>
              <a:t>using</a:t>
            </a:r>
          </a:p>
          <a:p>
            <a:pPr algn="ctr" defTabSz="1218987">
              <a:lnSpc>
                <a:spcPct val="110000"/>
              </a:lnSpc>
              <a:defRPr sz="2000">
                <a:solidFill>
                  <a:srgbClr val="225C8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Machine Learning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90" name="Magnetic Disk 4"/>
          <p:cNvGrpSpPr/>
          <p:nvPr/>
        </p:nvGrpSpPr>
        <p:grpSpPr>
          <a:xfrm>
            <a:off x="1480553" y="604340"/>
            <a:ext cx="1456629" cy="1376484"/>
            <a:chOff x="0" y="0"/>
            <a:chExt cx="1456628" cy="1376482"/>
          </a:xfrm>
        </p:grpSpPr>
        <p:sp>
          <p:nvSpPr>
            <p:cNvPr id="587" name="Shape"/>
            <p:cNvSpPr/>
            <p:nvPr/>
          </p:nvSpPr>
          <p:spPr>
            <a:xfrm>
              <a:off x="-1" y="-1"/>
              <a:ext cx="1456630" cy="137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0"/>
                  </a:moveTo>
                  <a:cubicBezTo>
                    <a:pt x="0" y="1612"/>
                    <a:pt x="4835" y="0"/>
                    <a:pt x="10800" y="0"/>
                  </a:cubicBezTo>
                  <a:cubicBezTo>
                    <a:pt x="16765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16765" y="21600"/>
                    <a:pt x="10800" y="21600"/>
                  </a:cubicBezTo>
                  <a:cubicBezTo>
                    <a:pt x="4835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D1C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8" name="Shape"/>
            <p:cNvSpPr/>
            <p:nvPr/>
          </p:nvSpPr>
          <p:spPr>
            <a:xfrm>
              <a:off x="-1" y="-1"/>
              <a:ext cx="1456630" cy="137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3600"/>
                  </a:moveTo>
                  <a:cubicBezTo>
                    <a:pt x="21600" y="5588"/>
                    <a:pt x="16765" y="7200"/>
                    <a:pt x="10800" y="7200"/>
                  </a:cubicBezTo>
                  <a:cubicBezTo>
                    <a:pt x="4835" y="7200"/>
                    <a:pt x="0" y="5588"/>
                    <a:pt x="0" y="3600"/>
                  </a:cubicBezTo>
                  <a:moveTo>
                    <a:pt x="0" y="3600"/>
                  </a:moveTo>
                  <a:cubicBezTo>
                    <a:pt x="0" y="1612"/>
                    <a:pt x="4835" y="0"/>
                    <a:pt x="10800" y="0"/>
                  </a:cubicBezTo>
                  <a:cubicBezTo>
                    <a:pt x="16765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16765" y="21600"/>
                    <a:pt x="10800" y="21600"/>
                  </a:cubicBezTo>
                  <a:cubicBezTo>
                    <a:pt x="4835" y="21600"/>
                    <a:pt x="0" y="19988"/>
                    <a:pt x="0" y="18000"/>
                  </a:cubicBezTo>
                  <a:close/>
                </a:path>
              </a:pathLst>
            </a:custGeom>
            <a:noFill/>
            <a:ln w="25400" cap="flat">
              <a:solidFill>
                <a:srgbClr val="5243B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9" name="Training…"/>
            <p:cNvSpPr txBox="1"/>
            <p:nvPr/>
          </p:nvSpPr>
          <p:spPr>
            <a:xfrm>
              <a:off x="-1" y="452438"/>
              <a:ext cx="1456630" cy="701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09" tIns="45709" rIns="45709" bIns="45709" numCol="1" anchor="ctr">
              <a:sp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t>Training</a:t>
              </a:r>
            </a:p>
            <a:p>
              <a:pPr algn="ctr">
                <a:defRPr sz="20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t>Data</a:t>
              </a:r>
            </a:p>
          </p:txBody>
        </p:sp>
      </p:grpSp>
      <p:sp>
        <p:nvSpPr>
          <p:cNvPr id="591" name="TextBox 5"/>
          <p:cNvSpPr txBox="1"/>
          <p:nvPr/>
        </p:nvSpPr>
        <p:spPr>
          <a:xfrm>
            <a:off x="3296159" y="848726"/>
            <a:ext cx="1322185" cy="81788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2C618C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Feature</a:t>
            </a:r>
            <a:br/>
            <a:r>
              <a:t>extraction</a:t>
            </a:r>
          </a:p>
        </p:txBody>
      </p:sp>
      <p:sp>
        <p:nvSpPr>
          <p:cNvPr id="608" name="Straight Arrow Connector 6"/>
          <p:cNvSpPr/>
          <p:nvPr/>
        </p:nvSpPr>
        <p:spPr>
          <a:xfrm>
            <a:off x="2949784" y="1271121"/>
            <a:ext cx="333676" cy="6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593" name="TextBox 7"/>
          <p:cNvSpPr txBox="1"/>
          <p:nvPr/>
        </p:nvSpPr>
        <p:spPr>
          <a:xfrm>
            <a:off x="5112166" y="848726"/>
            <a:ext cx="912784" cy="817880"/>
          </a:xfrm>
          <a:prstGeom prst="rect">
            <a:avLst/>
          </a:prstGeom>
          <a:solidFill>
            <a:srgbClr val="D2E1B0"/>
          </a:solidFill>
          <a:ln w="25400">
            <a:solidFill>
              <a:srgbClr val="657D30"/>
            </a:solidFill>
          </a:ln>
          <a:effectLst>
            <a:outerShdw sx="100000" sy="100000" kx="0" ky="0" algn="b" rotWithShape="0" blurRad="50800" dist="5080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>
                      <a:alpha val="4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r>
              <a:t>ML </a:t>
            </a:r>
            <a:br/>
            <a:r>
              <a:t>model</a:t>
            </a:r>
          </a:p>
        </p:txBody>
      </p:sp>
      <p:sp>
        <p:nvSpPr>
          <p:cNvPr id="594" name="TextBox 8"/>
          <p:cNvSpPr txBox="1"/>
          <p:nvPr/>
        </p:nvSpPr>
        <p:spPr>
          <a:xfrm>
            <a:off x="5072882" y="3857299"/>
            <a:ext cx="1011507" cy="817881"/>
          </a:xfrm>
          <a:prstGeom prst="rect">
            <a:avLst/>
          </a:prstGeom>
          <a:solidFill>
            <a:srgbClr val="EFD9B0"/>
          </a:solidFill>
          <a:ln w="25400">
            <a:solidFill>
              <a:srgbClr val="AB7A22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Quality</a:t>
            </a:r>
            <a:br/>
            <a:r>
              <a:t>metric</a:t>
            </a:r>
          </a:p>
        </p:txBody>
      </p:sp>
      <p:sp>
        <p:nvSpPr>
          <p:cNvPr id="595" name="TextBox 9"/>
          <p:cNvSpPr txBox="1"/>
          <p:nvPr/>
        </p:nvSpPr>
        <p:spPr>
          <a:xfrm>
            <a:off x="4730150" y="2621253"/>
            <a:ext cx="1679745" cy="513081"/>
          </a:xfrm>
          <a:prstGeom prst="rect">
            <a:avLst/>
          </a:prstGeom>
          <a:solidFill>
            <a:srgbClr val="999999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ML algorithm</a:t>
            </a:r>
          </a:p>
        </p:txBody>
      </p:sp>
      <p:cxnSp>
        <p:nvCxnSpPr>
          <p:cNvPr id="596" name="Straight Arrow Connector 10"/>
          <p:cNvCxnSpPr>
            <a:stCxn id="591" idx="0"/>
            <a:endCxn id="593" idx="0"/>
          </p:cNvCxnSpPr>
          <p:nvPr/>
        </p:nvCxnSpPr>
        <p:spPr>
          <a:xfrm>
            <a:off x="3957251" y="1257666"/>
            <a:ext cx="1611308" cy="1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597" name="Straight Arrow Connector 11"/>
          <p:cNvSpPr/>
          <p:nvPr/>
        </p:nvSpPr>
        <p:spPr>
          <a:xfrm>
            <a:off x="6040802" y="1295001"/>
            <a:ext cx="1710507" cy="1"/>
          </a:xfrm>
          <a:prstGeom prst="line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cxnSp>
        <p:nvCxnSpPr>
          <p:cNvPr id="598" name="Straight Arrow Connector 14"/>
          <p:cNvCxnSpPr>
            <a:stCxn id="594" idx="0"/>
            <a:endCxn id="595" idx="0"/>
          </p:cNvCxnSpPr>
          <p:nvPr/>
        </p:nvCxnSpPr>
        <p:spPr>
          <a:xfrm flipH="1" flipV="1">
            <a:off x="5570022" y="2877793"/>
            <a:ext cx="8614" cy="1388447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599" name="Elbow Connector 15"/>
          <p:cNvSpPr/>
          <p:nvPr/>
        </p:nvSpPr>
        <p:spPr>
          <a:xfrm rot="5400000">
            <a:off x="5130824" y="2251666"/>
            <a:ext cx="3016050" cy="108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600" name="TextBox 16"/>
          <p:cNvSpPr txBox="1"/>
          <p:nvPr/>
        </p:nvSpPr>
        <p:spPr>
          <a:xfrm>
            <a:off x="2309451" y="2053170"/>
            <a:ext cx="2454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601" name="TextBox 17"/>
          <p:cNvSpPr txBox="1"/>
          <p:nvPr/>
        </p:nvSpPr>
        <p:spPr>
          <a:xfrm>
            <a:off x="4692706" y="784485"/>
            <a:ext cx="24540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602" name="TextBox 18"/>
          <p:cNvSpPr txBox="1"/>
          <p:nvPr/>
        </p:nvSpPr>
        <p:spPr>
          <a:xfrm>
            <a:off x="6323796" y="779259"/>
            <a:ext cx="2454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solidFill>
                  <a:srgbClr val="B57BA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ŷ</a:t>
            </a:r>
          </a:p>
        </p:txBody>
      </p:sp>
      <p:grpSp>
        <p:nvGrpSpPr>
          <p:cNvPr id="605" name="Group 46"/>
          <p:cNvGrpSpPr/>
          <p:nvPr/>
        </p:nvGrpSpPr>
        <p:grpSpPr>
          <a:xfrm>
            <a:off x="5145204" y="1946106"/>
            <a:ext cx="298481" cy="521822"/>
            <a:chOff x="0" y="0"/>
            <a:chExt cx="298479" cy="521820"/>
          </a:xfrm>
        </p:grpSpPr>
        <p:sp>
          <p:nvSpPr>
            <p:cNvPr id="603" name="TextBox 20"/>
            <p:cNvSpPr txBox="1"/>
            <p:nvPr/>
          </p:nvSpPr>
          <p:spPr>
            <a:xfrm>
              <a:off x="0" y="0"/>
              <a:ext cx="298480" cy="383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20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⌃</a:t>
              </a:r>
            </a:p>
          </p:txBody>
        </p:sp>
        <p:sp>
          <p:nvSpPr>
            <p:cNvPr id="604" name="TextBox 21"/>
            <p:cNvSpPr txBox="1"/>
            <p:nvPr/>
          </p:nvSpPr>
          <p:spPr>
            <a:xfrm>
              <a:off x="14428" y="125580"/>
              <a:ext cx="18872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2000">
                  <a:solidFill>
                    <a:srgbClr val="B57BA6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f</a:t>
              </a:r>
            </a:p>
          </p:txBody>
        </p:sp>
      </p:grpSp>
      <p:cxnSp>
        <p:nvCxnSpPr>
          <p:cNvPr id="606" name="Straight Arrow Connector 37"/>
          <p:cNvCxnSpPr>
            <a:stCxn id="595" idx="0"/>
            <a:endCxn id="593" idx="0"/>
          </p:cNvCxnSpPr>
          <p:nvPr/>
        </p:nvCxnSpPr>
        <p:spPr>
          <a:xfrm flipH="1" flipV="1">
            <a:off x="5568558" y="1257666"/>
            <a:ext cx="1465" cy="1620128"/>
          </a:xfrm>
          <a:prstGeom prst="straightConnector1">
            <a:avLst/>
          </a:pr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cxnSp>
      <p:sp>
        <p:nvSpPr>
          <p:cNvPr id="609" name="Elbow Connector 59"/>
          <p:cNvSpPr/>
          <p:nvPr/>
        </p:nvSpPr>
        <p:spPr>
          <a:xfrm>
            <a:off x="2208530" y="1992629"/>
            <a:ext cx="3369311" cy="294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740"/>
                </a:lnTo>
              </a:path>
            </a:pathLst>
          </a:custGeom>
          <a:ln w="57150">
            <a:solidFill>
              <a:srgbClr val="666666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Higher Order Features</a:t>
            </a:r>
          </a:p>
        </p:txBody>
      </p:sp>
      <p:sp>
        <p:nvSpPr>
          <p:cNvPr id="612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  <a:r>
              <a:t>This data doesn’t look exactly linear, why are we fitting a line instead of some higher-degree polynomial?</a:t>
            </a:r>
          </a:p>
          <a:p>
            <a:pPr marL="0" indent="139700">
              <a:buSzTx/>
              <a:buNone/>
            </a:pPr>
            <a:r>
              <a:t>We can! We just have to use a slightly different model! </a:t>
            </a:r>
          </a:p>
        </p:txBody>
      </p:sp>
      <p:sp>
        <p:nvSpPr>
          <p:cNvPr id="613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1922" y="2571750"/>
            <a:ext cx="3390517" cy="237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12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Polynomial Regression</a:t>
            </a:r>
          </a:p>
        </p:txBody>
      </p:sp>
      <p:sp>
        <p:nvSpPr>
          <p:cNvPr id="617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22936" defTabSz="804672">
              <a:spcBef>
                <a:spcPts val="500"/>
              </a:spcBef>
              <a:buSzTx/>
              <a:buNone/>
              <a:defRPr b="1" sz="1232"/>
            </a:pPr>
            <a:r>
              <a:t>Model</a:t>
            </a: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  <a:r>
              <a:t>Just like linear regression, but uses more features! </a:t>
            </a: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  <a:r>
              <a:t>How do you train it? Gradient descent (with more parameters)</a:t>
            </a:r>
          </a:p>
        </p:txBody>
      </p:sp>
      <p:sp>
        <p:nvSpPr>
          <p:cNvPr id="618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619" name="Table 4"/>
          <p:cNvGraphicFramePr/>
          <p:nvPr/>
        </p:nvGraphicFramePr>
        <p:xfrm>
          <a:off x="3090624" y="2053553"/>
          <a:ext cx="5466160" cy="222504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1822052"/>
                <a:gridCol w="1822052"/>
                <a:gridCol w="1822052"/>
              </a:tblGrid>
              <a:tr h="370840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Feature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Value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Parameter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solidFill>
                      <a:srgbClr val="95698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0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(constant)</a:t>
                      </a:r>
                    </a:p>
                  </a:txBody>
                  <a:tcPr marL="45720" marR="45720" marT="45720" marB="45720" anchor="t" anchorCtr="0" horzOverflow="overflow"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B>
                      <a:solidFill>
                        <a:srgbClr val="867CC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p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Polynomial Regression</a:t>
            </a:r>
          </a:p>
        </p:txBody>
      </p:sp>
      <p:sp>
        <p:nvSpPr>
          <p:cNvPr id="622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</a:p>
          <a:p>
            <a:pPr marL="0" indent="122936" defTabSz="804672">
              <a:spcBef>
                <a:spcPts val="500"/>
              </a:spcBef>
              <a:buSzTx/>
              <a:buNone/>
              <a:defRPr sz="1232"/>
            </a:pPr>
            <a:r>
              <a:t>How to decide what the right degree? Come back Wednesday!</a:t>
            </a:r>
          </a:p>
        </p:txBody>
      </p:sp>
      <p:sp>
        <p:nvSpPr>
          <p:cNvPr id="623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90624" y="309093"/>
            <a:ext cx="5667038" cy="396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629" name="Text Placeholder 2"/>
          <p:cNvSpPr txBox="1"/>
          <p:nvPr>
            <p:ph type="body" idx="1"/>
          </p:nvPr>
        </p:nvSpPr>
        <p:spPr>
          <a:xfrm>
            <a:off x="3090624" y="315523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  <a:defRPr b="1"/>
            </a:pPr>
            <a:r>
              <a:t>Features </a:t>
            </a:r>
            <a:r>
              <a:rPr b="0"/>
              <a:t>are the values we select or compute from the data inputs to put into our model. </a:t>
            </a:r>
            <a:r>
              <a:t>Feature extraction </a:t>
            </a:r>
            <a:r>
              <a:rPr b="0"/>
              <a:t>is the process of turning the data into features.</a:t>
            </a:r>
          </a:p>
          <a:p>
            <a:pPr marL="0" indent="139700">
              <a:buSzTx/>
              <a:buNone/>
              <a:defRPr b="1"/>
            </a:pPr>
            <a:r>
              <a:t>Model</a:t>
            </a:r>
          </a:p>
        </p:txBody>
      </p:sp>
      <p:sp>
        <p:nvSpPr>
          <p:cNvPr id="630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631" name="Table 5"/>
          <p:cNvGraphicFramePr/>
          <p:nvPr/>
        </p:nvGraphicFramePr>
        <p:xfrm>
          <a:off x="3090624" y="2668976"/>
          <a:ext cx="5466161" cy="18542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1104857"/>
                <a:gridCol w="2539249"/>
                <a:gridCol w="1822052"/>
              </a:tblGrid>
              <a:tr h="50800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Feature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Value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Parameter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solidFill>
                      <a:srgbClr val="95698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0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often  (constant)</a:t>
                      </a:r>
                    </a:p>
                  </a:txBody>
                  <a:tcPr marL="45720" marR="45720" marT="45720" marB="45720" anchor="t" anchorCtr="0" horzOverflow="overflow"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B>
                      <a:solidFill>
                        <a:srgbClr val="867CC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D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Adding Other Inputs</a:t>
            </a:r>
          </a:p>
        </p:txBody>
      </p:sp>
      <p:sp>
        <p:nvSpPr>
          <p:cNvPr id="634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  <a:r>
              <a:t>Generally we are given a data table of values we might look at that include more than one value per house.</a:t>
            </a:r>
          </a:p>
          <a:p>
            <a:pPr/>
            <a:r>
              <a:t>Each row is a single house. </a:t>
            </a:r>
          </a:p>
          <a:p>
            <a:pPr/>
            <a:r>
              <a:t>Each column (except Value) is a data input. </a:t>
            </a:r>
          </a:p>
        </p:txBody>
      </p:sp>
      <p:sp>
        <p:nvSpPr>
          <p:cNvPr id="635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636" name="Table 4"/>
          <p:cNvGraphicFramePr/>
          <p:nvPr/>
        </p:nvGraphicFramePr>
        <p:xfrm>
          <a:off x="3090624" y="2031303"/>
          <a:ext cx="5596201" cy="18542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776214"/>
                <a:gridCol w="1462266"/>
                <a:gridCol w="1415405"/>
                <a:gridCol w="823074"/>
                <a:gridCol w="1119240"/>
              </a:tblGrid>
              <a:tr h="370840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sq. ft.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# bathrooms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owner’s age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value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95698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1400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AD7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3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AD7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47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AD7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70,800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AD7E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700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DEC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3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DEC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19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DEC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65,000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DECF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9D9D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1250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DEC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DEC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36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DEC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100,000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DECF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More Inputs - Visually</a:t>
            </a:r>
          </a:p>
        </p:txBody>
      </p:sp>
      <p:sp>
        <p:nvSpPr>
          <p:cNvPr id="639" name="Text Placeholder 2"/>
          <p:cNvSpPr txBox="1"/>
          <p:nvPr>
            <p:ph type="body" idx="1"/>
          </p:nvPr>
        </p:nvSpPr>
        <p:spPr>
          <a:xfrm>
            <a:off x="3090624" y="575500"/>
            <a:ext cx="5596201" cy="4328194"/>
          </a:xfrm>
          <a:prstGeom prst="rect">
            <a:avLst/>
          </a:prstGeom>
        </p:spPr>
        <p:txBody>
          <a:bodyPr/>
          <a:lstStyle/>
          <a:p>
            <a:pPr marL="0" indent="135509" defTabSz="886968">
              <a:spcBef>
                <a:spcPts val="500"/>
              </a:spcBef>
              <a:buSzTx/>
              <a:buNone/>
              <a:defRPr sz="1358"/>
            </a:pPr>
            <a:r>
              <a:t>Adding more features to the model allows for more complex relationships to be learned</a:t>
            </a:r>
          </a:p>
          <a:p>
            <a:pPr marL="0" indent="135509" algn="ctr" defTabSz="886968">
              <a:spcBef>
                <a:spcPts val="500"/>
              </a:spcBef>
              <a:buSzTx/>
              <a:buNone/>
              <a:defRPr sz="1358"/>
            </a:pPr>
          </a:p>
          <a:p>
            <a:pPr marL="0" indent="135509" algn="ctr" defTabSz="886968">
              <a:spcBef>
                <a:spcPts val="500"/>
              </a:spcBef>
              <a:buSzTx/>
              <a:buNone/>
              <a:defRPr sz="1358"/>
            </a:pPr>
          </a:p>
          <a:p>
            <a:pPr marL="0" indent="135509" algn="ctr" defTabSz="886968">
              <a:spcBef>
                <a:spcPts val="500"/>
              </a:spcBef>
              <a:buSzTx/>
              <a:buNone/>
              <a:defRPr sz="1358"/>
            </a:pPr>
          </a:p>
          <a:p>
            <a:pPr marL="0" indent="135509" algn="ctr" defTabSz="886968">
              <a:spcBef>
                <a:spcPts val="500"/>
              </a:spcBef>
              <a:buSzTx/>
              <a:buNone/>
              <a:defRPr sz="1358"/>
            </a:pPr>
          </a:p>
          <a:p>
            <a:pPr marL="0" indent="135509" algn="ctr" defTabSz="886968">
              <a:spcBef>
                <a:spcPts val="500"/>
              </a:spcBef>
              <a:buSzTx/>
              <a:buNone/>
              <a:defRPr sz="1358"/>
            </a:pPr>
          </a:p>
          <a:p>
            <a:pPr marL="0" indent="135509" algn="ctr" defTabSz="886968">
              <a:spcBef>
                <a:spcPts val="500"/>
              </a:spcBef>
              <a:buSzTx/>
              <a:buNone/>
              <a:defRPr sz="1358"/>
            </a:pPr>
          </a:p>
          <a:p>
            <a:pPr marL="0" indent="135509" algn="ctr" defTabSz="886968">
              <a:spcBef>
                <a:spcPts val="500"/>
              </a:spcBef>
              <a:buSzTx/>
              <a:buNone/>
              <a:defRPr sz="1358"/>
            </a:pPr>
          </a:p>
          <a:p>
            <a:pPr marL="0" indent="135509" algn="ctr" defTabSz="886968">
              <a:spcBef>
                <a:spcPts val="500"/>
              </a:spcBef>
              <a:buSzTx/>
              <a:buNone/>
              <a:defRPr sz="1358"/>
            </a:pPr>
          </a:p>
          <a:p>
            <a:pPr marL="0" indent="135509" algn="ctr" defTabSz="886968">
              <a:spcBef>
                <a:spcPts val="500"/>
              </a:spcBef>
              <a:buSzTx/>
              <a:buNone/>
              <a:defRPr sz="1358"/>
            </a:pPr>
          </a:p>
          <a:p>
            <a:pPr marL="0" indent="135509" algn="ctr" defTabSz="886968">
              <a:spcBef>
                <a:spcPts val="500"/>
              </a:spcBef>
              <a:buSzTx/>
              <a:buNone/>
              <a:defRPr sz="1358"/>
            </a:pPr>
          </a:p>
          <a:p>
            <a:pPr marL="0" indent="135509" defTabSz="886968">
              <a:spcBef>
                <a:spcPts val="500"/>
              </a:spcBef>
              <a:buSzTx/>
              <a:buNone/>
              <a:defRPr sz="1358"/>
            </a:pPr>
            <a:r>
              <a:t>Coefficients tell us the rate of change </a:t>
            </a:r>
            <a:r>
              <a:rPr b="1"/>
              <a:t>if all other features are constant</a:t>
            </a:r>
          </a:p>
        </p:txBody>
      </p:sp>
      <p:sp>
        <p:nvSpPr>
          <p:cNvPr id="640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1321" y="1718982"/>
            <a:ext cx="5114809" cy="2577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Notation</a:t>
            </a:r>
          </a:p>
        </p:txBody>
      </p:sp>
      <p:sp>
        <p:nvSpPr>
          <p:cNvPr id="644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  <a:defRPr b="1"/>
            </a:pPr>
            <a:r>
              <a:t>Important:</a:t>
            </a:r>
            <a:r>
              <a:rPr b="0"/>
              <a:t> Distinction is the difference between a </a:t>
            </a:r>
            <a:r>
              <a:rPr b="0" i="1"/>
              <a:t>data input </a:t>
            </a:r>
            <a:r>
              <a:rPr b="0"/>
              <a:t>and a </a:t>
            </a:r>
            <a:r>
              <a:rPr b="0" i="1"/>
              <a:t>feature.</a:t>
            </a:r>
            <a:r>
              <a:rPr b="0"/>
              <a:t> </a:t>
            </a:r>
            <a:endParaRPr b="0"/>
          </a:p>
          <a:p>
            <a:pPr/>
            <a:r>
              <a:t>Data inputs are columns of the raw data</a:t>
            </a:r>
          </a:p>
          <a:p>
            <a:pPr/>
            <a:r>
              <a:t>Features are the values (possibly transformed) for the model (done after our feature extraction )</a:t>
            </a: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  <a:r>
              <a:t>Data Input: </a:t>
            </a:r>
          </a:p>
          <a:p>
            <a:pPr marL="0" indent="139700">
              <a:buSzTx/>
              <a:buNone/>
            </a:pPr>
            <a:r>
              <a:t>Output: </a:t>
            </a:r>
          </a:p>
          <a:p>
            <a:pPr/>
            <a:r>
              <a:t> is the  row</a:t>
            </a:r>
          </a:p>
          <a:p>
            <a:pPr/>
            <a:r>
              <a:t> is the  row’s  data input</a:t>
            </a:r>
          </a:p>
          <a:p>
            <a:pPr/>
            <a:r>
              <a:t> is the  feature of the  row</a:t>
            </a:r>
          </a:p>
        </p:txBody>
      </p:sp>
      <p:sp>
        <p:nvSpPr>
          <p:cNvPr id="645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44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648" name="Text Placeholder 2"/>
          <p:cNvSpPr txBox="1"/>
          <p:nvPr>
            <p:ph type="body" idx="1"/>
          </p:nvPr>
        </p:nvSpPr>
        <p:spPr>
          <a:xfrm>
            <a:off x="3090624" y="315523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  <a:r>
              <a:t>You can use anything you want as features and include as many of them as you want!</a:t>
            </a: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  <a:r>
              <a:t>Generally, more features means a more complex model. This might not always be a good thing! </a:t>
            </a:r>
          </a:p>
          <a:p>
            <a:pPr marL="0" indent="139700">
              <a:buSzTx/>
              <a:buNone/>
            </a:pPr>
            <a:r>
              <a:t>Choosing good features is a bit of an art.</a:t>
            </a:r>
          </a:p>
        </p:txBody>
      </p:sp>
      <p:sp>
        <p:nvSpPr>
          <p:cNvPr id="649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650" name="Table 5"/>
          <p:cNvGraphicFramePr/>
          <p:nvPr/>
        </p:nvGraphicFramePr>
        <p:xfrm>
          <a:off x="3090624" y="2397499"/>
          <a:ext cx="5466161" cy="18542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1104857"/>
                <a:gridCol w="2539249"/>
                <a:gridCol w="1822052"/>
              </a:tblGrid>
              <a:tr h="50800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Feature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Value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Parameter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solidFill>
                      <a:srgbClr val="95698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0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(constant)</a:t>
                      </a:r>
                    </a:p>
                  </a:txBody>
                  <a:tcPr marL="45720" marR="45720" marT="45720" marB="45720" anchor="t" anchorCtr="0" horzOverflow="overflow"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B>
                      <a:solidFill>
                        <a:srgbClr val="867CC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…  = sq. ft.</a:t>
                      </a:r>
                    </a:p>
                  </a:txBody>
                  <a:tcPr marL="45720" marR="45720" marT="45720" marB="45720" anchor="t" anchorCtr="0" horzOverflow="overflow"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…  = # bath</a:t>
                      </a:r>
                    </a:p>
                  </a:txBody>
                  <a:tcPr marL="45720" marR="45720" marT="45720" marB="45720" anchor="t" anchorCtr="0" horzOverflow="overflow"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…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D</a:t>
                      </a:r>
                    </a:p>
                  </a:txBody>
                  <a:tcPr marL="45720" marR="45720" marT="45720" marB="45720" anchor="t" anchorCtr="0" horzOverflow="overflow">
                    <a:lnL>
                      <a:solidFill>
                        <a:srgbClr val="867CCF"/>
                      </a:solidFill>
                    </a:lnL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… like </a:t>
                      </a:r>
                    </a:p>
                  </a:txBody>
                  <a:tcPr marL="45720" marR="45720" marT="45720" marB="45720" anchor="t" anchorCtr="0" horzOverflow="overflow"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R>
                      <a:solidFill>
                        <a:srgbClr val="867CCF"/>
                      </a:solidFill>
                    </a:lnR>
                    <a:lnT>
                      <a:solidFill>
                        <a:srgbClr val="867CCF"/>
                      </a:solidFill>
                    </a:lnT>
                    <a:lnB>
                      <a:solidFill>
                        <a:srgbClr val="867CCF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Linear Regression Recap</a:t>
            </a:r>
          </a:p>
        </p:txBody>
      </p:sp>
      <p:sp>
        <p:nvSpPr>
          <p:cNvPr id="653" name="Text Placeholder 2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  <a:defRPr b="1"/>
            </a:pPr>
            <a:r>
              <a:t>Dataset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  <a:p>
            <a:pPr marL="0" indent="139700">
              <a:buSzTx/>
              <a:buNone/>
            </a:pPr>
            <a:r>
              <a:t> where , </a:t>
            </a:r>
          </a:p>
          <a:p>
            <a:pPr marL="0" indent="139700">
              <a:buSzTx/>
              <a:buNone/>
              <a:defRPr b="1"/>
            </a:pPr>
            <a:br/>
            <a:r>
              <a:t>Feature Extraction</a:t>
            </a:r>
          </a:p>
          <a:p>
            <a:pPr marL="0" indent="139700">
              <a:buSzTx/>
              <a:buNone/>
            </a:pPr>
            <a:endParaRPr>
              <a:latin typeface="Cambria Math"/>
              <a:ea typeface="Cambria Math"/>
              <a:cs typeface="Cambria Math"/>
              <a:sym typeface="Cambria Math"/>
            </a:endParaRP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  <a:br/>
            <a:r>
              <a:rPr b="1"/>
              <a:t>Regression Model</a:t>
            </a:r>
            <a:endParaRPr b="1"/>
          </a:p>
          <a:p>
            <a:pPr marL="0" indent="139700">
              <a:buSzTx/>
              <a:buNone/>
            </a:pPr>
            <a:endParaRPr>
              <a:latin typeface="Cambria Math"/>
              <a:ea typeface="Cambria Math"/>
              <a:cs typeface="Cambria Math"/>
              <a:sym typeface="Cambria Math"/>
            </a:endParaRPr>
          </a:p>
          <a:p>
            <a:pPr marL="0" indent="139700">
              <a:buSzTx/>
              <a:buNone/>
              <a:defRPr b="1"/>
            </a:pPr>
            <a:br>
              <a:rPr>
                <a:latin typeface="Cambria Math"/>
                <a:ea typeface="Cambria Math"/>
                <a:cs typeface="Cambria Math"/>
                <a:sym typeface="Cambria Math"/>
              </a:rPr>
            </a:br>
            <a:r>
              <a:t>Quality Metric</a:t>
            </a:r>
          </a:p>
        </p:txBody>
      </p:sp>
      <p:sp>
        <p:nvSpPr>
          <p:cNvPr id="654" name="Text Placeholder 4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158750">
              <a:buSzTx/>
              <a:buNone/>
              <a:defRPr b="1" sz="1100"/>
            </a:pPr>
            <a:r>
              <a:t>Predictor</a:t>
            </a:r>
          </a:p>
          <a:p>
            <a:pPr marL="0" indent="158750">
              <a:buSzTx/>
              <a:buNone/>
              <a:defRPr sz="1100"/>
            </a:pPr>
          </a:p>
          <a:p>
            <a:pPr marL="0" indent="158750">
              <a:buSzTx/>
              <a:buNone/>
              <a:defRPr b="1" sz="1100"/>
            </a:pPr>
            <a:br/>
            <a:r>
              <a:t>ML Algorithm</a:t>
            </a:r>
          </a:p>
          <a:p>
            <a:pPr marL="0" indent="158750">
              <a:buSzTx/>
              <a:buNone/>
              <a:defRPr sz="1100"/>
            </a:pPr>
            <a:r>
              <a:t>Optimized using Gradient Descent</a:t>
            </a:r>
          </a:p>
          <a:p>
            <a:pPr marL="0" indent="158750">
              <a:buSzTx/>
              <a:buNone/>
              <a:defRPr sz="1100"/>
            </a:pPr>
          </a:p>
          <a:p>
            <a:pPr marL="0" indent="158750">
              <a:buSzTx/>
              <a:buNone/>
              <a:defRPr b="1" sz="1100"/>
            </a:pPr>
            <a:r>
              <a:t>Prediction</a:t>
            </a:r>
          </a:p>
        </p:txBody>
      </p:sp>
      <p:sp>
        <p:nvSpPr>
          <p:cNvPr id="655" name="Slide Number Placeholder 3"/>
          <p:cNvSpPr txBox="1"/>
          <p:nvPr>
            <p:ph type="sldNum" sz="quarter" idx="2"/>
          </p:nvPr>
        </p:nvSpPr>
        <p:spPr>
          <a:xfrm>
            <a:off x="8768671" y="4779026"/>
            <a:ext cx="33681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3040" y="2779921"/>
            <a:ext cx="2963745" cy="1969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6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6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54" grpId="2"/>
      <p:bldP build="p" bldLvl="5" animBg="1" rev="0" advAuto="0" spid="65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/>
            <a:r>
              <a:t>It’s Everywhere…</a:t>
            </a:r>
          </a:p>
        </p:txBody>
      </p:sp>
      <p:sp>
        <p:nvSpPr>
          <p:cNvPr id="209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</a:p>
        </p:txBody>
      </p:sp>
      <p:sp>
        <p:nvSpPr>
          <p:cNvPr id="210" name="Slide Number Placeholder 3"/>
          <p:cNvSpPr txBox="1"/>
          <p:nvPr>
            <p:ph type="sldNum" sz="quarter" idx="2"/>
          </p:nvPr>
        </p:nvSpPr>
        <p:spPr>
          <a:xfrm>
            <a:off x="8839302" y="4779026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7695" y="304271"/>
            <a:ext cx="1826560" cy="1826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0684" y="819835"/>
            <a:ext cx="1961030" cy="1104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49600" y="2135328"/>
            <a:ext cx="1422400" cy="142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94975" y="3557728"/>
            <a:ext cx="15875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94524" y="2313128"/>
            <a:ext cx="1892301" cy="1066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1"/>
      <p:bldP build="whole" bldLvl="1" animBg="1" rev="0" advAuto="0" spid="213" grpId="3"/>
      <p:bldP build="whole" bldLvl="1" animBg="1" rev="0" advAuto="0" spid="212" grpId="2"/>
      <p:bldP build="whole" bldLvl="1" animBg="1" rev="0" advAuto="0" spid="215" grpId="4"/>
      <p:bldP build="whole" bldLvl="1" animBg="1" rev="0" advAuto="0" spid="214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/>
            <a:r>
              <a:t>It’s Everywhere…</a:t>
            </a:r>
          </a:p>
        </p:txBody>
      </p:sp>
      <p:sp>
        <p:nvSpPr>
          <p:cNvPr id="218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</a:p>
        </p:txBody>
      </p:sp>
      <p:sp>
        <p:nvSpPr>
          <p:cNvPr id="219" name="Slide Number Placeholder 3"/>
          <p:cNvSpPr txBox="1"/>
          <p:nvPr>
            <p:ph type="sldNum" sz="quarter" idx="2"/>
          </p:nvPr>
        </p:nvSpPr>
        <p:spPr>
          <a:xfrm>
            <a:off x="8839302" y="4779026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5129" y="146796"/>
            <a:ext cx="6548871" cy="4849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What is Machine Learning?</a:t>
            </a:r>
          </a:p>
        </p:txBody>
      </p:sp>
      <p:sp>
        <p:nvSpPr>
          <p:cNvPr id="223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  <a:r>
              <a:t>Generically (and vaguely) </a:t>
            </a:r>
          </a:p>
          <a:p>
            <a:pPr marL="0" indent="139700">
              <a:buSzTx/>
              <a:buNone/>
            </a:pPr>
          </a:p>
          <a:p>
            <a:pPr marL="0" indent="139700">
              <a:buSzTx/>
              <a:buNone/>
            </a:pPr>
            <a:r>
              <a:t>Machine Learning is the study of algorithms that </a:t>
            </a:r>
            <a:br/>
            <a:r>
              <a:t>improve their </a:t>
            </a:r>
            <a:r>
              <a:rPr b="1"/>
              <a:t>performance </a:t>
            </a:r>
            <a:r>
              <a:t>at some </a:t>
            </a:r>
            <a:r>
              <a:rPr b="1"/>
              <a:t>task </a:t>
            </a:r>
            <a:r>
              <a:t>with </a:t>
            </a:r>
            <a:r>
              <a:rPr b="1"/>
              <a:t>experience</a:t>
            </a:r>
          </a:p>
        </p:txBody>
      </p:sp>
      <p:sp>
        <p:nvSpPr>
          <p:cNvPr id="224" name="Slide Number Placeholder 3"/>
          <p:cNvSpPr txBox="1"/>
          <p:nvPr>
            <p:ph type="sldNum" sz="quarter" idx="2"/>
          </p:nvPr>
        </p:nvSpPr>
        <p:spPr>
          <a:xfrm>
            <a:off x="8839302" y="4779026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28" name="Magnetic Disk 4"/>
          <p:cNvGrpSpPr/>
          <p:nvPr/>
        </p:nvGrpSpPr>
        <p:grpSpPr>
          <a:xfrm>
            <a:off x="3718423" y="3119055"/>
            <a:ext cx="853577" cy="792356"/>
            <a:chOff x="0" y="0"/>
            <a:chExt cx="853575" cy="792355"/>
          </a:xfrm>
        </p:grpSpPr>
        <p:sp>
          <p:nvSpPr>
            <p:cNvPr id="225" name="Shape"/>
            <p:cNvSpPr/>
            <p:nvPr/>
          </p:nvSpPr>
          <p:spPr>
            <a:xfrm>
              <a:off x="0" y="-1"/>
              <a:ext cx="853576" cy="792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0"/>
                  </a:moveTo>
                  <a:cubicBezTo>
                    <a:pt x="0" y="1612"/>
                    <a:pt x="4835" y="0"/>
                    <a:pt x="10800" y="0"/>
                  </a:cubicBezTo>
                  <a:cubicBezTo>
                    <a:pt x="16765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16765" y="21600"/>
                    <a:pt x="10800" y="21600"/>
                  </a:cubicBezTo>
                  <a:cubicBezTo>
                    <a:pt x="4835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6" name="Shape"/>
            <p:cNvSpPr/>
            <p:nvPr/>
          </p:nvSpPr>
          <p:spPr>
            <a:xfrm>
              <a:off x="0" y="-1"/>
              <a:ext cx="853576" cy="792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3600"/>
                  </a:moveTo>
                  <a:cubicBezTo>
                    <a:pt x="21600" y="5588"/>
                    <a:pt x="16765" y="7200"/>
                    <a:pt x="10800" y="7200"/>
                  </a:cubicBezTo>
                  <a:cubicBezTo>
                    <a:pt x="4835" y="7200"/>
                    <a:pt x="0" y="5588"/>
                    <a:pt x="0" y="3600"/>
                  </a:cubicBezTo>
                  <a:moveTo>
                    <a:pt x="0" y="3600"/>
                  </a:moveTo>
                  <a:cubicBezTo>
                    <a:pt x="0" y="1612"/>
                    <a:pt x="4835" y="0"/>
                    <a:pt x="10800" y="0"/>
                  </a:cubicBezTo>
                  <a:cubicBezTo>
                    <a:pt x="16765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16765" y="21600"/>
                    <a:pt x="10800" y="21600"/>
                  </a:cubicBezTo>
                  <a:cubicBezTo>
                    <a:pt x="4835" y="21600"/>
                    <a:pt x="0" y="19988"/>
                    <a:pt x="0" y="18000"/>
                  </a:cubicBezTo>
                  <a:close/>
                </a:path>
              </a:pathLst>
            </a:custGeom>
            <a:noFill/>
            <a:ln w="25400" cap="flat">
              <a:solidFill>
                <a:srgbClr val="2A5E8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7" name="Data"/>
            <p:cNvSpPr txBox="1"/>
            <p:nvPr/>
          </p:nvSpPr>
          <p:spPr>
            <a:xfrm>
              <a:off x="0" y="276798"/>
              <a:ext cx="853576" cy="370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09" tIns="45709" rIns="45709" bIns="45709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Data</a:t>
              </a:r>
            </a:p>
          </p:txBody>
        </p:sp>
      </p:grpSp>
      <p:grpSp>
        <p:nvGrpSpPr>
          <p:cNvPr id="233" name="Group 5"/>
          <p:cNvGrpSpPr/>
          <p:nvPr/>
        </p:nvGrpSpPr>
        <p:grpSpPr>
          <a:xfrm>
            <a:off x="4641332" y="3076868"/>
            <a:ext cx="1719842" cy="834543"/>
            <a:chOff x="0" y="0"/>
            <a:chExt cx="1719840" cy="834541"/>
          </a:xfrm>
        </p:grpSpPr>
        <p:sp>
          <p:nvSpPr>
            <p:cNvPr id="229" name="Right Arrow 6"/>
            <p:cNvSpPr/>
            <p:nvPr/>
          </p:nvSpPr>
          <p:spPr>
            <a:xfrm>
              <a:off x="-1" y="325470"/>
              <a:ext cx="408241" cy="25870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25400" cap="flat">
              <a:solidFill>
                <a:srgbClr val="655E9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grpSp>
          <p:nvGrpSpPr>
            <p:cNvPr id="232" name="Rounded Rectangle 7"/>
            <p:cNvGrpSpPr/>
            <p:nvPr/>
          </p:nvGrpSpPr>
          <p:grpSpPr>
            <a:xfrm>
              <a:off x="450935" y="0"/>
              <a:ext cx="1268906" cy="834542"/>
              <a:chOff x="0" y="0"/>
              <a:chExt cx="1268904" cy="834541"/>
            </a:xfrm>
          </p:grpSpPr>
          <p:sp>
            <p:nvSpPr>
              <p:cNvPr id="230" name="Rounded Rectangle"/>
              <p:cNvSpPr/>
              <p:nvPr/>
            </p:nvSpPr>
            <p:spPr>
              <a:xfrm>
                <a:off x="0" y="0"/>
                <a:ext cx="1268905" cy="834542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25400" cap="flat">
                <a:solidFill>
                  <a:srgbClr val="9E742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31" name="ML…"/>
              <p:cNvSpPr txBox="1"/>
              <p:nvPr/>
            </p:nvSpPr>
            <p:spPr>
              <a:xfrm>
                <a:off x="40739" y="92151"/>
                <a:ext cx="1187426" cy="650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ML</a:t>
                </a:r>
              </a:p>
              <a:p>
                <a:pPr algn="ctr"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Method</a:t>
                </a:r>
              </a:p>
            </p:txBody>
          </p:sp>
        </p:grpSp>
      </p:grpSp>
      <p:grpSp>
        <p:nvGrpSpPr>
          <p:cNvPr id="238" name="Group 8"/>
          <p:cNvGrpSpPr/>
          <p:nvPr/>
        </p:nvGrpSpPr>
        <p:grpSpPr>
          <a:xfrm>
            <a:off x="6403869" y="3076868"/>
            <a:ext cx="1722330" cy="834542"/>
            <a:chOff x="0" y="0"/>
            <a:chExt cx="1722328" cy="834541"/>
          </a:xfrm>
        </p:grpSpPr>
        <p:sp>
          <p:nvSpPr>
            <p:cNvPr id="234" name="Right Arrow 9"/>
            <p:cNvSpPr/>
            <p:nvPr/>
          </p:nvSpPr>
          <p:spPr>
            <a:xfrm>
              <a:off x="-1" y="342166"/>
              <a:ext cx="418583" cy="25870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25400" cap="flat">
              <a:solidFill>
                <a:srgbClr val="655E9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</a:p>
          </p:txBody>
        </p:sp>
        <p:grpSp>
          <p:nvGrpSpPr>
            <p:cNvPr id="237" name="Rounded Rectangle 10"/>
            <p:cNvGrpSpPr/>
            <p:nvPr/>
          </p:nvGrpSpPr>
          <p:grpSpPr>
            <a:xfrm>
              <a:off x="453424" y="0"/>
              <a:ext cx="1268905" cy="834542"/>
              <a:chOff x="0" y="0"/>
              <a:chExt cx="1268904" cy="834541"/>
            </a:xfrm>
          </p:grpSpPr>
          <p:sp>
            <p:nvSpPr>
              <p:cNvPr id="235" name="Rounded Rectangle"/>
              <p:cNvSpPr/>
              <p:nvPr/>
            </p:nvSpPr>
            <p:spPr>
              <a:xfrm>
                <a:off x="0" y="0"/>
                <a:ext cx="1268905" cy="834542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657D3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36" name="Intelligence"/>
              <p:cNvSpPr txBox="1"/>
              <p:nvPr/>
            </p:nvSpPr>
            <p:spPr>
              <a:xfrm>
                <a:off x="4128" y="231850"/>
                <a:ext cx="1260648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/>
                <a:r>
                  <a:t>Intelligence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3"/>
      <p:bldP build="whole" bldLvl="1" animBg="1" rev="0" advAuto="0" spid="228" grpId="1"/>
      <p:bldP build="whole" bldLvl="1" animBg="1" rev="0" advAuto="0" spid="23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Course Overview</a:t>
            </a:r>
          </a:p>
        </p:txBody>
      </p:sp>
      <p:sp>
        <p:nvSpPr>
          <p:cNvPr id="241" name="Text Placeholder 2"/>
          <p:cNvSpPr txBox="1"/>
          <p:nvPr>
            <p:ph type="body" idx="1"/>
          </p:nvPr>
        </p:nvSpPr>
        <p:spPr>
          <a:xfrm>
            <a:off x="3090624" y="575499"/>
            <a:ext cx="5596201" cy="3981002"/>
          </a:xfrm>
          <a:prstGeom prst="rect">
            <a:avLst/>
          </a:prstGeom>
        </p:spPr>
        <p:txBody>
          <a:bodyPr/>
          <a:lstStyle/>
          <a:p>
            <a:pPr marL="0" indent="139700">
              <a:buSzTx/>
              <a:buNone/>
            </a:pPr>
            <a:r>
              <a:t>This course is broken up into 5 main case studies to explore ML in various contexts/applications.</a:t>
            </a:r>
          </a:p>
          <a:p>
            <a:pPr marL="0" indent="139700">
              <a:buSzTx/>
              <a:buNone/>
            </a:pPr>
          </a:p>
          <a:p>
            <a:pPr marL="482600" indent="-342900">
              <a:buFontTx/>
              <a:buAutoNum type="arabicPeriod" startAt="1"/>
            </a:pPr>
            <a:r>
              <a:t>Regression</a:t>
            </a:r>
          </a:p>
          <a:p>
            <a:pPr lvl="1">
              <a:spcBef>
                <a:spcPts val="0"/>
              </a:spcBef>
            </a:pPr>
            <a:r>
              <a:t>Predicting housing prices	</a:t>
            </a:r>
          </a:p>
          <a:p>
            <a:pPr marL="482600" indent="-342900">
              <a:buFontTx/>
              <a:buAutoNum type="arabicPeriod" startAt="1"/>
            </a:pPr>
            <a:r>
              <a:t>Classification</a:t>
            </a:r>
          </a:p>
          <a:p>
            <a:pPr lvl="1">
              <a:spcBef>
                <a:spcPts val="0"/>
              </a:spcBef>
            </a:pPr>
            <a:r>
              <a:t>Positive/Negative reviews (Sentiment analysis)</a:t>
            </a:r>
          </a:p>
          <a:p>
            <a:pPr marL="482600" indent="-342900">
              <a:buFontTx/>
              <a:buAutoNum type="arabicPeriod" startAt="1"/>
            </a:pPr>
            <a:r>
              <a:t>Document Retrieval + Clustering </a:t>
            </a:r>
          </a:p>
          <a:p>
            <a:pPr lvl="1">
              <a:spcBef>
                <a:spcPts val="0"/>
              </a:spcBef>
            </a:pPr>
            <a:r>
              <a:t>Find similar news articles</a:t>
            </a:r>
          </a:p>
          <a:p>
            <a:pPr marL="482600" indent="-342900">
              <a:buFontTx/>
              <a:buAutoNum type="arabicPeriod" startAt="1"/>
            </a:pPr>
            <a:r>
              <a:t>Recommender Systems</a:t>
            </a:r>
          </a:p>
          <a:p>
            <a:pPr lvl="1">
              <a:spcBef>
                <a:spcPts val="0"/>
              </a:spcBef>
            </a:pPr>
            <a:r>
              <a:t>Given past purchases, what do we recommend to you?</a:t>
            </a:r>
          </a:p>
          <a:p>
            <a:pPr marL="482600" indent="-342900">
              <a:buFontTx/>
              <a:buAutoNum type="arabicPeriod" startAt="1"/>
            </a:pPr>
            <a:r>
              <a:t>Deep Learning</a:t>
            </a:r>
          </a:p>
          <a:p>
            <a:pPr lvl="1">
              <a:spcBef>
                <a:spcPts val="0"/>
              </a:spcBef>
            </a:pPr>
            <a:r>
              <a:t>Recognizing objects in images</a:t>
            </a:r>
          </a:p>
        </p:txBody>
      </p:sp>
      <p:sp>
        <p:nvSpPr>
          <p:cNvPr id="242" name="Slide Number Placeholder 3"/>
          <p:cNvSpPr txBox="1"/>
          <p:nvPr>
            <p:ph type="sldNum" sz="quarter" idx="2"/>
          </p:nvPr>
        </p:nvSpPr>
        <p:spPr>
          <a:xfrm>
            <a:off x="8839302" y="4779026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1"/>
          <p:cNvSpPr txBox="1"/>
          <p:nvPr>
            <p:ph type="title"/>
          </p:nvPr>
        </p:nvSpPr>
        <p:spPr>
          <a:xfrm>
            <a:off x="234449" y="575499"/>
            <a:ext cx="2046302" cy="3981002"/>
          </a:xfrm>
          <a:prstGeom prst="rect">
            <a:avLst/>
          </a:prstGeom>
        </p:spPr>
        <p:txBody>
          <a:bodyPr/>
          <a:lstStyle/>
          <a:p>
            <a:pPr/>
            <a:r>
              <a:t>Course Topics </a:t>
            </a:r>
          </a:p>
        </p:txBody>
      </p:sp>
      <p:sp>
        <p:nvSpPr>
          <p:cNvPr id="245" name="Slide Number Placeholder 3"/>
          <p:cNvSpPr txBox="1"/>
          <p:nvPr>
            <p:ph type="sldNum" sz="quarter" idx="2"/>
          </p:nvPr>
        </p:nvSpPr>
        <p:spPr>
          <a:xfrm>
            <a:off x="8839302" y="4779026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64" name="Content Placeholder 4"/>
          <p:cNvGrpSpPr/>
          <p:nvPr/>
        </p:nvGrpSpPr>
        <p:grpSpPr>
          <a:xfrm>
            <a:off x="2740220" y="242587"/>
            <a:ext cx="6255160" cy="4646825"/>
            <a:chOff x="0" y="0"/>
            <a:chExt cx="6255159" cy="4646824"/>
          </a:xfrm>
        </p:grpSpPr>
        <p:grpSp>
          <p:nvGrpSpPr>
            <p:cNvPr id="248" name="Group"/>
            <p:cNvGrpSpPr/>
            <p:nvPr/>
          </p:nvGrpSpPr>
          <p:grpSpPr>
            <a:xfrm>
              <a:off x="1950341" y="62669"/>
              <a:ext cx="4304819" cy="1373638"/>
              <a:chOff x="0" y="0"/>
              <a:chExt cx="4304817" cy="1373637"/>
            </a:xfrm>
          </p:grpSpPr>
          <p:sp>
            <p:nvSpPr>
              <p:cNvPr id="246" name="Shape"/>
              <p:cNvSpPr/>
              <p:nvPr/>
            </p:nvSpPr>
            <p:spPr>
              <a:xfrm rot="5400000">
                <a:off x="1465590" y="-1465591"/>
                <a:ext cx="1373638" cy="4304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514"/>
                      <a:pt x="21600" y="114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149"/>
                    </a:lnTo>
                    <a:cubicBezTo>
                      <a:pt x="0" y="51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0DFCC">
                  <a:alpha val="90000"/>
                </a:srgbClr>
              </a:solidFill>
              <a:ln w="25400" cap="flat">
                <a:solidFill>
                  <a:srgbClr val="F0DFCC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88950">
                  <a:lnSpc>
                    <a:spcPct val="90000"/>
                  </a:lnSpc>
                  <a:spcBef>
                    <a:spcPts val="200"/>
                  </a:spcBef>
                </a:pPr>
              </a:p>
            </p:txBody>
          </p:sp>
          <p:sp>
            <p:nvSpPr>
              <p:cNvPr id="247" name="Linear regression, regularized approaches (ridge, LASSO)…"/>
              <p:cNvSpPr txBox="1"/>
              <p:nvPr/>
            </p:nvSpPr>
            <p:spPr>
              <a:xfrm>
                <a:off x="0" y="148973"/>
                <a:ext cx="4237764" cy="10756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0954" tIns="20954" rIns="20954" bIns="20954" numCol="1" anchor="ctr">
                <a:spAutoFit/>
              </a:bodyPr>
              <a:lstStyle/>
              <a:p>
                <a:pPr lvl="1" marL="57150" indent="-57150" defTabSz="488950">
                  <a:lnSpc>
                    <a:spcPct val="90000"/>
                  </a:lnSpc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/>
                  <a:buChar char="•"/>
                  <a:defRPr sz="1100"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Linear regression, regularized approaches (ridge, LASSO)</a:t>
                </a:r>
              </a:p>
              <a:p>
                <a:pPr lvl="1" marL="57150" indent="-57150" defTabSz="488950">
                  <a:lnSpc>
                    <a:spcPct val="90000"/>
                  </a:lnSpc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/>
                  <a:buChar char="•"/>
                  <a:defRPr sz="1100"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Linear classifiers: logistic regression</a:t>
                </a:r>
              </a:p>
              <a:p>
                <a:pPr lvl="1" marL="57150" indent="-57150" defTabSz="488950">
                  <a:lnSpc>
                    <a:spcPct val="90000"/>
                  </a:lnSpc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/>
                  <a:buChar char="•"/>
                  <a:defRPr sz="1100"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Non-linear models: decision trees</a:t>
                </a:r>
              </a:p>
              <a:p>
                <a:pPr lvl="1" marL="57150" indent="-57150" defTabSz="488950">
                  <a:lnSpc>
                    <a:spcPct val="90000"/>
                  </a:lnSpc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/>
                  <a:buChar char="•"/>
                  <a:defRPr sz="1100"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Nearest neighbors, clustering</a:t>
                </a:r>
              </a:p>
              <a:p>
                <a:pPr lvl="1" marL="57150" indent="-57150" defTabSz="488950">
                  <a:lnSpc>
                    <a:spcPct val="90000"/>
                  </a:lnSpc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/>
                  <a:buChar char="•"/>
                  <a:defRPr sz="1100"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Recommender systems</a:t>
                </a:r>
              </a:p>
              <a:p>
                <a:pPr lvl="1" marL="57150" indent="-57150" defTabSz="488950">
                  <a:lnSpc>
                    <a:spcPct val="90000"/>
                  </a:lnSpc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/>
                  <a:buChar char="•"/>
                  <a:defRPr sz="1100"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Deep learning</a:t>
                </a:r>
              </a:p>
            </p:txBody>
          </p:sp>
        </p:grpSp>
        <p:grpSp>
          <p:nvGrpSpPr>
            <p:cNvPr id="251" name="Group"/>
            <p:cNvGrpSpPr/>
            <p:nvPr/>
          </p:nvGrpSpPr>
          <p:grpSpPr>
            <a:xfrm>
              <a:off x="0" y="0"/>
              <a:ext cx="1950342" cy="1498977"/>
              <a:chOff x="0" y="0"/>
              <a:chExt cx="1950341" cy="1498976"/>
            </a:xfrm>
          </p:grpSpPr>
          <p:sp>
            <p:nvSpPr>
              <p:cNvPr id="249" name="Rounded Rectangle"/>
              <p:cNvSpPr/>
              <p:nvPr/>
            </p:nvSpPr>
            <p:spPr>
              <a:xfrm>
                <a:off x="0" y="0"/>
                <a:ext cx="1950342" cy="1498977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ts val="5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50" name="Models"/>
              <p:cNvSpPr txBox="1"/>
              <p:nvPr/>
            </p:nvSpPr>
            <p:spPr>
              <a:xfrm>
                <a:off x="73173" y="519618"/>
                <a:ext cx="1803994" cy="459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/>
                <a:r>
                  <a:t>Models</a:t>
                </a:r>
              </a:p>
            </p:txBody>
          </p:sp>
        </p:grpSp>
        <p:grpSp>
          <p:nvGrpSpPr>
            <p:cNvPr id="254" name="Group"/>
            <p:cNvGrpSpPr/>
            <p:nvPr/>
          </p:nvGrpSpPr>
          <p:grpSpPr>
            <a:xfrm>
              <a:off x="1950341" y="1723821"/>
              <a:ext cx="4304818" cy="1199182"/>
              <a:chOff x="0" y="0"/>
              <a:chExt cx="4304817" cy="1199180"/>
            </a:xfrm>
          </p:grpSpPr>
          <p:sp>
            <p:nvSpPr>
              <p:cNvPr id="252" name="Shape"/>
              <p:cNvSpPr/>
              <p:nvPr/>
            </p:nvSpPr>
            <p:spPr>
              <a:xfrm rot="5400000">
                <a:off x="1552818" y="-1552819"/>
                <a:ext cx="1199181" cy="4304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449"/>
                      <a:pt x="21600" y="100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03"/>
                    </a:lnTo>
                    <a:cubicBezTo>
                      <a:pt x="0" y="449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DAE2CD">
                  <a:alpha val="90000"/>
                </a:srgbClr>
              </a:solidFill>
              <a:ln w="25400" cap="flat">
                <a:solidFill>
                  <a:srgbClr val="DAE2CD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88950">
                  <a:lnSpc>
                    <a:spcPct val="90000"/>
                  </a:lnSpc>
                  <a:spcBef>
                    <a:spcPts val="200"/>
                  </a:spcBef>
                </a:pPr>
              </a:p>
            </p:txBody>
          </p:sp>
          <p:sp>
            <p:nvSpPr>
              <p:cNvPr id="253" name="Gradient descent…"/>
              <p:cNvSpPr txBox="1"/>
              <p:nvPr/>
            </p:nvSpPr>
            <p:spPr>
              <a:xfrm>
                <a:off x="0" y="322349"/>
                <a:ext cx="4246280" cy="5544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0954" tIns="20954" rIns="20954" bIns="20954" numCol="1" anchor="ctr">
                <a:spAutoFit/>
              </a:bodyPr>
              <a:lstStyle/>
              <a:p>
                <a:pPr lvl="1" marL="57150" indent="-57150" defTabSz="488950">
                  <a:lnSpc>
                    <a:spcPct val="90000"/>
                  </a:lnSpc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/>
                  <a:buChar char="•"/>
                  <a:defRPr i="1" sz="1100"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Gradient descent</a:t>
                </a:r>
              </a:p>
              <a:p>
                <a:pPr lvl="1" marL="57150" indent="-57150" defTabSz="488950">
                  <a:lnSpc>
                    <a:spcPct val="90000"/>
                  </a:lnSpc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/>
                  <a:buChar char="•"/>
                  <a:defRPr sz="1100"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Boosting</a:t>
                </a:r>
              </a:p>
              <a:p>
                <a:pPr lvl="1" marL="57150" indent="-57150" defTabSz="488950">
                  <a:lnSpc>
                    <a:spcPct val="90000"/>
                  </a:lnSpc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/>
                  <a:buChar char="•"/>
                  <a:defRPr sz="1100"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K-means</a:t>
                </a:r>
              </a:p>
            </p:txBody>
          </p:sp>
        </p:grpSp>
        <p:grpSp>
          <p:nvGrpSpPr>
            <p:cNvPr id="257" name="Group"/>
            <p:cNvGrpSpPr/>
            <p:nvPr/>
          </p:nvGrpSpPr>
          <p:grpSpPr>
            <a:xfrm>
              <a:off x="0" y="1573923"/>
              <a:ext cx="1950342" cy="1498978"/>
              <a:chOff x="0" y="0"/>
              <a:chExt cx="1950341" cy="1498976"/>
            </a:xfrm>
          </p:grpSpPr>
          <p:sp>
            <p:nvSpPr>
              <p:cNvPr id="255" name="Rounded Rectangle"/>
              <p:cNvSpPr/>
              <p:nvPr/>
            </p:nvSpPr>
            <p:spPr>
              <a:xfrm>
                <a:off x="0" y="0"/>
                <a:ext cx="1950342" cy="1498977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ts val="5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56" name="Algorithms"/>
              <p:cNvSpPr txBox="1"/>
              <p:nvPr/>
            </p:nvSpPr>
            <p:spPr>
              <a:xfrm>
                <a:off x="73173" y="519618"/>
                <a:ext cx="1803994" cy="459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/>
                <a:r>
                  <a:t>Algorithms</a:t>
                </a:r>
              </a:p>
            </p:txBody>
          </p:sp>
        </p:grpSp>
        <p:grpSp>
          <p:nvGrpSpPr>
            <p:cNvPr id="260" name="Group"/>
            <p:cNvGrpSpPr/>
            <p:nvPr/>
          </p:nvGrpSpPr>
          <p:grpSpPr>
            <a:xfrm>
              <a:off x="1950341" y="3297746"/>
              <a:ext cx="4304818" cy="1199181"/>
              <a:chOff x="0" y="0"/>
              <a:chExt cx="4304817" cy="1199180"/>
            </a:xfrm>
          </p:grpSpPr>
          <p:sp>
            <p:nvSpPr>
              <p:cNvPr id="258" name="Shape"/>
              <p:cNvSpPr/>
              <p:nvPr/>
            </p:nvSpPr>
            <p:spPr>
              <a:xfrm rot="5400000">
                <a:off x="1552818" y="-1552819"/>
                <a:ext cx="1199181" cy="4304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449"/>
                      <a:pt x="21600" y="100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03"/>
                    </a:lnTo>
                    <a:cubicBezTo>
                      <a:pt x="0" y="449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D0E1E5">
                  <a:alpha val="90000"/>
                </a:srgbClr>
              </a:solidFill>
              <a:ln w="25400" cap="flat">
                <a:solidFill>
                  <a:srgbClr val="D0E1E5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88950">
                  <a:lnSpc>
                    <a:spcPct val="90000"/>
                  </a:lnSpc>
                  <a:spcBef>
                    <a:spcPts val="200"/>
                  </a:spcBef>
                </a:pPr>
              </a:p>
            </p:txBody>
          </p:sp>
          <p:sp>
            <p:nvSpPr>
              <p:cNvPr id="259" name="Point estimation, MLE…"/>
              <p:cNvSpPr txBox="1"/>
              <p:nvPr/>
            </p:nvSpPr>
            <p:spPr>
              <a:xfrm>
                <a:off x="0" y="235481"/>
                <a:ext cx="4246280" cy="7282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0954" tIns="20954" rIns="20954" bIns="20954" numCol="1" anchor="ctr">
                <a:spAutoFit/>
              </a:bodyPr>
              <a:lstStyle/>
              <a:p>
                <a:pPr lvl="1" marL="57150" indent="-57150" defTabSz="488950">
                  <a:lnSpc>
                    <a:spcPct val="90000"/>
                  </a:lnSpc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/>
                  <a:buChar char="•"/>
                  <a:defRPr sz="1100"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Point estimation, MLE</a:t>
                </a:r>
              </a:p>
              <a:p>
                <a:pPr lvl="1" marL="57150" indent="-57150" defTabSz="488950">
                  <a:lnSpc>
                    <a:spcPct val="90000"/>
                  </a:lnSpc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/>
                  <a:buChar char="•"/>
                  <a:defRPr sz="1100"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Loss functions, bias-variance tradeoff, cross-validation</a:t>
                </a:r>
              </a:p>
              <a:p>
                <a:pPr lvl="1" marL="57150" indent="-57150" defTabSz="488950">
                  <a:lnSpc>
                    <a:spcPct val="90000"/>
                  </a:lnSpc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/>
                  <a:buChar char="•"/>
                  <a:defRPr sz="1100"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Sparsity, overfitting, model selection</a:t>
                </a:r>
              </a:p>
              <a:p>
                <a:pPr lvl="1" marL="57150" indent="-57150" defTabSz="488950">
                  <a:lnSpc>
                    <a:spcPct val="90000"/>
                  </a:lnSpc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/>
                  <a:buChar char="•"/>
                  <a:defRPr sz="1100"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t>Decision boundaries</a:t>
                </a:r>
              </a:p>
            </p:txBody>
          </p:sp>
        </p:grpSp>
        <p:grpSp>
          <p:nvGrpSpPr>
            <p:cNvPr id="263" name="Group"/>
            <p:cNvGrpSpPr/>
            <p:nvPr/>
          </p:nvGrpSpPr>
          <p:grpSpPr>
            <a:xfrm>
              <a:off x="0" y="3147848"/>
              <a:ext cx="1950342" cy="1498977"/>
              <a:chOff x="0" y="0"/>
              <a:chExt cx="1950341" cy="1498976"/>
            </a:xfrm>
          </p:grpSpPr>
          <p:sp>
            <p:nvSpPr>
              <p:cNvPr id="261" name="Rounded Rectangle"/>
              <p:cNvSpPr/>
              <p:nvPr/>
            </p:nvSpPr>
            <p:spPr>
              <a:xfrm>
                <a:off x="0" y="0"/>
                <a:ext cx="1950342" cy="1498977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ts val="5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62" name="Concepts"/>
              <p:cNvSpPr txBox="1"/>
              <p:nvPr/>
            </p:nvSpPr>
            <p:spPr>
              <a:xfrm>
                <a:off x="73173" y="519618"/>
                <a:ext cx="1803994" cy="459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/>
                <a:r>
                  <a:t>Concepts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Ulysses template">
  <a:themeElements>
    <a:clrScheme name="Ulysses template">
      <a:dk1>
        <a:srgbClr val="000000"/>
      </a:dk1>
      <a:lt1>
        <a:srgbClr val="B57BA6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Ulysses templa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Ulysses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Ulysses template">
  <a:themeElements>
    <a:clrScheme name="Ulysses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Ulysses templa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Ulysses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