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tiff" ContentType="image/tiff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ink/ink1.xml" ContentType="application/inkml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61" r:id="rId1"/>
  </p:sldMasterIdLst>
  <p:notesMasterIdLst>
    <p:notesMasterId r:id="rId51"/>
  </p:notesMasterIdLst>
  <p:handoutMasterIdLst>
    <p:handoutMasterId r:id="rId52"/>
  </p:handoutMasterIdLst>
  <p:sldIdLst>
    <p:sldId id="256" r:id="rId2"/>
    <p:sldId id="286" r:id="rId3"/>
    <p:sldId id="288" r:id="rId4"/>
    <p:sldId id="297" r:id="rId5"/>
    <p:sldId id="334" r:id="rId6"/>
    <p:sldId id="336" r:id="rId7"/>
    <p:sldId id="289" r:id="rId8"/>
    <p:sldId id="291" r:id="rId9"/>
    <p:sldId id="292" r:id="rId10"/>
    <p:sldId id="293" r:id="rId11"/>
    <p:sldId id="294" r:id="rId12"/>
    <p:sldId id="296" r:id="rId13"/>
    <p:sldId id="298" r:id="rId14"/>
    <p:sldId id="299" r:id="rId15"/>
    <p:sldId id="301" r:id="rId16"/>
    <p:sldId id="300" r:id="rId17"/>
    <p:sldId id="302" r:id="rId18"/>
    <p:sldId id="303" r:id="rId19"/>
    <p:sldId id="341" r:id="rId20"/>
    <p:sldId id="304" r:id="rId21"/>
    <p:sldId id="323" r:id="rId22"/>
    <p:sldId id="306" r:id="rId23"/>
    <p:sldId id="308" r:id="rId24"/>
    <p:sldId id="307" r:id="rId25"/>
    <p:sldId id="309" r:id="rId26"/>
    <p:sldId id="310" r:id="rId27"/>
    <p:sldId id="311" r:id="rId28"/>
    <p:sldId id="312" r:id="rId29"/>
    <p:sldId id="319" r:id="rId30"/>
    <p:sldId id="313" r:id="rId31"/>
    <p:sldId id="315" r:id="rId32"/>
    <p:sldId id="316" r:id="rId33"/>
    <p:sldId id="340" r:id="rId34"/>
    <p:sldId id="317" r:id="rId35"/>
    <p:sldId id="339" r:id="rId36"/>
    <p:sldId id="320" r:id="rId37"/>
    <p:sldId id="321" r:id="rId38"/>
    <p:sldId id="322" r:id="rId39"/>
    <p:sldId id="337" r:id="rId40"/>
    <p:sldId id="324" r:id="rId41"/>
    <p:sldId id="327" r:id="rId42"/>
    <p:sldId id="328" r:id="rId43"/>
    <p:sldId id="330" r:id="rId44"/>
    <p:sldId id="326" r:id="rId45"/>
    <p:sldId id="325" r:id="rId46"/>
    <p:sldId id="331" r:id="rId47"/>
    <p:sldId id="332" r:id="rId48"/>
    <p:sldId id="338" r:id="rId49"/>
    <p:sldId id="333" r:id="rId50"/>
  </p:sldIdLst>
  <p:sldSz cx="9144000" cy="5143500" type="screen16x9"/>
  <p:notesSz cx="7315200" cy="9601200"/>
  <p:embeddedFontLst>
    <p:embeddedFont>
      <p:font typeface="Calibri" panose="020F0502020204030204" pitchFamily="34" charset="0"/>
      <p:regular r:id="rId53"/>
      <p:bold r:id="rId54"/>
      <p:italic r:id="rId55"/>
      <p:boldItalic r:id="rId56"/>
    </p:embeddedFont>
    <p:embeddedFont>
      <p:font typeface="Cambria Math" panose="02040503050406030204" pitchFamily="18" charset="0"/>
      <p:regular r:id="rId57"/>
    </p:embeddedFont>
    <p:embeddedFont>
      <p:font typeface="Georgia" panose="02040502050405020303" pitchFamily="18" charset="0"/>
      <p:regular r:id="rId58"/>
      <p:bold r:id="rId59"/>
      <p:italic r:id="rId60"/>
      <p:boldItalic r:id="rId61"/>
    </p:embeddedFont>
    <p:embeddedFont>
      <p:font typeface="Nunito Sans" panose="020B0604020202020204" charset="0"/>
      <p:regular r:id="rId62"/>
      <p:bold r:id="rId63"/>
      <p:italic r:id="rId64"/>
      <p:boldItalic r:id="rId65"/>
    </p:embeddedFont>
    <p:embeddedFont>
      <p:font typeface="Open Sans" panose="020B0604020202020204" charset="0"/>
      <p:regular r:id="rId66"/>
      <p:bold r:id="rId67"/>
      <p:italic r:id="rId68"/>
      <p:boldItalic r:id="rId69"/>
    </p:embeddedFont>
    <p:embeddedFont>
      <p:font typeface="Roboto" panose="020B0604020202020204" charset="0"/>
      <p:regular r:id="rId70"/>
      <p:bold r:id="rId71"/>
      <p:italic r:id="rId72"/>
      <p:boldItalic r:id="rId73"/>
    </p:embeddedFont>
    <p:embeddedFont>
      <p:font typeface="Roboto Medium" panose="02000000000000000000" pitchFamily="2" charset="0"/>
      <p:regular r:id="rId74"/>
    </p:embeddedFont>
    <p:embeddedFont>
      <p:font typeface="Roboto Thin" panose="02000000000000000000" pitchFamily="2" charset="0"/>
      <p:regular r:id="rId7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Default Section" id="{E42B71BB-A783-40C4-8294-709A9CA1F275}">
          <p14:sldIdLst>
            <p14:sldId id="256"/>
            <p14:sldId id="286"/>
            <p14:sldId id="288"/>
            <p14:sldId id="297"/>
            <p14:sldId id="334"/>
            <p14:sldId id="336"/>
            <p14:sldId id="289"/>
            <p14:sldId id="291"/>
            <p14:sldId id="292"/>
            <p14:sldId id="293"/>
            <p14:sldId id="294"/>
            <p14:sldId id="296"/>
            <p14:sldId id="298"/>
            <p14:sldId id="299"/>
            <p14:sldId id="301"/>
            <p14:sldId id="300"/>
            <p14:sldId id="302"/>
            <p14:sldId id="303"/>
            <p14:sldId id="341"/>
            <p14:sldId id="304"/>
            <p14:sldId id="323"/>
            <p14:sldId id="306"/>
            <p14:sldId id="308"/>
            <p14:sldId id="307"/>
            <p14:sldId id="309"/>
            <p14:sldId id="310"/>
            <p14:sldId id="311"/>
            <p14:sldId id="312"/>
            <p14:sldId id="319"/>
            <p14:sldId id="313"/>
            <p14:sldId id="315"/>
            <p14:sldId id="316"/>
            <p14:sldId id="340"/>
            <p14:sldId id="317"/>
            <p14:sldId id="339"/>
            <p14:sldId id="320"/>
            <p14:sldId id="321"/>
            <p14:sldId id="322"/>
            <p14:sldId id="337"/>
            <p14:sldId id="324"/>
            <p14:sldId id="327"/>
            <p14:sldId id="328"/>
            <p14:sldId id="330"/>
            <p14:sldId id="326"/>
            <p14:sldId id="325"/>
            <p14:sldId id="331"/>
            <p14:sldId id="332"/>
            <p14:sldId id="338"/>
            <p14:sldId id="333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57BA6"/>
    <a:srgbClr val="6093C5"/>
    <a:srgbClr val="95698A"/>
    <a:srgbClr val="942093"/>
    <a:srgbClr val="D89F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B23F696-D533-4BE0-B1DA-8B15BD142E95}">
  <a:tblStyle styleId="{CB23F696-D533-4BE0-B1DA-8B15BD142E9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761"/>
    <p:restoredTop sz="84745"/>
  </p:normalViewPr>
  <p:slideViewPr>
    <p:cSldViewPr snapToGrid="0" snapToObjects="1">
      <p:cViewPr varScale="1">
        <p:scale>
          <a:sx n="102" d="100"/>
          <a:sy n="102" d="100"/>
        </p:scale>
        <p:origin x="22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11.fntdata"/><Relationship Id="rId68" Type="http://schemas.openxmlformats.org/officeDocument/2006/relationships/font" Target="fonts/font16.fntdata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1.fntdata"/><Relationship Id="rId58" Type="http://schemas.openxmlformats.org/officeDocument/2006/relationships/font" Target="fonts/font6.fntdata"/><Relationship Id="rId66" Type="http://schemas.openxmlformats.org/officeDocument/2006/relationships/font" Target="fonts/font14.fntdata"/><Relationship Id="rId74" Type="http://schemas.openxmlformats.org/officeDocument/2006/relationships/font" Target="fonts/font22.fntdata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font" Target="fonts/font9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4.fntdata"/><Relationship Id="rId64" Type="http://schemas.openxmlformats.org/officeDocument/2006/relationships/font" Target="fonts/font12.fntdata"/><Relationship Id="rId69" Type="http://schemas.openxmlformats.org/officeDocument/2006/relationships/font" Target="fonts/font17.fntdata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72" Type="http://schemas.openxmlformats.org/officeDocument/2006/relationships/font" Target="fonts/font20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7.fntdata"/><Relationship Id="rId67" Type="http://schemas.openxmlformats.org/officeDocument/2006/relationships/font" Target="fonts/font15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2.fntdata"/><Relationship Id="rId62" Type="http://schemas.openxmlformats.org/officeDocument/2006/relationships/font" Target="fonts/font10.fntdata"/><Relationship Id="rId70" Type="http://schemas.openxmlformats.org/officeDocument/2006/relationships/font" Target="fonts/font18.fntdata"/><Relationship Id="rId75" Type="http://schemas.openxmlformats.org/officeDocument/2006/relationships/font" Target="fonts/font2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5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handoutMaster" Target="handoutMasters/handoutMaster1.xml"/><Relationship Id="rId60" Type="http://schemas.openxmlformats.org/officeDocument/2006/relationships/font" Target="fonts/font8.fntdata"/><Relationship Id="rId65" Type="http://schemas.openxmlformats.org/officeDocument/2006/relationships/font" Target="fonts/font13.fntdata"/><Relationship Id="rId73" Type="http://schemas.openxmlformats.org/officeDocument/2006/relationships/font" Target="fonts/font21.fntdata"/><Relationship Id="rId7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font" Target="fonts/font3.fntdata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font" Target="fonts/font19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1218FE8-0E06-8240-87BA-EA0BD24323DA}" type="doc">
      <dgm:prSet loTypeId="urn:microsoft.com/office/officeart/2005/8/layout/vList5" loCatId="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F386D2B9-09DD-5446-AF6F-B058F71B833C}">
      <dgm:prSet phldrT="[Text]"/>
      <dgm:spPr/>
      <dgm:t>
        <a:bodyPr/>
        <a:lstStyle/>
        <a:p>
          <a:r>
            <a:rPr lang="en-US" b="0" i="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Models</a:t>
          </a:r>
        </a:p>
      </dgm:t>
    </dgm:pt>
    <dgm:pt modelId="{0B66E6A1-7233-0E43-9E0A-54DAAA1D5BD9}" type="parTrans" cxnId="{5318BDE5-5BE0-F345-8C62-290CE12C19BC}">
      <dgm:prSet/>
      <dgm:spPr/>
      <dgm:t>
        <a:bodyPr/>
        <a:lstStyle/>
        <a:p>
          <a:endParaRPr lang="en-US"/>
        </a:p>
      </dgm:t>
    </dgm:pt>
    <dgm:pt modelId="{7D5FE2A5-F84B-9E4A-B4B9-BEF2CF6CDC93}" type="sibTrans" cxnId="{5318BDE5-5BE0-F345-8C62-290CE12C19BC}">
      <dgm:prSet/>
      <dgm:spPr/>
      <dgm:t>
        <a:bodyPr/>
        <a:lstStyle/>
        <a:p>
          <a:endParaRPr lang="en-US"/>
        </a:p>
      </dgm:t>
    </dgm:pt>
    <dgm:pt modelId="{36766042-BDF0-654A-9E7C-97FF80FB6558}">
      <dgm:prSet phldrT="[Text]"/>
      <dgm:spPr/>
      <dgm:t>
        <a:bodyPr/>
        <a:lstStyle/>
        <a:p>
          <a:r>
            <a:rPr lang="en-US" b="0" i="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Linear regression, regularized approaches (ridge, LASSO)</a:t>
          </a:r>
        </a:p>
      </dgm:t>
    </dgm:pt>
    <dgm:pt modelId="{56C74177-A6E4-0942-B324-F6BE5E64958B}" type="parTrans" cxnId="{01BDDA97-87A8-A045-93DB-7820101552A1}">
      <dgm:prSet/>
      <dgm:spPr/>
      <dgm:t>
        <a:bodyPr/>
        <a:lstStyle/>
        <a:p>
          <a:endParaRPr lang="en-US"/>
        </a:p>
      </dgm:t>
    </dgm:pt>
    <dgm:pt modelId="{C9BBE160-89EE-2C46-A3B3-2239F0B1767B}" type="sibTrans" cxnId="{01BDDA97-87A8-A045-93DB-7820101552A1}">
      <dgm:prSet/>
      <dgm:spPr/>
      <dgm:t>
        <a:bodyPr/>
        <a:lstStyle/>
        <a:p>
          <a:endParaRPr lang="en-US"/>
        </a:p>
      </dgm:t>
    </dgm:pt>
    <dgm:pt modelId="{661F7554-F36D-5A41-935B-D9215774F05E}">
      <dgm:prSet phldrT="[Text]"/>
      <dgm:spPr/>
      <dgm:t>
        <a:bodyPr/>
        <a:lstStyle/>
        <a:p>
          <a:r>
            <a:rPr lang="en-US" b="0" i="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Algorithms</a:t>
          </a:r>
        </a:p>
      </dgm:t>
    </dgm:pt>
    <dgm:pt modelId="{590BD031-5172-E441-8B66-24BDDB6E7E41}" type="parTrans" cxnId="{9C36207D-AC9A-EA45-A0D2-2B07565D4C54}">
      <dgm:prSet/>
      <dgm:spPr/>
      <dgm:t>
        <a:bodyPr/>
        <a:lstStyle/>
        <a:p>
          <a:endParaRPr lang="en-US"/>
        </a:p>
      </dgm:t>
    </dgm:pt>
    <dgm:pt modelId="{1C3CDD4B-3566-C042-BD31-1721A8FB277F}" type="sibTrans" cxnId="{9C36207D-AC9A-EA45-A0D2-2B07565D4C54}">
      <dgm:prSet/>
      <dgm:spPr/>
      <dgm:t>
        <a:bodyPr/>
        <a:lstStyle/>
        <a:p>
          <a:endParaRPr lang="en-US"/>
        </a:p>
      </dgm:t>
    </dgm:pt>
    <dgm:pt modelId="{D552BE7A-6352-A04B-948E-5780112CBABE}">
      <dgm:prSet phldrT="[Text]"/>
      <dgm:spPr/>
      <dgm:t>
        <a:bodyPr/>
        <a:lstStyle/>
        <a:p>
          <a:r>
            <a:rPr lang="en-US" b="0" i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Gradient descent</a:t>
          </a:r>
        </a:p>
      </dgm:t>
    </dgm:pt>
    <dgm:pt modelId="{4875A4AC-BAF8-BE41-BD01-A02E5EFC7736}" type="parTrans" cxnId="{F93830CC-A476-524C-A0E8-74A57734FCCE}">
      <dgm:prSet/>
      <dgm:spPr/>
      <dgm:t>
        <a:bodyPr/>
        <a:lstStyle/>
        <a:p>
          <a:endParaRPr lang="en-US"/>
        </a:p>
      </dgm:t>
    </dgm:pt>
    <dgm:pt modelId="{7D9D0751-F2C4-A448-94F3-EACDB66095A5}" type="sibTrans" cxnId="{F93830CC-A476-524C-A0E8-74A57734FCCE}">
      <dgm:prSet/>
      <dgm:spPr/>
      <dgm:t>
        <a:bodyPr/>
        <a:lstStyle/>
        <a:p>
          <a:endParaRPr lang="en-US"/>
        </a:p>
      </dgm:t>
    </dgm:pt>
    <dgm:pt modelId="{D08A8DCA-5754-264E-A993-E680E60C1BBF}">
      <dgm:prSet phldrT="[Text]"/>
      <dgm:spPr/>
      <dgm:t>
        <a:bodyPr/>
        <a:lstStyle/>
        <a:p>
          <a:r>
            <a:rPr lang="en-US" b="0" i="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Concepts</a:t>
          </a:r>
        </a:p>
      </dgm:t>
    </dgm:pt>
    <dgm:pt modelId="{766A3495-CD74-F643-B582-D4AD8CF03D85}" type="parTrans" cxnId="{A1B122EE-BDA1-7E48-A6B1-065C26357077}">
      <dgm:prSet/>
      <dgm:spPr/>
      <dgm:t>
        <a:bodyPr/>
        <a:lstStyle/>
        <a:p>
          <a:endParaRPr lang="en-US"/>
        </a:p>
      </dgm:t>
    </dgm:pt>
    <dgm:pt modelId="{00316F52-698C-FE48-B7DE-504B9000BC0C}" type="sibTrans" cxnId="{A1B122EE-BDA1-7E48-A6B1-065C26357077}">
      <dgm:prSet/>
      <dgm:spPr/>
      <dgm:t>
        <a:bodyPr/>
        <a:lstStyle/>
        <a:p>
          <a:endParaRPr lang="en-US"/>
        </a:p>
      </dgm:t>
    </dgm:pt>
    <dgm:pt modelId="{602A513E-756C-8A41-901E-97855F202A37}">
      <dgm:prSet phldrT="[Text]"/>
      <dgm:spPr/>
      <dgm:t>
        <a:bodyPr/>
        <a:lstStyle/>
        <a:p>
          <a:r>
            <a:rPr lang="en-US" b="0" i="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Loss functions, bias-variance tradeoff, cross-validation</a:t>
          </a:r>
        </a:p>
      </dgm:t>
    </dgm:pt>
    <dgm:pt modelId="{2BCEB56E-507F-2145-B9AE-C258850AF7C9}" type="parTrans" cxnId="{3301E0C6-A47F-CB4E-B9AC-EAF2DBFEFACF}">
      <dgm:prSet/>
      <dgm:spPr/>
      <dgm:t>
        <a:bodyPr/>
        <a:lstStyle/>
        <a:p>
          <a:endParaRPr lang="en-US"/>
        </a:p>
      </dgm:t>
    </dgm:pt>
    <dgm:pt modelId="{6A30075C-B89C-A54B-AE0D-90A1F866DDA2}" type="sibTrans" cxnId="{3301E0C6-A47F-CB4E-B9AC-EAF2DBFEFACF}">
      <dgm:prSet/>
      <dgm:spPr/>
      <dgm:t>
        <a:bodyPr/>
        <a:lstStyle/>
        <a:p>
          <a:endParaRPr lang="en-US"/>
        </a:p>
      </dgm:t>
    </dgm:pt>
    <dgm:pt modelId="{86985E9B-F8A7-BD47-98C4-1E29A2041B6F}">
      <dgm:prSet phldrT="[Text]"/>
      <dgm:spPr/>
      <dgm:t>
        <a:bodyPr/>
        <a:lstStyle/>
        <a:p>
          <a:r>
            <a:rPr lang="en-US" b="0" i="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Linear classifiers: logistic regression</a:t>
          </a:r>
        </a:p>
      </dgm:t>
    </dgm:pt>
    <dgm:pt modelId="{60AE1A8A-8B9B-0941-892A-9FA8B44838C1}" type="parTrans" cxnId="{8D7BF008-57F5-3549-9019-2B5700E14C9D}">
      <dgm:prSet/>
      <dgm:spPr/>
      <dgm:t>
        <a:bodyPr/>
        <a:lstStyle/>
        <a:p>
          <a:endParaRPr lang="en-US"/>
        </a:p>
      </dgm:t>
    </dgm:pt>
    <dgm:pt modelId="{D048B536-2B04-C242-B469-6DEBE0AE6847}" type="sibTrans" cxnId="{8D7BF008-57F5-3549-9019-2B5700E14C9D}">
      <dgm:prSet/>
      <dgm:spPr/>
      <dgm:t>
        <a:bodyPr/>
        <a:lstStyle/>
        <a:p>
          <a:endParaRPr lang="en-US"/>
        </a:p>
      </dgm:t>
    </dgm:pt>
    <dgm:pt modelId="{D94BA38A-BE7E-584B-8E84-FEBCEFD41FF0}">
      <dgm:prSet/>
      <dgm:spPr/>
      <dgm:t>
        <a:bodyPr/>
        <a:lstStyle/>
        <a:p>
          <a:r>
            <a:rPr lang="en-US" b="0" i="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Nearest neighbors, clustering</a:t>
          </a:r>
        </a:p>
      </dgm:t>
    </dgm:pt>
    <dgm:pt modelId="{9A673F14-8E3B-1042-9AAF-D2645D63B9F2}" type="parTrans" cxnId="{CCD9D1C3-57E7-3548-A30D-884E2FB3D69C}">
      <dgm:prSet/>
      <dgm:spPr/>
      <dgm:t>
        <a:bodyPr/>
        <a:lstStyle/>
        <a:p>
          <a:endParaRPr lang="en-US"/>
        </a:p>
      </dgm:t>
    </dgm:pt>
    <dgm:pt modelId="{AAF2B25B-64A3-1A41-9DEF-E3D8AA65AAD7}" type="sibTrans" cxnId="{CCD9D1C3-57E7-3548-A30D-884E2FB3D69C}">
      <dgm:prSet/>
      <dgm:spPr/>
      <dgm:t>
        <a:bodyPr/>
        <a:lstStyle/>
        <a:p>
          <a:endParaRPr lang="en-US"/>
        </a:p>
      </dgm:t>
    </dgm:pt>
    <dgm:pt modelId="{6C1330DB-029D-5E45-B199-4318D5CE7A71}">
      <dgm:prSet/>
      <dgm:spPr/>
      <dgm:t>
        <a:bodyPr/>
        <a:lstStyle/>
        <a:p>
          <a:r>
            <a:rPr lang="en-US" b="0" i="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Boosting</a:t>
          </a:r>
        </a:p>
      </dgm:t>
    </dgm:pt>
    <dgm:pt modelId="{BB7DE569-DE9A-2F48-B6B4-9937E1D59494}" type="parTrans" cxnId="{7D8908B4-2D0C-7442-B76F-F08C168AE78A}">
      <dgm:prSet/>
      <dgm:spPr/>
      <dgm:t>
        <a:bodyPr/>
        <a:lstStyle/>
        <a:p>
          <a:endParaRPr lang="en-US"/>
        </a:p>
      </dgm:t>
    </dgm:pt>
    <dgm:pt modelId="{FF5F6691-B847-E748-873D-B30F31ED2805}" type="sibTrans" cxnId="{7D8908B4-2D0C-7442-B76F-F08C168AE78A}">
      <dgm:prSet/>
      <dgm:spPr/>
      <dgm:t>
        <a:bodyPr/>
        <a:lstStyle/>
        <a:p>
          <a:endParaRPr lang="en-US"/>
        </a:p>
      </dgm:t>
    </dgm:pt>
    <dgm:pt modelId="{16F8F419-2175-7D43-9C45-585676970D99}">
      <dgm:prSet/>
      <dgm:spPr/>
      <dgm:t>
        <a:bodyPr/>
        <a:lstStyle/>
        <a:p>
          <a:r>
            <a:rPr lang="en-US" b="0" i="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K-means</a:t>
          </a:r>
        </a:p>
      </dgm:t>
    </dgm:pt>
    <dgm:pt modelId="{D7966704-1F8E-5647-B098-CC9D33B2A2EE}" type="parTrans" cxnId="{C9C01011-66A0-6A40-B939-581D9052F702}">
      <dgm:prSet/>
      <dgm:spPr/>
      <dgm:t>
        <a:bodyPr/>
        <a:lstStyle/>
        <a:p>
          <a:endParaRPr lang="en-US"/>
        </a:p>
      </dgm:t>
    </dgm:pt>
    <dgm:pt modelId="{40B4A7F0-7FBF-334F-A209-984D0B292A9D}" type="sibTrans" cxnId="{C9C01011-66A0-6A40-B939-581D9052F702}">
      <dgm:prSet/>
      <dgm:spPr/>
      <dgm:t>
        <a:bodyPr/>
        <a:lstStyle/>
        <a:p>
          <a:endParaRPr lang="en-US"/>
        </a:p>
      </dgm:t>
    </dgm:pt>
    <dgm:pt modelId="{1122D05D-3593-B447-801B-9A51FE1B3BDF}">
      <dgm:prSet/>
      <dgm:spPr/>
      <dgm:t>
        <a:bodyPr/>
        <a:lstStyle/>
        <a:p>
          <a:r>
            <a:rPr lang="en-US" b="0" i="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Deep learning</a:t>
          </a:r>
        </a:p>
      </dgm:t>
    </dgm:pt>
    <dgm:pt modelId="{436BF311-1288-B24D-BBE6-22D0CB408C5C}" type="parTrans" cxnId="{8933F3DC-0BDC-AD44-9B11-CC03C984B39B}">
      <dgm:prSet/>
      <dgm:spPr/>
      <dgm:t>
        <a:bodyPr/>
        <a:lstStyle/>
        <a:p>
          <a:endParaRPr lang="en-US"/>
        </a:p>
      </dgm:t>
    </dgm:pt>
    <dgm:pt modelId="{6F8DE12A-88AF-C542-9AC7-60356EC8BB11}" type="sibTrans" cxnId="{8933F3DC-0BDC-AD44-9B11-CC03C984B39B}">
      <dgm:prSet/>
      <dgm:spPr/>
      <dgm:t>
        <a:bodyPr/>
        <a:lstStyle/>
        <a:p>
          <a:endParaRPr lang="en-US"/>
        </a:p>
      </dgm:t>
    </dgm:pt>
    <dgm:pt modelId="{5C7738D4-92A4-4945-BEEE-5091762C34BF}">
      <dgm:prSet phldrT="[Text]"/>
      <dgm:spPr/>
      <dgm:t>
        <a:bodyPr/>
        <a:lstStyle/>
        <a:p>
          <a:r>
            <a:rPr lang="en-US" b="0" i="0" dirty="0" err="1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Sparsity</a:t>
          </a:r>
          <a:r>
            <a:rPr lang="en-US" b="0" i="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, </a:t>
          </a:r>
          <a:r>
            <a:rPr lang="en-US" b="0" i="0" dirty="0" err="1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overfitting</a:t>
          </a:r>
          <a:r>
            <a:rPr lang="en-US" b="0" i="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, model selection</a:t>
          </a:r>
        </a:p>
      </dgm:t>
    </dgm:pt>
    <dgm:pt modelId="{CE11A117-41B7-CA42-BB81-1F614BEE9BBC}" type="parTrans" cxnId="{AC30B22E-B1C4-EE44-BC8E-CB2EF83BE127}">
      <dgm:prSet/>
      <dgm:spPr/>
      <dgm:t>
        <a:bodyPr/>
        <a:lstStyle/>
        <a:p>
          <a:endParaRPr lang="en-US"/>
        </a:p>
      </dgm:t>
    </dgm:pt>
    <dgm:pt modelId="{1D284354-2949-094D-BB48-BAB9A3B9D97B}" type="sibTrans" cxnId="{AC30B22E-B1C4-EE44-BC8E-CB2EF83BE127}">
      <dgm:prSet/>
      <dgm:spPr/>
      <dgm:t>
        <a:bodyPr/>
        <a:lstStyle/>
        <a:p>
          <a:endParaRPr lang="en-US"/>
        </a:p>
      </dgm:t>
    </dgm:pt>
    <dgm:pt modelId="{68787DF7-A088-EE4F-9BB8-7522826750A1}">
      <dgm:prSet phldrT="[Text]"/>
      <dgm:spPr/>
      <dgm:t>
        <a:bodyPr/>
        <a:lstStyle/>
        <a:p>
          <a:r>
            <a:rPr lang="en-US" b="0" i="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Decision boundaries</a:t>
          </a:r>
        </a:p>
      </dgm:t>
    </dgm:pt>
    <dgm:pt modelId="{921A94AD-4C5F-9044-973B-9091D9ECD250}" type="parTrans" cxnId="{67300992-0F35-D149-B31C-098974E66C7B}">
      <dgm:prSet/>
      <dgm:spPr/>
      <dgm:t>
        <a:bodyPr/>
        <a:lstStyle/>
        <a:p>
          <a:endParaRPr lang="en-US"/>
        </a:p>
      </dgm:t>
    </dgm:pt>
    <dgm:pt modelId="{2C453128-A7FF-A54C-A56D-C568430450CD}" type="sibTrans" cxnId="{67300992-0F35-D149-B31C-098974E66C7B}">
      <dgm:prSet/>
      <dgm:spPr/>
      <dgm:t>
        <a:bodyPr/>
        <a:lstStyle/>
        <a:p>
          <a:endParaRPr lang="en-US"/>
        </a:p>
      </dgm:t>
    </dgm:pt>
    <dgm:pt modelId="{C8646650-496D-3D47-A11A-E557BA9C0FF0}">
      <dgm:prSet phldrT="[Text]"/>
      <dgm:spPr/>
      <dgm:t>
        <a:bodyPr/>
        <a:lstStyle/>
        <a:p>
          <a:r>
            <a:rPr lang="en-US" b="0" i="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Point estimation, MLE</a:t>
          </a:r>
        </a:p>
      </dgm:t>
    </dgm:pt>
    <dgm:pt modelId="{8B0060A0-5141-A14F-B265-7EFCA911BB56}" type="parTrans" cxnId="{6FA7B550-0163-7546-89DA-9E65EE5B5A98}">
      <dgm:prSet/>
      <dgm:spPr/>
      <dgm:t>
        <a:bodyPr/>
        <a:lstStyle/>
        <a:p>
          <a:endParaRPr lang="en-US"/>
        </a:p>
      </dgm:t>
    </dgm:pt>
    <dgm:pt modelId="{D406E378-6B68-1842-A9DD-A79D26DC3D49}" type="sibTrans" cxnId="{6FA7B550-0163-7546-89DA-9E65EE5B5A98}">
      <dgm:prSet/>
      <dgm:spPr/>
      <dgm:t>
        <a:bodyPr/>
        <a:lstStyle/>
        <a:p>
          <a:endParaRPr lang="en-US"/>
        </a:p>
      </dgm:t>
    </dgm:pt>
    <dgm:pt modelId="{E594F95D-5879-7648-B4AF-1EB4B845FB1C}">
      <dgm:prSet phldrT="[Text]"/>
      <dgm:spPr/>
      <dgm:t>
        <a:bodyPr/>
        <a:lstStyle/>
        <a:p>
          <a:r>
            <a:rPr lang="en-US" b="0" i="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Non-linear models: decision trees</a:t>
          </a:r>
        </a:p>
      </dgm:t>
    </dgm:pt>
    <dgm:pt modelId="{A78C5510-281C-C940-86EF-0C02C3D2FB4F}" type="parTrans" cxnId="{89BC5F64-2737-4748-8C38-A1511DC3D6F4}">
      <dgm:prSet/>
      <dgm:spPr/>
      <dgm:t>
        <a:bodyPr/>
        <a:lstStyle/>
        <a:p>
          <a:endParaRPr lang="en-US"/>
        </a:p>
      </dgm:t>
    </dgm:pt>
    <dgm:pt modelId="{36C3AFCE-D20A-CB4A-B906-AAF67454516A}" type="sibTrans" cxnId="{89BC5F64-2737-4748-8C38-A1511DC3D6F4}">
      <dgm:prSet/>
      <dgm:spPr/>
      <dgm:t>
        <a:bodyPr/>
        <a:lstStyle/>
        <a:p>
          <a:endParaRPr lang="en-US"/>
        </a:p>
      </dgm:t>
    </dgm:pt>
    <dgm:pt modelId="{85D1C68F-DFCD-1E4B-A993-01F22AFD00CC}">
      <dgm:prSet/>
      <dgm:spPr/>
      <dgm:t>
        <a:bodyPr/>
        <a:lstStyle/>
        <a:p>
          <a:r>
            <a:rPr lang="en-US" b="0" i="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Recommender systems</a:t>
          </a:r>
        </a:p>
      </dgm:t>
    </dgm:pt>
    <dgm:pt modelId="{EABCA335-4480-DC40-B822-CE8D30D3AE1E}" type="parTrans" cxnId="{4BDDC1A3-EB0A-A44E-8CAF-1EB10F301AB3}">
      <dgm:prSet/>
      <dgm:spPr/>
      <dgm:t>
        <a:bodyPr/>
        <a:lstStyle/>
        <a:p>
          <a:endParaRPr lang="en-US"/>
        </a:p>
      </dgm:t>
    </dgm:pt>
    <dgm:pt modelId="{53954FA7-40E8-1E4F-B38D-7F200E14A4F6}" type="sibTrans" cxnId="{4BDDC1A3-EB0A-A44E-8CAF-1EB10F301AB3}">
      <dgm:prSet/>
      <dgm:spPr/>
      <dgm:t>
        <a:bodyPr/>
        <a:lstStyle/>
        <a:p>
          <a:endParaRPr lang="en-US"/>
        </a:p>
      </dgm:t>
    </dgm:pt>
    <dgm:pt modelId="{D01D40FE-976A-EA4F-81B8-22776FB60AD4}" type="pres">
      <dgm:prSet presAssocID="{81218FE8-0E06-8240-87BA-EA0BD24323DA}" presName="Name0" presStyleCnt="0">
        <dgm:presLayoutVars>
          <dgm:dir/>
          <dgm:animLvl val="lvl"/>
          <dgm:resizeHandles val="exact"/>
        </dgm:presLayoutVars>
      </dgm:prSet>
      <dgm:spPr/>
    </dgm:pt>
    <dgm:pt modelId="{11374A24-4FA0-0942-85C9-3521D2D7A346}" type="pres">
      <dgm:prSet presAssocID="{F386D2B9-09DD-5446-AF6F-B058F71B833C}" presName="linNode" presStyleCnt="0"/>
      <dgm:spPr/>
    </dgm:pt>
    <dgm:pt modelId="{67214EA2-7F01-7A45-B322-8ED0E4C9B543}" type="pres">
      <dgm:prSet presAssocID="{F386D2B9-09DD-5446-AF6F-B058F71B833C}" presName="parentText" presStyleLbl="node1" presStyleIdx="0" presStyleCnt="3" custScaleX="80544">
        <dgm:presLayoutVars>
          <dgm:chMax val="1"/>
          <dgm:bulletEnabled val="1"/>
        </dgm:presLayoutVars>
      </dgm:prSet>
      <dgm:spPr/>
    </dgm:pt>
    <dgm:pt modelId="{931286F8-5709-AB4A-BDD3-A615569560CE}" type="pres">
      <dgm:prSet presAssocID="{F386D2B9-09DD-5446-AF6F-B058F71B833C}" presName="descendantText" presStyleLbl="alignAccFollowNode1" presStyleIdx="0" presStyleCnt="3" custScaleY="114548">
        <dgm:presLayoutVars>
          <dgm:bulletEnabled val="1"/>
        </dgm:presLayoutVars>
      </dgm:prSet>
      <dgm:spPr/>
    </dgm:pt>
    <dgm:pt modelId="{AE265CAF-5E26-DF44-A5CB-FE01C9C2F2CF}" type="pres">
      <dgm:prSet presAssocID="{7D5FE2A5-F84B-9E4A-B4B9-BEF2CF6CDC93}" presName="sp" presStyleCnt="0"/>
      <dgm:spPr/>
    </dgm:pt>
    <dgm:pt modelId="{722E8189-45C2-9D43-8B0B-0A7449C8B270}" type="pres">
      <dgm:prSet presAssocID="{661F7554-F36D-5A41-935B-D9215774F05E}" presName="linNode" presStyleCnt="0"/>
      <dgm:spPr/>
    </dgm:pt>
    <dgm:pt modelId="{99EA6506-E759-7E42-9CD3-5FBDC73606E4}" type="pres">
      <dgm:prSet presAssocID="{661F7554-F36D-5A41-935B-D9215774F05E}" presName="parentText" presStyleLbl="node1" presStyleIdx="1" presStyleCnt="3" custScaleX="80544">
        <dgm:presLayoutVars>
          <dgm:chMax val="1"/>
          <dgm:bulletEnabled val="1"/>
        </dgm:presLayoutVars>
      </dgm:prSet>
      <dgm:spPr/>
    </dgm:pt>
    <dgm:pt modelId="{E4C2CF2F-809B-1548-9225-AD647564B450}" type="pres">
      <dgm:prSet presAssocID="{661F7554-F36D-5A41-935B-D9215774F05E}" presName="descendantText" presStyleLbl="alignAccFollowNode1" presStyleIdx="1" presStyleCnt="3">
        <dgm:presLayoutVars>
          <dgm:bulletEnabled val="1"/>
        </dgm:presLayoutVars>
      </dgm:prSet>
      <dgm:spPr/>
    </dgm:pt>
    <dgm:pt modelId="{D3C4B2CF-3C8F-804C-8FFC-0B1D8C650088}" type="pres">
      <dgm:prSet presAssocID="{1C3CDD4B-3566-C042-BD31-1721A8FB277F}" presName="sp" presStyleCnt="0"/>
      <dgm:spPr/>
    </dgm:pt>
    <dgm:pt modelId="{05B86A72-2C10-2D42-B7AC-E513839E7EEE}" type="pres">
      <dgm:prSet presAssocID="{D08A8DCA-5754-264E-A993-E680E60C1BBF}" presName="linNode" presStyleCnt="0"/>
      <dgm:spPr/>
    </dgm:pt>
    <dgm:pt modelId="{3DD41438-2C8E-F248-A34A-AA871C7A280E}" type="pres">
      <dgm:prSet presAssocID="{D08A8DCA-5754-264E-A993-E680E60C1BBF}" presName="parentText" presStyleLbl="node1" presStyleIdx="2" presStyleCnt="3" custScaleX="80544">
        <dgm:presLayoutVars>
          <dgm:chMax val="1"/>
          <dgm:bulletEnabled val="1"/>
        </dgm:presLayoutVars>
      </dgm:prSet>
      <dgm:spPr/>
    </dgm:pt>
    <dgm:pt modelId="{02543EFA-5A96-CD48-BB54-429B39E6BBB1}" type="pres">
      <dgm:prSet presAssocID="{D08A8DCA-5754-264E-A993-E680E60C1BBF}" presName="descendantText" presStyleLbl="alignAccFollowNode1" presStyleIdx="2" presStyleCnt="3">
        <dgm:presLayoutVars>
          <dgm:bulletEnabled val="1"/>
        </dgm:presLayoutVars>
      </dgm:prSet>
      <dgm:spPr/>
    </dgm:pt>
  </dgm:ptLst>
  <dgm:cxnLst>
    <dgm:cxn modelId="{8D7BF008-57F5-3549-9019-2B5700E14C9D}" srcId="{F386D2B9-09DD-5446-AF6F-B058F71B833C}" destId="{86985E9B-F8A7-BD47-98C4-1E29A2041B6F}" srcOrd="1" destOrd="0" parTransId="{60AE1A8A-8B9B-0941-892A-9FA8B44838C1}" sibTransId="{D048B536-2B04-C242-B469-6DEBE0AE6847}"/>
    <dgm:cxn modelId="{A9C5030D-74EF-6546-82D7-3EAE3C5D5319}" type="presOf" srcId="{36766042-BDF0-654A-9E7C-97FF80FB6558}" destId="{931286F8-5709-AB4A-BDD3-A615569560CE}" srcOrd="0" destOrd="0" presId="urn:microsoft.com/office/officeart/2005/8/layout/vList5"/>
    <dgm:cxn modelId="{C9C01011-66A0-6A40-B939-581D9052F702}" srcId="{661F7554-F36D-5A41-935B-D9215774F05E}" destId="{16F8F419-2175-7D43-9C45-585676970D99}" srcOrd="2" destOrd="0" parTransId="{D7966704-1F8E-5647-B098-CC9D33B2A2EE}" sibTransId="{40B4A7F0-7FBF-334F-A209-984D0B292A9D}"/>
    <dgm:cxn modelId="{66DC2F21-9C2B-6F40-8442-E61DE7FFEFC9}" type="presOf" srcId="{D08A8DCA-5754-264E-A993-E680E60C1BBF}" destId="{3DD41438-2C8E-F248-A34A-AA871C7A280E}" srcOrd="0" destOrd="0" presId="urn:microsoft.com/office/officeart/2005/8/layout/vList5"/>
    <dgm:cxn modelId="{B7180628-D131-9A4D-BB9A-58E3BDF16AFF}" type="presOf" srcId="{16F8F419-2175-7D43-9C45-585676970D99}" destId="{E4C2CF2F-809B-1548-9225-AD647564B450}" srcOrd="0" destOrd="2" presId="urn:microsoft.com/office/officeart/2005/8/layout/vList5"/>
    <dgm:cxn modelId="{AC30B22E-B1C4-EE44-BC8E-CB2EF83BE127}" srcId="{D08A8DCA-5754-264E-A993-E680E60C1BBF}" destId="{5C7738D4-92A4-4945-BEEE-5091762C34BF}" srcOrd="2" destOrd="0" parTransId="{CE11A117-41B7-CA42-BB81-1F614BEE9BBC}" sibTransId="{1D284354-2949-094D-BB48-BAB9A3B9D97B}"/>
    <dgm:cxn modelId="{95F97730-DADA-1946-AF09-B7F5C92395E2}" type="presOf" srcId="{F386D2B9-09DD-5446-AF6F-B058F71B833C}" destId="{67214EA2-7F01-7A45-B322-8ED0E4C9B543}" srcOrd="0" destOrd="0" presId="urn:microsoft.com/office/officeart/2005/8/layout/vList5"/>
    <dgm:cxn modelId="{9F923732-90F7-EE4F-9C29-205F0708DB7C}" type="presOf" srcId="{602A513E-756C-8A41-901E-97855F202A37}" destId="{02543EFA-5A96-CD48-BB54-429B39E6BBB1}" srcOrd="0" destOrd="1" presId="urn:microsoft.com/office/officeart/2005/8/layout/vList5"/>
    <dgm:cxn modelId="{F2CCE337-8AA6-EA46-836D-C7E5DC058618}" type="presOf" srcId="{6C1330DB-029D-5E45-B199-4318D5CE7A71}" destId="{E4C2CF2F-809B-1548-9225-AD647564B450}" srcOrd="0" destOrd="1" presId="urn:microsoft.com/office/officeart/2005/8/layout/vList5"/>
    <dgm:cxn modelId="{6249173B-1D45-BD4F-86B0-E44EAEE1DFAA}" type="presOf" srcId="{1122D05D-3593-B447-801B-9A51FE1B3BDF}" destId="{931286F8-5709-AB4A-BDD3-A615569560CE}" srcOrd="0" destOrd="5" presId="urn:microsoft.com/office/officeart/2005/8/layout/vList5"/>
    <dgm:cxn modelId="{89BC5F64-2737-4748-8C38-A1511DC3D6F4}" srcId="{F386D2B9-09DD-5446-AF6F-B058F71B833C}" destId="{E594F95D-5879-7648-B4AF-1EB4B845FB1C}" srcOrd="2" destOrd="0" parTransId="{A78C5510-281C-C940-86EF-0C02C3D2FB4F}" sibTransId="{36C3AFCE-D20A-CB4A-B906-AAF67454516A}"/>
    <dgm:cxn modelId="{6331C34E-9E59-4040-8D16-68F19F6FCCE2}" type="presOf" srcId="{68787DF7-A088-EE4F-9BB8-7522826750A1}" destId="{02543EFA-5A96-CD48-BB54-429B39E6BBB1}" srcOrd="0" destOrd="3" presId="urn:microsoft.com/office/officeart/2005/8/layout/vList5"/>
    <dgm:cxn modelId="{6FA7B550-0163-7546-89DA-9E65EE5B5A98}" srcId="{D08A8DCA-5754-264E-A993-E680E60C1BBF}" destId="{C8646650-496D-3D47-A11A-E557BA9C0FF0}" srcOrd="0" destOrd="0" parTransId="{8B0060A0-5141-A14F-B265-7EFCA911BB56}" sibTransId="{D406E378-6B68-1842-A9DD-A79D26DC3D49}"/>
    <dgm:cxn modelId="{9C36207D-AC9A-EA45-A0D2-2B07565D4C54}" srcId="{81218FE8-0E06-8240-87BA-EA0BD24323DA}" destId="{661F7554-F36D-5A41-935B-D9215774F05E}" srcOrd="1" destOrd="0" parTransId="{590BD031-5172-E441-8B66-24BDDB6E7E41}" sibTransId="{1C3CDD4B-3566-C042-BD31-1721A8FB277F}"/>
    <dgm:cxn modelId="{ABF94388-FBB9-9C48-A5B7-D90D24B0018C}" type="presOf" srcId="{E594F95D-5879-7648-B4AF-1EB4B845FB1C}" destId="{931286F8-5709-AB4A-BDD3-A615569560CE}" srcOrd="0" destOrd="2" presId="urn:microsoft.com/office/officeart/2005/8/layout/vList5"/>
    <dgm:cxn modelId="{67300992-0F35-D149-B31C-098974E66C7B}" srcId="{D08A8DCA-5754-264E-A993-E680E60C1BBF}" destId="{68787DF7-A088-EE4F-9BB8-7522826750A1}" srcOrd="3" destOrd="0" parTransId="{921A94AD-4C5F-9044-973B-9091D9ECD250}" sibTransId="{2C453128-A7FF-A54C-A56D-C568430450CD}"/>
    <dgm:cxn modelId="{01BDDA97-87A8-A045-93DB-7820101552A1}" srcId="{F386D2B9-09DD-5446-AF6F-B058F71B833C}" destId="{36766042-BDF0-654A-9E7C-97FF80FB6558}" srcOrd="0" destOrd="0" parTransId="{56C74177-A6E4-0942-B324-F6BE5E64958B}" sibTransId="{C9BBE160-89EE-2C46-A3B3-2239F0B1767B}"/>
    <dgm:cxn modelId="{6BDAC7A0-2977-1B40-B7A1-58EA9EBB347E}" type="presOf" srcId="{86985E9B-F8A7-BD47-98C4-1E29A2041B6F}" destId="{931286F8-5709-AB4A-BDD3-A615569560CE}" srcOrd="0" destOrd="1" presId="urn:microsoft.com/office/officeart/2005/8/layout/vList5"/>
    <dgm:cxn modelId="{E8EAF3A0-4626-E444-9CD1-9A6A84330D9E}" type="presOf" srcId="{5C7738D4-92A4-4945-BEEE-5091762C34BF}" destId="{02543EFA-5A96-CD48-BB54-429B39E6BBB1}" srcOrd="0" destOrd="2" presId="urn:microsoft.com/office/officeart/2005/8/layout/vList5"/>
    <dgm:cxn modelId="{8894C8A1-4AB6-5D49-86D0-0B4E9B7CA364}" type="presOf" srcId="{81218FE8-0E06-8240-87BA-EA0BD24323DA}" destId="{D01D40FE-976A-EA4F-81B8-22776FB60AD4}" srcOrd="0" destOrd="0" presId="urn:microsoft.com/office/officeart/2005/8/layout/vList5"/>
    <dgm:cxn modelId="{4BDDC1A3-EB0A-A44E-8CAF-1EB10F301AB3}" srcId="{F386D2B9-09DD-5446-AF6F-B058F71B833C}" destId="{85D1C68F-DFCD-1E4B-A993-01F22AFD00CC}" srcOrd="4" destOrd="0" parTransId="{EABCA335-4480-DC40-B822-CE8D30D3AE1E}" sibTransId="{53954FA7-40E8-1E4F-B38D-7F200E14A4F6}"/>
    <dgm:cxn modelId="{7D8908B4-2D0C-7442-B76F-F08C168AE78A}" srcId="{661F7554-F36D-5A41-935B-D9215774F05E}" destId="{6C1330DB-029D-5E45-B199-4318D5CE7A71}" srcOrd="1" destOrd="0" parTransId="{BB7DE569-DE9A-2F48-B6B4-9937E1D59494}" sibTransId="{FF5F6691-B847-E748-873D-B30F31ED2805}"/>
    <dgm:cxn modelId="{CCD9D1C3-57E7-3548-A30D-884E2FB3D69C}" srcId="{F386D2B9-09DD-5446-AF6F-B058F71B833C}" destId="{D94BA38A-BE7E-584B-8E84-FEBCEFD41FF0}" srcOrd="3" destOrd="0" parTransId="{9A673F14-8E3B-1042-9AAF-D2645D63B9F2}" sibTransId="{AAF2B25B-64A3-1A41-9DEF-E3D8AA65AAD7}"/>
    <dgm:cxn modelId="{EA4540C6-BEA5-7948-9817-9EB1AABC7549}" type="presOf" srcId="{85D1C68F-DFCD-1E4B-A993-01F22AFD00CC}" destId="{931286F8-5709-AB4A-BDD3-A615569560CE}" srcOrd="0" destOrd="4" presId="urn:microsoft.com/office/officeart/2005/8/layout/vList5"/>
    <dgm:cxn modelId="{3301E0C6-A47F-CB4E-B9AC-EAF2DBFEFACF}" srcId="{D08A8DCA-5754-264E-A993-E680E60C1BBF}" destId="{602A513E-756C-8A41-901E-97855F202A37}" srcOrd="1" destOrd="0" parTransId="{2BCEB56E-507F-2145-B9AE-C258850AF7C9}" sibTransId="{6A30075C-B89C-A54B-AE0D-90A1F866DDA2}"/>
    <dgm:cxn modelId="{F93830CC-A476-524C-A0E8-74A57734FCCE}" srcId="{661F7554-F36D-5A41-935B-D9215774F05E}" destId="{D552BE7A-6352-A04B-948E-5780112CBABE}" srcOrd="0" destOrd="0" parTransId="{4875A4AC-BAF8-BE41-BD01-A02E5EFC7736}" sibTransId="{7D9D0751-F2C4-A448-94F3-EACDB66095A5}"/>
    <dgm:cxn modelId="{4BDCA1CF-036F-E449-A037-BCBF2AA362C1}" type="presOf" srcId="{C8646650-496D-3D47-A11A-E557BA9C0FF0}" destId="{02543EFA-5A96-CD48-BB54-429B39E6BBB1}" srcOrd="0" destOrd="0" presId="urn:microsoft.com/office/officeart/2005/8/layout/vList5"/>
    <dgm:cxn modelId="{8933F3DC-0BDC-AD44-9B11-CC03C984B39B}" srcId="{F386D2B9-09DD-5446-AF6F-B058F71B833C}" destId="{1122D05D-3593-B447-801B-9A51FE1B3BDF}" srcOrd="5" destOrd="0" parTransId="{436BF311-1288-B24D-BBE6-22D0CB408C5C}" sibTransId="{6F8DE12A-88AF-C542-9AC7-60356EC8BB11}"/>
    <dgm:cxn modelId="{346F09E5-49E0-C94E-990D-86B56C8951CF}" type="presOf" srcId="{D94BA38A-BE7E-584B-8E84-FEBCEFD41FF0}" destId="{931286F8-5709-AB4A-BDD3-A615569560CE}" srcOrd="0" destOrd="3" presId="urn:microsoft.com/office/officeart/2005/8/layout/vList5"/>
    <dgm:cxn modelId="{5318BDE5-5BE0-F345-8C62-290CE12C19BC}" srcId="{81218FE8-0E06-8240-87BA-EA0BD24323DA}" destId="{F386D2B9-09DD-5446-AF6F-B058F71B833C}" srcOrd="0" destOrd="0" parTransId="{0B66E6A1-7233-0E43-9E0A-54DAAA1D5BD9}" sibTransId="{7D5FE2A5-F84B-9E4A-B4B9-BEF2CF6CDC93}"/>
    <dgm:cxn modelId="{A1B122EE-BDA1-7E48-A6B1-065C26357077}" srcId="{81218FE8-0E06-8240-87BA-EA0BD24323DA}" destId="{D08A8DCA-5754-264E-A993-E680E60C1BBF}" srcOrd="2" destOrd="0" parTransId="{766A3495-CD74-F643-B582-D4AD8CF03D85}" sibTransId="{00316F52-698C-FE48-B7DE-504B9000BC0C}"/>
    <dgm:cxn modelId="{7EFB32F4-EEC0-164D-8267-B8AB9F488C14}" type="presOf" srcId="{661F7554-F36D-5A41-935B-D9215774F05E}" destId="{99EA6506-E759-7E42-9CD3-5FBDC73606E4}" srcOrd="0" destOrd="0" presId="urn:microsoft.com/office/officeart/2005/8/layout/vList5"/>
    <dgm:cxn modelId="{2D5102FF-CEE4-1D43-BF7A-10C9E7B2A844}" type="presOf" srcId="{D552BE7A-6352-A04B-948E-5780112CBABE}" destId="{E4C2CF2F-809B-1548-9225-AD647564B450}" srcOrd="0" destOrd="0" presId="urn:microsoft.com/office/officeart/2005/8/layout/vList5"/>
    <dgm:cxn modelId="{FE3E0AB1-D5C5-CA4C-BD84-6725EDDD5CF4}" type="presParOf" srcId="{D01D40FE-976A-EA4F-81B8-22776FB60AD4}" destId="{11374A24-4FA0-0942-85C9-3521D2D7A346}" srcOrd="0" destOrd="0" presId="urn:microsoft.com/office/officeart/2005/8/layout/vList5"/>
    <dgm:cxn modelId="{8DE55BBE-15EE-1D42-88E6-B10780DDCD28}" type="presParOf" srcId="{11374A24-4FA0-0942-85C9-3521D2D7A346}" destId="{67214EA2-7F01-7A45-B322-8ED0E4C9B543}" srcOrd="0" destOrd="0" presId="urn:microsoft.com/office/officeart/2005/8/layout/vList5"/>
    <dgm:cxn modelId="{FAB30782-3DE8-1A41-A5DE-AD738C66CD16}" type="presParOf" srcId="{11374A24-4FA0-0942-85C9-3521D2D7A346}" destId="{931286F8-5709-AB4A-BDD3-A615569560CE}" srcOrd="1" destOrd="0" presId="urn:microsoft.com/office/officeart/2005/8/layout/vList5"/>
    <dgm:cxn modelId="{B0252581-1E9F-D443-A7D9-B97D1AD2B6BA}" type="presParOf" srcId="{D01D40FE-976A-EA4F-81B8-22776FB60AD4}" destId="{AE265CAF-5E26-DF44-A5CB-FE01C9C2F2CF}" srcOrd="1" destOrd="0" presId="urn:microsoft.com/office/officeart/2005/8/layout/vList5"/>
    <dgm:cxn modelId="{362C9D1B-6077-9F40-9E14-094811F4B264}" type="presParOf" srcId="{D01D40FE-976A-EA4F-81B8-22776FB60AD4}" destId="{722E8189-45C2-9D43-8B0B-0A7449C8B270}" srcOrd="2" destOrd="0" presId="urn:microsoft.com/office/officeart/2005/8/layout/vList5"/>
    <dgm:cxn modelId="{321D8602-E665-064C-8779-C3AD10AE3912}" type="presParOf" srcId="{722E8189-45C2-9D43-8B0B-0A7449C8B270}" destId="{99EA6506-E759-7E42-9CD3-5FBDC73606E4}" srcOrd="0" destOrd="0" presId="urn:microsoft.com/office/officeart/2005/8/layout/vList5"/>
    <dgm:cxn modelId="{1602DD14-E8BC-7340-88E4-E756B1B00BE9}" type="presParOf" srcId="{722E8189-45C2-9D43-8B0B-0A7449C8B270}" destId="{E4C2CF2F-809B-1548-9225-AD647564B450}" srcOrd="1" destOrd="0" presId="urn:microsoft.com/office/officeart/2005/8/layout/vList5"/>
    <dgm:cxn modelId="{15E3CB3F-3969-4446-BF67-B8822DC41E36}" type="presParOf" srcId="{D01D40FE-976A-EA4F-81B8-22776FB60AD4}" destId="{D3C4B2CF-3C8F-804C-8FFC-0B1D8C650088}" srcOrd="3" destOrd="0" presId="urn:microsoft.com/office/officeart/2005/8/layout/vList5"/>
    <dgm:cxn modelId="{192A278B-1995-B74B-BF15-7812C711B1E4}" type="presParOf" srcId="{D01D40FE-976A-EA4F-81B8-22776FB60AD4}" destId="{05B86A72-2C10-2D42-B7AC-E513839E7EEE}" srcOrd="4" destOrd="0" presId="urn:microsoft.com/office/officeart/2005/8/layout/vList5"/>
    <dgm:cxn modelId="{5AB1801D-7CBA-204B-A721-1138A3EFA526}" type="presParOf" srcId="{05B86A72-2C10-2D42-B7AC-E513839E7EEE}" destId="{3DD41438-2C8E-F248-A34A-AA871C7A280E}" srcOrd="0" destOrd="0" presId="urn:microsoft.com/office/officeart/2005/8/layout/vList5"/>
    <dgm:cxn modelId="{A76B08AA-2E2B-224F-822D-9786D7324BFF}" type="presParOf" srcId="{05B86A72-2C10-2D42-B7AC-E513839E7EEE}" destId="{02543EFA-5A96-CD48-BB54-429B39E6BBB1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1286F8-5709-AB4A-BDD3-A615569560CE}">
      <dsp:nvSpPr>
        <dsp:cNvPr id="0" name=""/>
        <dsp:cNvSpPr/>
      </dsp:nvSpPr>
      <dsp:spPr>
        <a:xfrm rot="5400000">
          <a:off x="3651491" y="-1400650"/>
          <a:ext cx="1373637" cy="4304818"/>
        </a:xfrm>
        <a:prstGeom prst="round2Same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20955" rIns="41910" bIns="20955" numCol="1" spcCol="1270" anchor="ctr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b="0" i="0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Linear regression, regularized approaches (ridge, LASSO)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b="0" i="0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Linear classifiers: logistic regression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b="0" i="0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Non-linear models: decision trees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b="0" i="0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Nearest neighbors, clustering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b="0" i="0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Recommender systems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b="0" i="0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Deep learning</a:t>
          </a:r>
        </a:p>
      </dsp:txBody>
      <dsp:txXfrm rot="-5400000">
        <a:off x="2185901" y="131995"/>
        <a:ext cx="4237763" cy="1239527"/>
      </dsp:txXfrm>
    </dsp:sp>
    <dsp:sp modelId="{67214EA2-7F01-7A45-B322-8ED0E4C9B543}">
      <dsp:nvSpPr>
        <dsp:cNvPr id="0" name=""/>
        <dsp:cNvSpPr/>
      </dsp:nvSpPr>
      <dsp:spPr>
        <a:xfrm>
          <a:off x="235559" y="2271"/>
          <a:ext cx="1950341" cy="1498976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Models</a:t>
          </a:r>
        </a:p>
      </dsp:txBody>
      <dsp:txXfrm>
        <a:off x="308733" y="75445"/>
        <a:ext cx="1803993" cy="1352628"/>
      </dsp:txXfrm>
    </dsp:sp>
    <dsp:sp modelId="{E4C2CF2F-809B-1548-9225-AD647564B450}">
      <dsp:nvSpPr>
        <dsp:cNvPr id="0" name=""/>
        <dsp:cNvSpPr/>
      </dsp:nvSpPr>
      <dsp:spPr>
        <a:xfrm rot="5400000">
          <a:off x="3738719" y="173274"/>
          <a:ext cx="1199180" cy="4304818"/>
        </a:xfrm>
        <a:prstGeom prst="round2Same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20955" rIns="41910" bIns="20955" numCol="1" spcCol="1270" anchor="ctr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b="0" i="1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Gradient descent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b="0" i="0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Boosting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b="0" i="0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K-means</a:t>
          </a:r>
        </a:p>
      </dsp:txBody>
      <dsp:txXfrm rot="-5400000">
        <a:off x="2185901" y="1784632"/>
        <a:ext cx="4246279" cy="1082102"/>
      </dsp:txXfrm>
    </dsp:sp>
    <dsp:sp modelId="{99EA6506-E759-7E42-9CD3-5FBDC73606E4}">
      <dsp:nvSpPr>
        <dsp:cNvPr id="0" name=""/>
        <dsp:cNvSpPr/>
      </dsp:nvSpPr>
      <dsp:spPr>
        <a:xfrm>
          <a:off x="235559" y="1576195"/>
          <a:ext cx="1950341" cy="1498976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Algorithms</a:t>
          </a:r>
        </a:p>
      </dsp:txBody>
      <dsp:txXfrm>
        <a:off x="308733" y="1649369"/>
        <a:ext cx="1803993" cy="1352628"/>
      </dsp:txXfrm>
    </dsp:sp>
    <dsp:sp modelId="{02543EFA-5A96-CD48-BB54-429B39E6BBB1}">
      <dsp:nvSpPr>
        <dsp:cNvPr id="0" name=""/>
        <dsp:cNvSpPr/>
      </dsp:nvSpPr>
      <dsp:spPr>
        <a:xfrm rot="5400000">
          <a:off x="3738719" y="1747199"/>
          <a:ext cx="1199180" cy="4304818"/>
        </a:xfrm>
        <a:prstGeom prst="round2Same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20955" rIns="41910" bIns="20955" numCol="1" spcCol="1270" anchor="ctr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b="0" i="0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Point estimation, MLE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b="0" i="0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Loss functions, bias-variance tradeoff, cross-validation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b="0" i="0" kern="1200" dirty="0" err="1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Sparsity</a:t>
          </a:r>
          <a:r>
            <a:rPr lang="en-US" sz="1100" b="0" i="0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, </a:t>
          </a:r>
          <a:r>
            <a:rPr lang="en-US" sz="1100" b="0" i="0" kern="1200" dirty="0" err="1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overfitting</a:t>
          </a:r>
          <a:r>
            <a:rPr lang="en-US" sz="1100" b="0" i="0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, model selection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b="0" i="0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Decision boundaries</a:t>
          </a:r>
        </a:p>
      </dsp:txBody>
      <dsp:txXfrm rot="-5400000">
        <a:off x="2185901" y="3358557"/>
        <a:ext cx="4246279" cy="1082102"/>
      </dsp:txXfrm>
    </dsp:sp>
    <dsp:sp modelId="{3DD41438-2C8E-F248-A34A-AA871C7A280E}">
      <dsp:nvSpPr>
        <dsp:cNvPr id="0" name=""/>
        <dsp:cNvSpPr/>
      </dsp:nvSpPr>
      <dsp:spPr>
        <a:xfrm>
          <a:off x="235559" y="3150120"/>
          <a:ext cx="1950341" cy="1498976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0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Concepts</a:t>
          </a:r>
        </a:p>
      </dsp:txBody>
      <dsp:txXfrm>
        <a:off x="308733" y="3223294"/>
        <a:ext cx="1803993" cy="135262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3514F16-DD08-9D45-99E8-6100C70A186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11782F-D7B4-1D4E-8BD0-59CD4216F54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4B252ED9-18B6-0749-BB32-82EB97D0DB13}" type="datetimeFigureOut">
              <a:rPr lang="en-US" smtClean="0"/>
              <a:t>3/29/2021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5A43E5-3862-3D44-8EAD-E8BE6FE12C8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A427D9-1E89-AB4D-AAE9-7A179DD01E8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694D49D8-58CC-5E4D-9921-5892B6C294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3761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256" units="dev"/>
          <inkml:channel name="T" type="integer" max="2.14748E9" units="dev"/>
        </inkml:traceFormat>
        <inkml:channelProperties>
          <inkml:channelProperty channel="X" name="resolution" value="377.95276" units="1/cm"/>
          <inkml:channelProperty channel="Y" name="resolution" value="425.2805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9-06-24T18:04:26.347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13965 6079 23 0,'-6'3'11'0,"4"-1"6"0,2-7 12 16,0 1-29-16,0-4 1 15,-3-3 2-15,0-3 0 16,1-5-2-16,-1 9 1 16,1 1 3-16,-1 0 0 15,3-3-1-15,5 0 1 0,6 0-2 16,-1 3 0-16,1 2-2 16,-3 2 0-16,0 5-1 15,0 2 1-15,-3 6-2 16,0-6 1-16,-2 3 1 0,-3 4 0 15,0 7-2-15,0-1 1 16,-5 3 2-16,-3-6 0 16,-3 0-1-16,-2-5 0 15,0-7 0 1,2-5 0-16,1-4 1 16,-1-8 0-16,3 6-3 15,3 6 1-15,5-2 0 16,2 0 1-16,4 0-1 15,2 0 0-15,2 2 0 16,3 3 0-16,-2-1 0 16,0 6 1-16,-6-3-1 15,0 0 0-15,0 9 1 0,-2 3 0 16,-6 4-1 0,-2 3 0-16,-3 0 1 0,-2-3 1 15,-4-6-1-15,1-1 0 16,0-6-1-16,2-6 1 15,-2-4 1-15,3-7 0 0,7-7-3 16,3 9 1-16,3 0 1 16,5-2 1-16,2 0-2 15,6 2 1-15,0 3-1 16,-6 4 0-16,1 5 1 0,0 5 1 16,-3-5-2-16,-3 7 0 15,0 5 1-15,-2 7 1 16,-6-1-1-16,-5 1 0 15,0-2 0-15,0-3 0 16,0-5 0 0,0-2 0-16,0-4-1 15,3-3 1-15,3-5-1 16,-1-7 0-16,3-2-1 16,3-2 0-16,-1-3 1 15,3 9 0-15,1-1 0 16,4 1 0-16,1 3 0 15,-3 2 1-15,0 3 1 0,0 4 0 16,0-4-2-16,-3 4 1 16,0 10 0-16,-5 5 1 15,0-1-1-15,-2 3 0 16,-4-3-1-16,-4 1 0 16,-1-5 1-16,-2-8 0 15,2-4-1-15,3-4 0 0,3-8 0 16,0-5 1-1,2-1-2-15,3 3 1 16,3 4-1-16,2-1 1 16,0 0 0-16,6 5 0 15,-3 5-2-15,-3 4 1 16,3-7 2-16,0 10 0 0,0 7-1 16,0 4 1-1,-3 3-1-15,-5 5 1 0,-2-3 0 16,-1 2 1-16,-2-1-3 0,-3-6 1 0,-5-2 1 31,-6-9 0-31,3-8-1 16,-2-1 0-16,2-8 0 15,3-2 1-15,2-5-1 16,3-4 1-16,5-1-1 16,6 10 0-16,5-3 1 15,5 6 0-15,3 1-1 16,0 3 0-16,0 5 1 0,2-3 0 15,1 8-1-15,-3 6 0 16,-3 5 1 0,-5 5 0-16,-5 2 1 15,-6 3 0-15,-2-6-1 0,-3 4 1 16,-8-6 1 0,-3-9 1-16,1-5-3 0,-1-4 1 15,1-7-1-15,7-8 0 16,6-4-1-16,5-3 0 15,5 3-1-15,6 10 0 16,5-4 0-16,-3 4 1 16,0 1-1-16,0 6 1 15,0 8 0-15,-2 8 1 16,-6 2-1-16,-5 7 0 16,-2 0 0-16,-4 1 0 0,-4-4 1 15,-3-3 1-15,-1-6-3 16,4-2 1-16,2-7-5 15,5-5 0-15,8-6-13 16,6-4 0-16,2 1-8 16,11-9 1-16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45" tIns="96645" rIns="96645" bIns="9664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35f391192_00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spcFirstLastPara="1" wrap="square" lIns="96645" tIns="96645" rIns="96645" bIns="96645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Write out definition of RSS(w_0, w_1)</a:t>
            </a:r>
          </a:p>
        </p:txBody>
      </p:sp>
    </p:spTree>
    <p:extLst>
      <p:ext uri="{BB962C8B-B14F-4D97-AF65-F5344CB8AC3E}">
        <p14:creationId xmlns:p14="http://schemas.microsoft.com/office/powerpoint/2010/main" val="13532481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Write definition of RSS out, first as individual sum and then sigma notation</a:t>
            </a:r>
          </a:p>
        </p:txBody>
      </p:sp>
    </p:spTree>
    <p:extLst>
      <p:ext uri="{BB962C8B-B14F-4D97-AF65-F5344CB8AC3E}">
        <p14:creationId xmlns:p14="http://schemas.microsoft.com/office/powerpoint/2010/main" val="1076450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51264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96123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Draw different values of p in different colors</a:t>
            </a:r>
          </a:p>
          <a:p>
            <a:r>
              <a:rPr lang="en-US" dirty="0"/>
              <a:t>Max p = 32</a:t>
            </a:r>
          </a:p>
        </p:txBody>
      </p:sp>
    </p:spTree>
    <p:extLst>
      <p:ext uri="{BB962C8B-B14F-4D97-AF65-F5344CB8AC3E}">
        <p14:creationId xmlns:p14="http://schemas.microsoft.com/office/powerpoint/2010/main" val="22390384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544f0d804f_0_12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Google Shape;243;g544f0d804f_0_1280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spcFirstLastPara="1" wrap="square" lIns="96645" tIns="96645" rIns="96645" bIns="96645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01789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544f0d804f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544f0d804f_0_37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spcFirstLastPara="1" wrap="square" lIns="96645" tIns="96645" rIns="96645" bIns="96645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590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Write the model $</a:t>
            </a:r>
            <a:r>
              <a:rPr lang="en-US" dirty="0" err="1"/>
              <a:t>y_i</a:t>
            </a:r>
            <a:r>
              <a:rPr lang="en-US" dirty="0"/>
              <a:t> = f(</a:t>
            </a:r>
            <a:r>
              <a:rPr lang="en-US" dirty="0" err="1"/>
              <a:t>x_i</a:t>
            </a:r>
            <a:r>
              <a:rPr lang="en-US" dirty="0"/>
              <a:t>) + \</a:t>
            </a:r>
            <a:r>
              <a:rPr lang="en-US" dirty="0" err="1"/>
              <a:t>eps_i</a:t>
            </a:r>
            <a:r>
              <a:rPr lang="en-US" dirty="0"/>
              <a:t>$ and $E[\</a:t>
            </a:r>
            <a:r>
              <a:rPr lang="en-US" dirty="0" err="1"/>
              <a:t>eps_i</a:t>
            </a:r>
            <a:r>
              <a:rPr lang="en-US" dirty="0"/>
              <a:t>] = 0$</a:t>
            </a:r>
          </a:p>
        </p:txBody>
      </p:sp>
    </p:spTree>
    <p:extLst>
      <p:ext uri="{BB962C8B-B14F-4D97-AF65-F5344CB8AC3E}">
        <p14:creationId xmlns:p14="http://schemas.microsoft.com/office/powerpoint/2010/main" val="645034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Draw line and visually draw error</a:t>
            </a:r>
          </a:p>
        </p:txBody>
      </p:sp>
    </p:spTree>
    <p:extLst>
      <p:ext uri="{BB962C8B-B14F-4D97-AF65-F5344CB8AC3E}">
        <p14:creationId xmlns:p14="http://schemas.microsoft.com/office/powerpoint/2010/main" val="13522523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Write these on the slide </a:t>
            </a:r>
          </a:p>
          <a:p>
            <a:pPr lvl="1"/>
            <a:r>
              <a:rPr lang="en-US" dirty="0"/>
              <a:t>Training data: Raw data about houses</a:t>
            </a:r>
          </a:p>
          <a:p>
            <a:pPr lvl="1"/>
            <a:r>
              <a:rPr lang="en-US" dirty="0"/>
              <a:t>Feature extraction: Extract / transform/ compute relevant features</a:t>
            </a:r>
          </a:p>
          <a:p>
            <a:pPr lvl="1"/>
            <a:r>
              <a:rPr lang="en-US" dirty="0"/>
              <a:t>X: SQ. FT</a:t>
            </a:r>
          </a:p>
          <a:p>
            <a:pPr lvl="1"/>
            <a:r>
              <a:rPr lang="en-US" dirty="0"/>
              <a:t>Y: Actual house prices</a:t>
            </a:r>
          </a:p>
          <a:p>
            <a:pPr lvl="1"/>
            <a:r>
              <a:rPr lang="en-US" dirty="0"/>
              <a:t>Quality Metric: Errors in predicted values</a:t>
            </a:r>
          </a:p>
          <a:p>
            <a:pPr lvl="1"/>
            <a:r>
              <a:rPr lang="en-US" dirty="0"/>
              <a:t>ML Algorithm: Estimate function from data to be best “quality”</a:t>
            </a:r>
          </a:p>
          <a:p>
            <a:pPr lvl="1"/>
            <a:r>
              <a:rPr lang="en-US" dirty="0"/>
              <a:t>\hat{Y}: predicted sales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10982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31364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Talk about what happens if w_1 is 0</a:t>
            </a:r>
          </a:p>
        </p:txBody>
      </p:sp>
    </p:spTree>
    <p:extLst>
      <p:ext uri="{BB962C8B-B14F-4D97-AF65-F5344CB8AC3E}">
        <p14:creationId xmlns:p14="http://schemas.microsoft.com/office/powerpoint/2010/main" val="26947354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9036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6CD9732-38F6-429A-80B4-0D5E5CCEE5C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69101" y="-300"/>
            <a:ext cx="4602079" cy="5143500"/>
          </a:xfrm>
          <a:prstGeom prst="rect">
            <a:avLst/>
          </a:prstGeom>
        </p:spPr>
      </p:pic>
      <p:sp>
        <p:nvSpPr>
          <p:cNvPr id="10" name="Google Shape;10;p2"/>
          <p:cNvSpPr/>
          <p:nvPr/>
        </p:nvSpPr>
        <p:spPr>
          <a:xfrm flipH="1">
            <a:off x="-688" y="0"/>
            <a:ext cx="45756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468925" y="2387250"/>
            <a:ext cx="3636600" cy="2259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3000"/>
              <a:buNone/>
              <a:defRPr sz="3000" b="1">
                <a:solidFill>
                  <a:srgbClr val="B57BA6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3000"/>
              <a:buNone/>
              <a:defRPr sz="3000" b="1">
                <a:solidFill>
                  <a:srgbClr val="F6703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3000"/>
              <a:buNone/>
              <a:defRPr sz="3000" b="1">
                <a:solidFill>
                  <a:srgbClr val="F6703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3000"/>
              <a:buNone/>
              <a:defRPr sz="3000" b="1">
                <a:solidFill>
                  <a:srgbClr val="F6703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3000"/>
              <a:buNone/>
              <a:defRPr sz="3000" b="1">
                <a:solidFill>
                  <a:srgbClr val="F6703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3000"/>
              <a:buNone/>
              <a:defRPr sz="3000" b="1">
                <a:solidFill>
                  <a:srgbClr val="F6703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3000"/>
              <a:buNone/>
              <a:defRPr sz="3000" b="1">
                <a:solidFill>
                  <a:srgbClr val="F6703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3000"/>
              <a:buNone/>
              <a:defRPr sz="3000" b="1">
                <a:solidFill>
                  <a:srgbClr val="F6703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3000"/>
              <a:buNone/>
              <a:defRPr sz="3000" b="1">
                <a:solidFill>
                  <a:srgbClr val="F67031"/>
                </a:solidFill>
              </a:defRPr>
            </a:lvl9pPr>
          </a:lstStyle>
          <a:p>
            <a:endParaRPr dirty="0"/>
          </a:p>
        </p:txBody>
      </p:sp>
      <p:sp>
        <p:nvSpPr>
          <p:cNvPr id="12" name="Google Shape;12;p2"/>
          <p:cNvSpPr/>
          <p:nvPr/>
        </p:nvSpPr>
        <p:spPr>
          <a:xfrm>
            <a:off x="4574900" y="-150"/>
            <a:ext cx="185400" cy="5143500"/>
          </a:xfrm>
          <a:prstGeom prst="rect">
            <a:avLst/>
          </a:prstGeom>
          <a:gradFill>
            <a:gsLst>
              <a:gs pos="0">
                <a:srgbClr val="000014">
                  <a:alpha val="49803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4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rgbClr val="FFFFFF"/>
                </a:solidFill>
              </a:defRPr>
            </a:lvl1pPr>
            <a:lvl2pPr lvl="1">
              <a:buNone/>
              <a:defRPr>
                <a:solidFill>
                  <a:srgbClr val="FFFFFF"/>
                </a:solidFill>
              </a:defRPr>
            </a:lvl2pPr>
            <a:lvl3pPr lvl="2">
              <a:buNone/>
              <a:defRPr>
                <a:solidFill>
                  <a:srgbClr val="FFFFFF"/>
                </a:solidFill>
              </a:defRPr>
            </a:lvl3pPr>
            <a:lvl4pPr lvl="3">
              <a:buNone/>
              <a:defRPr>
                <a:solidFill>
                  <a:srgbClr val="FFFFFF"/>
                </a:solidFill>
              </a:defRPr>
            </a:lvl4pPr>
            <a:lvl5pPr lvl="4">
              <a:buNone/>
              <a:defRPr>
                <a:solidFill>
                  <a:srgbClr val="FFFFFF"/>
                </a:solidFill>
              </a:defRPr>
            </a:lvl5pPr>
            <a:lvl6pPr lvl="5">
              <a:buNone/>
              <a:defRPr>
                <a:solidFill>
                  <a:srgbClr val="FFFFFF"/>
                </a:solidFill>
              </a:defRPr>
            </a:lvl6pPr>
            <a:lvl7pPr lvl="6">
              <a:buNone/>
              <a:defRPr>
                <a:solidFill>
                  <a:srgbClr val="FFFFFF"/>
                </a:solidFill>
              </a:defRPr>
            </a:lvl7pPr>
            <a:lvl8pPr lvl="7">
              <a:buNone/>
              <a:defRPr>
                <a:solidFill>
                  <a:srgbClr val="FFFFFF"/>
                </a:solidFill>
              </a:defRPr>
            </a:lvl8pPr>
            <a:lvl9pPr lvl="8">
              <a:buNone/>
              <a:defRPr>
                <a:solidFill>
                  <a:srgbClr val="FFFFFF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/>
          <p:nvPr/>
        </p:nvSpPr>
        <p:spPr>
          <a:xfrm flipH="1">
            <a:off x="-7125" y="0"/>
            <a:ext cx="25926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3"/>
          <p:cNvSpPr/>
          <p:nvPr/>
        </p:nvSpPr>
        <p:spPr>
          <a:xfrm>
            <a:off x="2585478" y="0"/>
            <a:ext cx="113100" cy="5143500"/>
          </a:xfrm>
          <a:prstGeom prst="rect">
            <a:avLst/>
          </a:prstGeom>
          <a:gradFill>
            <a:gsLst>
              <a:gs pos="0">
                <a:srgbClr val="000014">
                  <a:alpha val="20000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16;p3"/>
          <p:cNvSpPr txBox="1">
            <a:spLocks noGrp="1"/>
          </p:cNvSpPr>
          <p:nvPr>
            <p:ph type="ctrTitle"/>
          </p:nvPr>
        </p:nvSpPr>
        <p:spPr>
          <a:xfrm>
            <a:off x="277100" y="284200"/>
            <a:ext cx="2024100" cy="36780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B57BA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9pPr>
          </a:lstStyle>
          <a:p>
            <a:endParaRPr dirty="0"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277100" y="3983050"/>
            <a:ext cx="20241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Georgia"/>
              <a:buNone/>
              <a:defRPr i="1">
                <a:solidFill>
                  <a:srgbClr val="999999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3000"/>
              <a:buFont typeface="Georgia"/>
              <a:buNone/>
              <a:defRPr sz="3000" i="1">
                <a:solidFill>
                  <a:srgbClr val="999999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3000"/>
              <a:buFont typeface="Georgia"/>
              <a:buNone/>
              <a:defRPr sz="3000" i="1">
                <a:solidFill>
                  <a:srgbClr val="999999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3000"/>
              <a:buFont typeface="Georgia"/>
              <a:buNone/>
              <a:defRPr sz="3000" i="1">
                <a:solidFill>
                  <a:srgbClr val="999999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3000"/>
              <a:buFont typeface="Georgia"/>
              <a:buNone/>
              <a:defRPr sz="3000" i="1">
                <a:solidFill>
                  <a:srgbClr val="999999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3000"/>
              <a:buFont typeface="Georgia"/>
              <a:buNone/>
              <a:defRPr sz="3000" i="1">
                <a:solidFill>
                  <a:srgbClr val="999999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3000"/>
              <a:buFont typeface="Georgia"/>
              <a:buNone/>
              <a:defRPr sz="3000" i="1">
                <a:solidFill>
                  <a:srgbClr val="999999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3000"/>
              <a:buFont typeface="Georgia"/>
              <a:buNone/>
              <a:defRPr sz="3000" i="1">
                <a:solidFill>
                  <a:srgbClr val="999999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3000"/>
              <a:buFont typeface="Georgia"/>
              <a:buNone/>
              <a:defRPr sz="3000" i="1">
                <a:solidFill>
                  <a:srgbClr val="999999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rgbClr val="FFFFFF"/>
                </a:solidFill>
              </a:defRPr>
            </a:lvl1pPr>
            <a:lvl2pPr lvl="1">
              <a:buNone/>
              <a:defRPr>
                <a:solidFill>
                  <a:srgbClr val="FFFFFF"/>
                </a:solidFill>
              </a:defRPr>
            </a:lvl2pPr>
            <a:lvl3pPr lvl="2">
              <a:buNone/>
              <a:defRPr>
                <a:solidFill>
                  <a:srgbClr val="FFFFFF"/>
                </a:solidFill>
              </a:defRPr>
            </a:lvl3pPr>
            <a:lvl4pPr lvl="3">
              <a:buNone/>
              <a:defRPr>
                <a:solidFill>
                  <a:srgbClr val="FFFFFF"/>
                </a:solidFill>
              </a:defRPr>
            </a:lvl4pPr>
            <a:lvl5pPr lvl="4">
              <a:buNone/>
              <a:defRPr>
                <a:solidFill>
                  <a:srgbClr val="FFFFFF"/>
                </a:solidFill>
              </a:defRPr>
            </a:lvl5pPr>
            <a:lvl6pPr lvl="5">
              <a:buNone/>
              <a:defRPr>
                <a:solidFill>
                  <a:srgbClr val="FFFFFF"/>
                </a:solidFill>
              </a:defRPr>
            </a:lvl6pPr>
            <a:lvl7pPr lvl="6">
              <a:buNone/>
              <a:defRPr>
                <a:solidFill>
                  <a:srgbClr val="FFFFFF"/>
                </a:solidFill>
              </a:defRPr>
            </a:lvl7pPr>
            <a:lvl8pPr lvl="7">
              <a:buNone/>
              <a:defRPr>
                <a:solidFill>
                  <a:srgbClr val="FFFFFF"/>
                </a:solidFill>
              </a:defRPr>
            </a:lvl8pPr>
            <a:lvl9pPr lvl="8">
              <a:buNone/>
              <a:defRPr>
                <a:solidFill>
                  <a:srgbClr val="FFFFFF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BF2B598-DA07-4F30-BC18-EBBE2AB51D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4274433"/>
            <a:ext cx="2585474" cy="869067"/>
          </a:xfrm>
          <a:prstGeom prst="rect">
            <a:avLst/>
          </a:prstGeom>
        </p:spPr>
      </p:pic>
      <p:sp>
        <p:nvSpPr>
          <p:cNvPr id="33" name="Google Shape;33;p6"/>
          <p:cNvSpPr/>
          <p:nvPr/>
        </p:nvSpPr>
        <p:spPr>
          <a:xfrm flipH="1">
            <a:off x="2472375" y="0"/>
            <a:ext cx="113100" cy="5143500"/>
          </a:xfrm>
          <a:prstGeom prst="rect">
            <a:avLst/>
          </a:prstGeom>
          <a:gradFill>
            <a:gsLst>
              <a:gs pos="0">
                <a:srgbClr val="000014">
                  <a:alpha val="20000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34;p6"/>
          <p:cNvSpPr/>
          <p:nvPr/>
        </p:nvSpPr>
        <p:spPr>
          <a:xfrm>
            <a:off x="2585475" y="0"/>
            <a:ext cx="65586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title"/>
          </p:nvPr>
        </p:nvSpPr>
        <p:spPr>
          <a:xfrm>
            <a:off x="234450" y="575500"/>
            <a:ext cx="20463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 dirty="0"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1"/>
          </p:nvPr>
        </p:nvSpPr>
        <p:spPr>
          <a:xfrm>
            <a:off x="3090625" y="575500"/>
            <a:ext cx="55962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600"/>
              </a:spcBef>
              <a:spcAft>
                <a:spcPts val="0"/>
              </a:spcAft>
              <a:buSzPts val="1400"/>
              <a:buChar char="▪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9pPr>
          </a:lstStyle>
          <a:p>
            <a:endParaRPr dirty="0"/>
          </a:p>
        </p:txBody>
      </p:sp>
      <p:sp>
        <p:nvSpPr>
          <p:cNvPr id="37" name="Google Shape;37;p6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 preserve="1">
  <p:cSld name="Optional">
    <p:bg>
      <p:bgPr>
        <a:solidFill>
          <a:srgbClr val="D89F39"/>
        </a:solidFill>
        <a:effectLst/>
      </p:bgPr>
    </p:bg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6"/>
          <p:cNvSpPr/>
          <p:nvPr/>
        </p:nvSpPr>
        <p:spPr>
          <a:xfrm flipH="1">
            <a:off x="2472375" y="0"/>
            <a:ext cx="113100" cy="5143500"/>
          </a:xfrm>
          <a:prstGeom prst="rect">
            <a:avLst/>
          </a:prstGeom>
          <a:gradFill>
            <a:gsLst>
              <a:gs pos="0">
                <a:srgbClr val="000014">
                  <a:alpha val="20000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34;p6"/>
          <p:cNvSpPr/>
          <p:nvPr/>
        </p:nvSpPr>
        <p:spPr>
          <a:xfrm>
            <a:off x="2585475" y="0"/>
            <a:ext cx="65586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title"/>
          </p:nvPr>
        </p:nvSpPr>
        <p:spPr>
          <a:xfrm>
            <a:off x="234450" y="575500"/>
            <a:ext cx="20463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1"/>
          </p:nvPr>
        </p:nvSpPr>
        <p:spPr>
          <a:xfrm>
            <a:off x="3090625" y="575500"/>
            <a:ext cx="55962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600"/>
              </a:spcBef>
              <a:spcAft>
                <a:spcPts val="0"/>
              </a:spcAft>
              <a:buSzPts val="1400"/>
              <a:buChar char="▪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9pPr>
          </a:lstStyle>
          <a:p>
            <a:endParaRPr dirty="0"/>
          </a:p>
        </p:txBody>
      </p:sp>
      <p:sp>
        <p:nvSpPr>
          <p:cNvPr id="37" name="Google Shape;37;p6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052206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llEverywhere - Pair" preserve="1">
  <p:cSld name="1_PollEverywhere - Pair">
    <p:bg>
      <p:bgPr>
        <a:solidFill>
          <a:srgbClr val="6093C5"/>
        </a:solid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1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2585475" cy="1357368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11"/>
          <p:cNvSpPr/>
          <p:nvPr/>
        </p:nvSpPr>
        <p:spPr>
          <a:xfrm>
            <a:off x="2585475" y="0"/>
            <a:ext cx="65586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79;p11"/>
          <p:cNvSpPr txBox="1">
            <a:spLocks noGrp="1"/>
          </p:cNvSpPr>
          <p:nvPr>
            <p:ph type="body" idx="1"/>
          </p:nvPr>
        </p:nvSpPr>
        <p:spPr>
          <a:xfrm>
            <a:off x="3090625" y="575500"/>
            <a:ext cx="55962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 rtl="0">
              <a:spcBef>
                <a:spcPts val="600"/>
              </a:spcBef>
              <a:spcAft>
                <a:spcPts val="0"/>
              </a:spcAft>
              <a:buSzPts val="1400"/>
              <a:buChar char="▪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9pPr>
          </a:lstStyle>
          <a:p>
            <a:endParaRPr dirty="0"/>
          </a:p>
        </p:txBody>
      </p:sp>
      <p:sp>
        <p:nvSpPr>
          <p:cNvPr id="81" name="Google Shape;81;p1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  <p:sp>
        <p:nvSpPr>
          <p:cNvPr id="83" name="Google Shape;83;p11"/>
          <p:cNvSpPr txBox="1">
            <a:spLocks noGrp="1"/>
          </p:cNvSpPr>
          <p:nvPr>
            <p:ph type="title"/>
          </p:nvPr>
        </p:nvSpPr>
        <p:spPr>
          <a:xfrm>
            <a:off x="269575" y="1700325"/>
            <a:ext cx="20463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1"/>
          <p:cNvSpPr/>
          <p:nvPr/>
        </p:nvSpPr>
        <p:spPr>
          <a:xfrm>
            <a:off x="1411630" y="1234456"/>
            <a:ext cx="182888" cy="195070"/>
          </a:xfrm>
          <a:custGeom>
            <a:avLst/>
            <a:gdLst/>
            <a:ahLst/>
            <a:cxnLst/>
            <a:rect l="l" t="t" r="r" b="b"/>
            <a:pathLst>
              <a:path w="15247" h="16075" fill="none" extrusionOk="0">
                <a:moveTo>
                  <a:pt x="9401" y="10717"/>
                </a:moveTo>
                <a:lnTo>
                  <a:pt x="9401" y="10717"/>
                </a:lnTo>
                <a:lnTo>
                  <a:pt x="9085" y="10692"/>
                </a:lnTo>
                <a:lnTo>
                  <a:pt x="9085" y="9596"/>
                </a:lnTo>
                <a:lnTo>
                  <a:pt x="9085" y="9596"/>
                </a:lnTo>
                <a:lnTo>
                  <a:pt x="9401" y="9377"/>
                </a:lnTo>
                <a:lnTo>
                  <a:pt x="9718" y="9133"/>
                </a:lnTo>
                <a:lnTo>
                  <a:pt x="10010" y="8866"/>
                </a:lnTo>
                <a:lnTo>
                  <a:pt x="10302" y="8573"/>
                </a:lnTo>
                <a:lnTo>
                  <a:pt x="10546" y="8232"/>
                </a:lnTo>
                <a:lnTo>
                  <a:pt x="10765" y="7867"/>
                </a:lnTo>
                <a:lnTo>
                  <a:pt x="10984" y="7502"/>
                </a:lnTo>
                <a:lnTo>
                  <a:pt x="11155" y="7088"/>
                </a:lnTo>
                <a:lnTo>
                  <a:pt x="11155" y="7088"/>
                </a:lnTo>
                <a:lnTo>
                  <a:pt x="11228" y="7112"/>
                </a:lnTo>
                <a:lnTo>
                  <a:pt x="11228" y="7112"/>
                </a:lnTo>
                <a:lnTo>
                  <a:pt x="11374" y="7112"/>
                </a:lnTo>
                <a:lnTo>
                  <a:pt x="11496" y="7039"/>
                </a:lnTo>
                <a:lnTo>
                  <a:pt x="11617" y="6942"/>
                </a:lnTo>
                <a:lnTo>
                  <a:pt x="11715" y="6771"/>
                </a:lnTo>
                <a:lnTo>
                  <a:pt x="11812" y="6601"/>
                </a:lnTo>
                <a:lnTo>
                  <a:pt x="11910" y="6381"/>
                </a:lnTo>
                <a:lnTo>
                  <a:pt x="11958" y="6138"/>
                </a:lnTo>
                <a:lnTo>
                  <a:pt x="12007" y="5870"/>
                </a:lnTo>
                <a:lnTo>
                  <a:pt x="12007" y="5870"/>
                </a:lnTo>
                <a:lnTo>
                  <a:pt x="12031" y="5626"/>
                </a:lnTo>
                <a:lnTo>
                  <a:pt x="12007" y="5383"/>
                </a:lnTo>
                <a:lnTo>
                  <a:pt x="11983" y="5188"/>
                </a:lnTo>
                <a:lnTo>
                  <a:pt x="11934" y="4993"/>
                </a:lnTo>
                <a:lnTo>
                  <a:pt x="11885" y="4823"/>
                </a:lnTo>
                <a:lnTo>
                  <a:pt x="11812" y="4677"/>
                </a:lnTo>
                <a:lnTo>
                  <a:pt x="11715" y="4579"/>
                </a:lnTo>
                <a:lnTo>
                  <a:pt x="11593" y="4506"/>
                </a:lnTo>
                <a:lnTo>
                  <a:pt x="11593" y="4506"/>
                </a:lnTo>
                <a:lnTo>
                  <a:pt x="11666" y="4141"/>
                </a:lnTo>
                <a:lnTo>
                  <a:pt x="11690" y="3800"/>
                </a:lnTo>
                <a:lnTo>
                  <a:pt x="11690" y="3483"/>
                </a:lnTo>
                <a:lnTo>
                  <a:pt x="11690" y="3191"/>
                </a:lnTo>
                <a:lnTo>
                  <a:pt x="11666" y="2899"/>
                </a:lnTo>
                <a:lnTo>
                  <a:pt x="11617" y="2631"/>
                </a:lnTo>
                <a:lnTo>
                  <a:pt x="11544" y="2387"/>
                </a:lnTo>
                <a:lnTo>
                  <a:pt x="11471" y="2144"/>
                </a:lnTo>
                <a:lnTo>
                  <a:pt x="11374" y="1924"/>
                </a:lnTo>
                <a:lnTo>
                  <a:pt x="11276" y="1705"/>
                </a:lnTo>
                <a:lnTo>
                  <a:pt x="11155" y="1510"/>
                </a:lnTo>
                <a:lnTo>
                  <a:pt x="11009" y="1340"/>
                </a:lnTo>
                <a:lnTo>
                  <a:pt x="10862" y="1169"/>
                </a:lnTo>
                <a:lnTo>
                  <a:pt x="10716" y="1023"/>
                </a:lnTo>
                <a:lnTo>
                  <a:pt x="10400" y="755"/>
                </a:lnTo>
                <a:lnTo>
                  <a:pt x="10034" y="561"/>
                </a:lnTo>
                <a:lnTo>
                  <a:pt x="9669" y="366"/>
                </a:lnTo>
                <a:lnTo>
                  <a:pt x="9304" y="244"/>
                </a:lnTo>
                <a:lnTo>
                  <a:pt x="8938" y="146"/>
                </a:lnTo>
                <a:lnTo>
                  <a:pt x="8573" y="73"/>
                </a:lnTo>
                <a:lnTo>
                  <a:pt x="8232" y="25"/>
                </a:lnTo>
                <a:lnTo>
                  <a:pt x="7915" y="0"/>
                </a:lnTo>
                <a:lnTo>
                  <a:pt x="7623" y="0"/>
                </a:lnTo>
                <a:lnTo>
                  <a:pt x="7623" y="0"/>
                </a:lnTo>
                <a:lnTo>
                  <a:pt x="7282" y="25"/>
                </a:lnTo>
                <a:lnTo>
                  <a:pt x="6990" y="98"/>
                </a:lnTo>
                <a:lnTo>
                  <a:pt x="6746" y="171"/>
                </a:lnTo>
                <a:lnTo>
                  <a:pt x="6527" y="293"/>
                </a:lnTo>
                <a:lnTo>
                  <a:pt x="6332" y="390"/>
                </a:lnTo>
                <a:lnTo>
                  <a:pt x="6186" y="536"/>
                </a:lnTo>
                <a:lnTo>
                  <a:pt x="6040" y="658"/>
                </a:lnTo>
                <a:lnTo>
                  <a:pt x="5943" y="780"/>
                </a:lnTo>
                <a:lnTo>
                  <a:pt x="5943" y="780"/>
                </a:lnTo>
                <a:lnTo>
                  <a:pt x="5943" y="780"/>
                </a:lnTo>
                <a:lnTo>
                  <a:pt x="5943" y="780"/>
                </a:lnTo>
                <a:lnTo>
                  <a:pt x="5553" y="853"/>
                </a:lnTo>
                <a:lnTo>
                  <a:pt x="5188" y="975"/>
                </a:lnTo>
                <a:lnTo>
                  <a:pt x="4871" y="1145"/>
                </a:lnTo>
                <a:lnTo>
                  <a:pt x="4603" y="1316"/>
                </a:lnTo>
                <a:lnTo>
                  <a:pt x="4360" y="1535"/>
                </a:lnTo>
                <a:lnTo>
                  <a:pt x="4165" y="1754"/>
                </a:lnTo>
                <a:lnTo>
                  <a:pt x="4019" y="2022"/>
                </a:lnTo>
                <a:lnTo>
                  <a:pt x="3897" y="2290"/>
                </a:lnTo>
                <a:lnTo>
                  <a:pt x="3799" y="2558"/>
                </a:lnTo>
                <a:lnTo>
                  <a:pt x="3726" y="2826"/>
                </a:lnTo>
                <a:lnTo>
                  <a:pt x="3678" y="3118"/>
                </a:lnTo>
                <a:lnTo>
                  <a:pt x="3629" y="3410"/>
                </a:lnTo>
                <a:lnTo>
                  <a:pt x="3629" y="3702"/>
                </a:lnTo>
                <a:lnTo>
                  <a:pt x="3629" y="3970"/>
                </a:lnTo>
                <a:lnTo>
                  <a:pt x="3678" y="4482"/>
                </a:lnTo>
                <a:lnTo>
                  <a:pt x="3678" y="4482"/>
                </a:lnTo>
                <a:lnTo>
                  <a:pt x="3678" y="4506"/>
                </a:lnTo>
                <a:lnTo>
                  <a:pt x="3678" y="4506"/>
                </a:lnTo>
                <a:lnTo>
                  <a:pt x="3556" y="4555"/>
                </a:lnTo>
                <a:lnTo>
                  <a:pt x="3459" y="4652"/>
                </a:lnTo>
                <a:lnTo>
                  <a:pt x="3385" y="4798"/>
                </a:lnTo>
                <a:lnTo>
                  <a:pt x="3312" y="4969"/>
                </a:lnTo>
                <a:lnTo>
                  <a:pt x="3264" y="5164"/>
                </a:lnTo>
                <a:lnTo>
                  <a:pt x="3239" y="5383"/>
                </a:lnTo>
                <a:lnTo>
                  <a:pt x="3215" y="5626"/>
                </a:lnTo>
                <a:lnTo>
                  <a:pt x="3239" y="5870"/>
                </a:lnTo>
                <a:lnTo>
                  <a:pt x="3239" y="5870"/>
                </a:lnTo>
                <a:lnTo>
                  <a:pt x="3288" y="6138"/>
                </a:lnTo>
                <a:lnTo>
                  <a:pt x="3337" y="6381"/>
                </a:lnTo>
                <a:lnTo>
                  <a:pt x="3434" y="6601"/>
                </a:lnTo>
                <a:lnTo>
                  <a:pt x="3532" y="6771"/>
                </a:lnTo>
                <a:lnTo>
                  <a:pt x="3629" y="6942"/>
                </a:lnTo>
                <a:lnTo>
                  <a:pt x="3751" y="7039"/>
                </a:lnTo>
                <a:lnTo>
                  <a:pt x="3873" y="7112"/>
                </a:lnTo>
                <a:lnTo>
                  <a:pt x="4019" y="7112"/>
                </a:lnTo>
                <a:lnTo>
                  <a:pt x="4019" y="7112"/>
                </a:lnTo>
                <a:lnTo>
                  <a:pt x="4092" y="7088"/>
                </a:lnTo>
                <a:lnTo>
                  <a:pt x="4092" y="7088"/>
                </a:lnTo>
                <a:lnTo>
                  <a:pt x="4262" y="7502"/>
                </a:lnTo>
                <a:lnTo>
                  <a:pt x="4481" y="7867"/>
                </a:lnTo>
                <a:lnTo>
                  <a:pt x="4701" y="8232"/>
                </a:lnTo>
                <a:lnTo>
                  <a:pt x="4969" y="8573"/>
                </a:lnTo>
                <a:lnTo>
                  <a:pt x="5236" y="8866"/>
                </a:lnTo>
                <a:lnTo>
                  <a:pt x="5529" y="9133"/>
                </a:lnTo>
                <a:lnTo>
                  <a:pt x="5845" y="9377"/>
                </a:lnTo>
                <a:lnTo>
                  <a:pt x="6162" y="9596"/>
                </a:lnTo>
                <a:lnTo>
                  <a:pt x="6162" y="10668"/>
                </a:lnTo>
                <a:lnTo>
                  <a:pt x="6162" y="10668"/>
                </a:lnTo>
                <a:lnTo>
                  <a:pt x="5650" y="10717"/>
                </a:lnTo>
                <a:lnTo>
                  <a:pt x="5650" y="10717"/>
                </a:lnTo>
                <a:lnTo>
                  <a:pt x="5066" y="10814"/>
                </a:lnTo>
                <a:lnTo>
                  <a:pt x="4506" y="10936"/>
                </a:lnTo>
                <a:lnTo>
                  <a:pt x="3946" y="11058"/>
                </a:lnTo>
                <a:lnTo>
                  <a:pt x="3410" y="11228"/>
                </a:lnTo>
                <a:lnTo>
                  <a:pt x="2923" y="11423"/>
                </a:lnTo>
                <a:lnTo>
                  <a:pt x="2460" y="11642"/>
                </a:lnTo>
                <a:lnTo>
                  <a:pt x="2022" y="11886"/>
                </a:lnTo>
                <a:lnTo>
                  <a:pt x="1632" y="12153"/>
                </a:lnTo>
                <a:lnTo>
                  <a:pt x="1267" y="12421"/>
                </a:lnTo>
                <a:lnTo>
                  <a:pt x="950" y="12738"/>
                </a:lnTo>
                <a:lnTo>
                  <a:pt x="682" y="13079"/>
                </a:lnTo>
                <a:lnTo>
                  <a:pt x="439" y="13420"/>
                </a:lnTo>
                <a:lnTo>
                  <a:pt x="268" y="13810"/>
                </a:lnTo>
                <a:lnTo>
                  <a:pt x="122" y="14199"/>
                </a:lnTo>
                <a:lnTo>
                  <a:pt x="49" y="14638"/>
                </a:lnTo>
                <a:lnTo>
                  <a:pt x="0" y="15076"/>
                </a:lnTo>
                <a:lnTo>
                  <a:pt x="0" y="15076"/>
                </a:lnTo>
                <a:lnTo>
                  <a:pt x="49" y="15125"/>
                </a:lnTo>
                <a:lnTo>
                  <a:pt x="244" y="15222"/>
                </a:lnTo>
                <a:lnTo>
                  <a:pt x="414" y="15295"/>
                </a:lnTo>
                <a:lnTo>
                  <a:pt x="633" y="15393"/>
                </a:lnTo>
                <a:lnTo>
                  <a:pt x="901" y="15490"/>
                </a:lnTo>
                <a:lnTo>
                  <a:pt x="1267" y="15563"/>
                </a:lnTo>
                <a:lnTo>
                  <a:pt x="1705" y="15661"/>
                </a:lnTo>
                <a:lnTo>
                  <a:pt x="2216" y="15758"/>
                </a:lnTo>
                <a:lnTo>
                  <a:pt x="2825" y="15831"/>
                </a:lnTo>
                <a:lnTo>
                  <a:pt x="3556" y="15928"/>
                </a:lnTo>
                <a:lnTo>
                  <a:pt x="4384" y="15977"/>
                </a:lnTo>
                <a:lnTo>
                  <a:pt x="5309" y="16026"/>
                </a:lnTo>
                <a:lnTo>
                  <a:pt x="6381" y="16050"/>
                </a:lnTo>
                <a:lnTo>
                  <a:pt x="7599" y="16075"/>
                </a:lnTo>
                <a:lnTo>
                  <a:pt x="7599" y="16075"/>
                </a:lnTo>
                <a:lnTo>
                  <a:pt x="8792" y="16050"/>
                </a:lnTo>
                <a:lnTo>
                  <a:pt x="9864" y="16026"/>
                </a:lnTo>
                <a:lnTo>
                  <a:pt x="10814" y="15977"/>
                </a:lnTo>
                <a:lnTo>
                  <a:pt x="11642" y="15928"/>
                </a:lnTo>
                <a:lnTo>
                  <a:pt x="12372" y="15831"/>
                </a:lnTo>
                <a:lnTo>
                  <a:pt x="12981" y="15758"/>
                </a:lnTo>
                <a:lnTo>
                  <a:pt x="13517" y="15661"/>
                </a:lnTo>
                <a:lnTo>
                  <a:pt x="13955" y="15563"/>
                </a:lnTo>
                <a:lnTo>
                  <a:pt x="14321" y="15490"/>
                </a:lnTo>
                <a:lnTo>
                  <a:pt x="14613" y="15393"/>
                </a:lnTo>
                <a:lnTo>
                  <a:pt x="14832" y="15295"/>
                </a:lnTo>
                <a:lnTo>
                  <a:pt x="15003" y="15222"/>
                </a:lnTo>
                <a:lnTo>
                  <a:pt x="15173" y="15125"/>
                </a:lnTo>
                <a:lnTo>
                  <a:pt x="15246" y="15076"/>
                </a:lnTo>
                <a:lnTo>
                  <a:pt x="15246" y="15076"/>
                </a:lnTo>
                <a:lnTo>
                  <a:pt x="15198" y="14613"/>
                </a:lnTo>
                <a:lnTo>
                  <a:pt x="15125" y="14175"/>
                </a:lnTo>
                <a:lnTo>
                  <a:pt x="15003" y="13761"/>
                </a:lnTo>
                <a:lnTo>
                  <a:pt x="14832" y="13371"/>
                </a:lnTo>
                <a:lnTo>
                  <a:pt x="14589" y="13006"/>
                </a:lnTo>
                <a:lnTo>
                  <a:pt x="14321" y="12665"/>
                </a:lnTo>
                <a:lnTo>
                  <a:pt x="14004" y="12373"/>
                </a:lnTo>
                <a:lnTo>
                  <a:pt x="13639" y="12080"/>
                </a:lnTo>
                <a:lnTo>
                  <a:pt x="13249" y="11813"/>
                </a:lnTo>
                <a:lnTo>
                  <a:pt x="12811" y="11593"/>
                </a:lnTo>
                <a:lnTo>
                  <a:pt x="12324" y="11374"/>
                </a:lnTo>
                <a:lnTo>
                  <a:pt x="11812" y="11204"/>
                </a:lnTo>
                <a:lnTo>
                  <a:pt x="11252" y="11033"/>
                </a:lnTo>
                <a:lnTo>
                  <a:pt x="10668" y="10911"/>
                </a:lnTo>
                <a:lnTo>
                  <a:pt x="10034" y="10790"/>
                </a:lnTo>
                <a:lnTo>
                  <a:pt x="9401" y="10717"/>
                </a:lnTo>
                <a:lnTo>
                  <a:pt x="9401" y="10717"/>
                </a:lnTo>
                <a:close/>
              </a:path>
            </a:pathLst>
          </a:custGeom>
          <a:noFill/>
          <a:ln w="121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6" name="Google Shape;86;p11"/>
          <p:cNvPicPr preferRelativeResize="0"/>
          <p:nvPr/>
        </p:nvPicPr>
        <p:blipFill rotWithShape="1">
          <a:blip r:embed="rId3">
            <a:alphaModFix/>
          </a:blip>
          <a:srcRect t="5436" b="5436"/>
          <a:stretch/>
        </p:blipFill>
        <p:spPr>
          <a:xfrm>
            <a:off x="1" y="3395354"/>
            <a:ext cx="2585474" cy="1748146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1"/>
          <p:cNvSpPr txBox="1"/>
          <p:nvPr/>
        </p:nvSpPr>
        <p:spPr>
          <a:xfrm>
            <a:off x="25" y="3928800"/>
            <a:ext cx="2585400" cy="50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 dirty="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rPr>
              <a:t>pollev.com/cs416</a:t>
            </a:r>
            <a:endParaRPr sz="1700" b="1" dirty="0">
              <a:solidFill>
                <a:srgbClr val="FFFFFF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88" name="Google Shape;88;p11"/>
          <p:cNvSpPr/>
          <p:nvPr/>
        </p:nvSpPr>
        <p:spPr>
          <a:xfrm flipH="1">
            <a:off x="2472375" y="0"/>
            <a:ext cx="113100" cy="5143500"/>
          </a:xfrm>
          <a:prstGeom prst="rect">
            <a:avLst/>
          </a:prstGeom>
          <a:gradFill>
            <a:gsLst>
              <a:gs pos="0">
                <a:srgbClr val="000014">
                  <a:alpha val="20000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72;p10">
            <a:extLst>
              <a:ext uri="{FF2B5EF4-FFF2-40B4-BE49-F238E27FC236}">
                <a16:creationId xmlns:a16="http://schemas.microsoft.com/office/drawing/2014/main" id="{584BC1AE-CA48-4C7B-8CBC-68108A32BE75}"/>
              </a:ext>
            </a:extLst>
          </p:cNvPr>
          <p:cNvSpPr txBox="1"/>
          <p:nvPr userDrawn="1"/>
        </p:nvSpPr>
        <p:spPr>
          <a:xfrm>
            <a:off x="231975" y="1052565"/>
            <a:ext cx="2046300" cy="68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rgbClr val="FFFFFF"/>
                </a:solidFill>
              </a:rPr>
              <a:t>Think</a:t>
            </a:r>
            <a:endParaRPr sz="2400" dirty="0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4281764"/>
      </p:ext>
    </p:extLst>
  </p:cSld>
  <p:clrMapOvr>
    <a:masterClrMapping/>
  </p:clrMapOvr>
  <p:transition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llEverywhere - Pair" preserve="1">
  <p:cSld name="PollEverywhere - Pair">
    <p:bg>
      <p:bgPr>
        <a:solidFill>
          <a:srgbClr val="6093C5"/>
        </a:solid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1"/>
          <p:cNvSpPr/>
          <p:nvPr/>
        </p:nvSpPr>
        <p:spPr>
          <a:xfrm>
            <a:off x="2585475" y="0"/>
            <a:ext cx="65586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79;p11"/>
          <p:cNvSpPr txBox="1">
            <a:spLocks noGrp="1"/>
          </p:cNvSpPr>
          <p:nvPr>
            <p:ph type="body" idx="1"/>
          </p:nvPr>
        </p:nvSpPr>
        <p:spPr>
          <a:xfrm>
            <a:off x="3090625" y="575500"/>
            <a:ext cx="55962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 rtl="0">
              <a:spcBef>
                <a:spcPts val="600"/>
              </a:spcBef>
              <a:spcAft>
                <a:spcPts val="0"/>
              </a:spcAft>
              <a:buSzPts val="1400"/>
              <a:buChar char="▪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9pPr>
          </a:lstStyle>
          <a:p>
            <a:endParaRPr dirty="0"/>
          </a:p>
        </p:txBody>
      </p:sp>
      <p:pic>
        <p:nvPicPr>
          <p:cNvPr id="80" name="Google Shape;80;p1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2585475" cy="1357368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1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  <p:sp>
        <p:nvSpPr>
          <p:cNvPr id="83" name="Google Shape;83;p11"/>
          <p:cNvSpPr txBox="1">
            <a:spLocks noGrp="1"/>
          </p:cNvSpPr>
          <p:nvPr>
            <p:ph type="title"/>
          </p:nvPr>
        </p:nvSpPr>
        <p:spPr>
          <a:xfrm>
            <a:off x="269575" y="1700325"/>
            <a:ext cx="20463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1"/>
          <p:cNvSpPr/>
          <p:nvPr/>
        </p:nvSpPr>
        <p:spPr>
          <a:xfrm>
            <a:off x="1594518" y="1100842"/>
            <a:ext cx="182888" cy="195070"/>
          </a:xfrm>
          <a:custGeom>
            <a:avLst/>
            <a:gdLst/>
            <a:ahLst/>
            <a:cxnLst/>
            <a:rect l="l" t="t" r="r" b="b"/>
            <a:pathLst>
              <a:path w="15247" h="16075" fill="none" extrusionOk="0">
                <a:moveTo>
                  <a:pt x="9401" y="10717"/>
                </a:moveTo>
                <a:lnTo>
                  <a:pt x="9401" y="10717"/>
                </a:lnTo>
                <a:lnTo>
                  <a:pt x="9085" y="10692"/>
                </a:lnTo>
                <a:lnTo>
                  <a:pt x="9085" y="9596"/>
                </a:lnTo>
                <a:lnTo>
                  <a:pt x="9085" y="9596"/>
                </a:lnTo>
                <a:lnTo>
                  <a:pt x="9401" y="9377"/>
                </a:lnTo>
                <a:lnTo>
                  <a:pt x="9718" y="9133"/>
                </a:lnTo>
                <a:lnTo>
                  <a:pt x="10010" y="8866"/>
                </a:lnTo>
                <a:lnTo>
                  <a:pt x="10302" y="8573"/>
                </a:lnTo>
                <a:lnTo>
                  <a:pt x="10546" y="8232"/>
                </a:lnTo>
                <a:lnTo>
                  <a:pt x="10765" y="7867"/>
                </a:lnTo>
                <a:lnTo>
                  <a:pt x="10984" y="7502"/>
                </a:lnTo>
                <a:lnTo>
                  <a:pt x="11155" y="7088"/>
                </a:lnTo>
                <a:lnTo>
                  <a:pt x="11155" y="7088"/>
                </a:lnTo>
                <a:lnTo>
                  <a:pt x="11228" y="7112"/>
                </a:lnTo>
                <a:lnTo>
                  <a:pt x="11228" y="7112"/>
                </a:lnTo>
                <a:lnTo>
                  <a:pt x="11374" y="7112"/>
                </a:lnTo>
                <a:lnTo>
                  <a:pt x="11496" y="7039"/>
                </a:lnTo>
                <a:lnTo>
                  <a:pt x="11617" y="6942"/>
                </a:lnTo>
                <a:lnTo>
                  <a:pt x="11715" y="6771"/>
                </a:lnTo>
                <a:lnTo>
                  <a:pt x="11812" y="6601"/>
                </a:lnTo>
                <a:lnTo>
                  <a:pt x="11910" y="6381"/>
                </a:lnTo>
                <a:lnTo>
                  <a:pt x="11958" y="6138"/>
                </a:lnTo>
                <a:lnTo>
                  <a:pt x="12007" y="5870"/>
                </a:lnTo>
                <a:lnTo>
                  <a:pt x="12007" y="5870"/>
                </a:lnTo>
                <a:lnTo>
                  <a:pt x="12031" y="5626"/>
                </a:lnTo>
                <a:lnTo>
                  <a:pt x="12007" y="5383"/>
                </a:lnTo>
                <a:lnTo>
                  <a:pt x="11983" y="5188"/>
                </a:lnTo>
                <a:lnTo>
                  <a:pt x="11934" y="4993"/>
                </a:lnTo>
                <a:lnTo>
                  <a:pt x="11885" y="4823"/>
                </a:lnTo>
                <a:lnTo>
                  <a:pt x="11812" y="4677"/>
                </a:lnTo>
                <a:lnTo>
                  <a:pt x="11715" y="4579"/>
                </a:lnTo>
                <a:lnTo>
                  <a:pt x="11593" y="4506"/>
                </a:lnTo>
                <a:lnTo>
                  <a:pt x="11593" y="4506"/>
                </a:lnTo>
                <a:lnTo>
                  <a:pt x="11666" y="4141"/>
                </a:lnTo>
                <a:lnTo>
                  <a:pt x="11690" y="3800"/>
                </a:lnTo>
                <a:lnTo>
                  <a:pt x="11690" y="3483"/>
                </a:lnTo>
                <a:lnTo>
                  <a:pt x="11690" y="3191"/>
                </a:lnTo>
                <a:lnTo>
                  <a:pt x="11666" y="2899"/>
                </a:lnTo>
                <a:lnTo>
                  <a:pt x="11617" y="2631"/>
                </a:lnTo>
                <a:lnTo>
                  <a:pt x="11544" y="2387"/>
                </a:lnTo>
                <a:lnTo>
                  <a:pt x="11471" y="2144"/>
                </a:lnTo>
                <a:lnTo>
                  <a:pt x="11374" y="1924"/>
                </a:lnTo>
                <a:lnTo>
                  <a:pt x="11276" y="1705"/>
                </a:lnTo>
                <a:lnTo>
                  <a:pt x="11155" y="1510"/>
                </a:lnTo>
                <a:lnTo>
                  <a:pt x="11009" y="1340"/>
                </a:lnTo>
                <a:lnTo>
                  <a:pt x="10862" y="1169"/>
                </a:lnTo>
                <a:lnTo>
                  <a:pt x="10716" y="1023"/>
                </a:lnTo>
                <a:lnTo>
                  <a:pt x="10400" y="755"/>
                </a:lnTo>
                <a:lnTo>
                  <a:pt x="10034" y="561"/>
                </a:lnTo>
                <a:lnTo>
                  <a:pt x="9669" y="366"/>
                </a:lnTo>
                <a:lnTo>
                  <a:pt x="9304" y="244"/>
                </a:lnTo>
                <a:lnTo>
                  <a:pt x="8938" y="146"/>
                </a:lnTo>
                <a:lnTo>
                  <a:pt x="8573" y="73"/>
                </a:lnTo>
                <a:lnTo>
                  <a:pt x="8232" y="25"/>
                </a:lnTo>
                <a:lnTo>
                  <a:pt x="7915" y="0"/>
                </a:lnTo>
                <a:lnTo>
                  <a:pt x="7623" y="0"/>
                </a:lnTo>
                <a:lnTo>
                  <a:pt x="7623" y="0"/>
                </a:lnTo>
                <a:lnTo>
                  <a:pt x="7282" y="25"/>
                </a:lnTo>
                <a:lnTo>
                  <a:pt x="6990" y="98"/>
                </a:lnTo>
                <a:lnTo>
                  <a:pt x="6746" y="171"/>
                </a:lnTo>
                <a:lnTo>
                  <a:pt x="6527" y="293"/>
                </a:lnTo>
                <a:lnTo>
                  <a:pt x="6332" y="390"/>
                </a:lnTo>
                <a:lnTo>
                  <a:pt x="6186" y="536"/>
                </a:lnTo>
                <a:lnTo>
                  <a:pt x="6040" y="658"/>
                </a:lnTo>
                <a:lnTo>
                  <a:pt x="5943" y="780"/>
                </a:lnTo>
                <a:lnTo>
                  <a:pt x="5943" y="780"/>
                </a:lnTo>
                <a:lnTo>
                  <a:pt x="5943" y="780"/>
                </a:lnTo>
                <a:lnTo>
                  <a:pt x="5943" y="780"/>
                </a:lnTo>
                <a:lnTo>
                  <a:pt x="5553" y="853"/>
                </a:lnTo>
                <a:lnTo>
                  <a:pt x="5188" y="975"/>
                </a:lnTo>
                <a:lnTo>
                  <a:pt x="4871" y="1145"/>
                </a:lnTo>
                <a:lnTo>
                  <a:pt x="4603" y="1316"/>
                </a:lnTo>
                <a:lnTo>
                  <a:pt x="4360" y="1535"/>
                </a:lnTo>
                <a:lnTo>
                  <a:pt x="4165" y="1754"/>
                </a:lnTo>
                <a:lnTo>
                  <a:pt x="4019" y="2022"/>
                </a:lnTo>
                <a:lnTo>
                  <a:pt x="3897" y="2290"/>
                </a:lnTo>
                <a:lnTo>
                  <a:pt x="3799" y="2558"/>
                </a:lnTo>
                <a:lnTo>
                  <a:pt x="3726" y="2826"/>
                </a:lnTo>
                <a:lnTo>
                  <a:pt x="3678" y="3118"/>
                </a:lnTo>
                <a:lnTo>
                  <a:pt x="3629" y="3410"/>
                </a:lnTo>
                <a:lnTo>
                  <a:pt x="3629" y="3702"/>
                </a:lnTo>
                <a:lnTo>
                  <a:pt x="3629" y="3970"/>
                </a:lnTo>
                <a:lnTo>
                  <a:pt x="3678" y="4482"/>
                </a:lnTo>
                <a:lnTo>
                  <a:pt x="3678" y="4482"/>
                </a:lnTo>
                <a:lnTo>
                  <a:pt x="3678" y="4506"/>
                </a:lnTo>
                <a:lnTo>
                  <a:pt x="3678" y="4506"/>
                </a:lnTo>
                <a:lnTo>
                  <a:pt x="3556" y="4555"/>
                </a:lnTo>
                <a:lnTo>
                  <a:pt x="3459" y="4652"/>
                </a:lnTo>
                <a:lnTo>
                  <a:pt x="3385" y="4798"/>
                </a:lnTo>
                <a:lnTo>
                  <a:pt x="3312" y="4969"/>
                </a:lnTo>
                <a:lnTo>
                  <a:pt x="3264" y="5164"/>
                </a:lnTo>
                <a:lnTo>
                  <a:pt x="3239" y="5383"/>
                </a:lnTo>
                <a:lnTo>
                  <a:pt x="3215" y="5626"/>
                </a:lnTo>
                <a:lnTo>
                  <a:pt x="3239" y="5870"/>
                </a:lnTo>
                <a:lnTo>
                  <a:pt x="3239" y="5870"/>
                </a:lnTo>
                <a:lnTo>
                  <a:pt x="3288" y="6138"/>
                </a:lnTo>
                <a:lnTo>
                  <a:pt x="3337" y="6381"/>
                </a:lnTo>
                <a:lnTo>
                  <a:pt x="3434" y="6601"/>
                </a:lnTo>
                <a:lnTo>
                  <a:pt x="3532" y="6771"/>
                </a:lnTo>
                <a:lnTo>
                  <a:pt x="3629" y="6942"/>
                </a:lnTo>
                <a:lnTo>
                  <a:pt x="3751" y="7039"/>
                </a:lnTo>
                <a:lnTo>
                  <a:pt x="3873" y="7112"/>
                </a:lnTo>
                <a:lnTo>
                  <a:pt x="4019" y="7112"/>
                </a:lnTo>
                <a:lnTo>
                  <a:pt x="4019" y="7112"/>
                </a:lnTo>
                <a:lnTo>
                  <a:pt x="4092" y="7088"/>
                </a:lnTo>
                <a:lnTo>
                  <a:pt x="4092" y="7088"/>
                </a:lnTo>
                <a:lnTo>
                  <a:pt x="4262" y="7502"/>
                </a:lnTo>
                <a:lnTo>
                  <a:pt x="4481" y="7867"/>
                </a:lnTo>
                <a:lnTo>
                  <a:pt x="4701" y="8232"/>
                </a:lnTo>
                <a:lnTo>
                  <a:pt x="4969" y="8573"/>
                </a:lnTo>
                <a:lnTo>
                  <a:pt x="5236" y="8866"/>
                </a:lnTo>
                <a:lnTo>
                  <a:pt x="5529" y="9133"/>
                </a:lnTo>
                <a:lnTo>
                  <a:pt x="5845" y="9377"/>
                </a:lnTo>
                <a:lnTo>
                  <a:pt x="6162" y="9596"/>
                </a:lnTo>
                <a:lnTo>
                  <a:pt x="6162" y="10668"/>
                </a:lnTo>
                <a:lnTo>
                  <a:pt x="6162" y="10668"/>
                </a:lnTo>
                <a:lnTo>
                  <a:pt x="5650" y="10717"/>
                </a:lnTo>
                <a:lnTo>
                  <a:pt x="5650" y="10717"/>
                </a:lnTo>
                <a:lnTo>
                  <a:pt x="5066" y="10814"/>
                </a:lnTo>
                <a:lnTo>
                  <a:pt x="4506" y="10936"/>
                </a:lnTo>
                <a:lnTo>
                  <a:pt x="3946" y="11058"/>
                </a:lnTo>
                <a:lnTo>
                  <a:pt x="3410" y="11228"/>
                </a:lnTo>
                <a:lnTo>
                  <a:pt x="2923" y="11423"/>
                </a:lnTo>
                <a:lnTo>
                  <a:pt x="2460" y="11642"/>
                </a:lnTo>
                <a:lnTo>
                  <a:pt x="2022" y="11886"/>
                </a:lnTo>
                <a:lnTo>
                  <a:pt x="1632" y="12153"/>
                </a:lnTo>
                <a:lnTo>
                  <a:pt x="1267" y="12421"/>
                </a:lnTo>
                <a:lnTo>
                  <a:pt x="950" y="12738"/>
                </a:lnTo>
                <a:lnTo>
                  <a:pt x="682" y="13079"/>
                </a:lnTo>
                <a:lnTo>
                  <a:pt x="439" y="13420"/>
                </a:lnTo>
                <a:lnTo>
                  <a:pt x="268" y="13810"/>
                </a:lnTo>
                <a:lnTo>
                  <a:pt x="122" y="14199"/>
                </a:lnTo>
                <a:lnTo>
                  <a:pt x="49" y="14638"/>
                </a:lnTo>
                <a:lnTo>
                  <a:pt x="0" y="15076"/>
                </a:lnTo>
                <a:lnTo>
                  <a:pt x="0" y="15076"/>
                </a:lnTo>
                <a:lnTo>
                  <a:pt x="49" y="15125"/>
                </a:lnTo>
                <a:lnTo>
                  <a:pt x="244" y="15222"/>
                </a:lnTo>
                <a:lnTo>
                  <a:pt x="414" y="15295"/>
                </a:lnTo>
                <a:lnTo>
                  <a:pt x="633" y="15393"/>
                </a:lnTo>
                <a:lnTo>
                  <a:pt x="901" y="15490"/>
                </a:lnTo>
                <a:lnTo>
                  <a:pt x="1267" y="15563"/>
                </a:lnTo>
                <a:lnTo>
                  <a:pt x="1705" y="15661"/>
                </a:lnTo>
                <a:lnTo>
                  <a:pt x="2216" y="15758"/>
                </a:lnTo>
                <a:lnTo>
                  <a:pt x="2825" y="15831"/>
                </a:lnTo>
                <a:lnTo>
                  <a:pt x="3556" y="15928"/>
                </a:lnTo>
                <a:lnTo>
                  <a:pt x="4384" y="15977"/>
                </a:lnTo>
                <a:lnTo>
                  <a:pt x="5309" y="16026"/>
                </a:lnTo>
                <a:lnTo>
                  <a:pt x="6381" y="16050"/>
                </a:lnTo>
                <a:lnTo>
                  <a:pt x="7599" y="16075"/>
                </a:lnTo>
                <a:lnTo>
                  <a:pt x="7599" y="16075"/>
                </a:lnTo>
                <a:lnTo>
                  <a:pt x="8792" y="16050"/>
                </a:lnTo>
                <a:lnTo>
                  <a:pt x="9864" y="16026"/>
                </a:lnTo>
                <a:lnTo>
                  <a:pt x="10814" y="15977"/>
                </a:lnTo>
                <a:lnTo>
                  <a:pt x="11642" y="15928"/>
                </a:lnTo>
                <a:lnTo>
                  <a:pt x="12372" y="15831"/>
                </a:lnTo>
                <a:lnTo>
                  <a:pt x="12981" y="15758"/>
                </a:lnTo>
                <a:lnTo>
                  <a:pt x="13517" y="15661"/>
                </a:lnTo>
                <a:lnTo>
                  <a:pt x="13955" y="15563"/>
                </a:lnTo>
                <a:lnTo>
                  <a:pt x="14321" y="15490"/>
                </a:lnTo>
                <a:lnTo>
                  <a:pt x="14613" y="15393"/>
                </a:lnTo>
                <a:lnTo>
                  <a:pt x="14832" y="15295"/>
                </a:lnTo>
                <a:lnTo>
                  <a:pt x="15003" y="15222"/>
                </a:lnTo>
                <a:lnTo>
                  <a:pt x="15173" y="15125"/>
                </a:lnTo>
                <a:lnTo>
                  <a:pt x="15246" y="15076"/>
                </a:lnTo>
                <a:lnTo>
                  <a:pt x="15246" y="15076"/>
                </a:lnTo>
                <a:lnTo>
                  <a:pt x="15198" y="14613"/>
                </a:lnTo>
                <a:lnTo>
                  <a:pt x="15125" y="14175"/>
                </a:lnTo>
                <a:lnTo>
                  <a:pt x="15003" y="13761"/>
                </a:lnTo>
                <a:lnTo>
                  <a:pt x="14832" y="13371"/>
                </a:lnTo>
                <a:lnTo>
                  <a:pt x="14589" y="13006"/>
                </a:lnTo>
                <a:lnTo>
                  <a:pt x="14321" y="12665"/>
                </a:lnTo>
                <a:lnTo>
                  <a:pt x="14004" y="12373"/>
                </a:lnTo>
                <a:lnTo>
                  <a:pt x="13639" y="12080"/>
                </a:lnTo>
                <a:lnTo>
                  <a:pt x="13249" y="11813"/>
                </a:lnTo>
                <a:lnTo>
                  <a:pt x="12811" y="11593"/>
                </a:lnTo>
                <a:lnTo>
                  <a:pt x="12324" y="11374"/>
                </a:lnTo>
                <a:lnTo>
                  <a:pt x="11812" y="11204"/>
                </a:lnTo>
                <a:lnTo>
                  <a:pt x="11252" y="11033"/>
                </a:lnTo>
                <a:lnTo>
                  <a:pt x="10668" y="10911"/>
                </a:lnTo>
                <a:lnTo>
                  <a:pt x="10034" y="10790"/>
                </a:lnTo>
                <a:lnTo>
                  <a:pt x="9401" y="10717"/>
                </a:lnTo>
                <a:lnTo>
                  <a:pt x="9401" y="10717"/>
                </a:lnTo>
                <a:close/>
              </a:path>
            </a:pathLst>
          </a:custGeom>
          <a:noFill/>
          <a:ln w="121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11"/>
          <p:cNvSpPr/>
          <p:nvPr/>
        </p:nvSpPr>
        <p:spPr>
          <a:xfrm>
            <a:off x="1659574" y="1331991"/>
            <a:ext cx="182888" cy="195070"/>
          </a:xfrm>
          <a:custGeom>
            <a:avLst/>
            <a:gdLst/>
            <a:ahLst/>
            <a:cxnLst/>
            <a:rect l="l" t="t" r="r" b="b"/>
            <a:pathLst>
              <a:path w="15247" h="16075" fill="none" extrusionOk="0">
                <a:moveTo>
                  <a:pt x="9401" y="10717"/>
                </a:moveTo>
                <a:lnTo>
                  <a:pt x="9401" y="10717"/>
                </a:lnTo>
                <a:lnTo>
                  <a:pt x="9085" y="10692"/>
                </a:lnTo>
                <a:lnTo>
                  <a:pt x="9085" y="9596"/>
                </a:lnTo>
                <a:lnTo>
                  <a:pt x="9085" y="9596"/>
                </a:lnTo>
                <a:lnTo>
                  <a:pt x="9401" y="9377"/>
                </a:lnTo>
                <a:lnTo>
                  <a:pt x="9718" y="9133"/>
                </a:lnTo>
                <a:lnTo>
                  <a:pt x="10010" y="8866"/>
                </a:lnTo>
                <a:lnTo>
                  <a:pt x="10302" y="8573"/>
                </a:lnTo>
                <a:lnTo>
                  <a:pt x="10546" y="8232"/>
                </a:lnTo>
                <a:lnTo>
                  <a:pt x="10765" y="7867"/>
                </a:lnTo>
                <a:lnTo>
                  <a:pt x="10984" y="7502"/>
                </a:lnTo>
                <a:lnTo>
                  <a:pt x="11155" y="7088"/>
                </a:lnTo>
                <a:lnTo>
                  <a:pt x="11155" y="7088"/>
                </a:lnTo>
                <a:lnTo>
                  <a:pt x="11228" y="7112"/>
                </a:lnTo>
                <a:lnTo>
                  <a:pt x="11228" y="7112"/>
                </a:lnTo>
                <a:lnTo>
                  <a:pt x="11374" y="7112"/>
                </a:lnTo>
                <a:lnTo>
                  <a:pt x="11496" y="7039"/>
                </a:lnTo>
                <a:lnTo>
                  <a:pt x="11617" y="6942"/>
                </a:lnTo>
                <a:lnTo>
                  <a:pt x="11715" y="6771"/>
                </a:lnTo>
                <a:lnTo>
                  <a:pt x="11812" y="6601"/>
                </a:lnTo>
                <a:lnTo>
                  <a:pt x="11910" y="6381"/>
                </a:lnTo>
                <a:lnTo>
                  <a:pt x="11958" y="6138"/>
                </a:lnTo>
                <a:lnTo>
                  <a:pt x="12007" y="5870"/>
                </a:lnTo>
                <a:lnTo>
                  <a:pt x="12007" y="5870"/>
                </a:lnTo>
                <a:lnTo>
                  <a:pt x="12031" y="5626"/>
                </a:lnTo>
                <a:lnTo>
                  <a:pt x="12007" y="5383"/>
                </a:lnTo>
                <a:lnTo>
                  <a:pt x="11983" y="5188"/>
                </a:lnTo>
                <a:lnTo>
                  <a:pt x="11934" y="4993"/>
                </a:lnTo>
                <a:lnTo>
                  <a:pt x="11885" y="4823"/>
                </a:lnTo>
                <a:lnTo>
                  <a:pt x="11812" y="4677"/>
                </a:lnTo>
                <a:lnTo>
                  <a:pt x="11715" y="4579"/>
                </a:lnTo>
                <a:lnTo>
                  <a:pt x="11593" y="4506"/>
                </a:lnTo>
                <a:lnTo>
                  <a:pt x="11593" y="4506"/>
                </a:lnTo>
                <a:lnTo>
                  <a:pt x="11666" y="4141"/>
                </a:lnTo>
                <a:lnTo>
                  <a:pt x="11690" y="3800"/>
                </a:lnTo>
                <a:lnTo>
                  <a:pt x="11690" y="3483"/>
                </a:lnTo>
                <a:lnTo>
                  <a:pt x="11690" y="3191"/>
                </a:lnTo>
                <a:lnTo>
                  <a:pt x="11666" y="2899"/>
                </a:lnTo>
                <a:lnTo>
                  <a:pt x="11617" y="2631"/>
                </a:lnTo>
                <a:lnTo>
                  <a:pt x="11544" y="2387"/>
                </a:lnTo>
                <a:lnTo>
                  <a:pt x="11471" y="2144"/>
                </a:lnTo>
                <a:lnTo>
                  <a:pt x="11374" y="1924"/>
                </a:lnTo>
                <a:lnTo>
                  <a:pt x="11276" y="1705"/>
                </a:lnTo>
                <a:lnTo>
                  <a:pt x="11155" y="1510"/>
                </a:lnTo>
                <a:lnTo>
                  <a:pt x="11009" y="1340"/>
                </a:lnTo>
                <a:lnTo>
                  <a:pt x="10862" y="1169"/>
                </a:lnTo>
                <a:lnTo>
                  <a:pt x="10716" y="1023"/>
                </a:lnTo>
                <a:lnTo>
                  <a:pt x="10400" y="755"/>
                </a:lnTo>
                <a:lnTo>
                  <a:pt x="10034" y="561"/>
                </a:lnTo>
                <a:lnTo>
                  <a:pt x="9669" y="366"/>
                </a:lnTo>
                <a:lnTo>
                  <a:pt x="9304" y="244"/>
                </a:lnTo>
                <a:lnTo>
                  <a:pt x="8938" y="146"/>
                </a:lnTo>
                <a:lnTo>
                  <a:pt x="8573" y="73"/>
                </a:lnTo>
                <a:lnTo>
                  <a:pt x="8232" y="25"/>
                </a:lnTo>
                <a:lnTo>
                  <a:pt x="7915" y="0"/>
                </a:lnTo>
                <a:lnTo>
                  <a:pt x="7623" y="0"/>
                </a:lnTo>
                <a:lnTo>
                  <a:pt x="7623" y="0"/>
                </a:lnTo>
                <a:lnTo>
                  <a:pt x="7282" y="25"/>
                </a:lnTo>
                <a:lnTo>
                  <a:pt x="6990" y="98"/>
                </a:lnTo>
                <a:lnTo>
                  <a:pt x="6746" y="171"/>
                </a:lnTo>
                <a:lnTo>
                  <a:pt x="6527" y="293"/>
                </a:lnTo>
                <a:lnTo>
                  <a:pt x="6332" y="390"/>
                </a:lnTo>
                <a:lnTo>
                  <a:pt x="6186" y="536"/>
                </a:lnTo>
                <a:lnTo>
                  <a:pt x="6040" y="658"/>
                </a:lnTo>
                <a:lnTo>
                  <a:pt x="5943" y="780"/>
                </a:lnTo>
                <a:lnTo>
                  <a:pt x="5943" y="780"/>
                </a:lnTo>
                <a:lnTo>
                  <a:pt x="5943" y="780"/>
                </a:lnTo>
                <a:lnTo>
                  <a:pt x="5943" y="780"/>
                </a:lnTo>
                <a:lnTo>
                  <a:pt x="5553" y="853"/>
                </a:lnTo>
                <a:lnTo>
                  <a:pt x="5188" y="975"/>
                </a:lnTo>
                <a:lnTo>
                  <a:pt x="4871" y="1145"/>
                </a:lnTo>
                <a:lnTo>
                  <a:pt x="4603" y="1316"/>
                </a:lnTo>
                <a:lnTo>
                  <a:pt x="4360" y="1535"/>
                </a:lnTo>
                <a:lnTo>
                  <a:pt x="4165" y="1754"/>
                </a:lnTo>
                <a:lnTo>
                  <a:pt x="4019" y="2022"/>
                </a:lnTo>
                <a:lnTo>
                  <a:pt x="3897" y="2290"/>
                </a:lnTo>
                <a:lnTo>
                  <a:pt x="3799" y="2558"/>
                </a:lnTo>
                <a:lnTo>
                  <a:pt x="3726" y="2826"/>
                </a:lnTo>
                <a:lnTo>
                  <a:pt x="3678" y="3118"/>
                </a:lnTo>
                <a:lnTo>
                  <a:pt x="3629" y="3410"/>
                </a:lnTo>
                <a:lnTo>
                  <a:pt x="3629" y="3702"/>
                </a:lnTo>
                <a:lnTo>
                  <a:pt x="3629" y="3970"/>
                </a:lnTo>
                <a:lnTo>
                  <a:pt x="3678" y="4482"/>
                </a:lnTo>
                <a:lnTo>
                  <a:pt x="3678" y="4482"/>
                </a:lnTo>
                <a:lnTo>
                  <a:pt x="3678" y="4506"/>
                </a:lnTo>
                <a:lnTo>
                  <a:pt x="3678" y="4506"/>
                </a:lnTo>
                <a:lnTo>
                  <a:pt x="3556" y="4555"/>
                </a:lnTo>
                <a:lnTo>
                  <a:pt x="3459" y="4652"/>
                </a:lnTo>
                <a:lnTo>
                  <a:pt x="3385" y="4798"/>
                </a:lnTo>
                <a:lnTo>
                  <a:pt x="3312" y="4969"/>
                </a:lnTo>
                <a:lnTo>
                  <a:pt x="3264" y="5164"/>
                </a:lnTo>
                <a:lnTo>
                  <a:pt x="3239" y="5383"/>
                </a:lnTo>
                <a:lnTo>
                  <a:pt x="3215" y="5626"/>
                </a:lnTo>
                <a:lnTo>
                  <a:pt x="3239" y="5870"/>
                </a:lnTo>
                <a:lnTo>
                  <a:pt x="3239" y="5870"/>
                </a:lnTo>
                <a:lnTo>
                  <a:pt x="3288" y="6138"/>
                </a:lnTo>
                <a:lnTo>
                  <a:pt x="3337" y="6381"/>
                </a:lnTo>
                <a:lnTo>
                  <a:pt x="3434" y="6601"/>
                </a:lnTo>
                <a:lnTo>
                  <a:pt x="3532" y="6771"/>
                </a:lnTo>
                <a:lnTo>
                  <a:pt x="3629" y="6942"/>
                </a:lnTo>
                <a:lnTo>
                  <a:pt x="3751" y="7039"/>
                </a:lnTo>
                <a:lnTo>
                  <a:pt x="3873" y="7112"/>
                </a:lnTo>
                <a:lnTo>
                  <a:pt x="4019" y="7112"/>
                </a:lnTo>
                <a:lnTo>
                  <a:pt x="4019" y="7112"/>
                </a:lnTo>
                <a:lnTo>
                  <a:pt x="4092" y="7088"/>
                </a:lnTo>
                <a:lnTo>
                  <a:pt x="4092" y="7088"/>
                </a:lnTo>
                <a:lnTo>
                  <a:pt x="4262" y="7502"/>
                </a:lnTo>
                <a:lnTo>
                  <a:pt x="4481" y="7867"/>
                </a:lnTo>
                <a:lnTo>
                  <a:pt x="4701" y="8232"/>
                </a:lnTo>
                <a:lnTo>
                  <a:pt x="4969" y="8573"/>
                </a:lnTo>
                <a:lnTo>
                  <a:pt x="5236" y="8866"/>
                </a:lnTo>
                <a:lnTo>
                  <a:pt x="5529" y="9133"/>
                </a:lnTo>
                <a:lnTo>
                  <a:pt x="5845" y="9377"/>
                </a:lnTo>
                <a:lnTo>
                  <a:pt x="6162" y="9596"/>
                </a:lnTo>
                <a:lnTo>
                  <a:pt x="6162" y="10668"/>
                </a:lnTo>
                <a:lnTo>
                  <a:pt x="6162" y="10668"/>
                </a:lnTo>
                <a:lnTo>
                  <a:pt x="5650" y="10717"/>
                </a:lnTo>
                <a:lnTo>
                  <a:pt x="5650" y="10717"/>
                </a:lnTo>
                <a:lnTo>
                  <a:pt x="5066" y="10814"/>
                </a:lnTo>
                <a:lnTo>
                  <a:pt x="4506" y="10936"/>
                </a:lnTo>
                <a:lnTo>
                  <a:pt x="3946" y="11058"/>
                </a:lnTo>
                <a:lnTo>
                  <a:pt x="3410" y="11228"/>
                </a:lnTo>
                <a:lnTo>
                  <a:pt x="2923" y="11423"/>
                </a:lnTo>
                <a:lnTo>
                  <a:pt x="2460" y="11642"/>
                </a:lnTo>
                <a:lnTo>
                  <a:pt x="2022" y="11886"/>
                </a:lnTo>
                <a:lnTo>
                  <a:pt x="1632" y="12153"/>
                </a:lnTo>
                <a:lnTo>
                  <a:pt x="1267" y="12421"/>
                </a:lnTo>
                <a:lnTo>
                  <a:pt x="950" y="12738"/>
                </a:lnTo>
                <a:lnTo>
                  <a:pt x="682" y="13079"/>
                </a:lnTo>
                <a:lnTo>
                  <a:pt x="439" y="13420"/>
                </a:lnTo>
                <a:lnTo>
                  <a:pt x="268" y="13810"/>
                </a:lnTo>
                <a:lnTo>
                  <a:pt x="122" y="14199"/>
                </a:lnTo>
                <a:lnTo>
                  <a:pt x="49" y="14638"/>
                </a:lnTo>
                <a:lnTo>
                  <a:pt x="0" y="15076"/>
                </a:lnTo>
                <a:lnTo>
                  <a:pt x="0" y="15076"/>
                </a:lnTo>
                <a:lnTo>
                  <a:pt x="49" y="15125"/>
                </a:lnTo>
                <a:lnTo>
                  <a:pt x="244" y="15222"/>
                </a:lnTo>
                <a:lnTo>
                  <a:pt x="414" y="15295"/>
                </a:lnTo>
                <a:lnTo>
                  <a:pt x="633" y="15393"/>
                </a:lnTo>
                <a:lnTo>
                  <a:pt x="901" y="15490"/>
                </a:lnTo>
                <a:lnTo>
                  <a:pt x="1267" y="15563"/>
                </a:lnTo>
                <a:lnTo>
                  <a:pt x="1705" y="15661"/>
                </a:lnTo>
                <a:lnTo>
                  <a:pt x="2216" y="15758"/>
                </a:lnTo>
                <a:lnTo>
                  <a:pt x="2825" y="15831"/>
                </a:lnTo>
                <a:lnTo>
                  <a:pt x="3556" y="15928"/>
                </a:lnTo>
                <a:lnTo>
                  <a:pt x="4384" y="15977"/>
                </a:lnTo>
                <a:lnTo>
                  <a:pt x="5309" y="16026"/>
                </a:lnTo>
                <a:lnTo>
                  <a:pt x="6381" y="16050"/>
                </a:lnTo>
                <a:lnTo>
                  <a:pt x="7599" y="16075"/>
                </a:lnTo>
                <a:lnTo>
                  <a:pt x="7599" y="16075"/>
                </a:lnTo>
                <a:lnTo>
                  <a:pt x="8792" y="16050"/>
                </a:lnTo>
                <a:lnTo>
                  <a:pt x="9864" y="16026"/>
                </a:lnTo>
                <a:lnTo>
                  <a:pt x="10814" y="15977"/>
                </a:lnTo>
                <a:lnTo>
                  <a:pt x="11642" y="15928"/>
                </a:lnTo>
                <a:lnTo>
                  <a:pt x="12372" y="15831"/>
                </a:lnTo>
                <a:lnTo>
                  <a:pt x="12981" y="15758"/>
                </a:lnTo>
                <a:lnTo>
                  <a:pt x="13517" y="15661"/>
                </a:lnTo>
                <a:lnTo>
                  <a:pt x="13955" y="15563"/>
                </a:lnTo>
                <a:lnTo>
                  <a:pt x="14321" y="15490"/>
                </a:lnTo>
                <a:lnTo>
                  <a:pt x="14613" y="15393"/>
                </a:lnTo>
                <a:lnTo>
                  <a:pt x="14832" y="15295"/>
                </a:lnTo>
                <a:lnTo>
                  <a:pt x="15003" y="15222"/>
                </a:lnTo>
                <a:lnTo>
                  <a:pt x="15173" y="15125"/>
                </a:lnTo>
                <a:lnTo>
                  <a:pt x="15246" y="15076"/>
                </a:lnTo>
                <a:lnTo>
                  <a:pt x="15246" y="15076"/>
                </a:lnTo>
                <a:lnTo>
                  <a:pt x="15198" y="14613"/>
                </a:lnTo>
                <a:lnTo>
                  <a:pt x="15125" y="14175"/>
                </a:lnTo>
                <a:lnTo>
                  <a:pt x="15003" y="13761"/>
                </a:lnTo>
                <a:lnTo>
                  <a:pt x="14832" y="13371"/>
                </a:lnTo>
                <a:lnTo>
                  <a:pt x="14589" y="13006"/>
                </a:lnTo>
                <a:lnTo>
                  <a:pt x="14321" y="12665"/>
                </a:lnTo>
                <a:lnTo>
                  <a:pt x="14004" y="12373"/>
                </a:lnTo>
                <a:lnTo>
                  <a:pt x="13639" y="12080"/>
                </a:lnTo>
                <a:lnTo>
                  <a:pt x="13249" y="11813"/>
                </a:lnTo>
                <a:lnTo>
                  <a:pt x="12811" y="11593"/>
                </a:lnTo>
                <a:lnTo>
                  <a:pt x="12324" y="11374"/>
                </a:lnTo>
                <a:lnTo>
                  <a:pt x="11812" y="11204"/>
                </a:lnTo>
                <a:lnTo>
                  <a:pt x="11252" y="11033"/>
                </a:lnTo>
                <a:lnTo>
                  <a:pt x="10668" y="10911"/>
                </a:lnTo>
                <a:lnTo>
                  <a:pt x="10034" y="10790"/>
                </a:lnTo>
                <a:lnTo>
                  <a:pt x="9401" y="10717"/>
                </a:lnTo>
                <a:lnTo>
                  <a:pt x="9401" y="10717"/>
                </a:lnTo>
                <a:close/>
              </a:path>
            </a:pathLst>
          </a:custGeom>
          <a:noFill/>
          <a:ln w="121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6" name="Google Shape;86;p11"/>
          <p:cNvPicPr preferRelativeResize="0"/>
          <p:nvPr/>
        </p:nvPicPr>
        <p:blipFill rotWithShape="1">
          <a:blip r:embed="rId3">
            <a:alphaModFix/>
          </a:blip>
          <a:srcRect t="5436" b="5436"/>
          <a:stretch/>
        </p:blipFill>
        <p:spPr>
          <a:xfrm>
            <a:off x="1" y="3395354"/>
            <a:ext cx="2585474" cy="1748146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1"/>
          <p:cNvSpPr txBox="1"/>
          <p:nvPr/>
        </p:nvSpPr>
        <p:spPr>
          <a:xfrm>
            <a:off x="25" y="3928800"/>
            <a:ext cx="2585400" cy="50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 dirty="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rPr>
              <a:t>pollev.com/cs416</a:t>
            </a:r>
            <a:endParaRPr sz="1700" b="1" dirty="0">
              <a:solidFill>
                <a:srgbClr val="FFFFFF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88" name="Google Shape;88;p11"/>
          <p:cNvSpPr/>
          <p:nvPr/>
        </p:nvSpPr>
        <p:spPr>
          <a:xfrm flipH="1">
            <a:off x="2472375" y="0"/>
            <a:ext cx="113100" cy="5143500"/>
          </a:xfrm>
          <a:prstGeom prst="rect">
            <a:avLst/>
          </a:prstGeom>
          <a:gradFill>
            <a:gsLst>
              <a:gs pos="0">
                <a:srgbClr val="000014">
                  <a:alpha val="20000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84;p11">
            <a:extLst>
              <a:ext uri="{FF2B5EF4-FFF2-40B4-BE49-F238E27FC236}">
                <a16:creationId xmlns:a16="http://schemas.microsoft.com/office/drawing/2014/main" id="{5D953DEC-1E95-4367-BB58-B5E94D1B8086}"/>
              </a:ext>
            </a:extLst>
          </p:cNvPr>
          <p:cNvSpPr/>
          <p:nvPr userDrawn="1"/>
        </p:nvSpPr>
        <p:spPr>
          <a:xfrm>
            <a:off x="1411630" y="1234456"/>
            <a:ext cx="182888" cy="195070"/>
          </a:xfrm>
          <a:custGeom>
            <a:avLst/>
            <a:gdLst/>
            <a:ahLst/>
            <a:cxnLst/>
            <a:rect l="l" t="t" r="r" b="b"/>
            <a:pathLst>
              <a:path w="15247" h="16075" fill="none" extrusionOk="0">
                <a:moveTo>
                  <a:pt x="9401" y="10717"/>
                </a:moveTo>
                <a:lnTo>
                  <a:pt x="9401" y="10717"/>
                </a:lnTo>
                <a:lnTo>
                  <a:pt x="9085" y="10692"/>
                </a:lnTo>
                <a:lnTo>
                  <a:pt x="9085" y="9596"/>
                </a:lnTo>
                <a:lnTo>
                  <a:pt x="9085" y="9596"/>
                </a:lnTo>
                <a:lnTo>
                  <a:pt x="9401" y="9377"/>
                </a:lnTo>
                <a:lnTo>
                  <a:pt x="9718" y="9133"/>
                </a:lnTo>
                <a:lnTo>
                  <a:pt x="10010" y="8866"/>
                </a:lnTo>
                <a:lnTo>
                  <a:pt x="10302" y="8573"/>
                </a:lnTo>
                <a:lnTo>
                  <a:pt x="10546" y="8232"/>
                </a:lnTo>
                <a:lnTo>
                  <a:pt x="10765" y="7867"/>
                </a:lnTo>
                <a:lnTo>
                  <a:pt x="10984" y="7502"/>
                </a:lnTo>
                <a:lnTo>
                  <a:pt x="11155" y="7088"/>
                </a:lnTo>
                <a:lnTo>
                  <a:pt x="11155" y="7088"/>
                </a:lnTo>
                <a:lnTo>
                  <a:pt x="11228" y="7112"/>
                </a:lnTo>
                <a:lnTo>
                  <a:pt x="11228" y="7112"/>
                </a:lnTo>
                <a:lnTo>
                  <a:pt x="11374" y="7112"/>
                </a:lnTo>
                <a:lnTo>
                  <a:pt x="11496" y="7039"/>
                </a:lnTo>
                <a:lnTo>
                  <a:pt x="11617" y="6942"/>
                </a:lnTo>
                <a:lnTo>
                  <a:pt x="11715" y="6771"/>
                </a:lnTo>
                <a:lnTo>
                  <a:pt x="11812" y="6601"/>
                </a:lnTo>
                <a:lnTo>
                  <a:pt x="11910" y="6381"/>
                </a:lnTo>
                <a:lnTo>
                  <a:pt x="11958" y="6138"/>
                </a:lnTo>
                <a:lnTo>
                  <a:pt x="12007" y="5870"/>
                </a:lnTo>
                <a:lnTo>
                  <a:pt x="12007" y="5870"/>
                </a:lnTo>
                <a:lnTo>
                  <a:pt x="12031" y="5626"/>
                </a:lnTo>
                <a:lnTo>
                  <a:pt x="12007" y="5383"/>
                </a:lnTo>
                <a:lnTo>
                  <a:pt x="11983" y="5188"/>
                </a:lnTo>
                <a:lnTo>
                  <a:pt x="11934" y="4993"/>
                </a:lnTo>
                <a:lnTo>
                  <a:pt x="11885" y="4823"/>
                </a:lnTo>
                <a:lnTo>
                  <a:pt x="11812" y="4677"/>
                </a:lnTo>
                <a:lnTo>
                  <a:pt x="11715" y="4579"/>
                </a:lnTo>
                <a:lnTo>
                  <a:pt x="11593" y="4506"/>
                </a:lnTo>
                <a:lnTo>
                  <a:pt x="11593" y="4506"/>
                </a:lnTo>
                <a:lnTo>
                  <a:pt x="11666" y="4141"/>
                </a:lnTo>
                <a:lnTo>
                  <a:pt x="11690" y="3800"/>
                </a:lnTo>
                <a:lnTo>
                  <a:pt x="11690" y="3483"/>
                </a:lnTo>
                <a:lnTo>
                  <a:pt x="11690" y="3191"/>
                </a:lnTo>
                <a:lnTo>
                  <a:pt x="11666" y="2899"/>
                </a:lnTo>
                <a:lnTo>
                  <a:pt x="11617" y="2631"/>
                </a:lnTo>
                <a:lnTo>
                  <a:pt x="11544" y="2387"/>
                </a:lnTo>
                <a:lnTo>
                  <a:pt x="11471" y="2144"/>
                </a:lnTo>
                <a:lnTo>
                  <a:pt x="11374" y="1924"/>
                </a:lnTo>
                <a:lnTo>
                  <a:pt x="11276" y="1705"/>
                </a:lnTo>
                <a:lnTo>
                  <a:pt x="11155" y="1510"/>
                </a:lnTo>
                <a:lnTo>
                  <a:pt x="11009" y="1340"/>
                </a:lnTo>
                <a:lnTo>
                  <a:pt x="10862" y="1169"/>
                </a:lnTo>
                <a:lnTo>
                  <a:pt x="10716" y="1023"/>
                </a:lnTo>
                <a:lnTo>
                  <a:pt x="10400" y="755"/>
                </a:lnTo>
                <a:lnTo>
                  <a:pt x="10034" y="561"/>
                </a:lnTo>
                <a:lnTo>
                  <a:pt x="9669" y="366"/>
                </a:lnTo>
                <a:lnTo>
                  <a:pt x="9304" y="244"/>
                </a:lnTo>
                <a:lnTo>
                  <a:pt x="8938" y="146"/>
                </a:lnTo>
                <a:lnTo>
                  <a:pt x="8573" y="73"/>
                </a:lnTo>
                <a:lnTo>
                  <a:pt x="8232" y="25"/>
                </a:lnTo>
                <a:lnTo>
                  <a:pt x="7915" y="0"/>
                </a:lnTo>
                <a:lnTo>
                  <a:pt x="7623" y="0"/>
                </a:lnTo>
                <a:lnTo>
                  <a:pt x="7623" y="0"/>
                </a:lnTo>
                <a:lnTo>
                  <a:pt x="7282" y="25"/>
                </a:lnTo>
                <a:lnTo>
                  <a:pt x="6990" y="98"/>
                </a:lnTo>
                <a:lnTo>
                  <a:pt x="6746" y="171"/>
                </a:lnTo>
                <a:lnTo>
                  <a:pt x="6527" y="293"/>
                </a:lnTo>
                <a:lnTo>
                  <a:pt x="6332" y="390"/>
                </a:lnTo>
                <a:lnTo>
                  <a:pt x="6186" y="536"/>
                </a:lnTo>
                <a:lnTo>
                  <a:pt x="6040" y="658"/>
                </a:lnTo>
                <a:lnTo>
                  <a:pt x="5943" y="780"/>
                </a:lnTo>
                <a:lnTo>
                  <a:pt x="5943" y="780"/>
                </a:lnTo>
                <a:lnTo>
                  <a:pt x="5943" y="780"/>
                </a:lnTo>
                <a:lnTo>
                  <a:pt x="5943" y="780"/>
                </a:lnTo>
                <a:lnTo>
                  <a:pt x="5553" y="853"/>
                </a:lnTo>
                <a:lnTo>
                  <a:pt x="5188" y="975"/>
                </a:lnTo>
                <a:lnTo>
                  <a:pt x="4871" y="1145"/>
                </a:lnTo>
                <a:lnTo>
                  <a:pt x="4603" y="1316"/>
                </a:lnTo>
                <a:lnTo>
                  <a:pt x="4360" y="1535"/>
                </a:lnTo>
                <a:lnTo>
                  <a:pt x="4165" y="1754"/>
                </a:lnTo>
                <a:lnTo>
                  <a:pt x="4019" y="2022"/>
                </a:lnTo>
                <a:lnTo>
                  <a:pt x="3897" y="2290"/>
                </a:lnTo>
                <a:lnTo>
                  <a:pt x="3799" y="2558"/>
                </a:lnTo>
                <a:lnTo>
                  <a:pt x="3726" y="2826"/>
                </a:lnTo>
                <a:lnTo>
                  <a:pt x="3678" y="3118"/>
                </a:lnTo>
                <a:lnTo>
                  <a:pt x="3629" y="3410"/>
                </a:lnTo>
                <a:lnTo>
                  <a:pt x="3629" y="3702"/>
                </a:lnTo>
                <a:lnTo>
                  <a:pt x="3629" y="3970"/>
                </a:lnTo>
                <a:lnTo>
                  <a:pt x="3678" y="4482"/>
                </a:lnTo>
                <a:lnTo>
                  <a:pt x="3678" y="4482"/>
                </a:lnTo>
                <a:lnTo>
                  <a:pt x="3678" y="4506"/>
                </a:lnTo>
                <a:lnTo>
                  <a:pt x="3678" y="4506"/>
                </a:lnTo>
                <a:lnTo>
                  <a:pt x="3556" y="4555"/>
                </a:lnTo>
                <a:lnTo>
                  <a:pt x="3459" y="4652"/>
                </a:lnTo>
                <a:lnTo>
                  <a:pt x="3385" y="4798"/>
                </a:lnTo>
                <a:lnTo>
                  <a:pt x="3312" y="4969"/>
                </a:lnTo>
                <a:lnTo>
                  <a:pt x="3264" y="5164"/>
                </a:lnTo>
                <a:lnTo>
                  <a:pt x="3239" y="5383"/>
                </a:lnTo>
                <a:lnTo>
                  <a:pt x="3215" y="5626"/>
                </a:lnTo>
                <a:lnTo>
                  <a:pt x="3239" y="5870"/>
                </a:lnTo>
                <a:lnTo>
                  <a:pt x="3239" y="5870"/>
                </a:lnTo>
                <a:lnTo>
                  <a:pt x="3288" y="6138"/>
                </a:lnTo>
                <a:lnTo>
                  <a:pt x="3337" y="6381"/>
                </a:lnTo>
                <a:lnTo>
                  <a:pt x="3434" y="6601"/>
                </a:lnTo>
                <a:lnTo>
                  <a:pt x="3532" y="6771"/>
                </a:lnTo>
                <a:lnTo>
                  <a:pt x="3629" y="6942"/>
                </a:lnTo>
                <a:lnTo>
                  <a:pt x="3751" y="7039"/>
                </a:lnTo>
                <a:lnTo>
                  <a:pt x="3873" y="7112"/>
                </a:lnTo>
                <a:lnTo>
                  <a:pt x="4019" y="7112"/>
                </a:lnTo>
                <a:lnTo>
                  <a:pt x="4019" y="7112"/>
                </a:lnTo>
                <a:lnTo>
                  <a:pt x="4092" y="7088"/>
                </a:lnTo>
                <a:lnTo>
                  <a:pt x="4092" y="7088"/>
                </a:lnTo>
                <a:lnTo>
                  <a:pt x="4262" y="7502"/>
                </a:lnTo>
                <a:lnTo>
                  <a:pt x="4481" y="7867"/>
                </a:lnTo>
                <a:lnTo>
                  <a:pt x="4701" y="8232"/>
                </a:lnTo>
                <a:lnTo>
                  <a:pt x="4969" y="8573"/>
                </a:lnTo>
                <a:lnTo>
                  <a:pt x="5236" y="8866"/>
                </a:lnTo>
                <a:lnTo>
                  <a:pt x="5529" y="9133"/>
                </a:lnTo>
                <a:lnTo>
                  <a:pt x="5845" y="9377"/>
                </a:lnTo>
                <a:lnTo>
                  <a:pt x="6162" y="9596"/>
                </a:lnTo>
                <a:lnTo>
                  <a:pt x="6162" y="10668"/>
                </a:lnTo>
                <a:lnTo>
                  <a:pt x="6162" y="10668"/>
                </a:lnTo>
                <a:lnTo>
                  <a:pt x="5650" y="10717"/>
                </a:lnTo>
                <a:lnTo>
                  <a:pt x="5650" y="10717"/>
                </a:lnTo>
                <a:lnTo>
                  <a:pt x="5066" y="10814"/>
                </a:lnTo>
                <a:lnTo>
                  <a:pt x="4506" y="10936"/>
                </a:lnTo>
                <a:lnTo>
                  <a:pt x="3946" y="11058"/>
                </a:lnTo>
                <a:lnTo>
                  <a:pt x="3410" y="11228"/>
                </a:lnTo>
                <a:lnTo>
                  <a:pt x="2923" y="11423"/>
                </a:lnTo>
                <a:lnTo>
                  <a:pt x="2460" y="11642"/>
                </a:lnTo>
                <a:lnTo>
                  <a:pt x="2022" y="11886"/>
                </a:lnTo>
                <a:lnTo>
                  <a:pt x="1632" y="12153"/>
                </a:lnTo>
                <a:lnTo>
                  <a:pt x="1267" y="12421"/>
                </a:lnTo>
                <a:lnTo>
                  <a:pt x="950" y="12738"/>
                </a:lnTo>
                <a:lnTo>
                  <a:pt x="682" y="13079"/>
                </a:lnTo>
                <a:lnTo>
                  <a:pt x="439" y="13420"/>
                </a:lnTo>
                <a:lnTo>
                  <a:pt x="268" y="13810"/>
                </a:lnTo>
                <a:lnTo>
                  <a:pt x="122" y="14199"/>
                </a:lnTo>
                <a:lnTo>
                  <a:pt x="49" y="14638"/>
                </a:lnTo>
                <a:lnTo>
                  <a:pt x="0" y="15076"/>
                </a:lnTo>
                <a:lnTo>
                  <a:pt x="0" y="15076"/>
                </a:lnTo>
                <a:lnTo>
                  <a:pt x="49" y="15125"/>
                </a:lnTo>
                <a:lnTo>
                  <a:pt x="244" y="15222"/>
                </a:lnTo>
                <a:lnTo>
                  <a:pt x="414" y="15295"/>
                </a:lnTo>
                <a:lnTo>
                  <a:pt x="633" y="15393"/>
                </a:lnTo>
                <a:lnTo>
                  <a:pt x="901" y="15490"/>
                </a:lnTo>
                <a:lnTo>
                  <a:pt x="1267" y="15563"/>
                </a:lnTo>
                <a:lnTo>
                  <a:pt x="1705" y="15661"/>
                </a:lnTo>
                <a:lnTo>
                  <a:pt x="2216" y="15758"/>
                </a:lnTo>
                <a:lnTo>
                  <a:pt x="2825" y="15831"/>
                </a:lnTo>
                <a:lnTo>
                  <a:pt x="3556" y="15928"/>
                </a:lnTo>
                <a:lnTo>
                  <a:pt x="4384" y="15977"/>
                </a:lnTo>
                <a:lnTo>
                  <a:pt x="5309" y="16026"/>
                </a:lnTo>
                <a:lnTo>
                  <a:pt x="6381" y="16050"/>
                </a:lnTo>
                <a:lnTo>
                  <a:pt x="7599" y="16075"/>
                </a:lnTo>
                <a:lnTo>
                  <a:pt x="7599" y="16075"/>
                </a:lnTo>
                <a:lnTo>
                  <a:pt x="8792" y="16050"/>
                </a:lnTo>
                <a:lnTo>
                  <a:pt x="9864" y="16026"/>
                </a:lnTo>
                <a:lnTo>
                  <a:pt x="10814" y="15977"/>
                </a:lnTo>
                <a:lnTo>
                  <a:pt x="11642" y="15928"/>
                </a:lnTo>
                <a:lnTo>
                  <a:pt x="12372" y="15831"/>
                </a:lnTo>
                <a:lnTo>
                  <a:pt x="12981" y="15758"/>
                </a:lnTo>
                <a:lnTo>
                  <a:pt x="13517" y="15661"/>
                </a:lnTo>
                <a:lnTo>
                  <a:pt x="13955" y="15563"/>
                </a:lnTo>
                <a:lnTo>
                  <a:pt x="14321" y="15490"/>
                </a:lnTo>
                <a:lnTo>
                  <a:pt x="14613" y="15393"/>
                </a:lnTo>
                <a:lnTo>
                  <a:pt x="14832" y="15295"/>
                </a:lnTo>
                <a:lnTo>
                  <a:pt x="15003" y="15222"/>
                </a:lnTo>
                <a:lnTo>
                  <a:pt x="15173" y="15125"/>
                </a:lnTo>
                <a:lnTo>
                  <a:pt x="15246" y="15076"/>
                </a:lnTo>
                <a:lnTo>
                  <a:pt x="15246" y="15076"/>
                </a:lnTo>
                <a:lnTo>
                  <a:pt x="15198" y="14613"/>
                </a:lnTo>
                <a:lnTo>
                  <a:pt x="15125" y="14175"/>
                </a:lnTo>
                <a:lnTo>
                  <a:pt x="15003" y="13761"/>
                </a:lnTo>
                <a:lnTo>
                  <a:pt x="14832" y="13371"/>
                </a:lnTo>
                <a:lnTo>
                  <a:pt x="14589" y="13006"/>
                </a:lnTo>
                <a:lnTo>
                  <a:pt x="14321" y="12665"/>
                </a:lnTo>
                <a:lnTo>
                  <a:pt x="14004" y="12373"/>
                </a:lnTo>
                <a:lnTo>
                  <a:pt x="13639" y="12080"/>
                </a:lnTo>
                <a:lnTo>
                  <a:pt x="13249" y="11813"/>
                </a:lnTo>
                <a:lnTo>
                  <a:pt x="12811" y="11593"/>
                </a:lnTo>
                <a:lnTo>
                  <a:pt x="12324" y="11374"/>
                </a:lnTo>
                <a:lnTo>
                  <a:pt x="11812" y="11204"/>
                </a:lnTo>
                <a:lnTo>
                  <a:pt x="11252" y="11033"/>
                </a:lnTo>
                <a:lnTo>
                  <a:pt x="10668" y="10911"/>
                </a:lnTo>
                <a:lnTo>
                  <a:pt x="10034" y="10790"/>
                </a:lnTo>
                <a:lnTo>
                  <a:pt x="9401" y="10717"/>
                </a:lnTo>
                <a:lnTo>
                  <a:pt x="9401" y="10717"/>
                </a:lnTo>
                <a:close/>
              </a:path>
            </a:pathLst>
          </a:custGeom>
          <a:noFill/>
          <a:ln w="121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85;p11">
            <a:extLst>
              <a:ext uri="{FF2B5EF4-FFF2-40B4-BE49-F238E27FC236}">
                <a16:creationId xmlns:a16="http://schemas.microsoft.com/office/drawing/2014/main" id="{05A67550-2E3D-49EB-9EB6-FB935C412A8A}"/>
              </a:ext>
            </a:extLst>
          </p:cNvPr>
          <p:cNvSpPr/>
          <p:nvPr userDrawn="1"/>
        </p:nvSpPr>
        <p:spPr>
          <a:xfrm>
            <a:off x="1842276" y="1147824"/>
            <a:ext cx="182888" cy="195070"/>
          </a:xfrm>
          <a:custGeom>
            <a:avLst/>
            <a:gdLst/>
            <a:ahLst/>
            <a:cxnLst/>
            <a:rect l="l" t="t" r="r" b="b"/>
            <a:pathLst>
              <a:path w="15247" h="16075" fill="none" extrusionOk="0">
                <a:moveTo>
                  <a:pt x="9401" y="10717"/>
                </a:moveTo>
                <a:lnTo>
                  <a:pt x="9401" y="10717"/>
                </a:lnTo>
                <a:lnTo>
                  <a:pt x="9085" y="10692"/>
                </a:lnTo>
                <a:lnTo>
                  <a:pt x="9085" y="9596"/>
                </a:lnTo>
                <a:lnTo>
                  <a:pt x="9085" y="9596"/>
                </a:lnTo>
                <a:lnTo>
                  <a:pt x="9401" y="9377"/>
                </a:lnTo>
                <a:lnTo>
                  <a:pt x="9718" y="9133"/>
                </a:lnTo>
                <a:lnTo>
                  <a:pt x="10010" y="8866"/>
                </a:lnTo>
                <a:lnTo>
                  <a:pt x="10302" y="8573"/>
                </a:lnTo>
                <a:lnTo>
                  <a:pt x="10546" y="8232"/>
                </a:lnTo>
                <a:lnTo>
                  <a:pt x="10765" y="7867"/>
                </a:lnTo>
                <a:lnTo>
                  <a:pt x="10984" y="7502"/>
                </a:lnTo>
                <a:lnTo>
                  <a:pt x="11155" y="7088"/>
                </a:lnTo>
                <a:lnTo>
                  <a:pt x="11155" y="7088"/>
                </a:lnTo>
                <a:lnTo>
                  <a:pt x="11228" y="7112"/>
                </a:lnTo>
                <a:lnTo>
                  <a:pt x="11228" y="7112"/>
                </a:lnTo>
                <a:lnTo>
                  <a:pt x="11374" y="7112"/>
                </a:lnTo>
                <a:lnTo>
                  <a:pt x="11496" y="7039"/>
                </a:lnTo>
                <a:lnTo>
                  <a:pt x="11617" y="6942"/>
                </a:lnTo>
                <a:lnTo>
                  <a:pt x="11715" y="6771"/>
                </a:lnTo>
                <a:lnTo>
                  <a:pt x="11812" y="6601"/>
                </a:lnTo>
                <a:lnTo>
                  <a:pt x="11910" y="6381"/>
                </a:lnTo>
                <a:lnTo>
                  <a:pt x="11958" y="6138"/>
                </a:lnTo>
                <a:lnTo>
                  <a:pt x="12007" y="5870"/>
                </a:lnTo>
                <a:lnTo>
                  <a:pt x="12007" y="5870"/>
                </a:lnTo>
                <a:lnTo>
                  <a:pt x="12031" y="5626"/>
                </a:lnTo>
                <a:lnTo>
                  <a:pt x="12007" y="5383"/>
                </a:lnTo>
                <a:lnTo>
                  <a:pt x="11983" y="5188"/>
                </a:lnTo>
                <a:lnTo>
                  <a:pt x="11934" y="4993"/>
                </a:lnTo>
                <a:lnTo>
                  <a:pt x="11885" y="4823"/>
                </a:lnTo>
                <a:lnTo>
                  <a:pt x="11812" y="4677"/>
                </a:lnTo>
                <a:lnTo>
                  <a:pt x="11715" y="4579"/>
                </a:lnTo>
                <a:lnTo>
                  <a:pt x="11593" y="4506"/>
                </a:lnTo>
                <a:lnTo>
                  <a:pt x="11593" y="4506"/>
                </a:lnTo>
                <a:lnTo>
                  <a:pt x="11666" y="4141"/>
                </a:lnTo>
                <a:lnTo>
                  <a:pt x="11690" y="3800"/>
                </a:lnTo>
                <a:lnTo>
                  <a:pt x="11690" y="3483"/>
                </a:lnTo>
                <a:lnTo>
                  <a:pt x="11690" y="3191"/>
                </a:lnTo>
                <a:lnTo>
                  <a:pt x="11666" y="2899"/>
                </a:lnTo>
                <a:lnTo>
                  <a:pt x="11617" y="2631"/>
                </a:lnTo>
                <a:lnTo>
                  <a:pt x="11544" y="2387"/>
                </a:lnTo>
                <a:lnTo>
                  <a:pt x="11471" y="2144"/>
                </a:lnTo>
                <a:lnTo>
                  <a:pt x="11374" y="1924"/>
                </a:lnTo>
                <a:lnTo>
                  <a:pt x="11276" y="1705"/>
                </a:lnTo>
                <a:lnTo>
                  <a:pt x="11155" y="1510"/>
                </a:lnTo>
                <a:lnTo>
                  <a:pt x="11009" y="1340"/>
                </a:lnTo>
                <a:lnTo>
                  <a:pt x="10862" y="1169"/>
                </a:lnTo>
                <a:lnTo>
                  <a:pt x="10716" y="1023"/>
                </a:lnTo>
                <a:lnTo>
                  <a:pt x="10400" y="755"/>
                </a:lnTo>
                <a:lnTo>
                  <a:pt x="10034" y="561"/>
                </a:lnTo>
                <a:lnTo>
                  <a:pt x="9669" y="366"/>
                </a:lnTo>
                <a:lnTo>
                  <a:pt x="9304" y="244"/>
                </a:lnTo>
                <a:lnTo>
                  <a:pt x="8938" y="146"/>
                </a:lnTo>
                <a:lnTo>
                  <a:pt x="8573" y="73"/>
                </a:lnTo>
                <a:lnTo>
                  <a:pt x="8232" y="25"/>
                </a:lnTo>
                <a:lnTo>
                  <a:pt x="7915" y="0"/>
                </a:lnTo>
                <a:lnTo>
                  <a:pt x="7623" y="0"/>
                </a:lnTo>
                <a:lnTo>
                  <a:pt x="7623" y="0"/>
                </a:lnTo>
                <a:lnTo>
                  <a:pt x="7282" y="25"/>
                </a:lnTo>
                <a:lnTo>
                  <a:pt x="6990" y="98"/>
                </a:lnTo>
                <a:lnTo>
                  <a:pt x="6746" y="171"/>
                </a:lnTo>
                <a:lnTo>
                  <a:pt x="6527" y="293"/>
                </a:lnTo>
                <a:lnTo>
                  <a:pt x="6332" y="390"/>
                </a:lnTo>
                <a:lnTo>
                  <a:pt x="6186" y="536"/>
                </a:lnTo>
                <a:lnTo>
                  <a:pt x="6040" y="658"/>
                </a:lnTo>
                <a:lnTo>
                  <a:pt x="5943" y="780"/>
                </a:lnTo>
                <a:lnTo>
                  <a:pt x="5943" y="780"/>
                </a:lnTo>
                <a:lnTo>
                  <a:pt x="5943" y="780"/>
                </a:lnTo>
                <a:lnTo>
                  <a:pt x="5943" y="780"/>
                </a:lnTo>
                <a:lnTo>
                  <a:pt x="5553" y="853"/>
                </a:lnTo>
                <a:lnTo>
                  <a:pt x="5188" y="975"/>
                </a:lnTo>
                <a:lnTo>
                  <a:pt x="4871" y="1145"/>
                </a:lnTo>
                <a:lnTo>
                  <a:pt x="4603" y="1316"/>
                </a:lnTo>
                <a:lnTo>
                  <a:pt x="4360" y="1535"/>
                </a:lnTo>
                <a:lnTo>
                  <a:pt x="4165" y="1754"/>
                </a:lnTo>
                <a:lnTo>
                  <a:pt x="4019" y="2022"/>
                </a:lnTo>
                <a:lnTo>
                  <a:pt x="3897" y="2290"/>
                </a:lnTo>
                <a:lnTo>
                  <a:pt x="3799" y="2558"/>
                </a:lnTo>
                <a:lnTo>
                  <a:pt x="3726" y="2826"/>
                </a:lnTo>
                <a:lnTo>
                  <a:pt x="3678" y="3118"/>
                </a:lnTo>
                <a:lnTo>
                  <a:pt x="3629" y="3410"/>
                </a:lnTo>
                <a:lnTo>
                  <a:pt x="3629" y="3702"/>
                </a:lnTo>
                <a:lnTo>
                  <a:pt x="3629" y="3970"/>
                </a:lnTo>
                <a:lnTo>
                  <a:pt x="3678" y="4482"/>
                </a:lnTo>
                <a:lnTo>
                  <a:pt x="3678" y="4482"/>
                </a:lnTo>
                <a:lnTo>
                  <a:pt x="3678" y="4506"/>
                </a:lnTo>
                <a:lnTo>
                  <a:pt x="3678" y="4506"/>
                </a:lnTo>
                <a:lnTo>
                  <a:pt x="3556" y="4555"/>
                </a:lnTo>
                <a:lnTo>
                  <a:pt x="3459" y="4652"/>
                </a:lnTo>
                <a:lnTo>
                  <a:pt x="3385" y="4798"/>
                </a:lnTo>
                <a:lnTo>
                  <a:pt x="3312" y="4969"/>
                </a:lnTo>
                <a:lnTo>
                  <a:pt x="3264" y="5164"/>
                </a:lnTo>
                <a:lnTo>
                  <a:pt x="3239" y="5383"/>
                </a:lnTo>
                <a:lnTo>
                  <a:pt x="3215" y="5626"/>
                </a:lnTo>
                <a:lnTo>
                  <a:pt x="3239" y="5870"/>
                </a:lnTo>
                <a:lnTo>
                  <a:pt x="3239" y="5870"/>
                </a:lnTo>
                <a:lnTo>
                  <a:pt x="3288" y="6138"/>
                </a:lnTo>
                <a:lnTo>
                  <a:pt x="3337" y="6381"/>
                </a:lnTo>
                <a:lnTo>
                  <a:pt x="3434" y="6601"/>
                </a:lnTo>
                <a:lnTo>
                  <a:pt x="3532" y="6771"/>
                </a:lnTo>
                <a:lnTo>
                  <a:pt x="3629" y="6942"/>
                </a:lnTo>
                <a:lnTo>
                  <a:pt x="3751" y="7039"/>
                </a:lnTo>
                <a:lnTo>
                  <a:pt x="3873" y="7112"/>
                </a:lnTo>
                <a:lnTo>
                  <a:pt x="4019" y="7112"/>
                </a:lnTo>
                <a:lnTo>
                  <a:pt x="4019" y="7112"/>
                </a:lnTo>
                <a:lnTo>
                  <a:pt x="4092" y="7088"/>
                </a:lnTo>
                <a:lnTo>
                  <a:pt x="4092" y="7088"/>
                </a:lnTo>
                <a:lnTo>
                  <a:pt x="4262" y="7502"/>
                </a:lnTo>
                <a:lnTo>
                  <a:pt x="4481" y="7867"/>
                </a:lnTo>
                <a:lnTo>
                  <a:pt x="4701" y="8232"/>
                </a:lnTo>
                <a:lnTo>
                  <a:pt x="4969" y="8573"/>
                </a:lnTo>
                <a:lnTo>
                  <a:pt x="5236" y="8866"/>
                </a:lnTo>
                <a:lnTo>
                  <a:pt x="5529" y="9133"/>
                </a:lnTo>
                <a:lnTo>
                  <a:pt x="5845" y="9377"/>
                </a:lnTo>
                <a:lnTo>
                  <a:pt x="6162" y="9596"/>
                </a:lnTo>
                <a:lnTo>
                  <a:pt x="6162" y="10668"/>
                </a:lnTo>
                <a:lnTo>
                  <a:pt x="6162" y="10668"/>
                </a:lnTo>
                <a:lnTo>
                  <a:pt x="5650" y="10717"/>
                </a:lnTo>
                <a:lnTo>
                  <a:pt x="5650" y="10717"/>
                </a:lnTo>
                <a:lnTo>
                  <a:pt x="5066" y="10814"/>
                </a:lnTo>
                <a:lnTo>
                  <a:pt x="4506" y="10936"/>
                </a:lnTo>
                <a:lnTo>
                  <a:pt x="3946" y="11058"/>
                </a:lnTo>
                <a:lnTo>
                  <a:pt x="3410" y="11228"/>
                </a:lnTo>
                <a:lnTo>
                  <a:pt x="2923" y="11423"/>
                </a:lnTo>
                <a:lnTo>
                  <a:pt x="2460" y="11642"/>
                </a:lnTo>
                <a:lnTo>
                  <a:pt x="2022" y="11886"/>
                </a:lnTo>
                <a:lnTo>
                  <a:pt x="1632" y="12153"/>
                </a:lnTo>
                <a:lnTo>
                  <a:pt x="1267" y="12421"/>
                </a:lnTo>
                <a:lnTo>
                  <a:pt x="950" y="12738"/>
                </a:lnTo>
                <a:lnTo>
                  <a:pt x="682" y="13079"/>
                </a:lnTo>
                <a:lnTo>
                  <a:pt x="439" y="13420"/>
                </a:lnTo>
                <a:lnTo>
                  <a:pt x="268" y="13810"/>
                </a:lnTo>
                <a:lnTo>
                  <a:pt x="122" y="14199"/>
                </a:lnTo>
                <a:lnTo>
                  <a:pt x="49" y="14638"/>
                </a:lnTo>
                <a:lnTo>
                  <a:pt x="0" y="15076"/>
                </a:lnTo>
                <a:lnTo>
                  <a:pt x="0" y="15076"/>
                </a:lnTo>
                <a:lnTo>
                  <a:pt x="49" y="15125"/>
                </a:lnTo>
                <a:lnTo>
                  <a:pt x="244" y="15222"/>
                </a:lnTo>
                <a:lnTo>
                  <a:pt x="414" y="15295"/>
                </a:lnTo>
                <a:lnTo>
                  <a:pt x="633" y="15393"/>
                </a:lnTo>
                <a:lnTo>
                  <a:pt x="901" y="15490"/>
                </a:lnTo>
                <a:lnTo>
                  <a:pt x="1267" y="15563"/>
                </a:lnTo>
                <a:lnTo>
                  <a:pt x="1705" y="15661"/>
                </a:lnTo>
                <a:lnTo>
                  <a:pt x="2216" y="15758"/>
                </a:lnTo>
                <a:lnTo>
                  <a:pt x="2825" y="15831"/>
                </a:lnTo>
                <a:lnTo>
                  <a:pt x="3556" y="15928"/>
                </a:lnTo>
                <a:lnTo>
                  <a:pt x="4384" y="15977"/>
                </a:lnTo>
                <a:lnTo>
                  <a:pt x="5309" y="16026"/>
                </a:lnTo>
                <a:lnTo>
                  <a:pt x="6381" y="16050"/>
                </a:lnTo>
                <a:lnTo>
                  <a:pt x="7599" y="16075"/>
                </a:lnTo>
                <a:lnTo>
                  <a:pt x="7599" y="16075"/>
                </a:lnTo>
                <a:lnTo>
                  <a:pt x="8792" y="16050"/>
                </a:lnTo>
                <a:lnTo>
                  <a:pt x="9864" y="16026"/>
                </a:lnTo>
                <a:lnTo>
                  <a:pt x="10814" y="15977"/>
                </a:lnTo>
                <a:lnTo>
                  <a:pt x="11642" y="15928"/>
                </a:lnTo>
                <a:lnTo>
                  <a:pt x="12372" y="15831"/>
                </a:lnTo>
                <a:lnTo>
                  <a:pt x="12981" y="15758"/>
                </a:lnTo>
                <a:lnTo>
                  <a:pt x="13517" y="15661"/>
                </a:lnTo>
                <a:lnTo>
                  <a:pt x="13955" y="15563"/>
                </a:lnTo>
                <a:lnTo>
                  <a:pt x="14321" y="15490"/>
                </a:lnTo>
                <a:lnTo>
                  <a:pt x="14613" y="15393"/>
                </a:lnTo>
                <a:lnTo>
                  <a:pt x="14832" y="15295"/>
                </a:lnTo>
                <a:lnTo>
                  <a:pt x="15003" y="15222"/>
                </a:lnTo>
                <a:lnTo>
                  <a:pt x="15173" y="15125"/>
                </a:lnTo>
                <a:lnTo>
                  <a:pt x="15246" y="15076"/>
                </a:lnTo>
                <a:lnTo>
                  <a:pt x="15246" y="15076"/>
                </a:lnTo>
                <a:lnTo>
                  <a:pt x="15198" y="14613"/>
                </a:lnTo>
                <a:lnTo>
                  <a:pt x="15125" y="14175"/>
                </a:lnTo>
                <a:lnTo>
                  <a:pt x="15003" y="13761"/>
                </a:lnTo>
                <a:lnTo>
                  <a:pt x="14832" y="13371"/>
                </a:lnTo>
                <a:lnTo>
                  <a:pt x="14589" y="13006"/>
                </a:lnTo>
                <a:lnTo>
                  <a:pt x="14321" y="12665"/>
                </a:lnTo>
                <a:lnTo>
                  <a:pt x="14004" y="12373"/>
                </a:lnTo>
                <a:lnTo>
                  <a:pt x="13639" y="12080"/>
                </a:lnTo>
                <a:lnTo>
                  <a:pt x="13249" y="11813"/>
                </a:lnTo>
                <a:lnTo>
                  <a:pt x="12811" y="11593"/>
                </a:lnTo>
                <a:lnTo>
                  <a:pt x="12324" y="11374"/>
                </a:lnTo>
                <a:lnTo>
                  <a:pt x="11812" y="11204"/>
                </a:lnTo>
                <a:lnTo>
                  <a:pt x="11252" y="11033"/>
                </a:lnTo>
                <a:lnTo>
                  <a:pt x="10668" y="10911"/>
                </a:lnTo>
                <a:lnTo>
                  <a:pt x="10034" y="10790"/>
                </a:lnTo>
                <a:lnTo>
                  <a:pt x="9401" y="10717"/>
                </a:lnTo>
                <a:lnTo>
                  <a:pt x="9401" y="10717"/>
                </a:lnTo>
                <a:close/>
              </a:path>
            </a:pathLst>
          </a:custGeom>
          <a:noFill/>
          <a:ln w="121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82;p11">
            <a:extLst>
              <a:ext uri="{FF2B5EF4-FFF2-40B4-BE49-F238E27FC236}">
                <a16:creationId xmlns:a16="http://schemas.microsoft.com/office/drawing/2014/main" id="{8862DC09-B271-4C5C-A463-62732B63ADF1}"/>
              </a:ext>
            </a:extLst>
          </p:cNvPr>
          <p:cNvSpPr txBox="1"/>
          <p:nvPr userDrawn="1"/>
        </p:nvSpPr>
        <p:spPr>
          <a:xfrm>
            <a:off x="234450" y="1051100"/>
            <a:ext cx="2046300" cy="70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rgbClr val="FFFFFF"/>
                </a:solidFill>
              </a:rPr>
              <a:t>Group</a:t>
            </a:r>
            <a:endParaRPr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4551782"/>
      </p:ext>
    </p:extLst>
  </p:cSld>
  <p:clrMapOvr>
    <a:masterClrMapping/>
  </p:clrMapOvr>
  <p:transition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 preserve="1">
  <p:cSld name="1_Title + 1 column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9CF693F7-8485-4342-A45C-2880CB1A385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4274433"/>
            <a:ext cx="2585474" cy="869067"/>
          </a:xfrm>
          <a:prstGeom prst="rect">
            <a:avLst/>
          </a:prstGeom>
        </p:spPr>
      </p:pic>
      <p:sp>
        <p:nvSpPr>
          <p:cNvPr id="33" name="Google Shape;33;p6"/>
          <p:cNvSpPr/>
          <p:nvPr/>
        </p:nvSpPr>
        <p:spPr>
          <a:xfrm flipH="1">
            <a:off x="2472375" y="0"/>
            <a:ext cx="113100" cy="5143500"/>
          </a:xfrm>
          <a:prstGeom prst="rect">
            <a:avLst/>
          </a:prstGeom>
          <a:gradFill>
            <a:gsLst>
              <a:gs pos="0">
                <a:srgbClr val="000014">
                  <a:alpha val="20000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34;p6"/>
          <p:cNvSpPr/>
          <p:nvPr/>
        </p:nvSpPr>
        <p:spPr>
          <a:xfrm>
            <a:off x="2585475" y="0"/>
            <a:ext cx="65586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5" name="Google Shape;35;p6"/>
          <p:cNvSpPr txBox="1">
            <a:spLocks noGrp="1"/>
          </p:cNvSpPr>
          <p:nvPr>
            <p:ph type="title"/>
          </p:nvPr>
        </p:nvSpPr>
        <p:spPr>
          <a:xfrm>
            <a:off x="234450" y="575500"/>
            <a:ext cx="2046300" cy="3643109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 dirty="0"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1"/>
          </p:nvPr>
        </p:nvSpPr>
        <p:spPr>
          <a:xfrm>
            <a:off x="3090625" y="575500"/>
            <a:ext cx="55962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600"/>
              </a:spcBef>
              <a:spcAft>
                <a:spcPts val="0"/>
              </a:spcAft>
              <a:buSzPts val="1400"/>
              <a:buChar char="▪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9pPr>
          </a:lstStyle>
          <a:p>
            <a:endParaRPr dirty="0"/>
          </a:p>
        </p:txBody>
      </p:sp>
      <p:sp>
        <p:nvSpPr>
          <p:cNvPr id="37" name="Google Shape;37;p6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25" name="Google Shape;55;p9">
            <a:extLst>
              <a:ext uri="{FF2B5EF4-FFF2-40B4-BE49-F238E27FC236}">
                <a16:creationId xmlns:a16="http://schemas.microsoft.com/office/drawing/2014/main" id="{B37EAD93-95EB-9841-84F5-9921CB1AF447}"/>
              </a:ext>
            </a:extLst>
          </p:cNvPr>
          <p:cNvGrpSpPr/>
          <p:nvPr userDrawn="1"/>
        </p:nvGrpSpPr>
        <p:grpSpPr>
          <a:xfrm>
            <a:off x="234447" y="3686127"/>
            <a:ext cx="304009" cy="326513"/>
            <a:chOff x="616425" y="2329600"/>
            <a:chExt cx="361700" cy="388475"/>
          </a:xfrm>
        </p:grpSpPr>
        <p:sp>
          <p:nvSpPr>
            <p:cNvPr id="26" name="Google Shape;56;p9">
              <a:extLst>
                <a:ext uri="{FF2B5EF4-FFF2-40B4-BE49-F238E27FC236}">
                  <a16:creationId xmlns:a16="http://schemas.microsoft.com/office/drawing/2014/main" id="{DFA692B1-A617-944F-854B-4334549512DD}"/>
                </a:ext>
              </a:extLst>
            </p:cNvPr>
            <p:cNvSpPr/>
            <p:nvPr/>
          </p:nvSpPr>
          <p:spPr>
            <a:xfrm>
              <a:off x="616425" y="2329600"/>
              <a:ext cx="361700" cy="388475"/>
            </a:xfrm>
            <a:custGeom>
              <a:avLst/>
              <a:gdLst/>
              <a:ahLst/>
              <a:cxnLst/>
              <a:rect l="l" t="t" r="r" b="b"/>
              <a:pathLst>
                <a:path w="14468" h="15539" fill="none" extrusionOk="0">
                  <a:moveTo>
                    <a:pt x="14273" y="13030"/>
                  </a:moveTo>
                  <a:lnTo>
                    <a:pt x="9621" y="6479"/>
                  </a:lnTo>
                  <a:lnTo>
                    <a:pt x="9621" y="2338"/>
                  </a:lnTo>
                  <a:lnTo>
                    <a:pt x="10303" y="1656"/>
                  </a:lnTo>
                  <a:lnTo>
                    <a:pt x="10303" y="1656"/>
                  </a:lnTo>
                  <a:lnTo>
                    <a:pt x="10400" y="1559"/>
                  </a:lnTo>
                  <a:lnTo>
                    <a:pt x="10474" y="1437"/>
                  </a:lnTo>
                  <a:lnTo>
                    <a:pt x="10522" y="1291"/>
                  </a:lnTo>
                  <a:lnTo>
                    <a:pt x="10571" y="1169"/>
                  </a:lnTo>
                  <a:lnTo>
                    <a:pt x="10571" y="1023"/>
                  </a:lnTo>
                  <a:lnTo>
                    <a:pt x="10571" y="877"/>
                  </a:lnTo>
                  <a:lnTo>
                    <a:pt x="10547" y="731"/>
                  </a:lnTo>
                  <a:lnTo>
                    <a:pt x="10498" y="609"/>
                  </a:lnTo>
                  <a:lnTo>
                    <a:pt x="10498" y="609"/>
                  </a:lnTo>
                  <a:lnTo>
                    <a:pt x="10449" y="463"/>
                  </a:lnTo>
                  <a:lnTo>
                    <a:pt x="10352" y="366"/>
                  </a:lnTo>
                  <a:lnTo>
                    <a:pt x="10254" y="244"/>
                  </a:lnTo>
                  <a:lnTo>
                    <a:pt x="10157" y="171"/>
                  </a:lnTo>
                  <a:lnTo>
                    <a:pt x="10035" y="98"/>
                  </a:lnTo>
                  <a:lnTo>
                    <a:pt x="9889" y="49"/>
                  </a:lnTo>
                  <a:lnTo>
                    <a:pt x="9767" y="25"/>
                  </a:lnTo>
                  <a:lnTo>
                    <a:pt x="9621" y="0"/>
                  </a:lnTo>
                  <a:lnTo>
                    <a:pt x="4848" y="0"/>
                  </a:lnTo>
                  <a:lnTo>
                    <a:pt x="4848" y="0"/>
                  </a:lnTo>
                  <a:lnTo>
                    <a:pt x="4701" y="25"/>
                  </a:lnTo>
                  <a:lnTo>
                    <a:pt x="4580" y="49"/>
                  </a:lnTo>
                  <a:lnTo>
                    <a:pt x="4433" y="98"/>
                  </a:lnTo>
                  <a:lnTo>
                    <a:pt x="4312" y="171"/>
                  </a:lnTo>
                  <a:lnTo>
                    <a:pt x="4214" y="244"/>
                  </a:lnTo>
                  <a:lnTo>
                    <a:pt x="4117" y="366"/>
                  </a:lnTo>
                  <a:lnTo>
                    <a:pt x="4019" y="463"/>
                  </a:lnTo>
                  <a:lnTo>
                    <a:pt x="3971" y="609"/>
                  </a:lnTo>
                  <a:lnTo>
                    <a:pt x="3971" y="609"/>
                  </a:lnTo>
                  <a:lnTo>
                    <a:pt x="3922" y="731"/>
                  </a:lnTo>
                  <a:lnTo>
                    <a:pt x="3898" y="877"/>
                  </a:lnTo>
                  <a:lnTo>
                    <a:pt x="3898" y="1023"/>
                  </a:lnTo>
                  <a:lnTo>
                    <a:pt x="3898" y="1169"/>
                  </a:lnTo>
                  <a:lnTo>
                    <a:pt x="3946" y="1291"/>
                  </a:lnTo>
                  <a:lnTo>
                    <a:pt x="3995" y="1437"/>
                  </a:lnTo>
                  <a:lnTo>
                    <a:pt x="4068" y="1559"/>
                  </a:lnTo>
                  <a:lnTo>
                    <a:pt x="4166" y="1656"/>
                  </a:lnTo>
                  <a:lnTo>
                    <a:pt x="4848" y="2338"/>
                  </a:lnTo>
                  <a:lnTo>
                    <a:pt x="4848" y="6479"/>
                  </a:lnTo>
                  <a:lnTo>
                    <a:pt x="196" y="13030"/>
                  </a:lnTo>
                  <a:lnTo>
                    <a:pt x="196" y="13030"/>
                  </a:lnTo>
                  <a:lnTo>
                    <a:pt x="123" y="13152"/>
                  </a:lnTo>
                  <a:lnTo>
                    <a:pt x="50" y="13274"/>
                  </a:lnTo>
                  <a:lnTo>
                    <a:pt x="25" y="13395"/>
                  </a:lnTo>
                  <a:lnTo>
                    <a:pt x="1" y="13517"/>
                  </a:lnTo>
                  <a:lnTo>
                    <a:pt x="1" y="13639"/>
                  </a:lnTo>
                  <a:lnTo>
                    <a:pt x="25" y="13785"/>
                  </a:lnTo>
                  <a:lnTo>
                    <a:pt x="50" y="13907"/>
                  </a:lnTo>
                  <a:lnTo>
                    <a:pt x="98" y="14029"/>
                  </a:lnTo>
                  <a:lnTo>
                    <a:pt x="585" y="15003"/>
                  </a:lnTo>
                  <a:lnTo>
                    <a:pt x="585" y="15003"/>
                  </a:lnTo>
                  <a:lnTo>
                    <a:pt x="658" y="15125"/>
                  </a:lnTo>
                  <a:lnTo>
                    <a:pt x="756" y="15222"/>
                  </a:lnTo>
                  <a:lnTo>
                    <a:pt x="829" y="15320"/>
                  </a:lnTo>
                  <a:lnTo>
                    <a:pt x="951" y="15393"/>
                  </a:lnTo>
                  <a:lnTo>
                    <a:pt x="1073" y="15441"/>
                  </a:lnTo>
                  <a:lnTo>
                    <a:pt x="1194" y="15490"/>
                  </a:lnTo>
                  <a:lnTo>
                    <a:pt x="1316" y="15539"/>
                  </a:lnTo>
                  <a:lnTo>
                    <a:pt x="1462" y="15539"/>
                  </a:lnTo>
                  <a:lnTo>
                    <a:pt x="13006" y="15539"/>
                  </a:lnTo>
                  <a:lnTo>
                    <a:pt x="13006" y="15539"/>
                  </a:lnTo>
                  <a:lnTo>
                    <a:pt x="13153" y="15539"/>
                  </a:lnTo>
                  <a:lnTo>
                    <a:pt x="13274" y="15490"/>
                  </a:lnTo>
                  <a:lnTo>
                    <a:pt x="13396" y="15441"/>
                  </a:lnTo>
                  <a:lnTo>
                    <a:pt x="13518" y="15393"/>
                  </a:lnTo>
                  <a:lnTo>
                    <a:pt x="13640" y="15320"/>
                  </a:lnTo>
                  <a:lnTo>
                    <a:pt x="13713" y="15222"/>
                  </a:lnTo>
                  <a:lnTo>
                    <a:pt x="13810" y="15125"/>
                  </a:lnTo>
                  <a:lnTo>
                    <a:pt x="13883" y="15003"/>
                  </a:lnTo>
                  <a:lnTo>
                    <a:pt x="14370" y="14029"/>
                  </a:lnTo>
                  <a:lnTo>
                    <a:pt x="14370" y="14029"/>
                  </a:lnTo>
                  <a:lnTo>
                    <a:pt x="14419" y="13907"/>
                  </a:lnTo>
                  <a:lnTo>
                    <a:pt x="14443" y="13785"/>
                  </a:lnTo>
                  <a:lnTo>
                    <a:pt x="14468" y="13639"/>
                  </a:lnTo>
                  <a:lnTo>
                    <a:pt x="14468" y="13517"/>
                  </a:lnTo>
                  <a:lnTo>
                    <a:pt x="14443" y="13395"/>
                  </a:lnTo>
                  <a:lnTo>
                    <a:pt x="14419" y="13274"/>
                  </a:lnTo>
                  <a:lnTo>
                    <a:pt x="14346" y="13152"/>
                  </a:lnTo>
                  <a:lnTo>
                    <a:pt x="14273" y="13030"/>
                  </a:lnTo>
                  <a:lnTo>
                    <a:pt x="14273" y="1303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57;p9">
              <a:extLst>
                <a:ext uri="{FF2B5EF4-FFF2-40B4-BE49-F238E27FC236}">
                  <a16:creationId xmlns:a16="http://schemas.microsoft.com/office/drawing/2014/main" id="{819CE10C-5124-9B42-B42E-C453A6058A63}"/>
                </a:ext>
              </a:extLst>
            </p:cNvPr>
            <p:cNvSpPr/>
            <p:nvPr/>
          </p:nvSpPr>
          <p:spPr>
            <a:xfrm>
              <a:off x="704725" y="2545750"/>
              <a:ext cx="185125" cy="25"/>
            </a:xfrm>
            <a:custGeom>
              <a:avLst/>
              <a:gdLst/>
              <a:ahLst/>
              <a:cxnLst/>
              <a:rect l="l" t="t" r="r" b="b"/>
              <a:pathLst>
                <a:path w="7405" h="1" fill="none" extrusionOk="0">
                  <a:moveTo>
                    <a:pt x="7404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58;p9">
              <a:extLst>
                <a:ext uri="{FF2B5EF4-FFF2-40B4-BE49-F238E27FC236}">
                  <a16:creationId xmlns:a16="http://schemas.microsoft.com/office/drawing/2014/main" id="{04B3A3EE-6444-0346-A1E0-D3B65F3DA229}"/>
                </a:ext>
              </a:extLst>
            </p:cNvPr>
            <p:cNvSpPr/>
            <p:nvPr/>
          </p:nvSpPr>
          <p:spPr>
            <a:xfrm>
              <a:off x="811875" y="2626125"/>
              <a:ext cx="31075" cy="31075"/>
            </a:xfrm>
            <a:custGeom>
              <a:avLst/>
              <a:gdLst/>
              <a:ahLst/>
              <a:cxnLst/>
              <a:rect l="l" t="t" r="r" b="b"/>
              <a:pathLst>
                <a:path w="1243" h="1243" fill="none" extrusionOk="0">
                  <a:moveTo>
                    <a:pt x="1" y="633"/>
                  </a:moveTo>
                  <a:lnTo>
                    <a:pt x="1" y="633"/>
                  </a:lnTo>
                  <a:lnTo>
                    <a:pt x="25" y="487"/>
                  </a:lnTo>
                  <a:lnTo>
                    <a:pt x="50" y="390"/>
                  </a:lnTo>
                  <a:lnTo>
                    <a:pt x="98" y="268"/>
                  </a:lnTo>
                  <a:lnTo>
                    <a:pt x="171" y="171"/>
                  </a:lnTo>
                  <a:lnTo>
                    <a:pt x="269" y="98"/>
                  </a:lnTo>
                  <a:lnTo>
                    <a:pt x="390" y="49"/>
                  </a:lnTo>
                  <a:lnTo>
                    <a:pt x="488" y="24"/>
                  </a:lnTo>
                  <a:lnTo>
                    <a:pt x="634" y="0"/>
                  </a:lnTo>
                  <a:lnTo>
                    <a:pt x="634" y="0"/>
                  </a:lnTo>
                  <a:lnTo>
                    <a:pt x="756" y="24"/>
                  </a:lnTo>
                  <a:lnTo>
                    <a:pt x="853" y="49"/>
                  </a:lnTo>
                  <a:lnTo>
                    <a:pt x="975" y="98"/>
                  </a:lnTo>
                  <a:lnTo>
                    <a:pt x="1072" y="171"/>
                  </a:lnTo>
                  <a:lnTo>
                    <a:pt x="1146" y="268"/>
                  </a:lnTo>
                  <a:lnTo>
                    <a:pt x="1194" y="390"/>
                  </a:lnTo>
                  <a:lnTo>
                    <a:pt x="1243" y="487"/>
                  </a:lnTo>
                  <a:lnTo>
                    <a:pt x="1243" y="633"/>
                  </a:lnTo>
                  <a:lnTo>
                    <a:pt x="1243" y="633"/>
                  </a:lnTo>
                  <a:lnTo>
                    <a:pt x="1243" y="755"/>
                  </a:lnTo>
                  <a:lnTo>
                    <a:pt x="1194" y="853"/>
                  </a:lnTo>
                  <a:lnTo>
                    <a:pt x="1146" y="974"/>
                  </a:lnTo>
                  <a:lnTo>
                    <a:pt x="1072" y="1072"/>
                  </a:lnTo>
                  <a:lnTo>
                    <a:pt x="975" y="1145"/>
                  </a:lnTo>
                  <a:lnTo>
                    <a:pt x="853" y="1194"/>
                  </a:lnTo>
                  <a:lnTo>
                    <a:pt x="756" y="1242"/>
                  </a:lnTo>
                  <a:lnTo>
                    <a:pt x="634" y="1242"/>
                  </a:lnTo>
                  <a:lnTo>
                    <a:pt x="634" y="1242"/>
                  </a:lnTo>
                  <a:lnTo>
                    <a:pt x="488" y="1242"/>
                  </a:lnTo>
                  <a:lnTo>
                    <a:pt x="390" y="1194"/>
                  </a:lnTo>
                  <a:lnTo>
                    <a:pt x="269" y="1145"/>
                  </a:lnTo>
                  <a:lnTo>
                    <a:pt x="171" y="1072"/>
                  </a:lnTo>
                  <a:lnTo>
                    <a:pt x="98" y="974"/>
                  </a:lnTo>
                  <a:lnTo>
                    <a:pt x="50" y="853"/>
                  </a:lnTo>
                  <a:lnTo>
                    <a:pt x="25" y="755"/>
                  </a:lnTo>
                  <a:lnTo>
                    <a:pt x="1" y="633"/>
                  </a:lnTo>
                  <a:lnTo>
                    <a:pt x="1" y="633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59;p9">
              <a:extLst>
                <a:ext uri="{FF2B5EF4-FFF2-40B4-BE49-F238E27FC236}">
                  <a16:creationId xmlns:a16="http://schemas.microsoft.com/office/drawing/2014/main" id="{74D3972D-6F5C-6042-B46B-62B9642BF4F5}"/>
                </a:ext>
              </a:extLst>
            </p:cNvPr>
            <p:cNvSpPr/>
            <p:nvPr/>
          </p:nvSpPr>
          <p:spPr>
            <a:xfrm>
              <a:off x="751000" y="2568275"/>
              <a:ext cx="54200" cy="53600"/>
            </a:xfrm>
            <a:custGeom>
              <a:avLst/>
              <a:gdLst/>
              <a:ahLst/>
              <a:cxnLst/>
              <a:rect l="l" t="t" r="r" b="b"/>
              <a:pathLst>
                <a:path w="2168" h="2144" fill="none" extrusionOk="0">
                  <a:moveTo>
                    <a:pt x="1096" y="2144"/>
                  </a:moveTo>
                  <a:lnTo>
                    <a:pt x="1096" y="2144"/>
                  </a:lnTo>
                  <a:lnTo>
                    <a:pt x="877" y="2119"/>
                  </a:lnTo>
                  <a:lnTo>
                    <a:pt x="658" y="2071"/>
                  </a:lnTo>
                  <a:lnTo>
                    <a:pt x="487" y="1973"/>
                  </a:lnTo>
                  <a:lnTo>
                    <a:pt x="317" y="1827"/>
                  </a:lnTo>
                  <a:lnTo>
                    <a:pt x="195" y="1681"/>
                  </a:lnTo>
                  <a:lnTo>
                    <a:pt x="98" y="1486"/>
                  </a:lnTo>
                  <a:lnTo>
                    <a:pt x="25" y="1291"/>
                  </a:lnTo>
                  <a:lnTo>
                    <a:pt x="0" y="1072"/>
                  </a:lnTo>
                  <a:lnTo>
                    <a:pt x="0" y="1072"/>
                  </a:lnTo>
                  <a:lnTo>
                    <a:pt x="25" y="853"/>
                  </a:lnTo>
                  <a:lnTo>
                    <a:pt x="98" y="658"/>
                  </a:lnTo>
                  <a:lnTo>
                    <a:pt x="195" y="463"/>
                  </a:lnTo>
                  <a:lnTo>
                    <a:pt x="317" y="317"/>
                  </a:lnTo>
                  <a:lnTo>
                    <a:pt x="487" y="171"/>
                  </a:lnTo>
                  <a:lnTo>
                    <a:pt x="658" y="73"/>
                  </a:lnTo>
                  <a:lnTo>
                    <a:pt x="877" y="0"/>
                  </a:lnTo>
                  <a:lnTo>
                    <a:pt x="1096" y="0"/>
                  </a:lnTo>
                  <a:lnTo>
                    <a:pt x="1096" y="0"/>
                  </a:lnTo>
                  <a:lnTo>
                    <a:pt x="1315" y="0"/>
                  </a:lnTo>
                  <a:lnTo>
                    <a:pt x="1510" y="73"/>
                  </a:lnTo>
                  <a:lnTo>
                    <a:pt x="1681" y="171"/>
                  </a:lnTo>
                  <a:lnTo>
                    <a:pt x="1851" y="317"/>
                  </a:lnTo>
                  <a:lnTo>
                    <a:pt x="1973" y="463"/>
                  </a:lnTo>
                  <a:lnTo>
                    <a:pt x="2070" y="658"/>
                  </a:lnTo>
                  <a:lnTo>
                    <a:pt x="2144" y="853"/>
                  </a:lnTo>
                  <a:lnTo>
                    <a:pt x="2168" y="1072"/>
                  </a:lnTo>
                  <a:lnTo>
                    <a:pt x="2168" y="1072"/>
                  </a:lnTo>
                  <a:lnTo>
                    <a:pt x="2144" y="1291"/>
                  </a:lnTo>
                  <a:lnTo>
                    <a:pt x="2070" y="1486"/>
                  </a:lnTo>
                  <a:lnTo>
                    <a:pt x="1973" y="1681"/>
                  </a:lnTo>
                  <a:lnTo>
                    <a:pt x="1851" y="1827"/>
                  </a:lnTo>
                  <a:lnTo>
                    <a:pt x="1681" y="1973"/>
                  </a:lnTo>
                  <a:lnTo>
                    <a:pt x="1510" y="2071"/>
                  </a:lnTo>
                  <a:lnTo>
                    <a:pt x="1315" y="2119"/>
                  </a:lnTo>
                  <a:lnTo>
                    <a:pt x="1096" y="2144"/>
                  </a:lnTo>
                  <a:lnTo>
                    <a:pt x="1096" y="2144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60;p9">
              <a:extLst>
                <a:ext uri="{FF2B5EF4-FFF2-40B4-BE49-F238E27FC236}">
                  <a16:creationId xmlns:a16="http://schemas.microsoft.com/office/drawing/2014/main" id="{D4D028A4-89DB-2C43-848E-358101808AF1}"/>
                </a:ext>
              </a:extLst>
            </p:cNvPr>
            <p:cNvSpPr/>
            <p:nvPr/>
          </p:nvSpPr>
          <p:spPr>
            <a:xfrm>
              <a:off x="769875" y="2662650"/>
              <a:ext cx="23775" cy="23775"/>
            </a:xfrm>
            <a:custGeom>
              <a:avLst/>
              <a:gdLst/>
              <a:ahLst/>
              <a:cxnLst/>
              <a:rect l="l" t="t" r="r" b="b"/>
              <a:pathLst>
                <a:path w="951" h="951" fill="none" extrusionOk="0">
                  <a:moveTo>
                    <a:pt x="0" y="463"/>
                  </a:moveTo>
                  <a:lnTo>
                    <a:pt x="0" y="463"/>
                  </a:lnTo>
                  <a:lnTo>
                    <a:pt x="0" y="366"/>
                  </a:lnTo>
                  <a:lnTo>
                    <a:pt x="25" y="293"/>
                  </a:lnTo>
                  <a:lnTo>
                    <a:pt x="73" y="195"/>
                  </a:lnTo>
                  <a:lnTo>
                    <a:pt x="146" y="122"/>
                  </a:lnTo>
                  <a:lnTo>
                    <a:pt x="220" y="73"/>
                  </a:lnTo>
                  <a:lnTo>
                    <a:pt x="293" y="25"/>
                  </a:lnTo>
                  <a:lnTo>
                    <a:pt x="390" y="0"/>
                  </a:lnTo>
                  <a:lnTo>
                    <a:pt x="487" y="0"/>
                  </a:lnTo>
                  <a:lnTo>
                    <a:pt x="487" y="0"/>
                  </a:lnTo>
                  <a:lnTo>
                    <a:pt x="585" y="0"/>
                  </a:lnTo>
                  <a:lnTo>
                    <a:pt x="658" y="25"/>
                  </a:lnTo>
                  <a:lnTo>
                    <a:pt x="755" y="73"/>
                  </a:lnTo>
                  <a:lnTo>
                    <a:pt x="828" y="122"/>
                  </a:lnTo>
                  <a:lnTo>
                    <a:pt x="877" y="195"/>
                  </a:lnTo>
                  <a:lnTo>
                    <a:pt x="926" y="293"/>
                  </a:lnTo>
                  <a:lnTo>
                    <a:pt x="950" y="366"/>
                  </a:lnTo>
                  <a:lnTo>
                    <a:pt x="950" y="463"/>
                  </a:lnTo>
                  <a:lnTo>
                    <a:pt x="950" y="463"/>
                  </a:lnTo>
                  <a:lnTo>
                    <a:pt x="950" y="561"/>
                  </a:lnTo>
                  <a:lnTo>
                    <a:pt x="926" y="658"/>
                  </a:lnTo>
                  <a:lnTo>
                    <a:pt x="877" y="755"/>
                  </a:lnTo>
                  <a:lnTo>
                    <a:pt x="828" y="804"/>
                  </a:lnTo>
                  <a:lnTo>
                    <a:pt x="755" y="877"/>
                  </a:lnTo>
                  <a:lnTo>
                    <a:pt x="658" y="926"/>
                  </a:lnTo>
                  <a:lnTo>
                    <a:pt x="585" y="950"/>
                  </a:lnTo>
                  <a:lnTo>
                    <a:pt x="487" y="950"/>
                  </a:lnTo>
                  <a:lnTo>
                    <a:pt x="487" y="950"/>
                  </a:lnTo>
                  <a:lnTo>
                    <a:pt x="390" y="950"/>
                  </a:lnTo>
                  <a:lnTo>
                    <a:pt x="293" y="926"/>
                  </a:lnTo>
                  <a:lnTo>
                    <a:pt x="220" y="877"/>
                  </a:lnTo>
                  <a:lnTo>
                    <a:pt x="146" y="804"/>
                  </a:lnTo>
                  <a:lnTo>
                    <a:pt x="73" y="755"/>
                  </a:lnTo>
                  <a:lnTo>
                    <a:pt x="25" y="658"/>
                  </a:lnTo>
                  <a:lnTo>
                    <a:pt x="0" y="561"/>
                  </a:lnTo>
                  <a:lnTo>
                    <a:pt x="0" y="463"/>
                  </a:lnTo>
                  <a:lnTo>
                    <a:pt x="0" y="463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61;p9">
              <a:extLst>
                <a:ext uri="{FF2B5EF4-FFF2-40B4-BE49-F238E27FC236}">
                  <a16:creationId xmlns:a16="http://schemas.microsoft.com/office/drawing/2014/main" id="{AE6D05E6-CEDE-394C-BE71-260CFAE39A5E}"/>
                </a:ext>
              </a:extLst>
            </p:cNvPr>
            <p:cNvSpPr/>
            <p:nvPr/>
          </p:nvSpPr>
          <p:spPr>
            <a:xfrm>
              <a:off x="799700" y="2503125"/>
              <a:ext cx="24375" cy="23775"/>
            </a:xfrm>
            <a:custGeom>
              <a:avLst/>
              <a:gdLst/>
              <a:ahLst/>
              <a:cxnLst/>
              <a:rect l="l" t="t" r="r" b="b"/>
              <a:pathLst>
                <a:path w="975" h="951" fill="none" extrusionOk="0">
                  <a:moveTo>
                    <a:pt x="1" y="463"/>
                  </a:moveTo>
                  <a:lnTo>
                    <a:pt x="1" y="463"/>
                  </a:lnTo>
                  <a:lnTo>
                    <a:pt x="25" y="366"/>
                  </a:lnTo>
                  <a:lnTo>
                    <a:pt x="49" y="293"/>
                  </a:lnTo>
                  <a:lnTo>
                    <a:pt x="98" y="195"/>
                  </a:lnTo>
                  <a:lnTo>
                    <a:pt x="147" y="122"/>
                  </a:lnTo>
                  <a:lnTo>
                    <a:pt x="220" y="73"/>
                  </a:lnTo>
                  <a:lnTo>
                    <a:pt x="293" y="25"/>
                  </a:lnTo>
                  <a:lnTo>
                    <a:pt x="390" y="0"/>
                  </a:lnTo>
                  <a:lnTo>
                    <a:pt x="488" y="0"/>
                  </a:lnTo>
                  <a:lnTo>
                    <a:pt x="488" y="0"/>
                  </a:lnTo>
                  <a:lnTo>
                    <a:pt x="585" y="0"/>
                  </a:lnTo>
                  <a:lnTo>
                    <a:pt x="683" y="25"/>
                  </a:lnTo>
                  <a:lnTo>
                    <a:pt x="756" y="73"/>
                  </a:lnTo>
                  <a:lnTo>
                    <a:pt x="829" y="122"/>
                  </a:lnTo>
                  <a:lnTo>
                    <a:pt x="877" y="195"/>
                  </a:lnTo>
                  <a:lnTo>
                    <a:pt x="926" y="293"/>
                  </a:lnTo>
                  <a:lnTo>
                    <a:pt x="951" y="366"/>
                  </a:lnTo>
                  <a:lnTo>
                    <a:pt x="975" y="463"/>
                  </a:lnTo>
                  <a:lnTo>
                    <a:pt x="975" y="463"/>
                  </a:lnTo>
                  <a:lnTo>
                    <a:pt x="951" y="561"/>
                  </a:lnTo>
                  <a:lnTo>
                    <a:pt x="926" y="658"/>
                  </a:lnTo>
                  <a:lnTo>
                    <a:pt x="877" y="731"/>
                  </a:lnTo>
                  <a:lnTo>
                    <a:pt x="829" y="804"/>
                  </a:lnTo>
                  <a:lnTo>
                    <a:pt x="756" y="877"/>
                  </a:lnTo>
                  <a:lnTo>
                    <a:pt x="683" y="902"/>
                  </a:lnTo>
                  <a:lnTo>
                    <a:pt x="585" y="950"/>
                  </a:lnTo>
                  <a:lnTo>
                    <a:pt x="488" y="950"/>
                  </a:lnTo>
                  <a:lnTo>
                    <a:pt x="488" y="950"/>
                  </a:lnTo>
                  <a:lnTo>
                    <a:pt x="390" y="950"/>
                  </a:lnTo>
                  <a:lnTo>
                    <a:pt x="293" y="902"/>
                  </a:lnTo>
                  <a:lnTo>
                    <a:pt x="220" y="877"/>
                  </a:lnTo>
                  <a:lnTo>
                    <a:pt x="147" y="804"/>
                  </a:lnTo>
                  <a:lnTo>
                    <a:pt x="98" y="731"/>
                  </a:lnTo>
                  <a:lnTo>
                    <a:pt x="49" y="658"/>
                  </a:lnTo>
                  <a:lnTo>
                    <a:pt x="25" y="561"/>
                  </a:lnTo>
                  <a:lnTo>
                    <a:pt x="1" y="463"/>
                  </a:lnTo>
                  <a:lnTo>
                    <a:pt x="1" y="463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62;p9">
              <a:extLst>
                <a:ext uri="{FF2B5EF4-FFF2-40B4-BE49-F238E27FC236}">
                  <a16:creationId xmlns:a16="http://schemas.microsoft.com/office/drawing/2014/main" id="{31D6B255-C828-F849-BC3B-8F826C8EFB9B}"/>
                </a:ext>
              </a:extLst>
            </p:cNvPr>
            <p:cNvSpPr/>
            <p:nvPr/>
          </p:nvSpPr>
          <p:spPr>
            <a:xfrm>
              <a:off x="766825" y="2388050"/>
              <a:ext cx="60925" cy="25"/>
            </a:xfrm>
            <a:custGeom>
              <a:avLst/>
              <a:gdLst/>
              <a:ahLst/>
              <a:cxnLst/>
              <a:rect l="l" t="t" r="r" b="b"/>
              <a:pathLst>
                <a:path w="2437" h="1" fill="none" extrusionOk="0">
                  <a:moveTo>
                    <a:pt x="2436" y="0"/>
                  </a:moveTo>
                  <a:lnTo>
                    <a:pt x="1" y="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63;p9">
              <a:extLst>
                <a:ext uri="{FF2B5EF4-FFF2-40B4-BE49-F238E27FC236}">
                  <a16:creationId xmlns:a16="http://schemas.microsoft.com/office/drawing/2014/main" id="{D4E630D5-D9A0-6444-BE4F-9631A278F7A7}"/>
                </a:ext>
              </a:extLst>
            </p:cNvPr>
            <p:cNvSpPr/>
            <p:nvPr/>
          </p:nvSpPr>
          <p:spPr>
            <a:xfrm>
              <a:off x="769875" y="2456250"/>
              <a:ext cx="31075" cy="31075"/>
            </a:xfrm>
            <a:custGeom>
              <a:avLst/>
              <a:gdLst/>
              <a:ahLst/>
              <a:cxnLst/>
              <a:rect l="l" t="t" r="r" b="b"/>
              <a:pathLst>
                <a:path w="1243" h="1243" fill="none" extrusionOk="0">
                  <a:moveTo>
                    <a:pt x="0" y="633"/>
                  </a:moveTo>
                  <a:lnTo>
                    <a:pt x="0" y="633"/>
                  </a:lnTo>
                  <a:lnTo>
                    <a:pt x="0" y="512"/>
                  </a:lnTo>
                  <a:lnTo>
                    <a:pt x="49" y="390"/>
                  </a:lnTo>
                  <a:lnTo>
                    <a:pt x="98" y="268"/>
                  </a:lnTo>
                  <a:lnTo>
                    <a:pt x="171" y="195"/>
                  </a:lnTo>
                  <a:lnTo>
                    <a:pt x="268" y="122"/>
                  </a:lnTo>
                  <a:lnTo>
                    <a:pt x="366" y="49"/>
                  </a:lnTo>
                  <a:lnTo>
                    <a:pt x="487" y="24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731" y="24"/>
                  </a:lnTo>
                  <a:lnTo>
                    <a:pt x="853" y="49"/>
                  </a:lnTo>
                  <a:lnTo>
                    <a:pt x="975" y="122"/>
                  </a:lnTo>
                  <a:lnTo>
                    <a:pt x="1048" y="195"/>
                  </a:lnTo>
                  <a:lnTo>
                    <a:pt x="1145" y="268"/>
                  </a:lnTo>
                  <a:lnTo>
                    <a:pt x="1194" y="390"/>
                  </a:lnTo>
                  <a:lnTo>
                    <a:pt x="1218" y="512"/>
                  </a:lnTo>
                  <a:lnTo>
                    <a:pt x="1242" y="633"/>
                  </a:lnTo>
                  <a:lnTo>
                    <a:pt x="1242" y="633"/>
                  </a:lnTo>
                  <a:lnTo>
                    <a:pt x="1218" y="755"/>
                  </a:lnTo>
                  <a:lnTo>
                    <a:pt x="1194" y="877"/>
                  </a:lnTo>
                  <a:lnTo>
                    <a:pt x="1145" y="974"/>
                  </a:lnTo>
                  <a:lnTo>
                    <a:pt x="1048" y="1072"/>
                  </a:lnTo>
                  <a:lnTo>
                    <a:pt x="975" y="1145"/>
                  </a:lnTo>
                  <a:lnTo>
                    <a:pt x="853" y="1193"/>
                  </a:lnTo>
                  <a:lnTo>
                    <a:pt x="731" y="1242"/>
                  </a:lnTo>
                  <a:lnTo>
                    <a:pt x="609" y="1242"/>
                  </a:lnTo>
                  <a:lnTo>
                    <a:pt x="609" y="1242"/>
                  </a:lnTo>
                  <a:lnTo>
                    <a:pt x="487" y="1242"/>
                  </a:lnTo>
                  <a:lnTo>
                    <a:pt x="366" y="1193"/>
                  </a:lnTo>
                  <a:lnTo>
                    <a:pt x="268" y="1145"/>
                  </a:lnTo>
                  <a:lnTo>
                    <a:pt x="171" y="1072"/>
                  </a:lnTo>
                  <a:lnTo>
                    <a:pt x="98" y="974"/>
                  </a:lnTo>
                  <a:lnTo>
                    <a:pt x="49" y="877"/>
                  </a:lnTo>
                  <a:lnTo>
                    <a:pt x="0" y="755"/>
                  </a:lnTo>
                  <a:lnTo>
                    <a:pt x="0" y="633"/>
                  </a:lnTo>
                  <a:lnTo>
                    <a:pt x="0" y="633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3035036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preserve="1" userDrawn="1">
  <p:cSld name="1_Title + 1 column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6"/>
          <p:cNvSpPr/>
          <p:nvPr userDrawn="1"/>
        </p:nvSpPr>
        <p:spPr>
          <a:xfrm flipH="1">
            <a:off x="2472375" y="0"/>
            <a:ext cx="113100" cy="5143500"/>
          </a:xfrm>
          <a:prstGeom prst="rect">
            <a:avLst/>
          </a:prstGeom>
          <a:gradFill>
            <a:gsLst>
              <a:gs pos="0">
                <a:srgbClr val="000014">
                  <a:alpha val="20000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34;p6"/>
          <p:cNvSpPr/>
          <p:nvPr userDrawn="1"/>
        </p:nvSpPr>
        <p:spPr>
          <a:xfrm>
            <a:off x="2585475" y="0"/>
            <a:ext cx="65586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1"/>
          </p:nvPr>
        </p:nvSpPr>
        <p:spPr>
          <a:xfrm>
            <a:off x="3090625" y="575500"/>
            <a:ext cx="55962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600"/>
              </a:spcBef>
              <a:spcAft>
                <a:spcPts val="0"/>
              </a:spcAft>
              <a:buSzPts val="1400"/>
              <a:buChar char="▪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9pPr>
          </a:lstStyle>
          <a:p>
            <a:endParaRPr dirty="0"/>
          </a:p>
        </p:txBody>
      </p:sp>
      <p:sp>
        <p:nvSpPr>
          <p:cNvPr id="37" name="Google Shape;37;p6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16" name="Google Shape;363;p47">
            <a:extLst>
              <a:ext uri="{FF2B5EF4-FFF2-40B4-BE49-F238E27FC236}">
                <a16:creationId xmlns:a16="http://schemas.microsoft.com/office/drawing/2014/main" id="{3541BDF9-5784-074C-A08C-87376337677D}"/>
              </a:ext>
            </a:extLst>
          </p:cNvPr>
          <p:cNvGrpSpPr/>
          <p:nvPr userDrawn="1"/>
        </p:nvGrpSpPr>
        <p:grpSpPr>
          <a:xfrm>
            <a:off x="234451" y="613658"/>
            <a:ext cx="372594" cy="360301"/>
            <a:chOff x="1247825" y="5001950"/>
            <a:chExt cx="443300" cy="428675"/>
          </a:xfrm>
        </p:grpSpPr>
        <p:sp>
          <p:nvSpPr>
            <p:cNvPr id="17" name="Google Shape;364;p47">
              <a:extLst>
                <a:ext uri="{FF2B5EF4-FFF2-40B4-BE49-F238E27FC236}">
                  <a16:creationId xmlns:a16="http://schemas.microsoft.com/office/drawing/2014/main" id="{572CE08A-2EDE-ED40-8929-A4D030F473E9}"/>
                </a:ext>
              </a:extLst>
            </p:cNvPr>
            <p:cNvSpPr/>
            <p:nvPr/>
          </p:nvSpPr>
          <p:spPr>
            <a:xfrm>
              <a:off x="1247825" y="5168175"/>
              <a:ext cx="373875" cy="221650"/>
            </a:xfrm>
            <a:custGeom>
              <a:avLst/>
              <a:gdLst/>
              <a:ahLst/>
              <a:cxnLst/>
              <a:rect l="l" t="t" r="r" b="b"/>
              <a:pathLst>
                <a:path w="14955" h="8866" fill="none" extrusionOk="0">
                  <a:moveTo>
                    <a:pt x="12178" y="8865"/>
                  </a:moveTo>
                  <a:lnTo>
                    <a:pt x="12178" y="8865"/>
                  </a:lnTo>
                  <a:lnTo>
                    <a:pt x="12325" y="8841"/>
                  </a:lnTo>
                  <a:lnTo>
                    <a:pt x="12471" y="8792"/>
                  </a:lnTo>
                  <a:lnTo>
                    <a:pt x="12592" y="8695"/>
                  </a:lnTo>
                  <a:lnTo>
                    <a:pt x="12666" y="8573"/>
                  </a:lnTo>
                  <a:lnTo>
                    <a:pt x="12666" y="8573"/>
                  </a:lnTo>
                  <a:lnTo>
                    <a:pt x="12958" y="8037"/>
                  </a:lnTo>
                  <a:lnTo>
                    <a:pt x="13323" y="7331"/>
                  </a:lnTo>
                  <a:lnTo>
                    <a:pt x="13688" y="6454"/>
                  </a:lnTo>
                  <a:lnTo>
                    <a:pt x="13883" y="5991"/>
                  </a:lnTo>
                  <a:lnTo>
                    <a:pt x="14078" y="5480"/>
                  </a:lnTo>
                  <a:lnTo>
                    <a:pt x="14249" y="4944"/>
                  </a:lnTo>
                  <a:lnTo>
                    <a:pt x="14419" y="4360"/>
                  </a:lnTo>
                  <a:lnTo>
                    <a:pt x="14565" y="3775"/>
                  </a:lnTo>
                  <a:lnTo>
                    <a:pt x="14711" y="3166"/>
                  </a:lnTo>
                  <a:lnTo>
                    <a:pt x="14809" y="2533"/>
                  </a:lnTo>
                  <a:lnTo>
                    <a:pt x="14882" y="1875"/>
                  </a:lnTo>
                  <a:lnTo>
                    <a:pt x="14931" y="1218"/>
                  </a:lnTo>
                  <a:lnTo>
                    <a:pt x="14955" y="536"/>
                  </a:lnTo>
                  <a:lnTo>
                    <a:pt x="14955" y="536"/>
                  </a:lnTo>
                  <a:lnTo>
                    <a:pt x="14955" y="438"/>
                  </a:lnTo>
                  <a:lnTo>
                    <a:pt x="14906" y="341"/>
                  </a:lnTo>
                  <a:lnTo>
                    <a:pt x="14857" y="244"/>
                  </a:lnTo>
                  <a:lnTo>
                    <a:pt x="14809" y="146"/>
                  </a:lnTo>
                  <a:lnTo>
                    <a:pt x="14711" y="97"/>
                  </a:lnTo>
                  <a:lnTo>
                    <a:pt x="14614" y="24"/>
                  </a:lnTo>
                  <a:lnTo>
                    <a:pt x="14516" y="0"/>
                  </a:lnTo>
                  <a:lnTo>
                    <a:pt x="14395" y="0"/>
                  </a:lnTo>
                  <a:lnTo>
                    <a:pt x="3338" y="0"/>
                  </a:lnTo>
                  <a:lnTo>
                    <a:pt x="3338" y="0"/>
                  </a:lnTo>
                  <a:lnTo>
                    <a:pt x="3216" y="0"/>
                  </a:lnTo>
                  <a:lnTo>
                    <a:pt x="3118" y="24"/>
                  </a:lnTo>
                  <a:lnTo>
                    <a:pt x="3021" y="97"/>
                  </a:lnTo>
                  <a:lnTo>
                    <a:pt x="2924" y="146"/>
                  </a:lnTo>
                  <a:lnTo>
                    <a:pt x="2875" y="244"/>
                  </a:lnTo>
                  <a:lnTo>
                    <a:pt x="2826" y="341"/>
                  </a:lnTo>
                  <a:lnTo>
                    <a:pt x="2777" y="438"/>
                  </a:lnTo>
                  <a:lnTo>
                    <a:pt x="2777" y="536"/>
                  </a:lnTo>
                  <a:lnTo>
                    <a:pt x="2777" y="536"/>
                  </a:lnTo>
                  <a:lnTo>
                    <a:pt x="2777" y="706"/>
                  </a:lnTo>
                  <a:lnTo>
                    <a:pt x="2777" y="706"/>
                  </a:lnTo>
                  <a:lnTo>
                    <a:pt x="2558" y="633"/>
                  </a:lnTo>
                  <a:lnTo>
                    <a:pt x="2363" y="585"/>
                  </a:lnTo>
                  <a:lnTo>
                    <a:pt x="2144" y="560"/>
                  </a:lnTo>
                  <a:lnTo>
                    <a:pt x="1949" y="536"/>
                  </a:lnTo>
                  <a:lnTo>
                    <a:pt x="1949" y="536"/>
                  </a:lnTo>
                  <a:lnTo>
                    <a:pt x="1755" y="560"/>
                  </a:lnTo>
                  <a:lnTo>
                    <a:pt x="1560" y="585"/>
                  </a:lnTo>
                  <a:lnTo>
                    <a:pt x="1365" y="633"/>
                  </a:lnTo>
                  <a:lnTo>
                    <a:pt x="1194" y="706"/>
                  </a:lnTo>
                  <a:lnTo>
                    <a:pt x="1024" y="779"/>
                  </a:lnTo>
                  <a:lnTo>
                    <a:pt x="853" y="877"/>
                  </a:lnTo>
                  <a:lnTo>
                    <a:pt x="707" y="999"/>
                  </a:lnTo>
                  <a:lnTo>
                    <a:pt x="561" y="1120"/>
                  </a:lnTo>
                  <a:lnTo>
                    <a:pt x="439" y="1242"/>
                  </a:lnTo>
                  <a:lnTo>
                    <a:pt x="342" y="1413"/>
                  </a:lnTo>
                  <a:lnTo>
                    <a:pt x="244" y="1559"/>
                  </a:lnTo>
                  <a:lnTo>
                    <a:pt x="147" y="1729"/>
                  </a:lnTo>
                  <a:lnTo>
                    <a:pt x="98" y="1900"/>
                  </a:lnTo>
                  <a:lnTo>
                    <a:pt x="50" y="2095"/>
                  </a:lnTo>
                  <a:lnTo>
                    <a:pt x="1" y="2289"/>
                  </a:lnTo>
                  <a:lnTo>
                    <a:pt x="1" y="2484"/>
                  </a:lnTo>
                  <a:lnTo>
                    <a:pt x="1" y="2484"/>
                  </a:lnTo>
                  <a:lnTo>
                    <a:pt x="25" y="2850"/>
                  </a:lnTo>
                  <a:lnTo>
                    <a:pt x="98" y="3191"/>
                  </a:lnTo>
                  <a:lnTo>
                    <a:pt x="220" y="3556"/>
                  </a:lnTo>
                  <a:lnTo>
                    <a:pt x="366" y="3872"/>
                  </a:lnTo>
                  <a:lnTo>
                    <a:pt x="561" y="4213"/>
                  </a:lnTo>
                  <a:lnTo>
                    <a:pt x="780" y="4530"/>
                  </a:lnTo>
                  <a:lnTo>
                    <a:pt x="1024" y="4822"/>
                  </a:lnTo>
                  <a:lnTo>
                    <a:pt x="1292" y="5090"/>
                  </a:lnTo>
                  <a:lnTo>
                    <a:pt x="1584" y="5334"/>
                  </a:lnTo>
                  <a:lnTo>
                    <a:pt x="1901" y="5577"/>
                  </a:lnTo>
                  <a:lnTo>
                    <a:pt x="2242" y="5772"/>
                  </a:lnTo>
                  <a:lnTo>
                    <a:pt x="2583" y="5943"/>
                  </a:lnTo>
                  <a:lnTo>
                    <a:pt x="2924" y="6089"/>
                  </a:lnTo>
                  <a:lnTo>
                    <a:pt x="3265" y="6186"/>
                  </a:lnTo>
                  <a:lnTo>
                    <a:pt x="3605" y="6259"/>
                  </a:lnTo>
                  <a:lnTo>
                    <a:pt x="3946" y="6284"/>
                  </a:lnTo>
                  <a:lnTo>
                    <a:pt x="3946" y="6284"/>
                  </a:lnTo>
                  <a:lnTo>
                    <a:pt x="4068" y="6625"/>
                  </a:lnTo>
                  <a:lnTo>
                    <a:pt x="4214" y="6941"/>
                  </a:lnTo>
                  <a:lnTo>
                    <a:pt x="4507" y="7574"/>
                  </a:lnTo>
                  <a:lnTo>
                    <a:pt x="4799" y="8110"/>
                  </a:lnTo>
                  <a:lnTo>
                    <a:pt x="5067" y="8573"/>
                  </a:lnTo>
                  <a:lnTo>
                    <a:pt x="5067" y="8573"/>
                  </a:lnTo>
                  <a:lnTo>
                    <a:pt x="5140" y="8695"/>
                  </a:lnTo>
                  <a:lnTo>
                    <a:pt x="5262" y="8792"/>
                  </a:lnTo>
                  <a:lnTo>
                    <a:pt x="5408" y="8841"/>
                  </a:lnTo>
                  <a:lnTo>
                    <a:pt x="5554" y="8865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365;p47">
              <a:extLst>
                <a:ext uri="{FF2B5EF4-FFF2-40B4-BE49-F238E27FC236}">
                  <a16:creationId xmlns:a16="http://schemas.microsoft.com/office/drawing/2014/main" id="{E3272AF4-EF81-B947-99F7-208AC87C7B41}"/>
                </a:ext>
              </a:extLst>
            </p:cNvPr>
            <p:cNvSpPr/>
            <p:nvPr/>
          </p:nvSpPr>
          <p:spPr>
            <a:xfrm>
              <a:off x="1275850" y="5209575"/>
              <a:ext cx="60900" cy="87075"/>
            </a:xfrm>
            <a:custGeom>
              <a:avLst/>
              <a:gdLst/>
              <a:ahLst/>
              <a:cxnLst/>
              <a:rect l="l" t="t" r="r" b="b"/>
              <a:pathLst>
                <a:path w="2436" h="3483" fill="none" extrusionOk="0">
                  <a:moveTo>
                    <a:pt x="0" y="828"/>
                  </a:moveTo>
                  <a:lnTo>
                    <a:pt x="0" y="828"/>
                  </a:lnTo>
                  <a:lnTo>
                    <a:pt x="0" y="658"/>
                  </a:lnTo>
                  <a:lnTo>
                    <a:pt x="49" y="512"/>
                  </a:lnTo>
                  <a:lnTo>
                    <a:pt x="122" y="366"/>
                  </a:lnTo>
                  <a:lnTo>
                    <a:pt x="244" y="244"/>
                  </a:lnTo>
                  <a:lnTo>
                    <a:pt x="366" y="146"/>
                  </a:lnTo>
                  <a:lnTo>
                    <a:pt x="487" y="73"/>
                  </a:lnTo>
                  <a:lnTo>
                    <a:pt x="658" y="25"/>
                  </a:lnTo>
                  <a:lnTo>
                    <a:pt x="828" y="0"/>
                  </a:lnTo>
                  <a:lnTo>
                    <a:pt x="828" y="0"/>
                  </a:lnTo>
                  <a:lnTo>
                    <a:pt x="950" y="0"/>
                  </a:lnTo>
                  <a:lnTo>
                    <a:pt x="1072" y="25"/>
                  </a:lnTo>
                  <a:lnTo>
                    <a:pt x="1340" y="122"/>
                  </a:lnTo>
                  <a:lnTo>
                    <a:pt x="1559" y="268"/>
                  </a:lnTo>
                  <a:lnTo>
                    <a:pt x="1754" y="414"/>
                  </a:lnTo>
                  <a:lnTo>
                    <a:pt x="1754" y="414"/>
                  </a:lnTo>
                  <a:lnTo>
                    <a:pt x="1803" y="780"/>
                  </a:lnTo>
                  <a:lnTo>
                    <a:pt x="1876" y="1169"/>
                  </a:lnTo>
                  <a:lnTo>
                    <a:pt x="2046" y="1997"/>
                  </a:lnTo>
                  <a:lnTo>
                    <a:pt x="2265" y="2801"/>
                  </a:lnTo>
                  <a:lnTo>
                    <a:pt x="2436" y="3483"/>
                  </a:lnTo>
                  <a:lnTo>
                    <a:pt x="2436" y="3483"/>
                  </a:lnTo>
                  <a:lnTo>
                    <a:pt x="2241" y="3434"/>
                  </a:lnTo>
                  <a:lnTo>
                    <a:pt x="2022" y="3361"/>
                  </a:lnTo>
                  <a:lnTo>
                    <a:pt x="1827" y="3264"/>
                  </a:lnTo>
                  <a:lnTo>
                    <a:pt x="1608" y="3142"/>
                  </a:lnTo>
                  <a:lnTo>
                    <a:pt x="1413" y="3020"/>
                  </a:lnTo>
                  <a:lnTo>
                    <a:pt x="1194" y="2874"/>
                  </a:lnTo>
                  <a:lnTo>
                    <a:pt x="999" y="2704"/>
                  </a:lnTo>
                  <a:lnTo>
                    <a:pt x="804" y="2533"/>
                  </a:lnTo>
                  <a:lnTo>
                    <a:pt x="634" y="2338"/>
                  </a:lnTo>
                  <a:lnTo>
                    <a:pt x="487" y="2143"/>
                  </a:lnTo>
                  <a:lnTo>
                    <a:pt x="341" y="1924"/>
                  </a:lnTo>
                  <a:lnTo>
                    <a:pt x="219" y="1729"/>
                  </a:lnTo>
                  <a:lnTo>
                    <a:pt x="122" y="1510"/>
                  </a:lnTo>
                  <a:lnTo>
                    <a:pt x="49" y="1267"/>
                  </a:lnTo>
                  <a:lnTo>
                    <a:pt x="0" y="1047"/>
                  </a:lnTo>
                  <a:lnTo>
                    <a:pt x="0" y="828"/>
                  </a:lnTo>
                  <a:lnTo>
                    <a:pt x="0" y="828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66;p47">
              <a:extLst>
                <a:ext uri="{FF2B5EF4-FFF2-40B4-BE49-F238E27FC236}">
                  <a16:creationId xmlns:a16="http://schemas.microsoft.com/office/drawing/2014/main" id="{584652AF-EDE0-DE40-8E38-1CC1E523A7C4}"/>
                </a:ext>
              </a:extLst>
            </p:cNvPr>
            <p:cNvSpPr/>
            <p:nvPr/>
          </p:nvSpPr>
          <p:spPr>
            <a:xfrm>
              <a:off x="1247825" y="5391625"/>
              <a:ext cx="443300" cy="39000"/>
            </a:xfrm>
            <a:custGeom>
              <a:avLst/>
              <a:gdLst/>
              <a:ahLst/>
              <a:cxnLst/>
              <a:rect l="l" t="t" r="r" b="b"/>
              <a:pathLst>
                <a:path w="17732" h="1560" fill="none" extrusionOk="0">
                  <a:moveTo>
                    <a:pt x="16611" y="1559"/>
                  </a:moveTo>
                  <a:lnTo>
                    <a:pt x="1121" y="1559"/>
                  </a:lnTo>
                  <a:lnTo>
                    <a:pt x="1121" y="1559"/>
                  </a:lnTo>
                  <a:lnTo>
                    <a:pt x="1000" y="1535"/>
                  </a:lnTo>
                  <a:lnTo>
                    <a:pt x="878" y="1510"/>
                  </a:lnTo>
                  <a:lnTo>
                    <a:pt x="780" y="1462"/>
                  </a:lnTo>
                  <a:lnTo>
                    <a:pt x="683" y="1389"/>
                  </a:lnTo>
                  <a:lnTo>
                    <a:pt x="488" y="1218"/>
                  </a:lnTo>
                  <a:lnTo>
                    <a:pt x="318" y="999"/>
                  </a:lnTo>
                  <a:lnTo>
                    <a:pt x="196" y="755"/>
                  </a:lnTo>
                  <a:lnTo>
                    <a:pt x="98" y="487"/>
                  </a:lnTo>
                  <a:lnTo>
                    <a:pt x="25" y="244"/>
                  </a:lnTo>
                  <a:lnTo>
                    <a:pt x="1" y="0"/>
                  </a:lnTo>
                  <a:lnTo>
                    <a:pt x="17731" y="0"/>
                  </a:lnTo>
                  <a:lnTo>
                    <a:pt x="17731" y="0"/>
                  </a:lnTo>
                  <a:lnTo>
                    <a:pt x="17707" y="244"/>
                  </a:lnTo>
                  <a:lnTo>
                    <a:pt x="17634" y="487"/>
                  </a:lnTo>
                  <a:lnTo>
                    <a:pt x="17537" y="755"/>
                  </a:lnTo>
                  <a:lnTo>
                    <a:pt x="17415" y="999"/>
                  </a:lnTo>
                  <a:lnTo>
                    <a:pt x="17244" y="1218"/>
                  </a:lnTo>
                  <a:lnTo>
                    <a:pt x="17049" y="1389"/>
                  </a:lnTo>
                  <a:lnTo>
                    <a:pt x="16952" y="1462"/>
                  </a:lnTo>
                  <a:lnTo>
                    <a:pt x="16855" y="1510"/>
                  </a:lnTo>
                  <a:lnTo>
                    <a:pt x="16733" y="1535"/>
                  </a:lnTo>
                  <a:lnTo>
                    <a:pt x="16611" y="1559"/>
                  </a:lnTo>
                  <a:lnTo>
                    <a:pt x="16611" y="1559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67;p47">
              <a:extLst>
                <a:ext uri="{FF2B5EF4-FFF2-40B4-BE49-F238E27FC236}">
                  <a16:creationId xmlns:a16="http://schemas.microsoft.com/office/drawing/2014/main" id="{C22F9A86-3FF7-6945-90B2-1F66B4E0EEB8}"/>
                </a:ext>
              </a:extLst>
            </p:cNvPr>
            <p:cNvSpPr/>
            <p:nvPr/>
          </p:nvSpPr>
          <p:spPr>
            <a:xfrm>
              <a:off x="1454850" y="5001950"/>
              <a:ext cx="17075" cy="114475"/>
            </a:xfrm>
            <a:custGeom>
              <a:avLst/>
              <a:gdLst/>
              <a:ahLst/>
              <a:cxnLst/>
              <a:rect l="l" t="t" r="r" b="b"/>
              <a:pathLst>
                <a:path w="683" h="4579" fill="none" extrusionOk="0">
                  <a:moveTo>
                    <a:pt x="683" y="0"/>
                  </a:moveTo>
                  <a:lnTo>
                    <a:pt x="683" y="0"/>
                  </a:lnTo>
                  <a:lnTo>
                    <a:pt x="658" y="171"/>
                  </a:lnTo>
                  <a:lnTo>
                    <a:pt x="610" y="317"/>
                  </a:lnTo>
                  <a:lnTo>
                    <a:pt x="512" y="439"/>
                  </a:lnTo>
                  <a:lnTo>
                    <a:pt x="415" y="585"/>
                  </a:lnTo>
                  <a:lnTo>
                    <a:pt x="415" y="585"/>
                  </a:lnTo>
                  <a:lnTo>
                    <a:pt x="269" y="731"/>
                  </a:lnTo>
                  <a:lnTo>
                    <a:pt x="147" y="950"/>
                  </a:lnTo>
                  <a:lnTo>
                    <a:pt x="74" y="1072"/>
                  </a:lnTo>
                  <a:lnTo>
                    <a:pt x="49" y="1194"/>
                  </a:lnTo>
                  <a:lnTo>
                    <a:pt x="1" y="1364"/>
                  </a:lnTo>
                  <a:lnTo>
                    <a:pt x="1" y="1535"/>
                  </a:lnTo>
                  <a:lnTo>
                    <a:pt x="1" y="1535"/>
                  </a:lnTo>
                  <a:lnTo>
                    <a:pt x="1" y="1705"/>
                  </a:lnTo>
                  <a:lnTo>
                    <a:pt x="49" y="1851"/>
                  </a:lnTo>
                  <a:lnTo>
                    <a:pt x="74" y="1997"/>
                  </a:lnTo>
                  <a:lnTo>
                    <a:pt x="147" y="2095"/>
                  </a:lnTo>
                  <a:lnTo>
                    <a:pt x="269" y="2314"/>
                  </a:lnTo>
                  <a:lnTo>
                    <a:pt x="415" y="2484"/>
                  </a:lnTo>
                  <a:lnTo>
                    <a:pt x="415" y="2484"/>
                  </a:lnTo>
                  <a:lnTo>
                    <a:pt x="512" y="2606"/>
                  </a:lnTo>
                  <a:lnTo>
                    <a:pt x="610" y="2728"/>
                  </a:lnTo>
                  <a:lnTo>
                    <a:pt x="658" y="2874"/>
                  </a:lnTo>
                  <a:lnTo>
                    <a:pt x="683" y="3045"/>
                  </a:lnTo>
                  <a:lnTo>
                    <a:pt x="683" y="3045"/>
                  </a:lnTo>
                  <a:lnTo>
                    <a:pt x="658" y="3239"/>
                  </a:lnTo>
                  <a:lnTo>
                    <a:pt x="610" y="3385"/>
                  </a:lnTo>
                  <a:lnTo>
                    <a:pt x="512" y="3507"/>
                  </a:lnTo>
                  <a:lnTo>
                    <a:pt x="415" y="3629"/>
                  </a:lnTo>
                  <a:lnTo>
                    <a:pt x="415" y="3629"/>
                  </a:lnTo>
                  <a:lnTo>
                    <a:pt x="269" y="3800"/>
                  </a:lnTo>
                  <a:lnTo>
                    <a:pt x="147" y="3994"/>
                  </a:lnTo>
                  <a:lnTo>
                    <a:pt x="74" y="4116"/>
                  </a:lnTo>
                  <a:lnTo>
                    <a:pt x="49" y="4262"/>
                  </a:lnTo>
                  <a:lnTo>
                    <a:pt x="1" y="4408"/>
                  </a:lnTo>
                  <a:lnTo>
                    <a:pt x="1" y="4579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68;p47">
              <a:extLst>
                <a:ext uri="{FF2B5EF4-FFF2-40B4-BE49-F238E27FC236}">
                  <a16:creationId xmlns:a16="http://schemas.microsoft.com/office/drawing/2014/main" id="{35E00376-99D9-274D-A292-AFECD22C8F81}"/>
                </a:ext>
              </a:extLst>
            </p:cNvPr>
            <p:cNvSpPr/>
            <p:nvPr/>
          </p:nvSpPr>
          <p:spPr>
            <a:xfrm>
              <a:off x="1411025" y="5001950"/>
              <a:ext cx="17075" cy="114475"/>
            </a:xfrm>
            <a:custGeom>
              <a:avLst/>
              <a:gdLst/>
              <a:ahLst/>
              <a:cxnLst/>
              <a:rect l="l" t="t" r="r" b="b"/>
              <a:pathLst>
                <a:path w="683" h="4579" fill="none" extrusionOk="0">
                  <a:moveTo>
                    <a:pt x="682" y="0"/>
                  </a:moveTo>
                  <a:lnTo>
                    <a:pt x="682" y="0"/>
                  </a:lnTo>
                  <a:lnTo>
                    <a:pt x="658" y="171"/>
                  </a:lnTo>
                  <a:lnTo>
                    <a:pt x="609" y="317"/>
                  </a:lnTo>
                  <a:lnTo>
                    <a:pt x="536" y="439"/>
                  </a:lnTo>
                  <a:lnTo>
                    <a:pt x="414" y="585"/>
                  </a:lnTo>
                  <a:lnTo>
                    <a:pt x="414" y="585"/>
                  </a:lnTo>
                  <a:lnTo>
                    <a:pt x="268" y="731"/>
                  </a:lnTo>
                  <a:lnTo>
                    <a:pt x="146" y="950"/>
                  </a:lnTo>
                  <a:lnTo>
                    <a:pt x="97" y="1072"/>
                  </a:lnTo>
                  <a:lnTo>
                    <a:pt x="49" y="1194"/>
                  </a:lnTo>
                  <a:lnTo>
                    <a:pt x="24" y="1364"/>
                  </a:lnTo>
                  <a:lnTo>
                    <a:pt x="0" y="1535"/>
                  </a:lnTo>
                  <a:lnTo>
                    <a:pt x="0" y="1535"/>
                  </a:lnTo>
                  <a:lnTo>
                    <a:pt x="24" y="1705"/>
                  </a:lnTo>
                  <a:lnTo>
                    <a:pt x="49" y="1851"/>
                  </a:lnTo>
                  <a:lnTo>
                    <a:pt x="97" y="1997"/>
                  </a:lnTo>
                  <a:lnTo>
                    <a:pt x="146" y="2095"/>
                  </a:lnTo>
                  <a:lnTo>
                    <a:pt x="268" y="2314"/>
                  </a:lnTo>
                  <a:lnTo>
                    <a:pt x="414" y="2484"/>
                  </a:lnTo>
                  <a:lnTo>
                    <a:pt x="414" y="2484"/>
                  </a:lnTo>
                  <a:lnTo>
                    <a:pt x="536" y="2606"/>
                  </a:lnTo>
                  <a:lnTo>
                    <a:pt x="609" y="2728"/>
                  </a:lnTo>
                  <a:lnTo>
                    <a:pt x="658" y="2874"/>
                  </a:lnTo>
                  <a:lnTo>
                    <a:pt x="682" y="3045"/>
                  </a:lnTo>
                  <a:lnTo>
                    <a:pt x="682" y="3045"/>
                  </a:lnTo>
                  <a:lnTo>
                    <a:pt x="658" y="3239"/>
                  </a:lnTo>
                  <a:lnTo>
                    <a:pt x="609" y="3385"/>
                  </a:lnTo>
                  <a:lnTo>
                    <a:pt x="536" y="3507"/>
                  </a:lnTo>
                  <a:lnTo>
                    <a:pt x="414" y="3629"/>
                  </a:lnTo>
                  <a:lnTo>
                    <a:pt x="414" y="3629"/>
                  </a:lnTo>
                  <a:lnTo>
                    <a:pt x="268" y="3800"/>
                  </a:lnTo>
                  <a:lnTo>
                    <a:pt x="146" y="3994"/>
                  </a:lnTo>
                  <a:lnTo>
                    <a:pt x="97" y="4116"/>
                  </a:lnTo>
                  <a:lnTo>
                    <a:pt x="49" y="4262"/>
                  </a:lnTo>
                  <a:lnTo>
                    <a:pt x="24" y="4408"/>
                  </a:lnTo>
                  <a:lnTo>
                    <a:pt x="0" y="4579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69;p47">
              <a:extLst>
                <a:ext uri="{FF2B5EF4-FFF2-40B4-BE49-F238E27FC236}">
                  <a16:creationId xmlns:a16="http://schemas.microsoft.com/office/drawing/2014/main" id="{D11F13E6-7749-5D4B-A7A0-EFE5A88346CC}"/>
                </a:ext>
              </a:extLst>
            </p:cNvPr>
            <p:cNvSpPr/>
            <p:nvPr/>
          </p:nvSpPr>
          <p:spPr>
            <a:xfrm>
              <a:off x="1498700" y="5001950"/>
              <a:ext cx="16450" cy="114475"/>
            </a:xfrm>
            <a:custGeom>
              <a:avLst/>
              <a:gdLst/>
              <a:ahLst/>
              <a:cxnLst/>
              <a:rect l="l" t="t" r="r" b="b"/>
              <a:pathLst>
                <a:path w="658" h="4579" fill="none" extrusionOk="0">
                  <a:moveTo>
                    <a:pt x="658" y="0"/>
                  </a:moveTo>
                  <a:lnTo>
                    <a:pt x="658" y="0"/>
                  </a:lnTo>
                  <a:lnTo>
                    <a:pt x="658" y="171"/>
                  </a:lnTo>
                  <a:lnTo>
                    <a:pt x="585" y="317"/>
                  </a:lnTo>
                  <a:lnTo>
                    <a:pt x="512" y="439"/>
                  </a:lnTo>
                  <a:lnTo>
                    <a:pt x="390" y="585"/>
                  </a:lnTo>
                  <a:lnTo>
                    <a:pt x="390" y="585"/>
                  </a:lnTo>
                  <a:lnTo>
                    <a:pt x="268" y="731"/>
                  </a:lnTo>
                  <a:lnTo>
                    <a:pt x="122" y="950"/>
                  </a:lnTo>
                  <a:lnTo>
                    <a:pt x="73" y="1072"/>
                  </a:lnTo>
                  <a:lnTo>
                    <a:pt x="25" y="1194"/>
                  </a:lnTo>
                  <a:lnTo>
                    <a:pt x="0" y="1364"/>
                  </a:lnTo>
                  <a:lnTo>
                    <a:pt x="0" y="1535"/>
                  </a:lnTo>
                  <a:lnTo>
                    <a:pt x="0" y="1535"/>
                  </a:lnTo>
                  <a:lnTo>
                    <a:pt x="0" y="1705"/>
                  </a:lnTo>
                  <a:lnTo>
                    <a:pt x="25" y="1851"/>
                  </a:lnTo>
                  <a:lnTo>
                    <a:pt x="73" y="1997"/>
                  </a:lnTo>
                  <a:lnTo>
                    <a:pt x="122" y="2095"/>
                  </a:lnTo>
                  <a:lnTo>
                    <a:pt x="268" y="2314"/>
                  </a:lnTo>
                  <a:lnTo>
                    <a:pt x="390" y="2484"/>
                  </a:lnTo>
                  <a:lnTo>
                    <a:pt x="390" y="2484"/>
                  </a:lnTo>
                  <a:lnTo>
                    <a:pt x="512" y="2606"/>
                  </a:lnTo>
                  <a:lnTo>
                    <a:pt x="585" y="2728"/>
                  </a:lnTo>
                  <a:lnTo>
                    <a:pt x="658" y="2874"/>
                  </a:lnTo>
                  <a:lnTo>
                    <a:pt x="658" y="3045"/>
                  </a:lnTo>
                  <a:lnTo>
                    <a:pt x="658" y="3045"/>
                  </a:lnTo>
                  <a:lnTo>
                    <a:pt x="658" y="3239"/>
                  </a:lnTo>
                  <a:lnTo>
                    <a:pt x="585" y="3385"/>
                  </a:lnTo>
                  <a:lnTo>
                    <a:pt x="512" y="3507"/>
                  </a:lnTo>
                  <a:lnTo>
                    <a:pt x="390" y="3629"/>
                  </a:lnTo>
                  <a:lnTo>
                    <a:pt x="390" y="3629"/>
                  </a:lnTo>
                  <a:lnTo>
                    <a:pt x="268" y="3800"/>
                  </a:lnTo>
                  <a:lnTo>
                    <a:pt x="122" y="3994"/>
                  </a:lnTo>
                  <a:lnTo>
                    <a:pt x="73" y="4116"/>
                  </a:lnTo>
                  <a:lnTo>
                    <a:pt x="25" y="4262"/>
                  </a:lnTo>
                  <a:lnTo>
                    <a:pt x="0" y="4408"/>
                  </a:lnTo>
                  <a:lnTo>
                    <a:pt x="0" y="4579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F8F7C7F8-C034-EF43-941C-B3BC5BC5855C}"/>
              </a:ext>
            </a:extLst>
          </p:cNvPr>
          <p:cNvSpPr txBox="1"/>
          <p:nvPr userDrawn="1"/>
        </p:nvSpPr>
        <p:spPr>
          <a:xfrm>
            <a:off x="650763" y="624705"/>
            <a:ext cx="1629987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2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Brain Break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DC002A9-6F71-4260-AC7A-CA8BDE8488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4274433"/>
            <a:ext cx="2585474" cy="869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8445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559A83B-C13C-4757-9F87-A8ACFB64DCB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4274433"/>
            <a:ext cx="2585474" cy="869067"/>
          </a:xfrm>
          <a:prstGeom prst="rect">
            <a:avLst/>
          </a:prstGeom>
        </p:spPr>
      </p:pic>
      <p:sp>
        <p:nvSpPr>
          <p:cNvPr id="66" name="Google Shape;66;p11"/>
          <p:cNvSpPr/>
          <p:nvPr/>
        </p:nvSpPr>
        <p:spPr>
          <a:xfrm flipH="1">
            <a:off x="2472375" y="0"/>
            <a:ext cx="113100" cy="5143500"/>
          </a:xfrm>
          <a:prstGeom prst="rect">
            <a:avLst/>
          </a:prstGeom>
          <a:gradFill>
            <a:gsLst>
              <a:gs pos="0">
                <a:srgbClr val="000014">
                  <a:alpha val="20000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" name="Google Shape;67;p11"/>
          <p:cNvSpPr/>
          <p:nvPr/>
        </p:nvSpPr>
        <p:spPr>
          <a:xfrm>
            <a:off x="2585475" y="0"/>
            <a:ext cx="65586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11"/>
          <p:cNvSpPr txBox="1">
            <a:spLocks noGrp="1"/>
          </p:cNvSpPr>
          <p:nvPr>
            <p:ph type="title"/>
          </p:nvPr>
        </p:nvSpPr>
        <p:spPr>
          <a:xfrm>
            <a:off x="234450" y="575500"/>
            <a:ext cx="20463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1"/>
          <p:cNvSpPr txBox="1">
            <a:spLocks noGrp="1"/>
          </p:cNvSpPr>
          <p:nvPr>
            <p:ph type="body" idx="1"/>
          </p:nvPr>
        </p:nvSpPr>
        <p:spPr>
          <a:xfrm>
            <a:off x="3062200" y="575500"/>
            <a:ext cx="27300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600"/>
              </a:spcBef>
              <a:spcAft>
                <a:spcPts val="0"/>
              </a:spcAft>
              <a:buSzPts val="1100"/>
              <a:buChar char="▪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2"/>
          </p:nvPr>
        </p:nvSpPr>
        <p:spPr>
          <a:xfrm>
            <a:off x="5956701" y="575500"/>
            <a:ext cx="27300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600"/>
              </a:spcBef>
              <a:spcAft>
                <a:spcPts val="0"/>
              </a:spcAft>
              <a:buSzPts val="1100"/>
              <a:buChar char="▪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rgbClr val="B57BA6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234450" y="575500"/>
            <a:ext cx="2046300" cy="39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090625" y="575500"/>
            <a:ext cx="5596200" cy="39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75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▪"/>
              <a:defRPr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 algn="r">
              <a:buNone/>
              <a:defRPr sz="1000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 algn="r">
              <a:buNone/>
              <a:defRPr sz="1000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 algn="r">
              <a:buNone/>
              <a:defRPr sz="1000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 algn="r">
              <a:buNone/>
              <a:defRPr sz="1000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 algn="r">
              <a:buNone/>
              <a:defRPr sz="1000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 algn="r">
              <a:buNone/>
              <a:defRPr sz="1000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 algn="r">
              <a:buNone/>
              <a:defRPr sz="1000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 algn="r">
              <a:buNone/>
              <a:defRPr sz="1000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2" r:id="rId3"/>
    <p:sldLayoutId id="2147483662" r:id="rId4"/>
    <p:sldLayoutId id="2147483665" r:id="rId5"/>
    <p:sldLayoutId id="2147483664" r:id="rId6"/>
    <p:sldLayoutId id="2147483666" r:id="rId7"/>
    <p:sldLayoutId id="2147483667" r:id="rId8"/>
    <p:sldLayoutId id="2147483657" r:id="rId9"/>
    <p:sldLayoutId id="2147483660" r:id="rId10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mailto:hschafer@cs.washington.edu" TargetMode="External"/><Relationship Id="rId2" Type="http://schemas.openxmlformats.org/officeDocument/2006/relationships/hyperlink" Target="https://edstem.org/us/courses/4914/discussion/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https://edstem.org/us/courses/4914/discussion/" TargetMode="Externa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30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7.em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8.emf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0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8.emf"/><Relationship Id="rId5" Type="http://schemas.openxmlformats.org/officeDocument/2006/relationships/customXml" Target="../ink/ink1.xml"/><Relationship Id="rId4" Type="http://schemas.openxmlformats.org/officeDocument/2006/relationships/image" Target="../media/image4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image" Target="../media/image43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11" Type="http://schemas.openxmlformats.org/officeDocument/2006/relationships/image" Target="../media/image16.jpe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jpeg"/><Relationship Id="rId14" Type="http://schemas.openxmlformats.org/officeDocument/2006/relationships/image" Target="../media/image19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470.pn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0.png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tiff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tiff"/><Relationship Id="rId5" Type="http://schemas.openxmlformats.org/officeDocument/2006/relationships/image" Target="../media/image24.tiff"/><Relationship Id="rId4" Type="http://schemas.openxmlformats.org/officeDocument/2006/relationships/image" Target="../media/image23.tif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57BA6"/>
        </a:solid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5"/>
          <p:cNvSpPr txBox="1">
            <a:spLocks noGrp="1"/>
          </p:cNvSpPr>
          <p:nvPr>
            <p:ph type="ctrTitle"/>
          </p:nvPr>
        </p:nvSpPr>
        <p:spPr>
          <a:xfrm>
            <a:off x="468925" y="2387250"/>
            <a:ext cx="3636600" cy="225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CSE/STAT 416</a:t>
            </a:r>
            <a:br>
              <a:rPr lang="en" dirty="0"/>
            </a:br>
            <a:r>
              <a:rPr lang="en" sz="1800" dirty="0"/>
              <a:t>Introduction + Regression</a:t>
            </a:r>
            <a:br>
              <a:rPr lang="en" sz="1800" dirty="0"/>
            </a:br>
            <a:br>
              <a:rPr lang="en" sz="1800" dirty="0"/>
            </a:br>
            <a:r>
              <a:rPr lang="en" sz="1000" dirty="0"/>
              <a:t>Hunter Schafer</a:t>
            </a:r>
            <a:br>
              <a:rPr lang="en" sz="1000" dirty="0"/>
            </a:br>
            <a:r>
              <a:rPr lang="en" sz="1000" dirty="0"/>
              <a:t>University of Washington</a:t>
            </a:r>
            <a:br>
              <a:rPr lang="en" sz="1000" dirty="0"/>
            </a:br>
            <a:r>
              <a:rPr lang="en-US" sz="1000" dirty="0"/>
              <a:t>March 29, 2021</a:t>
            </a:r>
            <a:endParaRPr sz="10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BA19FC5-F8FB-7C44-8FF2-E85A956BC6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224" y="1769999"/>
            <a:ext cx="672486" cy="672486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50EB3-4DC3-C04F-A377-7D8068B1C6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ML Course Landscape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CCA6F5-1150-B94F-ADFC-F9B8FE590DA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 b="1" dirty="0"/>
              <a:t>CSE 446</a:t>
            </a:r>
          </a:p>
          <a:p>
            <a:r>
              <a:rPr lang="en-US" dirty="0"/>
              <a:t>CSE majors</a:t>
            </a:r>
          </a:p>
          <a:p>
            <a:r>
              <a:rPr lang="en-US" dirty="0"/>
              <a:t>Very technical course</a:t>
            </a:r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r>
              <a:rPr lang="en-US" b="1" dirty="0"/>
              <a:t>STAT 435</a:t>
            </a:r>
          </a:p>
          <a:p>
            <a:r>
              <a:rPr lang="en-US" dirty="0"/>
              <a:t>STAT majors</a:t>
            </a:r>
          </a:p>
          <a:p>
            <a:r>
              <a:rPr lang="en-US" dirty="0"/>
              <a:t>Very technical course</a:t>
            </a:r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r>
              <a:rPr lang="en-US" b="1" dirty="0"/>
              <a:t>CSE/STAT 416</a:t>
            </a:r>
          </a:p>
          <a:p>
            <a:r>
              <a:rPr lang="en-US" dirty="0"/>
              <a:t>Everyone else! </a:t>
            </a:r>
          </a:p>
          <a:p>
            <a:pPr lvl="1"/>
            <a:r>
              <a:rPr lang="en-US" dirty="0"/>
              <a:t>This is a super broad audience!</a:t>
            </a:r>
          </a:p>
          <a:p>
            <a:r>
              <a:rPr lang="en-US" dirty="0"/>
              <a:t>Give everyone a strong foundational understanding of ML</a:t>
            </a:r>
          </a:p>
          <a:p>
            <a:pPr lvl="1"/>
            <a:r>
              <a:rPr lang="en-US" dirty="0"/>
              <a:t>More breadth than other courses, a little less depth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FDC1C6-D334-DD4E-88C3-C3545D793A3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10</a:t>
            </a:fld>
            <a:endParaRPr lang="en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54F273C-E66E-3A4D-9FE2-DF6FEFAF1BE0}"/>
              </a:ext>
            </a:extLst>
          </p:cNvPr>
          <p:cNvSpPr/>
          <p:nvPr/>
        </p:nvSpPr>
        <p:spPr>
          <a:xfrm>
            <a:off x="7392402" y="587000"/>
            <a:ext cx="1517148" cy="1520983"/>
          </a:xfrm>
          <a:prstGeom prst="ellipse">
            <a:avLst/>
          </a:prstGeom>
          <a:solidFill>
            <a:schemeClr val="accent2"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ysClr val="windowText" lastClr="000000"/>
                </a:solidFill>
              </a:rPr>
              <a:t>STAT</a:t>
            </a:r>
            <a:br>
              <a:rPr lang="en-US" dirty="0">
                <a:solidFill>
                  <a:sysClr val="windowText" lastClr="000000"/>
                </a:solidFill>
              </a:rPr>
            </a:br>
            <a:r>
              <a:rPr lang="en-US" dirty="0">
                <a:solidFill>
                  <a:sysClr val="windowText" lastClr="000000"/>
                </a:solidFill>
              </a:rPr>
              <a:t> 435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08D3250-9637-9649-B865-015FBA56E5F4}"/>
              </a:ext>
            </a:extLst>
          </p:cNvPr>
          <p:cNvSpPr/>
          <p:nvPr/>
        </p:nvSpPr>
        <p:spPr>
          <a:xfrm>
            <a:off x="6160864" y="587000"/>
            <a:ext cx="1517148" cy="1520983"/>
          </a:xfrm>
          <a:prstGeom prst="ellipse">
            <a:avLst/>
          </a:prstGeom>
          <a:solidFill>
            <a:schemeClr val="accent1"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ysClr val="windowText" lastClr="000000"/>
                </a:solidFill>
              </a:rPr>
              <a:t>CSE</a:t>
            </a:r>
            <a:br>
              <a:rPr lang="en-US" dirty="0">
                <a:solidFill>
                  <a:sysClr val="windowText" lastClr="000000"/>
                </a:solidFill>
              </a:rPr>
            </a:br>
            <a:r>
              <a:rPr lang="en-US" dirty="0">
                <a:solidFill>
                  <a:sysClr val="windowText" lastClr="000000"/>
                </a:solidFill>
              </a:rPr>
              <a:t> 446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39698FC-C591-F244-969C-3339CB28EBAA}"/>
              </a:ext>
            </a:extLst>
          </p:cNvPr>
          <p:cNvSpPr/>
          <p:nvPr/>
        </p:nvSpPr>
        <p:spPr>
          <a:xfrm>
            <a:off x="6776633" y="1598609"/>
            <a:ext cx="1517148" cy="1520983"/>
          </a:xfrm>
          <a:prstGeom prst="ellipse">
            <a:avLst/>
          </a:prstGeom>
          <a:solidFill>
            <a:schemeClr val="accent3"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ysClr val="windowText" lastClr="000000"/>
                </a:solidFill>
              </a:rPr>
              <a:t>CSE/STAT</a:t>
            </a:r>
            <a:br>
              <a:rPr lang="en-US" dirty="0">
                <a:solidFill>
                  <a:sysClr val="windowText" lastClr="000000"/>
                </a:solidFill>
              </a:rPr>
            </a:br>
            <a:r>
              <a:rPr lang="en-US" dirty="0">
                <a:solidFill>
                  <a:sysClr val="windowText" lastClr="000000"/>
                </a:solidFill>
              </a:rPr>
              <a:t> 416</a:t>
            </a:r>
          </a:p>
        </p:txBody>
      </p:sp>
    </p:spTree>
    <p:extLst>
      <p:ext uri="{BB962C8B-B14F-4D97-AF65-F5344CB8AC3E}">
        <p14:creationId xmlns:p14="http://schemas.microsoft.com/office/powerpoint/2010/main" val="6079338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A6D722-C6ED-1146-89AE-6F78A79043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Level of Course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C34610-05A7-DA45-BD4C-A155DF25B0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90624" y="575500"/>
            <a:ext cx="5682183" cy="3981000"/>
          </a:xfrm>
        </p:spPr>
        <p:txBody>
          <a:bodyPr/>
          <a:lstStyle/>
          <a:p>
            <a:pPr marL="139700" indent="0">
              <a:buNone/>
            </a:pPr>
            <a:r>
              <a:rPr lang="en-US" b="1" dirty="0"/>
              <a:t>Our Motto</a:t>
            </a:r>
          </a:p>
          <a:p>
            <a:pPr marL="139700" indent="0">
              <a:buNone/>
            </a:pPr>
            <a:r>
              <a:rPr lang="en-US" i="1" dirty="0"/>
              <a:t>Everyone should be able to learn machine learning, so our job is to  make tough concepts intuitive and applicable. </a:t>
            </a:r>
          </a:p>
          <a:p>
            <a:pPr marL="139700" indent="0">
              <a:buNone/>
            </a:pPr>
            <a:endParaRPr lang="en-US" i="1" dirty="0"/>
          </a:p>
          <a:p>
            <a:pPr marL="139700" indent="0">
              <a:buNone/>
            </a:pPr>
            <a:r>
              <a:rPr lang="en-US" dirty="0"/>
              <a:t>This means…</a:t>
            </a:r>
          </a:p>
          <a:p>
            <a:r>
              <a:rPr lang="en-US" dirty="0"/>
              <a:t>Minimize pre-requisite knowledge</a:t>
            </a:r>
          </a:p>
          <a:p>
            <a:r>
              <a:rPr lang="en-US" dirty="0"/>
              <a:t>Focus on important ideas, avoid getting bogged down by math</a:t>
            </a:r>
          </a:p>
          <a:p>
            <a:r>
              <a:rPr lang="en-US" dirty="0"/>
              <a:t>Maximize ability to develop and deploy</a:t>
            </a:r>
          </a:p>
          <a:p>
            <a:r>
              <a:rPr lang="en-US" dirty="0"/>
              <a:t>Use pre-written libraries to do many tasks</a:t>
            </a:r>
          </a:p>
          <a:p>
            <a:r>
              <a:rPr lang="en-US" dirty="0"/>
              <a:t>Learn concepts in case studies</a:t>
            </a:r>
          </a:p>
          <a:p>
            <a:endParaRPr lang="en-US" dirty="0"/>
          </a:p>
          <a:p>
            <a:pPr marL="139700" indent="0">
              <a:buNone/>
            </a:pPr>
            <a:r>
              <a:rPr lang="en-US" dirty="0"/>
              <a:t>Does not mean course isn’t fast paced! There are a lot of concepts to cover!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619FDB-6129-EA41-90A3-5F7975DD2AC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11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2331543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7B71CE-95D3-4142-B932-6C5640A7E8C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Course Logistics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7EF3B0-5C65-E748-9DD0-F521B23491A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9B47D9-5388-184D-8EE8-FF03475D857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12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428701900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CE1344-C61E-6A41-89CB-036640DA34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 am I?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1042ED-BEF9-5F41-B56D-3E52C231E0C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r>
              <a:rPr lang="en-US" dirty="0"/>
              <a:t>Hunter Schafer</a:t>
            </a:r>
          </a:p>
          <a:p>
            <a:pPr lvl="1" fontAlgn="base"/>
            <a:r>
              <a:rPr lang="en-US" sz="1200" dirty="0"/>
              <a:t>Assistant Teaching Professor</a:t>
            </a:r>
          </a:p>
          <a:p>
            <a:pPr lvl="1" fontAlgn="base"/>
            <a:r>
              <a:rPr lang="en-US" sz="1200" dirty="0"/>
              <a:t>Paul G. Allen School for Computer Science &amp; Engineering (CSE)</a:t>
            </a:r>
          </a:p>
          <a:p>
            <a:pPr fontAlgn="base"/>
            <a:r>
              <a:rPr lang="en-US" dirty="0"/>
              <a:t>Office Hours</a:t>
            </a:r>
          </a:p>
          <a:p>
            <a:pPr lvl="1" fontAlgn="base"/>
            <a:r>
              <a:rPr lang="en-US" dirty="0"/>
              <a:t>Time: 10:00 am  - 12:00 pm, Tuesdays </a:t>
            </a:r>
          </a:p>
          <a:p>
            <a:pPr lvl="1" fontAlgn="base"/>
            <a:r>
              <a:rPr lang="en-US" dirty="0"/>
              <a:t>Location: Zoom/Discord</a:t>
            </a:r>
          </a:p>
          <a:p>
            <a:pPr fontAlgn="base"/>
            <a:r>
              <a:rPr lang="en-US" dirty="0"/>
              <a:t>Contact</a:t>
            </a:r>
          </a:p>
          <a:p>
            <a:pPr lvl="1" fontAlgn="base"/>
            <a:r>
              <a:rPr lang="en-US" dirty="0"/>
              <a:t>Course Content + Logistics: </a:t>
            </a:r>
            <a:r>
              <a:rPr lang="en-US" dirty="0">
                <a:hlinkClick r:id="rId2"/>
              </a:rPr>
              <a:t>EdStem</a:t>
            </a:r>
            <a:endParaRPr lang="en-US" dirty="0"/>
          </a:p>
          <a:p>
            <a:pPr lvl="1" fontAlgn="base"/>
            <a:r>
              <a:rPr lang="en-US" dirty="0"/>
              <a:t>Personal Matters: </a:t>
            </a:r>
            <a:r>
              <a:rPr lang="en-US" u="sng" dirty="0">
                <a:hlinkClick r:id="rId3"/>
              </a:rPr>
              <a:t>hschafer@cs.washington.edu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C4C2E0-5810-774A-9102-7BCFB2203FE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13</a:t>
            </a:fld>
            <a:endParaRPr lang="en"/>
          </a:p>
        </p:txBody>
      </p:sp>
      <p:pic>
        <p:nvPicPr>
          <p:cNvPr id="9" name="Picture 8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4B9BE7C3-E65A-C246-B983-383AED4BD1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950" y="2971851"/>
            <a:ext cx="1765300" cy="177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665789797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338483-76E4-6B4E-937D-44FAE2FCF9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800" dirty="0"/>
              <a:t>Who are the TAs?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6FF7F7-9DB5-E94D-8138-1D07025938C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14</a:t>
            </a:fld>
            <a:endParaRPr lang="en"/>
          </a:p>
        </p:txBody>
      </p:sp>
      <p:grpSp>
        <p:nvGrpSpPr>
          <p:cNvPr id="5" name="Google Shape;171;p25">
            <a:extLst>
              <a:ext uri="{FF2B5EF4-FFF2-40B4-BE49-F238E27FC236}">
                <a16:creationId xmlns:a16="http://schemas.microsoft.com/office/drawing/2014/main" id="{681B3757-6DAB-D94E-84BA-F127BBEA4CE4}"/>
              </a:ext>
            </a:extLst>
          </p:cNvPr>
          <p:cNvGrpSpPr/>
          <p:nvPr/>
        </p:nvGrpSpPr>
        <p:grpSpPr>
          <a:xfrm>
            <a:off x="2918065" y="263722"/>
            <a:ext cx="1689118" cy="1786459"/>
            <a:chOff x="2885535" y="245175"/>
            <a:chExt cx="2012292" cy="2129525"/>
          </a:xfrm>
        </p:grpSpPr>
        <p:pic>
          <p:nvPicPr>
            <p:cNvPr id="6" name="Google Shape;172;p25">
              <a:extLst>
                <a:ext uri="{FF2B5EF4-FFF2-40B4-BE49-F238E27FC236}">
                  <a16:creationId xmlns:a16="http://schemas.microsoft.com/office/drawing/2014/main" id="{A59AA8E2-7C01-D949-AF1C-059C73FE6B46}"/>
                </a:ext>
              </a:extLst>
            </p:cNvPr>
            <p:cNvPicPr preferRelativeResize="0"/>
            <p:nvPr/>
          </p:nvPicPr>
          <p:blipFill>
            <a:blip r:embed="rId2"/>
            <a:stretch>
              <a:fillRect/>
            </a:stretch>
          </p:blipFill>
          <p:spPr>
            <a:xfrm>
              <a:off x="2970992" y="245175"/>
              <a:ext cx="1734466" cy="1735500"/>
            </a:xfrm>
            <a:prstGeom prst="ellipse">
              <a:avLst/>
            </a:prstGeom>
            <a:noFill/>
            <a:ln>
              <a:noFill/>
            </a:ln>
          </p:spPr>
        </p:pic>
        <p:sp>
          <p:nvSpPr>
            <p:cNvPr id="7" name="Google Shape;173;p25">
              <a:extLst>
                <a:ext uri="{FF2B5EF4-FFF2-40B4-BE49-F238E27FC236}">
                  <a16:creationId xmlns:a16="http://schemas.microsoft.com/office/drawing/2014/main" id="{5354A38B-CF00-4144-BDD6-DB685FBE1FAB}"/>
                </a:ext>
              </a:extLst>
            </p:cNvPr>
            <p:cNvSpPr txBox="1"/>
            <p:nvPr/>
          </p:nvSpPr>
          <p:spPr>
            <a:xfrm>
              <a:off x="2885535" y="1981100"/>
              <a:ext cx="2012292" cy="393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b="1" dirty="0">
                  <a:latin typeface="Nunito Sans"/>
                  <a:ea typeface="Nunito Sans"/>
                  <a:cs typeface="Nunito Sans"/>
                  <a:sym typeface="Nunito Sans"/>
                </a:rPr>
                <a:t>Andrey </a:t>
              </a:r>
              <a:r>
                <a:rPr lang="en-US" b="1" dirty="0" err="1">
                  <a:latin typeface="Nunito Sans"/>
                  <a:ea typeface="Nunito Sans"/>
                  <a:cs typeface="Nunito Sans"/>
                  <a:sym typeface="Nunito Sans"/>
                </a:rPr>
                <a:t>Risukhin</a:t>
              </a:r>
              <a:endParaRPr b="1" dirty="0">
                <a:latin typeface="Nunito Sans"/>
                <a:ea typeface="Nunito Sans"/>
                <a:cs typeface="Nunito Sans"/>
                <a:sym typeface="Nunito Sans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dirty="0">
                  <a:latin typeface="Nunito Sans"/>
                  <a:ea typeface="Nunito Sans"/>
                  <a:cs typeface="Nunito Sans"/>
                  <a:sym typeface="Nunito Sans"/>
                </a:rPr>
                <a:t>he/him</a:t>
              </a: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dirty="0" err="1">
                  <a:latin typeface="Nunito Sans"/>
                  <a:ea typeface="Nunito Sans"/>
                  <a:cs typeface="Nunito Sans"/>
                  <a:sym typeface="Nunito Sans"/>
                </a:rPr>
                <a:t>risuka</a:t>
              </a:r>
              <a:r>
                <a:rPr lang="en" dirty="0">
                  <a:latin typeface="Nunito Sans"/>
                  <a:ea typeface="Nunito Sans"/>
                  <a:cs typeface="Nunito Sans"/>
                  <a:sym typeface="Nunito Sans"/>
                </a:rPr>
                <a:t>@</a:t>
              </a:r>
              <a:r>
                <a:rPr lang="en-US" dirty="0" err="1">
                  <a:latin typeface="Nunito Sans"/>
                  <a:ea typeface="Nunito Sans"/>
                  <a:cs typeface="Nunito Sans"/>
                  <a:sym typeface="Nunito Sans"/>
                </a:rPr>
                <a:t>uw</a:t>
              </a:r>
              <a:endParaRPr dirty="0">
                <a:latin typeface="Nunito Sans"/>
                <a:ea typeface="Nunito Sans"/>
                <a:cs typeface="Nunito Sans"/>
                <a:sym typeface="Nunito Sans"/>
              </a:endParaRPr>
            </a:p>
          </p:txBody>
        </p:sp>
      </p:grpSp>
      <p:grpSp>
        <p:nvGrpSpPr>
          <p:cNvPr id="8" name="Google Shape;174;p25">
            <a:extLst>
              <a:ext uri="{FF2B5EF4-FFF2-40B4-BE49-F238E27FC236}">
                <a16:creationId xmlns:a16="http://schemas.microsoft.com/office/drawing/2014/main" id="{9CBF2E2C-6EB0-2B48-9DEE-4AECCF30D4EF}"/>
              </a:ext>
            </a:extLst>
          </p:cNvPr>
          <p:cNvGrpSpPr/>
          <p:nvPr/>
        </p:nvGrpSpPr>
        <p:grpSpPr>
          <a:xfrm>
            <a:off x="5188715" y="277934"/>
            <a:ext cx="1457303" cy="1772519"/>
            <a:chOff x="7225325" y="261791"/>
            <a:chExt cx="1736125" cy="2112909"/>
          </a:xfrm>
        </p:grpSpPr>
        <p:pic>
          <p:nvPicPr>
            <p:cNvPr id="9" name="Google Shape;175;p25">
              <a:extLst>
                <a:ext uri="{FF2B5EF4-FFF2-40B4-BE49-F238E27FC236}">
                  <a16:creationId xmlns:a16="http://schemas.microsoft.com/office/drawing/2014/main" id="{7495570D-DDC0-FE40-9280-FC38CC83E6F5}"/>
                </a:ext>
              </a:extLst>
            </p:cNvPr>
            <p:cNvPicPr preferRelativeResize="0"/>
            <p:nvPr/>
          </p:nvPicPr>
          <p:blipFill>
            <a:blip r:embed="rId3"/>
            <a:stretch>
              <a:fillRect/>
            </a:stretch>
          </p:blipFill>
          <p:spPr>
            <a:xfrm>
              <a:off x="7225325" y="261791"/>
              <a:ext cx="1736100" cy="1702217"/>
            </a:xfrm>
            <a:prstGeom prst="ellipse">
              <a:avLst/>
            </a:prstGeom>
            <a:noFill/>
            <a:ln>
              <a:noFill/>
            </a:ln>
          </p:spPr>
        </p:pic>
        <p:sp>
          <p:nvSpPr>
            <p:cNvPr id="10" name="Google Shape;176;p25">
              <a:extLst>
                <a:ext uri="{FF2B5EF4-FFF2-40B4-BE49-F238E27FC236}">
                  <a16:creationId xmlns:a16="http://schemas.microsoft.com/office/drawing/2014/main" id="{185C0B6B-766C-2C4D-8E9D-C3DE6CA72448}"/>
                </a:ext>
              </a:extLst>
            </p:cNvPr>
            <p:cNvSpPr txBox="1"/>
            <p:nvPr/>
          </p:nvSpPr>
          <p:spPr>
            <a:xfrm>
              <a:off x="7225350" y="1981100"/>
              <a:ext cx="1736100" cy="393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b="1" dirty="0">
                  <a:latin typeface="Nunito Sans"/>
                  <a:ea typeface="Nunito Sans"/>
                  <a:cs typeface="Nunito Sans"/>
                  <a:sym typeface="Nunito Sans"/>
                </a:rPr>
                <a:t>Gang Cheng</a:t>
              </a:r>
              <a:endParaRPr b="1" dirty="0">
                <a:latin typeface="Nunito Sans"/>
                <a:ea typeface="Nunito Sans"/>
                <a:cs typeface="Nunito Sans"/>
                <a:sym typeface="Nunito Sans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dirty="0">
                  <a:latin typeface="Nunito Sans"/>
                  <a:ea typeface="Nunito Sans"/>
                  <a:cs typeface="Nunito Sans"/>
                  <a:sym typeface="Nunito Sans"/>
                </a:rPr>
                <a:t>he/him</a:t>
              </a:r>
              <a:endParaRPr lang="en" dirty="0">
                <a:latin typeface="Nunito Sans"/>
                <a:ea typeface="Nunito Sans"/>
                <a:cs typeface="Nunito Sans"/>
                <a:sym typeface="Nunito Sans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dirty="0">
                  <a:latin typeface="Nunito Sans"/>
                  <a:ea typeface="Nunito Sans"/>
                  <a:cs typeface="Nunito Sans"/>
                  <a:sym typeface="Nunito Sans"/>
                </a:rPr>
                <a:t>ga</a:t>
              </a:r>
              <a:r>
                <a:rPr lang="en-US" dirty="0">
                  <a:latin typeface="Nunito Sans"/>
                  <a:ea typeface="Nunito Sans"/>
                  <a:cs typeface="Nunito Sans"/>
                  <a:sym typeface="Nunito Sans"/>
                </a:rPr>
                <a:t>ng</a:t>
              </a:r>
              <a:r>
                <a:rPr lang="en" dirty="0">
                  <a:latin typeface="Nunito Sans"/>
                  <a:ea typeface="Nunito Sans"/>
                  <a:cs typeface="Nunito Sans"/>
                  <a:sym typeface="Nunito Sans"/>
                </a:rPr>
                <a:t>@</a:t>
              </a:r>
              <a:r>
                <a:rPr lang="en-US" dirty="0" err="1">
                  <a:latin typeface="Nunito Sans"/>
                  <a:ea typeface="Nunito Sans"/>
                  <a:cs typeface="Nunito Sans"/>
                  <a:sym typeface="Nunito Sans"/>
                </a:rPr>
                <a:t>uw</a:t>
              </a:r>
              <a:endParaRPr dirty="0">
                <a:latin typeface="Nunito Sans"/>
                <a:ea typeface="Nunito Sans"/>
                <a:cs typeface="Nunito Sans"/>
                <a:sym typeface="Nunito Sans"/>
              </a:endParaRPr>
            </a:p>
          </p:txBody>
        </p:sp>
      </p:grpSp>
      <p:grpSp>
        <p:nvGrpSpPr>
          <p:cNvPr id="11" name="Google Shape;177;p25">
            <a:extLst>
              <a:ext uri="{FF2B5EF4-FFF2-40B4-BE49-F238E27FC236}">
                <a16:creationId xmlns:a16="http://schemas.microsoft.com/office/drawing/2014/main" id="{28B7ED7F-B217-6C45-92FD-08DC8E71B56E}"/>
              </a:ext>
            </a:extLst>
          </p:cNvPr>
          <p:cNvGrpSpPr/>
          <p:nvPr/>
        </p:nvGrpSpPr>
        <p:grpSpPr>
          <a:xfrm>
            <a:off x="7228226" y="265187"/>
            <a:ext cx="1457282" cy="1784991"/>
            <a:chOff x="5097713" y="246924"/>
            <a:chExt cx="1736100" cy="2127776"/>
          </a:xfrm>
        </p:grpSpPr>
        <p:pic>
          <p:nvPicPr>
            <p:cNvPr id="12" name="Google Shape;178;p25">
              <a:extLst>
                <a:ext uri="{FF2B5EF4-FFF2-40B4-BE49-F238E27FC236}">
                  <a16:creationId xmlns:a16="http://schemas.microsoft.com/office/drawing/2014/main" id="{F096E913-03F2-FA46-A454-258DBFFFC88C}"/>
                </a:ext>
              </a:extLst>
            </p:cNvPr>
            <p:cNvPicPr preferRelativeResize="0"/>
            <p:nvPr/>
          </p:nvPicPr>
          <p:blipFill>
            <a:blip r:embed="rId4"/>
            <a:stretch>
              <a:fillRect/>
            </a:stretch>
          </p:blipFill>
          <p:spPr>
            <a:xfrm>
              <a:off x="5098518" y="246924"/>
              <a:ext cx="1734467" cy="1732007"/>
            </a:xfrm>
            <a:prstGeom prst="ellipse">
              <a:avLst/>
            </a:prstGeom>
            <a:noFill/>
            <a:ln>
              <a:noFill/>
            </a:ln>
          </p:spPr>
        </p:pic>
        <p:sp>
          <p:nvSpPr>
            <p:cNvPr id="13" name="Google Shape;179;p25">
              <a:extLst>
                <a:ext uri="{FF2B5EF4-FFF2-40B4-BE49-F238E27FC236}">
                  <a16:creationId xmlns:a16="http://schemas.microsoft.com/office/drawing/2014/main" id="{809883FA-E94F-904C-B4A3-820C3934B2D1}"/>
                </a:ext>
              </a:extLst>
            </p:cNvPr>
            <p:cNvSpPr txBox="1"/>
            <p:nvPr/>
          </p:nvSpPr>
          <p:spPr>
            <a:xfrm>
              <a:off x="5097713" y="1981100"/>
              <a:ext cx="1736100" cy="393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b="1" dirty="0">
                  <a:latin typeface="Nunito Sans"/>
                  <a:ea typeface="Nunito Sans"/>
                  <a:cs typeface="Nunito Sans"/>
                  <a:sym typeface="Nunito Sans"/>
                </a:rPr>
                <a:t>Leona </a:t>
              </a:r>
              <a:r>
                <a:rPr lang="en-US" b="1" dirty="0" err="1">
                  <a:latin typeface="Nunito Sans"/>
                  <a:ea typeface="Nunito Sans"/>
                  <a:cs typeface="Nunito Sans"/>
                  <a:sym typeface="Nunito Sans"/>
                </a:rPr>
                <a:t>Kazi</a:t>
              </a:r>
              <a:endParaRPr b="1" dirty="0">
                <a:latin typeface="Nunito Sans"/>
                <a:ea typeface="Nunito Sans"/>
                <a:cs typeface="Nunito Sans"/>
                <a:sym typeface="Nunito Sans"/>
              </a:endParaRPr>
            </a:p>
            <a:p>
              <a:pPr lvl="0" algn="ctr"/>
              <a:r>
                <a:rPr lang="en-US" dirty="0">
                  <a:latin typeface="Nunito Sans"/>
                  <a:ea typeface="Nunito Sans"/>
                  <a:cs typeface="Nunito Sans"/>
                  <a:sym typeface="Nunito Sans"/>
                </a:rPr>
                <a:t>she/her</a:t>
              </a:r>
            </a:p>
            <a:p>
              <a:pPr lvl="0" algn="ctr"/>
              <a:r>
                <a:rPr lang="en-US" dirty="0" err="1">
                  <a:latin typeface="Nunito Sans"/>
                  <a:ea typeface="Nunito Sans"/>
                  <a:cs typeface="Nunito Sans"/>
                  <a:sym typeface="Nunito Sans"/>
                </a:rPr>
                <a:t>lkazi@uw</a:t>
              </a:r>
              <a:endParaRPr dirty="0">
                <a:latin typeface="Nunito Sans"/>
                <a:ea typeface="Nunito Sans"/>
                <a:cs typeface="Nunito Sans"/>
                <a:sym typeface="Nunito Sans"/>
              </a:endParaRPr>
            </a:p>
          </p:txBody>
        </p:sp>
      </p:grpSp>
      <p:grpSp>
        <p:nvGrpSpPr>
          <p:cNvPr id="32" name="Google Shape;171;p25">
            <a:extLst>
              <a:ext uri="{FF2B5EF4-FFF2-40B4-BE49-F238E27FC236}">
                <a16:creationId xmlns:a16="http://schemas.microsoft.com/office/drawing/2014/main" id="{E4E87509-5742-45B6-97D1-FF85FFE761AF}"/>
              </a:ext>
            </a:extLst>
          </p:cNvPr>
          <p:cNvGrpSpPr/>
          <p:nvPr/>
        </p:nvGrpSpPr>
        <p:grpSpPr>
          <a:xfrm>
            <a:off x="2918065" y="2770041"/>
            <a:ext cx="1689118" cy="1786459"/>
            <a:chOff x="2885535" y="245175"/>
            <a:chExt cx="2012292" cy="2129525"/>
          </a:xfrm>
        </p:grpSpPr>
        <p:pic>
          <p:nvPicPr>
            <p:cNvPr id="33" name="Google Shape;172;p25">
              <a:extLst>
                <a:ext uri="{FF2B5EF4-FFF2-40B4-BE49-F238E27FC236}">
                  <a16:creationId xmlns:a16="http://schemas.microsoft.com/office/drawing/2014/main" id="{D22FF471-0C2F-4B13-94E5-5C3439B10F3E}"/>
                </a:ext>
              </a:extLst>
            </p:cNvPr>
            <p:cNvPicPr preferRelativeResize="0"/>
            <p:nvPr/>
          </p:nvPicPr>
          <p:blipFill>
            <a:blip r:embed="rId5"/>
            <a:stretch>
              <a:fillRect/>
            </a:stretch>
          </p:blipFill>
          <p:spPr>
            <a:xfrm>
              <a:off x="2970992" y="245175"/>
              <a:ext cx="1734466" cy="1735500"/>
            </a:xfrm>
            <a:prstGeom prst="ellipse">
              <a:avLst/>
            </a:prstGeom>
            <a:noFill/>
            <a:ln>
              <a:noFill/>
            </a:ln>
          </p:spPr>
        </p:pic>
        <p:sp>
          <p:nvSpPr>
            <p:cNvPr id="34" name="Google Shape;173;p25">
              <a:extLst>
                <a:ext uri="{FF2B5EF4-FFF2-40B4-BE49-F238E27FC236}">
                  <a16:creationId xmlns:a16="http://schemas.microsoft.com/office/drawing/2014/main" id="{54A0D1CA-7719-4F8A-B8DB-27358ED2F931}"/>
                </a:ext>
              </a:extLst>
            </p:cNvPr>
            <p:cNvSpPr txBox="1"/>
            <p:nvPr/>
          </p:nvSpPr>
          <p:spPr>
            <a:xfrm>
              <a:off x="2885535" y="1981100"/>
              <a:ext cx="2012292" cy="393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b="1" dirty="0">
                  <a:latin typeface="Nunito Sans"/>
                  <a:ea typeface="Nunito Sans"/>
                  <a:cs typeface="Nunito Sans"/>
                  <a:sym typeface="Nunito Sans"/>
                </a:rPr>
                <a:t>Rahul Biswas</a:t>
              </a:r>
              <a:endParaRPr b="1" dirty="0">
                <a:latin typeface="Nunito Sans"/>
                <a:ea typeface="Nunito Sans"/>
                <a:cs typeface="Nunito Sans"/>
                <a:sym typeface="Nunito Sans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dirty="0">
                  <a:latin typeface="Nunito Sans"/>
                  <a:ea typeface="Nunito Sans"/>
                  <a:cs typeface="Nunito Sans"/>
                  <a:sym typeface="Nunito Sans"/>
                </a:rPr>
                <a:t>he/him</a:t>
              </a: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dirty="0">
                  <a:latin typeface="Nunito Sans"/>
                  <a:ea typeface="Nunito Sans"/>
                  <a:cs typeface="Nunito Sans"/>
                  <a:sym typeface="Nunito Sans"/>
                </a:rPr>
                <a:t>rbiswas1</a:t>
              </a:r>
              <a:r>
                <a:rPr lang="en" dirty="0">
                  <a:latin typeface="Nunito Sans"/>
                  <a:ea typeface="Nunito Sans"/>
                  <a:cs typeface="Nunito Sans"/>
                  <a:sym typeface="Nunito Sans"/>
                </a:rPr>
                <a:t>@</a:t>
              </a:r>
              <a:r>
                <a:rPr lang="en-US" dirty="0" err="1">
                  <a:latin typeface="Nunito Sans"/>
                  <a:ea typeface="Nunito Sans"/>
                  <a:cs typeface="Nunito Sans"/>
                  <a:sym typeface="Nunito Sans"/>
                </a:rPr>
                <a:t>uw</a:t>
              </a:r>
              <a:endParaRPr dirty="0">
                <a:latin typeface="Nunito Sans"/>
                <a:ea typeface="Nunito Sans"/>
                <a:cs typeface="Nunito Sans"/>
                <a:sym typeface="Nunito Sans"/>
              </a:endParaRPr>
            </a:p>
          </p:txBody>
        </p:sp>
      </p:grpSp>
      <p:grpSp>
        <p:nvGrpSpPr>
          <p:cNvPr id="35" name="Google Shape;174;p25">
            <a:extLst>
              <a:ext uri="{FF2B5EF4-FFF2-40B4-BE49-F238E27FC236}">
                <a16:creationId xmlns:a16="http://schemas.microsoft.com/office/drawing/2014/main" id="{478601CD-106D-435A-A48B-CBFFEF8FD699}"/>
              </a:ext>
            </a:extLst>
          </p:cNvPr>
          <p:cNvGrpSpPr/>
          <p:nvPr/>
        </p:nvGrpSpPr>
        <p:grpSpPr>
          <a:xfrm>
            <a:off x="5154757" y="2770041"/>
            <a:ext cx="1536775" cy="1786731"/>
            <a:chOff x="7184870" y="244850"/>
            <a:chExt cx="1830802" cy="2129850"/>
          </a:xfrm>
        </p:grpSpPr>
        <p:pic>
          <p:nvPicPr>
            <p:cNvPr id="36" name="Google Shape;175;p25">
              <a:extLst>
                <a:ext uri="{FF2B5EF4-FFF2-40B4-BE49-F238E27FC236}">
                  <a16:creationId xmlns:a16="http://schemas.microsoft.com/office/drawing/2014/main" id="{D32BD8E8-55D2-42E9-A76D-FAFB149930CD}"/>
                </a:ext>
              </a:extLst>
            </p:cNvPr>
            <p:cNvPicPr preferRelativeResize="0"/>
            <p:nvPr/>
          </p:nvPicPr>
          <p:blipFill>
            <a:blip r:embed="rId6"/>
            <a:stretch>
              <a:fillRect/>
            </a:stretch>
          </p:blipFill>
          <p:spPr>
            <a:xfrm>
              <a:off x="7225842" y="244850"/>
              <a:ext cx="1735066" cy="1736100"/>
            </a:xfrm>
            <a:prstGeom prst="ellipse">
              <a:avLst/>
            </a:prstGeom>
            <a:noFill/>
            <a:ln>
              <a:noFill/>
            </a:ln>
          </p:spPr>
        </p:pic>
        <p:sp>
          <p:nvSpPr>
            <p:cNvPr id="37" name="Google Shape;176;p25">
              <a:extLst>
                <a:ext uri="{FF2B5EF4-FFF2-40B4-BE49-F238E27FC236}">
                  <a16:creationId xmlns:a16="http://schemas.microsoft.com/office/drawing/2014/main" id="{7E03577A-122A-48A9-9E27-ADC48CCC2D66}"/>
                </a:ext>
              </a:extLst>
            </p:cNvPr>
            <p:cNvSpPr txBox="1"/>
            <p:nvPr/>
          </p:nvSpPr>
          <p:spPr>
            <a:xfrm>
              <a:off x="7184870" y="1981100"/>
              <a:ext cx="1830802" cy="393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b="1" dirty="0">
                  <a:latin typeface="Nunito Sans"/>
                  <a:ea typeface="Nunito Sans"/>
                  <a:cs typeface="Nunito Sans"/>
                  <a:sym typeface="Nunito Sans"/>
                </a:rPr>
                <a:t>Santino Iannone</a:t>
              </a:r>
              <a:endParaRPr b="1" dirty="0">
                <a:latin typeface="Nunito Sans"/>
                <a:ea typeface="Nunito Sans"/>
                <a:cs typeface="Nunito Sans"/>
                <a:sym typeface="Nunito Sans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dirty="0">
                  <a:latin typeface="Nunito Sans"/>
                  <a:ea typeface="Nunito Sans"/>
                  <a:cs typeface="Nunito Sans"/>
                  <a:sym typeface="Nunito Sans"/>
                </a:rPr>
                <a:t>he/him</a:t>
              </a: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dirty="0" err="1">
                  <a:latin typeface="Nunito Sans"/>
                  <a:ea typeface="Nunito Sans"/>
                  <a:cs typeface="Nunito Sans"/>
                  <a:sym typeface="Nunito Sans"/>
                </a:rPr>
                <a:t>iannos</a:t>
              </a:r>
              <a:r>
                <a:rPr lang="en" dirty="0">
                  <a:latin typeface="Nunito Sans"/>
                  <a:ea typeface="Nunito Sans"/>
                  <a:cs typeface="Nunito Sans"/>
                  <a:sym typeface="Nunito Sans"/>
                </a:rPr>
                <a:t>@</a:t>
              </a:r>
              <a:r>
                <a:rPr lang="en-US" dirty="0" err="1">
                  <a:latin typeface="Nunito Sans"/>
                  <a:ea typeface="Nunito Sans"/>
                  <a:cs typeface="Nunito Sans"/>
                  <a:sym typeface="Nunito Sans"/>
                </a:rPr>
                <a:t>uw</a:t>
              </a:r>
              <a:endParaRPr dirty="0">
                <a:latin typeface="Nunito Sans"/>
                <a:ea typeface="Nunito Sans"/>
                <a:cs typeface="Nunito Sans"/>
                <a:sym typeface="Nunito Sans"/>
              </a:endParaRPr>
            </a:p>
          </p:txBody>
        </p:sp>
      </p:grpSp>
      <p:grpSp>
        <p:nvGrpSpPr>
          <p:cNvPr id="38" name="Google Shape;177;p25">
            <a:extLst>
              <a:ext uri="{FF2B5EF4-FFF2-40B4-BE49-F238E27FC236}">
                <a16:creationId xmlns:a16="http://schemas.microsoft.com/office/drawing/2014/main" id="{2A5B379C-E67B-4CFF-AFF3-F996AFA510CB}"/>
              </a:ext>
            </a:extLst>
          </p:cNvPr>
          <p:cNvGrpSpPr/>
          <p:nvPr/>
        </p:nvGrpSpPr>
        <p:grpSpPr>
          <a:xfrm>
            <a:off x="7227530" y="2770041"/>
            <a:ext cx="1536775" cy="1786456"/>
            <a:chOff x="5096883" y="245178"/>
            <a:chExt cx="1830802" cy="2129522"/>
          </a:xfrm>
        </p:grpSpPr>
        <p:pic>
          <p:nvPicPr>
            <p:cNvPr id="39" name="Google Shape;178;p25">
              <a:extLst>
                <a:ext uri="{FF2B5EF4-FFF2-40B4-BE49-F238E27FC236}">
                  <a16:creationId xmlns:a16="http://schemas.microsoft.com/office/drawing/2014/main" id="{F0EF02C7-79E1-4B8C-B360-F5C7FB38C0BF}"/>
                </a:ext>
              </a:extLst>
            </p:cNvPr>
            <p:cNvPicPr preferRelativeResize="0"/>
            <p:nvPr/>
          </p:nvPicPr>
          <p:blipFill>
            <a:blip r:embed="rId7"/>
            <a:stretch>
              <a:fillRect/>
            </a:stretch>
          </p:blipFill>
          <p:spPr>
            <a:xfrm>
              <a:off x="5098518" y="245178"/>
              <a:ext cx="1734467" cy="1735500"/>
            </a:xfrm>
            <a:prstGeom prst="ellipse">
              <a:avLst/>
            </a:prstGeom>
            <a:noFill/>
            <a:ln>
              <a:noFill/>
            </a:ln>
          </p:spPr>
        </p:pic>
        <p:sp>
          <p:nvSpPr>
            <p:cNvPr id="40" name="Google Shape;179;p25">
              <a:extLst>
                <a:ext uri="{FF2B5EF4-FFF2-40B4-BE49-F238E27FC236}">
                  <a16:creationId xmlns:a16="http://schemas.microsoft.com/office/drawing/2014/main" id="{AC4A6E75-D63A-4331-A31F-238F5D506A5F}"/>
                </a:ext>
              </a:extLst>
            </p:cNvPr>
            <p:cNvSpPr txBox="1"/>
            <p:nvPr/>
          </p:nvSpPr>
          <p:spPr>
            <a:xfrm>
              <a:off x="5096883" y="1981100"/>
              <a:ext cx="1830802" cy="393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b="1" dirty="0" err="1">
                  <a:latin typeface="Nunito Sans"/>
                  <a:ea typeface="Nunito Sans"/>
                  <a:cs typeface="Nunito Sans"/>
                  <a:sym typeface="Nunito Sans"/>
                </a:rPr>
                <a:t>Svet</a:t>
              </a:r>
              <a:r>
                <a:rPr lang="en-US" b="1" dirty="0">
                  <a:latin typeface="Nunito Sans"/>
                  <a:ea typeface="Nunito Sans"/>
                  <a:cs typeface="Nunito Sans"/>
                  <a:sym typeface="Nunito Sans"/>
                </a:rPr>
                <a:t> Kolev</a:t>
              </a:r>
              <a:endParaRPr b="1" dirty="0">
                <a:latin typeface="Nunito Sans"/>
                <a:ea typeface="Nunito Sans"/>
                <a:cs typeface="Nunito Sans"/>
                <a:sym typeface="Nunito Sans"/>
              </a:endParaRPr>
            </a:p>
            <a:p>
              <a:pPr lvl="0" algn="ctr"/>
              <a:r>
                <a:rPr lang="en-US" dirty="0" err="1">
                  <a:latin typeface="Nunito Sans"/>
                  <a:ea typeface="Nunito Sans"/>
                  <a:cs typeface="Nunito Sans"/>
                  <a:sym typeface="Nunito Sans"/>
                </a:rPr>
                <a:t>swetko@uw</a:t>
              </a:r>
              <a:endParaRPr dirty="0">
                <a:latin typeface="Nunito Sans"/>
                <a:ea typeface="Nunito Sans"/>
                <a:cs typeface="Nunito Sans"/>
                <a:sym typeface="Nunito San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35531547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5" name="Google Shape;245;p28"/>
          <p:cNvGrpSpPr/>
          <p:nvPr/>
        </p:nvGrpSpPr>
        <p:grpSpPr>
          <a:xfrm>
            <a:off x="6038025" y="2411200"/>
            <a:ext cx="2694349" cy="1384500"/>
            <a:chOff x="6038025" y="2598915"/>
            <a:chExt cx="2694349" cy="1384500"/>
          </a:xfrm>
        </p:grpSpPr>
        <p:cxnSp>
          <p:nvCxnSpPr>
            <p:cNvPr id="246" name="Google Shape;246;p28"/>
            <p:cNvCxnSpPr/>
            <p:nvPr/>
          </p:nvCxnSpPr>
          <p:spPr>
            <a:xfrm>
              <a:off x="6038025" y="3312550"/>
              <a:ext cx="582000" cy="0"/>
            </a:xfrm>
            <a:prstGeom prst="straightConnector1">
              <a:avLst/>
            </a:prstGeom>
            <a:noFill/>
            <a:ln w="9525" cap="flat" cmpd="sng">
              <a:solidFill>
                <a:srgbClr val="C2C2C2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47" name="Google Shape;247;p28"/>
            <p:cNvSpPr txBox="1"/>
            <p:nvPr/>
          </p:nvSpPr>
          <p:spPr>
            <a:xfrm>
              <a:off x="6640474" y="2598915"/>
              <a:ext cx="2091900" cy="1384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b="1" dirty="0">
                  <a:solidFill>
                    <a:srgbClr val="B57BA6"/>
                  </a:solidFill>
                  <a:latin typeface="Nunito Sans"/>
                  <a:ea typeface="Nunito Sans"/>
                  <a:cs typeface="Nunito Sans"/>
                  <a:sym typeface="Nunito Sans"/>
                </a:rPr>
                <a:t>Lectures</a:t>
              </a:r>
              <a:endParaRPr sz="1200" b="1" dirty="0">
                <a:latin typeface="Roboto"/>
                <a:ea typeface="Roboto"/>
                <a:cs typeface="Roboto"/>
                <a:sym typeface="Roboto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" sz="800" dirty="0">
                  <a:solidFill>
                    <a:srgbClr val="666666"/>
                  </a:solidFill>
                  <a:latin typeface="Nunito Sans"/>
                  <a:ea typeface="Nunito Sans"/>
                  <a:cs typeface="Nunito Sans"/>
                  <a:sym typeface="Nunito Sans"/>
                </a:rPr>
                <a:t>Introduced  to material for the first time.</a:t>
              </a:r>
              <a:br>
                <a:rPr lang="en" sz="800" dirty="0">
                  <a:solidFill>
                    <a:srgbClr val="666666"/>
                  </a:solidFill>
                  <a:latin typeface="Nunito Sans"/>
                  <a:ea typeface="Nunito Sans"/>
                  <a:cs typeface="Nunito Sans"/>
                  <a:sym typeface="Nunito Sans"/>
                </a:rPr>
              </a:br>
              <a:r>
                <a:rPr lang="en" sz="800" dirty="0">
                  <a:solidFill>
                    <a:srgbClr val="666666"/>
                  </a:solidFill>
                  <a:latin typeface="Nunito Sans"/>
                  <a:ea typeface="Nunito Sans"/>
                  <a:cs typeface="Nunito Sans"/>
                  <a:sym typeface="Nunito Sans"/>
                </a:rPr>
                <a:t>Mixed with activities and demos to give you a chance to </a:t>
              </a:r>
              <a:r>
                <a:rPr lang="en" sz="800" b="1" dirty="0">
                  <a:solidFill>
                    <a:srgbClr val="666666"/>
                  </a:solidFill>
                  <a:latin typeface="Nunito Sans"/>
                  <a:ea typeface="Nunito Sans"/>
                  <a:cs typeface="Nunito Sans"/>
                  <a:sym typeface="Nunito Sans"/>
                </a:rPr>
                <a:t>learn by doing.</a:t>
              </a:r>
              <a:br>
                <a:rPr lang="en" sz="800" dirty="0">
                  <a:solidFill>
                    <a:srgbClr val="666666"/>
                  </a:solidFill>
                  <a:latin typeface="Nunito Sans"/>
                  <a:ea typeface="Nunito Sans"/>
                  <a:cs typeface="Nunito Sans"/>
                  <a:sym typeface="Nunito Sans"/>
                </a:rPr>
              </a:br>
              <a:br>
                <a:rPr lang="en" sz="800" dirty="0">
                  <a:solidFill>
                    <a:srgbClr val="666666"/>
                  </a:solidFill>
                  <a:latin typeface="Nunito Sans"/>
                  <a:ea typeface="Nunito Sans"/>
                  <a:cs typeface="Nunito Sans"/>
                  <a:sym typeface="Nunito Sans"/>
                </a:rPr>
              </a:br>
              <a:r>
                <a:rPr lang="en" sz="800" dirty="0">
                  <a:solidFill>
                    <a:srgbClr val="666666"/>
                  </a:solidFill>
                  <a:latin typeface="Nunito Sans"/>
                  <a:ea typeface="Nunito Sans"/>
                  <a:cs typeface="Nunito Sans"/>
                  <a:sym typeface="Nunito Sans"/>
                </a:rPr>
                <a:t>No where near mastery yet! </a:t>
              </a:r>
              <a:endParaRPr sz="800" dirty="0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endParaRPr>
            </a:p>
          </p:txBody>
        </p:sp>
        <p:sp>
          <p:nvSpPr>
            <p:cNvPr id="248" name="Google Shape;248;p28"/>
            <p:cNvSpPr/>
            <p:nvPr/>
          </p:nvSpPr>
          <p:spPr>
            <a:xfrm>
              <a:off x="6424027" y="3212150"/>
              <a:ext cx="198600" cy="198300"/>
            </a:xfrm>
            <a:prstGeom prst="ellipse">
              <a:avLst/>
            </a:prstGeom>
            <a:solidFill>
              <a:srgbClr val="B57B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49" name="Google Shape;249;p28"/>
          <p:cNvGrpSpPr/>
          <p:nvPr/>
        </p:nvGrpSpPr>
        <p:grpSpPr>
          <a:xfrm>
            <a:off x="110550" y="1638725"/>
            <a:ext cx="3520500" cy="1384500"/>
            <a:chOff x="110550" y="1844095"/>
            <a:chExt cx="3520500" cy="1384500"/>
          </a:xfrm>
        </p:grpSpPr>
        <p:sp>
          <p:nvSpPr>
            <p:cNvPr id="250" name="Google Shape;250;p28"/>
            <p:cNvSpPr txBox="1"/>
            <p:nvPr/>
          </p:nvSpPr>
          <p:spPr>
            <a:xfrm>
              <a:off x="110550" y="1844095"/>
              <a:ext cx="2393400" cy="1384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b="1" dirty="0">
                  <a:solidFill>
                    <a:srgbClr val="B57BA6"/>
                  </a:solidFill>
                  <a:latin typeface="Nunito Sans"/>
                  <a:ea typeface="Nunito Sans"/>
                  <a:cs typeface="Nunito Sans"/>
                  <a:sym typeface="Nunito Sans"/>
                </a:rPr>
                <a:t>Sections</a:t>
              </a:r>
              <a:endParaRPr sz="1200" b="1" dirty="0">
                <a:latin typeface="Roboto"/>
                <a:ea typeface="Roboto"/>
                <a:cs typeface="Roboto"/>
                <a:sym typeface="Roboto"/>
              </a:endParaRPr>
            </a:p>
            <a:p>
              <a:pPr marL="0" lvl="0" indent="0" algn="r" rtl="0"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" sz="800" dirty="0">
                  <a:solidFill>
                    <a:srgbClr val="666666"/>
                  </a:solidFill>
                  <a:latin typeface="Nunito Sans"/>
                  <a:ea typeface="Nunito Sans"/>
                  <a:cs typeface="Nunito Sans"/>
                  <a:sym typeface="Nunito Sans"/>
                </a:rPr>
                <a:t>Practice material covered in </a:t>
              </a:r>
              <a:r>
                <a:rPr lang="en" sz="800" b="1" dirty="0">
                  <a:solidFill>
                    <a:srgbClr val="666666"/>
                  </a:solidFill>
                  <a:latin typeface="Nunito Sans"/>
                  <a:ea typeface="Nunito Sans"/>
                  <a:cs typeface="Nunito Sans"/>
                  <a:sym typeface="Nunito Sans"/>
                </a:rPr>
                <a:t>1 </a:t>
              </a:r>
              <a:r>
                <a:rPr lang="en" sz="800" dirty="0">
                  <a:solidFill>
                    <a:srgbClr val="666666"/>
                  </a:solidFill>
                  <a:latin typeface="Nunito Sans"/>
                  <a:ea typeface="Nunito Sans"/>
                  <a:cs typeface="Nunito Sans"/>
                  <a:sym typeface="Nunito Sans"/>
                </a:rPr>
                <a:t>in a </a:t>
              </a:r>
              <a:br>
                <a:rPr lang="en" sz="800" dirty="0">
                  <a:solidFill>
                    <a:srgbClr val="666666"/>
                  </a:solidFill>
                  <a:latin typeface="Nunito Sans"/>
                  <a:ea typeface="Nunito Sans"/>
                  <a:cs typeface="Nunito Sans"/>
                  <a:sym typeface="Nunito Sans"/>
                </a:rPr>
              </a:br>
              <a:r>
                <a:rPr lang="en" sz="800" dirty="0">
                  <a:solidFill>
                    <a:srgbClr val="666666"/>
                  </a:solidFill>
                  <a:latin typeface="Nunito Sans"/>
                  <a:ea typeface="Nunito Sans"/>
                  <a:cs typeface="Nunito Sans"/>
                  <a:sym typeface="Nunito Sans"/>
                </a:rPr>
                <a:t>context where a TA can help you</a:t>
              </a:r>
              <a:r>
                <a:rPr lang="en" sz="800" b="1" dirty="0">
                  <a:solidFill>
                    <a:srgbClr val="666666"/>
                  </a:solidFill>
                  <a:latin typeface="Nunito Sans"/>
                  <a:ea typeface="Nunito Sans"/>
                  <a:cs typeface="Nunito Sans"/>
                  <a:sym typeface="Nunito Sans"/>
                </a:rPr>
                <a:t>.</a:t>
              </a:r>
              <a:r>
                <a:rPr lang="en" sz="800" dirty="0">
                  <a:solidFill>
                    <a:srgbClr val="666666"/>
                  </a:solidFill>
                  <a:latin typeface="Nunito Sans"/>
                  <a:ea typeface="Nunito Sans"/>
                  <a:cs typeface="Nunito Sans"/>
                  <a:sym typeface="Nunito Sans"/>
                </a:rPr>
                <a:t> </a:t>
              </a:r>
              <a:br>
                <a:rPr lang="en" sz="800" dirty="0">
                  <a:solidFill>
                    <a:srgbClr val="666666"/>
                  </a:solidFill>
                  <a:latin typeface="Nunito Sans"/>
                  <a:ea typeface="Nunito Sans"/>
                  <a:cs typeface="Nunito Sans"/>
                  <a:sym typeface="Nunito Sans"/>
                </a:rPr>
              </a:br>
              <a:br>
                <a:rPr lang="en" sz="800" dirty="0">
                  <a:solidFill>
                    <a:srgbClr val="666666"/>
                  </a:solidFill>
                  <a:latin typeface="Nunito Sans"/>
                  <a:ea typeface="Nunito Sans"/>
                  <a:cs typeface="Nunito Sans"/>
                  <a:sym typeface="Nunito Sans"/>
                </a:rPr>
              </a:br>
              <a:r>
                <a:rPr lang="en" sz="800" dirty="0">
                  <a:solidFill>
                    <a:srgbClr val="666666"/>
                  </a:solidFill>
                  <a:latin typeface="Nunito Sans"/>
                  <a:ea typeface="Nunito Sans"/>
                  <a:cs typeface="Nunito Sans"/>
                  <a:sym typeface="Nunito Sans"/>
                </a:rPr>
                <a:t>The emphasis is still on you l</a:t>
              </a:r>
              <a:r>
                <a:rPr lang="en" sz="800" b="1" dirty="0">
                  <a:solidFill>
                    <a:srgbClr val="666666"/>
                  </a:solidFill>
                  <a:latin typeface="Nunito Sans"/>
                  <a:ea typeface="Nunito Sans"/>
                  <a:cs typeface="Nunito Sans"/>
                  <a:sym typeface="Nunito Sans"/>
                </a:rPr>
                <a:t>earning by doing.</a:t>
              </a:r>
              <a:br>
                <a:rPr lang="en" sz="800" dirty="0">
                  <a:latin typeface="Roboto"/>
                  <a:ea typeface="Roboto"/>
                  <a:cs typeface="Roboto"/>
                  <a:sym typeface="Roboto"/>
                </a:rPr>
              </a:br>
              <a:br>
                <a:rPr lang="en" sz="800" dirty="0">
                  <a:latin typeface="Roboto"/>
                  <a:ea typeface="Roboto"/>
                  <a:cs typeface="Roboto"/>
                  <a:sym typeface="Roboto"/>
                </a:rPr>
              </a:br>
              <a:endParaRPr sz="800" dirty="0">
                <a:latin typeface="Roboto"/>
                <a:ea typeface="Roboto"/>
                <a:cs typeface="Roboto"/>
                <a:sym typeface="Roboto"/>
              </a:endParaRPr>
            </a:p>
          </p:txBody>
        </p:sp>
        <p:cxnSp>
          <p:nvCxnSpPr>
            <p:cNvPr id="251" name="Google Shape;251;p28"/>
            <p:cNvCxnSpPr/>
            <p:nvPr/>
          </p:nvCxnSpPr>
          <p:spPr>
            <a:xfrm rot="10800000">
              <a:off x="2587350" y="2536350"/>
              <a:ext cx="1043700" cy="0"/>
            </a:xfrm>
            <a:prstGeom prst="straightConnector1">
              <a:avLst/>
            </a:prstGeom>
            <a:noFill/>
            <a:ln w="9525" cap="flat" cmpd="sng">
              <a:solidFill>
                <a:srgbClr val="C2C2C2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52" name="Google Shape;252;p28"/>
            <p:cNvSpPr/>
            <p:nvPr/>
          </p:nvSpPr>
          <p:spPr>
            <a:xfrm>
              <a:off x="2523501" y="2431050"/>
              <a:ext cx="198600" cy="198300"/>
            </a:xfrm>
            <a:prstGeom prst="ellipse">
              <a:avLst/>
            </a:prstGeom>
            <a:solidFill>
              <a:srgbClr val="B57B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" name="Google Shape;253;p28"/>
            <p:cNvSpPr txBox="1"/>
            <p:nvPr/>
          </p:nvSpPr>
          <p:spPr>
            <a:xfrm>
              <a:off x="2508549" y="2373750"/>
              <a:ext cx="247500" cy="312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" sz="800" dirty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2</a:t>
              </a:r>
              <a:endParaRPr sz="800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254" name="Google Shape;254;p28"/>
          <p:cNvGrpSpPr/>
          <p:nvPr/>
        </p:nvGrpSpPr>
        <p:grpSpPr>
          <a:xfrm>
            <a:off x="4908100" y="737545"/>
            <a:ext cx="3599586" cy="1384500"/>
            <a:chOff x="4908100" y="889950"/>
            <a:chExt cx="3599586" cy="1384500"/>
          </a:xfrm>
        </p:grpSpPr>
        <p:cxnSp>
          <p:nvCxnSpPr>
            <p:cNvPr id="255" name="Google Shape;255;p28"/>
            <p:cNvCxnSpPr/>
            <p:nvPr/>
          </p:nvCxnSpPr>
          <p:spPr>
            <a:xfrm>
              <a:off x="4908100" y="1593250"/>
              <a:ext cx="1715100" cy="0"/>
            </a:xfrm>
            <a:prstGeom prst="straightConnector1">
              <a:avLst/>
            </a:prstGeom>
            <a:noFill/>
            <a:ln w="9525" cap="flat" cmpd="sng">
              <a:solidFill>
                <a:srgbClr val="C2C2C2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56" name="Google Shape;256;p28"/>
            <p:cNvSpPr txBox="1"/>
            <p:nvPr/>
          </p:nvSpPr>
          <p:spPr>
            <a:xfrm>
              <a:off x="6640486" y="889950"/>
              <a:ext cx="1867200" cy="1384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b="1" dirty="0">
                  <a:solidFill>
                    <a:srgbClr val="B57BA6"/>
                  </a:solidFill>
                  <a:latin typeface="Nunito Sans"/>
                  <a:ea typeface="Nunito Sans"/>
                  <a:cs typeface="Nunito Sans"/>
                  <a:sym typeface="Nunito Sans"/>
                </a:rPr>
                <a:t>Homework</a:t>
              </a:r>
              <a:endParaRPr sz="1200" b="1" dirty="0">
                <a:latin typeface="Roboto"/>
                <a:ea typeface="Roboto"/>
                <a:cs typeface="Roboto"/>
                <a:sym typeface="Roboto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" sz="800" dirty="0">
                  <a:solidFill>
                    <a:schemeClr val="tx2">
                      <a:lumMod val="50000"/>
                    </a:schemeClr>
                  </a:solidFill>
                  <a:latin typeface="Nunito Sans"/>
                  <a:ea typeface="Nunito Sans"/>
                  <a:cs typeface="Nunito Sans"/>
                  <a:sym typeface="Nunito Sans"/>
                </a:rPr>
                <a:t>With the scaffolding from </a:t>
              </a:r>
              <a:r>
                <a:rPr lang="en" sz="800" b="1" dirty="0">
                  <a:solidFill>
                    <a:schemeClr val="tx2">
                      <a:lumMod val="50000"/>
                    </a:schemeClr>
                  </a:solidFill>
                  <a:latin typeface="Nunito Sans"/>
                  <a:ea typeface="Nunito Sans"/>
                  <a:cs typeface="Nunito Sans"/>
                  <a:sym typeface="Nunito Sans"/>
                </a:rPr>
                <a:t>1 and 2</a:t>
              </a:r>
              <a:r>
                <a:rPr lang="en" sz="800" dirty="0">
                  <a:solidFill>
                    <a:schemeClr val="tx2">
                      <a:lumMod val="50000"/>
                    </a:schemeClr>
                  </a:solidFill>
                  <a:latin typeface="Nunito Sans"/>
                  <a:ea typeface="Nunito Sans"/>
                  <a:cs typeface="Nunito Sans"/>
                  <a:sym typeface="Nunito Sans"/>
                </a:rPr>
                <a:t>, you are probably now capable to tackle the homework. These will be complex and challenging, but you’ll continue to </a:t>
              </a:r>
              <a:r>
                <a:rPr lang="en" sz="800" b="1" dirty="0">
                  <a:solidFill>
                    <a:schemeClr val="tx2">
                      <a:lumMod val="50000"/>
                    </a:schemeClr>
                  </a:solidFill>
                  <a:latin typeface="Nunito Sans"/>
                  <a:ea typeface="Nunito Sans"/>
                  <a:cs typeface="Nunito Sans"/>
                  <a:sym typeface="Nunito Sans"/>
                </a:rPr>
                <a:t>learn by doing.</a:t>
              </a:r>
              <a:endParaRPr sz="800" b="1" dirty="0">
                <a:solidFill>
                  <a:schemeClr val="tx2">
                    <a:lumMod val="50000"/>
                  </a:schemeClr>
                </a:solidFill>
                <a:latin typeface="Nunito Sans"/>
                <a:ea typeface="Nunito Sans"/>
                <a:cs typeface="Nunito Sans"/>
                <a:sym typeface="Nunito Sans"/>
              </a:endParaRPr>
            </a:p>
          </p:txBody>
        </p:sp>
        <p:sp>
          <p:nvSpPr>
            <p:cNvPr id="257" name="Google Shape;257;p28"/>
            <p:cNvSpPr/>
            <p:nvPr/>
          </p:nvSpPr>
          <p:spPr>
            <a:xfrm>
              <a:off x="6427830" y="1493307"/>
              <a:ext cx="198600" cy="198300"/>
            </a:xfrm>
            <a:prstGeom prst="ellipse">
              <a:avLst/>
            </a:prstGeom>
            <a:solidFill>
              <a:srgbClr val="B57B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8" name="Google Shape;258;p28"/>
          <p:cNvSpPr/>
          <p:nvPr/>
        </p:nvSpPr>
        <p:spPr>
          <a:xfrm>
            <a:off x="3300911" y="2377883"/>
            <a:ext cx="2541910" cy="950456"/>
          </a:xfrm>
          <a:custGeom>
            <a:avLst/>
            <a:gdLst/>
            <a:ahLst/>
            <a:cxnLst/>
            <a:rect l="l" t="t" r="r" b="b"/>
            <a:pathLst>
              <a:path w="126826" h="43529" extrusionOk="0">
                <a:moveTo>
                  <a:pt x="0" y="20002"/>
                </a:moveTo>
                <a:lnTo>
                  <a:pt x="63389" y="43529"/>
                </a:lnTo>
                <a:lnTo>
                  <a:pt x="126826" y="19907"/>
                </a:lnTo>
                <a:lnTo>
                  <a:pt x="63580" y="0"/>
                </a:lnTo>
                <a:close/>
              </a:path>
            </a:pathLst>
          </a:custGeom>
          <a:solidFill>
            <a:srgbClr val="D9D9D9"/>
          </a:solidFill>
          <a:ln>
            <a:noFill/>
          </a:ln>
        </p:spPr>
      </p:sp>
      <p:sp>
        <p:nvSpPr>
          <p:cNvPr id="259" name="Google Shape;259;p28"/>
          <p:cNvSpPr/>
          <p:nvPr/>
        </p:nvSpPr>
        <p:spPr>
          <a:xfrm>
            <a:off x="2814594" y="2813402"/>
            <a:ext cx="1758228" cy="1384350"/>
          </a:xfrm>
          <a:custGeom>
            <a:avLst/>
            <a:gdLst/>
            <a:ahLst/>
            <a:cxnLst/>
            <a:rect l="l" t="t" r="r" b="b"/>
            <a:pathLst>
              <a:path w="87725" h="63817" extrusionOk="0">
                <a:moveTo>
                  <a:pt x="24288" y="0"/>
                </a:moveTo>
                <a:lnTo>
                  <a:pt x="0" y="29908"/>
                </a:lnTo>
                <a:lnTo>
                  <a:pt x="87725" y="63817"/>
                </a:lnTo>
                <a:lnTo>
                  <a:pt x="87725" y="42291"/>
                </a:lnTo>
                <a:lnTo>
                  <a:pt x="87725" y="23526"/>
                </a:lnTo>
                <a:close/>
              </a:path>
            </a:pathLst>
          </a:custGeom>
          <a:solidFill>
            <a:srgbClr val="95698A"/>
          </a:solidFill>
          <a:ln>
            <a:noFill/>
          </a:ln>
          <a:effectLst>
            <a:outerShdw blurRad="50800" dist="50800" dir="5400000" algn="ctr" rotWithShape="0">
              <a:srgbClr val="000000">
                <a:alpha val="0"/>
              </a:srgbClr>
            </a:outerShdw>
            <a:softEdge rad="0"/>
          </a:effectLst>
        </p:spPr>
      </p:sp>
      <p:sp>
        <p:nvSpPr>
          <p:cNvPr id="260" name="Google Shape;260;p28"/>
          <p:cNvSpPr/>
          <p:nvPr/>
        </p:nvSpPr>
        <p:spPr>
          <a:xfrm flipH="1">
            <a:off x="4571177" y="2813402"/>
            <a:ext cx="1758228" cy="1384350"/>
          </a:xfrm>
          <a:custGeom>
            <a:avLst/>
            <a:gdLst/>
            <a:ahLst/>
            <a:cxnLst/>
            <a:rect l="l" t="t" r="r" b="b"/>
            <a:pathLst>
              <a:path w="87725" h="63817" extrusionOk="0">
                <a:moveTo>
                  <a:pt x="24288" y="0"/>
                </a:moveTo>
                <a:lnTo>
                  <a:pt x="0" y="29908"/>
                </a:lnTo>
                <a:lnTo>
                  <a:pt x="87725" y="63817"/>
                </a:lnTo>
                <a:lnTo>
                  <a:pt x="87725" y="42291"/>
                </a:lnTo>
                <a:lnTo>
                  <a:pt x="87725" y="23526"/>
                </a:lnTo>
                <a:close/>
              </a:path>
            </a:pathLst>
          </a:custGeom>
          <a:solidFill>
            <a:srgbClr val="B57BA6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</p:spPr>
      </p:sp>
      <p:sp>
        <p:nvSpPr>
          <p:cNvPr id="261" name="Google Shape;261;p28"/>
          <p:cNvSpPr/>
          <p:nvPr/>
        </p:nvSpPr>
        <p:spPr>
          <a:xfrm>
            <a:off x="3792524" y="1793749"/>
            <a:ext cx="1565850" cy="585863"/>
          </a:xfrm>
          <a:custGeom>
            <a:avLst/>
            <a:gdLst/>
            <a:ahLst/>
            <a:cxnLst/>
            <a:rect l="l" t="t" r="r" b="b"/>
            <a:pathLst>
              <a:path w="24053" h="8150" extrusionOk="0">
                <a:moveTo>
                  <a:pt x="0" y="3827"/>
                </a:moveTo>
                <a:lnTo>
                  <a:pt x="11976" y="8150"/>
                </a:lnTo>
                <a:lnTo>
                  <a:pt x="24053" y="3827"/>
                </a:lnTo>
                <a:lnTo>
                  <a:pt x="12126" y="0"/>
                </a:lnTo>
                <a:close/>
              </a:path>
            </a:pathLst>
          </a:custGeom>
          <a:solidFill>
            <a:srgbClr val="D9D9D9"/>
          </a:solidFill>
          <a:ln>
            <a:noFill/>
          </a:ln>
        </p:spPr>
      </p:sp>
      <p:sp>
        <p:nvSpPr>
          <p:cNvPr id="262" name="Google Shape;262;p28"/>
          <p:cNvSpPr/>
          <p:nvPr/>
        </p:nvSpPr>
        <p:spPr>
          <a:xfrm>
            <a:off x="3386580" y="2068262"/>
            <a:ext cx="1189300" cy="1015326"/>
          </a:xfrm>
          <a:custGeom>
            <a:avLst/>
            <a:gdLst/>
            <a:ahLst/>
            <a:cxnLst/>
            <a:rect l="l" t="t" r="r" b="b"/>
            <a:pathLst>
              <a:path w="18238" h="14114" extrusionOk="0">
                <a:moveTo>
                  <a:pt x="6262" y="0"/>
                </a:moveTo>
                <a:lnTo>
                  <a:pt x="18238" y="4324"/>
                </a:lnTo>
                <a:lnTo>
                  <a:pt x="18238" y="14114"/>
                </a:lnTo>
                <a:lnTo>
                  <a:pt x="0" y="7554"/>
                </a:lnTo>
                <a:close/>
              </a:path>
            </a:pathLst>
          </a:custGeom>
          <a:solidFill>
            <a:srgbClr val="95698A"/>
          </a:solidFill>
          <a:ln>
            <a:noFill/>
          </a:ln>
          <a:effectLst>
            <a:outerShdw blurRad="50800" dist="50800" dir="5400000" algn="ctr" rotWithShape="0">
              <a:srgbClr val="000000">
                <a:alpha val="0"/>
              </a:srgbClr>
            </a:outerShdw>
            <a:softEdge rad="0"/>
          </a:effectLst>
        </p:spPr>
      </p:sp>
      <p:sp>
        <p:nvSpPr>
          <p:cNvPr id="263" name="Google Shape;263;p28"/>
          <p:cNvSpPr/>
          <p:nvPr/>
        </p:nvSpPr>
        <p:spPr>
          <a:xfrm flipH="1">
            <a:off x="4572690" y="2068262"/>
            <a:ext cx="1189300" cy="1015326"/>
          </a:xfrm>
          <a:custGeom>
            <a:avLst/>
            <a:gdLst/>
            <a:ahLst/>
            <a:cxnLst/>
            <a:rect l="l" t="t" r="r" b="b"/>
            <a:pathLst>
              <a:path w="18238" h="14114" extrusionOk="0">
                <a:moveTo>
                  <a:pt x="6262" y="0"/>
                </a:moveTo>
                <a:lnTo>
                  <a:pt x="18238" y="4324"/>
                </a:lnTo>
                <a:lnTo>
                  <a:pt x="18238" y="14114"/>
                </a:lnTo>
                <a:lnTo>
                  <a:pt x="0" y="7554"/>
                </a:lnTo>
                <a:close/>
              </a:path>
            </a:pathLst>
          </a:custGeom>
          <a:solidFill>
            <a:srgbClr val="B57BA6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</p:spPr>
      </p:sp>
      <p:sp>
        <p:nvSpPr>
          <p:cNvPr id="264" name="Google Shape;264;p28"/>
          <p:cNvSpPr/>
          <p:nvPr/>
        </p:nvSpPr>
        <p:spPr>
          <a:xfrm>
            <a:off x="3882386" y="945750"/>
            <a:ext cx="693508" cy="1201140"/>
          </a:xfrm>
          <a:custGeom>
            <a:avLst/>
            <a:gdLst/>
            <a:ahLst/>
            <a:cxnLst/>
            <a:rect l="l" t="t" r="r" b="b"/>
            <a:pathLst>
              <a:path w="10635" h="16697" extrusionOk="0">
                <a:moveTo>
                  <a:pt x="10635" y="0"/>
                </a:moveTo>
                <a:lnTo>
                  <a:pt x="0" y="12722"/>
                </a:lnTo>
                <a:lnTo>
                  <a:pt x="10635" y="16697"/>
                </a:lnTo>
                <a:close/>
              </a:path>
            </a:pathLst>
          </a:custGeom>
          <a:solidFill>
            <a:srgbClr val="95698A"/>
          </a:solidFill>
          <a:ln>
            <a:noFill/>
          </a:ln>
          <a:effectLst>
            <a:outerShdw blurRad="50800" dist="50800" dir="5400000" algn="ctr" rotWithShape="0">
              <a:srgbClr val="000000">
                <a:alpha val="0"/>
              </a:srgbClr>
            </a:outerShdw>
            <a:softEdge rad="0"/>
          </a:effectLst>
        </p:spPr>
      </p:sp>
      <p:sp>
        <p:nvSpPr>
          <p:cNvPr id="265" name="Google Shape;265;p28"/>
          <p:cNvSpPr/>
          <p:nvPr/>
        </p:nvSpPr>
        <p:spPr>
          <a:xfrm flipH="1">
            <a:off x="4572675" y="945750"/>
            <a:ext cx="693508" cy="1201140"/>
          </a:xfrm>
          <a:custGeom>
            <a:avLst/>
            <a:gdLst/>
            <a:ahLst/>
            <a:cxnLst/>
            <a:rect l="l" t="t" r="r" b="b"/>
            <a:pathLst>
              <a:path w="10635" h="16697" extrusionOk="0">
                <a:moveTo>
                  <a:pt x="10635" y="0"/>
                </a:moveTo>
                <a:lnTo>
                  <a:pt x="0" y="12722"/>
                </a:lnTo>
                <a:lnTo>
                  <a:pt x="10635" y="16697"/>
                </a:lnTo>
                <a:close/>
              </a:path>
            </a:pathLst>
          </a:custGeom>
          <a:solidFill>
            <a:srgbClr val="B57BA6"/>
          </a:solidFill>
          <a:ln>
            <a:noFill/>
          </a:ln>
          <a:effectLst>
            <a:glow>
              <a:schemeClr val="accent1">
                <a:alpha val="40000"/>
              </a:schemeClr>
            </a:glow>
          </a:effectLst>
        </p:spPr>
      </p:sp>
      <p:sp>
        <p:nvSpPr>
          <p:cNvPr id="266" name="Google Shape;266;p28"/>
          <p:cNvSpPr txBox="1"/>
          <p:nvPr/>
        </p:nvSpPr>
        <p:spPr>
          <a:xfrm>
            <a:off x="6399017" y="1283602"/>
            <a:ext cx="247500" cy="3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800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3</a:t>
            </a:r>
            <a:endParaRPr sz="800" dirty="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67" name="Google Shape;267;p28"/>
          <p:cNvSpPr txBox="1"/>
          <p:nvPr/>
        </p:nvSpPr>
        <p:spPr>
          <a:xfrm>
            <a:off x="6409375" y="2967135"/>
            <a:ext cx="247500" cy="3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800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1</a:t>
            </a:r>
            <a:endParaRPr sz="800" dirty="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5" name="Google Shape;250;p28">
            <a:extLst>
              <a:ext uri="{FF2B5EF4-FFF2-40B4-BE49-F238E27FC236}">
                <a16:creationId xmlns:a16="http://schemas.microsoft.com/office/drawing/2014/main" id="{5B8251A9-3CC8-4EC2-AA48-6529AA0F44E3}"/>
              </a:ext>
            </a:extLst>
          </p:cNvPr>
          <p:cNvSpPr txBox="1"/>
          <p:nvPr/>
        </p:nvSpPr>
        <p:spPr>
          <a:xfrm>
            <a:off x="96494" y="782192"/>
            <a:ext cx="2393400" cy="8612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rgbClr val="B57BA6"/>
                </a:solidFill>
                <a:latin typeface="Nunito Sans"/>
                <a:ea typeface="Nunito Sans"/>
                <a:cs typeface="Nunito Sans"/>
                <a:sym typeface="Nunito Sans"/>
              </a:rPr>
              <a:t>Learning Reflections</a:t>
            </a:r>
            <a:endParaRPr sz="1200" b="1" dirty="0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US" sz="800" dirty="0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rPr>
              <a:t>Recap broader context of the past week</a:t>
            </a:r>
            <a:r>
              <a:rPr lang="en" sz="800" b="1" dirty="0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rPr>
              <a:t>.</a:t>
            </a:r>
            <a:endParaRPr sz="800" dirty="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6" name="Google Shape;250;p28">
            <a:extLst>
              <a:ext uri="{FF2B5EF4-FFF2-40B4-BE49-F238E27FC236}">
                <a16:creationId xmlns:a16="http://schemas.microsoft.com/office/drawing/2014/main" id="{40635769-866F-46F4-9F72-019B662DDBF2}"/>
              </a:ext>
            </a:extLst>
          </p:cNvPr>
          <p:cNvSpPr txBox="1"/>
          <p:nvPr/>
        </p:nvSpPr>
        <p:spPr>
          <a:xfrm>
            <a:off x="566" y="2818091"/>
            <a:ext cx="2393400" cy="8612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rgbClr val="B57BA6"/>
                </a:solidFill>
                <a:latin typeface="Nunito Sans"/>
                <a:ea typeface="Nunito Sans"/>
                <a:cs typeface="Nunito Sans"/>
                <a:sym typeface="Nunito Sans"/>
              </a:rPr>
              <a:t>Concept Checks</a:t>
            </a:r>
            <a:endParaRPr sz="1200" b="1" dirty="0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US" sz="800" dirty="0">
                <a:solidFill>
                  <a:srgbClr val="666666"/>
                </a:solidFill>
                <a:latin typeface="Nunito Sans"/>
                <a:ea typeface="Roboto"/>
                <a:cs typeface="Roboto"/>
                <a:sym typeface="Nunito Sans"/>
              </a:rPr>
              <a:t>Test your understanding of the last concept</a:t>
            </a:r>
            <a:endParaRPr sz="800" dirty="0"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3" name="Connector: Elbow 2">
            <a:extLst>
              <a:ext uri="{FF2B5EF4-FFF2-40B4-BE49-F238E27FC236}">
                <a16:creationId xmlns:a16="http://schemas.microsoft.com/office/drawing/2014/main" id="{C4204613-ECDD-4314-B0CC-213601F35BC7}"/>
              </a:ext>
            </a:extLst>
          </p:cNvPr>
          <p:cNvCxnSpPr>
            <a:stCxn id="25" idx="3"/>
          </p:cNvCxnSpPr>
          <p:nvPr/>
        </p:nvCxnSpPr>
        <p:spPr>
          <a:xfrm>
            <a:off x="2489894" y="1212803"/>
            <a:ext cx="1302630" cy="689905"/>
          </a:xfrm>
          <a:prstGeom prst="bentConnector3">
            <a:avLst/>
          </a:prstGeom>
          <a:ln w="12700">
            <a:solidFill>
              <a:srgbClr val="B57BA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nector: Elbow 4">
            <a:extLst>
              <a:ext uri="{FF2B5EF4-FFF2-40B4-BE49-F238E27FC236}">
                <a16:creationId xmlns:a16="http://schemas.microsoft.com/office/drawing/2014/main" id="{F049E371-8199-48C4-B52C-59273351039C}"/>
              </a:ext>
            </a:extLst>
          </p:cNvPr>
          <p:cNvCxnSpPr>
            <a:stCxn id="26" idx="3"/>
          </p:cNvCxnSpPr>
          <p:nvPr/>
        </p:nvCxnSpPr>
        <p:spPr>
          <a:xfrm flipV="1">
            <a:off x="2393966" y="2682240"/>
            <a:ext cx="747243" cy="566462"/>
          </a:xfrm>
          <a:prstGeom prst="bentConnector3">
            <a:avLst/>
          </a:prstGeom>
          <a:ln w="12700">
            <a:solidFill>
              <a:srgbClr val="B57BA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86381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27"/>
          <p:cNvSpPr txBox="1">
            <a:spLocks noGrp="1"/>
          </p:cNvSpPr>
          <p:nvPr>
            <p:ph type="sldNum" idx="12"/>
          </p:nvPr>
        </p:nvSpPr>
        <p:spPr>
          <a:xfrm>
            <a:off x="8550159" y="422622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>
                <a:solidFill>
                  <a:srgbClr val="FFFFFF"/>
                </a:solidFill>
              </a:rPr>
              <a:t>16</a:t>
            </a:fld>
            <a:endParaRPr>
              <a:solidFill>
                <a:srgbClr val="FFFFFF"/>
              </a:solidFill>
            </a:endParaRPr>
          </a:p>
        </p:txBody>
      </p:sp>
      <p:grpSp>
        <p:nvGrpSpPr>
          <p:cNvPr id="206" name="Google Shape;206;p27"/>
          <p:cNvGrpSpPr/>
          <p:nvPr/>
        </p:nvGrpSpPr>
        <p:grpSpPr>
          <a:xfrm>
            <a:off x="820638" y="192550"/>
            <a:ext cx="1494742" cy="3711155"/>
            <a:chOff x="1118210" y="283725"/>
            <a:chExt cx="2090840" cy="4076400"/>
          </a:xfrm>
        </p:grpSpPr>
        <p:sp>
          <p:nvSpPr>
            <p:cNvPr id="207" name="Google Shape;207;p27"/>
            <p:cNvSpPr/>
            <p:nvPr/>
          </p:nvSpPr>
          <p:spPr>
            <a:xfrm>
              <a:off x="1178650" y="283725"/>
              <a:ext cx="2030400" cy="4076400"/>
            </a:xfrm>
            <a:prstGeom prst="rect">
              <a:avLst/>
            </a:prstGeom>
            <a:solidFill>
              <a:srgbClr val="B57B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B57BA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208" name="Google Shape;208;p27"/>
            <p:cNvSpPr/>
            <p:nvPr/>
          </p:nvSpPr>
          <p:spPr>
            <a:xfrm>
              <a:off x="1118210" y="341749"/>
              <a:ext cx="2030400" cy="2490600"/>
            </a:xfrm>
            <a:prstGeom prst="rect">
              <a:avLst/>
            </a:prstGeom>
            <a:solidFill>
              <a:srgbClr val="FFFFFF"/>
            </a:solidFill>
            <a:ln w="19050" cap="flat" cmpd="sng">
              <a:solidFill>
                <a:srgbClr val="B57BA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B57BA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B57BA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209" name="Google Shape;209;p27"/>
            <p:cNvSpPr/>
            <p:nvPr/>
          </p:nvSpPr>
          <p:spPr>
            <a:xfrm>
              <a:off x="1233923" y="1225061"/>
              <a:ext cx="1815000" cy="608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b="1" dirty="0">
                  <a:solidFill>
                    <a:srgbClr val="B57BA6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Roboto Medium"/>
                </a:rPr>
                <a:t>Lecture</a:t>
              </a:r>
              <a:endParaRPr sz="1200" b="1" dirty="0">
                <a:solidFill>
                  <a:srgbClr val="B57BA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Roboto Medium"/>
              </a:endParaRPr>
            </a:p>
          </p:txBody>
        </p:sp>
        <p:sp>
          <p:nvSpPr>
            <p:cNvPr id="210" name="Google Shape;210;p27"/>
            <p:cNvSpPr/>
            <p:nvPr/>
          </p:nvSpPr>
          <p:spPr>
            <a:xfrm>
              <a:off x="1233850" y="470600"/>
              <a:ext cx="1815000" cy="675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600" b="1" dirty="0">
                  <a:solidFill>
                    <a:srgbClr val="B57BA6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Roboto"/>
                </a:rPr>
                <a:t>Mon</a:t>
              </a:r>
              <a:endParaRPr sz="4000" dirty="0">
                <a:solidFill>
                  <a:srgbClr val="B57BA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Roboto Thin"/>
              </a:endParaRPr>
            </a:p>
          </p:txBody>
        </p:sp>
        <p:sp>
          <p:nvSpPr>
            <p:cNvPr id="211" name="Google Shape;211;p27"/>
            <p:cNvSpPr/>
            <p:nvPr/>
          </p:nvSpPr>
          <p:spPr>
            <a:xfrm rot="5400000">
              <a:off x="1938854" y="2785391"/>
              <a:ext cx="389100" cy="278100"/>
            </a:xfrm>
            <a:prstGeom prst="rightArrow">
              <a:avLst>
                <a:gd name="adj1" fmla="val 34239"/>
                <a:gd name="adj2" fmla="val 57035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B57BA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grpSp>
        <p:nvGrpSpPr>
          <p:cNvPr id="212" name="Google Shape;212;p27"/>
          <p:cNvGrpSpPr/>
          <p:nvPr/>
        </p:nvGrpSpPr>
        <p:grpSpPr>
          <a:xfrm>
            <a:off x="2343275" y="192550"/>
            <a:ext cx="1494742" cy="3711155"/>
            <a:chOff x="1118210" y="283725"/>
            <a:chExt cx="2090840" cy="4076400"/>
          </a:xfrm>
        </p:grpSpPr>
        <p:sp>
          <p:nvSpPr>
            <p:cNvPr id="213" name="Google Shape;213;p27"/>
            <p:cNvSpPr/>
            <p:nvPr/>
          </p:nvSpPr>
          <p:spPr>
            <a:xfrm>
              <a:off x="1178650" y="283725"/>
              <a:ext cx="2030400" cy="4076400"/>
            </a:xfrm>
            <a:prstGeom prst="rect">
              <a:avLst/>
            </a:prstGeom>
            <a:solidFill>
              <a:srgbClr val="B57B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B57BA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214" name="Google Shape;214;p27"/>
            <p:cNvSpPr/>
            <p:nvPr/>
          </p:nvSpPr>
          <p:spPr>
            <a:xfrm>
              <a:off x="1118210" y="341749"/>
              <a:ext cx="2030400" cy="2490600"/>
            </a:xfrm>
            <a:prstGeom prst="rect">
              <a:avLst/>
            </a:prstGeom>
            <a:solidFill>
              <a:srgbClr val="FFFFFF"/>
            </a:solidFill>
            <a:ln w="19050" cap="flat" cmpd="sng">
              <a:solidFill>
                <a:srgbClr val="B57BA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B57BA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215" name="Google Shape;215;p27"/>
            <p:cNvSpPr/>
            <p:nvPr/>
          </p:nvSpPr>
          <p:spPr>
            <a:xfrm>
              <a:off x="1233923" y="1225061"/>
              <a:ext cx="1815000" cy="608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dirty="0">
                  <a:solidFill>
                    <a:srgbClr val="B57BA6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Roboto Medium"/>
                </a:rPr>
                <a:t>Nothing </a:t>
              </a:r>
              <a:endParaRPr sz="1200" dirty="0">
                <a:solidFill>
                  <a:srgbClr val="B57BA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Roboto Medium"/>
              </a:endParaRPr>
            </a:p>
          </p:txBody>
        </p:sp>
        <p:sp>
          <p:nvSpPr>
            <p:cNvPr id="216" name="Google Shape;216;p27"/>
            <p:cNvSpPr/>
            <p:nvPr/>
          </p:nvSpPr>
          <p:spPr>
            <a:xfrm>
              <a:off x="1233850" y="470600"/>
              <a:ext cx="1815000" cy="675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600" b="1" dirty="0">
                  <a:solidFill>
                    <a:srgbClr val="B57BA6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Roboto"/>
                </a:rPr>
                <a:t>Tue</a:t>
              </a:r>
              <a:endParaRPr sz="4000" dirty="0">
                <a:solidFill>
                  <a:srgbClr val="B57BA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Roboto Thin"/>
              </a:endParaRPr>
            </a:p>
          </p:txBody>
        </p:sp>
        <p:sp>
          <p:nvSpPr>
            <p:cNvPr id="217" name="Google Shape;217;p27"/>
            <p:cNvSpPr/>
            <p:nvPr/>
          </p:nvSpPr>
          <p:spPr>
            <a:xfrm rot="5400000">
              <a:off x="1938854" y="2785391"/>
              <a:ext cx="389100" cy="278100"/>
            </a:xfrm>
            <a:prstGeom prst="rightArrow">
              <a:avLst>
                <a:gd name="adj1" fmla="val 34239"/>
                <a:gd name="adj2" fmla="val 57035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B57BA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grpSp>
        <p:nvGrpSpPr>
          <p:cNvPr id="218" name="Google Shape;218;p27"/>
          <p:cNvGrpSpPr/>
          <p:nvPr/>
        </p:nvGrpSpPr>
        <p:grpSpPr>
          <a:xfrm>
            <a:off x="3865913" y="192550"/>
            <a:ext cx="1494742" cy="3711155"/>
            <a:chOff x="1118210" y="283725"/>
            <a:chExt cx="2090840" cy="4076400"/>
          </a:xfrm>
        </p:grpSpPr>
        <p:sp>
          <p:nvSpPr>
            <p:cNvPr id="219" name="Google Shape;219;p27"/>
            <p:cNvSpPr/>
            <p:nvPr/>
          </p:nvSpPr>
          <p:spPr>
            <a:xfrm>
              <a:off x="1178650" y="283725"/>
              <a:ext cx="2030400" cy="4076400"/>
            </a:xfrm>
            <a:prstGeom prst="rect">
              <a:avLst/>
            </a:prstGeom>
            <a:solidFill>
              <a:srgbClr val="B57B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B57BA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220" name="Google Shape;220;p27"/>
            <p:cNvSpPr/>
            <p:nvPr/>
          </p:nvSpPr>
          <p:spPr>
            <a:xfrm>
              <a:off x="1118210" y="341749"/>
              <a:ext cx="2030400" cy="2490600"/>
            </a:xfrm>
            <a:prstGeom prst="rect">
              <a:avLst/>
            </a:prstGeom>
            <a:solidFill>
              <a:srgbClr val="FFFFFF"/>
            </a:solidFill>
            <a:ln w="19050" cap="flat" cmpd="sng">
              <a:solidFill>
                <a:srgbClr val="B57BA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B57BA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221" name="Google Shape;221;p27"/>
            <p:cNvSpPr/>
            <p:nvPr/>
          </p:nvSpPr>
          <p:spPr>
            <a:xfrm>
              <a:off x="1233923" y="1225061"/>
              <a:ext cx="1815000" cy="608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b="1" dirty="0">
                  <a:solidFill>
                    <a:srgbClr val="B57BA6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Roboto Medium"/>
                </a:rPr>
                <a:t>Lecture</a:t>
              </a:r>
              <a:endParaRPr sz="1200" b="1" dirty="0">
                <a:solidFill>
                  <a:srgbClr val="B57BA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Roboto Medium"/>
              </a:endParaRPr>
            </a:p>
          </p:txBody>
        </p:sp>
        <p:sp>
          <p:nvSpPr>
            <p:cNvPr id="222" name="Google Shape;222;p27"/>
            <p:cNvSpPr/>
            <p:nvPr/>
          </p:nvSpPr>
          <p:spPr>
            <a:xfrm>
              <a:off x="1233850" y="470600"/>
              <a:ext cx="1815000" cy="675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600" b="1" dirty="0">
                  <a:solidFill>
                    <a:srgbClr val="B57BA6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Roboto"/>
                </a:rPr>
                <a:t>Wed</a:t>
              </a:r>
              <a:endParaRPr sz="4000" dirty="0">
                <a:solidFill>
                  <a:srgbClr val="B57BA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Roboto Thin"/>
              </a:endParaRPr>
            </a:p>
          </p:txBody>
        </p:sp>
        <p:sp>
          <p:nvSpPr>
            <p:cNvPr id="223" name="Google Shape;223;p27"/>
            <p:cNvSpPr/>
            <p:nvPr/>
          </p:nvSpPr>
          <p:spPr>
            <a:xfrm rot="5400000">
              <a:off x="1938854" y="2785391"/>
              <a:ext cx="389100" cy="278100"/>
            </a:xfrm>
            <a:prstGeom prst="rightArrow">
              <a:avLst>
                <a:gd name="adj1" fmla="val 34239"/>
                <a:gd name="adj2" fmla="val 57035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B57BA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grpSp>
        <p:nvGrpSpPr>
          <p:cNvPr id="224" name="Google Shape;224;p27"/>
          <p:cNvGrpSpPr/>
          <p:nvPr/>
        </p:nvGrpSpPr>
        <p:grpSpPr>
          <a:xfrm>
            <a:off x="5388550" y="192550"/>
            <a:ext cx="1494742" cy="3711155"/>
            <a:chOff x="1118210" y="283725"/>
            <a:chExt cx="2090840" cy="4076400"/>
          </a:xfrm>
        </p:grpSpPr>
        <p:sp>
          <p:nvSpPr>
            <p:cNvPr id="225" name="Google Shape;225;p27"/>
            <p:cNvSpPr/>
            <p:nvPr/>
          </p:nvSpPr>
          <p:spPr>
            <a:xfrm>
              <a:off x="1178650" y="283725"/>
              <a:ext cx="2030400" cy="4076400"/>
            </a:xfrm>
            <a:prstGeom prst="rect">
              <a:avLst/>
            </a:prstGeom>
            <a:solidFill>
              <a:srgbClr val="B57B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B57BA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226" name="Google Shape;226;p27"/>
            <p:cNvSpPr/>
            <p:nvPr/>
          </p:nvSpPr>
          <p:spPr>
            <a:xfrm>
              <a:off x="1118210" y="341749"/>
              <a:ext cx="2030400" cy="2490600"/>
            </a:xfrm>
            <a:prstGeom prst="rect">
              <a:avLst/>
            </a:prstGeom>
            <a:solidFill>
              <a:srgbClr val="FFFFFF"/>
            </a:solidFill>
            <a:ln w="19050" cap="flat" cmpd="sng">
              <a:solidFill>
                <a:srgbClr val="B57BA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B57BA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227" name="Google Shape;227;p27"/>
            <p:cNvSpPr/>
            <p:nvPr/>
          </p:nvSpPr>
          <p:spPr>
            <a:xfrm>
              <a:off x="1233923" y="1225061"/>
              <a:ext cx="1815000" cy="608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b="1" dirty="0">
                  <a:solidFill>
                    <a:srgbClr val="B57BA6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Roboto Medium"/>
                </a:rPr>
                <a:t>Section</a:t>
              </a:r>
              <a:endParaRPr sz="1200" b="1" dirty="0">
                <a:solidFill>
                  <a:srgbClr val="B57BA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Roboto Medium"/>
              </a:endParaRPr>
            </a:p>
          </p:txBody>
        </p:sp>
        <p:sp>
          <p:nvSpPr>
            <p:cNvPr id="228" name="Google Shape;228;p27"/>
            <p:cNvSpPr/>
            <p:nvPr/>
          </p:nvSpPr>
          <p:spPr>
            <a:xfrm>
              <a:off x="1233850" y="470600"/>
              <a:ext cx="1815000" cy="675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600" b="1" dirty="0" err="1">
                  <a:solidFill>
                    <a:srgbClr val="B57BA6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Roboto"/>
                </a:rPr>
                <a:t>Thur</a:t>
              </a:r>
              <a:endParaRPr sz="4000" dirty="0">
                <a:solidFill>
                  <a:srgbClr val="B57BA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Roboto Thin"/>
              </a:endParaRPr>
            </a:p>
          </p:txBody>
        </p:sp>
        <p:sp>
          <p:nvSpPr>
            <p:cNvPr id="229" name="Google Shape;229;p27"/>
            <p:cNvSpPr/>
            <p:nvPr/>
          </p:nvSpPr>
          <p:spPr>
            <a:xfrm rot="5400000">
              <a:off x="1938854" y="2785391"/>
              <a:ext cx="389100" cy="278100"/>
            </a:xfrm>
            <a:prstGeom prst="rightArrow">
              <a:avLst>
                <a:gd name="adj1" fmla="val 34239"/>
                <a:gd name="adj2" fmla="val 57035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B57BA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grpSp>
        <p:nvGrpSpPr>
          <p:cNvPr id="230" name="Google Shape;230;p27"/>
          <p:cNvGrpSpPr/>
          <p:nvPr/>
        </p:nvGrpSpPr>
        <p:grpSpPr>
          <a:xfrm>
            <a:off x="6911188" y="192550"/>
            <a:ext cx="1494743" cy="3711155"/>
            <a:chOff x="1118210" y="283725"/>
            <a:chExt cx="2090841" cy="4076400"/>
          </a:xfrm>
        </p:grpSpPr>
        <p:sp>
          <p:nvSpPr>
            <p:cNvPr id="231" name="Google Shape;231;p27"/>
            <p:cNvSpPr/>
            <p:nvPr/>
          </p:nvSpPr>
          <p:spPr>
            <a:xfrm>
              <a:off x="1178651" y="283725"/>
              <a:ext cx="2030400" cy="4076400"/>
            </a:xfrm>
            <a:prstGeom prst="rect">
              <a:avLst/>
            </a:prstGeom>
            <a:solidFill>
              <a:srgbClr val="B57B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B57BA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232" name="Google Shape;232;p27"/>
            <p:cNvSpPr/>
            <p:nvPr/>
          </p:nvSpPr>
          <p:spPr>
            <a:xfrm>
              <a:off x="1118210" y="341749"/>
              <a:ext cx="2030400" cy="2490600"/>
            </a:xfrm>
            <a:prstGeom prst="rect">
              <a:avLst/>
            </a:prstGeom>
            <a:solidFill>
              <a:srgbClr val="FFFFFF"/>
            </a:solidFill>
            <a:ln w="19050" cap="flat" cmpd="sng">
              <a:solidFill>
                <a:srgbClr val="B57BA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B57BA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233" name="Google Shape;233;p27"/>
            <p:cNvSpPr/>
            <p:nvPr/>
          </p:nvSpPr>
          <p:spPr>
            <a:xfrm>
              <a:off x="1233923" y="1225061"/>
              <a:ext cx="1815000" cy="608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dirty="0">
                  <a:solidFill>
                    <a:srgbClr val="B57BA6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Roboto Medium"/>
                </a:rPr>
                <a:t>Nothing</a:t>
              </a:r>
              <a:endParaRPr sz="1200" dirty="0">
                <a:solidFill>
                  <a:srgbClr val="B57BA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Roboto Medium"/>
              </a:endParaRPr>
            </a:p>
          </p:txBody>
        </p:sp>
        <p:sp>
          <p:nvSpPr>
            <p:cNvPr id="234" name="Google Shape;234;p27"/>
            <p:cNvSpPr/>
            <p:nvPr/>
          </p:nvSpPr>
          <p:spPr>
            <a:xfrm>
              <a:off x="1233923" y="1846625"/>
              <a:ext cx="1815000" cy="829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700">
                <a:solidFill>
                  <a:srgbClr val="B57BA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Roboto"/>
              </a:endParaRPr>
            </a:p>
          </p:txBody>
        </p:sp>
        <p:sp>
          <p:nvSpPr>
            <p:cNvPr id="235" name="Google Shape;235;p27"/>
            <p:cNvSpPr/>
            <p:nvPr/>
          </p:nvSpPr>
          <p:spPr>
            <a:xfrm>
              <a:off x="1233850" y="470600"/>
              <a:ext cx="1815000" cy="675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600" b="1" dirty="0">
                  <a:solidFill>
                    <a:srgbClr val="B57BA6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sym typeface="Roboto"/>
                </a:rPr>
                <a:t>Fri</a:t>
              </a:r>
              <a:endParaRPr sz="4000" dirty="0">
                <a:solidFill>
                  <a:srgbClr val="B57BA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Roboto Thin"/>
              </a:endParaRPr>
            </a:p>
          </p:txBody>
        </p:sp>
        <p:sp>
          <p:nvSpPr>
            <p:cNvPr id="236" name="Google Shape;236;p27"/>
            <p:cNvSpPr/>
            <p:nvPr/>
          </p:nvSpPr>
          <p:spPr>
            <a:xfrm rot="5400000">
              <a:off x="1938854" y="2785391"/>
              <a:ext cx="389100" cy="278100"/>
            </a:xfrm>
            <a:prstGeom prst="rightArrow">
              <a:avLst>
                <a:gd name="adj1" fmla="val 34239"/>
                <a:gd name="adj2" fmla="val 57035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B57BA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sp>
        <p:nvSpPr>
          <p:cNvPr id="239" name="Google Shape;239;p27"/>
          <p:cNvSpPr txBox="1"/>
          <p:nvPr/>
        </p:nvSpPr>
        <p:spPr>
          <a:xfrm>
            <a:off x="828049" y="4155300"/>
            <a:ext cx="4954186" cy="8076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Nunito Sans"/>
              <a:buChar char="●"/>
            </a:pPr>
            <a:r>
              <a:rPr lang="en" dirty="0">
                <a:solidFill>
                  <a:srgbClr val="666666"/>
                </a:solidFill>
                <a:latin typeface="Nunito Sans"/>
                <a:ea typeface="Open Sans" panose="020B0606030504020204" pitchFamily="34" charset="0"/>
                <a:cs typeface="Open Sans" panose="020B0606030504020204" pitchFamily="34" charset="0"/>
                <a:sym typeface="Nunito Sans"/>
              </a:rPr>
              <a:t>We happen to not  record attendance in lectures and section, but attending these sessions is expected</a:t>
            </a:r>
            <a:endParaRPr dirty="0">
              <a:solidFill>
                <a:srgbClr val="666666"/>
              </a:solidFill>
              <a:latin typeface="Nunito Sans"/>
              <a:ea typeface="Open Sans" panose="020B0606030504020204" pitchFamily="34" charset="0"/>
              <a:cs typeface="Open Sans" panose="020B0606030504020204" pitchFamily="34" charset="0"/>
              <a:sym typeface="Nunito Sans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Nunito Sans"/>
              <a:buChar char="●"/>
            </a:pPr>
            <a:r>
              <a:rPr lang="en" dirty="0" err="1">
                <a:solidFill>
                  <a:srgbClr val="666666"/>
                </a:solidFill>
                <a:latin typeface="Nunito Sans"/>
                <a:ea typeface="Open Sans" panose="020B0606030504020204" pitchFamily="34" charset="0"/>
                <a:cs typeface="Open Sans" panose="020B0606030504020204" pitchFamily="34" charset="0"/>
                <a:sym typeface="Nunito Sans"/>
              </a:rPr>
              <a:t>Panopto</a:t>
            </a:r>
            <a:r>
              <a:rPr lang="en" dirty="0">
                <a:solidFill>
                  <a:srgbClr val="666666"/>
                </a:solidFill>
                <a:latin typeface="Nunito Sans"/>
                <a:ea typeface="Open Sans" panose="020B0606030504020204" pitchFamily="34" charset="0"/>
                <a:cs typeface="Open Sans" panose="020B0606030504020204" pitchFamily="34" charset="0"/>
                <a:sym typeface="Nunito Sans"/>
              </a:rPr>
              <a:t> for Lecture (on Canvas)</a:t>
            </a:r>
            <a:endParaRPr dirty="0">
              <a:solidFill>
                <a:srgbClr val="666666"/>
              </a:solidFill>
              <a:latin typeface="Nunito Sans"/>
              <a:ea typeface="Open Sans" panose="020B0606030504020204" pitchFamily="34" charset="0"/>
              <a:cs typeface="Open Sans" panose="020B0606030504020204" pitchFamily="34" charset="0"/>
              <a:sym typeface="Nunito Sans"/>
            </a:endParaRPr>
          </a:p>
        </p:txBody>
      </p:sp>
      <p:pic>
        <p:nvPicPr>
          <p:cNvPr id="240" name="Google Shape;240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99539" y="4200591"/>
            <a:ext cx="1355101" cy="762326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238;p27">
            <a:extLst>
              <a:ext uri="{FF2B5EF4-FFF2-40B4-BE49-F238E27FC236}">
                <a16:creationId xmlns:a16="http://schemas.microsoft.com/office/drawing/2014/main" id="{32B85C13-CDBF-1644-9D1F-46ACC53F0380}"/>
              </a:ext>
            </a:extLst>
          </p:cNvPr>
          <p:cNvSpPr/>
          <p:nvPr/>
        </p:nvSpPr>
        <p:spPr>
          <a:xfrm>
            <a:off x="2401761" y="2870028"/>
            <a:ext cx="1355100" cy="98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lnSpc>
                <a:spcPct val="150000"/>
              </a:lnSpc>
            </a:pPr>
            <a:r>
              <a:rPr lang="en" sz="1000" dirty="0">
                <a:solidFill>
                  <a:schemeClr val="bg1"/>
                </a:solidFill>
                <a:latin typeface="Nunito Sans"/>
                <a:ea typeface="Open Sans" panose="020B0606030504020204" pitchFamily="34" charset="0"/>
                <a:cs typeface="Open Sans" panose="020B0606030504020204" pitchFamily="34" charset="0"/>
                <a:sym typeface="Nunito Sans"/>
              </a:rPr>
              <a:t>Previous HW </a:t>
            </a:r>
            <a:r>
              <a:rPr lang="en" sz="1000" b="1" dirty="0">
                <a:solidFill>
                  <a:schemeClr val="bg1"/>
                </a:solidFill>
                <a:latin typeface="Nunito Sans"/>
                <a:ea typeface="Open Sans" panose="020B0606030504020204" pitchFamily="34" charset="0"/>
                <a:cs typeface="Open Sans" panose="020B0606030504020204" pitchFamily="34" charset="0"/>
                <a:sym typeface="Nunito Sans"/>
              </a:rPr>
              <a:t>Due</a:t>
            </a:r>
            <a:endParaRPr sz="1000" b="1" dirty="0">
              <a:solidFill>
                <a:schemeClr val="bg1"/>
              </a:solidFill>
              <a:latin typeface="Roboto"/>
              <a:ea typeface="Roboto"/>
              <a:cs typeface="Open Sans" panose="020B0606030504020204" pitchFamily="34" charset="0"/>
              <a:sym typeface="Roboto"/>
            </a:endParaRPr>
          </a:p>
        </p:txBody>
      </p:sp>
      <p:sp>
        <p:nvSpPr>
          <p:cNvPr id="39" name="Google Shape;238;p27">
            <a:extLst>
              <a:ext uri="{FF2B5EF4-FFF2-40B4-BE49-F238E27FC236}">
                <a16:creationId xmlns:a16="http://schemas.microsoft.com/office/drawing/2014/main" id="{B2687856-C5BD-2E4D-ABDB-9AC6B6D0F388}"/>
              </a:ext>
            </a:extLst>
          </p:cNvPr>
          <p:cNvSpPr/>
          <p:nvPr/>
        </p:nvSpPr>
        <p:spPr>
          <a:xfrm>
            <a:off x="3891028" y="2870028"/>
            <a:ext cx="1355100" cy="98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en-US" sz="1000">
                <a:solidFill>
                  <a:schemeClr val="bg1"/>
                </a:solidFill>
                <a:latin typeface="Nunito Sans"/>
                <a:ea typeface="Open Sans" panose="020B0606030504020204" pitchFamily="34" charset="0"/>
                <a:cs typeface="Open Sans" panose="020B0606030504020204" pitchFamily="34" charset="0"/>
                <a:sym typeface="Nunito Sans"/>
              </a:rPr>
              <a:t>Previous CP </a:t>
            </a:r>
            <a:r>
              <a:rPr lang="en-US" sz="1000" b="1" dirty="0">
                <a:solidFill>
                  <a:schemeClr val="bg1"/>
                </a:solidFill>
                <a:latin typeface="Nunito Sans"/>
                <a:ea typeface="Open Sans" panose="020B0606030504020204" pitchFamily="34" charset="0"/>
                <a:cs typeface="Open Sans" panose="020B0606030504020204" pitchFamily="34" charset="0"/>
                <a:sym typeface="Nunito Sans"/>
              </a:rPr>
              <a:t>Due</a:t>
            </a:r>
            <a:endParaRPr lang="en" sz="1000" dirty="0">
              <a:solidFill>
                <a:schemeClr val="bg1"/>
              </a:solidFill>
              <a:latin typeface="Nunito Sans"/>
              <a:ea typeface="Open Sans" panose="020B0606030504020204" pitchFamily="34" charset="0"/>
              <a:cs typeface="Open Sans" panose="020B0606030504020204" pitchFamily="34" charset="0"/>
              <a:sym typeface="Nunito Sans"/>
            </a:endParaRPr>
          </a:p>
          <a:p>
            <a:pPr lvl="0">
              <a:lnSpc>
                <a:spcPct val="150000"/>
              </a:lnSpc>
            </a:pPr>
            <a:r>
              <a:rPr lang="en" sz="1000" dirty="0">
                <a:solidFill>
                  <a:schemeClr val="bg1"/>
                </a:solidFill>
                <a:latin typeface="Nunito Sans"/>
                <a:ea typeface="Open Sans" panose="020B0606030504020204" pitchFamily="34" charset="0"/>
                <a:cs typeface="Open Sans" panose="020B0606030504020204" pitchFamily="34" charset="0"/>
                <a:sym typeface="Nunito Sans"/>
              </a:rPr>
              <a:t>Next HW </a:t>
            </a:r>
            <a:r>
              <a:rPr lang="en" sz="1000" b="1" dirty="0">
                <a:solidFill>
                  <a:schemeClr val="bg1"/>
                </a:solidFill>
                <a:latin typeface="Nunito Sans"/>
                <a:ea typeface="Open Sans" panose="020B0606030504020204" pitchFamily="34" charset="0"/>
                <a:cs typeface="Open Sans" panose="020B0606030504020204" pitchFamily="34" charset="0"/>
                <a:sym typeface="Nunito Sans"/>
              </a:rPr>
              <a:t>Released</a:t>
            </a:r>
            <a:endParaRPr sz="1000" b="1" dirty="0">
              <a:solidFill>
                <a:schemeClr val="bg1"/>
              </a:solidFill>
              <a:latin typeface="Roboto"/>
              <a:ea typeface="Roboto"/>
              <a:cs typeface="Open Sans" panose="020B0606030504020204" pitchFamily="34" charset="0"/>
              <a:sym typeface="Roboto"/>
            </a:endParaRPr>
          </a:p>
        </p:txBody>
      </p:sp>
      <p:sp>
        <p:nvSpPr>
          <p:cNvPr id="40" name="Google Shape;238;p27">
            <a:extLst>
              <a:ext uri="{FF2B5EF4-FFF2-40B4-BE49-F238E27FC236}">
                <a16:creationId xmlns:a16="http://schemas.microsoft.com/office/drawing/2014/main" id="{81A2CD8B-8A86-49EA-80D6-58906E1FF303}"/>
              </a:ext>
            </a:extLst>
          </p:cNvPr>
          <p:cNvSpPr/>
          <p:nvPr/>
        </p:nvSpPr>
        <p:spPr>
          <a:xfrm>
            <a:off x="868850" y="2872591"/>
            <a:ext cx="1355100" cy="98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lnSpc>
                <a:spcPct val="150000"/>
              </a:lnSpc>
            </a:pPr>
            <a:r>
              <a:rPr lang="en-US" sz="1000" dirty="0">
                <a:solidFill>
                  <a:schemeClr val="bg1"/>
                </a:solidFill>
                <a:latin typeface="Nunito Sans"/>
                <a:ea typeface="Open Sans" panose="020B0606030504020204" pitchFamily="34" charset="0"/>
                <a:cs typeface="Open Sans" panose="020B0606030504020204" pitchFamily="34" charset="0"/>
                <a:sym typeface="Nunito Sans"/>
              </a:rPr>
              <a:t>Previous CP </a:t>
            </a:r>
            <a:r>
              <a:rPr lang="en-US" sz="1000" b="1" dirty="0">
                <a:solidFill>
                  <a:schemeClr val="bg1"/>
                </a:solidFill>
                <a:latin typeface="Nunito Sans"/>
                <a:ea typeface="Open Sans" panose="020B0606030504020204" pitchFamily="34" charset="0"/>
                <a:cs typeface="Open Sans" panose="020B0606030504020204" pitchFamily="34" charset="0"/>
                <a:sym typeface="Nunito Sans"/>
              </a:rPr>
              <a:t> Due</a:t>
            </a:r>
            <a:endParaRPr sz="1000" b="1" dirty="0">
              <a:solidFill>
                <a:schemeClr val="bg1"/>
              </a:solidFill>
              <a:latin typeface="Roboto"/>
              <a:ea typeface="Roboto"/>
              <a:cs typeface="Open Sans" panose="020B0606030504020204" pitchFamily="34" charset="0"/>
              <a:sym typeface="Roboto"/>
            </a:endParaRPr>
          </a:p>
        </p:txBody>
      </p:sp>
      <p:sp>
        <p:nvSpPr>
          <p:cNvPr id="42" name="Google Shape;238;p27">
            <a:extLst>
              <a:ext uri="{FF2B5EF4-FFF2-40B4-BE49-F238E27FC236}">
                <a16:creationId xmlns:a16="http://schemas.microsoft.com/office/drawing/2014/main" id="{D9ACB7F0-3DEC-4DBE-B5EE-0637E9FDD876}"/>
              </a:ext>
            </a:extLst>
          </p:cNvPr>
          <p:cNvSpPr/>
          <p:nvPr/>
        </p:nvSpPr>
        <p:spPr>
          <a:xfrm>
            <a:off x="7007622" y="2868720"/>
            <a:ext cx="1355100" cy="98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en-US" sz="1000" dirty="0">
                <a:solidFill>
                  <a:schemeClr val="bg1"/>
                </a:solidFill>
                <a:latin typeface="Nunito Sans"/>
                <a:ea typeface="Open Sans" panose="020B0606030504020204" pitchFamily="34" charset="0"/>
                <a:cs typeface="Open Sans" panose="020B0606030504020204" pitchFamily="34" charset="0"/>
                <a:sym typeface="Nunito Sans"/>
              </a:rPr>
              <a:t>Learning Refl. </a:t>
            </a:r>
            <a:r>
              <a:rPr lang="en-US" sz="1000" b="1" dirty="0">
                <a:solidFill>
                  <a:schemeClr val="bg1"/>
                </a:solidFill>
                <a:latin typeface="Nunito Sans"/>
                <a:ea typeface="Open Sans" panose="020B0606030504020204" pitchFamily="34" charset="0"/>
                <a:cs typeface="Open Sans" panose="020B0606030504020204" pitchFamily="34" charset="0"/>
                <a:sym typeface="Nunito Sans"/>
              </a:rPr>
              <a:t>Due</a:t>
            </a:r>
            <a:endParaRPr lang="en" sz="1000" b="1" dirty="0">
              <a:solidFill>
                <a:schemeClr val="bg1"/>
              </a:solidFill>
              <a:latin typeface="Nunito Sans"/>
              <a:ea typeface="Open Sans" panose="020B0606030504020204" pitchFamily="34" charset="0"/>
              <a:cs typeface="Open Sans" panose="020B0606030504020204" pitchFamily="34" charset="0"/>
              <a:sym typeface="Nunito Sans"/>
            </a:endParaRPr>
          </a:p>
        </p:txBody>
      </p:sp>
    </p:spTree>
    <p:extLst>
      <p:ext uri="{BB962C8B-B14F-4D97-AF65-F5344CB8AC3E}">
        <p14:creationId xmlns:p14="http://schemas.microsoft.com/office/powerpoint/2010/main" val="20990180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"/>
                                        <p:tgtEl>
                                          <p:spTgt spid="2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"/>
                                        <p:tgtEl>
                                          <p:spTgt spid="2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CFE9B3-AD1E-C442-882E-E4A479EA7E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Assessment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1942B6-2A2B-CE4C-AD48-D9E4C64224F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buChar char="●"/>
            </a:pPr>
            <a:r>
              <a:rPr lang="en-US" b="1" dirty="0">
                <a:solidFill>
                  <a:srgbClr val="B57BA6"/>
                </a:solidFill>
              </a:rPr>
              <a:t>Weekly Homework Assignments </a:t>
            </a:r>
          </a:p>
          <a:p>
            <a:pPr lvl="1">
              <a:buChar char="○"/>
            </a:pPr>
            <a:r>
              <a:rPr lang="en-US" b="1" dirty="0"/>
              <a:t>Weight</a:t>
            </a:r>
            <a:r>
              <a:rPr lang="en-US" dirty="0"/>
              <a:t>: 65%</a:t>
            </a:r>
          </a:p>
          <a:p>
            <a:pPr lvl="1">
              <a:buChar char="○"/>
            </a:pPr>
            <a:r>
              <a:rPr lang="en-US" b="1" dirty="0"/>
              <a:t>Number</a:t>
            </a:r>
            <a:r>
              <a:rPr lang="en-US" dirty="0"/>
              <a:t>: Approximately 9</a:t>
            </a:r>
          </a:p>
          <a:p>
            <a:pPr lvl="1">
              <a:buChar char="○"/>
            </a:pPr>
            <a:r>
              <a:rPr lang="en-US" dirty="0"/>
              <a:t>Each Assignment has two parts that contribute to your grade separately:</a:t>
            </a:r>
          </a:p>
          <a:p>
            <a:pPr lvl="2">
              <a:buChar char="○"/>
            </a:pPr>
            <a:r>
              <a:rPr lang="en-US" dirty="0"/>
              <a:t>Programming (50%)</a:t>
            </a:r>
          </a:p>
          <a:p>
            <a:pPr lvl="2">
              <a:buChar char="○"/>
            </a:pPr>
            <a:r>
              <a:rPr lang="en-US" dirty="0"/>
              <a:t>Conceptual (15%)</a:t>
            </a:r>
          </a:p>
          <a:p>
            <a:pPr lvl="0">
              <a:spcBef>
                <a:spcPts val="0"/>
              </a:spcBef>
              <a:buChar char="●"/>
            </a:pPr>
            <a:r>
              <a:rPr lang="en-US" b="1" dirty="0">
                <a:solidFill>
                  <a:srgbClr val="B57BA6"/>
                </a:solidFill>
              </a:rPr>
              <a:t>Checkpoints</a:t>
            </a:r>
          </a:p>
          <a:p>
            <a:pPr lvl="1">
              <a:buChar char="○"/>
            </a:pPr>
            <a:r>
              <a:rPr lang="en-US" b="1" dirty="0"/>
              <a:t>Weight</a:t>
            </a:r>
            <a:r>
              <a:rPr lang="en-US" dirty="0"/>
              <a:t>: 10%</a:t>
            </a:r>
          </a:p>
          <a:p>
            <a:pPr lvl="1">
              <a:buChar char="○"/>
            </a:pPr>
            <a:r>
              <a:rPr lang="en-US" b="1" dirty="0"/>
              <a:t>Number: </a:t>
            </a:r>
            <a:r>
              <a:rPr lang="en-US" dirty="0"/>
              <a:t>Approximately 20 (each lecture, drop 3)</a:t>
            </a:r>
            <a:endParaRPr lang="en-US" b="1" dirty="0"/>
          </a:p>
          <a:p>
            <a:pPr lvl="0">
              <a:spcBef>
                <a:spcPts val="0"/>
              </a:spcBef>
              <a:buChar char="●"/>
            </a:pPr>
            <a:r>
              <a:rPr lang="en-US" b="1" dirty="0">
                <a:solidFill>
                  <a:srgbClr val="B57BA6"/>
                </a:solidFill>
              </a:rPr>
              <a:t>Learning Reflections</a:t>
            </a:r>
          </a:p>
          <a:p>
            <a:pPr lvl="1">
              <a:buChar char="○"/>
            </a:pPr>
            <a:r>
              <a:rPr lang="en-US" b="1" dirty="0"/>
              <a:t>Weight</a:t>
            </a:r>
            <a:r>
              <a:rPr lang="en-US" dirty="0"/>
              <a:t>: 10%</a:t>
            </a:r>
          </a:p>
          <a:p>
            <a:pPr lvl="1">
              <a:buFont typeface="Nunito Sans"/>
              <a:buChar char="○"/>
            </a:pPr>
            <a:r>
              <a:rPr lang="en-US" b="1" dirty="0"/>
              <a:t>Number: </a:t>
            </a:r>
            <a:r>
              <a:rPr lang="en-US" dirty="0"/>
              <a:t>Approximately 10 (each week, drop 1)</a:t>
            </a:r>
            <a:endParaRPr lang="en-US" dirty="0">
              <a:solidFill>
                <a:srgbClr val="B57BA6"/>
              </a:solidFill>
            </a:endParaRPr>
          </a:p>
          <a:p>
            <a:pPr lvl="0">
              <a:spcBef>
                <a:spcPts val="0"/>
              </a:spcBef>
              <a:buChar char="●"/>
            </a:pPr>
            <a:r>
              <a:rPr lang="en-US" b="1" dirty="0">
                <a:solidFill>
                  <a:srgbClr val="B57BA6"/>
                </a:solidFill>
              </a:rPr>
              <a:t>Final Exam</a:t>
            </a:r>
          </a:p>
          <a:p>
            <a:pPr lvl="1">
              <a:buChar char="○"/>
            </a:pPr>
            <a:r>
              <a:rPr lang="en-US" b="1" dirty="0"/>
              <a:t>Weight</a:t>
            </a:r>
            <a:r>
              <a:rPr lang="en-US" dirty="0"/>
              <a:t>: 15%</a:t>
            </a:r>
          </a:p>
          <a:p>
            <a:pPr lvl="1">
              <a:buChar char="○"/>
            </a:pPr>
            <a:r>
              <a:rPr lang="en-US" b="1" dirty="0"/>
              <a:t>Date: </a:t>
            </a:r>
            <a:r>
              <a:rPr lang="en-US" dirty="0"/>
              <a:t>Monday 6/8 – Wednesday 6/9</a:t>
            </a:r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5D18F4-1A9D-B940-8EE5-E6975A7E3E1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17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818335242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2EF1A7-FF15-FB45-8059-6AF62C6628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Homework Logistics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DA2C94-8B69-9E40-978E-F05D3FAC992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18</a:t>
            </a:fld>
            <a:endParaRPr lang="en"/>
          </a:p>
        </p:txBody>
      </p:sp>
      <p:sp>
        <p:nvSpPr>
          <p:cNvPr id="5" name="Google Shape;280;p30">
            <a:extLst>
              <a:ext uri="{FF2B5EF4-FFF2-40B4-BE49-F238E27FC236}">
                <a16:creationId xmlns:a16="http://schemas.microsoft.com/office/drawing/2014/main" id="{AEE37706-5135-6E4B-98EE-93752BA9D4A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090625" y="167537"/>
            <a:ext cx="5596200" cy="157551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</a:pPr>
            <a:r>
              <a:rPr lang="en" b="1" dirty="0">
                <a:solidFill>
                  <a:srgbClr val="B57BA6"/>
                </a:solidFill>
              </a:rPr>
              <a:t>Late Days</a:t>
            </a:r>
            <a:endParaRPr b="1" dirty="0">
              <a:solidFill>
                <a:srgbClr val="B57BA6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dirty="0"/>
              <a:t>6 Free Late Days for the whole quarter.</a:t>
            </a:r>
            <a:endParaRPr dirty="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dirty="0"/>
              <a:t>Can use up to 2 Late Days on any assignment.</a:t>
            </a:r>
            <a:endParaRPr dirty="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dirty="0"/>
              <a:t>Each Late Day used after the 6 Free Late Days results in a -10% on that assignment</a:t>
            </a: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dirty="0"/>
              <a:t>Learning reflections and checkpoints can be turned in up </a:t>
            </a:r>
            <a:r>
              <a:rPr lang="en-US" dirty="0"/>
              <a:t>to a week later for 50% credit.</a:t>
            </a:r>
            <a:endParaRPr dirty="0"/>
          </a:p>
        </p:txBody>
      </p:sp>
      <p:sp>
        <p:nvSpPr>
          <p:cNvPr id="6" name="Google Shape;280;p30">
            <a:extLst>
              <a:ext uri="{FF2B5EF4-FFF2-40B4-BE49-F238E27FC236}">
                <a16:creationId xmlns:a16="http://schemas.microsoft.com/office/drawing/2014/main" id="{F8C8A221-1B94-CD4A-847D-EF06EB83B174}"/>
              </a:ext>
            </a:extLst>
          </p:cNvPr>
          <p:cNvSpPr txBox="1">
            <a:spLocks/>
          </p:cNvSpPr>
          <p:nvPr/>
        </p:nvSpPr>
        <p:spPr>
          <a:xfrm>
            <a:off x="3090625" y="1922769"/>
            <a:ext cx="5596200" cy="20585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▪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>
              <a:buClr>
                <a:schemeClr val="lt2"/>
              </a:buClr>
              <a:buFont typeface="Nunito Sans"/>
              <a:buChar char="●"/>
            </a:pPr>
            <a:r>
              <a:rPr lang="en-US" b="1" dirty="0">
                <a:solidFill>
                  <a:srgbClr val="B57BA6"/>
                </a:solidFill>
              </a:rPr>
              <a:t>Collaboration</a:t>
            </a:r>
          </a:p>
          <a:p>
            <a:pPr lvl="1">
              <a:buChar char="○"/>
            </a:pPr>
            <a:r>
              <a:rPr lang="en-US" dirty="0"/>
              <a:t>You are encouraged to discuss assignments and concepts </a:t>
            </a:r>
            <a:r>
              <a:rPr lang="en-US" b="1" dirty="0"/>
              <a:t>at a high level</a:t>
            </a:r>
            <a:endParaRPr lang="en-US" dirty="0"/>
          </a:p>
          <a:p>
            <a:pPr lvl="2">
              <a:buChar char="■"/>
            </a:pPr>
            <a:r>
              <a:rPr lang="en-US" dirty="0"/>
              <a:t>If you are reading off parts of your solution, it’s likely not high level</a:t>
            </a:r>
          </a:p>
          <a:p>
            <a:pPr lvl="2">
              <a:buChar char="■"/>
            </a:pPr>
            <a:r>
              <a:rPr lang="en-US" dirty="0"/>
              <a:t>Discuss process, not answers!</a:t>
            </a:r>
          </a:p>
          <a:p>
            <a:pPr lvl="1">
              <a:buChar char="○"/>
            </a:pPr>
            <a:r>
              <a:rPr lang="en-US" dirty="0"/>
              <a:t>All code and answers submitted must be your own</a:t>
            </a:r>
          </a:p>
        </p:txBody>
      </p:sp>
      <p:sp>
        <p:nvSpPr>
          <p:cNvPr id="8" name="Google Shape;280;p30">
            <a:extLst>
              <a:ext uri="{FF2B5EF4-FFF2-40B4-BE49-F238E27FC236}">
                <a16:creationId xmlns:a16="http://schemas.microsoft.com/office/drawing/2014/main" id="{C0DECED5-9560-E04E-99B7-247698244747}"/>
              </a:ext>
            </a:extLst>
          </p:cNvPr>
          <p:cNvSpPr txBox="1">
            <a:spLocks/>
          </p:cNvSpPr>
          <p:nvPr/>
        </p:nvSpPr>
        <p:spPr>
          <a:xfrm>
            <a:off x="3090625" y="3690357"/>
            <a:ext cx="5596200" cy="15755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▪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>
              <a:buClr>
                <a:schemeClr val="lt2"/>
              </a:buClr>
              <a:buFont typeface="Nunito Sans"/>
              <a:buChar char="●"/>
            </a:pPr>
            <a:r>
              <a:rPr lang="en-US" b="1" dirty="0">
                <a:solidFill>
                  <a:srgbClr val="B57BA6"/>
                </a:solidFill>
              </a:rPr>
              <a:t>Turn In</a:t>
            </a:r>
          </a:p>
          <a:p>
            <a:pPr lvl="1">
              <a:buFont typeface="Nunito Sans"/>
              <a:buChar char="○"/>
            </a:pPr>
            <a:r>
              <a:rPr lang="en-US" dirty="0"/>
              <a:t>Concept portions and Learning reflections are turned in on </a:t>
            </a:r>
            <a:r>
              <a:rPr lang="en-US" dirty="0" err="1"/>
              <a:t>Gradescope</a:t>
            </a:r>
            <a:endParaRPr lang="en-US" dirty="0"/>
          </a:p>
          <a:p>
            <a:pPr lvl="1">
              <a:buFont typeface="Nunito Sans"/>
              <a:buChar char="○"/>
            </a:pPr>
            <a:r>
              <a:rPr lang="en-US" dirty="0"/>
              <a:t>Everything else (Programming portion and checkpoints) are turned in on EdStem</a:t>
            </a:r>
          </a:p>
        </p:txBody>
      </p:sp>
    </p:spTree>
    <p:extLst>
      <p:ext uri="{BB962C8B-B14F-4D97-AF65-F5344CB8AC3E}">
        <p14:creationId xmlns:p14="http://schemas.microsoft.com/office/powerpoint/2010/main" val="3408085755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50D4E4-9C96-4F8B-9676-2C9008993D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Getting Help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50551B-2237-49F7-BF4D-74B627C4E8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 dirty="0"/>
              <a:t>The best place to get </a:t>
            </a:r>
            <a:r>
              <a:rPr lang="en-US" b="1" dirty="0"/>
              <a:t>asynchronous help</a:t>
            </a:r>
            <a:r>
              <a:rPr lang="en-US" dirty="0"/>
              <a:t> is </a:t>
            </a:r>
            <a:r>
              <a:rPr lang="en-US" dirty="0" err="1">
                <a:hlinkClick r:id="rId2"/>
              </a:rPr>
              <a:t>EdStem</a:t>
            </a:r>
            <a:r>
              <a:rPr lang="en-US" dirty="0"/>
              <a:t>. You can post questions (publicly or privately) to get help from peers or members of the course staff. </a:t>
            </a:r>
          </a:p>
          <a:p>
            <a:pPr lvl="1"/>
            <a:r>
              <a:rPr lang="en-US" dirty="0"/>
              <a:t>You’re encouraged to respond with your ideas to other posts!</a:t>
            </a:r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r>
              <a:rPr lang="en-US" dirty="0"/>
              <a:t>The best place to get </a:t>
            </a:r>
            <a:r>
              <a:rPr lang="en-US" b="1" dirty="0"/>
              <a:t>synchronous help </a:t>
            </a:r>
            <a:r>
              <a:rPr lang="en-US" dirty="0"/>
              <a:t>is office hours or to form a study group.</a:t>
            </a:r>
          </a:p>
          <a:p>
            <a:pPr lvl="1"/>
            <a:r>
              <a:rPr lang="en-US" dirty="0"/>
              <a:t>Office hours will be run on Discord! See course website for more info.</a:t>
            </a:r>
          </a:p>
          <a:p>
            <a:pPr lvl="1"/>
            <a:r>
              <a:rPr lang="en-US" dirty="0"/>
              <a:t>Will try to help you meet peers this quarter to form study groups. More on this next time!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CCAB86-FD94-4FF4-A480-F434939C589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19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7193750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05868BA-0B4D-BE4D-8937-6583F5BA861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</a:t>
            </a:fld>
            <a:endParaRPr lang="en"/>
          </a:p>
        </p:txBody>
      </p:sp>
      <p:sp>
        <p:nvSpPr>
          <p:cNvPr id="3" name="Google Shape;161;p23">
            <a:extLst>
              <a:ext uri="{FF2B5EF4-FFF2-40B4-BE49-F238E27FC236}">
                <a16:creationId xmlns:a16="http://schemas.microsoft.com/office/drawing/2014/main" id="{6973FEFA-2FA9-CE48-BDCB-8F0230852C27}"/>
              </a:ext>
            </a:extLst>
          </p:cNvPr>
          <p:cNvSpPr txBox="1">
            <a:spLocks/>
          </p:cNvSpPr>
          <p:nvPr/>
        </p:nvSpPr>
        <p:spPr>
          <a:xfrm>
            <a:off x="685800" y="1164749"/>
            <a:ext cx="7772400" cy="2814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 b="0" i="0" u="none" strike="noStrike" cap="none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algn="ctr"/>
            <a:r>
              <a:rPr lang="en-US" sz="6000" b="1" dirty="0"/>
              <a:t>Machine Learning is changing the world.</a:t>
            </a:r>
          </a:p>
        </p:txBody>
      </p:sp>
    </p:spTree>
    <p:extLst>
      <p:ext uri="{BB962C8B-B14F-4D97-AF65-F5344CB8AC3E}">
        <p14:creationId xmlns:p14="http://schemas.microsoft.com/office/powerpoint/2010/main" val="2346276585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191DE72-D65E-A94F-982A-1466CFB79B3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 b="1" dirty="0"/>
              <a:t>On your phone / laptop</a:t>
            </a:r>
          </a:p>
          <a:p>
            <a:pPr marL="139700" indent="0">
              <a:buNone/>
            </a:pPr>
            <a:r>
              <a:rPr lang="en-US" sz="1300" dirty="0"/>
              <a:t>If you could only have one pet, would you rather have a dog or cat?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F780C6D-E8F0-9847-B660-E3CC51190E3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20</a:t>
            </a:fld>
            <a:endParaRPr lang="en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0A849483-6B13-2E4B-B661-393407F5C6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 minute</a:t>
            </a:r>
          </a:p>
        </p:txBody>
      </p:sp>
      <p:pic>
        <p:nvPicPr>
          <p:cNvPr id="6" name="Picture 5" descr="A picture containing floor, indoor, building, cabinet&#10;&#10;Description automatically generated">
            <a:extLst>
              <a:ext uri="{FF2B5EF4-FFF2-40B4-BE49-F238E27FC236}">
                <a16:creationId xmlns:a16="http://schemas.microsoft.com/office/drawing/2014/main" id="{86C7B263-58EF-B447-9BD3-EB4B6C6E7B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3676" y="2299748"/>
            <a:ext cx="3293149" cy="2450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944461"/>
      </p:ext>
    </p:extLst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3CB724-4242-6749-B3CC-3BA7F6F5B0B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Case Study 1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DD40A22-35D5-7945-92E5-9785E848F5A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Regression: </a:t>
            </a:r>
          </a:p>
          <a:p>
            <a:r>
              <a:rPr lang="en-US" dirty="0"/>
              <a:t>Housing Prices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5FC700-6B36-A148-ABCD-971ADC5292F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21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292427572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94F5C4-40BF-CF4B-B5D5-C3604D2048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Fitting Data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8198EC5C-9A2F-3548-8D39-E0FEEFC77044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139700" indent="0">
                  <a:buNone/>
                </a:pPr>
                <a:r>
                  <a:rPr lang="en-US" b="1" dirty="0"/>
                  <a:t>Goal: </a:t>
                </a:r>
                <a:r>
                  <a:rPr lang="en-US" dirty="0"/>
                  <a:t>Predict how much my house is worth</a:t>
                </a:r>
              </a:p>
              <a:p>
                <a:pPr marL="139700" indent="0">
                  <a:buNone/>
                </a:pPr>
                <a:r>
                  <a:rPr lang="en-US" dirty="0"/>
                  <a:t>Have data from my neighborhood</a:t>
                </a:r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r>
                  <a:rPr lang="en-US" b="1" dirty="0"/>
                  <a:t>Assumption</a:t>
                </a:r>
                <a:r>
                  <a:rPr lang="en-US" dirty="0"/>
                  <a:t>: </a:t>
                </a:r>
              </a:p>
              <a:p>
                <a:pPr marL="139700" indent="0">
                  <a:buNone/>
                </a:pPr>
                <a:r>
                  <a:rPr lang="en-US" dirty="0"/>
                  <a:t>There is a relationship between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ℝ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</m:sup>
                    </m:sSup>
                  </m:oMath>
                </a14:m>
                <a:endParaRPr lang="en-US" dirty="0"/>
              </a:p>
              <a:p>
                <a:pPr marL="13970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≈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  <a:p>
                <a:pPr marL="139700" indent="0">
                  <a:buNone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dirty="0"/>
                  <a:t> is the </a:t>
                </a:r>
                <a:r>
                  <a:rPr lang="en-US" b="1" dirty="0"/>
                  <a:t>input data. </a:t>
                </a:r>
                <a:r>
                  <a:rPr lang="en-US" dirty="0"/>
                  <a:t>Can potentially have many inputs</a:t>
                </a:r>
              </a:p>
              <a:p>
                <a:pPr marL="139700" indent="0">
                  <a:buNone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dirty="0"/>
                  <a:t> is the </a:t>
                </a:r>
                <a:r>
                  <a:rPr lang="en-US" b="1" dirty="0"/>
                  <a:t>outcome/response/target/label/dependent variable</a:t>
                </a:r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8198EC5C-9A2F-3548-8D39-E0FEEFC7704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1E1ABA-2C73-9E40-B27A-2BC25DD2E30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22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79CEEF1-2B68-3641-87D8-58812C44C5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4026" y="1521673"/>
            <a:ext cx="2428280" cy="1362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9712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1AC6FB-9BFF-084F-AC01-1BEBB9E800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66BB90-BB3D-FD48-BA9D-CB4BF4051BB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 dirty="0"/>
              <a:t>A </a:t>
            </a:r>
            <a:r>
              <a:rPr lang="en-US" b="1" dirty="0"/>
              <a:t>model </a:t>
            </a:r>
            <a:r>
              <a:rPr lang="en-US" dirty="0"/>
              <a:t>is how we </a:t>
            </a:r>
            <a:r>
              <a:rPr lang="en-US" i="1" dirty="0"/>
              <a:t>assume </a:t>
            </a:r>
            <a:r>
              <a:rPr lang="en-US" dirty="0"/>
              <a:t>the world works</a:t>
            </a:r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r>
              <a:rPr lang="en-US" b="1" dirty="0"/>
              <a:t>Regression model: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516ECB-F9FA-6F40-956D-9AE9FB31E5E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23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FEC6472-3364-7F49-AF71-DA2C32E030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3605" y="1069336"/>
            <a:ext cx="3482063" cy="243687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12B7041-E7B2-FB4C-8AB3-7CD4CBC009AE}"/>
              </a:ext>
            </a:extLst>
          </p:cNvPr>
          <p:cNvSpPr/>
          <p:nvPr/>
        </p:nvSpPr>
        <p:spPr>
          <a:xfrm>
            <a:off x="6655668" y="3949424"/>
            <a:ext cx="247802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666666"/>
                </a:solidFill>
                <a:latin typeface="Nunito Sans" pitchFamily="2" charset="77"/>
                <a:ea typeface="Nunito Sans" pitchFamily="2" charset="77"/>
                <a:cs typeface="Nunito Sans" pitchFamily="2" charset="77"/>
              </a:rPr>
              <a:t>“Essentially, all models are wrong, but some are useful.”  </a:t>
            </a:r>
          </a:p>
          <a:p>
            <a:pPr algn="r"/>
            <a:r>
              <a:rPr lang="en-US" dirty="0">
                <a:solidFill>
                  <a:srgbClr val="666666"/>
                </a:solidFill>
                <a:latin typeface="Nunito Sans" pitchFamily="2" charset="77"/>
                <a:ea typeface="Nunito Sans" pitchFamily="2" charset="77"/>
                <a:cs typeface="Nunito Sans" pitchFamily="2" charset="77"/>
              </a:rPr>
              <a:t>- George Box, 1987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00675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C199C5-2527-644B-9C89-1D4DF5D33F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Predictor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4473498B-28B2-E04B-B8D1-73CBEAEC4AE7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139700" indent="0">
                  <a:buNone/>
                </a:pPr>
                <a:r>
                  <a:rPr lang="en-US" dirty="0"/>
                  <a:t>We don’t know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dirty="0"/>
                  <a:t>! We need to learn it from the data!</a:t>
                </a:r>
              </a:p>
              <a:p>
                <a:pPr marL="139700" indent="0">
                  <a:buNone/>
                </a:pPr>
                <a:r>
                  <a:rPr lang="en-US" dirty="0"/>
                  <a:t>Use machine learning to learn a predictor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</m:acc>
                    <m:r>
                      <a:rPr lang="en-US" b="1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from the data </a:t>
                </a:r>
              </a:p>
              <a:p>
                <a:pPr marL="139700" indent="0">
                  <a:buNone/>
                </a:pPr>
                <a:r>
                  <a:rPr lang="en-US" dirty="0"/>
                  <a:t>For a given input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dirty="0"/>
                  <a:t>, predict: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acc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</m:acc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r>
                  <a:rPr lang="en-US" dirty="0"/>
                  <a:t>Small error on an example, means we had a good fit </a:t>
                </a:r>
                <a:r>
                  <a:rPr lang="en-US" i="1" dirty="0"/>
                  <a:t>for that point</a:t>
                </a:r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4473498B-28B2-E04B-B8D1-73CBEAEC4AE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3"/>
                <a:stretch>
                  <a:fillRect b="-105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89057D-4235-B24F-BB33-6059F4E96AD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24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B3AB95-DACF-7946-9614-EA3990A840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6021" y="1931670"/>
            <a:ext cx="3482063" cy="2436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665681"/>
      </p:ext>
    </p:extLst>
  </p:cSld>
  <p:clrMapOvr>
    <a:masterClrMapping/>
  </p:clrMapOvr>
  <p:transition spd="slow">
    <p:push dir="u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954122-D0E0-5A4C-A227-3E30976E64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ML Pipeline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A5B76A-BC31-9544-94BC-F7C4354D508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25</a:t>
            </a:fld>
            <a:endParaRPr lang="en"/>
          </a:p>
        </p:txBody>
      </p:sp>
      <p:sp>
        <p:nvSpPr>
          <p:cNvPr id="5" name="Magnetic Disk 4">
            <a:extLst>
              <a:ext uri="{FF2B5EF4-FFF2-40B4-BE49-F238E27FC236}">
                <a16:creationId xmlns:a16="http://schemas.microsoft.com/office/drawing/2014/main" id="{C4364BFB-EC69-E749-9002-10868755BE97}"/>
              </a:ext>
            </a:extLst>
          </p:cNvPr>
          <p:cNvSpPr/>
          <p:nvPr/>
        </p:nvSpPr>
        <p:spPr>
          <a:xfrm>
            <a:off x="2660129" y="575500"/>
            <a:ext cx="1456628" cy="1376482"/>
          </a:xfrm>
          <a:prstGeom prst="flowChartMagneticDisk">
            <a:avLst/>
          </a:prstGeom>
          <a:solidFill>
            <a:schemeClr val="accent5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09" rIns="91416" bIns="45709" anchor="ctr"/>
          <a:lstStyle/>
          <a:p>
            <a:pPr algn="ctr"/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Training</a:t>
            </a:r>
          </a:p>
          <a:p>
            <a:pPr algn="ctr"/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Data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7EFC9E6-F361-CB45-83B3-BB49354FECA8}"/>
              </a:ext>
            </a:extLst>
          </p:cNvPr>
          <p:cNvSpPr txBox="1"/>
          <p:nvPr/>
        </p:nvSpPr>
        <p:spPr>
          <a:xfrm>
            <a:off x="4442566" y="819885"/>
            <a:ext cx="1388522" cy="892552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tIns="137160" bIns="137160" rtlCol="0">
            <a:spAutoFit/>
          </a:bodyPr>
          <a:lstStyle/>
          <a:p>
            <a:pPr algn="ctr"/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Feature</a:t>
            </a:r>
            <a:b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extraction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1F106884-F4CC-2A41-A554-8F8A17E83690}"/>
              </a:ext>
            </a:extLst>
          </p:cNvPr>
          <p:cNvCxnSpPr>
            <a:cxnSpLocks/>
            <a:stCxn id="5" idx="4"/>
            <a:endCxn id="6" idx="1"/>
          </p:cNvCxnSpPr>
          <p:nvPr/>
        </p:nvCxnSpPr>
        <p:spPr>
          <a:xfrm>
            <a:off x="4116757" y="1263741"/>
            <a:ext cx="325809" cy="2420"/>
          </a:xfrm>
          <a:prstGeom prst="straightConnector1">
            <a:avLst/>
          </a:prstGeom>
          <a:ln w="57150" cmpd="sng">
            <a:solidFill>
              <a:schemeClr val="tx2">
                <a:lumMod val="50000"/>
              </a:schemeClr>
            </a:solidFill>
            <a:headEnd type="none"/>
            <a:tailEnd type="triangle" w="lg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A37D5245-67D9-FF4E-B7BA-B6D2A990E7F9}"/>
              </a:ext>
            </a:extLst>
          </p:cNvPr>
          <p:cNvSpPr txBox="1"/>
          <p:nvPr/>
        </p:nvSpPr>
        <p:spPr>
          <a:xfrm>
            <a:off x="6275890" y="819885"/>
            <a:ext cx="944489" cy="89255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tIns="137160" bIns="137160" rtlCol="0">
            <a:spAutoFit/>
          </a:bodyPr>
          <a:lstStyle/>
          <a:p>
            <a:pPr algn="ctr"/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ML </a:t>
            </a:r>
            <a:b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model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EE8A201-1AB1-1B44-91B7-89B0202ADC7D}"/>
              </a:ext>
            </a:extLst>
          </p:cNvPr>
          <p:cNvSpPr txBox="1"/>
          <p:nvPr/>
        </p:nvSpPr>
        <p:spPr>
          <a:xfrm>
            <a:off x="6241884" y="3828458"/>
            <a:ext cx="1032655" cy="892552"/>
          </a:xfrm>
          <a:prstGeom prst="rect">
            <a:avLst/>
          </a:prstGeom>
          <a:solidFill>
            <a:schemeClr val="accent2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tIns="137160" bIns="137160" rtlCol="0">
            <a:spAutoFit/>
          </a:bodyPr>
          <a:lstStyle/>
          <a:p>
            <a:pPr algn="ctr"/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Quality</a:t>
            </a:r>
            <a:b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metric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F6C0F34-6D8A-C148-9B3D-AB7B8AF6047B}"/>
              </a:ext>
            </a:extLst>
          </p:cNvPr>
          <p:cNvSpPr txBox="1"/>
          <p:nvPr/>
        </p:nvSpPr>
        <p:spPr>
          <a:xfrm>
            <a:off x="5862978" y="2592413"/>
            <a:ext cx="1773241" cy="584775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tIns="137160" bIns="137160" rtlCol="0">
            <a:spAutoFit/>
          </a:bodyPr>
          <a:lstStyle/>
          <a:p>
            <a:pPr algn="ctr"/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ML algorithm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2CA6166-C6F8-374D-84E4-31459199FC24}"/>
              </a:ext>
            </a:extLst>
          </p:cNvPr>
          <p:cNvCxnSpPr>
            <a:stCxn id="6" idx="3"/>
            <a:endCxn id="8" idx="1"/>
          </p:cNvCxnSpPr>
          <p:nvPr/>
        </p:nvCxnSpPr>
        <p:spPr>
          <a:xfrm>
            <a:off x="5831088" y="1266161"/>
            <a:ext cx="444802" cy="0"/>
          </a:xfrm>
          <a:prstGeom prst="straightConnector1">
            <a:avLst/>
          </a:prstGeom>
          <a:ln w="57150" cmpd="sng">
            <a:solidFill>
              <a:schemeClr val="tx2">
                <a:lumMod val="50000"/>
              </a:schemeClr>
            </a:solidFill>
            <a:headEnd type="none"/>
            <a:tailEnd type="triangle" w="lg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91DEDDE-43FC-0943-BB2E-68E81EFE30E7}"/>
              </a:ext>
            </a:extLst>
          </p:cNvPr>
          <p:cNvCxnSpPr>
            <a:cxnSpLocks/>
            <a:stCxn id="8" idx="3"/>
          </p:cNvCxnSpPr>
          <p:nvPr/>
        </p:nvCxnSpPr>
        <p:spPr>
          <a:xfrm>
            <a:off x="7220379" y="1266161"/>
            <a:ext cx="1710505" cy="0"/>
          </a:xfrm>
          <a:prstGeom prst="straightConnector1">
            <a:avLst/>
          </a:prstGeom>
          <a:ln w="57150" cmpd="sng">
            <a:solidFill>
              <a:schemeClr val="tx2">
                <a:lumMod val="50000"/>
              </a:schemeClr>
            </a:solidFill>
            <a:headEnd type="none"/>
            <a:tailEnd type="triangle" w="lg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F7DB67C9-8E9B-754F-A691-84BF7629177A}"/>
              </a:ext>
            </a:extLst>
          </p:cNvPr>
          <p:cNvCxnSpPr>
            <a:stCxn id="9" idx="0"/>
            <a:endCxn id="10" idx="2"/>
          </p:cNvCxnSpPr>
          <p:nvPr/>
        </p:nvCxnSpPr>
        <p:spPr>
          <a:xfrm flipH="1" flipV="1">
            <a:off x="6749599" y="3177188"/>
            <a:ext cx="8613" cy="651270"/>
          </a:xfrm>
          <a:prstGeom prst="straightConnector1">
            <a:avLst/>
          </a:prstGeom>
          <a:ln w="57150" cmpd="sng">
            <a:solidFill>
              <a:schemeClr val="tx2">
                <a:lumMod val="50000"/>
              </a:schemeClr>
            </a:solidFill>
            <a:headEnd type="none"/>
            <a:tailEnd type="triangle" w="lg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6" name="Elbow Connector 15">
            <a:extLst>
              <a:ext uri="{FF2B5EF4-FFF2-40B4-BE49-F238E27FC236}">
                <a16:creationId xmlns:a16="http://schemas.microsoft.com/office/drawing/2014/main" id="{B629CD6C-161F-9145-B002-DC565F5F56E4}"/>
              </a:ext>
            </a:extLst>
          </p:cNvPr>
          <p:cNvCxnSpPr>
            <a:cxnSpLocks/>
            <a:endCxn id="9" idx="3"/>
          </p:cNvCxnSpPr>
          <p:nvPr/>
        </p:nvCxnSpPr>
        <p:spPr>
          <a:xfrm rot="5400000">
            <a:off x="6310400" y="2222825"/>
            <a:ext cx="3016049" cy="1087769"/>
          </a:xfrm>
          <a:prstGeom prst="bentConnector2">
            <a:avLst/>
          </a:prstGeom>
          <a:ln w="57150" cmpd="sng">
            <a:solidFill>
              <a:schemeClr val="tx2">
                <a:lumMod val="50000"/>
              </a:schemeClr>
            </a:solidFill>
            <a:headEnd type="none"/>
            <a:tailEnd type="triangle" w="lg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EE17AACC-E410-CF4C-BB3B-75B6F299CA6D}"/>
              </a:ext>
            </a:extLst>
          </p:cNvPr>
          <p:cNvSpPr txBox="1"/>
          <p:nvPr/>
        </p:nvSpPr>
        <p:spPr>
          <a:xfrm>
            <a:off x="3489027" y="2024330"/>
            <a:ext cx="330540" cy="4001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B57BA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62F1E63-D230-BD4E-A884-4DB22D02642B}"/>
              </a:ext>
            </a:extLst>
          </p:cNvPr>
          <p:cNvSpPr txBox="1"/>
          <p:nvPr/>
        </p:nvSpPr>
        <p:spPr>
          <a:xfrm>
            <a:off x="5872283" y="755644"/>
            <a:ext cx="333746" cy="4001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B57BA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x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EA53157-F48A-A249-A432-CC29F5A81060}"/>
              </a:ext>
            </a:extLst>
          </p:cNvPr>
          <p:cNvSpPr txBox="1"/>
          <p:nvPr/>
        </p:nvSpPr>
        <p:spPr>
          <a:xfrm>
            <a:off x="7503372" y="750418"/>
            <a:ext cx="330540" cy="4001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000" b="1" dirty="0" err="1">
                <a:solidFill>
                  <a:srgbClr val="B57BA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ŷ</a:t>
            </a:r>
            <a:endParaRPr lang="en-US" sz="2000" b="1" dirty="0">
              <a:solidFill>
                <a:srgbClr val="B57BA6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A84FF1F1-CFB9-564D-A751-3DE4710B2F15}"/>
              </a:ext>
            </a:extLst>
          </p:cNvPr>
          <p:cNvGrpSpPr/>
          <p:nvPr/>
        </p:nvGrpSpPr>
        <p:grpSpPr>
          <a:xfrm>
            <a:off x="6324781" y="1917266"/>
            <a:ext cx="298480" cy="525691"/>
            <a:chOff x="7787573" y="1903182"/>
            <a:chExt cx="298480" cy="618118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456B1AA-8495-7145-96ED-D70BE113A077}"/>
                </a:ext>
              </a:extLst>
            </p:cNvPr>
            <p:cNvSpPr txBox="1"/>
            <p:nvPr/>
          </p:nvSpPr>
          <p:spPr>
            <a:xfrm>
              <a:off x="7787573" y="1903182"/>
              <a:ext cx="298480" cy="4704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rgbClr val="B57BA6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⌃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030AC18-B639-0940-B58E-2F4AEC1413AB}"/>
                </a:ext>
              </a:extLst>
            </p:cNvPr>
            <p:cNvSpPr txBox="1"/>
            <p:nvPr/>
          </p:nvSpPr>
          <p:spPr>
            <a:xfrm>
              <a:off x="7802001" y="2050842"/>
              <a:ext cx="284052" cy="47045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B57BA6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f</a:t>
              </a:r>
            </a:p>
          </p:txBody>
        </p:sp>
      </p:grp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FECEF0C6-6F7C-5140-A136-BAC55F344673}"/>
              </a:ext>
            </a:extLst>
          </p:cNvPr>
          <p:cNvCxnSpPr>
            <a:cxnSpLocks/>
            <a:stCxn id="10" idx="0"/>
            <a:endCxn id="8" idx="2"/>
          </p:cNvCxnSpPr>
          <p:nvPr/>
        </p:nvCxnSpPr>
        <p:spPr>
          <a:xfrm flipH="1" flipV="1">
            <a:off x="6748135" y="1712437"/>
            <a:ext cx="1464" cy="879976"/>
          </a:xfrm>
          <a:prstGeom prst="straightConnector1">
            <a:avLst/>
          </a:prstGeom>
          <a:ln w="57150" cmpd="sng">
            <a:solidFill>
              <a:schemeClr val="tx2">
                <a:lumMod val="50000"/>
              </a:schemeClr>
            </a:solidFill>
            <a:headEnd type="none"/>
            <a:tailEnd type="triangle" w="lg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60" name="Elbow Connector 59">
            <a:extLst>
              <a:ext uri="{FF2B5EF4-FFF2-40B4-BE49-F238E27FC236}">
                <a16:creationId xmlns:a16="http://schemas.microsoft.com/office/drawing/2014/main" id="{146F2006-D98D-5944-9099-C76AE06FCB97}"/>
              </a:ext>
            </a:extLst>
          </p:cNvPr>
          <p:cNvCxnSpPr>
            <a:cxnSpLocks/>
            <a:stCxn id="5" idx="3"/>
            <a:endCxn id="9" idx="1"/>
          </p:cNvCxnSpPr>
          <p:nvPr/>
        </p:nvCxnSpPr>
        <p:spPr>
          <a:xfrm rot="16200000" flipH="1">
            <a:off x="3653787" y="1686637"/>
            <a:ext cx="2322752" cy="2853441"/>
          </a:xfrm>
          <a:prstGeom prst="bentConnector2">
            <a:avLst/>
          </a:prstGeom>
          <a:ln w="57150" cmpd="sng">
            <a:solidFill>
              <a:schemeClr val="tx2">
                <a:lumMod val="50000"/>
              </a:schemeClr>
            </a:solidFill>
            <a:headEnd type="none"/>
            <a:tailEnd type="triangle" w="lg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2936448"/>
      </p:ext>
    </p:extLst>
  </p:cSld>
  <p:clrMapOvr>
    <a:masterClrMapping/>
  </p:clrMapOvr>
  <p:transition spd="slow">
    <p:push dir="u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5C5EA8-A123-6E40-90DD-E1B4171A3A5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Linear Regression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642CA7A-B93D-4C42-B63C-CB4B3BB6C12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620DDB-16D0-CC4A-8A20-79E79F71E47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26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524289362"/>
      </p:ext>
    </p:extLst>
  </p:cSld>
  <p:clrMapOvr>
    <a:masterClrMapping/>
  </p:clrMapOvr>
  <p:transition spd="slow">
    <p:push dir="u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A5B76A-BC31-9544-94BC-F7C4354D508E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27</a:t>
            </a:fld>
            <a:endParaRPr lang="en"/>
          </a:p>
        </p:txBody>
      </p:sp>
      <p:sp>
        <p:nvSpPr>
          <p:cNvPr id="5" name="Magnetic Disk 4">
            <a:extLst>
              <a:ext uri="{FF2B5EF4-FFF2-40B4-BE49-F238E27FC236}">
                <a16:creationId xmlns:a16="http://schemas.microsoft.com/office/drawing/2014/main" id="{C4364BFB-EC69-E749-9002-10868755BE97}"/>
              </a:ext>
            </a:extLst>
          </p:cNvPr>
          <p:cNvSpPr/>
          <p:nvPr/>
        </p:nvSpPr>
        <p:spPr>
          <a:xfrm>
            <a:off x="1480553" y="604341"/>
            <a:ext cx="1456628" cy="1376482"/>
          </a:xfrm>
          <a:prstGeom prst="flowChartMagneticDisk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09" rIns="91416" bIns="45709" anchor="ctr"/>
          <a:lstStyle/>
          <a:p>
            <a:pPr algn="ctr"/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Training</a:t>
            </a:r>
          </a:p>
          <a:p>
            <a:pPr algn="ctr"/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Data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7EFC9E6-F361-CB45-83B3-BB49354FECA8}"/>
              </a:ext>
            </a:extLst>
          </p:cNvPr>
          <p:cNvSpPr txBox="1"/>
          <p:nvPr/>
        </p:nvSpPr>
        <p:spPr>
          <a:xfrm>
            <a:off x="3262990" y="848726"/>
            <a:ext cx="1388522" cy="89255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tIns="137160" bIns="137160" rtlCol="0">
            <a:spAutoFit/>
          </a:bodyPr>
          <a:lstStyle/>
          <a:p>
            <a:pPr algn="ctr"/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Feature</a:t>
            </a:r>
            <a:b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extraction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1F106884-F4CC-2A41-A554-8F8A17E83690}"/>
              </a:ext>
            </a:extLst>
          </p:cNvPr>
          <p:cNvCxnSpPr>
            <a:cxnSpLocks/>
            <a:stCxn id="5" idx="4"/>
            <a:endCxn id="6" idx="1"/>
          </p:cNvCxnSpPr>
          <p:nvPr/>
        </p:nvCxnSpPr>
        <p:spPr>
          <a:xfrm>
            <a:off x="2937181" y="1292582"/>
            <a:ext cx="325809" cy="2420"/>
          </a:xfrm>
          <a:prstGeom prst="straightConnector1">
            <a:avLst/>
          </a:prstGeom>
          <a:ln w="57150" cmpd="sng">
            <a:solidFill>
              <a:schemeClr val="tx2">
                <a:lumMod val="50000"/>
              </a:schemeClr>
            </a:solidFill>
            <a:headEnd type="none"/>
            <a:tailEnd type="triangle" w="lg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A37D5245-67D9-FF4E-B7BA-B6D2A990E7F9}"/>
              </a:ext>
            </a:extLst>
          </p:cNvPr>
          <p:cNvSpPr txBox="1"/>
          <p:nvPr/>
        </p:nvSpPr>
        <p:spPr>
          <a:xfrm>
            <a:off x="5096314" y="848726"/>
            <a:ext cx="944489" cy="892552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62000"/>
              </a:srgb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tIns="137160" bIns="137160" rtlCol="0">
            <a:spAutoFit/>
          </a:bodyPr>
          <a:lstStyle/>
          <a:p>
            <a:pPr algn="ctr"/>
            <a:r>
              <a:rPr lang="en-US" sz="2000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ML </a:t>
            </a:r>
            <a:br>
              <a:rPr lang="en-US" sz="2000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2000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model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EE8A201-1AB1-1B44-91B7-89B0202ADC7D}"/>
              </a:ext>
            </a:extLst>
          </p:cNvPr>
          <p:cNvSpPr txBox="1"/>
          <p:nvPr/>
        </p:nvSpPr>
        <p:spPr>
          <a:xfrm>
            <a:off x="5062308" y="3857299"/>
            <a:ext cx="1032655" cy="89255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tIns="137160" bIns="137160" rtlCol="0">
            <a:spAutoFit/>
          </a:bodyPr>
          <a:lstStyle/>
          <a:p>
            <a:pPr algn="ctr"/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Quality</a:t>
            </a:r>
            <a:b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metric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F6C0F34-6D8A-C148-9B3D-AB7B8AF6047B}"/>
              </a:ext>
            </a:extLst>
          </p:cNvPr>
          <p:cNvSpPr txBox="1"/>
          <p:nvPr/>
        </p:nvSpPr>
        <p:spPr>
          <a:xfrm>
            <a:off x="4683402" y="2621254"/>
            <a:ext cx="1773241" cy="584775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tIns="137160" bIns="137160" rtlCol="0">
            <a:spAutoFit/>
          </a:bodyPr>
          <a:lstStyle/>
          <a:p>
            <a:pPr algn="ctr"/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ML algorithm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2CA6166-C6F8-374D-84E4-31459199FC24}"/>
              </a:ext>
            </a:extLst>
          </p:cNvPr>
          <p:cNvCxnSpPr>
            <a:cxnSpLocks/>
            <a:stCxn id="6" idx="3"/>
            <a:endCxn id="8" idx="1"/>
          </p:cNvCxnSpPr>
          <p:nvPr/>
        </p:nvCxnSpPr>
        <p:spPr>
          <a:xfrm>
            <a:off x="4651512" y="1295002"/>
            <a:ext cx="444802" cy="0"/>
          </a:xfrm>
          <a:prstGeom prst="straightConnector1">
            <a:avLst/>
          </a:prstGeom>
          <a:ln w="57150" cmpd="sng">
            <a:solidFill>
              <a:schemeClr val="tx2">
                <a:lumMod val="50000"/>
              </a:schemeClr>
            </a:solidFill>
            <a:headEnd type="none"/>
            <a:tailEnd type="triangle" w="lg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91DEDDE-43FC-0943-BB2E-68E81EFE30E7}"/>
              </a:ext>
            </a:extLst>
          </p:cNvPr>
          <p:cNvCxnSpPr>
            <a:cxnSpLocks/>
            <a:stCxn id="8" idx="3"/>
          </p:cNvCxnSpPr>
          <p:nvPr/>
        </p:nvCxnSpPr>
        <p:spPr>
          <a:xfrm>
            <a:off x="6040803" y="1295002"/>
            <a:ext cx="1710505" cy="0"/>
          </a:xfrm>
          <a:prstGeom prst="straightConnector1">
            <a:avLst/>
          </a:prstGeom>
          <a:ln w="57150" cmpd="sng">
            <a:solidFill>
              <a:schemeClr val="tx2">
                <a:lumMod val="50000"/>
              </a:schemeClr>
            </a:solidFill>
            <a:headEnd type="none"/>
            <a:tailEnd type="triangle" w="lg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F7DB67C9-8E9B-754F-A691-84BF7629177A}"/>
              </a:ext>
            </a:extLst>
          </p:cNvPr>
          <p:cNvCxnSpPr>
            <a:cxnSpLocks/>
            <a:stCxn id="9" idx="0"/>
            <a:endCxn id="10" idx="2"/>
          </p:cNvCxnSpPr>
          <p:nvPr/>
        </p:nvCxnSpPr>
        <p:spPr>
          <a:xfrm flipH="1" flipV="1">
            <a:off x="5570023" y="3206029"/>
            <a:ext cx="8613" cy="651270"/>
          </a:xfrm>
          <a:prstGeom prst="straightConnector1">
            <a:avLst/>
          </a:prstGeom>
          <a:ln w="57150" cmpd="sng">
            <a:solidFill>
              <a:schemeClr val="tx2">
                <a:lumMod val="50000"/>
              </a:schemeClr>
            </a:solidFill>
            <a:headEnd type="none"/>
            <a:tailEnd type="triangle" w="lg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6" name="Elbow Connector 15">
            <a:extLst>
              <a:ext uri="{FF2B5EF4-FFF2-40B4-BE49-F238E27FC236}">
                <a16:creationId xmlns:a16="http://schemas.microsoft.com/office/drawing/2014/main" id="{B629CD6C-161F-9145-B002-DC565F5F56E4}"/>
              </a:ext>
            </a:extLst>
          </p:cNvPr>
          <p:cNvCxnSpPr>
            <a:cxnSpLocks/>
            <a:endCxn id="9" idx="3"/>
          </p:cNvCxnSpPr>
          <p:nvPr/>
        </p:nvCxnSpPr>
        <p:spPr>
          <a:xfrm rot="5400000">
            <a:off x="5130824" y="2251666"/>
            <a:ext cx="3016049" cy="1087769"/>
          </a:xfrm>
          <a:prstGeom prst="bentConnector2">
            <a:avLst/>
          </a:prstGeom>
          <a:ln w="57150" cmpd="sng">
            <a:solidFill>
              <a:schemeClr val="tx2">
                <a:lumMod val="50000"/>
              </a:schemeClr>
            </a:solidFill>
            <a:headEnd type="none"/>
            <a:tailEnd type="triangle" w="lg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EE17AACC-E410-CF4C-BB3B-75B6F299CA6D}"/>
              </a:ext>
            </a:extLst>
          </p:cNvPr>
          <p:cNvSpPr txBox="1"/>
          <p:nvPr/>
        </p:nvSpPr>
        <p:spPr>
          <a:xfrm>
            <a:off x="2309451" y="2053171"/>
            <a:ext cx="330540" cy="4001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B57BA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62F1E63-D230-BD4E-A884-4DB22D02642B}"/>
              </a:ext>
            </a:extLst>
          </p:cNvPr>
          <p:cNvSpPr txBox="1"/>
          <p:nvPr/>
        </p:nvSpPr>
        <p:spPr>
          <a:xfrm>
            <a:off x="4692707" y="784485"/>
            <a:ext cx="333746" cy="4001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B57BA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x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EA53157-F48A-A249-A432-CC29F5A81060}"/>
              </a:ext>
            </a:extLst>
          </p:cNvPr>
          <p:cNvSpPr txBox="1"/>
          <p:nvPr/>
        </p:nvSpPr>
        <p:spPr>
          <a:xfrm>
            <a:off x="6323796" y="779259"/>
            <a:ext cx="330540" cy="4001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000" b="1" dirty="0" err="1">
                <a:solidFill>
                  <a:srgbClr val="B57BA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ŷ</a:t>
            </a:r>
            <a:endParaRPr lang="en-US" sz="2000" b="1" dirty="0">
              <a:solidFill>
                <a:srgbClr val="B57BA6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A84FF1F1-CFB9-564D-A751-3DE4710B2F15}"/>
              </a:ext>
            </a:extLst>
          </p:cNvPr>
          <p:cNvGrpSpPr/>
          <p:nvPr/>
        </p:nvGrpSpPr>
        <p:grpSpPr>
          <a:xfrm>
            <a:off x="5145205" y="1946107"/>
            <a:ext cx="298480" cy="525691"/>
            <a:chOff x="7787573" y="1903182"/>
            <a:chExt cx="298480" cy="618118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456B1AA-8495-7145-96ED-D70BE113A077}"/>
                </a:ext>
              </a:extLst>
            </p:cNvPr>
            <p:cNvSpPr txBox="1"/>
            <p:nvPr/>
          </p:nvSpPr>
          <p:spPr>
            <a:xfrm>
              <a:off x="7787573" y="1903182"/>
              <a:ext cx="298480" cy="4704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rgbClr val="B57BA6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⌃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030AC18-B639-0940-B58E-2F4AEC1413AB}"/>
                </a:ext>
              </a:extLst>
            </p:cNvPr>
            <p:cNvSpPr txBox="1"/>
            <p:nvPr/>
          </p:nvSpPr>
          <p:spPr>
            <a:xfrm>
              <a:off x="7802001" y="2050842"/>
              <a:ext cx="284052" cy="47045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B57BA6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f</a:t>
              </a:r>
            </a:p>
          </p:txBody>
        </p:sp>
      </p:grp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FECEF0C6-6F7C-5140-A136-BAC55F344673}"/>
              </a:ext>
            </a:extLst>
          </p:cNvPr>
          <p:cNvCxnSpPr>
            <a:cxnSpLocks/>
            <a:stCxn id="10" idx="0"/>
            <a:endCxn id="8" idx="2"/>
          </p:cNvCxnSpPr>
          <p:nvPr/>
        </p:nvCxnSpPr>
        <p:spPr>
          <a:xfrm flipH="1" flipV="1">
            <a:off x="5568559" y="1741278"/>
            <a:ext cx="1464" cy="879976"/>
          </a:xfrm>
          <a:prstGeom prst="straightConnector1">
            <a:avLst/>
          </a:prstGeom>
          <a:ln w="57150" cmpd="sng">
            <a:solidFill>
              <a:schemeClr val="tx2">
                <a:lumMod val="50000"/>
              </a:schemeClr>
            </a:solidFill>
            <a:headEnd type="none"/>
            <a:tailEnd type="triangle" w="lg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60" name="Elbow Connector 59">
            <a:extLst>
              <a:ext uri="{FF2B5EF4-FFF2-40B4-BE49-F238E27FC236}">
                <a16:creationId xmlns:a16="http://schemas.microsoft.com/office/drawing/2014/main" id="{146F2006-D98D-5944-9099-C76AE06FCB97}"/>
              </a:ext>
            </a:extLst>
          </p:cNvPr>
          <p:cNvCxnSpPr>
            <a:cxnSpLocks/>
            <a:stCxn id="5" idx="3"/>
            <a:endCxn id="9" idx="1"/>
          </p:cNvCxnSpPr>
          <p:nvPr/>
        </p:nvCxnSpPr>
        <p:spPr>
          <a:xfrm rot="16200000" flipH="1">
            <a:off x="2474211" y="1715478"/>
            <a:ext cx="2322752" cy="2853441"/>
          </a:xfrm>
          <a:prstGeom prst="bentConnector2">
            <a:avLst/>
          </a:prstGeom>
          <a:ln w="57150" cmpd="sng">
            <a:solidFill>
              <a:schemeClr val="tx2">
                <a:lumMod val="50000"/>
              </a:schemeClr>
            </a:solidFill>
            <a:headEnd type="none"/>
            <a:tailEnd type="triangle" w="lg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6540415"/>
      </p:ext>
    </p:extLst>
  </p:cSld>
  <p:clrMapOvr>
    <a:masterClrMapping/>
  </p:clrMapOvr>
  <p:transition spd="slow">
    <p:push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077249-D0A4-9D4A-A3C0-DF109D2242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Regression Model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F6B0A4E6-A796-5F49-B744-5CB763674FE4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139700" indent="0">
                  <a:buNone/>
                </a:pPr>
                <a:r>
                  <a:rPr lang="en-US" dirty="0"/>
                  <a:t>Assume the data is produced by a line.</a:t>
                </a:r>
              </a:p>
              <a:p>
                <a:pPr marL="13970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𝜖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/>
                  <a:t> are the </a:t>
                </a:r>
                <a:r>
                  <a:rPr lang="en-US" b="1" dirty="0"/>
                  <a:t>parameters </a:t>
                </a:r>
                <a:r>
                  <a:rPr lang="en-US" dirty="0"/>
                  <a:t>of our model that need to be learned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/>
                  <a:t> is the intercept ($ of the land with no house)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/>
                  <a:t> is the slope ($ increase per increase in sq. ft)</a:t>
                </a:r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r>
                  <a:rPr lang="en-US" dirty="0"/>
                  <a:t>Learn estimates of these </a:t>
                </a:r>
                <a:br>
                  <a:rPr lang="en-US" dirty="0"/>
                </a:br>
                <a:r>
                  <a:rPr lang="en-US" dirty="0"/>
                  <a:t>parameters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</m:acc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</m:acc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/>
                  <a:t> and use </a:t>
                </a:r>
                <a:br>
                  <a:rPr lang="en-US" dirty="0"/>
                </a:br>
                <a:r>
                  <a:rPr lang="en-US" dirty="0"/>
                  <a:t>them to predict new value</a:t>
                </a:r>
                <a:br>
                  <a:rPr lang="en-US" dirty="0"/>
                </a:br>
                <a:r>
                  <a:rPr lang="en-US" dirty="0"/>
                  <a:t>for any input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dirty="0"/>
                  <a:t>! </a:t>
                </a:r>
                <a:br>
                  <a:rPr lang="en-US" dirty="0"/>
                </a:br>
                <a:endParaRPr lang="en-US" dirty="0"/>
              </a:p>
              <a:p>
                <a:pPr marL="139700" indent="0">
                  <a:buNone/>
                </a:pPr>
                <a:r>
                  <a:rPr lang="en-US" b="0" dirty="0"/>
                  <a:t>           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acc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</m:acc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</m:acc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endParaRPr lang="en-US" dirty="0"/>
              </a:p>
              <a:p>
                <a:pPr marL="139700" indent="0">
                  <a:buNone/>
                </a:pPr>
                <a:br>
                  <a:rPr lang="en-US" dirty="0"/>
                </a:br>
                <a:r>
                  <a:rPr lang="en-US" dirty="0"/>
                  <a:t>Why don’t we add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𝜖</m:t>
                    </m:r>
                  </m:oMath>
                </a14:m>
                <a:r>
                  <a:rPr lang="en-US" dirty="0"/>
                  <a:t>?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pPr marL="139700" indent="0">
                  <a:buNone/>
                </a:pPr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F6B0A4E6-A796-5F49-B744-5CB763674FE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3"/>
                <a:stretch>
                  <a:fillRect b="-1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9E05D4-EC64-644B-A82C-477A623919C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28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93D06D2-C12E-CD4F-B581-DFFF511345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2704" y="2454571"/>
            <a:ext cx="3276846" cy="2295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8471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3B7370-5F0B-4649-A3B1-93A3687581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Basic Idea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F7AF26-194C-B24B-AA73-23112FFC383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 dirty="0"/>
              <a:t>Try a bunch of different lines and see which one is best! </a:t>
            </a:r>
          </a:p>
          <a:p>
            <a:pPr marL="139700" indent="0">
              <a:buNone/>
            </a:pPr>
            <a:r>
              <a:rPr lang="en-US" dirty="0"/>
              <a:t>What does best even mean here?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E90809-1208-FE45-9230-60211119BAF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29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DFC0942-F809-6740-9478-6AFF991862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4425" y="1313100"/>
            <a:ext cx="5187422" cy="3633551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B379383-32BF-8443-B0FA-454EF51254EF}"/>
              </a:ext>
            </a:extLst>
          </p:cNvPr>
          <p:cNvCxnSpPr>
            <a:cxnSpLocks/>
          </p:cNvCxnSpPr>
          <p:nvPr/>
        </p:nvCxnSpPr>
        <p:spPr>
          <a:xfrm>
            <a:off x="3217635" y="2865049"/>
            <a:ext cx="4634753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A800105-49F0-EE49-88F1-E8EE650A1818}"/>
              </a:ext>
            </a:extLst>
          </p:cNvPr>
          <p:cNvCxnSpPr>
            <a:cxnSpLocks/>
          </p:cNvCxnSpPr>
          <p:nvPr/>
        </p:nvCxnSpPr>
        <p:spPr>
          <a:xfrm flipV="1">
            <a:off x="3217635" y="2671698"/>
            <a:ext cx="4634753" cy="45817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B20FF15-38FE-C841-8819-808E8FE4830F}"/>
              </a:ext>
            </a:extLst>
          </p:cNvPr>
          <p:cNvCxnSpPr>
            <a:cxnSpLocks/>
          </p:cNvCxnSpPr>
          <p:nvPr/>
        </p:nvCxnSpPr>
        <p:spPr>
          <a:xfrm flipV="1">
            <a:off x="3217635" y="2411082"/>
            <a:ext cx="4634753" cy="586381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ADEE7F1-486E-014F-8719-6286EAE73328}"/>
              </a:ext>
            </a:extLst>
          </p:cNvPr>
          <p:cNvCxnSpPr>
            <a:cxnSpLocks/>
          </p:cNvCxnSpPr>
          <p:nvPr/>
        </p:nvCxnSpPr>
        <p:spPr>
          <a:xfrm flipV="1">
            <a:off x="3217634" y="2108108"/>
            <a:ext cx="4536142" cy="1317289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85430A6-524C-E648-941E-838EC0B9F148}"/>
              </a:ext>
            </a:extLst>
          </p:cNvPr>
          <p:cNvCxnSpPr>
            <a:cxnSpLocks/>
          </p:cNvCxnSpPr>
          <p:nvPr/>
        </p:nvCxnSpPr>
        <p:spPr>
          <a:xfrm>
            <a:off x="3217634" y="2548934"/>
            <a:ext cx="4634754" cy="774293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85971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8421AE8-F810-324E-AC29-179837BF24A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</a:t>
            </a:fld>
            <a:endParaRPr lang="en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A72EB3E-4E52-423C-A4D4-CD9E1DC5C2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1727"/>
            <a:ext cx="9144000" cy="4220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866056"/>
      </p:ext>
    </p:extLst>
  </p:cSld>
  <p:clrMapOvr>
    <a:masterClrMapping/>
  </p:clrMapOvr>
  <p:transition spd="slow">
    <p:push dir="u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A5B76A-BC31-9544-94BC-F7C4354D508E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30</a:t>
            </a:fld>
            <a:endParaRPr lang="en"/>
          </a:p>
        </p:txBody>
      </p:sp>
      <p:sp>
        <p:nvSpPr>
          <p:cNvPr id="5" name="Magnetic Disk 4">
            <a:extLst>
              <a:ext uri="{FF2B5EF4-FFF2-40B4-BE49-F238E27FC236}">
                <a16:creationId xmlns:a16="http://schemas.microsoft.com/office/drawing/2014/main" id="{C4364BFB-EC69-E749-9002-10868755BE97}"/>
              </a:ext>
            </a:extLst>
          </p:cNvPr>
          <p:cNvSpPr/>
          <p:nvPr/>
        </p:nvSpPr>
        <p:spPr>
          <a:xfrm>
            <a:off x="1480553" y="604341"/>
            <a:ext cx="1456628" cy="1376482"/>
          </a:xfrm>
          <a:prstGeom prst="flowChartMagneticDisk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09" rIns="91416" bIns="45709" anchor="ctr"/>
          <a:lstStyle/>
          <a:p>
            <a:pPr algn="ctr"/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Training</a:t>
            </a:r>
          </a:p>
          <a:p>
            <a:pPr algn="ctr"/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Data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7EFC9E6-F361-CB45-83B3-BB49354FECA8}"/>
              </a:ext>
            </a:extLst>
          </p:cNvPr>
          <p:cNvSpPr txBox="1"/>
          <p:nvPr/>
        </p:nvSpPr>
        <p:spPr>
          <a:xfrm>
            <a:off x="3262990" y="848726"/>
            <a:ext cx="1388522" cy="89255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tIns="137160" bIns="137160" rtlCol="0">
            <a:spAutoFit/>
          </a:bodyPr>
          <a:lstStyle/>
          <a:p>
            <a:pPr algn="ctr"/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Feature</a:t>
            </a:r>
            <a:b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extraction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1F106884-F4CC-2A41-A554-8F8A17E83690}"/>
              </a:ext>
            </a:extLst>
          </p:cNvPr>
          <p:cNvCxnSpPr>
            <a:cxnSpLocks/>
            <a:stCxn id="5" idx="4"/>
            <a:endCxn id="6" idx="1"/>
          </p:cNvCxnSpPr>
          <p:nvPr/>
        </p:nvCxnSpPr>
        <p:spPr>
          <a:xfrm>
            <a:off x="2937181" y="1292582"/>
            <a:ext cx="325809" cy="2420"/>
          </a:xfrm>
          <a:prstGeom prst="straightConnector1">
            <a:avLst/>
          </a:prstGeom>
          <a:ln w="57150" cmpd="sng">
            <a:solidFill>
              <a:schemeClr val="tx2">
                <a:lumMod val="50000"/>
              </a:schemeClr>
            </a:solidFill>
            <a:headEnd type="none"/>
            <a:tailEnd type="triangle" w="lg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A37D5245-67D9-FF4E-B7BA-B6D2A990E7F9}"/>
              </a:ext>
            </a:extLst>
          </p:cNvPr>
          <p:cNvSpPr txBox="1"/>
          <p:nvPr/>
        </p:nvSpPr>
        <p:spPr>
          <a:xfrm>
            <a:off x="5096314" y="848726"/>
            <a:ext cx="944489" cy="89255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tIns="137160" bIns="137160" rtlCol="0">
            <a:spAutoFit/>
          </a:bodyPr>
          <a:lstStyle/>
          <a:p>
            <a:pPr algn="ctr"/>
            <a:r>
              <a:rPr lang="en-US" sz="2000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ML </a:t>
            </a:r>
            <a:br>
              <a:rPr lang="en-US" sz="2000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2000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model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EE8A201-1AB1-1B44-91B7-89B0202ADC7D}"/>
              </a:ext>
            </a:extLst>
          </p:cNvPr>
          <p:cNvSpPr txBox="1"/>
          <p:nvPr/>
        </p:nvSpPr>
        <p:spPr>
          <a:xfrm>
            <a:off x="5062308" y="3857299"/>
            <a:ext cx="1032655" cy="892552"/>
          </a:xfrm>
          <a:prstGeom prst="rect">
            <a:avLst/>
          </a:prstGeom>
          <a:solidFill>
            <a:schemeClr val="accent2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tIns="137160" bIns="137160" rtlCol="0">
            <a:spAutoFit/>
          </a:bodyPr>
          <a:lstStyle/>
          <a:p>
            <a:pPr algn="ctr"/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Quality</a:t>
            </a:r>
            <a:b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metric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F6C0F34-6D8A-C148-9B3D-AB7B8AF6047B}"/>
              </a:ext>
            </a:extLst>
          </p:cNvPr>
          <p:cNvSpPr txBox="1"/>
          <p:nvPr/>
        </p:nvSpPr>
        <p:spPr>
          <a:xfrm>
            <a:off x="4683402" y="2621254"/>
            <a:ext cx="1773241" cy="584775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tIns="137160" bIns="137160" rtlCol="0">
            <a:spAutoFit/>
          </a:bodyPr>
          <a:lstStyle/>
          <a:p>
            <a:pPr algn="ctr"/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ML algorithm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2CA6166-C6F8-374D-84E4-31459199FC24}"/>
              </a:ext>
            </a:extLst>
          </p:cNvPr>
          <p:cNvCxnSpPr>
            <a:cxnSpLocks/>
            <a:stCxn id="6" idx="3"/>
            <a:endCxn id="8" idx="1"/>
          </p:cNvCxnSpPr>
          <p:nvPr/>
        </p:nvCxnSpPr>
        <p:spPr>
          <a:xfrm>
            <a:off x="4651512" y="1295002"/>
            <a:ext cx="444802" cy="0"/>
          </a:xfrm>
          <a:prstGeom prst="straightConnector1">
            <a:avLst/>
          </a:prstGeom>
          <a:ln w="57150" cmpd="sng">
            <a:solidFill>
              <a:schemeClr val="tx2">
                <a:lumMod val="50000"/>
              </a:schemeClr>
            </a:solidFill>
            <a:headEnd type="none"/>
            <a:tailEnd type="triangle" w="lg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91DEDDE-43FC-0943-BB2E-68E81EFE30E7}"/>
              </a:ext>
            </a:extLst>
          </p:cNvPr>
          <p:cNvCxnSpPr>
            <a:cxnSpLocks/>
            <a:stCxn id="8" idx="3"/>
          </p:cNvCxnSpPr>
          <p:nvPr/>
        </p:nvCxnSpPr>
        <p:spPr>
          <a:xfrm>
            <a:off x="6040803" y="1295002"/>
            <a:ext cx="1710505" cy="0"/>
          </a:xfrm>
          <a:prstGeom prst="straightConnector1">
            <a:avLst/>
          </a:prstGeom>
          <a:ln w="57150" cmpd="sng">
            <a:solidFill>
              <a:schemeClr val="tx2">
                <a:lumMod val="50000"/>
              </a:schemeClr>
            </a:solidFill>
            <a:headEnd type="none"/>
            <a:tailEnd type="triangle" w="lg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F7DB67C9-8E9B-754F-A691-84BF7629177A}"/>
              </a:ext>
            </a:extLst>
          </p:cNvPr>
          <p:cNvCxnSpPr>
            <a:cxnSpLocks/>
            <a:stCxn id="9" idx="0"/>
            <a:endCxn id="10" idx="2"/>
          </p:cNvCxnSpPr>
          <p:nvPr/>
        </p:nvCxnSpPr>
        <p:spPr>
          <a:xfrm flipH="1" flipV="1">
            <a:off x="5570023" y="3206029"/>
            <a:ext cx="8613" cy="651270"/>
          </a:xfrm>
          <a:prstGeom prst="straightConnector1">
            <a:avLst/>
          </a:prstGeom>
          <a:ln w="57150" cmpd="sng">
            <a:solidFill>
              <a:schemeClr val="tx2">
                <a:lumMod val="50000"/>
              </a:schemeClr>
            </a:solidFill>
            <a:headEnd type="none"/>
            <a:tailEnd type="triangle" w="lg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6" name="Elbow Connector 15">
            <a:extLst>
              <a:ext uri="{FF2B5EF4-FFF2-40B4-BE49-F238E27FC236}">
                <a16:creationId xmlns:a16="http://schemas.microsoft.com/office/drawing/2014/main" id="{B629CD6C-161F-9145-B002-DC565F5F56E4}"/>
              </a:ext>
            </a:extLst>
          </p:cNvPr>
          <p:cNvCxnSpPr>
            <a:cxnSpLocks/>
            <a:endCxn id="9" idx="3"/>
          </p:cNvCxnSpPr>
          <p:nvPr/>
        </p:nvCxnSpPr>
        <p:spPr>
          <a:xfrm rot="5400000">
            <a:off x="5130824" y="2251666"/>
            <a:ext cx="3016049" cy="1087769"/>
          </a:xfrm>
          <a:prstGeom prst="bentConnector2">
            <a:avLst/>
          </a:prstGeom>
          <a:ln w="57150" cmpd="sng">
            <a:solidFill>
              <a:schemeClr val="tx2">
                <a:lumMod val="50000"/>
              </a:schemeClr>
            </a:solidFill>
            <a:headEnd type="none"/>
            <a:tailEnd type="triangle" w="lg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EE17AACC-E410-CF4C-BB3B-75B6F299CA6D}"/>
              </a:ext>
            </a:extLst>
          </p:cNvPr>
          <p:cNvSpPr txBox="1"/>
          <p:nvPr/>
        </p:nvSpPr>
        <p:spPr>
          <a:xfrm>
            <a:off x="2309451" y="2053171"/>
            <a:ext cx="330540" cy="4001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B57BA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62F1E63-D230-BD4E-A884-4DB22D02642B}"/>
              </a:ext>
            </a:extLst>
          </p:cNvPr>
          <p:cNvSpPr txBox="1"/>
          <p:nvPr/>
        </p:nvSpPr>
        <p:spPr>
          <a:xfrm>
            <a:off x="4692707" y="784485"/>
            <a:ext cx="333746" cy="4001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B57BA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x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EA53157-F48A-A249-A432-CC29F5A81060}"/>
              </a:ext>
            </a:extLst>
          </p:cNvPr>
          <p:cNvSpPr txBox="1"/>
          <p:nvPr/>
        </p:nvSpPr>
        <p:spPr>
          <a:xfrm>
            <a:off x="6323796" y="779259"/>
            <a:ext cx="330540" cy="4001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000" b="1" dirty="0" err="1">
                <a:solidFill>
                  <a:srgbClr val="B57BA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ŷ</a:t>
            </a:r>
            <a:endParaRPr lang="en-US" sz="2000" b="1" dirty="0">
              <a:solidFill>
                <a:srgbClr val="B57BA6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A84FF1F1-CFB9-564D-A751-3DE4710B2F15}"/>
              </a:ext>
            </a:extLst>
          </p:cNvPr>
          <p:cNvGrpSpPr/>
          <p:nvPr/>
        </p:nvGrpSpPr>
        <p:grpSpPr>
          <a:xfrm>
            <a:off x="5145205" y="1946107"/>
            <a:ext cx="298480" cy="525691"/>
            <a:chOff x="7787573" y="1903182"/>
            <a:chExt cx="298480" cy="618118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456B1AA-8495-7145-96ED-D70BE113A077}"/>
                </a:ext>
              </a:extLst>
            </p:cNvPr>
            <p:cNvSpPr txBox="1"/>
            <p:nvPr/>
          </p:nvSpPr>
          <p:spPr>
            <a:xfrm>
              <a:off x="7787573" y="1903182"/>
              <a:ext cx="298480" cy="4704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rgbClr val="B57BA6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⌃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030AC18-B639-0940-B58E-2F4AEC1413AB}"/>
                </a:ext>
              </a:extLst>
            </p:cNvPr>
            <p:cNvSpPr txBox="1"/>
            <p:nvPr/>
          </p:nvSpPr>
          <p:spPr>
            <a:xfrm>
              <a:off x="7802001" y="2050842"/>
              <a:ext cx="284052" cy="47045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B57BA6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f</a:t>
              </a:r>
            </a:p>
          </p:txBody>
        </p:sp>
      </p:grp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FECEF0C6-6F7C-5140-A136-BAC55F344673}"/>
              </a:ext>
            </a:extLst>
          </p:cNvPr>
          <p:cNvCxnSpPr>
            <a:cxnSpLocks/>
            <a:stCxn id="10" idx="0"/>
            <a:endCxn id="8" idx="2"/>
          </p:cNvCxnSpPr>
          <p:nvPr/>
        </p:nvCxnSpPr>
        <p:spPr>
          <a:xfrm flipH="1" flipV="1">
            <a:off x="5568559" y="1741278"/>
            <a:ext cx="1464" cy="879976"/>
          </a:xfrm>
          <a:prstGeom prst="straightConnector1">
            <a:avLst/>
          </a:prstGeom>
          <a:ln w="57150" cmpd="sng">
            <a:solidFill>
              <a:schemeClr val="tx2">
                <a:lumMod val="50000"/>
              </a:schemeClr>
            </a:solidFill>
            <a:headEnd type="none"/>
            <a:tailEnd type="triangle" w="lg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60" name="Elbow Connector 59">
            <a:extLst>
              <a:ext uri="{FF2B5EF4-FFF2-40B4-BE49-F238E27FC236}">
                <a16:creationId xmlns:a16="http://schemas.microsoft.com/office/drawing/2014/main" id="{146F2006-D98D-5944-9099-C76AE06FCB97}"/>
              </a:ext>
            </a:extLst>
          </p:cNvPr>
          <p:cNvCxnSpPr>
            <a:cxnSpLocks/>
            <a:stCxn id="5" idx="3"/>
            <a:endCxn id="9" idx="1"/>
          </p:cNvCxnSpPr>
          <p:nvPr/>
        </p:nvCxnSpPr>
        <p:spPr>
          <a:xfrm rot="16200000" flipH="1">
            <a:off x="2474211" y="1715478"/>
            <a:ext cx="2322752" cy="2853441"/>
          </a:xfrm>
          <a:prstGeom prst="bentConnector2">
            <a:avLst/>
          </a:prstGeom>
          <a:ln w="57150" cmpd="sng">
            <a:solidFill>
              <a:schemeClr val="tx2">
                <a:lumMod val="50000"/>
              </a:schemeClr>
            </a:solidFill>
            <a:headEnd type="none"/>
            <a:tailEnd type="triangle" w="lg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478762"/>
      </p:ext>
    </p:extLst>
  </p:cSld>
  <p:clrMapOvr>
    <a:masterClrMapping/>
  </p:clrMapOvr>
  <p:transition spd="slow">
    <p:push dir="u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11DEEA-BAC8-E347-B87D-EE5D4E5BC4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“Cost” of predictor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DEA7CDFF-1A91-3F4D-AE00-4CC1ADEB0347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139700" indent="0">
                  <a:buNone/>
                </a:pPr>
                <a:r>
                  <a:rPr lang="en-US" dirty="0"/>
                  <a:t>Define a “cost” for a particular setting of parameters</a:t>
                </a:r>
              </a:p>
              <a:p>
                <a:r>
                  <a:rPr lang="en-US" dirty="0"/>
                  <a:t>Low cost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/>
                  <a:t> Better fit</a:t>
                </a:r>
              </a:p>
              <a:p>
                <a:r>
                  <a:rPr lang="en-US" dirty="0"/>
                  <a:t>Find settings that minimize the cost</a:t>
                </a:r>
              </a:p>
              <a:p>
                <a:r>
                  <a:rPr lang="en-US" dirty="0"/>
                  <a:t>For regression, we will use the error as the cost.</a:t>
                </a:r>
              </a:p>
              <a:p>
                <a:pPr lvl="1"/>
                <a:r>
                  <a:rPr lang="en-US" dirty="0"/>
                  <a:t>Low error = Low cost = </a:t>
                </a:r>
                <a:r>
                  <a:rPr lang="en-US" b="1" dirty="0"/>
                  <a:t>Better predictor (hopefully)</a:t>
                </a:r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r>
                  <a:rPr lang="en-US" dirty="0"/>
                  <a:t>Note: There are other ways we can define cost which will result in different “best” predictors. We will see what these other costs are and how they affect the result.</a:t>
                </a:r>
              </a:p>
              <a:p>
                <a:pPr marL="13970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DEA7CDFF-1A91-3F4D-AE00-4CC1ADEB034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3"/>
                <a:stretch>
                  <a:fillRect r="-1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562A63-6FF7-DD41-8679-65046D0804E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31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7074391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4453FE-FCA9-0E4B-BEA3-D637A3D53B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Residual Sum of Squares (RSS)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411B34-4BA3-9448-8FDA-07072FE34E4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 dirty="0"/>
              <a:t>How to define error? </a:t>
            </a:r>
            <a:r>
              <a:rPr lang="en-US" b="1" dirty="0"/>
              <a:t>Residual sum of squares (RSS)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76D1D0-DDD0-4E4E-B308-6F4FCEAFD0D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32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EDA42E3-2733-704D-9C05-642C0CF73F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2394" y="2672334"/>
            <a:ext cx="3390516" cy="2374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067196"/>
      </p:ext>
    </p:extLst>
  </p:cSld>
  <p:clrMapOvr>
    <a:masterClrMapping/>
  </p:clrMapOvr>
  <p:transition spd="slow">
    <p:push dir="u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FA97C76-FB2D-EA41-A8CE-344FACC5816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r>
              <a:rPr lang="en-US" b="1" dirty="0">
                <a:solidFill>
                  <a:srgbClr val="B57BA6"/>
                </a:solidFill>
              </a:rPr>
              <a:t>Goal</a:t>
            </a:r>
            <a:r>
              <a:rPr lang="en-US" dirty="0"/>
              <a:t>: Get you actively participating in your learning</a:t>
            </a:r>
          </a:p>
          <a:p>
            <a:pPr fontAlgn="base"/>
            <a:r>
              <a:rPr lang="en-US" dirty="0"/>
              <a:t>Typical Activity</a:t>
            </a:r>
          </a:p>
          <a:p>
            <a:pPr lvl="1" fontAlgn="base"/>
            <a:r>
              <a:rPr lang="en-US" dirty="0"/>
              <a:t>Question is posed</a:t>
            </a:r>
          </a:p>
          <a:p>
            <a:pPr lvl="1" fontAlgn="base"/>
            <a:r>
              <a:rPr lang="en-US" b="1" dirty="0">
                <a:solidFill>
                  <a:srgbClr val="B57BA6"/>
                </a:solidFill>
              </a:rPr>
              <a:t>Think</a:t>
            </a:r>
            <a:r>
              <a:rPr lang="en-US" b="1" dirty="0"/>
              <a:t> </a:t>
            </a:r>
            <a:r>
              <a:rPr lang="en-US" dirty="0"/>
              <a:t>(1 min): Think about the question on your own</a:t>
            </a:r>
            <a:endParaRPr lang="en-US" b="1" dirty="0"/>
          </a:p>
          <a:p>
            <a:pPr lvl="1" fontAlgn="base"/>
            <a:r>
              <a:rPr lang="en-US" b="1" dirty="0">
                <a:solidFill>
                  <a:srgbClr val="B57BA6"/>
                </a:solidFill>
              </a:rPr>
              <a:t>Pair</a:t>
            </a:r>
            <a:r>
              <a:rPr lang="en-US" b="1" dirty="0"/>
              <a:t> </a:t>
            </a:r>
            <a:r>
              <a:rPr lang="en-US" dirty="0"/>
              <a:t>(2 min): Talk with your neighbor to discuss question</a:t>
            </a:r>
            <a:endParaRPr lang="en-US" b="1" dirty="0"/>
          </a:p>
          <a:p>
            <a:pPr lvl="2" fontAlgn="base"/>
            <a:r>
              <a:rPr lang="en-US" dirty="0"/>
              <a:t>If you arrive at different conclusions, discuss your logic and figure out why you differ!</a:t>
            </a:r>
          </a:p>
          <a:p>
            <a:pPr lvl="2" fontAlgn="base"/>
            <a:r>
              <a:rPr lang="en-US" dirty="0"/>
              <a:t>If you arrived at the same conclusion, discuss why the other answers might be wrong!</a:t>
            </a:r>
          </a:p>
          <a:p>
            <a:pPr lvl="1" fontAlgn="base"/>
            <a:r>
              <a:rPr lang="en-US" b="1" dirty="0">
                <a:solidFill>
                  <a:srgbClr val="B57BA6"/>
                </a:solidFill>
              </a:rPr>
              <a:t>Share</a:t>
            </a:r>
            <a:r>
              <a:rPr lang="en-US" b="1" dirty="0"/>
              <a:t> </a:t>
            </a:r>
            <a:r>
              <a:rPr lang="en-US" dirty="0"/>
              <a:t>(1 min): We discuss the conclusions as a class</a:t>
            </a:r>
          </a:p>
          <a:p>
            <a:pPr fontAlgn="base"/>
            <a:r>
              <a:rPr lang="en-US" dirty="0"/>
              <a:t>During each of the </a:t>
            </a:r>
            <a:r>
              <a:rPr lang="en-US" b="1" dirty="0">
                <a:solidFill>
                  <a:srgbClr val="B57BA6"/>
                </a:solidFill>
              </a:rPr>
              <a:t>Think</a:t>
            </a:r>
            <a:r>
              <a:rPr lang="en-US" b="1" dirty="0"/>
              <a:t> </a:t>
            </a:r>
            <a:r>
              <a:rPr lang="en-US" dirty="0"/>
              <a:t>and </a:t>
            </a:r>
            <a:r>
              <a:rPr lang="en-US" b="1" dirty="0">
                <a:solidFill>
                  <a:srgbClr val="B57BA6"/>
                </a:solidFill>
              </a:rPr>
              <a:t>Pair</a:t>
            </a:r>
            <a:r>
              <a:rPr lang="en-US" dirty="0"/>
              <a:t> stages, you will respond to the question via a Poll Everywhere poll</a:t>
            </a:r>
          </a:p>
          <a:p>
            <a:pPr lvl="1" fontAlgn="base"/>
            <a:r>
              <a:rPr lang="en-US" dirty="0"/>
              <a:t>Not worth any points, just here to help you learn!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C185414-4F24-234D-BC0D-66CF2C6927A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33</a:t>
            </a:fld>
            <a:endParaRPr lang="en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20DCCF3-A50E-3E40-BE3F-C75657B98C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 min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4D040DE-1915-AD40-9FEE-FA80B3D2B8B7}"/>
              </a:ext>
            </a:extLst>
          </p:cNvPr>
          <p:cNvSpPr/>
          <p:nvPr/>
        </p:nvSpPr>
        <p:spPr>
          <a:xfrm>
            <a:off x="197224" y="1048871"/>
            <a:ext cx="1649505" cy="1272988"/>
          </a:xfrm>
          <a:prstGeom prst="rect">
            <a:avLst/>
          </a:prstGeom>
          <a:solidFill>
            <a:srgbClr val="6093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287414"/>
      </p:ext>
    </p:extLst>
  </p:cSld>
  <p:clrMapOvr>
    <a:masterClrMapping/>
  </p:clrMapOvr>
  <p:transition spd="slow">
    <p:push dir="u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FA97C76-FB2D-EA41-A8CE-344FACC5816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 b="1" dirty="0"/>
              <a:t>Sort the following lines by their RSS on the data, from smallest to largest</a:t>
            </a:r>
            <a:r>
              <a:rPr lang="en-US" dirty="0"/>
              <a:t>. (estimate, don’t actually compute)</a:t>
            </a:r>
          </a:p>
          <a:p>
            <a:pPr marL="139700" indent="0">
              <a:buNone/>
            </a:pPr>
            <a:endParaRPr lang="en-US" b="1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C185414-4F24-234D-BC0D-66CF2C6927A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34</a:t>
            </a:fld>
            <a:endParaRPr lang="en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20DCCF3-A50E-3E40-BE3F-C75657B98C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 min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2894659-64D3-814F-87A0-8F337E939CA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485084" y="1231418"/>
            <a:ext cx="4807281" cy="3605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373977"/>
      </p:ext>
    </p:extLst>
  </p:cSld>
  <p:clrMapOvr>
    <a:masterClrMapping/>
  </p:clrMapOvr>
  <p:transition spd="slow">
    <p:push dir="u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FA97C76-FB2D-EA41-A8CE-344FACC5816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 b="1" dirty="0"/>
              <a:t>Sort the following lines by their RSS on the data, from smallest to largest</a:t>
            </a:r>
            <a:r>
              <a:rPr lang="en-US" dirty="0"/>
              <a:t>. (estimate, don’t actually compute)</a:t>
            </a:r>
          </a:p>
          <a:p>
            <a:pPr marL="139700" indent="0">
              <a:buNone/>
            </a:pPr>
            <a:endParaRPr lang="en-US" b="1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C185414-4F24-234D-BC0D-66CF2C6927A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35</a:t>
            </a:fld>
            <a:endParaRPr lang="en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20DCCF3-A50E-3E40-BE3F-C75657B98C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 min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2894659-64D3-814F-87A0-8F337E939CA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485084" y="1231418"/>
            <a:ext cx="4807281" cy="3605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015947"/>
      </p:ext>
    </p:extLst>
  </p:cSld>
  <p:clrMapOvr>
    <a:masterClrMapping/>
  </p:clrMapOvr>
  <p:transition spd="slow">
    <p:push dir="u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A5B76A-BC31-9544-94BC-F7C4354D508E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36</a:t>
            </a:fld>
            <a:endParaRPr lang="en"/>
          </a:p>
        </p:txBody>
      </p:sp>
      <p:sp>
        <p:nvSpPr>
          <p:cNvPr id="5" name="Magnetic Disk 4">
            <a:extLst>
              <a:ext uri="{FF2B5EF4-FFF2-40B4-BE49-F238E27FC236}">
                <a16:creationId xmlns:a16="http://schemas.microsoft.com/office/drawing/2014/main" id="{C4364BFB-EC69-E749-9002-10868755BE97}"/>
              </a:ext>
            </a:extLst>
          </p:cNvPr>
          <p:cNvSpPr/>
          <p:nvPr/>
        </p:nvSpPr>
        <p:spPr>
          <a:xfrm>
            <a:off x="1480553" y="604341"/>
            <a:ext cx="1456628" cy="1376482"/>
          </a:xfrm>
          <a:prstGeom prst="flowChartMagneticDisk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09" rIns="91416" bIns="45709" anchor="ctr"/>
          <a:lstStyle/>
          <a:p>
            <a:pPr algn="ctr"/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Training</a:t>
            </a:r>
          </a:p>
          <a:p>
            <a:pPr algn="ctr"/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Data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7EFC9E6-F361-CB45-83B3-BB49354FECA8}"/>
              </a:ext>
            </a:extLst>
          </p:cNvPr>
          <p:cNvSpPr txBox="1"/>
          <p:nvPr/>
        </p:nvSpPr>
        <p:spPr>
          <a:xfrm>
            <a:off x="3262990" y="848726"/>
            <a:ext cx="1388522" cy="89255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tIns="137160" bIns="137160" rtlCol="0">
            <a:spAutoFit/>
          </a:bodyPr>
          <a:lstStyle/>
          <a:p>
            <a:pPr algn="ctr"/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Feature</a:t>
            </a:r>
            <a:b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extraction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1F106884-F4CC-2A41-A554-8F8A17E83690}"/>
              </a:ext>
            </a:extLst>
          </p:cNvPr>
          <p:cNvCxnSpPr>
            <a:cxnSpLocks/>
            <a:stCxn id="5" idx="4"/>
            <a:endCxn id="6" idx="1"/>
          </p:cNvCxnSpPr>
          <p:nvPr/>
        </p:nvCxnSpPr>
        <p:spPr>
          <a:xfrm>
            <a:off x="2937181" y="1292582"/>
            <a:ext cx="325809" cy="2420"/>
          </a:xfrm>
          <a:prstGeom prst="straightConnector1">
            <a:avLst/>
          </a:prstGeom>
          <a:ln w="57150" cmpd="sng">
            <a:solidFill>
              <a:schemeClr val="tx2">
                <a:lumMod val="50000"/>
              </a:schemeClr>
            </a:solidFill>
            <a:headEnd type="none"/>
            <a:tailEnd type="triangle" w="lg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A37D5245-67D9-FF4E-B7BA-B6D2A990E7F9}"/>
              </a:ext>
            </a:extLst>
          </p:cNvPr>
          <p:cNvSpPr txBox="1"/>
          <p:nvPr/>
        </p:nvSpPr>
        <p:spPr>
          <a:xfrm>
            <a:off x="5096314" y="848726"/>
            <a:ext cx="944489" cy="89255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tIns="137160" bIns="137160" rtlCol="0">
            <a:spAutoFit/>
          </a:bodyPr>
          <a:lstStyle/>
          <a:p>
            <a:pPr algn="ctr"/>
            <a:r>
              <a:rPr lang="en-US" sz="2000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ML </a:t>
            </a:r>
            <a:br>
              <a:rPr lang="en-US" sz="2000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2000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model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EE8A201-1AB1-1B44-91B7-89B0202ADC7D}"/>
              </a:ext>
            </a:extLst>
          </p:cNvPr>
          <p:cNvSpPr txBox="1"/>
          <p:nvPr/>
        </p:nvSpPr>
        <p:spPr>
          <a:xfrm>
            <a:off x="5062308" y="3857299"/>
            <a:ext cx="1032655" cy="89255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tIns="137160" bIns="137160" rtlCol="0">
            <a:spAutoFit/>
          </a:bodyPr>
          <a:lstStyle/>
          <a:p>
            <a:pPr algn="ctr"/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Quality</a:t>
            </a:r>
            <a:b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metric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F6C0F34-6D8A-C148-9B3D-AB7B8AF6047B}"/>
              </a:ext>
            </a:extLst>
          </p:cNvPr>
          <p:cNvSpPr txBox="1"/>
          <p:nvPr/>
        </p:nvSpPr>
        <p:spPr>
          <a:xfrm>
            <a:off x="4683402" y="2621254"/>
            <a:ext cx="1773241" cy="584775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tIns="137160" bIns="137160" rtlCol="0">
            <a:spAutoFit/>
          </a:bodyPr>
          <a:lstStyle/>
          <a:p>
            <a:pPr algn="ctr"/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ML algorithm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2CA6166-C6F8-374D-84E4-31459199FC24}"/>
              </a:ext>
            </a:extLst>
          </p:cNvPr>
          <p:cNvCxnSpPr>
            <a:cxnSpLocks/>
            <a:stCxn id="6" idx="3"/>
            <a:endCxn id="8" idx="1"/>
          </p:cNvCxnSpPr>
          <p:nvPr/>
        </p:nvCxnSpPr>
        <p:spPr>
          <a:xfrm>
            <a:off x="4651512" y="1295002"/>
            <a:ext cx="444802" cy="0"/>
          </a:xfrm>
          <a:prstGeom prst="straightConnector1">
            <a:avLst/>
          </a:prstGeom>
          <a:ln w="57150" cmpd="sng">
            <a:solidFill>
              <a:schemeClr val="tx2">
                <a:lumMod val="50000"/>
              </a:schemeClr>
            </a:solidFill>
            <a:headEnd type="none"/>
            <a:tailEnd type="triangle" w="lg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91DEDDE-43FC-0943-BB2E-68E81EFE30E7}"/>
              </a:ext>
            </a:extLst>
          </p:cNvPr>
          <p:cNvCxnSpPr>
            <a:cxnSpLocks/>
            <a:stCxn id="8" idx="3"/>
          </p:cNvCxnSpPr>
          <p:nvPr/>
        </p:nvCxnSpPr>
        <p:spPr>
          <a:xfrm>
            <a:off x="6040803" y="1295002"/>
            <a:ext cx="1710505" cy="0"/>
          </a:xfrm>
          <a:prstGeom prst="straightConnector1">
            <a:avLst/>
          </a:prstGeom>
          <a:ln w="57150" cmpd="sng">
            <a:solidFill>
              <a:schemeClr val="tx2">
                <a:lumMod val="50000"/>
              </a:schemeClr>
            </a:solidFill>
            <a:headEnd type="none"/>
            <a:tailEnd type="triangle" w="lg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F7DB67C9-8E9B-754F-A691-84BF7629177A}"/>
              </a:ext>
            </a:extLst>
          </p:cNvPr>
          <p:cNvCxnSpPr>
            <a:cxnSpLocks/>
            <a:stCxn id="9" idx="0"/>
            <a:endCxn id="10" idx="2"/>
          </p:cNvCxnSpPr>
          <p:nvPr/>
        </p:nvCxnSpPr>
        <p:spPr>
          <a:xfrm flipH="1" flipV="1">
            <a:off x="5570023" y="3206029"/>
            <a:ext cx="8613" cy="651270"/>
          </a:xfrm>
          <a:prstGeom prst="straightConnector1">
            <a:avLst/>
          </a:prstGeom>
          <a:ln w="57150" cmpd="sng">
            <a:solidFill>
              <a:schemeClr val="tx2">
                <a:lumMod val="50000"/>
              </a:schemeClr>
            </a:solidFill>
            <a:headEnd type="none"/>
            <a:tailEnd type="triangle" w="lg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6" name="Elbow Connector 15">
            <a:extLst>
              <a:ext uri="{FF2B5EF4-FFF2-40B4-BE49-F238E27FC236}">
                <a16:creationId xmlns:a16="http://schemas.microsoft.com/office/drawing/2014/main" id="{B629CD6C-161F-9145-B002-DC565F5F56E4}"/>
              </a:ext>
            </a:extLst>
          </p:cNvPr>
          <p:cNvCxnSpPr>
            <a:cxnSpLocks/>
            <a:endCxn id="9" idx="3"/>
          </p:cNvCxnSpPr>
          <p:nvPr/>
        </p:nvCxnSpPr>
        <p:spPr>
          <a:xfrm rot="5400000">
            <a:off x="5130824" y="2251666"/>
            <a:ext cx="3016049" cy="1087769"/>
          </a:xfrm>
          <a:prstGeom prst="bentConnector2">
            <a:avLst/>
          </a:prstGeom>
          <a:ln w="57150" cmpd="sng">
            <a:solidFill>
              <a:schemeClr val="tx2">
                <a:lumMod val="50000"/>
              </a:schemeClr>
            </a:solidFill>
            <a:headEnd type="none"/>
            <a:tailEnd type="triangle" w="lg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EE17AACC-E410-CF4C-BB3B-75B6F299CA6D}"/>
              </a:ext>
            </a:extLst>
          </p:cNvPr>
          <p:cNvSpPr txBox="1"/>
          <p:nvPr/>
        </p:nvSpPr>
        <p:spPr>
          <a:xfrm>
            <a:off x="2309451" y="2053171"/>
            <a:ext cx="330540" cy="4001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B57BA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62F1E63-D230-BD4E-A884-4DB22D02642B}"/>
              </a:ext>
            </a:extLst>
          </p:cNvPr>
          <p:cNvSpPr txBox="1"/>
          <p:nvPr/>
        </p:nvSpPr>
        <p:spPr>
          <a:xfrm>
            <a:off x="4692707" y="784485"/>
            <a:ext cx="333746" cy="4001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B57BA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x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EA53157-F48A-A249-A432-CC29F5A81060}"/>
              </a:ext>
            </a:extLst>
          </p:cNvPr>
          <p:cNvSpPr txBox="1"/>
          <p:nvPr/>
        </p:nvSpPr>
        <p:spPr>
          <a:xfrm>
            <a:off x="6323796" y="779259"/>
            <a:ext cx="330540" cy="4001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000" b="1" dirty="0" err="1">
                <a:solidFill>
                  <a:srgbClr val="B57BA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ŷ</a:t>
            </a:r>
            <a:endParaRPr lang="en-US" sz="2000" b="1" dirty="0">
              <a:solidFill>
                <a:srgbClr val="B57BA6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A84FF1F1-CFB9-564D-A751-3DE4710B2F15}"/>
              </a:ext>
            </a:extLst>
          </p:cNvPr>
          <p:cNvGrpSpPr/>
          <p:nvPr/>
        </p:nvGrpSpPr>
        <p:grpSpPr>
          <a:xfrm>
            <a:off x="5145205" y="1946107"/>
            <a:ext cx="298480" cy="525691"/>
            <a:chOff x="7787573" y="1903182"/>
            <a:chExt cx="298480" cy="618118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456B1AA-8495-7145-96ED-D70BE113A077}"/>
                </a:ext>
              </a:extLst>
            </p:cNvPr>
            <p:cNvSpPr txBox="1"/>
            <p:nvPr/>
          </p:nvSpPr>
          <p:spPr>
            <a:xfrm>
              <a:off x="7787573" y="1903182"/>
              <a:ext cx="298480" cy="4704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rgbClr val="B57BA6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⌃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030AC18-B639-0940-B58E-2F4AEC1413AB}"/>
                </a:ext>
              </a:extLst>
            </p:cNvPr>
            <p:cNvSpPr txBox="1"/>
            <p:nvPr/>
          </p:nvSpPr>
          <p:spPr>
            <a:xfrm>
              <a:off x="7802001" y="2050842"/>
              <a:ext cx="284052" cy="47045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B57BA6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f</a:t>
              </a:r>
            </a:p>
          </p:txBody>
        </p:sp>
      </p:grp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FECEF0C6-6F7C-5140-A136-BAC55F344673}"/>
              </a:ext>
            </a:extLst>
          </p:cNvPr>
          <p:cNvCxnSpPr>
            <a:cxnSpLocks/>
            <a:stCxn id="10" idx="0"/>
            <a:endCxn id="8" idx="2"/>
          </p:cNvCxnSpPr>
          <p:nvPr/>
        </p:nvCxnSpPr>
        <p:spPr>
          <a:xfrm flipH="1" flipV="1">
            <a:off x="5568559" y="1741278"/>
            <a:ext cx="1464" cy="879976"/>
          </a:xfrm>
          <a:prstGeom prst="straightConnector1">
            <a:avLst/>
          </a:prstGeom>
          <a:ln w="57150" cmpd="sng">
            <a:solidFill>
              <a:schemeClr val="tx2">
                <a:lumMod val="50000"/>
              </a:schemeClr>
            </a:solidFill>
            <a:headEnd type="none"/>
            <a:tailEnd type="triangle" w="lg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60" name="Elbow Connector 59">
            <a:extLst>
              <a:ext uri="{FF2B5EF4-FFF2-40B4-BE49-F238E27FC236}">
                <a16:creationId xmlns:a16="http://schemas.microsoft.com/office/drawing/2014/main" id="{146F2006-D98D-5944-9099-C76AE06FCB97}"/>
              </a:ext>
            </a:extLst>
          </p:cNvPr>
          <p:cNvCxnSpPr>
            <a:cxnSpLocks/>
            <a:stCxn id="5" idx="3"/>
            <a:endCxn id="9" idx="1"/>
          </p:cNvCxnSpPr>
          <p:nvPr/>
        </p:nvCxnSpPr>
        <p:spPr>
          <a:xfrm rot="16200000" flipH="1">
            <a:off x="2474211" y="1715478"/>
            <a:ext cx="2322752" cy="2853441"/>
          </a:xfrm>
          <a:prstGeom prst="bentConnector2">
            <a:avLst/>
          </a:prstGeom>
          <a:ln w="57150" cmpd="sng">
            <a:solidFill>
              <a:schemeClr val="tx2">
                <a:lumMod val="50000"/>
              </a:schemeClr>
            </a:solidFill>
            <a:headEnd type="none"/>
            <a:tailEnd type="triangle" w="lg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2824059"/>
      </p:ext>
    </p:extLst>
  </p:cSld>
  <p:clrMapOvr>
    <a:masterClrMapping/>
  </p:clrMapOvr>
  <p:transition spd="slow">
    <p:push dir="u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D8B12D-3429-BF49-9E1D-FB79B2A529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Minimizing Cost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DFD3BC4B-3780-C54C-B351-8A8775BE0213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139700" indent="0">
                  <a:buNone/>
                </a:pPr>
                <a:r>
                  <a:rPr lang="en-US" dirty="0"/>
                  <a:t>RSS is a function with inputs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/>
                  <a:t>, different settings have different RSS for a dataset</a:t>
                </a:r>
              </a:p>
              <a:p>
                <a:pPr marL="139700" indent="0">
                  <a:buNone/>
                </a:pPr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DFD3BC4B-3780-C54C-B351-8A8775BE021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714D90-B4BD-9443-A5ED-02BEEA5A84B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37</a:t>
            </a:fld>
            <a:endParaRPr lang="en"/>
          </a:p>
        </p:txBody>
      </p:sp>
      <p:pic>
        <p:nvPicPr>
          <p:cNvPr id="5" name="Picture 4" descr="diagonal_mesh.png">
            <a:extLst>
              <a:ext uri="{FF2B5EF4-FFF2-40B4-BE49-F238E27FC236}">
                <a16:creationId xmlns:a16="http://schemas.microsoft.com/office/drawing/2014/main" id="{FAA33358-D3F3-2342-AB8B-8D48BE24681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6918" y="1066800"/>
            <a:ext cx="4224585" cy="315259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2EE13B9-E4FB-8D4E-BF2F-0B7E7CA3F694}"/>
                  </a:ext>
                </a:extLst>
              </p:cNvPr>
              <p:cNvSpPr txBox="1"/>
              <p:nvPr/>
            </p:nvSpPr>
            <p:spPr>
              <a:xfrm>
                <a:off x="5810309" y="1894458"/>
                <a:ext cx="3208185" cy="7645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</m:acc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</m:acc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i="0" smtClean="0">
                                  <a:latin typeface="Cambria Math" panose="02040503050406030204" pitchFamily="18" charset="0"/>
                                </a:rPr>
                                <m:t>min</m:t>
                              </m:r>
                            </m:e>
                            <m:lim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rgbClr val="B57BA6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rgbClr val="B57BA6"/>
                                      </a:solidFill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B57BA6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solidFill>
                                    <a:srgbClr val="B57BA6"/>
                                  </a:solidFill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rgbClr val="B57BA6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rgbClr val="B57BA6"/>
                                      </a:solidFill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B57BA6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lim>
                          </m:limLow>
                        </m:fName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𝑅𝑆𝑆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rgbClr val="B57BA6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rgbClr val="B57BA6"/>
                                      </a:solidFill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B57BA6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rgbClr val="B57BA6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rgbClr val="B57BA6"/>
                                      </a:solidFill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B57BA6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</m:e>
                      </m:func>
                    </m:oMath>
                  </m:oMathPara>
                </a14:m>
                <a:endParaRPr lang="en-US" dirty="0"/>
              </a:p>
              <a:p>
                <a:r>
                  <a:rPr lang="en-US" dirty="0"/>
                  <a:t>          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limLow>
                          <m:limLow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min</m:t>
                            </m:r>
                          </m:e>
                          <m:lim>
                            <m:sSub>
                              <m:sSubPr>
                                <m:ctrlPr>
                                  <a:rPr lang="en-US" i="1" smtClean="0">
                                    <a:solidFill>
                                      <a:srgbClr val="B57BA6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rgbClr val="B57BA6"/>
                                    </a:solidFill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rgbClr val="B57BA6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en-US" i="1">
                                <a:solidFill>
                                  <a:srgbClr val="B57BA6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sSub>
                              <m:sSubPr>
                                <m:ctrlPr>
                                  <a:rPr lang="en-US" i="1">
                                    <a:solidFill>
                                      <a:srgbClr val="B57BA6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rgbClr val="B57BA6"/>
                                    </a:solidFill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rgbClr val="B57BA6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lim>
                        </m:limLow>
                      </m:fName>
                      <m:e>
                        <m:nary>
                          <m:naryPr>
                            <m:chr m:val="∑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en-US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=1</m:t>
                            </m:r>
                          </m:sub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p>
                          <m:e>
                            <m:sSup>
                              <m:sSup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d>
                                      <m:d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US" i="1">
                                                <a:solidFill>
                                                  <a:srgbClr val="B57BA6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i="1">
                                                <a:solidFill>
                                                  <a:srgbClr val="B57BA6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𝑤</m:t>
                                            </m:r>
                                          </m:e>
                                          <m:sub>
                                            <m:r>
                                              <a:rPr lang="en-US" i="1">
                                                <a:solidFill>
                                                  <a:srgbClr val="B57BA6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0</m:t>
                                            </m:r>
                                          </m:sub>
                                        </m:sSub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+</m:t>
                                        </m:r>
                                        <m:sSub>
                                          <m:sSubPr>
                                            <m:ctrlPr>
                                              <a:rPr lang="en-US" i="1">
                                                <a:solidFill>
                                                  <a:srgbClr val="B57BA6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i="1">
                                                <a:solidFill>
                                                  <a:srgbClr val="B57BA6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𝑤</m:t>
                                            </m:r>
                                          </m:e>
                                          <m:sub>
                                            <m:r>
                                              <a:rPr lang="en-US" i="1">
                                                <a:solidFill>
                                                  <a:srgbClr val="B57BA6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1</m:t>
                                            </m:r>
                                          </m:sub>
                                        </m:sSub>
                                        <m:sSub>
                                          <m:sSubPr>
                                            <m:ctrlPr>
                                              <a:rPr lang="en-US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i="1">
                                                <a:latin typeface="Cambria Math" panose="02040503050406030204" pitchFamily="18" charset="0"/>
                                              </a:rPr>
                                              <m:t>𝑥</m:t>
                                            </m:r>
                                          </m:e>
                                          <m:sub>
                                            <m:r>
                                              <a:rPr lang="en-US" i="1">
                                                <a:latin typeface="Cambria Math" panose="02040503050406030204" pitchFamily="18" charset="0"/>
                                              </a:rPr>
                                              <m:t>𝑖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e>
                                </m:d>
                              </m:e>
                              <m: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nary>
                      </m:e>
                    </m:func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2EE13B9-E4FB-8D4E-BF2F-0B7E7CA3F6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10309" y="1894458"/>
                <a:ext cx="3208185" cy="764505"/>
              </a:xfrm>
              <a:prstGeom prst="rect">
                <a:avLst/>
              </a:prstGeom>
              <a:blipFill>
                <a:blip r:embed="rId4"/>
                <a:stretch>
                  <a:fillRect t="-800" b="-528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>
            <a:extLst>
              <a:ext uri="{FF2B5EF4-FFF2-40B4-BE49-F238E27FC236}">
                <a16:creationId xmlns:a16="http://schemas.microsoft.com/office/drawing/2014/main" id="{6EAE2389-09F9-D94D-B806-3DF00486F644}"/>
              </a:ext>
            </a:extLst>
          </p:cNvPr>
          <p:cNvSpPr/>
          <p:nvPr/>
        </p:nvSpPr>
        <p:spPr>
          <a:xfrm>
            <a:off x="6259443" y="4226631"/>
            <a:ext cx="2571691" cy="52322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666666"/>
                </a:solidFill>
                <a:latin typeface="Nunito Sans" pitchFamily="2" charset="77"/>
                <a:ea typeface="Nunito Sans" pitchFamily="2" charset="77"/>
                <a:cs typeface="Nunito Sans" pitchFamily="2" charset="77"/>
              </a:rPr>
              <a:t>Unfortunately, we can’t try it out on all possible settings </a:t>
            </a:r>
            <a:r>
              <a:rPr lang="en-US" dirty="0">
                <a:solidFill>
                  <a:srgbClr val="666666"/>
                </a:solidFill>
                <a:latin typeface="Nunito Sans" pitchFamily="2" charset="77"/>
                <a:ea typeface="Nunito Sans" pitchFamily="2" charset="77"/>
                <a:cs typeface="Nunito Sans" pitchFamily="2" charset="77"/>
                <a:sym typeface="Wingdings" pitchFamily="2" charset="2"/>
              </a:rPr>
              <a:t> </a:t>
            </a:r>
            <a:r>
              <a:rPr lang="en-US" dirty="0"/>
              <a:t>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" name="Ink 5"/>
              <p14:cNvContentPartPr/>
              <p14:nvPr/>
            </p14:nvContentPartPr>
            <p14:xfrm>
              <a:off x="4998600" y="2137680"/>
              <a:ext cx="54000" cy="7668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986360" y="2128680"/>
                <a:ext cx="78840" cy="97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1927143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9A89D4-EE51-1043-AE58-6E2F1AE935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Gradient Descent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78A375E4-20DE-8A4A-89A7-7E7BD89BEC9B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r>
                  <a:rPr lang="en-US" dirty="0"/>
                  <a:t>Instead of computing all possible points to find the minimum,</a:t>
                </a:r>
                <a:br>
                  <a:rPr lang="en-US" dirty="0"/>
                </a:br>
                <a:r>
                  <a:rPr lang="en-US" dirty="0"/>
                  <a:t>just start at one point and “roll” down the hill. </a:t>
                </a:r>
                <a:br>
                  <a:rPr lang="en-US" dirty="0"/>
                </a:br>
                <a:r>
                  <a:rPr lang="en-US" dirty="0"/>
                  <a:t>Use the gradient (slope) to determine which direction is down.</a:t>
                </a:r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start at some (random) point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cs typeface="Courier New" panose="02070309020205020404" pitchFamily="49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Courier New" panose="02070309020205020404" pitchFamily="49" charset="0"/>
                          </a:rPr>
                          <m:t>𝑤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cs typeface="Courier New" panose="02070309020205020404" pitchFamily="49" charset="0"/>
                          </a:rPr>
                          <m:t>(0)</m:t>
                        </m:r>
                      </m:sup>
                    </m:sSup>
                  </m:oMath>
                </a14:m>
                <a: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 when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Courier New" panose="02070309020205020404" pitchFamily="49" charset="0"/>
                      </a:rPr>
                      <m:t>𝑡</m:t>
                    </m:r>
                    <m:r>
                      <a:rPr lang="en-US" b="0" i="1" smtClean="0">
                        <a:latin typeface="Cambria Math" panose="02040503050406030204" pitchFamily="18" charset="0"/>
                        <a:cs typeface="Courier New" panose="02070309020205020404" pitchFamily="49" charset="0"/>
                      </a:rPr>
                      <m:t>=0</m:t>
                    </m:r>
                  </m:oMath>
                </a14:m>
                <a:endParaRPr lang="en-US" dirty="0">
                  <a:latin typeface="Courier New" panose="02070309020205020404" pitchFamily="49" charset="0"/>
                  <a:cs typeface="Courier New" panose="02070309020205020404" pitchFamily="49" charset="0"/>
                </a:endParaRPr>
              </a:p>
              <a:p>
                <a:pPr marL="139700" indent="0">
                  <a:buNone/>
                </a:pPr>
                <a:r>
                  <a:rPr lang="en-US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while we haven’t converged:</a:t>
                </a:r>
              </a:p>
              <a:p>
                <a:pPr marL="13970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+1)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𝜂𝛻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𝑅𝑆𝑆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𝑤</m:t>
                          </m:r>
                        </m:e>
                        <m:sup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78A375E4-20DE-8A4A-89A7-7E7BD89BEC9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2"/>
                <a:stretch>
                  <a:fillRect b="-38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BCF030-4DC5-8144-8809-8B68BD08425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38</a:t>
            </a:fld>
            <a:endParaRPr lang="en"/>
          </a:p>
        </p:txBody>
      </p:sp>
      <p:pic>
        <p:nvPicPr>
          <p:cNvPr id="6" name="Picture 5" descr="A close up of a map&#10;&#10;Description automatically generated">
            <a:extLst>
              <a:ext uri="{FF2B5EF4-FFF2-40B4-BE49-F238E27FC236}">
                <a16:creationId xmlns:a16="http://schemas.microsoft.com/office/drawing/2014/main" id="{B8C42FF5-F3D2-7142-961F-7C191BDAA1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0625" y="285574"/>
            <a:ext cx="5596200" cy="2191845"/>
          </a:xfrm>
          <a:prstGeom prst="rect">
            <a:avLst/>
          </a:prstGeom>
        </p:spPr>
      </p:pic>
      <p:pic>
        <p:nvPicPr>
          <p:cNvPr id="8" name="Picture 7" descr="A close up of a map&#10;&#10;Description automatically generated">
            <a:extLst>
              <a:ext uri="{FF2B5EF4-FFF2-40B4-BE49-F238E27FC236}">
                <a16:creationId xmlns:a16="http://schemas.microsoft.com/office/drawing/2014/main" id="{554B23A3-DA20-634B-A383-E203D2B867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0625" y="261736"/>
            <a:ext cx="5596200" cy="2191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9568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361BAC0-58F2-5147-9DB3-620C11AFD29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39</a:t>
            </a:fld>
            <a:endParaRPr lang="en"/>
          </a:p>
        </p:txBody>
      </p:sp>
      <p:pic>
        <p:nvPicPr>
          <p:cNvPr id="4" name="Online Media 3" descr="dogs.mp4">
            <a:hlinkClick r:id="" action="ppaction://media"/>
            <a:extLst>
              <a:ext uri="{FF2B5EF4-FFF2-40B4-BE49-F238E27FC236}">
                <a16:creationId xmlns:a16="http://schemas.microsoft.com/office/drawing/2014/main" id="{3FCB3004-F8CE-5549-A673-B23453912D1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0" y="0"/>
            <a:ext cx="2895600" cy="5146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9277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D3DD6A-C840-734E-B3F1-15341BFD6A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900" dirty="0"/>
              <a:t>It’s Everywhere!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999BFD-A2D9-B648-847D-FA3C42F3788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</a:t>
            </a:fld>
            <a:endParaRPr lang="en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1D7D2A0-0445-D54B-A385-2F78B215A90F}"/>
              </a:ext>
            </a:extLst>
          </p:cNvPr>
          <p:cNvGrpSpPr/>
          <p:nvPr/>
        </p:nvGrpSpPr>
        <p:grpSpPr>
          <a:xfrm>
            <a:off x="3953399" y="226514"/>
            <a:ext cx="1274280" cy="661270"/>
            <a:chOff x="1295200" y="604156"/>
            <a:chExt cx="1270000" cy="658878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8F1084B-0C88-634C-8347-8D9291F092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95200" y="604156"/>
              <a:ext cx="1270000" cy="377715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F07D37C-6293-B745-AC80-A3A42CF52442}"/>
                </a:ext>
              </a:extLst>
            </p:cNvPr>
            <p:cNvSpPr txBox="1"/>
            <p:nvPr/>
          </p:nvSpPr>
          <p:spPr>
            <a:xfrm>
              <a:off x="1447800" y="956370"/>
              <a:ext cx="990600" cy="306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8987"/>
              <a:r>
                <a:rPr lang="en-US" sz="1400" dirty="0">
                  <a:solidFill>
                    <a:srgbClr val="225C8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Retail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3DB50F95-86F5-2341-9FED-85FF6E03F99E}"/>
              </a:ext>
            </a:extLst>
          </p:cNvPr>
          <p:cNvGrpSpPr/>
          <p:nvPr/>
        </p:nvGrpSpPr>
        <p:grpSpPr>
          <a:xfrm>
            <a:off x="2625872" y="740324"/>
            <a:ext cx="1452679" cy="828675"/>
            <a:chOff x="1219200" y="1515536"/>
            <a:chExt cx="1447800" cy="825676"/>
          </a:xfrm>
        </p:grpSpPr>
        <p:pic>
          <p:nvPicPr>
            <p:cNvPr id="10" name="Picture 9" descr="Netflix_Web_Logo.png">
              <a:extLst>
                <a:ext uri="{FF2B5EF4-FFF2-40B4-BE49-F238E27FC236}">
                  <a16:creationId xmlns:a16="http://schemas.microsoft.com/office/drawing/2014/main" id="{FB124C26-D573-3541-BD6F-C9671E1086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416" t="23000" r="1583" b="22333"/>
            <a:stretch/>
          </p:blipFill>
          <p:spPr>
            <a:xfrm>
              <a:off x="1364206" y="1515536"/>
              <a:ext cx="1126107" cy="317323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FB17EB1-4046-DD45-BC96-1072AADF9882}"/>
                </a:ext>
              </a:extLst>
            </p:cNvPr>
            <p:cNvSpPr txBox="1"/>
            <p:nvPr/>
          </p:nvSpPr>
          <p:spPr>
            <a:xfrm>
              <a:off x="1219200" y="1819886"/>
              <a:ext cx="1447800" cy="521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8987"/>
              <a:r>
                <a:rPr lang="en-US" sz="1400" dirty="0">
                  <a:solidFill>
                    <a:srgbClr val="225C8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Movie Distribution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C50CE4B-D265-2643-98E0-FBBE9F488393}"/>
              </a:ext>
            </a:extLst>
          </p:cNvPr>
          <p:cNvGrpSpPr/>
          <p:nvPr/>
        </p:nvGrpSpPr>
        <p:grpSpPr>
          <a:xfrm>
            <a:off x="2752316" y="3964620"/>
            <a:ext cx="1320618" cy="467045"/>
            <a:chOff x="1297509" y="2346994"/>
            <a:chExt cx="1316182" cy="465355"/>
          </a:xfrm>
        </p:grpSpPr>
        <p:pic>
          <p:nvPicPr>
            <p:cNvPr id="13" name="Picture 12" descr="Pandora.png">
              <a:extLst>
                <a:ext uri="{FF2B5EF4-FFF2-40B4-BE49-F238E27FC236}">
                  <a16:creationId xmlns:a16="http://schemas.microsoft.com/office/drawing/2014/main" id="{13955A37-2477-DD46-BE3E-5D26E29ACF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36667" b="32051"/>
            <a:stretch/>
          </p:blipFill>
          <p:spPr>
            <a:xfrm>
              <a:off x="1297509" y="2346994"/>
              <a:ext cx="1316182" cy="182471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3536953-A057-7B43-96C5-65EC801BD8BC}"/>
                </a:ext>
              </a:extLst>
            </p:cNvPr>
            <p:cNvSpPr txBox="1"/>
            <p:nvPr/>
          </p:nvSpPr>
          <p:spPr>
            <a:xfrm>
              <a:off x="1447800" y="2505686"/>
              <a:ext cx="990600" cy="306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8987"/>
              <a:r>
                <a:rPr lang="en-US" sz="1400" dirty="0">
                  <a:solidFill>
                    <a:srgbClr val="225C8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Music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3FD6671-7264-B345-9696-F7E9C2F5EB33}"/>
              </a:ext>
            </a:extLst>
          </p:cNvPr>
          <p:cNvGrpSpPr/>
          <p:nvPr/>
        </p:nvGrpSpPr>
        <p:grpSpPr>
          <a:xfrm>
            <a:off x="2752316" y="1781143"/>
            <a:ext cx="1320618" cy="758861"/>
            <a:chOff x="1297509" y="3046834"/>
            <a:chExt cx="1316182" cy="756115"/>
          </a:xfrm>
        </p:grpSpPr>
        <p:pic>
          <p:nvPicPr>
            <p:cNvPr id="16" name="Picture 15" descr="custom-google-adsense-logo.png">
              <a:extLst>
                <a:ext uri="{FF2B5EF4-FFF2-40B4-BE49-F238E27FC236}">
                  <a16:creationId xmlns:a16="http://schemas.microsoft.com/office/drawing/2014/main" id="{03200C0E-4F1A-B648-844D-BA44ED5B6B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97509" y="3046834"/>
              <a:ext cx="1316182" cy="463277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134A8BA-BBDE-7447-82B8-1ACA139DB4D8}"/>
                </a:ext>
              </a:extLst>
            </p:cNvPr>
            <p:cNvSpPr txBox="1"/>
            <p:nvPr/>
          </p:nvSpPr>
          <p:spPr>
            <a:xfrm>
              <a:off x="1447800" y="3496286"/>
              <a:ext cx="1165891" cy="306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8987"/>
              <a:r>
                <a:rPr lang="en-US" sz="1400" dirty="0">
                  <a:solidFill>
                    <a:srgbClr val="225C8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Advertising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8CE1792-2646-E949-AA7D-8AE4634BDB13}"/>
              </a:ext>
            </a:extLst>
          </p:cNvPr>
          <p:cNvGrpSpPr/>
          <p:nvPr/>
        </p:nvGrpSpPr>
        <p:grpSpPr>
          <a:xfrm>
            <a:off x="3116578" y="2717944"/>
            <a:ext cx="1206690" cy="640229"/>
            <a:chOff x="1341782" y="3927036"/>
            <a:chExt cx="1202637" cy="637913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D6CBD0F0-300E-0142-8C98-DEA7485871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366782" y="3927036"/>
              <a:ext cx="1177636" cy="361208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E401A14-4891-964F-B090-BC7AA1E8129F}"/>
                </a:ext>
              </a:extLst>
            </p:cNvPr>
            <p:cNvSpPr txBox="1"/>
            <p:nvPr/>
          </p:nvSpPr>
          <p:spPr>
            <a:xfrm>
              <a:off x="1341782" y="4258286"/>
              <a:ext cx="1202637" cy="306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8987"/>
              <a:r>
                <a:rPr lang="en-US" sz="1400" dirty="0">
                  <a:solidFill>
                    <a:srgbClr val="225C8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Networking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CFD8A29-DF59-A044-AEC3-9417F6B41692}"/>
              </a:ext>
            </a:extLst>
          </p:cNvPr>
          <p:cNvGrpSpPr/>
          <p:nvPr/>
        </p:nvGrpSpPr>
        <p:grpSpPr>
          <a:xfrm>
            <a:off x="5757446" y="195584"/>
            <a:ext cx="1190052" cy="872490"/>
            <a:chOff x="3812718" y="514350"/>
            <a:chExt cx="1186055" cy="869333"/>
          </a:xfrm>
        </p:grpSpPr>
        <p:pic>
          <p:nvPicPr>
            <p:cNvPr id="22" name="Picture 21" descr="PageRank.png">
              <a:extLst>
                <a:ext uri="{FF2B5EF4-FFF2-40B4-BE49-F238E27FC236}">
                  <a16:creationId xmlns:a16="http://schemas.microsoft.com/office/drawing/2014/main" id="{302FD76D-B090-D145-9373-354E3848EE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812718" y="514350"/>
              <a:ext cx="1186055" cy="611909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9C3BBDF1-F944-B340-8075-104277575637}"/>
                </a:ext>
              </a:extLst>
            </p:cNvPr>
            <p:cNvSpPr txBox="1"/>
            <p:nvPr/>
          </p:nvSpPr>
          <p:spPr>
            <a:xfrm>
              <a:off x="3910445" y="1077020"/>
              <a:ext cx="990600" cy="306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8987"/>
              <a:r>
                <a:rPr lang="en-US" sz="1400" dirty="0">
                  <a:solidFill>
                    <a:srgbClr val="225C8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Search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3CE5DA-6332-D54A-88B1-4100AE202DBC}"/>
              </a:ext>
            </a:extLst>
          </p:cNvPr>
          <p:cNvGrpSpPr/>
          <p:nvPr/>
        </p:nvGrpSpPr>
        <p:grpSpPr>
          <a:xfrm>
            <a:off x="7203745" y="2349948"/>
            <a:ext cx="1251111" cy="508202"/>
            <a:chOff x="3782291" y="3112436"/>
            <a:chExt cx="1246909" cy="506363"/>
          </a:xfrm>
        </p:grpSpPr>
        <p:pic>
          <p:nvPicPr>
            <p:cNvPr id="25" name="Picture 24" descr="Eharmony.png">
              <a:extLst>
                <a:ext uri="{FF2B5EF4-FFF2-40B4-BE49-F238E27FC236}">
                  <a16:creationId xmlns:a16="http://schemas.microsoft.com/office/drawing/2014/main" id="{0B0E79BA-37ED-F847-A02C-4122FB36B33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82291" y="3112436"/>
              <a:ext cx="1246909" cy="251316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F5BB6AF-4E9C-7D40-9908-9F4454322A73}"/>
                </a:ext>
              </a:extLst>
            </p:cNvPr>
            <p:cNvSpPr txBox="1"/>
            <p:nvPr/>
          </p:nvSpPr>
          <p:spPr>
            <a:xfrm>
              <a:off x="3910445" y="3312136"/>
              <a:ext cx="990600" cy="306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8987"/>
              <a:r>
                <a:rPr lang="en-US" sz="1400" dirty="0">
                  <a:solidFill>
                    <a:srgbClr val="225C8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Dating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3C565273-521C-7449-9897-49DBBA1285E0}"/>
              </a:ext>
            </a:extLst>
          </p:cNvPr>
          <p:cNvGrpSpPr/>
          <p:nvPr/>
        </p:nvGrpSpPr>
        <p:grpSpPr>
          <a:xfrm>
            <a:off x="7973355" y="1293361"/>
            <a:ext cx="1146852" cy="938917"/>
            <a:chOff x="3834245" y="3844093"/>
            <a:chExt cx="1143000" cy="935519"/>
          </a:xfrm>
        </p:grpSpPr>
        <p:pic>
          <p:nvPicPr>
            <p:cNvPr id="28" name="Picture 27" descr="Avvo-Logo.jpg">
              <a:extLst>
                <a:ext uri="{FF2B5EF4-FFF2-40B4-BE49-F238E27FC236}">
                  <a16:creationId xmlns:a16="http://schemas.microsoft.com/office/drawing/2014/main" id="{A89735E6-7704-D846-BD5E-DE9A0379E7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886200" y="3844093"/>
              <a:ext cx="1039091" cy="406447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CC9B62AB-F55E-1140-81FB-5329E5034BF8}"/>
                </a:ext>
              </a:extLst>
            </p:cNvPr>
            <p:cNvSpPr txBox="1"/>
            <p:nvPr/>
          </p:nvSpPr>
          <p:spPr>
            <a:xfrm>
              <a:off x="3834245" y="4258286"/>
              <a:ext cx="1143000" cy="521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8987"/>
              <a:r>
                <a:rPr lang="en-US" sz="1400" dirty="0">
                  <a:solidFill>
                    <a:srgbClr val="225C8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Legal Advice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E3FB6285-10AC-7A48-966A-C0F84DB71C0D}"/>
              </a:ext>
            </a:extLst>
          </p:cNvPr>
          <p:cNvGrpSpPr/>
          <p:nvPr/>
        </p:nvGrpSpPr>
        <p:grpSpPr>
          <a:xfrm>
            <a:off x="4924394" y="2164707"/>
            <a:ext cx="1452679" cy="827913"/>
            <a:chOff x="6172200" y="601896"/>
            <a:chExt cx="1447800" cy="824917"/>
          </a:xfrm>
        </p:grpSpPr>
        <p:pic>
          <p:nvPicPr>
            <p:cNvPr id="31" name="Picture 30" descr="glassdoor_logo_500.png">
              <a:extLst>
                <a:ext uri="{FF2B5EF4-FFF2-40B4-BE49-F238E27FC236}">
                  <a16:creationId xmlns:a16="http://schemas.microsoft.com/office/drawing/2014/main" id="{AAADF7BC-E810-A142-9F9D-D92ABB7C5A6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03372" y="601896"/>
              <a:ext cx="1385456" cy="332509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7F44A887-8C40-3D4F-826D-0E238FE290FD}"/>
                </a:ext>
              </a:extLst>
            </p:cNvPr>
            <p:cNvSpPr txBox="1"/>
            <p:nvPr/>
          </p:nvSpPr>
          <p:spPr>
            <a:xfrm>
              <a:off x="6172200" y="905486"/>
              <a:ext cx="1447800" cy="5213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8987"/>
              <a:r>
                <a:rPr lang="en-US" sz="1400" dirty="0">
                  <a:solidFill>
                    <a:srgbClr val="225C8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Human Resources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8F5294B7-2201-3540-AD66-166331678525}"/>
              </a:ext>
            </a:extLst>
          </p:cNvPr>
          <p:cNvGrpSpPr/>
          <p:nvPr/>
        </p:nvGrpSpPr>
        <p:grpSpPr>
          <a:xfrm>
            <a:off x="7401291" y="155113"/>
            <a:ext cx="1452679" cy="728483"/>
            <a:chOff x="6172200" y="1357295"/>
            <a:chExt cx="1447800" cy="725847"/>
          </a:xfrm>
        </p:grpSpPr>
        <p:pic>
          <p:nvPicPr>
            <p:cNvPr id="34" name="Picture 33" descr="imgres.jpg">
              <a:extLst>
                <a:ext uri="{FF2B5EF4-FFF2-40B4-BE49-F238E27FC236}">
                  <a16:creationId xmlns:a16="http://schemas.microsoft.com/office/drawing/2014/main" id="{698F1987-9518-6847-A5B5-CAAC88B771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240899" y="1357295"/>
              <a:ext cx="1310409" cy="483120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14DCD8D7-F2D1-E34C-96E4-73D3FF1B41DD}"/>
                </a:ext>
              </a:extLst>
            </p:cNvPr>
            <p:cNvSpPr txBox="1"/>
            <p:nvPr/>
          </p:nvSpPr>
          <p:spPr>
            <a:xfrm>
              <a:off x="6172200" y="1776479"/>
              <a:ext cx="1447800" cy="306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8987"/>
              <a:r>
                <a:rPr lang="en-US" sz="1400" dirty="0">
                  <a:solidFill>
                    <a:srgbClr val="225C8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Coupons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31B9D45-1190-CB46-BF51-B07669347D70}"/>
              </a:ext>
            </a:extLst>
          </p:cNvPr>
          <p:cNvGrpSpPr/>
          <p:nvPr/>
        </p:nvGrpSpPr>
        <p:grpSpPr>
          <a:xfrm>
            <a:off x="4303323" y="1107161"/>
            <a:ext cx="1452679" cy="750086"/>
            <a:chOff x="6172200" y="2166577"/>
            <a:chExt cx="1447800" cy="747372"/>
          </a:xfrm>
        </p:grpSpPr>
        <p:pic>
          <p:nvPicPr>
            <p:cNvPr id="37" name="Picture 36" descr="obama_logo_large.jpg">
              <a:extLst>
                <a:ext uri="{FF2B5EF4-FFF2-40B4-BE49-F238E27FC236}">
                  <a16:creationId xmlns:a16="http://schemas.microsoft.com/office/drawing/2014/main" id="{379A7EC6-93DA-8C48-A8A2-BD37C1660F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346622" y="2166577"/>
              <a:ext cx="1098956" cy="445077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54E37AF5-D208-E341-9BBF-583D9983FB36}"/>
                </a:ext>
              </a:extLst>
            </p:cNvPr>
            <p:cNvSpPr txBox="1"/>
            <p:nvPr/>
          </p:nvSpPr>
          <p:spPr>
            <a:xfrm>
              <a:off x="6172200" y="2607286"/>
              <a:ext cx="1447800" cy="306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8987"/>
              <a:r>
                <a:rPr lang="en-US" sz="1400" dirty="0">
                  <a:solidFill>
                    <a:srgbClr val="225C8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Campaigning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00FBF490-A53F-554A-9DCD-32B81F37B18C}"/>
              </a:ext>
            </a:extLst>
          </p:cNvPr>
          <p:cNvGrpSpPr/>
          <p:nvPr/>
        </p:nvGrpSpPr>
        <p:grpSpPr>
          <a:xfrm>
            <a:off x="6073359" y="1359237"/>
            <a:ext cx="1452679" cy="586983"/>
            <a:chOff x="6172200" y="3116574"/>
            <a:chExt cx="1447800" cy="584859"/>
          </a:xfrm>
        </p:grpSpPr>
        <p:pic>
          <p:nvPicPr>
            <p:cNvPr id="40" name="Picture 39" descr="zillow.png">
              <a:extLst>
                <a:ext uri="{FF2B5EF4-FFF2-40B4-BE49-F238E27FC236}">
                  <a16:creationId xmlns:a16="http://schemas.microsoft.com/office/drawing/2014/main" id="{7F240994-7394-3E43-A9AF-6351DA0BD8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8125" t="29250" r="8125" b="29250"/>
            <a:stretch/>
          </p:blipFill>
          <p:spPr>
            <a:xfrm>
              <a:off x="6221908" y="3116574"/>
              <a:ext cx="1348384" cy="334076"/>
            </a:xfrm>
            <a:prstGeom prst="rect">
              <a:avLst/>
            </a:prstGeom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C622216F-ECA7-384A-BDE3-7F59DBBFE508}"/>
                </a:ext>
              </a:extLst>
            </p:cNvPr>
            <p:cNvSpPr txBox="1"/>
            <p:nvPr/>
          </p:nvSpPr>
          <p:spPr>
            <a:xfrm>
              <a:off x="6172200" y="3394770"/>
              <a:ext cx="1447800" cy="306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8987"/>
              <a:r>
                <a:rPr lang="en-US" sz="1400" dirty="0">
                  <a:solidFill>
                    <a:srgbClr val="225C8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Real Estate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4605E10C-32EC-EE49-8A06-1CFEC0F7208F}"/>
              </a:ext>
            </a:extLst>
          </p:cNvPr>
          <p:cNvGrpSpPr/>
          <p:nvPr/>
        </p:nvGrpSpPr>
        <p:grpSpPr>
          <a:xfrm>
            <a:off x="4088752" y="4259119"/>
            <a:ext cx="1452679" cy="613684"/>
            <a:chOff x="6172200" y="3953486"/>
            <a:chExt cx="1447800" cy="611463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877B0969-378A-E040-8AB0-7E5CFF6C44D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59100" y="3953486"/>
              <a:ext cx="1274000" cy="308309"/>
            </a:xfrm>
            <a:prstGeom prst="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DBB62955-DBA4-2E42-B209-79E0EB11DABA}"/>
                </a:ext>
              </a:extLst>
            </p:cNvPr>
            <p:cNvSpPr txBox="1"/>
            <p:nvPr/>
          </p:nvSpPr>
          <p:spPr>
            <a:xfrm>
              <a:off x="6172200" y="4258286"/>
              <a:ext cx="1447800" cy="306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8987"/>
              <a:r>
                <a:rPr lang="en-US" sz="1400" dirty="0" err="1">
                  <a:solidFill>
                    <a:srgbClr val="225C8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Wearables</a:t>
              </a:r>
              <a:endParaRPr lang="en-US" sz="1400" dirty="0">
                <a:solidFill>
                  <a:srgbClr val="225C8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1FBAC7B1-B968-8D4C-85E0-8F2D9CFC5520}"/>
              </a:ext>
            </a:extLst>
          </p:cNvPr>
          <p:cNvGrpSpPr/>
          <p:nvPr/>
        </p:nvGrpSpPr>
        <p:grpSpPr>
          <a:xfrm>
            <a:off x="4348191" y="3422436"/>
            <a:ext cx="1485967" cy="528962"/>
            <a:chOff x="5072224" y="1436965"/>
            <a:chExt cx="1480976" cy="527048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07D6B0CA-AEC5-0E41-88B8-61F30422BB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72224" y="1436965"/>
              <a:ext cx="1404776" cy="268188"/>
            </a:xfrm>
            <a:prstGeom prst="rect">
              <a:avLst/>
            </a:prstGeom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BE8C5A3C-CC83-5941-AB64-57032CB884CB}"/>
                </a:ext>
              </a:extLst>
            </p:cNvPr>
            <p:cNvSpPr txBox="1"/>
            <p:nvPr/>
          </p:nvSpPr>
          <p:spPr>
            <a:xfrm>
              <a:off x="5105400" y="1657350"/>
              <a:ext cx="1447800" cy="306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8987"/>
              <a:r>
                <a:rPr lang="en-US" sz="1400" dirty="0">
                  <a:solidFill>
                    <a:srgbClr val="225C8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CRM</a:t>
              </a:r>
            </a:p>
          </p:txBody>
        </p:sp>
      </p:grpSp>
      <p:sp>
        <p:nvSpPr>
          <p:cNvPr id="49" name="Rectangle 48">
            <a:extLst>
              <a:ext uri="{FF2B5EF4-FFF2-40B4-BE49-F238E27FC236}">
                <a16:creationId xmlns:a16="http://schemas.microsoft.com/office/drawing/2014/main" id="{83DFE5D7-B958-C141-B2D4-1E7F3450AD5A}"/>
              </a:ext>
            </a:extLst>
          </p:cNvPr>
          <p:cNvSpPr/>
          <p:nvPr/>
        </p:nvSpPr>
        <p:spPr>
          <a:xfrm>
            <a:off x="5292563" y="3080463"/>
            <a:ext cx="4113740" cy="18020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8987">
              <a:lnSpc>
                <a:spcPct val="110000"/>
              </a:lnSpc>
            </a:pPr>
            <a:r>
              <a:rPr lang="en-US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Disruptive companies</a:t>
            </a:r>
          </a:p>
          <a:p>
            <a:pPr algn="ctr" defTabSz="1218987">
              <a:lnSpc>
                <a:spcPct val="110000"/>
              </a:lnSpc>
            </a:pPr>
            <a:r>
              <a:rPr lang="en-US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differentiated by</a:t>
            </a:r>
            <a:endParaRPr lang="en-US" dirty="0">
              <a:solidFill>
                <a:srgbClr val="225C8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 defTabSz="1218987">
              <a:lnSpc>
                <a:spcPct val="110000"/>
              </a:lnSpc>
            </a:pPr>
            <a:r>
              <a:rPr lang="en-US" sz="2000" dirty="0">
                <a:solidFill>
                  <a:srgbClr val="225C8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INTELLIGENT</a:t>
            </a:r>
          </a:p>
          <a:p>
            <a:pPr algn="ctr" defTabSz="1218987">
              <a:lnSpc>
                <a:spcPct val="110000"/>
              </a:lnSpc>
            </a:pPr>
            <a:r>
              <a:rPr lang="en-US" sz="2000" dirty="0">
                <a:solidFill>
                  <a:srgbClr val="225C8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APPLICATIONS</a:t>
            </a:r>
          </a:p>
          <a:p>
            <a:pPr algn="ctr" defTabSz="1218987">
              <a:lnSpc>
                <a:spcPct val="110000"/>
              </a:lnSpc>
            </a:pPr>
            <a:r>
              <a:rPr lang="en-US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using</a:t>
            </a:r>
          </a:p>
          <a:p>
            <a:pPr algn="ctr" defTabSz="1218987">
              <a:lnSpc>
                <a:spcPct val="110000"/>
              </a:lnSpc>
            </a:pPr>
            <a:r>
              <a:rPr lang="en-US" sz="2000" dirty="0">
                <a:solidFill>
                  <a:srgbClr val="225C8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Machine Learning</a:t>
            </a:r>
          </a:p>
        </p:txBody>
      </p:sp>
    </p:spTree>
    <p:extLst>
      <p:ext uri="{BB962C8B-B14F-4D97-AF65-F5344CB8AC3E}">
        <p14:creationId xmlns:p14="http://schemas.microsoft.com/office/powerpoint/2010/main" val="4079553044"/>
      </p:ext>
    </p:extLst>
  </p:cSld>
  <p:clrMapOvr>
    <a:masterClrMapping/>
  </p:clrMapOvr>
  <p:transition spd="slow">
    <p:push dir="u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A5B76A-BC31-9544-94BC-F7C4354D508E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40</a:t>
            </a:fld>
            <a:endParaRPr lang="en"/>
          </a:p>
        </p:txBody>
      </p:sp>
      <p:sp>
        <p:nvSpPr>
          <p:cNvPr id="5" name="Magnetic Disk 4">
            <a:extLst>
              <a:ext uri="{FF2B5EF4-FFF2-40B4-BE49-F238E27FC236}">
                <a16:creationId xmlns:a16="http://schemas.microsoft.com/office/drawing/2014/main" id="{C4364BFB-EC69-E749-9002-10868755BE97}"/>
              </a:ext>
            </a:extLst>
          </p:cNvPr>
          <p:cNvSpPr/>
          <p:nvPr/>
        </p:nvSpPr>
        <p:spPr>
          <a:xfrm>
            <a:off x="1480553" y="604341"/>
            <a:ext cx="1456628" cy="1376482"/>
          </a:xfrm>
          <a:prstGeom prst="flowChartMagneticDisk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09" rIns="91416" bIns="45709" anchor="ctr"/>
          <a:lstStyle/>
          <a:p>
            <a:pPr algn="ctr"/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Training</a:t>
            </a:r>
          </a:p>
          <a:p>
            <a:pPr algn="ctr"/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Data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7EFC9E6-F361-CB45-83B3-BB49354FECA8}"/>
              </a:ext>
            </a:extLst>
          </p:cNvPr>
          <p:cNvSpPr txBox="1"/>
          <p:nvPr/>
        </p:nvSpPr>
        <p:spPr>
          <a:xfrm>
            <a:off x="3262990" y="848726"/>
            <a:ext cx="1388522" cy="892552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tIns="137160" bIns="137160" rtlCol="0">
            <a:spAutoFit/>
          </a:bodyPr>
          <a:lstStyle/>
          <a:p>
            <a:pPr algn="ctr"/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Feature</a:t>
            </a:r>
            <a:b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extraction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1F106884-F4CC-2A41-A554-8F8A17E83690}"/>
              </a:ext>
            </a:extLst>
          </p:cNvPr>
          <p:cNvCxnSpPr>
            <a:cxnSpLocks/>
            <a:stCxn id="5" idx="4"/>
            <a:endCxn id="6" idx="1"/>
          </p:cNvCxnSpPr>
          <p:nvPr/>
        </p:nvCxnSpPr>
        <p:spPr>
          <a:xfrm>
            <a:off x="2937181" y="1292582"/>
            <a:ext cx="325809" cy="2420"/>
          </a:xfrm>
          <a:prstGeom prst="straightConnector1">
            <a:avLst/>
          </a:prstGeom>
          <a:ln w="57150" cmpd="sng">
            <a:solidFill>
              <a:schemeClr val="tx2">
                <a:lumMod val="50000"/>
              </a:schemeClr>
            </a:solidFill>
            <a:headEnd type="none"/>
            <a:tailEnd type="triangle" w="lg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A37D5245-67D9-FF4E-B7BA-B6D2A990E7F9}"/>
              </a:ext>
            </a:extLst>
          </p:cNvPr>
          <p:cNvSpPr txBox="1"/>
          <p:nvPr/>
        </p:nvSpPr>
        <p:spPr>
          <a:xfrm>
            <a:off x="5096314" y="848726"/>
            <a:ext cx="944489" cy="89255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tIns="137160" bIns="137160" rtlCol="0">
            <a:spAutoFit/>
          </a:bodyPr>
          <a:lstStyle/>
          <a:p>
            <a:pPr algn="ctr"/>
            <a:r>
              <a:rPr lang="en-US" sz="2000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ML </a:t>
            </a:r>
            <a:br>
              <a:rPr lang="en-US" sz="2000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2000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model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EE8A201-1AB1-1B44-91B7-89B0202ADC7D}"/>
              </a:ext>
            </a:extLst>
          </p:cNvPr>
          <p:cNvSpPr txBox="1"/>
          <p:nvPr/>
        </p:nvSpPr>
        <p:spPr>
          <a:xfrm>
            <a:off x="5062308" y="3857299"/>
            <a:ext cx="1032655" cy="89255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tIns="137160" bIns="137160" rtlCol="0">
            <a:spAutoFit/>
          </a:bodyPr>
          <a:lstStyle/>
          <a:p>
            <a:pPr algn="ctr"/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Quality</a:t>
            </a:r>
            <a:b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metric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F6C0F34-6D8A-C148-9B3D-AB7B8AF6047B}"/>
              </a:ext>
            </a:extLst>
          </p:cNvPr>
          <p:cNvSpPr txBox="1"/>
          <p:nvPr/>
        </p:nvSpPr>
        <p:spPr>
          <a:xfrm>
            <a:off x="4683402" y="2621254"/>
            <a:ext cx="1773241" cy="584775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tIns="137160" bIns="137160" rtlCol="0">
            <a:spAutoFit/>
          </a:bodyPr>
          <a:lstStyle/>
          <a:p>
            <a:pPr algn="ctr"/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ML algorithm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2CA6166-C6F8-374D-84E4-31459199FC24}"/>
              </a:ext>
            </a:extLst>
          </p:cNvPr>
          <p:cNvCxnSpPr>
            <a:cxnSpLocks/>
            <a:stCxn id="6" idx="3"/>
            <a:endCxn id="8" idx="1"/>
          </p:cNvCxnSpPr>
          <p:nvPr/>
        </p:nvCxnSpPr>
        <p:spPr>
          <a:xfrm>
            <a:off x="4651512" y="1295002"/>
            <a:ext cx="444802" cy="0"/>
          </a:xfrm>
          <a:prstGeom prst="straightConnector1">
            <a:avLst/>
          </a:prstGeom>
          <a:ln w="57150" cmpd="sng">
            <a:solidFill>
              <a:schemeClr val="tx2">
                <a:lumMod val="50000"/>
              </a:schemeClr>
            </a:solidFill>
            <a:headEnd type="none"/>
            <a:tailEnd type="triangle" w="lg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91DEDDE-43FC-0943-BB2E-68E81EFE30E7}"/>
              </a:ext>
            </a:extLst>
          </p:cNvPr>
          <p:cNvCxnSpPr>
            <a:cxnSpLocks/>
            <a:stCxn id="8" idx="3"/>
          </p:cNvCxnSpPr>
          <p:nvPr/>
        </p:nvCxnSpPr>
        <p:spPr>
          <a:xfrm>
            <a:off x="6040803" y="1295002"/>
            <a:ext cx="1710505" cy="0"/>
          </a:xfrm>
          <a:prstGeom prst="straightConnector1">
            <a:avLst/>
          </a:prstGeom>
          <a:ln w="57150" cmpd="sng">
            <a:solidFill>
              <a:schemeClr val="tx2">
                <a:lumMod val="50000"/>
              </a:schemeClr>
            </a:solidFill>
            <a:headEnd type="none"/>
            <a:tailEnd type="triangle" w="lg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F7DB67C9-8E9B-754F-A691-84BF7629177A}"/>
              </a:ext>
            </a:extLst>
          </p:cNvPr>
          <p:cNvCxnSpPr>
            <a:cxnSpLocks/>
            <a:stCxn id="9" idx="0"/>
            <a:endCxn id="10" idx="2"/>
          </p:cNvCxnSpPr>
          <p:nvPr/>
        </p:nvCxnSpPr>
        <p:spPr>
          <a:xfrm flipH="1" flipV="1">
            <a:off x="5570023" y="3206029"/>
            <a:ext cx="8613" cy="651270"/>
          </a:xfrm>
          <a:prstGeom prst="straightConnector1">
            <a:avLst/>
          </a:prstGeom>
          <a:ln w="57150" cmpd="sng">
            <a:solidFill>
              <a:schemeClr val="tx2">
                <a:lumMod val="50000"/>
              </a:schemeClr>
            </a:solidFill>
            <a:headEnd type="none"/>
            <a:tailEnd type="triangle" w="lg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6" name="Elbow Connector 15">
            <a:extLst>
              <a:ext uri="{FF2B5EF4-FFF2-40B4-BE49-F238E27FC236}">
                <a16:creationId xmlns:a16="http://schemas.microsoft.com/office/drawing/2014/main" id="{B629CD6C-161F-9145-B002-DC565F5F56E4}"/>
              </a:ext>
            </a:extLst>
          </p:cNvPr>
          <p:cNvCxnSpPr>
            <a:cxnSpLocks/>
            <a:endCxn id="9" idx="3"/>
          </p:cNvCxnSpPr>
          <p:nvPr/>
        </p:nvCxnSpPr>
        <p:spPr>
          <a:xfrm rot="5400000">
            <a:off x="5130824" y="2251666"/>
            <a:ext cx="3016049" cy="1087769"/>
          </a:xfrm>
          <a:prstGeom prst="bentConnector2">
            <a:avLst/>
          </a:prstGeom>
          <a:ln w="57150" cmpd="sng">
            <a:solidFill>
              <a:schemeClr val="tx2">
                <a:lumMod val="50000"/>
              </a:schemeClr>
            </a:solidFill>
            <a:headEnd type="none"/>
            <a:tailEnd type="triangle" w="lg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EE17AACC-E410-CF4C-BB3B-75B6F299CA6D}"/>
              </a:ext>
            </a:extLst>
          </p:cNvPr>
          <p:cNvSpPr txBox="1"/>
          <p:nvPr/>
        </p:nvSpPr>
        <p:spPr>
          <a:xfrm>
            <a:off x="2309451" y="2053171"/>
            <a:ext cx="330540" cy="4001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B57BA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62F1E63-D230-BD4E-A884-4DB22D02642B}"/>
              </a:ext>
            </a:extLst>
          </p:cNvPr>
          <p:cNvSpPr txBox="1"/>
          <p:nvPr/>
        </p:nvSpPr>
        <p:spPr>
          <a:xfrm>
            <a:off x="4692707" y="784485"/>
            <a:ext cx="333746" cy="4001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B57BA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x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EA53157-F48A-A249-A432-CC29F5A81060}"/>
              </a:ext>
            </a:extLst>
          </p:cNvPr>
          <p:cNvSpPr txBox="1"/>
          <p:nvPr/>
        </p:nvSpPr>
        <p:spPr>
          <a:xfrm>
            <a:off x="6323796" y="779259"/>
            <a:ext cx="330540" cy="4001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000" b="1" dirty="0" err="1">
                <a:solidFill>
                  <a:srgbClr val="B57BA6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ŷ</a:t>
            </a:r>
            <a:endParaRPr lang="en-US" sz="2000" b="1" dirty="0">
              <a:solidFill>
                <a:srgbClr val="B57BA6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A84FF1F1-CFB9-564D-A751-3DE4710B2F15}"/>
              </a:ext>
            </a:extLst>
          </p:cNvPr>
          <p:cNvGrpSpPr/>
          <p:nvPr/>
        </p:nvGrpSpPr>
        <p:grpSpPr>
          <a:xfrm>
            <a:off x="5145205" y="1946107"/>
            <a:ext cx="298480" cy="525691"/>
            <a:chOff x="7787573" y="1903182"/>
            <a:chExt cx="298480" cy="618118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456B1AA-8495-7145-96ED-D70BE113A077}"/>
                </a:ext>
              </a:extLst>
            </p:cNvPr>
            <p:cNvSpPr txBox="1"/>
            <p:nvPr/>
          </p:nvSpPr>
          <p:spPr>
            <a:xfrm>
              <a:off x="7787573" y="1903182"/>
              <a:ext cx="298480" cy="4704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rgbClr val="B57BA6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⌃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030AC18-B639-0940-B58E-2F4AEC1413AB}"/>
                </a:ext>
              </a:extLst>
            </p:cNvPr>
            <p:cNvSpPr txBox="1"/>
            <p:nvPr/>
          </p:nvSpPr>
          <p:spPr>
            <a:xfrm>
              <a:off x="7802001" y="2050842"/>
              <a:ext cx="284052" cy="47045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B57BA6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f</a:t>
              </a:r>
            </a:p>
          </p:txBody>
        </p:sp>
      </p:grp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FECEF0C6-6F7C-5140-A136-BAC55F344673}"/>
              </a:ext>
            </a:extLst>
          </p:cNvPr>
          <p:cNvCxnSpPr>
            <a:cxnSpLocks/>
            <a:stCxn id="10" idx="0"/>
            <a:endCxn id="8" idx="2"/>
          </p:cNvCxnSpPr>
          <p:nvPr/>
        </p:nvCxnSpPr>
        <p:spPr>
          <a:xfrm flipH="1" flipV="1">
            <a:off x="5568559" y="1741278"/>
            <a:ext cx="1464" cy="879976"/>
          </a:xfrm>
          <a:prstGeom prst="straightConnector1">
            <a:avLst/>
          </a:prstGeom>
          <a:ln w="57150" cmpd="sng">
            <a:solidFill>
              <a:schemeClr val="tx2">
                <a:lumMod val="50000"/>
              </a:schemeClr>
            </a:solidFill>
            <a:headEnd type="none"/>
            <a:tailEnd type="triangle" w="lg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60" name="Elbow Connector 59">
            <a:extLst>
              <a:ext uri="{FF2B5EF4-FFF2-40B4-BE49-F238E27FC236}">
                <a16:creationId xmlns:a16="http://schemas.microsoft.com/office/drawing/2014/main" id="{146F2006-D98D-5944-9099-C76AE06FCB97}"/>
              </a:ext>
            </a:extLst>
          </p:cNvPr>
          <p:cNvCxnSpPr>
            <a:cxnSpLocks/>
            <a:stCxn id="5" idx="3"/>
            <a:endCxn id="9" idx="1"/>
          </p:cNvCxnSpPr>
          <p:nvPr/>
        </p:nvCxnSpPr>
        <p:spPr>
          <a:xfrm rot="16200000" flipH="1">
            <a:off x="2474211" y="1715478"/>
            <a:ext cx="2322752" cy="2853441"/>
          </a:xfrm>
          <a:prstGeom prst="bentConnector2">
            <a:avLst/>
          </a:prstGeom>
          <a:ln w="57150" cmpd="sng">
            <a:solidFill>
              <a:schemeClr val="tx2">
                <a:lumMod val="50000"/>
              </a:schemeClr>
            </a:solidFill>
            <a:headEnd type="none"/>
            <a:tailEnd type="triangle" w="lg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3730893"/>
      </p:ext>
    </p:extLst>
  </p:cSld>
  <p:clrMapOvr>
    <a:masterClrMapping/>
  </p:clrMapOvr>
  <p:transition spd="slow">
    <p:push dir="u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F56491-5DC1-FD46-81DD-D397AE3BE0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Higher Order Features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04919064-77A6-6744-B0C0-DE34D1FC438C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139700" indent="0">
                  <a:buNone/>
                </a:pPr>
                <a:r>
                  <a:rPr lang="en-US" dirty="0"/>
                  <a:t>This data doesn’t look exactly linear, why are we fitting a line instead of some higher-degree polynomial?</a:t>
                </a:r>
              </a:p>
              <a:p>
                <a:pPr marL="139700" indent="0">
                  <a:buNone/>
                </a:pPr>
                <a:r>
                  <a:rPr lang="en-US" dirty="0"/>
                  <a:t>We can! We just have to use a slightly different model! </a:t>
                </a:r>
                <a:endParaRPr lang="en-US" b="0" i="1" dirty="0">
                  <a:latin typeface="Cambria Math" panose="02040503050406030204" pitchFamily="18" charset="0"/>
                </a:endParaRPr>
              </a:p>
              <a:p>
                <a:pPr marL="139700" indent="0">
                  <a:buNone/>
                </a:pPr>
                <a:endParaRPr lang="en-US" b="0" i="1" dirty="0">
                  <a:latin typeface="Cambria Math" panose="02040503050406030204" pitchFamily="18" charset="0"/>
                </a:endParaRPr>
              </a:p>
              <a:p>
                <a:pPr marL="13970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b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𝜖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04919064-77A6-6744-B0C0-DE34D1FC438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47EAA6-19C0-0B45-81C5-A9B15CCDC5B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41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D7644B3-60A5-E349-8843-7B4C258912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1923" y="2571750"/>
            <a:ext cx="3390516" cy="2374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3323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AAC387-9A09-AE41-BE89-8D368F91E9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Polynomial Regression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D7124F6E-3651-9D4A-8254-91EDCE7B7512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139700" indent="0">
                  <a:buNone/>
                </a:pPr>
                <a:r>
                  <a:rPr lang="en-US" b="1" dirty="0"/>
                  <a:t>Model</a:t>
                </a:r>
              </a:p>
              <a:p>
                <a:pPr marL="13970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nor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…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+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sup>
                      </m:sSub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𝜖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r>
                  <a:rPr lang="en-US" dirty="0"/>
                  <a:t>Just like linear regression, but uses more features! </a:t>
                </a:r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r>
                  <a:rPr lang="en-US" dirty="0"/>
                  <a:t>How do you train it? Gradient descent (with more parameters)</a:t>
                </a:r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D7124F6E-3651-9D4A-8254-91EDCE7B751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2"/>
                <a:stretch>
                  <a:fillRect b="-8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E3D4BD-CE77-C34A-91F0-F5004732755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42</a:t>
            </a:fld>
            <a:endParaRPr lang="en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Table 4">
                <a:extLst>
                  <a:ext uri="{FF2B5EF4-FFF2-40B4-BE49-F238E27FC236}">
                    <a16:creationId xmlns:a16="http://schemas.microsoft.com/office/drawing/2014/main" id="{974133CE-E164-1F47-BA9D-391FE09DDD3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72570023"/>
                  </p:ext>
                </p:extLst>
              </p:nvPr>
            </p:nvGraphicFramePr>
            <p:xfrm>
              <a:off x="3090625" y="2053554"/>
              <a:ext cx="5466159" cy="2225040"/>
            </p:xfrm>
            <a:graphic>
              <a:graphicData uri="http://schemas.openxmlformats.org/drawingml/2006/table">
                <a:tbl>
                  <a:tblPr firstRow="1" bandRow="1">
                    <a:tableStyleId>{5A111915-BE36-4E01-A7E5-04B1672EAD32}</a:tableStyleId>
                  </a:tblPr>
                  <a:tblGrid>
                    <a:gridCol w="1822053">
                      <a:extLst>
                        <a:ext uri="{9D8B030D-6E8A-4147-A177-3AD203B41FA5}">
                          <a16:colId xmlns:a16="http://schemas.microsoft.com/office/drawing/2014/main" val="3392280889"/>
                        </a:ext>
                      </a:extLst>
                    </a:gridCol>
                    <a:gridCol w="1822053">
                      <a:extLst>
                        <a:ext uri="{9D8B030D-6E8A-4147-A177-3AD203B41FA5}">
                          <a16:colId xmlns:a16="http://schemas.microsoft.com/office/drawing/2014/main" val="871047124"/>
                        </a:ext>
                      </a:extLst>
                    </a:gridCol>
                    <a:gridCol w="1822053">
                      <a:extLst>
                        <a:ext uri="{9D8B030D-6E8A-4147-A177-3AD203B41FA5}">
                          <a16:colId xmlns:a16="http://schemas.microsoft.com/office/drawing/2014/main" val="1224363929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Feature</a:t>
                          </a:r>
                        </a:p>
                      </a:txBody>
                      <a:tcPr>
                        <a:solidFill>
                          <a:srgbClr val="95698A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Value</a:t>
                          </a:r>
                        </a:p>
                      </a:txBody>
                      <a:tcPr>
                        <a:solidFill>
                          <a:srgbClr val="95698A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Parameter</a:t>
                          </a:r>
                        </a:p>
                      </a:txBody>
                      <a:tcPr>
                        <a:solidFill>
                          <a:srgbClr val="95698A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5374816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i="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r>
                                <a:rPr lang="en-US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oMath>
                          </a14:m>
                          <a:r>
                            <a:rPr lang="en-US" dirty="0"/>
                            <a:t> (constant)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Tx/>
                            <a:buFont typeface="Arial"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mtClean="0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US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dirty="0"/>
                            <a:t> 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6129568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i="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r>
                                <a:rPr lang="en-US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oMath>
                          </a14:m>
                          <a:r>
                            <a:rPr lang="en-US" dirty="0"/>
                            <a:t>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Tx/>
                            <a:buFont typeface="Arial"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mtClean="0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US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dirty="0"/>
                            <a:t> 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91277400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i="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Tx/>
                            <a:buFont typeface="Arial"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oMath>
                          </a14:m>
                          <a:r>
                            <a:rPr lang="en-US" dirty="0"/>
                            <a:t>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Tx/>
                            <a:buFont typeface="Arial"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mtClean="0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US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dirty="0"/>
                            <a:t> 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93397131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i="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…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…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…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85754806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i="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p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Tx/>
                            <a:buFont typeface="Arial"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sup>
                              </m:sSup>
                            </m:oMath>
                          </a14:m>
                          <a:r>
                            <a:rPr lang="en-US" dirty="0"/>
                            <a:t>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Tx/>
                            <a:buFont typeface="Arial"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mtClean="0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US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dirty="0"/>
                            <a:t> 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11762250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Table 4">
                <a:extLst>
                  <a:ext uri="{FF2B5EF4-FFF2-40B4-BE49-F238E27FC236}">
                    <a16:creationId xmlns:a16="http://schemas.microsoft.com/office/drawing/2014/main" id="{974133CE-E164-1F47-BA9D-391FE09DDD3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72570023"/>
                  </p:ext>
                </p:extLst>
              </p:nvPr>
            </p:nvGraphicFramePr>
            <p:xfrm>
              <a:off x="3090625" y="2053554"/>
              <a:ext cx="5466159" cy="2225040"/>
            </p:xfrm>
            <a:graphic>
              <a:graphicData uri="http://schemas.openxmlformats.org/drawingml/2006/table">
                <a:tbl>
                  <a:tblPr firstRow="1" bandRow="1">
                    <a:tableStyleId>{5A111915-BE36-4E01-A7E5-04B1672EAD32}</a:tableStyleId>
                  </a:tblPr>
                  <a:tblGrid>
                    <a:gridCol w="1822053">
                      <a:extLst>
                        <a:ext uri="{9D8B030D-6E8A-4147-A177-3AD203B41FA5}">
                          <a16:colId xmlns:a16="http://schemas.microsoft.com/office/drawing/2014/main" val="3392280889"/>
                        </a:ext>
                      </a:extLst>
                    </a:gridCol>
                    <a:gridCol w="1822053">
                      <a:extLst>
                        <a:ext uri="{9D8B030D-6E8A-4147-A177-3AD203B41FA5}">
                          <a16:colId xmlns:a16="http://schemas.microsoft.com/office/drawing/2014/main" val="871047124"/>
                        </a:ext>
                      </a:extLst>
                    </a:gridCol>
                    <a:gridCol w="1822053">
                      <a:extLst>
                        <a:ext uri="{9D8B030D-6E8A-4147-A177-3AD203B41FA5}">
                          <a16:colId xmlns:a16="http://schemas.microsoft.com/office/drawing/2014/main" val="1224363929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Feature</a:t>
                          </a:r>
                        </a:p>
                      </a:txBody>
                      <a:tcPr>
                        <a:solidFill>
                          <a:srgbClr val="95698A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Value</a:t>
                          </a:r>
                        </a:p>
                      </a:txBody>
                      <a:tcPr>
                        <a:solidFill>
                          <a:srgbClr val="95698A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Parameter</a:t>
                          </a:r>
                        </a:p>
                      </a:txBody>
                      <a:tcPr>
                        <a:solidFill>
                          <a:srgbClr val="95698A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5374816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i="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01399" t="-100000" r="-100699" b="-39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00000" t="-100000" b="-39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26129568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i="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01399" t="-206897" r="-100699" b="-3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00000" t="-206897" b="-3034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1277400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i="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01399" t="-306897" r="-100699" b="-2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00000" t="-306897" b="-2034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3397131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i="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…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…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…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85754806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i="0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p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01399" t="-510345" r="-10069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00000" t="-51034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17622504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226316340"/>
      </p:ext>
    </p:extLst>
  </p:cSld>
  <p:clrMapOvr>
    <a:masterClrMapping/>
  </p:clrMapOvr>
  <p:transition spd="slow">
    <p:push dir="u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539812-DF56-7246-84A6-350B3E62BD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Polynomial Regression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DFB6E3-9D96-8B48-8F63-24CD7E8392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r>
              <a:rPr lang="en-US" dirty="0"/>
              <a:t>How to decide what the right degree? Come back Wednesday!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BD88F9-49EE-C147-8149-4F4F0CCB953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43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0DDF660-0A93-A649-B5DE-C30F44360C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0625" y="309094"/>
            <a:ext cx="5667037" cy="396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099139"/>
      </p:ext>
    </p:extLst>
  </p:cSld>
  <p:clrMapOvr>
    <a:masterClrMapping/>
  </p:clrMapOvr>
  <p:transition spd="slow">
    <p:push dir="u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292A90-0A31-014E-9E1A-1F1D043296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Features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A451F4BA-86FC-E643-926D-F5778E2E2FA3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3090625" y="315524"/>
                <a:ext cx="5596200" cy="3981000"/>
              </a:xfrm>
            </p:spPr>
            <p:txBody>
              <a:bodyPr/>
              <a:lstStyle/>
              <a:p>
                <a:pPr marL="139700" indent="0">
                  <a:buNone/>
                </a:pPr>
                <a:r>
                  <a:rPr lang="en-US" b="1" dirty="0"/>
                  <a:t>Features </a:t>
                </a:r>
                <a:r>
                  <a:rPr lang="en-US" dirty="0"/>
                  <a:t>are the values we select or compute from the data inputs to put into our model. </a:t>
                </a:r>
                <a:r>
                  <a:rPr lang="en-US" b="1" dirty="0"/>
                  <a:t>Feature extraction </a:t>
                </a:r>
                <a:r>
                  <a:rPr lang="en-US" dirty="0"/>
                  <a:t>is the process of turning the data into features.</a:t>
                </a:r>
                <a:endParaRPr lang="en-US" b="1" dirty="0"/>
              </a:p>
              <a:p>
                <a:pPr marL="139700" indent="0">
                  <a:buNone/>
                </a:pPr>
                <a:r>
                  <a:rPr lang="en-US" b="1" dirty="0"/>
                  <a:t>Model</a:t>
                </a:r>
              </a:p>
              <a:p>
                <a:pPr marL="13970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nor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…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b>
                      </m:sSub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𝜖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  <m:oMath xmlns:m="http://schemas.openxmlformats.org/officeDocument/2006/math"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     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 </m:t>
                      </m:r>
                      <m:nary>
                        <m:naryPr>
                          <m:chr m:val="∑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=0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p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𝜖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b="0" dirty="0"/>
              </a:p>
              <a:p>
                <a:pPr marL="13970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A451F4BA-86FC-E643-926D-F5778E2E2FA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3090625" y="315524"/>
                <a:ext cx="5596200" cy="3981000"/>
              </a:xfrm>
              <a:blipFill>
                <a:blip r:embed="rId2"/>
                <a:stretch>
                  <a:fillRect r="-6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D664BF-62F9-F642-A173-AC13C1FFFCD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44</a:t>
            </a:fld>
            <a:endParaRPr lang="en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EE372718-6424-4247-A6B4-7D808AF42DC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058276415"/>
                  </p:ext>
                </p:extLst>
              </p:nvPr>
            </p:nvGraphicFramePr>
            <p:xfrm>
              <a:off x="3090625" y="2668976"/>
              <a:ext cx="5466159" cy="2159000"/>
            </p:xfrm>
            <a:graphic>
              <a:graphicData uri="http://schemas.openxmlformats.org/drawingml/2006/table">
                <a:tbl>
                  <a:tblPr firstRow="1" bandRow="1">
                    <a:tableStyleId>{5A111915-BE36-4E01-A7E5-04B1672EAD32}</a:tableStyleId>
                  </a:tblPr>
                  <a:tblGrid>
                    <a:gridCol w="1104857">
                      <a:extLst>
                        <a:ext uri="{9D8B030D-6E8A-4147-A177-3AD203B41FA5}">
                          <a16:colId xmlns:a16="http://schemas.microsoft.com/office/drawing/2014/main" val="3392280889"/>
                        </a:ext>
                      </a:extLst>
                    </a:gridCol>
                    <a:gridCol w="2539249">
                      <a:extLst>
                        <a:ext uri="{9D8B030D-6E8A-4147-A177-3AD203B41FA5}">
                          <a16:colId xmlns:a16="http://schemas.microsoft.com/office/drawing/2014/main" val="871047124"/>
                        </a:ext>
                      </a:extLst>
                    </a:gridCol>
                    <a:gridCol w="1822053">
                      <a:extLst>
                        <a:ext uri="{9D8B030D-6E8A-4147-A177-3AD203B41FA5}">
                          <a16:colId xmlns:a16="http://schemas.microsoft.com/office/drawing/2014/main" val="1224363929"/>
                        </a:ext>
                      </a:extLst>
                    </a:gridCol>
                  </a:tblGrid>
                  <a:tr h="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Feature</a:t>
                          </a:r>
                        </a:p>
                      </a:txBody>
                      <a:tcPr>
                        <a:solidFill>
                          <a:srgbClr val="95698A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Value</a:t>
                          </a:r>
                        </a:p>
                      </a:txBody>
                      <a:tcPr>
                        <a:solidFill>
                          <a:srgbClr val="95698A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Parameter</a:t>
                          </a:r>
                        </a:p>
                      </a:txBody>
                      <a:tcPr>
                        <a:solidFill>
                          <a:srgbClr val="95698A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5374816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  <m: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oMath>
                          </a14:m>
                          <a:r>
                            <a:rPr lang="en-US" dirty="0"/>
                            <a:t>often </a:t>
                          </a:r>
                          <a14:m>
                            <m:oMath xmlns:m="http://schemas.openxmlformats.org/officeDocument/2006/math">
                              <m:r>
                                <a:rPr lang="en-US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oMath>
                          </a14:m>
                          <a:r>
                            <a:rPr lang="en-US" dirty="0"/>
                            <a:t> (constant)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Tx/>
                            <a:buFont typeface="Arial"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mtClean="0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US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dirty="0"/>
                            <a:t> 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6129568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</m:oMath>
                          </a14:m>
                          <a:r>
                            <a:rPr lang="en-US" dirty="0"/>
                            <a:t>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Tx/>
                            <a:buFont typeface="Arial"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mtClean="0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US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dirty="0"/>
                            <a:t> 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91277400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Tx/>
                            <a:buFont typeface="Arial"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oMath>
                          </a14:m>
                          <a:r>
                            <a:rPr lang="en-US" dirty="0"/>
                            <a:t>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Tx/>
                            <a:buFont typeface="Arial"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mtClean="0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US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dirty="0"/>
                            <a:t> 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93397131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…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…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…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85754806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D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Tx/>
                            <a:buFont typeface="Arial"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oMath>
                          </a14:m>
                          <a:r>
                            <a:rPr lang="en-US" dirty="0"/>
                            <a:t>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Tx/>
                            <a:buFont typeface="Arial"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mtClean="0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D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dirty="0"/>
                            <a:t> 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11762250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EE372718-6424-4247-A6B4-7D808AF42DC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058276415"/>
                  </p:ext>
                </p:extLst>
              </p:nvPr>
            </p:nvGraphicFramePr>
            <p:xfrm>
              <a:off x="3090625" y="2668976"/>
              <a:ext cx="5466159" cy="2159000"/>
            </p:xfrm>
            <a:graphic>
              <a:graphicData uri="http://schemas.openxmlformats.org/drawingml/2006/table">
                <a:tbl>
                  <a:tblPr firstRow="1" bandRow="1">
                    <a:tableStyleId>{5A111915-BE36-4E01-A7E5-04B1672EAD32}</a:tableStyleId>
                  </a:tblPr>
                  <a:tblGrid>
                    <a:gridCol w="1104857">
                      <a:extLst>
                        <a:ext uri="{9D8B030D-6E8A-4147-A177-3AD203B41FA5}">
                          <a16:colId xmlns:a16="http://schemas.microsoft.com/office/drawing/2014/main" val="3392280889"/>
                        </a:ext>
                      </a:extLst>
                    </a:gridCol>
                    <a:gridCol w="2539249">
                      <a:extLst>
                        <a:ext uri="{9D8B030D-6E8A-4147-A177-3AD203B41FA5}">
                          <a16:colId xmlns:a16="http://schemas.microsoft.com/office/drawing/2014/main" val="871047124"/>
                        </a:ext>
                      </a:extLst>
                    </a:gridCol>
                    <a:gridCol w="1822053">
                      <a:extLst>
                        <a:ext uri="{9D8B030D-6E8A-4147-A177-3AD203B41FA5}">
                          <a16:colId xmlns:a16="http://schemas.microsoft.com/office/drawing/2014/main" val="1224363929"/>
                        </a:ext>
                      </a:extLst>
                    </a:gridCol>
                  </a:tblGrid>
                  <a:tr h="30480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Feature</a:t>
                          </a:r>
                        </a:p>
                      </a:txBody>
                      <a:tcPr>
                        <a:solidFill>
                          <a:srgbClr val="95698A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Value</a:t>
                          </a:r>
                        </a:p>
                      </a:txBody>
                      <a:tcPr>
                        <a:solidFill>
                          <a:srgbClr val="95698A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Parameter</a:t>
                          </a:r>
                        </a:p>
                      </a:txBody>
                      <a:tcPr>
                        <a:solidFill>
                          <a:srgbClr val="95698A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5374816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44000" t="-83333" r="-72000" b="-39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00000" t="-83333" b="-39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26129568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44000" t="-189655" r="-72000" b="-3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00000" t="-189655" b="-3034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1277400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44000" t="-289655" r="-72000" b="-20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00000" t="-289655" b="-2034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3397131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…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…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…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85754806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D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44000" t="-493103" r="-72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00000" t="-49310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17622504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921711908"/>
      </p:ext>
    </p:extLst>
  </p:cSld>
  <p:clrMapOvr>
    <a:masterClrMapping/>
  </p:clrMapOvr>
  <p:transition spd="slow">
    <p:push dir="u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FC5555-4159-6247-BE31-EE7B83E32A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Adding Other Inputs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0086CB-1F67-5C4A-B742-87D8BEF53E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 dirty="0"/>
              <a:t>Generally we are given a data table of values we might look at that include more than one value per house.</a:t>
            </a:r>
          </a:p>
          <a:p>
            <a:r>
              <a:rPr lang="en-US" dirty="0"/>
              <a:t>Each row is a single house. </a:t>
            </a:r>
          </a:p>
          <a:p>
            <a:r>
              <a:rPr lang="en-US" dirty="0"/>
              <a:t>Each column (except Value) is a data input. </a:t>
            </a:r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3C46DA-4A73-3143-97E1-085D2550B07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45</a:t>
            </a:fld>
            <a:endParaRPr lang="en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6B18811B-B5B1-794D-B097-4A64219DF13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4044816"/>
              </p:ext>
            </p:extLst>
          </p:nvPr>
        </p:nvGraphicFramePr>
        <p:xfrm>
          <a:off x="3090625" y="2031304"/>
          <a:ext cx="5596200" cy="185420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776214">
                  <a:extLst>
                    <a:ext uri="{9D8B030D-6E8A-4147-A177-3AD203B41FA5}">
                      <a16:colId xmlns:a16="http://schemas.microsoft.com/office/drawing/2014/main" val="490761617"/>
                    </a:ext>
                  </a:extLst>
                </a:gridCol>
                <a:gridCol w="1462266">
                  <a:extLst>
                    <a:ext uri="{9D8B030D-6E8A-4147-A177-3AD203B41FA5}">
                      <a16:colId xmlns:a16="http://schemas.microsoft.com/office/drawing/2014/main" val="4142905976"/>
                    </a:ext>
                  </a:extLst>
                </a:gridCol>
                <a:gridCol w="1415405">
                  <a:extLst>
                    <a:ext uri="{9D8B030D-6E8A-4147-A177-3AD203B41FA5}">
                      <a16:colId xmlns:a16="http://schemas.microsoft.com/office/drawing/2014/main" val="2510171677"/>
                    </a:ext>
                  </a:extLst>
                </a:gridCol>
                <a:gridCol w="823075">
                  <a:extLst>
                    <a:ext uri="{9D8B030D-6E8A-4147-A177-3AD203B41FA5}">
                      <a16:colId xmlns:a16="http://schemas.microsoft.com/office/drawing/2014/main" val="4022442691"/>
                    </a:ext>
                  </a:extLst>
                </a:gridCol>
                <a:gridCol w="1119240">
                  <a:extLst>
                    <a:ext uri="{9D8B030D-6E8A-4147-A177-3AD203B41FA5}">
                      <a16:colId xmlns:a16="http://schemas.microsoft.com/office/drawing/2014/main" val="275270719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sq. ft.</a:t>
                      </a:r>
                    </a:p>
                  </a:txBody>
                  <a:tcPr>
                    <a:solidFill>
                      <a:srgbClr val="95698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# bathrooms</a:t>
                      </a:r>
                    </a:p>
                  </a:txBody>
                  <a:tcPr>
                    <a:solidFill>
                      <a:srgbClr val="95698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owner’s age</a:t>
                      </a:r>
                    </a:p>
                  </a:txBody>
                  <a:tcPr>
                    <a:solidFill>
                      <a:srgbClr val="95698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…</a:t>
                      </a:r>
                    </a:p>
                  </a:txBody>
                  <a:tcPr>
                    <a:solidFill>
                      <a:srgbClr val="95698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value</a:t>
                      </a:r>
                    </a:p>
                  </a:txBody>
                  <a:tcPr>
                    <a:solidFill>
                      <a:srgbClr val="95698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53186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1400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…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70,800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84238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700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…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65,000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75641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…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…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…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…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…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47244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1250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…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100,000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83401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53279710"/>
      </p:ext>
    </p:extLst>
  </p:cSld>
  <p:clrMapOvr>
    <a:masterClrMapping/>
  </p:clrMapOvr>
  <p:transition spd="slow">
    <p:push dir="u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A2DE84-9DA0-BE48-9D67-D5063D5A9E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Inputs - Visually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5B5A7086-EE01-624D-B236-DFAA9F0CDC07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3090625" y="575500"/>
                <a:ext cx="5596200" cy="4328194"/>
              </a:xfrm>
            </p:spPr>
            <p:txBody>
              <a:bodyPr/>
              <a:lstStyle/>
              <a:p>
                <a:pPr marL="139700" indent="0">
                  <a:buNone/>
                </a:pPr>
                <a:r>
                  <a:rPr lang="en-US" dirty="0"/>
                  <a:t>Adding more features to the model allows for more complex relationships to be learned</a:t>
                </a:r>
              </a:p>
              <a:p>
                <a:pPr marL="13970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𝑠𝑞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.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𝑓𝑡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#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𝑏𝑎𝑡h𝑟𝑜𝑜𝑚𝑠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𝜖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  <a:p>
                <a:pPr marL="139700" indent="0" algn="ctr">
                  <a:buNone/>
                </a:pPr>
                <a:endParaRPr lang="en-US" dirty="0"/>
              </a:p>
              <a:p>
                <a:pPr marL="139700" indent="0" algn="ctr">
                  <a:buNone/>
                </a:pPr>
                <a:endParaRPr lang="en-US" dirty="0"/>
              </a:p>
              <a:p>
                <a:pPr marL="139700" indent="0" algn="ctr">
                  <a:buNone/>
                </a:pPr>
                <a:endParaRPr lang="en-US" dirty="0"/>
              </a:p>
              <a:p>
                <a:pPr marL="139700" indent="0" algn="ctr">
                  <a:buNone/>
                </a:pPr>
                <a:endParaRPr lang="en-US" dirty="0"/>
              </a:p>
              <a:p>
                <a:pPr marL="139700" indent="0" algn="ctr">
                  <a:buNone/>
                </a:pPr>
                <a:endParaRPr lang="en-US" dirty="0"/>
              </a:p>
              <a:p>
                <a:pPr marL="139700" indent="0" algn="ctr">
                  <a:buNone/>
                </a:pPr>
                <a:endParaRPr lang="en-US" dirty="0"/>
              </a:p>
              <a:p>
                <a:pPr marL="139700" indent="0" algn="ctr">
                  <a:buNone/>
                </a:pPr>
                <a:endParaRPr lang="en-US" dirty="0"/>
              </a:p>
              <a:p>
                <a:pPr marL="139700" indent="0" algn="ctr">
                  <a:buNone/>
                </a:pPr>
                <a:endParaRPr lang="en-US" dirty="0"/>
              </a:p>
              <a:p>
                <a:pPr marL="139700" indent="0" algn="ctr">
                  <a:buNone/>
                </a:pPr>
                <a:endParaRPr lang="en-US" dirty="0"/>
              </a:p>
              <a:p>
                <a:pPr marL="139700" indent="0">
                  <a:buNone/>
                </a:pPr>
                <a:r>
                  <a:rPr lang="en-US" dirty="0"/>
                  <a:t>Coefficients tell us the rate of change </a:t>
                </a:r>
                <a:r>
                  <a:rPr lang="en-US" b="1" dirty="0"/>
                  <a:t>if all other features are constant</a:t>
                </a:r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5B5A7086-EE01-624D-B236-DFAA9F0CDC0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3090625" y="575500"/>
                <a:ext cx="5596200" cy="4328194"/>
              </a:xfrm>
              <a:blipFill>
                <a:blip r:embed="rId2"/>
                <a:stretch>
                  <a:fillRect b="-32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38545F-FDED-7845-94D8-D5A2B9F5DC3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46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0B38F13-A004-3B44-8FCC-200B31D929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1321" y="1718982"/>
            <a:ext cx="5114808" cy="2577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892098"/>
      </p:ext>
    </p:extLst>
  </p:cSld>
  <p:clrMapOvr>
    <a:masterClrMapping/>
  </p:clrMapOvr>
  <p:transition spd="slow">
    <p:push dir="u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948B8A-9309-B34D-A10D-5CBB55CC0B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Notation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A52422B6-133A-EE42-B909-9F43FFC04023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139700" indent="0">
                  <a:buNone/>
                </a:pPr>
                <a:r>
                  <a:rPr lang="en-US" b="1" dirty="0"/>
                  <a:t>Important:</a:t>
                </a:r>
                <a:r>
                  <a:rPr lang="en-US" dirty="0"/>
                  <a:t> Distinction is the difference between a </a:t>
                </a:r>
                <a:r>
                  <a:rPr lang="en-US" i="1" dirty="0"/>
                  <a:t>data input </a:t>
                </a:r>
                <a:r>
                  <a:rPr lang="en-US" dirty="0"/>
                  <a:t>and a </a:t>
                </a:r>
                <a:r>
                  <a:rPr lang="en-US" i="1" dirty="0"/>
                  <a:t>feature.</a:t>
                </a:r>
                <a:r>
                  <a:rPr lang="en-US" dirty="0"/>
                  <a:t> </a:t>
                </a:r>
              </a:p>
              <a:p>
                <a:r>
                  <a:rPr lang="en-US" dirty="0"/>
                  <a:t>Data inputs are columns of the raw data</a:t>
                </a:r>
              </a:p>
              <a:p>
                <a:r>
                  <a:rPr lang="en-US" dirty="0"/>
                  <a:t>Features are the values (possibly transformed) for the model (done after our feature extraction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)</a:t>
                </a:r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r>
                  <a:rPr lang="en-US" dirty="0"/>
                  <a:t>Data Input: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=(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, …,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pPr marL="139700" indent="0">
                  <a:buNone/>
                </a:pPr>
                <a:r>
                  <a:rPr lang="en-US" dirty="0"/>
                  <a:t>Output: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n-US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 is the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𝑡h</m:t>
                        </m:r>
                      </m:sup>
                    </m:sSup>
                  </m:oMath>
                </a14:m>
                <a:r>
                  <a:rPr lang="en-US" dirty="0"/>
                  <a:t> row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𝑗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dirty="0"/>
                  <a:t> is the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𝑡h</m:t>
                        </m:r>
                      </m:sup>
                    </m:sSup>
                  </m:oMath>
                </a14:m>
                <a:r>
                  <a:rPr lang="en-US" dirty="0"/>
                  <a:t> row’s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𝑡h</m:t>
                        </m:r>
                      </m:sup>
                    </m:sSup>
                  </m:oMath>
                </a14:m>
                <a:r>
                  <a:rPr lang="en-US" dirty="0"/>
                  <a:t> data input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dirty="0"/>
                  <a:t> is the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𝑡h</m:t>
                        </m:r>
                      </m:sup>
                    </m:sSup>
                  </m:oMath>
                </a14:m>
                <a:r>
                  <a:rPr lang="en-US" dirty="0"/>
                  <a:t> feature of the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𝑡h</m:t>
                        </m:r>
                      </m:sup>
                    </m:sSup>
                  </m:oMath>
                </a14:m>
                <a:r>
                  <a:rPr lang="en-US" dirty="0"/>
                  <a:t> row</a:t>
                </a:r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A52422B6-133A-EE42-B909-9F43FFC0402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B5CAD2-A558-6347-9C52-86674E0C58D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47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4141182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292A90-0A31-014E-9E1A-1F1D043296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Features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51F4BA-86FC-E643-926D-F5778E2E2F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90625" y="315524"/>
            <a:ext cx="5596200" cy="3981000"/>
          </a:xfrm>
        </p:spPr>
        <p:txBody>
          <a:bodyPr/>
          <a:lstStyle/>
          <a:p>
            <a:pPr marL="139700" indent="0">
              <a:buNone/>
            </a:pPr>
            <a:r>
              <a:rPr lang="en-US" dirty="0"/>
              <a:t>You can use anything you want as features and include as many of them as you want!</a:t>
            </a:r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r>
              <a:rPr lang="en-US" dirty="0"/>
              <a:t>Generally, more features means a more complex model. This might not always be a good thing! </a:t>
            </a:r>
          </a:p>
          <a:p>
            <a:pPr marL="139700" indent="0">
              <a:buNone/>
            </a:pPr>
            <a:r>
              <a:rPr lang="en-US" dirty="0"/>
              <a:t>Choosing good features is a bit of an art.</a:t>
            </a:r>
          </a:p>
          <a:p>
            <a:pPr marL="13970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D664BF-62F9-F642-A173-AC13C1FFFCD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48</a:t>
            </a:fld>
            <a:endParaRPr lang="en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EE372718-6424-4247-A6B4-7D808AF42DC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420370972"/>
                  </p:ext>
                </p:extLst>
              </p:nvPr>
            </p:nvGraphicFramePr>
            <p:xfrm>
              <a:off x="3090625" y="2397500"/>
              <a:ext cx="5466159" cy="2159000"/>
            </p:xfrm>
            <a:graphic>
              <a:graphicData uri="http://schemas.openxmlformats.org/drawingml/2006/table">
                <a:tbl>
                  <a:tblPr firstRow="1" bandRow="1">
                    <a:tableStyleId>{5A111915-BE36-4E01-A7E5-04B1672EAD32}</a:tableStyleId>
                  </a:tblPr>
                  <a:tblGrid>
                    <a:gridCol w="1104857">
                      <a:extLst>
                        <a:ext uri="{9D8B030D-6E8A-4147-A177-3AD203B41FA5}">
                          <a16:colId xmlns:a16="http://schemas.microsoft.com/office/drawing/2014/main" val="3392280889"/>
                        </a:ext>
                      </a:extLst>
                    </a:gridCol>
                    <a:gridCol w="2539249">
                      <a:extLst>
                        <a:ext uri="{9D8B030D-6E8A-4147-A177-3AD203B41FA5}">
                          <a16:colId xmlns:a16="http://schemas.microsoft.com/office/drawing/2014/main" val="871047124"/>
                        </a:ext>
                      </a:extLst>
                    </a:gridCol>
                    <a:gridCol w="1822053">
                      <a:extLst>
                        <a:ext uri="{9D8B030D-6E8A-4147-A177-3AD203B41FA5}">
                          <a16:colId xmlns:a16="http://schemas.microsoft.com/office/drawing/2014/main" val="1224363929"/>
                        </a:ext>
                      </a:extLst>
                    </a:gridCol>
                  </a:tblGrid>
                  <a:tr h="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Feature</a:t>
                          </a:r>
                        </a:p>
                      </a:txBody>
                      <a:tcPr>
                        <a:solidFill>
                          <a:srgbClr val="95698A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Value</a:t>
                          </a:r>
                        </a:p>
                      </a:txBody>
                      <a:tcPr>
                        <a:solidFill>
                          <a:srgbClr val="95698A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Parameter</a:t>
                          </a:r>
                        </a:p>
                      </a:txBody>
                      <a:tcPr>
                        <a:solidFill>
                          <a:srgbClr val="95698A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5374816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r>
                                <a:rPr lang="en-US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oMath>
                          </a14:m>
                          <a:r>
                            <a:rPr lang="en-US" dirty="0"/>
                            <a:t> (constant)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Tx/>
                            <a:buFont typeface="Arial"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mtClean="0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US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dirty="0"/>
                            <a:t> 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6129568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</m:oMath>
                          </a14:m>
                          <a:r>
                            <a:rPr lang="en-US" dirty="0"/>
                            <a:t> … </a:t>
                          </a:r>
                          <a14:m>
                            <m:oMath xmlns:m="http://schemas.openxmlformats.org/officeDocument/2006/math"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d>
                            </m:oMath>
                          </a14:m>
                          <a:r>
                            <a:rPr lang="en-US" dirty="0"/>
                            <a:t> = sq. ft.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Tx/>
                            <a:buFont typeface="Arial"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mtClean="0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US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dirty="0"/>
                            <a:t> 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91277400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Tx/>
                            <a:buFont typeface="Arial"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oMath>
                          </a14:m>
                          <a:r>
                            <a:rPr lang="en-US" dirty="0"/>
                            <a:t> … </a:t>
                          </a:r>
                          <a14:m>
                            <m:oMath xmlns:m="http://schemas.openxmlformats.org/officeDocument/2006/math"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</m:d>
                            </m:oMath>
                          </a14:m>
                          <a:r>
                            <a:rPr lang="en-US" dirty="0"/>
                            <a:t> =</a:t>
                          </a:r>
                          <a:r>
                            <a:rPr lang="en-US" baseline="0" dirty="0"/>
                            <a:t> # bath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Tx/>
                            <a:buFont typeface="Arial"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mtClean="0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US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dirty="0"/>
                            <a:t> 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93397131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…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…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…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85754806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D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Tx/>
                            <a:buFont typeface="Arial"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oMath>
                          </a14:m>
                          <a:r>
                            <a:rPr lang="en-US" dirty="0"/>
                            <a:t> … like</a:t>
                          </a:r>
                          <a:r>
                            <a:rPr lang="en-US" baseline="0" dirty="0"/>
                            <a:t> </a:t>
                          </a:r>
                          <a14:m>
                            <m:oMath xmlns:m="http://schemas.openxmlformats.org/officeDocument/2006/math">
                              <m:func>
                                <m:funcPr>
                                  <m:ctrlPr>
                                    <a:rPr lang="en-US" b="0" i="1" baseline="0" smtClean="0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b="0" i="0" baseline="0" smtClean="0">
                                      <a:latin typeface="Cambria Math" panose="02040503050406030204" pitchFamily="18" charset="0"/>
                                    </a:rPr>
                                    <m:t>log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lang="en-US" b="0" i="1" baseline="0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0" i="1" baseline="0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  <m:d>
                                        <m:dPr>
                                          <m:begChr m:val="["/>
                                          <m:endChr m:val="]"/>
                                          <m:ctrlPr>
                                            <a:rPr lang="en-US" b="0" i="1" baseline="0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b="0" i="1" baseline="0" smtClean="0">
                                              <a:latin typeface="Cambria Math" panose="02040503050406030204" pitchFamily="18" charset="0"/>
                                            </a:rPr>
                                            <m:t>7</m:t>
                                          </m:r>
                                        </m:e>
                                      </m:d>
                                    </m:e>
                                  </m:d>
                                </m:e>
                              </m:func>
                              <m:r>
                                <a:rPr lang="en-US" b="0" i="1" baseline="0" smtClean="0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  <m:r>
                                <a:rPr lang="en-US" b="0" i="1" baseline="0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b="0" i="1" baseline="0" smtClean="0">
                                  <a:latin typeface="Cambria Math" panose="02040503050406030204" pitchFamily="18" charset="0"/>
                                </a:rPr>
                                <m:t>[2]</m:t>
                              </m:r>
                            </m:oMath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Tx/>
                            <a:buFont typeface="Arial"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mtClean="0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D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dirty="0"/>
                            <a:t> 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11762250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le 5">
                <a:extLst>
                  <a:ext uri="{FF2B5EF4-FFF2-40B4-BE49-F238E27FC236}">
                    <a16:creationId xmlns:a16="http://schemas.microsoft.com/office/drawing/2014/main" id="{EE372718-6424-4247-A6B4-7D808AF42DC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420370972"/>
                  </p:ext>
                </p:extLst>
              </p:nvPr>
            </p:nvGraphicFramePr>
            <p:xfrm>
              <a:off x="3090625" y="2397500"/>
              <a:ext cx="5466159" cy="2159000"/>
            </p:xfrm>
            <a:graphic>
              <a:graphicData uri="http://schemas.openxmlformats.org/drawingml/2006/table">
                <a:tbl>
                  <a:tblPr firstRow="1" bandRow="1">
                    <a:tableStyleId>{5A111915-BE36-4E01-A7E5-04B1672EAD32}</a:tableStyleId>
                  </a:tblPr>
                  <a:tblGrid>
                    <a:gridCol w="1104857">
                      <a:extLst>
                        <a:ext uri="{9D8B030D-6E8A-4147-A177-3AD203B41FA5}">
                          <a16:colId xmlns:a16="http://schemas.microsoft.com/office/drawing/2014/main" val="3392280889"/>
                        </a:ext>
                      </a:extLst>
                    </a:gridCol>
                    <a:gridCol w="2539249">
                      <a:extLst>
                        <a:ext uri="{9D8B030D-6E8A-4147-A177-3AD203B41FA5}">
                          <a16:colId xmlns:a16="http://schemas.microsoft.com/office/drawing/2014/main" val="871047124"/>
                        </a:ext>
                      </a:extLst>
                    </a:gridCol>
                    <a:gridCol w="1822053">
                      <a:extLst>
                        <a:ext uri="{9D8B030D-6E8A-4147-A177-3AD203B41FA5}">
                          <a16:colId xmlns:a16="http://schemas.microsoft.com/office/drawing/2014/main" val="1224363929"/>
                        </a:ext>
                      </a:extLst>
                    </a:gridCol>
                  </a:tblGrid>
                  <a:tr h="30480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Feature</a:t>
                          </a:r>
                        </a:p>
                      </a:txBody>
                      <a:tcPr>
                        <a:solidFill>
                          <a:srgbClr val="95698A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Value</a:t>
                          </a:r>
                        </a:p>
                      </a:txBody>
                      <a:tcPr>
                        <a:solidFill>
                          <a:srgbClr val="95698A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Parameter</a:t>
                          </a:r>
                        </a:p>
                      </a:txBody>
                      <a:tcPr>
                        <a:solidFill>
                          <a:srgbClr val="95698A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5374816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44000" t="-83333" r="-72000" b="-39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200000" t="-83333" b="-393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26129568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44000" t="-189655" r="-72000" b="-3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200000" t="-189655" b="-30689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1277400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44000" t="-289655" r="-72000" b="-2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200000" t="-289655" b="-20689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3397131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…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…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…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85754806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D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44000" t="-493103" r="-72000" b="-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200000" t="-493103" b="-34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17622504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760702439"/>
      </p:ext>
    </p:extLst>
  </p:cSld>
  <p:clrMapOvr>
    <a:masterClrMapping/>
  </p:clrMapOvr>
  <p:transition spd="slow">
    <p:push dir="u"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7B9289-07AD-6947-A582-04279392DD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Regression Recap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0B198BD2-D455-A944-9C09-2C855E39D38C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139700" indent="0">
                  <a:buNone/>
                </a:pPr>
                <a:r>
                  <a:rPr lang="en-US" b="1" dirty="0"/>
                  <a:t>Dataset</a:t>
                </a:r>
                <a:endParaRPr lang="en-US" b="1" i="1" dirty="0">
                  <a:latin typeface="Cambria Math" panose="02040503050406030204" pitchFamily="18" charset="0"/>
                </a:endParaRPr>
              </a:p>
              <a:p>
                <a:pPr marL="139700" indent="0">
                  <a:buNone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, </m:t>
                                </m:r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d>
                          </m:e>
                        </m:d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bSup>
                  </m:oMath>
                </a14:m>
                <a:r>
                  <a:rPr lang="en-US" dirty="0"/>
                  <a:t> where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</m:sup>
                    </m:sSup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ℝ</m:t>
                    </m:r>
                  </m:oMath>
                </a14:m>
                <a:endParaRPr lang="en-US" dirty="0"/>
              </a:p>
              <a:p>
                <a:pPr marL="139700" indent="0">
                  <a:buNone/>
                </a:pPr>
                <a:br>
                  <a:rPr lang="en-US" b="1" dirty="0"/>
                </a:br>
                <a:r>
                  <a:rPr lang="en-US" b="1" dirty="0"/>
                  <a:t>Feature Extraction</a:t>
                </a:r>
              </a:p>
              <a:p>
                <a:pPr marL="13970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: 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ℝ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ℝ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𝐷</m:t>
                          </m:r>
                        </m:sup>
                      </m:sSup>
                    </m:oMath>
                  </m:oMathPara>
                </a14:m>
                <a:endParaRPr lang="en-US" b="0" i="1" dirty="0">
                  <a:latin typeface="Cambria Math" panose="02040503050406030204" pitchFamily="18" charset="0"/>
                </a:endParaRPr>
              </a:p>
              <a:p>
                <a:pPr marL="13970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 …, 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d>
                    </m:oMath>
                  </m:oMathPara>
                </a14:m>
                <a:endParaRPr lang="en-US" dirty="0"/>
              </a:p>
              <a:p>
                <a:pPr marL="139700" indent="0">
                  <a:buNone/>
                </a:pPr>
                <a:br>
                  <a:rPr lang="en-US" dirty="0"/>
                </a:br>
                <a:r>
                  <a:rPr lang="en-US" b="1" dirty="0"/>
                  <a:t>Regression Model</a:t>
                </a:r>
              </a:p>
              <a:p>
                <a:pPr marL="13970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𝜖</m:t>
                      </m:r>
                    </m:oMath>
                    <m:oMath xmlns:m="http://schemas.openxmlformats.org/officeDocument/2006/math"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   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 </m:t>
                      </m:r>
                      <m:nary>
                        <m:naryPr>
                          <m:chr m:val="∑"/>
                          <m:limLoc m:val="subSup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5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=0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p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𝜖</m:t>
                          </m:r>
                        </m:e>
                      </m:nary>
                    </m:oMath>
                    <m:oMath xmlns:m="http://schemas.openxmlformats.org/officeDocument/2006/math"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   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𝜖</m:t>
                      </m:r>
                    </m:oMath>
                  </m:oMathPara>
                </a14:m>
                <a:endParaRPr lang="en-US" b="0" i="1" dirty="0">
                  <a:latin typeface="Cambria Math" panose="02040503050406030204" pitchFamily="18" charset="0"/>
                </a:endParaRPr>
              </a:p>
              <a:p>
                <a:pPr marL="139700" indent="0">
                  <a:buNone/>
                </a:pPr>
                <a:br>
                  <a:rPr lang="en-US" b="1" dirty="0"/>
                </a:br>
                <a:r>
                  <a:rPr lang="en-US" b="1" dirty="0"/>
                  <a:t>Quality Metric</a:t>
                </a:r>
              </a:p>
              <a:p>
                <a:pPr marL="13970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𝑅𝑆𝑆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 </m:t>
                      </m:r>
                      <m:nary>
                        <m:naryPr>
                          <m:chr m:val="∑"/>
                          <m:limLoc m:val="subSup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5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p>
                                    <m:sSup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</m:e>
                                    <m:sup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</m:sup>
                                  </m:sSup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b="0" i="1" dirty="0">
                  <a:latin typeface="Cambria Math" panose="02040503050406030204" pitchFamily="18" charset="0"/>
                </a:endParaRPr>
              </a:p>
              <a:p>
                <a:pPr marL="13970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0B198BD2-D455-A944-9C09-2C855E39D38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2"/>
                <a:stretch>
                  <a:fillRect b="-126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 Placeholder 4">
                <a:extLst>
                  <a:ext uri="{FF2B5EF4-FFF2-40B4-BE49-F238E27FC236}">
                    <a16:creationId xmlns:a16="http://schemas.microsoft.com/office/drawing/2014/main" id="{14411943-940E-D942-B33F-553DBDD8E8A8}"/>
                  </a:ext>
                </a:extLst>
              </p:cNvPr>
              <p:cNvSpPr>
                <a:spLocks noGrp="1"/>
              </p:cNvSpPr>
              <p:nvPr>
                <p:ph type="body" idx="2"/>
              </p:nvPr>
            </p:nvSpPr>
            <p:spPr/>
            <p:txBody>
              <a:bodyPr/>
              <a:lstStyle/>
              <a:p>
                <a:pPr marL="158750" indent="0">
                  <a:buNone/>
                </a:pPr>
                <a:r>
                  <a:rPr lang="en-US" b="1" dirty="0"/>
                  <a:t>Predictor</a:t>
                </a:r>
              </a:p>
              <a:p>
                <a:pPr marL="15875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</m:acc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= </m:t>
                      </m:r>
                      <m:func>
                        <m:funcPr>
                          <m:ctrlPr>
                            <a:rPr lang="en-US" b="1" i="1" dirty="0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b="1" i="1" dirty="0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b="0" i="0" dirty="0" smtClean="0">
                                  <a:latin typeface="Cambria Math" panose="02040503050406030204" pitchFamily="18" charset="0"/>
                                </a:rPr>
                                <m:t>min</m:t>
                              </m:r>
                            </m:e>
                            <m:lim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lim>
                          </m:limLow>
                        </m:fName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𝑅𝑆𝑆</m:t>
                          </m:r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𝑤</m:t>
                          </m:r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lang="en-US" dirty="0"/>
              </a:p>
              <a:p>
                <a:pPr marL="158750" indent="0">
                  <a:buNone/>
                </a:pPr>
                <a:br>
                  <a:rPr lang="en-US" b="1" dirty="0"/>
                </a:br>
                <a:r>
                  <a:rPr lang="en-US" b="1" dirty="0"/>
                  <a:t>ML Algorithm</a:t>
                </a:r>
              </a:p>
              <a:p>
                <a:pPr marL="158750" indent="0">
                  <a:buNone/>
                </a:pPr>
                <a:r>
                  <a:rPr lang="en-US" dirty="0"/>
                  <a:t>Optimized using Gradient Descent</a:t>
                </a:r>
              </a:p>
              <a:p>
                <a:pPr marL="158750" indent="0">
                  <a:buNone/>
                </a:pPr>
                <a:endParaRPr lang="en-US" dirty="0"/>
              </a:p>
              <a:p>
                <a:pPr marL="158750" indent="0">
                  <a:buNone/>
                </a:pPr>
                <a:r>
                  <a:rPr lang="en-US" b="1" dirty="0"/>
                  <a:t>Prediction</a:t>
                </a:r>
              </a:p>
              <a:p>
                <a:pPr marL="15875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acc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̂"/>
                              <m:ctrlP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</m:acc>
                        </m:e>
                        <m:sup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Text Placeholder 4">
                <a:extLst>
                  <a:ext uri="{FF2B5EF4-FFF2-40B4-BE49-F238E27FC236}">
                    <a16:creationId xmlns:a16="http://schemas.microsoft.com/office/drawing/2014/main" id="{14411943-940E-D942-B33F-553DBDD8E8A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2"/>
              </p:nvPr>
            </p:nvSpPr>
            <p:spPr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9B95FF-BD9B-5242-98EA-2FD344A5C91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49</a:t>
            </a:fld>
            <a:endParaRPr lang="en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030DDB8-2C44-7C47-A89E-C63DB6C318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3040" y="2779922"/>
            <a:ext cx="2963744" cy="1969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6004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2D84EE-F3AB-A741-B222-DB04AE3AF1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900" dirty="0"/>
              <a:t>It’s Everywhere…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169FD5-E3AE-3C44-A171-F1D42F735BF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29C4DA-475C-E94A-A805-809AE094AE2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5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BBF2BF3-D0F8-E24A-9C10-A2607F3894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7695" y="304271"/>
            <a:ext cx="1826559" cy="182655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08CD9A7-A704-AB47-9AB2-0117A077B9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0684" y="819835"/>
            <a:ext cx="1961029" cy="11048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D9519AB-1B08-7A4C-8E76-9894AEA8E2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9600" y="2135329"/>
            <a:ext cx="1422400" cy="1422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7913867-30D0-B345-BAB8-8B585067C8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94975" y="3557729"/>
            <a:ext cx="1587500" cy="1270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E5EF076-1BB1-1D47-90A4-2AACA8FD83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94525" y="2313129"/>
            <a:ext cx="189230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736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2D84EE-F3AB-A741-B222-DB04AE3AF1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900" dirty="0"/>
              <a:t>It’s Everywhere…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169FD5-E3AE-3C44-A171-F1D42F735BF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29C4DA-475C-E94A-A805-809AE094AE2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6</a:t>
            </a:fld>
            <a:endParaRPr lang="en"/>
          </a:p>
        </p:txBody>
      </p:sp>
      <p:pic>
        <p:nvPicPr>
          <p:cNvPr id="1026" name="Picture 2" descr="https://lh3.googleusercontent.com/oVooJBrOsJlRrkZ9FeQyuoct_Qo2F621SXDDpWooSjF0afR9RxhgHm3fB8p-s1pNQ0oysPt5LgB4fQHDmk5sQT907haYLnDaTuzRPvU8zHRPDXgenO7bS3oBMZ6qhYQC5WEi2w2GMJg">
            <a:extLst>
              <a:ext uri="{FF2B5EF4-FFF2-40B4-BE49-F238E27FC236}">
                <a16:creationId xmlns:a16="http://schemas.microsoft.com/office/drawing/2014/main" id="{AE7068E1-4C26-C846-A421-2EA38AAC23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5130" y="146797"/>
            <a:ext cx="6548870" cy="4849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1661755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F63F03-5C22-5940-89D0-E8EB60E882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Machine Learning?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344864-3871-4140-84F5-691826107C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 dirty="0"/>
              <a:t>Generically (and vaguely) </a:t>
            </a:r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r>
              <a:rPr lang="en-US" dirty="0"/>
              <a:t>Machine Learning is the study of algorithms that </a:t>
            </a:r>
            <a:br>
              <a:rPr lang="en-US" dirty="0"/>
            </a:br>
            <a:r>
              <a:rPr lang="en-US" dirty="0"/>
              <a:t>improve their </a:t>
            </a:r>
            <a:r>
              <a:rPr lang="en-US" b="1" dirty="0"/>
              <a:t>performance </a:t>
            </a:r>
            <a:r>
              <a:rPr lang="en-US" dirty="0"/>
              <a:t>at some </a:t>
            </a:r>
            <a:r>
              <a:rPr lang="en-US" b="1" dirty="0"/>
              <a:t>task </a:t>
            </a:r>
            <a:r>
              <a:rPr lang="en-US" dirty="0"/>
              <a:t>with </a:t>
            </a:r>
            <a:r>
              <a:rPr lang="en-US" b="1" dirty="0"/>
              <a:t>experience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F1FA6E-37AE-FB49-A40D-18238F050D7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7</a:t>
            </a:fld>
            <a:endParaRPr lang="en"/>
          </a:p>
        </p:txBody>
      </p:sp>
      <p:sp>
        <p:nvSpPr>
          <p:cNvPr id="5" name="Magnetic Disk 4">
            <a:extLst>
              <a:ext uri="{FF2B5EF4-FFF2-40B4-BE49-F238E27FC236}">
                <a16:creationId xmlns:a16="http://schemas.microsoft.com/office/drawing/2014/main" id="{AFEF04DB-6717-834F-B562-2C7E47439220}"/>
              </a:ext>
            </a:extLst>
          </p:cNvPr>
          <p:cNvSpPr/>
          <p:nvPr/>
        </p:nvSpPr>
        <p:spPr>
          <a:xfrm>
            <a:off x="3718424" y="3119056"/>
            <a:ext cx="853576" cy="792355"/>
          </a:xfrm>
          <a:prstGeom prst="flowChartMagneticDisk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6" tIns="45709" rIns="91416" bIns="45709" anchor="ctr"/>
          <a:lstStyle/>
          <a:p>
            <a:pPr algn="ctr"/>
            <a:r>
              <a:rPr lang="en-US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Data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5CD84A0-1D6B-264E-B54B-B8CA1A542018}"/>
              </a:ext>
            </a:extLst>
          </p:cNvPr>
          <p:cNvGrpSpPr/>
          <p:nvPr/>
        </p:nvGrpSpPr>
        <p:grpSpPr>
          <a:xfrm>
            <a:off x="4641333" y="3076869"/>
            <a:ext cx="1719840" cy="834542"/>
            <a:chOff x="1839308" y="2342371"/>
            <a:chExt cx="3126817" cy="1649550"/>
          </a:xfrm>
        </p:grpSpPr>
        <p:sp>
          <p:nvSpPr>
            <p:cNvPr id="7" name="Right Arrow 6">
              <a:extLst>
                <a:ext uri="{FF2B5EF4-FFF2-40B4-BE49-F238E27FC236}">
                  <a16:creationId xmlns:a16="http://schemas.microsoft.com/office/drawing/2014/main" id="{F1E3998A-12CA-6C4B-9D7A-96DBB0339CAE}"/>
                </a:ext>
              </a:extLst>
            </p:cNvPr>
            <p:cNvSpPr/>
            <p:nvPr/>
          </p:nvSpPr>
          <p:spPr>
            <a:xfrm>
              <a:off x="1839308" y="2985694"/>
              <a:ext cx="742214" cy="511361"/>
            </a:xfrm>
            <a:prstGeom prst="rightArrow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ED65EBD8-9B92-DE49-9A25-46BDFE6154DE}"/>
                </a:ext>
              </a:extLst>
            </p:cNvPr>
            <p:cNvSpPr/>
            <p:nvPr/>
          </p:nvSpPr>
          <p:spPr>
            <a:xfrm>
              <a:off x="2659147" y="2342371"/>
              <a:ext cx="2306978" cy="1649550"/>
            </a:xfrm>
            <a:prstGeom prst="round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8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ML</a:t>
              </a:r>
            </a:p>
            <a:p>
              <a:pPr algn="ctr"/>
              <a:r>
                <a:rPr lang="en-US" sz="18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Method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FD224139-889B-3740-9E2E-865A246AB267}"/>
              </a:ext>
            </a:extLst>
          </p:cNvPr>
          <p:cNvGrpSpPr/>
          <p:nvPr/>
        </p:nvGrpSpPr>
        <p:grpSpPr>
          <a:xfrm>
            <a:off x="6403869" y="3076869"/>
            <a:ext cx="1722329" cy="834541"/>
            <a:chOff x="5314971" y="2342371"/>
            <a:chExt cx="3131344" cy="1649550"/>
          </a:xfrm>
        </p:grpSpPr>
        <p:sp>
          <p:nvSpPr>
            <p:cNvPr id="10" name="Right Arrow 9">
              <a:extLst>
                <a:ext uri="{FF2B5EF4-FFF2-40B4-BE49-F238E27FC236}">
                  <a16:creationId xmlns:a16="http://schemas.microsoft.com/office/drawing/2014/main" id="{65DE5D1E-B965-8B43-A530-4DBB86006929}"/>
                </a:ext>
              </a:extLst>
            </p:cNvPr>
            <p:cNvSpPr/>
            <p:nvPr/>
          </p:nvSpPr>
          <p:spPr>
            <a:xfrm>
              <a:off x="5314971" y="3018696"/>
              <a:ext cx="761018" cy="511361"/>
            </a:xfrm>
            <a:prstGeom prst="rightArrow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CA940725-CBCF-FC49-B113-717AF1D5A9BD}"/>
                </a:ext>
              </a:extLst>
            </p:cNvPr>
            <p:cNvSpPr/>
            <p:nvPr/>
          </p:nvSpPr>
          <p:spPr>
            <a:xfrm>
              <a:off x="6139337" y="2342371"/>
              <a:ext cx="2306978" cy="1649550"/>
            </a:xfrm>
            <a:prstGeom prst="round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18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Intelligence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785121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DC8EB7-497B-1E46-B4DE-1649070CFC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Course Overview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41F671-6987-8041-BAD5-DE0A15185A0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 dirty="0"/>
              <a:t>This course is broken up into 5 main case studies to explore ML in various contexts/applications.</a:t>
            </a:r>
          </a:p>
          <a:p>
            <a:pPr marL="139700" indent="0">
              <a:buNone/>
            </a:pPr>
            <a:endParaRPr lang="en-US" dirty="0"/>
          </a:p>
          <a:p>
            <a:pPr marL="482600" indent="-342900">
              <a:buAutoNum type="arabicPeriod"/>
            </a:pPr>
            <a:r>
              <a:rPr lang="en-US" dirty="0"/>
              <a:t>Regression</a:t>
            </a:r>
          </a:p>
          <a:p>
            <a:pPr lvl="1"/>
            <a:r>
              <a:rPr lang="en-US" dirty="0"/>
              <a:t>Predicting housing prices	</a:t>
            </a:r>
          </a:p>
          <a:p>
            <a:pPr marL="482600" indent="-342900">
              <a:buAutoNum type="arabicPeriod"/>
            </a:pPr>
            <a:r>
              <a:rPr lang="en-US" dirty="0"/>
              <a:t>Classification</a:t>
            </a:r>
          </a:p>
          <a:p>
            <a:pPr lvl="1"/>
            <a:r>
              <a:rPr lang="en-US" dirty="0"/>
              <a:t>Positive/Negative reviews (Sentiment analysis)</a:t>
            </a:r>
          </a:p>
          <a:p>
            <a:pPr marL="482600" indent="-342900">
              <a:buAutoNum type="arabicPeriod"/>
            </a:pPr>
            <a:r>
              <a:rPr lang="en-US" dirty="0"/>
              <a:t>Document Retrieval + Clustering </a:t>
            </a:r>
          </a:p>
          <a:p>
            <a:pPr lvl="1"/>
            <a:r>
              <a:rPr lang="en-US" dirty="0"/>
              <a:t>Find similar news articles</a:t>
            </a:r>
          </a:p>
          <a:p>
            <a:pPr marL="482600" indent="-342900">
              <a:buAutoNum type="arabicPeriod"/>
            </a:pPr>
            <a:r>
              <a:rPr lang="en-US" dirty="0"/>
              <a:t>Recommender Systems</a:t>
            </a:r>
          </a:p>
          <a:p>
            <a:pPr lvl="1"/>
            <a:r>
              <a:rPr lang="en-US" dirty="0"/>
              <a:t>Given past purchases, what do we recommend to you?</a:t>
            </a:r>
          </a:p>
          <a:p>
            <a:pPr marL="482600" indent="-342900">
              <a:buAutoNum type="arabicPeriod"/>
            </a:pPr>
            <a:r>
              <a:rPr lang="en-US" dirty="0"/>
              <a:t>Deep Learning</a:t>
            </a:r>
          </a:p>
          <a:p>
            <a:pPr lvl="1"/>
            <a:r>
              <a:rPr lang="en-US" dirty="0"/>
              <a:t>Recognizing objects in images</a:t>
            </a:r>
          </a:p>
          <a:p>
            <a:pPr marL="482600" indent="-342900">
              <a:buAutoNum type="arabicPeriod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25654C-98B9-8743-8FBE-59EB920AB3F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8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3543453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EFCE33-21D6-1548-80D2-B69DDFDA0C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Course Topics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A06212-13B0-DB47-A97F-2AAC5769789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9</a:t>
            </a:fld>
            <a:endParaRPr lang="en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A6A4739E-7BB6-B349-823E-5FD4333A091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58402206"/>
              </p:ext>
            </p:extLst>
          </p:nvPr>
        </p:nvGraphicFramePr>
        <p:xfrm>
          <a:off x="2504661" y="240316"/>
          <a:ext cx="6726279" cy="46513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344189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67214EA2-7F01-7A45-B322-8ED0E4C9B5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graphicEl>
                                              <a:dgm id="{67214EA2-7F01-7A45-B322-8ED0E4C9B54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931286F8-5709-AB4A-BDD3-A615569560C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>
                                            <p:graphicEl>
                                              <a:dgm id="{931286F8-5709-AB4A-BDD3-A615569560C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99EA6506-E759-7E42-9CD3-5FBDC73606E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">
                                            <p:graphicEl>
                                              <a:dgm id="{99EA6506-E759-7E42-9CD3-5FBDC73606E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4C2CF2F-809B-1548-9225-AD647564B4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">
                                            <p:graphicEl>
                                              <a:dgm id="{E4C2CF2F-809B-1548-9225-AD647564B45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3DD41438-2C8E-F248-A34A-AA871C7A28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">
                                            <p:graphicEl>
                                              <a:dgm id="{3DD41438-2C8E-F248-A34A-AA871C7A280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2543EFA-5A96-CD48-BB54-429B39E6BB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">
                                            <p:graphicEl>
                                              <a:dgm id="{02543EFA-5A96-CD48-BB54-429B39E6BBB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Dgm bld="one"/>
        </p:bldSub>
      </p:bldGraphic>
    </p:bldLst>
  </p:timing>
</p:sld>
</file>

<file path=ppt/theme/theme1.xml><?xml version="1.0" encoding="utf-8"?>
<a:theme xmlns:a="http://schemas.openxmlformats.org/drawingml/2006/main" name="Ulysses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1800</TotalTime>
  <Words>2480</Words>
  <Application>Microsoft Office PowerPoint</Application>
  <PresentationFormat>On-screen Show (16:9)</PresentationFormat>
  <Paragraphs>595</Paragraphs>
  <Slides>49</Slides>
  <Notes>14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61" baseType="lpstr">
      <vt:lpstr>Wingdings</vt:lpstr>
      <vt:lpstr>Arial</vt:lpstr>
      <vt:lpstr>Roboto</vt:lpstr>
      <vt:lpstr>Cambria Math</vt:lpstr>
      <vt:lpstr>Georgia</vt:lpstr>
      <vt:lpstr>Calibri</vt:lpstr>
      <vt:lpstr>Courier New</vt:lpstr>
      <vt:lpstr>Roboto Thin</vt:lpstr>
      <vt:lpstr>Roboto Medium</vt:lpstr>
      <vt:lpstr>Nunito Sans</vt:lpstr>
      <vt:lpstr>Open Sans</vt:lpstr>
      <vt:lpstr>Ulysses template</vt:lpstr>
      <vt:lpstr>CSE/STAT 416 Introduction + Regression  Hunter Schafer University of Washington March 29, 2021</vt:lpstr>
      <vt:lpstr>PowerPoint Presentation</vt:lpstr>
      <vt:lpstr>PowerPoint Presentation</vt:lpstr>
      <vt:lpstr>It’s Everywhere!</vt:lpstr>
      <vt:lpstr>It’s Everywhere…</vt:lpstr>
      <vt:lpstr>It’s Everywhere…</vt:lpstr>
      <vt:lpstr>What is Machine Learning?</vt:lpstr>
      <vt:lpstr>Course Overview</vt:lpstr>
      <vt:lpstr>Course Topics </vt:lpstr>
      <vt:lpstr>ML Course Landscape</vt:lpstr>
      <vt:lpstr>Level of Course</vt:lpstr>
      <vt:lpstr>Course Logistics</vt:lpstr>
      <vt:lpstr>Who am I?</vt:lpstr>
      <vt:lpstr>Who are the TAs?</vt:lpstr>
      <vt:lpstr>PowerPoint Presentation</vt:lpstr>
      <vt:lpstr>PowerPoint Presentation</vt:lpstr>
      <vt:lpstr>Assessment</vt:lpstr>
      <vt:lpstr>Homework Logistics</vt:lpstr>
      <vt:lpstr>Getting Help</vt:lpstr>
      <vt:lpstr>1 minute</vt:lpstr>
      <vt:lpstr>Case Study 1</vt:lpstr>
      <vt:lpstr>Fitting Data</vt:lpstr>
      <vt:lpstr>Model</vt:lpstr>
      <vt:lpstr>Predictor</vt:lpstr>
      <vt:lpstr>ML Pipeline</vt:lpstr>
      <vt:lpstr>Linear Regression</vt:lpstr>
      <vt:lpstr>PowerPoint Presentation</vt:lpstr>
      <vt:lpstr>Linear Regression Model</vt:lpstr>
      <vt:lpstr>Basic Idea</vt:lpstr>
      <vt:lpstr>PowerPoint Presentation</vt:lpstr>
      <vt:lpstr>“Cost” of predictor</vt:lpstr>
      <vt:lpstr>Residual Sum of Squares (RSS)</vt:lpstr>
      <vt:lpstr>1 min</vt:lpstr>
      <vt:lpstr>1 min</vt:lpstr>
      <vt:lpstr>2 min</vt:lpstr>
      <vt:lpstr>PowerPoint Presentation</vt:lpstr>
      <vt:lpstr>Minimizing Cost</vt:lpstr>
      <vt:lpstr>Gradient Descent</vt:lpstr>
      <vt:lpstr>PowerPoint Presentation</vt:lpstr>
      <vt:lpstr>PowerPoint Presentation</vt:lpstr>
      <vt:lpstr>Higher Order Features</vt:lpstr>
      <vt:lpstr>Polynomial Regression</vt:lpstr>
      <vt:lpstr>Polynomial Regression</vt:lpstr>
      <vt:lpstr>Features</vt:lpstr>
      <vt:lpstr>Adding Other Inputs</vt:lpstr>
      <vt:lpstr>More Inputs - Visually</vt:lpstr>
      <vt:lpstr>Notation</vt:lpstr>
      <vt:lpstr>Features</vt:lpstr>
      <vt:lpstr>Linear Regression Recap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IS YOUR PRESENTATION (OR SLIDEDOC) TITLE</dc:title>
  <dc:creator>hschafer</dc:creator>
  <cp:lastModifiedBy>Hunter Schafer</cp:lastModifiedBy>
  <cp:revision>117</cp:revision>
  <cp:lastPrinted>2019-06-24T20:26:47Z</cp:lastPrinted>
  <dcterms:modified xsi:type="dcterms:W3CDTF">2021-03-29T23:54:41Z</dcterms:modified>
</cp:coreProperties>
</file>