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ink/ink1.xml" ContentType="application/inkml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51"/>
  </p:notesMasterIdLst>
  <p:handoutMasterIdLst>
    <p:handoutMasterId r:id="rId52"/>
  </p:handoutMasterIdLst>
  <p:sldIdLst>
    <p:sldId id="256" r:id="rId2"/>
    <p:sldId id="286" r:id="rId3"/>
    <p:sldId id="288" r:id="rId4"/>
    <p:sldId id="297" r:id="rId5"/>
    <p:sldId id="334" r:id="rId6"/>
    <p:sldId id="336" r:id="rId7"/>
    <p:sldId id="289" r:id="rId8"/>
    <p:sldId id="291" r:id="rId9"/>
    <p:sldId id="292" r:id="rId10"/>
    <p:sldId id="293" r:id="rId11"/>
    <p:sldId id="294" r:id="rId12"/>
    <p:sldId id="296" r:id="rId13"/>
    <p:sldId id="298" r:id="rId14"/>
    <p:sldId id="299" r:id="rId15"/>
    <p:sldId id="301" r:id="rId16"/>
    <p:sldId id="300" r:id="rId17"/>
    <p:sldId id="302" r:id="rId18"/>
    <p:sldId id="303" r:id="rId19"/>
    <p:sldId id="341" r:id="rId20"/>
    <p:sldId id="304" r:id="rId21"/>
    <p:sldId id="323" r:id="rId22"/>
    <p:sldId id="306" r:id="rId23"/>
    <p:sldId id="308" r:id="rId24"/>
    <p:sldId id="307" r:id="rId25"/>
    <p:sldId id="309" r:id="rId26"/>
    <p:sldId id="310" r:id="rId27"/>
    <p:sldId id="311" r:id="rId28"/>
    <p:sldId id="312" r:id="rId29"/>
    <p:sldId id="319" r:id="rId30"/>
    <p:sldId id="313" r:id="rId31"/>
    <p:sldId id="315" r:id="rId32"/>
    <p:sldId id="316" r:id="rId33"/>
    <p:sldId id="340" r:id="rId34"/>
    <p:sldId id="317" r:id="rId35"/>
    <p:sldId id="339" r:id="rId36"/>
    <p:sldId id="320" r:id="rId37"/>
    <p:sldId id="321" r:id="rId38"/>
    <p:sldId id="322" r:id="rId39"/>
    <p:sldId id="337" r:id="rId40"/>
    <p:sldId id="324" r:id="rId41"/>
    <p:sldId id="327" r:id="rId42"/>
    <p:sldId id="328" r:id="rId43"/>
    <p:sldId id="330" r:id="rId44"/>
    <p:sldId id="326" r:id="rId45"/>
    <p:sldId id="325" r:id="rId46"/>
    <p:sldId id="331" r:id="rId47"/>
    <p:sldId id="332" r:id="rId48"/>
    <p:sldId id="338" r:id="rId49"/>
    <p:sldId id="333" r:id="rId50"/>
  </p:sldIdLst>
  <p:sldSz cx="9144000" cy="5143500" type="screen16x9"/>
  <p:notesSz cx="7315200" cy="9601200"/>
  <p:embeddedFontLs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Cambria Math" panose="02040503050406030204" pitchFamily="18" charset="0"/>
      <p:regular r:id="rId57"/>
    </p:embeddedFont>
    <p:embeddedFont>
      <p:font typeface="Georgia" panose="02040502050405020303" pitchFamily="18" charset="0"/>
      <p:regular r:id="rId58"/>
      <p:bold r:id="rId59"/>
      <p:italic r:id="rId60"/>
      <p:boldItalic r:id="rId61"/>
    </p:embeddedFont>
    <p:embeddedFont>
      <p:font typeface="Nunito Sans" panose="020B0604020202020204" charset="0"/>
      <p:regular r:id="rId62"/>
      <p:bold r:id="rId63"/>
      <p:italic r:id="rId64"/>
      <p:boldItalic r:id="rId65"/>
    </p:embeddedFont>
    <p:embeddedFont>
      <p:font typeface="Open Sans" panose="020B0604020202020204" charset="0"/>
      <p:regular r:id="rId66"/>
      <p:bold r:id="rId67"/>
      <p:italic r:id="rId68"/>
      <p:boldItalic r:id="rId69"/>
    </p:embeddedFont>
    <p:embeddedFont>
      <p:font typeface="Roboto" panose="020B0604020202020204" charset="0"/>
      <p:regular r:id="rId70"/>
      <p:bold r:id="rId71"/>
      <p:italic r:id="rId72"/>
      <p:boldItalic r:id="rId73"/>
    </p:embeddedFont>
    <p:embeddedFont>
      <p:font typeface="Roboto Medium" panose="02000000000000000000" pitchFamily="2" charset="0"/>
      <p:regular r:id="rId74"/>
    </p:embeddedFont>
    <p:embeddedFont>
      <p:font typeface="Roboto Thin" panose="02000000000000000000" pitchFamily="2" charset="0"/>
      <p:regular r:id="rId7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E42B71BB-A783-40C4-8294-709A9CA1F275}">
          <p14:sldIdLst>
            <p14:sldId id="256"/>
            <p14:sldId id="286"/>
            <p14:sldId id="288"/>
            <p14:sldId id="297"/>
            <p14:sldId id="334"/>
            <p14:sldId id="336"/>
            <p14:sldId id="289"/>
            <p14:sldId id="291"/>
            <p14:sldId id="292"/>
            <p14:sldId id="293"/>
            <p14:sldId id="294"/>
            <p14:sldId id="296"/>
            <p14:sldId id="298"/>
            <p14:sldId id="299"/>
            <p14:sldId id="301"/>
            <p14:sldId id="300"/>
            <p14:sldId id="302"/>
            <p14:sldId id="303"/>
            <p14:sldId id="341"/>
            <p14:sldId id="304"/>
            <p14:sldId id="323"/>
            <p14:sldId id="306"/>
            <p14:sldId id="308"/>
            <p14:sldId id="307"/>
            <p14:sldId id="309"/>
            <p14:sldId id="310"/>
            <p14:sldId id="311"/>
            <p14:sldId id="312"/>
            <p14:sldId id="319"/>
            <p14:sldId id="313"/>
            <p14:sldId id="315"/>
            <p14:sldId id="316"/>
            <p14:sldId id="340"/>
            <p14:sldId id="317"/>
            <p14:sldId id="339"/>
            <p14:sldId id="320"/>
            <p14:sldId id="321"/>
            <p14:sldId id="322"/>
            <p14:sldId id="337"/>
            <p14:sldId id="324"/>
            <p14:sldId id="327"/>
            <p14:sldId id="328"/>
            <p14:sldId id="330"/>
            <p14:sldId id="326"/>
            <p14:sldId id="325"/>
            <p14:sldId id="331"/>
            <p14:sldId id="332"/>
            <p14:sldId id="338"/>
            <p14:sldId id="33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7BA6"/>
    <a:srgbClr val="6093C5"/>
    <a:srgbClr val="95698A"/>
    <a:srgbClr val="942093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61"/>
    <p:restoredTop sz="84745"/>
  </p:normalViewPr>
  <p:slideViewPr>
    <p:cSldViewPr snapToGrid="0" snapToObjects="1">
      <p:cViewPr varScale="1">
        <p:scale>
          <a:sx n="102" d="100"/>
          <a:sy n="102" d="100"/>
        </p:scale>
        <p:origin x="22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1.fntdata"/><Relationship Id="rId68" Type="http://schemas.openxmlformats.org/officeDocument/2006/relationships/font" Target="fonts/font16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font" Target="fonts/font14.fntdata"/><Relationship Id="rId74" Type="http://schemas.openxmlformats.org/officeDocument/2006/relationships/font" Target="fonts/font22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9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font" Target="fonts/font17.fntdata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72" Type="http://schemas.openxmlformats.org/officeDocument/2006/relationships/font" Target="fonts/font2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Relationship Id="rId67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font" Target="fonts/font18.fntdata"/><Relationship Id="rId75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73" Type="http://schemas.openxmlformats.org/officeDocument/2006/relationships/font" Target="fonts/font21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19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218FE8-0E06-8240-87BA-EA0BD24323DA}" type="doc">
      <dgm:prSet loTypeId="urn:microsoft.com/office/officeart/2005/8/layout/vList5" loCatId="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386D2B9-09DD-5446-AF6F-B058F71B833C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Models</a:t>
          </a:r>
        </a:p>
      </dgm:t>
    </dgm:pt>
    <dgm:pt modelId="{0B66E6A1-7233-0E43-9E0A-54DAAA1D5BD9}" type="parTrans" cxnId="{5318BDE5-5BE0-F345-8C62-290CE12C19BC}">
      <dgm:prSet/>
      <dgm:spPr/>
      <dgm:t>
        <a:bodyPr/>
        <a:lstStyle/>
        <a:p>
          <a:endParaRPr lang="en-US"/>
        </a:p>
      </dgm:t>
    </dgm:pt>
    <dgm:pt modelId="{7D5FE2A5-F84B-9E4A-B4B9-BEF2CF6CDC93}" type="sibTrans" cxnId="{5318BDE5-5BE0-F345-8C62-290CE12C19BC}">
      <dgm:prSet/>
      <dgm:spPr/>
      <dgm:t>
        <a:bodyPr/>
        <a:lstStyle/>
        <a:p>
          <a:endParaRPr lang="en-US"/>
        </a:p>
      </dgm:t>
    </dgm:pt>
    <dgm:pt modelId="{36766042-BDF0-654A-9E7C-97FF80FB6558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Linear regression, regularized approaches (ridge, LASSO)</a:t>
          </a:r>
        </a:p>
      </dgm:t>
    </dgm:pt>
    <dgm:pt modelId="{56C74177-A6E4-0942-B324-F6BE5E64958B}" type="parTrans" cxnId="{01BDDA97-87A8-A045-93DB-7820101552A1}">
      <dgm:prSet/>
      <dgm:spPr/>
      <dgm:t>
        <a:bodyPr/>
        <a:lstStyle/>
        <a:p>
          <a:endParaRPr lang="en-US"/>
        </a:p>
      </dgm:t>
    </dgm:pt>
    <dgm:pt modelId="{C9BBE160-89EE-2C46-A3B3-2239F0B1767B}" type="sibTrans" cxnId="{01BDDA97-87A8-A045-93DB-7820101552A1}">
      <dgm:prSet/>
      <dgm:spPr/>
      <dgm:t>
        <a:bodyPr/>
        <a:lstStyle/>
        <a:p>
          <a:endParaRPr lang="en-US"/>
        </a:p>
      </dgm:t>
    </dgm:pt>
    <dgm:pt modelId="{661F7554-F36D-5A41-935B-D9215774F05E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Algorithms</a:t>
          </a:r>
        </a:p>
      </dgm:t>
    </dgm:pt>
    <dgm:pt modelId="{590BD031-5172-E441-8B66-24BDDB6E7E41}" type="parTrans" cxnId="{9C36207D-AC9A-EA45-A0D2-2B07565D4C54}">
      <dgm:prSet/>
      <dgm:spPr/>
      <dgm:t>
        <a:bodyPr/>
        <a:lstStyle/>
        <a:p>
          <a:endParaRPr lang="en-US"/>
        </a:p>
      </dgm:t>
    </dgm:pt>
    <dgm:pt modelId="{1C3CDD4B-3566-C042-BD31-1721A8FB277F}" type="sibTrans" cxnId="{9C36207D-AC9A-EA45-A0D2-2B07565D4C54}">
      <dgm:prSet/>
      <dgm:spPr/>
      <dgm:t>
        <a:bodyPr/>
        <a:lstStyle/>
        <a:p>
          <a:endParaRPr lang="en-US"/>
        </a:p>
      </dgm:t>
    </dgm:pt>
    <dgm:pt modelId="{D552BE7A-6352-A04B-948E-5780112CBABE}">
      <dgm:prSet phldrT="[Text]"/>
      <dgm:spPr/>
      <dgm:t>
        <a:bodyPr/>
        <a:lstStyle/>
        <a:p>
          <a:r>
            <a:rPr lang="en-US" b="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Gradient descent</a:t>
          </a:r>
        </a:p>
      </dgm:t>
    </dgm:pt>
    <dgm:pt modelId="{4875A4AC-BAF8-BE41-BD01-A02E5EFC7736}" type="parTrans" cxnId="{F93830CC-A476-524C-A0E8-74A57734FCCE}">
      <dgm:prSet/>
      <dgm:spPr/>
      <dgm:t>
        <a:bodyPr/>
        <a:lstStyle/>
        <a:p>
          <a:endParaRPr lang="en-US"/>
        </a:p>
      </dgm:t>
    </dgm:pt>
    <dgm:pt modelId="{7D9D0751-F2C4-A448-94F3-EACDB66095A5}" type="sibTrans" cxnId="{F93830CC-A476-524C-A0E8-74A57734FCCE}">
      <dgm:prSet/>
      <dgm:spPr/>
      <dgm:t>
        <a:bodyPr/>
        <a:lstStyle/>
        <a:p>
          <a:endParaRPr lang="en-US"/>
        </a:p>
      </dgm:t>
    </dgm:pt>
    <dgm:pt modelId="{D08A8DCA-5754-264E-A993-E680E60C1BBF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Concepts</a:t>
          </a:r>
        </a:p>
      </dgm:t>
    </dgm:pt>
    <dgm:pt modelId="{766A3495-CD74-F643-B582-D4AD8CF03D85}" type="parTrans" cxnId="{A1B122EE-BDA1-7E48-A6B1-065C26357077}">
      <dgm:prSet/>
      <dgm:spPr/>
      <dgm:t>
        <a:bodyPr/>
        <a:lstStyle/>
        <a:p>
          <a:endParaRPr lang="en-US"/>
        </a:p>
      </dgm:t>
    </dgm:pt>
    <dgm:pt modelId="{00316F52-698C-FE48-B7DE-504B9000BC0C}" type="sibTrans" cxnId="{A1B122EE-BDA1-7E48-A6B1-065C26357077}">
      <dgm:prSet/>
      <dgm:spPr/>
      <dgm:t>
        <a:bodyPr/>
        <a:lstStyle/>
        <a:p>
          <a:endParaRPr lang="en-US"/>
        </a:p>
      </dgm:t>
    </dgm:pt>
    <dgm:pt modelId="{602A513E-756C-8A41-901E-97855F202A37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Loss functions, bias-variance tradeoff, cross-validation</a:t>
          </a:r>
        </a:p>
      </dgm:t>
    </dgm:pt>
    <dgm:pt modelId="{2BCEB56E-507F-2145-B9AE-C258850AF7C9}" type="parTrans" cxnId="{3301E0C6-A47F-CB4E-B9AC-EAF2DBFEFACF}">
      <dgm:prSet/>
      <dgm:spPr/>
      <dgm:t>
        <a:bodyPr/>
        <a:lstStyle/>
        <a:p>
          <a:endParaRPr lang="en-US"/>
        </a:p>
      </dgm:t>
    </dgm:pt>
    <dgm:pt modelId="{6A30075C-B89C-A54B-AE0D-90A1F866DDA2}" type="sibTrans" cxnId="{3301E0C6-A47F-CB4E-B9AC-EAF2DBFEFACF}">
      <dgm:prSet/>
      <dgm:spPr/>
      <dgm:t>
        <a:bodyPr/>
        <a:lstStyle/>
        <a:p>
          <a:endParaRPr lang="en-US"/>
        </a:p>
      </dgm:t>
    </dgm:pt>
    <dgm:pt modelId="{86985E9B-F8A7-BD47-98C4-1E29A2041B6F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Linear classifiers: logistic regression</a:t>
          </a:r>
        </a:p>
      </dgm:t>
    </dgm:pt>
    <dgm:pt modelId="{60AE1A8A-8B9B-0941-892A-9FA8B44838C1}" type="parTrans" cxnId="{8D7BF008-57F5-3549-9019-2B5700E14C9D}">
      <dgm:prSet/>
      <dgm:spPr/>
      <dgm:t>
        <a:bodyPr/>
        <a:lstStyle/>
        <a:p>
          <a:endParaRPr lang="en-US"/>
        </a:p>
      </dgm:t>
    </dgm:pt>
    <dgm:pt modelId="{D048B536-2B04-C242-B469-6DEBE0AE6847}" type="sibTrans" cxnId="{8D7BF008-57F5-3549-9019-2B5700E14C9D}">
      <dgm:prSet/>
      <dgm:spPr/>
      <dgm:t>
        <a:bodyPr/>
        <a:lstStyle/>
        <a:p>
          <a:endParaRPr lang="en-US"/>
        </a:p>
      </dgm:t>
    </dgm:pt>
    <dgm:pt modelId="{D94BA38A-BE7E-584B-8E84-FEBCEFD41FF0}">
      <dgm:prSet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Nearest neighbors, clustering</a:t>
          </a:r>
        </a:p>
      </dgm:t>
    </dgm:pt>
    <dgm:pt modelId="{9A673F14-8E3B-1042-9AAF-D2645D63B9F2}" type="parTrans" cxnId="{CCD9D1C3-57E7-3548-A30D-884E2FB3D69C}">
      <dgm:prSet/>
      <dgm:spPr/>
      <dgm:t>
        <a:bodyPr/>
        <a:lstStyle/>
        <a:p>
          <a:endParaRPr lang="en-US"/>
        </a:p>
      </dgm:t>
    </dgm:pt>
    <dgm:pt modelId="{AAF2B25B-64A3-1A41-9DEF-E3D8AA65AAD7}" type="sibTrans" cxnId="{CCD9D1C3-57E7-3548-A30D-884E2FB3D69C}">
      <dgm:prSet/>
      <dgm:spPr/>
      <dgm:t>
        <a:bodyPr/>
        <a:lstStyle/>
        <a:p>
          <a:endParaRPr lang="en-US"/>
        </a:p>
      </dgm:t>
    </dgm:pt>
    <dgm:pt modelId="{6C1330DB-029D-5E45-B199-4318D5CE7A71}">
      <dgm:prSet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Boosting</a:t>
          </a:r>
        </a:p>
      </dgm:t>
    </dgm:pt>
    <dgm:pt modelId="{BB7DE569-DE9A-2F48-B6B4-9937E1D59494}" type="parTrans" cxnId="{7D8908B4-2D0C-7442-B76F-F08C168AE78A}">
      <dgm:prSet/>
      <dgm:spPr/>
      <dgm:t>
        <a:bodyPr/>
        <a:lstStyle/>
        <a:p>
          <a:endParaRPr lang="en-US"/>
        </a:p>
      </dgm:t>
    </dgm:pt>
    <dgm:pt modelId="{FF5F6691-B847-E748-873D-B30F31ED2805}" type="sibTrans" cxnId="{7D8908B4-2D0C-7442-B76F-F08C168AE78A}">
      <dgm:prSet/>
      <dgm:spPr/>
      <dgm:t>
        <a:bodyPr/>
        <a:lstStyle/>
        <a:p>
          <a:endParaRPr lang="en-US"/>
        </a:p>
      </dgm:t>
    </dgm:pt>
    <dgm:pt modelId="{16F8F419-2175-7D43-9C45-585676970D99}">
      <dgm:prSet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K-means</a:t>
          </a:r>
        </a:p>
      </dgm:t>
    </dgm:pt>
    <dgm:pt modelId="{D7966704-1F8E-5647-B098-CC9D33B2A2EE}" type="parTrans" cxnId="{C9C01011-66A0-6A40-B939-581D9052F702}">
      <dgm:prSet/>
      <dgm:spPr/>
      <dgm:t>
        <a:bodyPr/>
        <a:lstStyle/>
        <a:p>
          <a:endParaRPr lang="en-US"/>
        </a:p>
      </dgm:t>
    </dgm:pt>
    <dgm:pt modelId="{40B4A7F0-7FBF-334F-A209-984D0B292A9D}" type="sibTrans" cxnId="{C9C01011-66A0-6A40-B939-581D9052F702}">
      <dgm:prSet/>
      <dgm:spPr/>
      <dgm:t>
        <a:bodyPr/>
        <a:lstStyle/>
        <a:p>
          <a:endParaRPr lang="en-US"/>
        </a:p>
      </dgm:t>
    </dgm:pt>
    <dgm:pt modelId="{1122D05D-3593-B447-801B-9A51FE1B3BDF}">
      <dgm:prSet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Deep learning</a:t>
          </a:r>
        </a:p>
      </dgm:t>
    </dgm:pt>
    <dgm:pt modelId="{436BF311-1288-B24D-BBE6-22D0CB408C5C}" type="parTrans" cxnId="{8933F3DC-0BDC-AD44-9B11-CC03C984B39B}">
      <dgm:prSet/>
      <dgm:spPr/>
      <dgm:t>
        <a:bodyPr/>
        <a:lstStyle/>
        <a:p>
          <a:endParaRPr lang="en-US"/>
        </a:p>
      </dgm:t>
    </dgm:pt>
    <dgm:pt modelId="{6F8DE12A-88AF-C542-9AC7-60356EC8BB11}" type="sibTrans" cxnId="{8933F3DC-0BDC-AD44-9B11-CC03C984B39B}">
      <dgm:prSet/>
      <dgm:spPr/>
      <dgm:t>
        <a:bodyPr/>
        <a:lstStyle/>
        <a:p>
          <a:endParaRPr lang="en-US"/>
        </a:p>
      </dgm:t>
    </dgm:pt>
    <dgm:pt modelId="{5C7738D4-92A4-4945-BEEE-5091762C34BF}">
      <dgm:prSet phldrT="[Text]"/>
      <dgm:spPr/>
      <dgm:t>
        <a:bodyPr/>
        <a:lstStyle/>
        <a:p>
          <a:r>
            <a:rPr lang="en-US" b="0" i="0" dirty="0" err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Sparsity</a:t>
          </a:r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, </a:t>
          </a:r>
          <a:r>
            <a:rPr lang="en-US" b="0" i="0" dirty="0" err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overfitting</a:t>
          </a:r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, model selection</a:t>
          </a:r>
        </a:p>
      </dgm:t>
    </dgm:pt>
    <dgm:pt modelId="{CE11A117-41B7-CA42-BB81-1F614BEE9BBC}" type="parTrans" cxnId="{AC30B22E-B1C4-EE44-BC8E-CB2EF83BE127}">
      <dgm:prSet/>
      <dgm:spPr/>
      <dgm:t>
        <a:bodyPr/>
        <a:lstStyle/>
        <a:p>
          <a:endParaRPr lang="en-US"/>
        </a:p>
      </dgm:t>
    </dgm:pt>
    <dgm:pt modelId="{1D284354-2949-094D-BB48-BAB9A3B9D97B}" type="sibTrans" cxnId="{AC30B22E-B1C4-EE44-BC8E-CB2EF83BE127}">
      <dgm:prSet/>
      <dgm:spPr/>
      <dgm:t>
        <a:bodyPr/>
        <a:lstStyle/>
        <a:p>
          <a:endParaRPr lang="en-US"/>
        </a:p>
      </dgm:t>
    </dgm:pt>
    <dgm:pt modelId="{68787DF7-A088-EE4F-9BB8-7522826750A1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Decision boundaries</a:t>
          </a:r>
        </a:p>
      </dgm:t>
    </dgm:pt>
    <dgm:pt modelId="{921A94AD-4C5F-9044-973B-9091D9ECD250}" type="parTrans" cxnId="{67300992-0F35-D149-B31C-098974E66C7B}">
      <dgm:prSet/>
      <dgm:spPr/>
      <dgm:t>
        <a:bodyPr/>
        <a:lstStyle/>
        <a:p>
          <a:endParaRPr lang="en-US"/>
        </a:p>
      </dgm:t>
    </dgm:pt>
    <dgm:pt modelId="{2C453128-A7FF-A54C-A56D-C568430450CD}" type="sibTrans" cxnId="{67300992-0F35-D149-B31C-098974E66C7B}">
      <dgm:prSet/>
      <dgm:spPr/>
      <dgm:t>
        <a:bodyPr/>
        <a:lstStyle/>
        <a:p>
          <a:endParaRPr lang="en-US"/>
        </a:p>
      </dgm:t>
    </dgm:pt>
    <dgm:pt modelId="{C8646650-496D-3D47-A11A-E557BA9C0FF0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Point estimation, MLE</a:t>
          </a:r>
        </a:p>
      </dgm:t>
    </dgm:pt>
    <dgm:pt modelId="{8B0060A0-5141-A14F-B265-7EFCA911BB56}" type="parTrans" cxnId="{6FA7B550-0163-7546-89DA-9E65EE5B5A98}">
      <dgm:prSet/>
      <dgm:spPr/>
      <dgm:t>
        <a:bodyPr/>
        <a:lstStyle/>
        <a:p>
          <a:endParaRPr lang="en-US"/>
        </a:p>
      </dgm:t>
    </dgm:pt>
    <dgm:pt modelId="{D406E378-6B68-1842-A9DD-A79D26DC3D49}" type="sibTrans" cxnId="{6FA7B550-0163-7546-89DA-9E65EE5B5A98}">
      <dgm:prSet/>
      <dgm:spPr/>
      <dgm:t>
        <a:bodyPr/>
        <a:lstStyle/>
        <a:p>
          <a:endParaRPr lang="en-US"/>
        </a:p>
      </dgm:t>
    </dgm:pt>
    <dgm:pt modelId="{E594F95D-5879-7648-B4AF-1EB4B845FB1C}">
      <dgm:prSet phldrT="[Text]"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Non-linear models: decision trees</a:t>
          </a:r>
        </a:p>
      </dgm:t>
    </dgm:pt>
    <dgm:pt modelId="{A78C5510-281C-C940-86EF-0C02C3D2FB4F}" type="parTrans" cxnId="{89BC5F64-2737-4748-8C38-A1511DC3D6F4}">
      <dgm:prSet/>
      <dgm:spPr/>
      <dgm:t>
        <a:bodyPr/>
        <a:lstStyle/>
        <a:p>
          <a:endParaRPr lang="en-US"/>
        </a:p>
      </dgm:t>
    </dgm:pt>
    <dgm:pt modelId="{36C3AFCE-D20A-CB4A-B906-AAF67454516A}" type="sibTrans" cxnId="{89BC5F64-2737-4748-8C38-A1511DC3D6F4}">
      <dgm:prSet/>
      <dgm:spPr/>
      <dgm:t>
        <a:bodyPr/>
        <a:lstStyle/>
        <a:p>
          <a:endParaRPr lang="en-US"/>
        </a:p>
      </dgm:t>
    </dgm:pt>
    <dgm:pt modelId="{85D1C68F-DFCD-1E4B-A993-01F22AFD00CC}">
      <dgm:prSet/>
      <dgm:spPr/>
      <dgm:t>
        <a:bodyPr/>
        <a:lstStyle/>
        <a:p>
          <a:r>
            <a: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Recommender systems</a:t>
          </a:r>
        </a:p>
      </dgm:t>
    </dgm:pt>
    <dgm:pt modelId="{EABCA335-4480-DC40-B822-CE8D30D3AE1E}" type="parTrans" cxnId="{4BDDC1A3-EB0A-A44E-8CAF-1EB10F301AB3}">
      <dgm:prSet/>
      <dgm:spPr/>
      <dgm:t>
        <a:bodyPr/>
        <a:lstStyle/>
        <a:p>
          <a:endParaRPr lang="en-US"/>
        </a:p>
      </dgm:t>
    </dgm:pt>
    <dgm:pt modelId="{53954FA7-40E8-1E4F-B38D-7F200E14A4F6}" type="sibTrans" cxnId="{4BDDC1A3-EB0A-A44E-8CAF-1EB10F301AB3}">
      <dgm:prSet/>
      <dgm:spPr/>
      <dgm:t>
        <a:bodyPr/>
        <a:lstStyle/>
        <a:p>
          <a:endParaRPr lang="en-US"/>
        </a:p>
      </dgm:t>
    </dgm:pt>
    <dgm:pt modelId="{D01D40FE-976A-EA4F-81B8-22776FB60AD4}" type="pres">
      <dgm:prSet presAssocID="{81218FE8-0E06-8240-87BA-EA0BD24323DA}" presName="Name0" presStyleCnt="0">
        <dgm:presLayoutVars>
          <dgm:dir/>
          <dgm:animLvl val="lvl"/>
          <dgm:resizeHandles val="exact"/>
        </dgm:presLayoutVars>
      </dgm:prSet>
      <dgm:spPr/>
    </dgm:pt>
    <dgm:pt modelId="{11374A24-4FA0-0942-85C9-3521D2D7A346}" type="pres">
      <dgm:prSet presAssocID="{F386D2B9-09DD-5446-AF6F-B058F71B833C}" presName="linNode" presStyleCnt="0"/>
      <dgm:spPr/>
    </dgm:pt>
    <dgm:pt modelId="{67214EA2-7F01-7A45-B322-8ED0E4C9B543}" type="pres">
      <dgm:prSet presAssocID="{F386D2B9-09DD-5446-AF6F-B058F71B833C}" presName="parentText" presStyleLbl="node1" presStyleIdx="0" presStyleCnt="3" custScaleX="80544">
        <dgm:presLayoutVars>
          <dgm:chMax val="1"/>
          <dgm:bulletEnabled val="1"/>
        </dgm:presLayoutVars>
      </dgm:prSet>
      <dgm:spPr/>
    </dgm:pt>
    <dgm:pt modelId="{931286F8-5709-AB4A-BDD3-A615569560CE}" type="pres">
      <dgm:prSet presAssocID="{F386D2B9-09DD-5446-AF6F-B058F71B833C}" presName="descendantText" presStyleLbl="alignAccFollowNode1" presStyleIdx="0" presStyleCnt="3" custScaleY="114548">
        <dgm:presLayoutVars>
          <dgm:bulletEnabled val="1"/>
        </dgm:presLayoutVars>
      </dgm:prSet>
      <dgm:spPr/>
    </dgm:pt>
    <dgm:pt modelId="{AE265CAF-5E26-DF44-A5CB-FE01C9C2F2CF}" type="pres">
      <dgm:prSet presAssocID="{7D5FE2A5-F84B-9E4A-B4B9-BEF2CF6CDC93}" presName="sp" presStyleCnt="0"/>
      <dgm:spPr/>
    </dgm:pt>
    <dgm:pt modelId="{722E8189-45C2-9D43-8B0B-0A7449C8B270}" type="pres">
      <dgm:prSet presAssocID="{661F7554-F36D-5A41-935B-D9215774F05E}" presName="linNode" presStyleCnt="0"/>
      <dgm:spPr/>
    </dgm:pt>
    <dgm:pt modelId="{99EA6506-E759-7E42-9CD3-5FBDC73606E4}" type="pres">
      <dgm:prSet presAssocID="{661F7554-F36D-5A41-935B-D9215774F05E}" presName="parentText" presStyleLbl="node1" presStyleIdx="1" presStyleCnt="3" custScaleX="80544">
        <dgm:presLayoutVars>
          <dgm:chMax val="1"/>
          <dgm:bulletEnabled val="1"/>
        </dgm:presLayoutVars>
      </dgm:prSet>
      <dgm:spPr/>
    </dgm:pt>
    <dgm:pt modelId="{E4C2CF2F-809B-1548-9225-AD647564B450}" type="pres">
      <dgm:prSet presAssocID="{661F7554-F36D-5A41-935B-D9215774F05E}" presName="descendantText" presStyleLbl="alignAccFollowNode1" presStyleIdx="1" presStyleCnt="3">
        <dgm:presLayoutVars>
          <dgm:bulletEnabled val="1"/>
        </dgm:presLayoutVars>
      </dgm:prSet>
      <dgm:spPr/>
    </dgm:pt>
    <dgm:pt modelId="{D3C4B2CF-3C8F-804C-8FFC-0B1D8C650088}" type="pres">
      <dgm:prSet presAssocID="{1C3CDD4B-3566-C042-BD31-1721A8FB277F}" presName="sp" presStyleCnt="0"/>
      <dgm:spPr/>
    </dgm:pt>
    <dgm:pt modelId="{05B86A72-2C10-2D42-B7AC-E513839E7EEE}" type="pres">
      <dgm:prSet presAssocID="{D08A8DCA-5754-264E-A993-E680E60C1BBF}" presName="linNode" presStyleCnt="0"/>
      <dgm:spPr/>
    </dgm:pt>
    <dgm:pt modelId="{3DD41438-2C8E-F248-A34A-AA871C7A280E}" type="pres">
      <dgm:prSet presAssocID="{D08A8DCA-5754-264E-A993-E680E60C1BBF}" presName="parentText" presStyleLbl="node1" presStyleIdx="2" presStyleCnt="3" custScaleX="80544">
        <dgm:presLayoutVars>
          <dgm:chMax val="1"/>
          <dgm:bulletEnabled val="1"/>
        </dgm:presLayoutVars>
      </dgm:prSet>
      <dgm:spPr/>
    </dgm:pt>
    <dgm:pt modelId="{02543EFA-5A96-CD48-BB54-429B39E6BBB1}" type="pres">
      <dgm:prSet presAssocID="{D08A8DCA-5754-264E-A993-E680E60C1BBF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8D7BF008-57F5-3549-9019-2B5700E14C9D}" srcId="{F386D2B9-09DD-5446-AF6F-B058F71B833C}" destId="{86985E9B-F8A7-BD47-98C4-1E29A2041B6F}" srcOrd="1" destOrd="0" parTransId="{60AE1A8A-8B9B-0941-892A-9FA8B44838C1}" sibTransId="{D048B536-2B04-C242-B469-6DEBE0AE6847}"/>
    <dgm:cxn modelId="{A9C5030D-74EF-6546-82D7-3EAE3C5D5319}" type="presOf" srcId="{36766042-BDF0-654A-9E7C-97FF80FB6558}" destId="{931286F8-5709-AB4A-BDD3-A615569560CE}" srcOrd="0" destOrd="0" presId="urn:microsoft.com/office/officeart/2005/8/layout/vList5"/>
    <dgm:cxn modelId="{C9C01011-66A0-6A40-B939-581D9052F702}" srcId="{661F7554-F36D-5A41-935B-D9215774F05E}" destId="{16F8F419-2175-7D43-9C45-585676970D99}" srcOrd="2" destOrd="0" parTransId="{D7966704-1F8E-5647-B098-CC9D33B2A2EE}" sibTransId="{40B4A7F0-7FBF-334F-A209-984D0B292A9D}"/>
    <dgm:cxn modelId="{66DC2F21-9C2B-6F40-8442-E61DE7FFEFC9}" type="presOf" srcId="{D08A8DCA-5754-264E-A993-E680E60C1BBF}" destId="{3DD41438-2C8E-F248-A34A-AA871C7A280E}" srcOrd="0" destOrd="0" presId="urn:microsoft.com/office/officeart/2005/8/layout/vList5"/>
    <dgm:cxn modelId="{B7180628-D131-9A4D-BB9A-58E3BDF16AFF}" type="presOf" srcId="{16F8F419-2175-7D43-9C45-585676970D99}" destId="{E4C2CF2F-809B-1548-9225-AD647564B450}" srcOrd="0" destOrd="2" presId="urn:microsoft.com/office/officeart/2005/8/layout/vList5"/>
    <dgm:cxn modelId="{AC30B22E-B1C4-EE44-BC8E-CB2EF83BE127}" srcId="{D08A8DCA-5754-264E-A993-E680E60C1BBF}" destId="{5C7738D4-92A4-4945-BEEE-5091762C34BF}" srcOrd="2" destOrd="0" parTransId="{CE11A117-41B7-CA42-BB81-1F614BEE9BBC}" sibTransId="{1D284354-2949-094D-BB48-BAB9A3B9D97B}"/>
    <dgm:cxn modelId="{95F97730-DADA-1946-AF09-B7F5C92395E2}" type="presOf" srcId="{F386D2B9-09DD-5446-AF6F-B058F71B833C}" destId="{67214EA2-7F01-7A45-B322-8ED0E4C9B543}" srcOrd="0" destOrd="0" presId="urn:microsoft.com/office/officeart/2005/8/layout/vList5"/>
    <dgm:cxn modelId="{9F923732-90F7-EE4F-9C29-205F0708DB7C}" type="presOf" srcId="{602A513E-756C-8A41-901E-97855F202A37}" destId="{02543EFA-5A96-CD48-BB54-429B39E6BBB1}" srcOrd="0" destOrd="1" presId="urn:microsoft.com/office/officeart/2005/8/layout/vList5"/>
    <dgm:cxn modelId="{F2CCE337-8AA6-EA46-836D-C7E5DC058618}" type="presOf" srcId="{6C1330DB-029D-5E45-B199-4318D5CE7A71}" destId="{E4C2CF2F-809B-1548-9225-AD647564B450}" srcOrd="0" destOrd="1" presId="urn:microsoft.com/office/officeart/2005/8/layout/vList5"/>
    <dgm:cxn modelId="{6249173B-1D45-BD4F-86B0-E44EAEE1DFAA}" type="presOf" srcId="{1122D05D-3593-B447-801B-9A51FE1B3BDF}" destId="{931286F8-5709-AB4A-BDD3-A615569560CE}" srcOrd="0" destOrd="5" presId="urn:microsoft.com/office/officeart/2005/8/layout/vList5"/>
    <dgm:cxn modelId="{89BC5F64-2737-4748-8C38-A1511DC3D6F4}" srcId="{F386D2B9-09DD-5446-AF6F-B058F71B833C}" destId="{E594F95D-5879-7648-B4AF-1EB4B845FB1C}" srcOrd="2" destOrd="0" parTransId="{A78C5510-281C-C940-86EF-0C02C3D2FB4F}" sibTransId="{36C3AFCE-D20A-CB4A-B906-AAF67454516A}"/>
    <dgm:cxn modelId="{6331C34E-9E59-4040-8D16-68F19F6FCCE2}" type="presOf" srcId="{68787DF7-A088-EE4F-9BB8-7522826750A1}" destId="{02543EFA-5A96-CD48-BB54-429B39E6BBB1}" srcOrd="0" destOrd="3" presId="urn:microsoft.com/office/officeart/2005/8/layout/vList5"/>
    <dgm:cxn modelId="{6FA7B550-0163-7546-89DA-9E65EE5B5A98}" srcId="{D08A8DCA-5754-264E-A993-E680E60C1BBF}" destId="{C8646650-496D-3D47-A11A-E557BA9C0FF0}" srcOrd="0" destOrd="0" parTransId="{8B0060A0-5141-A14F-B265-7EFCA911BB56}" sibTransId="{D406E378-6B68-1842-A9DD-A79D26DC3D49}"/>
    <dgm:cxn modelId="{9C36207D-AC9A-EA45-A0D2-2B07565D4C54}" srcId="{81218FE8-0E06-8240-87BA-EA0BD24323DA}" destId="{661F7554-F36D-5A41-935B-D9215774F05E}" srcOrd="1" destOrd="0" parTransId="{590BD031-5172-E441-8B66-24BDDB6E7E41}" sibTransId="{1C3CDD4B-3566-C042-BD31-1721A8FB277F}"/>
    <dgm:cxn modelId="{ABF94388-FBB9-9C48-A5B7-D90D24B0018C}" type="presOf" srcId="{E594F95D-5879-7648-B4AF-1EB4B845FB1C}" destId="{931286F8-5709-AB4A-BDD3-A615569560CE}" srcOrd="0" destOrd="2" presId="urn:microsoft.com/office/officeart/2005/8/layout/vList5"/>
    <dgm:cxn modelId="{67300992-0F35-D149-B31C-098974E66C7B}" srcId="{D08A8DCA-5754-264E-A993-E680E60C1BBF}" destId="{68787DF7-A088-EE4F-9BB8-7522826750A1}" srcOrd="3" destOrd="0" parTransId="{921A94AD-4C5F-9044-973B-9091D9ECD250}" sibTransId="{2C453128-A7FF-A54C-A56D-C568430450CD}"/>
    <dgm:cxn modelId="{01BDDA97-87A8-A045-93DB-7820101552A1}" srcId="{F386D2B9-09DD-5446-AF6F-B058F71B833C}" destId="{36766042-BDF0-654A-9E7C-97FF80FB6558}" srcOrd="0" destOrd="0" parTransId="{56C74177-A6E4-0942-B324-F6BE5E64958B}" sibTransId="{C9BBE160-89EE-2C46-A3B3-2239F0B1767B}"/>
    <dgm:cxn modelId="{6BDAC7A0-2977-1B40-B7A1-58EA9EBB347E}" type="presOf" srcId="{86985E9B-F8A7-BD47-98C4-1E29A2041B6F}" destId="{931286F8-5709-AB4A-BDD3-A615569560CE}" srcOrd="0" destOrd="1" presId="urn:microsoft.com/office/officeart/2005/8/layout/vList5"/>
    <dgm:cxn modelId="{E8EAF3A0-4626-E444-9CD1-9A6A84330D9E}" type="presOf" srcId="{5C7738D4-92A4-4945-BEEE-5091762C34BF}" destId="{02543EFA-5A96-CD48-BB54-429B39E6BBB1}" srcOrd="0" destOrd="2" presId="urn:microsoft.com/office/officeart/2005/8/layout/vList5"/>
    <dgm:cxn modelId="{8894C8A1-4AB6-5D49-86D0-0B4E9B7CA364}" type="presOf" srcId="{81218FE8-0E06-8240-87BA-EA0BD24323DA}" destId="{D01D40FE-976A-EA4F-81B8-22776FB60AD4}" srcOrd="0" destOrd="0" presId="urn:microsoft.com/office/officeart/2005/8/layout/vList5"/>
    <dgm:cxn modelId="{4BDDC1A3-EB0A-A44E-8CAF-1EB10F301AB3}" srcId="{F386D2B9-09DD-5446-AF6F-B058F71B833C}" destId="{85D1C68F-DFCD-1E4B-A993-01F22AFD00CC}" srcOrd="4" destOrd="0" parTransId="{EABCA335-4480-DC40-B822-CE8D30D3AE1E}" sibTransId="{53954FA7-40E8-1E4F-B38D-7F200E14A4F6}"/>
    <dgm:cxn modelId="{7D8908B4-2D0C-7442-B76F-F08C168AE78A}" srcId="{661F7554-F36D-5A41-935B-D9215774F05E}" destId="{6C1330DB-029D-5E45-B199-4318D5CE7A71}" srcOrd="1" destOrd="0" parTransId="{BB7DE569-DE9A-2F48-B6B4-9937E1D59494}" sibTransId="{FF5F6691-B847-E748-873D-B30F31ED2805}"/>
    <dgm:cxn modelId="{CCD9D1C3-57E7-3548-A30D-884E2FB3D69C}" srcId="{F386D2B9-09DD-5446-AF6F-B058F71B833C}" destId="{D94BA38A-BE7E-584B-8E84-FEBCEFD41FF0}" srcOrd="3" destOrd="0" parTransId="{9A673F14-8E3B-1042-9AAF-D2645D63B9F2}" sibTransId="{AAF2B25B-64A3-1A41-9DEF-E3D8AA65AAD7}"/>
    <dgm:cxn modelId="{EA4540C6-BEA5-7948-9817-9EB1AABC7549}" type="presOf" srcId="{85D1C68F-DFCD-1E4B-A993-01F22AFD00CC}" destId="{931286F8-5709-AB4A-BDD3-A615569560CE}" srcOrd="0" destOrd="4" presId="urn:microsoft.com/office/officeart/2005/8/layout/vList5"/>
    <dgm:cxn modelId="{3301E0C6-A47F-CB4E-B9AC-EAF2DBFEFACF}" srcId="{D08A8DCA-5754-264E-A993-E680E60C1BBF}" destId="{602A513E-756C-8A41-901E-97855F202A37}" srcOrd="1" destOrd="0" parTransId="{2BCEB56E-507F-2145-B9AE-C258850AF7C9}" sibTransId="{6A30075C-B89C-A54B-AE0D-90A1F866DDA2}"/>
    <dgm:cxn modelId="{F93830CC-A476-524C-A0E8-74A57734FCCE}" srcId="{661F7554-F36D-5A41-935B-D9215774F05E}" destId="{D552BE7A-6352-A04B-948E-5780112CBABE}" srcOrd="0" destOrd="0" parTransId="{4875A4AC-BAF8-BE41-BD01-A02E5EFC7736}" sibTransId="{7D9D0751-F2C4-A448-94F3-EACDB66095A5}"/>
    <dgm:cxn modelId="{4BDCA1CF-036F-E449-A037-BCBF2AA362C1}" type="presOf" srcId="{C8646650-496D-3D47-A11A-E557BA9C0FF0}" destId="{02543EFA-5A96-CD48-BB54-429B39E6BBB1}" srcOrd="0" destOrd="0" presId="urn:microsoft.com/office/officeart/2005/8/layout/vList5"/>
    <dgm:cxn modelId="{8933F3DC-0BDC-AD44-9B11-CC03C984B39B}" srcId="{F386D2B9-09DD-5446-AF6F-B058F71B833C}" destId="{1122D05D-3593-B447-801B-9A51FE1B3BDF}" srcOrd="5" destOrd="0" parTransId="{436BF311-1288-B24D-BBE6-22D0CB408C5C}" sibTransId="{6F8DE12A-88AF-C542-9AC7-60356EC8BB11}"/>
    <dgm:cxn modelId="{346F09E5-49E0-C94E-990D-86B56C8951CF}" type="presOf" srcId="{D94BA38A-BE7E-584B-8E84-FEBCEFD41FF0}" destId="{931286F8-5709-AB4A-BDD3-A615569560CE}" srcOrd="0" destOrd="3" presId="urn:microsoft.com/office/officeart/2005/8/layout/vList5"/>
    <dgm:cxn modelId="{5318BDE5-5BE0-F345-8C62-290CE12C19BC}" srcId="{81218FE8-0E06-8240-87BA-EA0BD24323DA}" destId="{F386D2B9-09DD-5446-AF6F-B058F71B833C}" srcOrd="0" destOrd="0" parTransId="{0B66E6A1-7233-0E43-9E0A-54DAAA1D5BD9}" sibTransId="{7D5FE2A5-F84B-9E4A-B4B9-BEF2CF6CDC93}"/>
    <dgm:cxn modelId="{A1B122EE-BDA1-7E48-A6B1-065C26357077}" srcId="{81218FE8-0E06-8240-87BA-EA0BD24323DA}" destId="{D08A8DCA-5754-264E-A993-E680E60C1BBF}" srcOrd="2" destOrd="0" parTransId="{766A3495-CD74-F643-B582-D4AD8CF03D85}" sibTransId="{00316F52-698C-FE48-B7DE-504B9000BC0C}"/>
    <dgm:cxn modelId="{7EFB32F4-EEC0-164D-8267-B8AB9F488C14}" type="presOf" srcId="{661F7554-F36D-5A41-935B-D9215774F05E}" destId="{99EA6506-E759-7E42-9CD3-5FBDC73606E4}" srcOrd="0" destOrd="0" presId="urn:microsoft.com/office/officeart/2005/8/layout/vList5"/>
    <dgm:cxn modelId="{2D5102FF-CEE4-1D43-BF7A-10C9E7B2A844}" type="presOf" srcId="{D552BE7A-6352-A04B-948E-5780112CBABE}" destId="{E4C2CF2F-809B-1548-9225-AD647564B450}" srcOrd="0" destOrd="0" presId="urn:microsoft.com/office/officeart/2005/8/layout/vList5"/>
    <dgm:cxn modelId="{FE3E0AB1-D5C5-CA4C-BD84-6725EDDD5CF4}" type="presParOf" srcId="{D01D40FE-976A-EA4F-81B8-22776FB60AD4}" destId="{11374A24-4FA0-0942-85C9-3521D2D7A346}" srcOrd="0" destOrd="0" presId="urn:microsoft.com/office/officeart/2005/8/layout/vList5"/>
    <dgm:cxn modelId="{8DE55BBE-15EE-1D42-88E6-B10780DDCD28}" type="presParOf" srcId="{11374A24-4FA0-0942-85C9-3521D2D7A346}" destId="{67214EA2-7F01-7A45-B322-8ED0E4C9B543}" srcOrd="0" destOrd="0" presId="urn:microsoft.com/office/officeart/2005/8/layout/vList5"/>
    <dgm:cxn modelId="{FAB30782-3DE8-1A41-A5DE-AD738C66CD16}" type="presParOf" srcId="{11374A24-4FA0-0942-85C9-3521D2D7A346}" destId="{931286F8-5709-AB4A-BDD3-A615569560CE}" srcOrd="1" destOrd="0" presId="urn:microsoft.com/office/officeart/2005/8/layout/vList5"/>
    <dgm:cxn modelId="{B0252581-1E9F-D443-A7D9-B97D1AD2B6BA}" type="presParOf" srcId="{D01D40FE-976A-EA4F-81B8-22776FB60AD4}" destId="{AE265CAF-5E26-DF44-A5CB-FE01C9C2F2CF}" srcOrd="1" destOrd="0" presId="urn:microsoft.com/office/officeart/2005/8/layout/vList5"/>
    <dgm:cxn modelId="{362C9D1B-6077-9F40-9E14-094811F4B264}" type="presParOf" srcId="{D01D40FE-976A-EA4F-81B8-22776FB60AD4}" destId="{722E8189-45C2-9D43-8B0B-0A7449C8B270}" srcOrd="2" destOrd="0" presId="urn:microsoft.com/office/officeart/2005/8/layout/vList5"/>
    <dgm:cxn modelId="{321D8602-E665-064C-8779-C3AD10AE3912}" type="presParOf" srcId="{722E8189-45C2-9D43-8B0B-0A7449C8B270}" destId="{99EA6506-E759-7E42-9CD3-5FBDC73606E4}" srcOrd="0" destOrd="0" presId="urn:microsoft.com/office/officeart/2005/8/layout/vList5"/>
    <dgm:cxn modelId="{1602DD14-E8BC-7340-88E4-E756B1B00BE9}" type="presParOf" srcId="{722E8189-45C2-9D43-8B0B-0A7449C8B270}" destId="{E4C2CF2F-809B-1548-9225-AD647564B450}" srcOrd="1" destOrd="0" presId="urn:microsoft.com/office/officeart/2005/8/layout/vList5"/>
    <dgm:cxn modelId="{15E3CB3F-3969-4446-BF67-B8822DC41E36}" type="presParOf" srcId="{D01D40FE-976A-EA4F-81B8-22776FB60AD4}" destId="{D3C4B2CF-3C8F-804C-8FFC-0B1D8C650088}" srcOrd="3" destOrd="0" presId="urn:microsoft.com/office/officeart/2005/8/layout/vList5"/>
    <dgm:cxn modelId="{192A278B-1995-B74B-BF15-7812C711B1E4}" type="presParOf" srcId="{D01D40FE-976A-EA4F-81B8-22776FB60AD4}" destId="{05B86A72-2C10-2D42-B7AC-E513839E7EEE}" srcOrd="4" destOrd="0" presId="urn:microsoft.com/office/officeart/2005/8/layout/vList5"/>
    <dgm:cxn modelId="{5AB1801D-7CBA-204B-A721-1138A3EFA526}" type="presParOf" srcId="{05B86A72-2C10-2D42-B7AC-E513839E7EEE}" destId="{3DD41438-2C8E-F248-A34A-AA871C7A280E}" srcOrd="0" destOrd="0" presId="urn:microsoft.com/office/officeart/2005/8/layout/vList5"/>
    <dgm:cxn modelId="{A76B08AA-2E2B-224F-822D-9786D7324BFF}" type="presParOf" srcId="{05B86A72-2C10-2D42-B7AC-E513839E7EEE}" destId="{02543EFA-5A96-CD48-BB54-429B39E6BBB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1286F8-5709-AB4A-BDD3-A615569560CE}">
      <dsp:nvSpPr>
        <dsp:cNvPr id="0" name=""/>
        <dsp:cNvSpPr/>
      </dsp:nvSpPr>
      <dsp:spPr>
        <a:xfrm rot="5400000">
          <a:off x="3651491" y="-1400650"/>
          <a:ext cx="1373637" cy="430481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Linear regression, regularized approaches (ridge, LASSO)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Linear classifiers: logistic regression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Non-linear models: decision trees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Nearest neighbors, clustering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Recommender systems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Deep learning</a:t>
          </a:r>
        </a:p>
      </dsp:txBody>
      <dsp:txXfrm rot="-5400000">
        <a:off x="2185901" y="131995"/>
        <a:ext cx="4237763" cy="1239527"/>
      </dsp:txXfrm>
    </dsp:sp>
    <dsp:sp modelId="{67214EA2-7F01-7A45-B322-8ED0E4C9B543}">
      <dsp:nvSpPr>
        <dsp:cNvPr id="0" name=""/>
        <dsp:cNvSpPr/>
      </dsp:nvSpPr>
      <dsp:spPr>
        <a:xfrm>
          <a:off x="235559" y="2271"/>
          <a:ext cx="1950341" cy="149897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Models</a:t>
          </a:r>
        </a:p>
      </dsp:txBody>
      <dsp:txXfrm>
        <a:off x="308733" y="75445"/>
        <a:ext cx="1803993" cy="1352628"/>
      </dsp:txXfrm>
    </dsp:sp>
    <dsp:sp modelId="{E4C2CF2F-809B-1548-9225-AD647564B450}">
      <dsp:nvSpPr>
        <dsp:cNvPr id="0" name=""/>
        <dsp:cNvSpPr/>
      </dsp:nvSpPr>
      <dsp:spPr>
        <a:xfrm rot="5400000">
          <a:off x="3738719" y="173274"/>
          <a:ext cx="1199180" cy="430481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1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Gradient descent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Boosting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K-means</a:t>
          </a:r>
        </a:p>
      </dsp:txBody>
      <dsp:txXfrm rot="-5400000">
        <a:off x="2185901" y="1784632"/>
        <a:ext cx="4246279" cy="1082102"/>
      </dsp:txXfrm>
    </dsp:sp>
    <dsp:sp modelId="{99EA6506-E759-7E42-9CD3-5FBDC73606E4}">
      <dsp:nvSpPr>
        <dsp:cNvPr id="0" name=""/>
        <dsp:cNvSpPr/>
      </dsp:nvSpPr>
      <dsp:spPr>
        <a:xfrm>
          <a:off x="235559" y="1576195"/>
          <a:ext cx="1950341" cy="149897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Algorithms</a:t>
          </a:r>
        </a:p>
      </dsp:txBody>
      <dsp:txXfrm>
        <a:off x="308733" y="1649369"/>
        <a:ext cx="1803993" cy="1352628"/>
      </dsp:txXfrm>
    </dsp:sp>
    <dsp:sp modelId="{02543EFA-5A96-CD48-BB54-429B39E6BBB1}">
      <dsp:nvSpPr>
        <dsp:cNvPr id="0" name=""/>
        <dsp:cNvSpPr/>
      </dsp:nvSpPr>
      <dsp:spPr>
        <a:xfrm rot="5400000">
          <a:off x="3738719" y="1747199"/>
          <a:ext cx="1199180" cy="430481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Point estimation, MLE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Loss functions, bias-variance tradeoff, cross-validation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 err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Sparsity</a:t>
          </a: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, </a:t>
          </a:r>
          <a:r>
            <a:rPr lang="en-US" sz="1100" b="0" i="0" kern="1200" dirty="0" err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overfitting</a:t>
          </a: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, model selection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Decision boundaries</a:t>
          </a:r>
        </a:p>
      </dsp:txBody>
      <dsp:txXfrm rot="-5400000">
        <a:off x="2185901" y="3358557"/>
        <a:ext cx="4246279" cy="1082102"/>
      </dsp:txXfrm>
    </dsp:sp>
    <dsp:sp modelId="{3DD41438-2C8E-F248-A34A-AA871C7A280E}">
      <dsp:nvSpPr>
        <dsp:cNvPr id="0" name=""/>
        <dsp:cNvSpPr/>
      </dsp:nvSpPr>
      <dsp:spPr>
        <a:xfrm>
          <a:off x="235559" y="3150120"/>
          <a:ext cx="1950341" cy="149897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Concepts</a:t>
          </a:r>
        </a:p>
      </dsp:txBody>
      <dsp:txXfrm>
        <a:off x="308733" y="3223294"/>
        <a:ext cx="1803993" cy="13526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4B252ED9-18B6-0749-BB32-82EB97D0DB13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6-24T18:04:26.34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13965 6079 23 0,'-6'3'11'0,"4"-1"6"0,2-7 12 16,0 1-29-16,0-4 1 15,-3-3 2-15,0-3 0 16,1-5-2-16,-1 9 1 16,1 1 3-16,-1 0 0 15,3-3-1-15,5 0 1 0,6 0-2 16,-1 3 0-16,1 2-2 16,-3 2 0-16,0 5-1 15,0 2 1-15,-3 6-2 16,0-6 1-16,-2 3 1 0,-3 4 0 15,0 7-2-15,0-1 1 16,-5 3 2-16,-3-6 0 16,-3 0-1-16,-2-5 0 15,0-7 0 1,2-5 0-16,1-4 1 16,-1-8 0-16,3 6-3 15,3 6 1-15,5-2 0 16,2 0 1-16,4 0-1 15,2 0 0-15,2 2 0 16,3 3 0-16,-2-1 0 16,0 6 1-16,-6-3-1 15,0 0 0-15,0 9 1 0,-2 3 0 16,-6 4-1 0,-2 3 0-16,-3 0 1 0,-2-3 1 15,-4-6-1-15,1-1 0 16,0-6-1-16,2-6 1 15,-2-4 1-15,3-7 0 0,7-7-3 16,3 9 1-16,3 0 1 16,5-2 1-16,2 0-2 15,6 2 1-15,0 3-1 16,-6 4 0-16,1 5 1 0,0 5 1 16,-3-5-2-16,-3 7 0 15,0 5 1-15,-2 7 1 16,-6-1-1-16,-5 1 0 15,0-2 0-15,0-3 0 16,0-5 0 0,0-2 0-16,0-4-1 15,3-3 1-15,3-5-1 16,-1-7 0-16,3-2-1 16,3-2 0-16,-1-3 1 15,3 9 0-15,1-1 0 16,4 1 0-16,1 3 0 15,-3 2 1-15,0 3 1 0,0 4 0 16,0-4-2-16,-3 4 1 16,0 10 0-16,-5 5 1 15,0-1-1-15,-2 3 0 16,-4-3-1-16,-4 1 0 16,-1-5 1-16,-2-8 0 15,2-4-1-15,3-4 0 0,3-8 0 16,0-5 1-1,2-1-2-15,3 3 1 16,3 4-1-16,2-1 1 16,0 0 0-16,6 5 0 15,-3 5-2-15,-3 4 1 16,3-7 2-16,0 10 0 0,0 7-1 16,0 4 1-1,-3 3-1-15,-5 5 1 0,-2-3 0 16,-1 2 1-16,-2-1-3 0,-3-6 1 0,-5-2 1 31,-6-9 0-31,3-8-1 16,-2-1 0-16,2-8 0 15,3-2 1-15,2-5-1 16,3-4 1-16,5-1-1 16,6 10 0-16,5-3 1 15,5 6 0-15,3 1-1 16,0 3 0-16,0 5 1 0,2-3 0 15,1 8-1-15,-3 6 0 16,-3 5 1 0,-5 5 0-16,-5 2 1 15,-6 3 0-15,-2-6-1 0,-3 4 1 16,-8-6 1 0,-3-9 1-16,1-5-3 0,-1-4 1 15,1-7-1-15,7-8 0 16,6-4-1-16,5-3 0 15,5 3-1-15,6 10 0 16,5-4 0-16,-3 4 1 16,0 1-1-16,0 6 1 15,0 8 0-15,-2 8 1 16,-6 2-1-16,-5 7 0 16,-2 0 0-16,-4 1 0 0,-4-4 1 15,-3-3 1-15,-1-6-3 16,4-2 1-16,2-7-5 15,5-5 0-15,8-6-13 16,6-4 0-16,2 1-8 16,11-9 1-16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96645" rIns="96645" bIns="9664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out definition of RSS(w_0, w_1)</a:t>
            </a:r>
          </a:p>
        </p:txBody>
      </p:sp>
    </p:spTree>
    <p:extLst>
      <p:ext uri="{BB962C8B-B14F-4D97-AF65-F5344CB8AC3E}">
        <p14:creationId xmlns:p14="http://schemas.microsoft.com/office/powerpoint/2010/main" val="1353248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definition of RSS out, first as individual sum and then sigma notation</a:t>
            </a:r>
          </a:p>
        </p:txBody>
      </p:sp>
    </p:spTree>
    <p:extLst>
      <p:ext uri="{BB962C8B-B14F-4D97-AF65-F5344CB8AC3E}">
        <p14:creationId xmlns:p14="http://schemas.microsoft.com/office/powerpoint/2010/main" val="1076450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264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6123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different values of p in different colors</a:t>
            </a:r>
          </a:p>
          <a:p>
            <a:r>
              <a:rPr lang="en-US" dirty="0"/>
              <a:t>Max p = 32</a:t>
            </a:r>
          </a:p>
        </p:txBody>
      </p:sp>
    </p:spTree>
    <p:extLst>
      <p:ext uri="{BB962C8B-B14F-4D97-AF65-F5344CB8AC3E}">
        <p14:creationId xmlns:p14="http://schemas.microsoft.com/office/powerpoint/2010/main" val="2239038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544f0d804f_0_12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544f0d804f_0_1280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0178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544f0d804f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544f0d804f_0_37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9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the model $</a:t>
            </a:r>
            <a:r>
              <a:rPr lang="en-US" dirty="0" err="1"/>
              <a:t>y_i</a:t>
            </a:r>
            <a:r>
              <a:rPr lang="en-US" dirty="0"/>
              <a:t> = f(</a:t>
            </a:r>
            <a:r>
              <a:rPr lang="en-US" dirty="0" err="1"/>
              <a:t>x_i</a:t>
            </a:r>
            <a:r>
              <a:rPr lang="en-US" dirty="0"/>
              <a:t>) + \</a:t>
            </a:r>
            <a:r>
              <a:rPr lang="en-US" dirty="0" err="1"/>
              <a:t>eps_i</a:t>
            </a:r>
            <a:r>
              <a:rPr lang="en-US" dirty="0"/>
              <a:t>$ and $E[\</a:t>
            </a:r>
            <a:r>
              <a:rPr lang="en-US" dirty="0" err="1"/>
              <a:t>eps_i</a:t>
            </a:r>
            <a:r>
              <a:rPr lang="en-US" dirty="0"/>
              <a:t>] = 0$</a:t>
            </a:r>
          </a:p>
        </p:txBody>
      </p:sp>
    </p:spTree>
    <p:extLst>
      <p:ext uri="{BB962C8B-B14F-4D97-AF65-F5344CB8AC3E}">
        <p14:creationId xmlns:p14="http://schemas.microsoft.com/office/powerpoint/2010/main" val="645034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line and visually draw error</a:t>
            </a:r>
          </a:p>
        </p:txBody>
      </p:sp>
    </p:spTree>
    <p:extLst>
      <p:ext uri="{BB962C8B-B14F-4D97-AF65-F5344CB8AC3E}">
        <p14:creationId xmlns:p14="http://schemas.microsoft.com/office/powerpoint/2010/main" val="1352252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these on the slide </a:t>
            </a:r>
          </a:p>
          <a:p>
            <a:pPr lvl="1"/>
            <a:r>
              <a:rPr lang="en-US" dirty="0"/>
              <a:t>Training data: Raw data about houses</a:t>
            </a:r>
          </a:p>
          <a:p>
            <a:pPr lvl="1"/>
            <a:r>
              <a:rPr lang="en-US" dirty="0"/>
              <a:t>Feature extraction: Extract / transform/ compute relevant features</a:t>
            </a:r>
          </a:p>
          <a:p>
            <a:pPr lvl="1"/>
            <a:r>
              <a:rPr lang="en-US" dirty="0"/>
              <a:t>X: SQ. FT</a:t>
            </a:r>
          </a:p>
          <a:p>
            <a:pPr lvl="1"/>
            <a:r>
              <a:rPr lang="en-US" dirty="0"/>
              <a:t>Y: Actual house prices</a:t>
            </a:r>
          </a:p>
          <a:p>
            <a:pPr lvl="1"/>
            <a:r>
              <a:rPr lang="en-US" dirty="0"/>
              <a:t>Quality Metric: Errors in predicted values</a:t>
            </a:r>
          </a:p>
          <a:p>
            <a:pPr lvl="1"/>
            <a:r>
              <a:rPr lang="en-US" dirty="0"/>
              <a:t>ML Algorithm: Estimate function from data to be best “quality”</a:t>
            </a:r>
          </a:p>
          <a:p>
            <a:pPr lvl="1"/>
            <a:r>
              <a:rPr lang="en-US" dirty="0"/>
              <a:t>\hat{Y}: predicted sales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098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1364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what happens if w_1 is 0</a:t>
            </a:r>
          </a:p>
        </p:txBody>
      </p:sp>
    </p:spTree>
    <p:extLst>
      <p:ext uri="{BB962C8B-B14F-4D97-AF65-F5344CB8AC3E}">
        <p14:creationId xmlns:p14="http://schemas.microsoft.com/office/powerpoint/2010/main" val="26947354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03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Optional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5220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281764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 userDrawn="1"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 userDrawn="1"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 userDrawn="1"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551782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 userDrawn="1"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03503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62" r:id="rId4"/>
    <p:sldLayoutId id="2147483665" r:id="rId5"/>
    <p:sldLayoutId id="2147483664" r:id="rId6"/>
    <p:sldLayoutId id="2147483666" r:id="rId7"/>
    <p:sldLayoutId id="2147483667" r:id="rId8"/>
    <p:sldLayoutId id="2147483657" r:id="rId9"/>
    <p:sldLayoutId id="2147483660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hschafer@cs.washington.edu" TargetMode="External"/><Relationship Id="rId2" Type="http://schemas.openxmlformats.org/officeDocument/2006/relationships/hyperlink" Target="https://edstem.org/us/courses/4914/discussion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edstem.org/us/courses/4914/discussion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emf"/><Relationship Id="rId5" Type="http://schemas.openxmlformats.org/officeDocument/2006/relationships/customXml" Target="../ink/ink1.xml"/><Relationship Id="rId4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Relationship Id="rId14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470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0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tiff"/><Relationship Id="rId5" Type="http://schemas.openxmlformats.org/officeDocument/2006/relationships/image" Target="../media/image24.tiff"/><Relationship Id="rId4" Type="http://schemas.openxmlformats.org/officeDocument/2006/relationships/image" Target="../media/image23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CSE/STAT 416</a:t>
            </a:r>
            <a:br>
              <a:rPr lang="en" dirty="0"/>
            </a:br>
            <a:r>
              <a:rPr lang="en" sz="1800" dirty="0"/>
              <a:t>Introduction + Regression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Hunter Schafer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r>
              <a:rPr lang="en-US" sz="1000" dirty="0"/>
              <a:t>March 29, 2021</a:t>
            </a:r>
            <a:endParaRPr sz="10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BA19FC5-F8FB-7C44-8FF2-E85A956BC6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224" y="1769999"/>
            <a:ext cx="672486" cy="67248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50EB3-4DC3-C04F-A377-7D8068B1C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ML Course Landscape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CCA6F5-1150-B94F-ADFC-F9B8FE590D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CSE 446</a:t>
            </a:r>
          </a:p>
          <a:p>
            <a:r>
              <a:rPr lang="en-US" dirty="0"/>
              <a:t>CSE majors</a:t>
            </a:r>
          </a:p>
          <a:p>
            <a:r>
              <a:rPr lang="en-US" dirty="0"/>
              <a:t>Very technical course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STAT 435</a:t>
            </a:r>
          </a:p>
          <a:p>
            <a:r>
              <a:rPr lang="en-US" dirty="0"/>
              <a:t>STAT majors</a:t>
            </a:r>
          </a:p>
          <a:p>
            <a:r>
              <a:rPr lang="en-US" dirty="0"/>
              <a:t>Very technical course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CSE/STAT 416</a:t>
            </a:r>
          </a:p>
          <a:p>
            <a:r>
              <a:rPr lang="en-US" dirty="0"/>
              <a:t>Everyone else! </a:t>
            </a:r>
          </a:p>
          <a:p>
            <a:pPr lvl="1"/>
            <a:r>
              <a:rPr lang="en-US" dirty="0"/>
              <a:t>This is a super broad audience!</a:t>
            </a:r>
          </a:p>
          <a:p>
            <a:r>
              <a:rPr lang="en-US" dirty="0"/>
              <a:t>Give everyone a strong foundational understanding of ML</a:t>
            </a:r>
          </a:p>
          <a:p>
            <a:pPr lvl="1"/>
            <a:r>
              <a:rPr lang="en-US" dirty="0"/>
              <a:t>More breadth than other courses, a little less depth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FDC1C6-D334-DD4E-88C3-C3545D793A3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54F273C-E66E-3A4D-9FE2-DF6FEFAF1BE0}"/>
              </a:ext>
            </a:extLst>
          </p:cNvPr>
          <p:cNvSpPr/>
          <p:nvPr/>
        </p:nvSpPr>
        <p:spPr>
          <a:xfrm>
            <a:off x="7392402" y="587000"/>
            <a:ext cx="1517148" cy="1520983"/>
          </a:xfrm>
          <a:prstGeom prst="ellipse">
            <a:avLst/>
          </a:prstGeom>
          <a:solidFill>
            <a:schemeClr val="accent2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STAT</a:t>
            </a:r>
            <a:br>
              <a:rPr lang="en-US" dirty="0">
                <a:solidFill>
                  <a:sysClr val="windowText" lastClr="000000"/>
                </a:solidFill>
              </a:rPr>
            </a:br>
            <a:r>
              <a:rPr lang="en-US" dirty="0">
                <a:solidFill>
                  <a:sysClr val="windowText" lastClr="000000"/>
                </a:solidFill>
              </a:rPr>
              <a:t> 435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08D3250-9637-9649-B865-015FBA56E5F4}"/>
              </a:ext>
            </a:extLst>
          </p:cNvPr>
          <p:cNvSpPr/>
          <p:nvPr/>
        </p:nvSpPr>
        <p:spPr>
          <a:xfrm>
            <a:off x="6160864" y="587000"/>
            <a:ext cx="1517148" cy="1520983"/>
          </a:xfrm>
          <a:prstGeom prst="ellipse">
            <a:avLst/>
          </a:pr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CSE</a:t>
            </a:r>
            <a:br>
              <a:rPr lang="en-US" dirty="0">
                <a:solidFill>
                  <a:sysClr val="windowText" lastClr="000000"/>
                </a:solidFill>
              </a:rPr>
            </a:br>
            <a:r>
              <a:rPr lang="en-US" dirty="0">
                <a:solidFill>
                  <a:sysClr val="windowText" lastClr="000000"/>
                </a:solidFill>
              </a:rPr>
              <a:t> 446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39698FC-C591-F244-969C-3339CB28EBAA}"/>
              </a:ext>
            </a:extLst>
          </p:cNvPr>
          <p:cNvSpPr/>
          <p:nvPr/>
        </p:nvSpPr>
        <p:spPr>
          <a:xfrm>
            <a:off x="6776633" y="1598609"/>
            <a:ext cx="1517148" cy="1520983"/>
          </a:xfrm>
          <a:prstGeom prst="ellipse">
            <a:avLst/>
          </a:prstGeom>
          <a:solidFill>
            <a:schemeClr val="accent3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CSE/STAT</a:t>
            </a:r>
            <a:br>
              <a:rPr lang="en-US" dirty="0">
                <a:solidFill>
                  <a:sysClr val="windowText" lastClr="000000"/>
                </a:solidFill>
              </a:rPr>
            </a:br>
            <a:r>
              <a:rPr lang="en-US" dirty="0">
                <a:solidFill>
                  <a:sysClr val="windowText" lastClr="000000"/>
                </a:solidFill>
              </a:rPr>
              <a:t> 416</a:t>
            </a:r>
          </a:p>
        </p:txBody>
      </p:sp>
    </p:spTree>
    <p:extLst>
      <p:ext uri="{BB962C8B-B14F-4D97-AF65-F5344CB8AC3E}">
        <p14:creationId xmlns:p14="http://schemas.microsoft.com/office/powerpoint/2010/main" val="6079338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6D722-C6ED-1146-89AE-6F78A7904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Level of Course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C34610-05A7-DA45-BD4C-A155DF25B0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4" y="575500"/>
            <a:ext cx="5682183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Our Motto</a:t>
            </a:r>
          </a:p>
          <a:p>
            <a:pPr marL="139700" indent="0">
              <a:buNone/>
            </a:pPr>
            <a:r>
              <a:rPr lang="en-US" i="1" dirty="0"/>
              <a:t>Everyone should be able to learn machine learning, so our job is to  make tough concepts intuitive and applicable. </a:t>
            </a:r>
          </a:p>
          <a:p>
            <a:pPr marL="139700" indent="0">
              <a:buNone/>
            </a:pPr>
            <a:endParaRPr lang="en-US" i="1" dirty="0"/>
          </a:p>
          <a:p>
            <a:pPr marL="139700" indent="0">
              <a:buNone/>
            </a:pPr>
            <a:r>
              <a:rPr lang="en-US" dirty="0"/>
              <a:t>This means…</a:t>
            </a:r>
          </a:p>
          <a:p>
            <a:r>
              <a:rPr lang="en-US" dirty="0"/>
              <a:t>Minimize pre-requisite knowledge</a:t>
            </a:r>
          </a:p>
          <a:p>
            <a:r>
              <a:rPr lang="en-US" dirty="0"/>
              <a:t>Focus on important ideas, avoid getting bogged down by math</a:t>
            </a:r>
          </a:p>
          <a:p>
            <a:r>
              <a:rPr lang="en-US" dirty="0"/>
              <a:t>Maximize ability to develop and deploy</a:t>
            </a:r>
          </a:p>
          <a:p>
            <a:r>
              <a:rPr lang="en-US" dirty="0"/>
              <a:t>Use pre-written libraries to do many tasks</a:t>
            </a:r>
          </a:p>
          <a:p>
            <a:r>
              <a:rPr lang="en-US" dirty="0"/>
              <a:t>Learn concepts in case studies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Does not mean course isn’t fast paced! There are a lot of concepts to cover!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619FDB-6129-EA41-90A3-5F7975DD2AC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331543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B71CE-95D3-4142-B932-6C5640A7E8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Course Logistics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7EF3B0-5C65-E748-9DD0-F521B23491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9B47D9-5388-184D-8EE8-FF03475D857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28701900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E1344-C61E-6A41-89CB-036640DA3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am I?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1042ED-BEF9-5F41-B56D-3E52C231E0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US" dirty="0"/>
              <a:t>Hunter Schafer</a:t>
            </a:r>
          </a:p>
          <a:p>
            <a:pPr lvl="1" fontAlgn="base"/>
            <a:r>
              <a:rPr lang="en-US" sz="1200" dirty="0"/>
              <a:t>Assistant Teaching Professor</a:t>
            </a:r>
          </a:p>
          <a:p>
            <a:pPr lvl="1" fontAlgn="base"/>
            <a:r>
              <a:rPr lang="en-US" sz="1200" dirty="0"/>
              <a:t>Paul G. Allen School for Computer Science &amp; Engineering (CSE)</a:t>
            </a:r>
          </a:p>
          <a:p>
            <a:pPr fontAlgn="base"/>
            <a:r>
              <a:rPr lang="en-US" dirty="0"/>
              <a:t>Office Hours</a:t>
            </a:r>
          </a:p>
          <a:p>
            <a:pPr lvl="1" fontAlgn="base"/>
            <a:r>
              <a:rPr lang="en-US" dirty="0"/>
              <a:t>Time: 10:00 am  - 12:00 pm, Tuesdays </a:t>
            </a:r>
          </a:p>
          <a:p>
            <a:pPr lvl="1" fontAlgn="base"/>
            <a:r>
              <a:rPr lang="en-US" dirty="0"/>
              <a:t>Location: Zoom/Discord</a:t>
            </a:r>
          </a:p>
          <a:p>
            <a:pPr fontAlgn="base"/>
            <a:r>
              <a:rPr lang="en-US" dirty="0"/>
              <a:t>Contact</a:t>
            </a:r>
          </a:p>
          <a:p>
            <a:pPr lvl="1" fontAlgn="base"/>
            <a:r>
              <a:rPr lang="en-US" dirty="0"/>
              <a:t>Course Content + Logistics: </a:t>
            </a:r>
            <a:r>
              <a:rPr lang="en-US" dirty="0">
                <a:hlinkClick r:id="rId2"/>
              </a:rPr>
              <a:t>EdStem</a:t>
            </a:r>
            <a:endParaRPr lang="en-US" dirty="0"/>
          </a:p>
          <a:p>
            <a:pPr lvl="1" fontAlgn="base"/>
            <a:r>
              <a:rPr lang="en-US" dirty="0"/>
              <a:t>Personal Matters: </a:t>
            </a:r>
            <a:r>
              <a:rPr lang="en-US" u="sng" dirty="0">
                <a:hlinkClick r:id="rId3"/>
              </a:rPr>
              <a:t>hschafer@cs.washington.edu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C4C2E0-5810-774A-9102-7BCFB2203F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pic>
        <p:nvPicPr>
          <p:cNvPr id="9" name="Picture 8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4B9BE7C3-E65A-C246-B983-383AED4BD1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950" y="2971851"/>
            <a:ext cx="1765300" cy="1778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65789797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38483-76E4-6B4E-937D-44FAE2FCF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Who are the TAs?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6FF7F7-9DB5-E94D-8138-1D07025938C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grpSp>
        <p:nvGrpSpPr>
          <p:cNvPr id="5" name="Google Shape;171;p25">
            <a:extLst>
              <a:ext uri="{FF2B5EF4-FFF2-40B4-BE49-F238E27FC236}">
                <a16:creationId xmlns:a16="http://schemas.microsoft.com/office/drawing/2014/main" id="{681B3757-6DAB-D94E-84BA-F127BBEA4CE4}"/>
              </a:ext>
            </a:extLst>
          </p:cNvPr>
          <p:cNvGrpSpPr/>
          <p:nvPr/>
        </p:nvGrpSpPr>
        <p:grpSpPr>
          <a:xfrm>
            <a:off x="2918065" y="263722"/>
            <a:ext cx="1689118" cy="1786459"/>
            <a:chOff x="2885535" y="245175"/>
            <a:chExt cx="2012292" cy="2129525"/>
          </a:xfrm>
        </p:grpSpPr>
        <p:pic>
          <p:nvPicPr>
            <p:cNvPr id="6" name="Google Shape;172;p25">
              <a:extLst>
                <a:ext uri="{FF2B5EF4-FFF2-40B4-BE49-F238E27FC236}">
                  <a16:creationId xmlns:a16="http://schemas.microsoft.com/office/drawing/2014/main" id="{A59AA8E2-7C01-D949-AF1C-059C73FE6B46}"/>
                </a:ext>
              </a:extLst>
            </p:cNvPr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2970992" y="245175"/>
              <a:ext cx="1734466" cy="17355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7" name="Google Shape;173;p25">
              <a:extLst>
                <a:ext uri="{FF2B5EF4-FFF2-40B4-BE49-F238E27FC236}">
                  <a16:creationId xmlns:a16="http://schemas.microsoft.com/office/drawing/2014/main" id="{5354A38B-CF00-4144-BDD6-DB685FBE1FAB}"/>
                </a:ext>
              </a:extLst>
            </p:cNvPr>
            <p:cNvSpPr txBox="1"/>
            <p:nvPr/>
          </p:nvSpPr>
          <p:spPr>
            <a:xfrm>
              <a:off x="2885535" y="1981100"/>
              <a:ext cx="2012292" cy="39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>
                  <a:latin typeface="Nunito Sans"/>
                  <a:ea typeface="Nunito Sans"/>
                  <a:cs typeface="Nunito Sans"/>
                  <a:sym typeface="Nunito Sans"/>
                </a:rPr>
                <a:t>Andrey </a:t>
              </a:r>
              <a:r>
                <a:rPr lang="en-US" b="1" dirty="0" err="1">
                  <a:latin typeface="Nunito Sans"/>
                  <a:ea typeface="Nunito Sans"/>
                  <a:cs typeface="Nunito Sans"/>
                  <a:sym typeface="Nunito Sans"/>
                </a:rPr>
                <a:t>Risukhin</a:t>
              </a:r>
              <a:endParaRPr b="1" dirty="0"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Nunito Sans"/>
                  <a:ea typeface="Nunito Sans"/>
                  <a:cs typeface="Nunito Sans"/>
                  <a:sym typeface="Nunito Sans"/>
                </a:rPr>
                <a:t>he/him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 err="1">
                  <a:latin typeface="Nunito Sans"/>
                  <a:ea typeface="Nunito Sans"/>
                  <a:cs typeface="Nunito Sans"/>
                  <a:sym typeface="Nunito Sans"/>
                </a:rPr>
                <a:t>risuka</a:t>
              </a:r>
              <a:r>
                <a:rPr lang="en" dirty="0">
                  <a:latin typeface="Nunito Sans"/>
                  <a:ea typeface="Nunito Sans"/>
                  <a:cs typeface="Nunito Sans"/>
                  <a:sym typeface="Nunito Sans"/>
                </a:rPr>
                <a:t>@</a:t>
              </a:r>
              <a:r>
                <a:rPr lang="en-US" dirty="0" err="1">
                  <a:latin typeface="Nunito Sans"/>
                  <a:ea typeface="Nunito Sans"/>
                  <a:cs typeface="Nunito Sans"/>
                  <a:sym typeface="Nunito Sans"/>
                </a:rPr>
                <a:t>uw</a:t>
              </a:r>
              <a:endParaRPr dirty="0"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</p:grpSp>
      <p:grpSp>
        <p:nvGrpSpPr>
          <p:cNvPr id="8" name="Google Shape;174;p25">
            <a:extLst>
              <a:ext uri="{FF2B5EF4-FFF2-40B4-BE49-F238E27FC236}">
                <a16:creationId xmlns:a16="http://schemas.microsoft.com/office/drawing/2014/main" id="{9CBF2E2C-6EB0-2B48-9DEE-4AECCF30D4EF}"/>
              </a:ext>
            </a:extLst>
          </p:cNvPr>
          <p:cNvGrpSpPr/>
          <p:nvPr/>
        </p:nvGrpSpPr>
        <p:grpSpPr>
          <a:xfrm>
            <a:off x="5188715" y="277934"/>
            <a:ext cx="1457303" cy="1772519"/>
            <a:chOff x="7225325" y="261791"/>
            <a:chExt cx="1736125" cy="2112909"/>
          </a:xfrm>
        </p:grpSpPr>
        <p:pic>
          <p:nvPicPr>
            <p:cNvPr id="9" name="Google Shape;175;p25">
              <a:extLst>
                <a:ext uri="{FF2B5EF4-FFF2-40B4-BE49-F238E27FC236}">
                  <a16:creationId xmlns:a16="http://schemas.microsoft.com/office/drawing/2014/main" id="{7495570D-DDC0-FE40-9280-FC38CC83E6F5}"/>
                </a:ext>
              </a:extLst>
            </p:cNvPr>
            <p:cNvPicPr preferRelativeResize="0"/>
            <p:nvPr/>
          </p:nvPicPr>
          <p:blipFill>
            <a:blip r:embed="rId3"/>
            <a:stretch>
              <a:fillRect/>
            </a:stretch>
          </p:blipFill>
          <p:spPr>
            <a:xfrm>
              <a:off x="7225325" y="261791"/>
              <a:ext cx="1736100" cy="1702217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0" name="Google Shape;176;p25">
              <a:extLst>
                <a:ext uri="{FF2B5EF4-FFF2-40B4-BE49-F238E27FC236}">
                  <a16:creationId xmlns:a16="http://schemas.microsoft.com/office/drawing/2014/main" id="{185C0B6B-766C-2C4D-8E9D-C3DE6CA72448}"/>
                </a:ext>
              </a:extLst>
            </p:cNvPr>
            <p:cNvSpPr txBox="1"/>
            <p:nvPr/>
          </p:nvSpPr>
          <p:spPr>
            <a:xfrm>
              <a:off x="7225350" y="1981100"/>
              <a:ext cx="1736100" cy="39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>
                  <a:latin typeface="Nunito Sans"/>
                  <a:ea typeface="Nunito Sans"/>
                  <a:cs typeface="Nunito Sans"/>
                  <a:sym typeface="Nunito Sans"/>
                </a:rPr>
                <a:t>Gang Cheng</a:t>
              </a:r>
              <a:endParaRPr b="1" dirty="0"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Nunito Sans"/>
                  <a:ea typeface="Nunito Sans"/>
                  <a:cs typeface="Nunito Sans"/>
                  <a:sym typeface="Nunito Sans"/>
                </a:rPr>
                <a:t>he/him</a:t>
              </a:r>
              <a:endParaRPr lang="en" dirty="0"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latin typeface="Nunito Sans"/>
                  <a:ea typeface="Nunito Sans"/>
                  <a:cs typeface="Nunito Sans"/>
                  <a:sym typeface="Nunito Sans"/>
                </a:rPr>
                <a:t>ga</a:t>
              </a:r>
              <a:r>
                <a:rPr lang="en-US" dirty="0">
                  <a:latin typeface="Nunito Sans"/>
                  <a:ea typeface="Nunito Sans"/>
                  <a:cs typeface="Nunito Sans"/>
                  <a:sym typeface="Nunito Sans"/>
                </a:rPr>
                <a:t>ng</a:t>
              </a:r>
              <a:r>
                <a:rPr lang="en" dirty="0">
                  <a:latin typeface="Nunito Sans"/>
                  <a:ea typeface="Nunito Sans"/>
                  <a:cs typeface="Nunito Sans"/>
                  <a:sym typeface="Nunito Sans"/>
                </a:rPr>
                <a:t>@</a:t>
              </a:r>
              <a:r>
                <a:rPr lang="en-US" dirty="0" err="1">
                  <a:latin typeface="Nunito Sans"/>
                  <a:ea typeface="Nunito Sans"/>
                  <a:cs typeface="Nunito Sans"/>
                  <a:sym typeface="Nunito Sans"/>
                </a:rPr>
                <a:t>uw</a:t>
              </a:r>
              <a:endParaRPr dirty="0"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</p:grpSp>
      <p:grpSp>
        <p:nvGrpSpPr>
          <p:cNvPr id="11" name="Google Shape;177;p25">
            <a:extLst>
              <a:ext uri="{FF2B5EF4-FFF2-40B4-BE49-F238E27FC236}">
                <a16:creationId xmlns:a16="http://schemas.microsoft.com/office/drawing/2014/main" id="{28B7ED7F-B217-6C45-92FD-08DC8E71B56E}"/>
              </a:ext>
            </a:extLst>
          </p:cNvPr>
          <p:cNvGrpSpPr/>
          <p:nvPr/>
        </p:nvGrpSpPr>
        <p:grpSpPr>
          <a:xfrm>
            <a:off x="7228226" y="265187"/>
            <a:ext cx="1457282" cy="1784991"/>
            <a:chOff x="5097713" y="246924"/>
            <a:chExt cx="1736100" cy="2127776"/>
          </a:xfrm>
        </p:grpSpPr>
        <p:pic>
          <p:nvPicPr>
            <p:cNvPr id="12" name="Google Shape;178;p25">
              <a:extLst>
                <a:ext uri="{FF2B5EF4-FFF2-40B4-BE49-F238E27FC236}">
                  <a16:creationId xmlns:a16="http://schemas.microsoft.com/office/drawing/2014/main" id="{F096E913-03F2-FA46-A454-258DBFFFC88C}"/>
                </a:ext>
              </a:extLst>
            </p:cNvPr>
            <p:cNvPicPr preferRelativeResize="0"/>
            <p:nvPr/>
          </p:nvPicPr>
          <p:blipFill>
            <a:blip r:embed="rId4"/>
            <a:stretch>
              <a:fillRect/>
            </a:stretch>
          </p:blipFill>
          <p:spPr>
            <a:xfrm>
              <a:off x="5098518" y="246924"/>
              <a:ext cx="1734467" cy="1732007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3" name="Google Shape;179;p25">
              <a:extLst>
                <a:ext uri="{FF2B5EF4-FFF2-40B4-BE49-F238E27FC236}">
                  <a16:creationId xmlns:a16="http://schemas.microsoft.com/office/drawing/2014/main" id="{809883FA-E94F-904C-B4A3-820C3934B2D1}"/>
                </a:ext>
              </a:extLst>
            </p:cNvPr>
            <p:cNvSpPr txBox="1"/>
            <p:nvPr/>
          </p:nvSpPr>
          <p:spPr>
            <a:xfrm>
              <a:off x="5097713" y="1981100"/>
              <a:ext cx="1736100" cy="39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>
                  <a:latin typeface="Nunito Sans"/>
                  <a:ea typeface="Nunito Sans"/>
                  <a:cs typeface="Nunito Sans"/>
                  <a:sym typeface="Nunito Sans"/>
                </a:rPr>
                <a:t>Leona </a:t>
              </a:r>
              <a:r>
                <a:rPr lang="en-US" b="1" dirty="0" err="1">
                  <a:latin typeface="Nunito Sans"/>
                  <a:ea typeface="Nunito Sans"/>
                  <a:cs typeface="Nunito Sans"/>
                  <a:sym typeface="Nunito Sans"/>
                </a:rPr>
                <a:t>Kazi</a:t>
              </a:r>
              <a:endParaRPr b="1" dirty="0"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lvl="0" algn="ctr"/>
              <a:r>
                <a:rPr lang="en-US" dirty="0">
                  <a:latin typeface="Nunito Sans"/>
                  <a:ea typeface="Nunito Sans"/>
                  <a:cs typeface="Nunito Sans"/>
                  <a:sym typeface="Nunito Sans"/>
                </a:rPr>
                <a:t>she/her</a:t>
              </a:r>
            </a:p>
            <a:p>
              <a:pPr lvl="0" algn="ctr"/>
              <a:r>
                <a:rPr lang="en-US" dirty="0" err="1">
                  <a:latin typeface="Nunito Sans"/>
                  <a:ea typeface="Nunito Sans"/>
                  <a:cs typeface="Nunito Sans"/>
                  <a:sym typeface="Nunito Sans"/>
                </a:rPr>
                <a:t>lkazi@uw</a:t>
              </a:r>
              <a:endParaRPr dirty="0"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</p:grpSp>
      <p:grpSp>
        <p:nvGrpSpPr>
          <p:cNvPr id="32" name="Google Shape;171;p25">
            <a:extLst>
              <a:ext uri="{FF2B5EF4-FFF2-40B4-BE49-F238E27FC236}">
                <a16:creationId xmlns:a16="http://schemas.microsoft.com/office/drawing/2014/main" id="{E4E87509-5742-45B6-97D1-FF85FFE761AF}"/>
              </a:ext>
            </a:extLst>
          </p:cNvPr>
          <p:cNvGrpSpPr/>
          <p:nvPr/>
        </p:nvGrpSpPr>
        <p:grpSpPr>
          <a:xfrm>
            <a:off x="2918065" y="2770041"/>
            <a:ext cx="1689118" cy="1786459"/>
            <a:chOff x="2885535" y="245175"/>
            <a:chExt cx="2012292" cy="2129525"/>
          </a:xfrm>
        </p:grpSpPr>
        <p:pic>
          <p:nvPicPr>
            <p:cNvPr id="33" name="Google Shape;172;p25">
              <a:extLst>
                <a:ext uri="{FF2B5EF4-FFF2-40B4-BE49-F238E27FC236}">
                  <a16:creationId xmlns:a16="http://schemas.microsoft.com/office/drawing/2014/main" id="{D22FF471-0C2F-4B13-94E5-5C3439B10F3E}"/>
                </a:ext>
              </a:extLst>
            </p:cNvPr>
            <p:cNvPicPr preferRelativeResize="0"/>
            <p:nvPr/>
          </p:nvPicPr>
          <p:blipFill>
            <a:blip r:embed="rId5"/>
            <a:stretch>
              <a:fillRect/>
            </a:stretch>
          </p:blipFill>
          <p:spPr>
            <a:xfrm>
              <a:off x="2970992" y="245175"/>
              <a:ext cx="1734466" cy="17355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34" name="Google Shape;173;p25">
              <a:extLst>
                <a:ext uri="{FF2B5EF4-FFF2-40B4-BE49-F238E27FC236}">
                  <a16:creationId xmlns:a16="http://schemas.microsoft.com/office/drawing/2014/main" id="{54A0D1CA-7719-4F8A-B8DB-27358ED2F931}"/>
                </a:ext>
              </a:extLst>
            </p:cNvPr>
            <p:cNvSpPr txBox="1"/>
            <p:nvPr/>
          </p:nvSpPr>
          <p:spPr>
            <a:xfrm>
              <a:off x="2885535" y="1981100"/>
              <a:ext cx="2012292" cy="39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>
                  <a:latin typeface="Nunito Sans"/>
                  <a:ea typeface="Nunito Sans"/>
                  <a:cs typeface="Nunito Sans"/>
                  <a:sym typeface="Nunito Sans"/>
                </a:rPr>
                <a:t>Rahul Biswas</a:t>
              </a:r>
              <a:endParaRPr b="1" dirty="0"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Nunito Sans"/>
                  <a:ea typeface="Nunito Sans"/>
                  <a:cs typeface="Nunito Sans"/>
                  <a:sym typeface="Nunito Sans"/>
                </a:rPr>
                <a:t>he/him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Nunito Sans"/>
                  <a:ea typeface="Nunito Sans"/>
                  <a:cs typeface="Nunito Sans"/>
                  <a:sym typeface="Nunito Sans"/>
                </a:rPr>
                <a:t>rbiswas1</a:t>
              </a:r>
              <a:r>
                <a:rPr lang="en" dirty="0">
                  <a:latin typeface="Nunito Sans"/>
                  <a:ea typeface="Nunito Sans"/>
                  <a:cs typeface="Nunito Sans"/>
                  <a:sym typeface="Nunito Sans"/>
                </a:rPr>
                <a:t>@</a:t>
              </a:r>
              <a:r>
                <a:rPr lang="en-US" dirty="0" err="1">
                  <a:latin typeface="Nunito Sans"/>
                  <a:ea typeface="Nunito Sans"/>
                  <a:cs typeface="Nunito Sans"/>
                  <a:sym typeface="Nunito Sans"/>
                </a:rPr>
                <a:t>uw</a:t>
              </a:r>
              <a:endParaRPr dirty="0"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</p:grpSp>
      <p:grpSp>
        <p:nvGrpSpPr>
          <p:cNvPr id="35" name="Google Shape;174;p25">
            <a:extLst>
              <a:ext uri="{FF2B5EF4-FFF2-40B4-BE49-F238E27FC236}">
                <a16:creationId xmlns:a16="http://schemas.microsoft.com/office/drawing/2014/main" id="{478601CD-106D-435A-A48B-CBFFEF8FD699}"/>
              </a:ext>
            </a:extLst>
          </p:cNvPr>
          <p:cNvGrpSpPr/>
          <p:nvPr/>
        </p:nvGrpSpPr>
        <p:grpSpPr>
          <a:xfrm>
            <a:off x="5154757" y="2770041"/>
            <a:ext cx="1536775" cy="1786731"/>
            <a:chOff x="7184870" y="244850"/>
            <a:chExt cx="1830802" cy="2129850"/>
          </a:xfrm>
        </p:grpSpPr>
        <p:pic>
          <p:nvPicPr>
            <p:cNvPr id="36" name="Google Shape;175;p25">
              <a:extLst>
                <a:ext uri="{FF2B5EF4-FFF2-40B4-BE49-F238E27FC236}">
                  <a16:creationId xmlns:a16="http://schemas.microsoft.com/office/drawing/2014/main" id="{D32BD8E8-55D2-42E9-A76D-FAFB149930CD}"/>
                </a:ext>
              </a:extLst>
            </p:cNvPr>
            <p:cNvPicPr preferRelativeResize="0"/>
            <p:nvPr/>
          </p:nvPicPr>
          <p:blipFill>
            <a:blip r:embed="rId6"/>
            <a:stretch>
              <a:fillRect/>
            </a:stretch>
          </p:blipFill>
          <p:spPr>
            <a:xfrm>
              <a:off x="7225842" y="244850"/>
              <a:ext cx="1735066" cy="17361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37" name="Google Shape;176;p25">
              <a:extLst>
                <a:ext uri="{FF2B5EF4-FFF2-40B4-BE49-F238E27FC236}">
                  <a16:creationId xmlns:a16="http://schemas.microsoft.com/office/drawing/2014/main" id="{7E03577A-122A-48A9-9E27-ADC48CCC2D66}"/>
                </a:ext>
              </a:extLst>
            </p:cNvPr>
            <p:cNvSpPr txBox="1"/>
            <p:nvPr/>
          </p:nvSpPr>
          <p:spPr>
            <a:xfrm>
              <a:off x="7184870" y="1981100"/>
              <a:ext cx="1830802" cy="39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>
                  <a:latin typeface="Nunito Sans"/>
                  <a:ea typeface="Nunito Sans"/>
                  <a:cs typeface="Nunito Sans"/>
                  <a:sym typeface="Nunito Sans"/>
                </a:rPr>
                <a:t>Santino Iannone</a:t>
              </a:r>
              <a:endParaRPr b="1" dirty="0"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Nunito Sans"/>
                  <a:ea typeface="Nunito Sans"/>
                  <a:cs typeface="Nunito Sans"/>
                  <a:sym typeface="Nunito Sans"/>
                </a:rPr>
                <a:t>he/him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 err="1">
                  <a:latin typeface="Nunito Sans"/>
                  <a:ea typeface="Nunito Sans"/>
                  <a:cs typeface="Nunito Sans"/>
                  <a:sym typeface="Nunito Sans"/>
                </a:rPr>
                <a:t>iannos</a:t>
              </a:r>
              <a:r>
                <a:rPr lang="en" dirty="0">
                  <a:latin typeface="Nunito Sans"/>
                  <a:ea typeface="Nunito Sans"/>
                  <a:cs typeface="Nunito Sans"/>
                  <a:sym typeface="Nunito Sans"/>
                </a:rPr>
                <a:t>@</a:t>
              </a:r>
              <a:r>
                <a:rPr lang="en-US" dirty="0" err="1">
                  <a:latin typeface="Nunito Sans"/>
                  <a:ea typeface="Nunito Sans"/>
                  <a:cs typeface="Nunito Sans"/>
                  <a:sym typeface="Nunito Sans"/>
                </a:rPr>
                <a:t>uw</a:t>
              </a:r>
              <a:endParaRPr dirty="0"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</p:grpSp>
      <p:grpSp>
        <p:nvGrpSpPr>
          <p:cNvPr id="38" name="Google Shape;177;p25">
            <a:extLst>
              <a:ext uri="{FF2B5EF4-FFF2-40B4-BE49-F238E27FC236}">
                <a16:creationId xmlns:a16="http://schemas.microsoft.com/office/drawing/2014/main" id="{2A5B379C-E67B-4CFF-AFF3-F996AFA510CB}"/>
              </a:ext>
            </a:extLst>
          </p:cNvPr>
          <p:cNvGrpSpPr/>
          <p:nvPr/>
        </p:nvGrpSpPr>
        <p:grpSpPr>
          <a:xfrm>
            <a:off x="7227530" y="2770041"/>
            <a:ext cx="1536775" cy="1786456"/>
            <a:chOff x="5096883" y="245178"/>
            <a:chExt cx="1830802" cy="2129522"/>
          </a:xfrm>
        </p:grpSpPr>
        <p:pic>
          <p:nvPicPr>
            <p:cNvPr id="39" name="Google Shape;178;p25">
              <a:extLst>
                <a:ext uri="{FF2B5EF4-FFF2-40B4-BE49-F238E27FC236}">
                  <a16:creationId xmlns:a16="http://schemas.microsoft.com/office/drawing/2014/main" id="{F0EF02C7-79E1-4B8C-B360-F5C7FB38C0BF}"/>
                </a:ext>
              </a:extLst>
            </p:cNvPr>
            <p:cNvPicPr preferRelativeResize="0"/>
            <p:nvPr/>
          </p:nvPicPr>
          <p:blipFill>
            <a:blip r:embed="rId7"/>
            <a:stretch>
              <a:fillRect/>
            </a:stretch>
          </p:blipFill>
          <p:spPr>
            <a:xfrm>
              <a:off x="5098518" y="245178"/>
              <a:ext cx="1734467" cy="17355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0" name="Google Shape;179;p25">
              <a:extLst>
                <a:ext uri="{FF2B5EF4-FFF2-40B4-BE49-F238E27FC236}">
                  <a16:creationId xmlns:a16="http://schemas.microsoft.com/office/drawing/2014/main" id="{AC4A6E75-D63A-4331-A31F-238F5D506A5F}"/>
                </a:ext>
              </a:extLst>
            </p:cNvPr>
            <p:cNvSpPr txBox="1"/>
            <p:nvPr/>
          </p:nvSpPr>
          <p:spPr>
            <a:xfrm>
              <a:off x="5096883" y="1981100"/>
              <a:ext cx="1830802" cy="39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 err="1">
                  <a:latin typeface="Nunito Sans"/>
                  <a:ea typeface="Nunito Sans"/>
                  <a:cs typeface="Nunito Sans"/>
                  <a:sym typeface="Nunito Sans"/>
                </a:rPr>
                <a:t>Svet</a:t>
              </a:r>
              <a:r>
                <a:rPr lang="en-US" b="1" dirty="0">
                  <a:latin typeface="Nunito Sans"/>
                  <a:ea typeface="Nunito Sans"/>
                  <a:cs typeface="Nunito Sans"/>
                  <a:sym typeface="Nunito Sans"/>
                </a:rPr>
                <a:t> Kolev</a:t>
              </a:r>
              <a:endParaRPr b="1" dirty="0"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lvl="0" algn="ctr"/>
              <a:r>
                <a:rPr lang="en-US" dirty="0" err="1">
                  <a:latin typeface="Nunito Sans"/>
                  <a:ea typeface="Nunito Sans"/>
                  <a:cs typeface="Nunito Sans"/>
                  <a:sym typeface="Nunito Sans"/>
                </a:rPr>
                <a:t>swetko@uw</a:t>
              </a:r>
              <a:endParaRPr dirty="0"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5531547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" name="Google Shape;245;p28"/>
          <p:cNvGrpSpPr/>
          <p:nvPr/>
        </p:nvGrpSpPr>
        <p:grpSpPr>
          <a:xfrm>
            <a:off x="6038025" y="2411200"/>
            <a:ext cx="2694349" cy="1384500"/>
            <a:chOff x="6038025" y="2598915"/>
            <a:chExt cx="2694349" cy="1384500"/>
          </a:xfrm>
        </p:grpSpPr>
        <p:cxnSp>
          <p:nvCxnSpPr>
            <p:cNvPr id="246" name="Google Shape;246;p28"/>
            <p:cNvCxnSpPr/>
            <p:nvPr/>
          </p:nvCxnSpPr>
          <p:spPr>
            <a:xfrm>
              <a:off x="6038025" y="3312550"/>
              <a:ext cx="582000" cy="0"/>
            </a:xfrm>
            <a:prstGeom prst="straightConnector1">
              <a:avLst/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47" name="Google Shape;247;p28"/>
            <p:cNvSpPr txBox="1"/>
            <p:nvPr/>
          </p:nvSpPr>
          <p:spPr>
            <a:xfrm>
              <a:off x="6640474" y="2598915"/>
              <a:ext cx="2091900" cy="1384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B57BA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Lectures</a:t>
              </a:r>
              <a:endParaRPr sz="1200" b="1" dirty="0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Introduced  to material for the first time.</a:t>
              </a:r>
              <a:b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</a:br>
              <a: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Mixed with activities and demos to give you a chance to </a:t>
              </a:r>
              <a:r>
                <a:rPr lang="en" sz="800" b="1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learn by doing.</a:t>
              </a:r>
              <a:b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</a:br>
              <a:b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</a:br>
              <a: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No where near mastery yet! </a:t>
              </a:r>
              <a:endParaRPr sz="800" dirty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  <p:sp>
          <p:nvSpPr>
            <p:cNvPr id="248" name="Google Shape;248;p28"/>
            <p:cNvSpPr/>
            <p:nvPr/>
          </p:nvSpPr>
          <p:spPr>
            <a:xfrm>
              <a:off x="6424027" y="3212150"/>
              <a:ext cx="198600" cy="198300"/>
            </a:xfrm>
            <a:prstGeom prst="ellipse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49" name="Google Shape;249;p28"/>
          <p:cNvGrpSpPr/>
          <p:nvPr/>
        </p:nvGrpSpPr>
        <p:grpSpPr>
          <a:xfrm>
            <a:off x="110550" y="1638725"/>
            <a:ext cx="3520500" cy="1384500"/>
            <a:chOff x="110550" y="1844095"/>
            <a:chExt cx="3520500" cy="1384500"/>
          </a:xfrm>
        </p:grpSpPr>
        <p:sp>
          <p:nvSpPr>
            <p:cNvPr id="250" name="Google Shape;250;p28"/>
            <p:cNvSpPr txBox="1"/>
            <p:nvPr/>
          </p:nvSpPr>
          <p:spPr>
            <a:xfrm>
              <a:off x="110550" y="1844095"/>
              <a:ext cx="2393400" cy="1384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B57BA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Sections</a:t>
              </a:r>
              <a:endParaRPr sz="1200" b="1" dirty="0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Practice material covered in </a:t>
              </a:r>
              <a:r>
                <a:rPr lang="en" sz="800" b="1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1 </a:t>
              </a:r>
              <a: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in a </a:t>
              </a:r>
              <a:b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</a:br>
              <a: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context where a TA can help you</a:t>
              </a:r>
              <a:r>
                <a:rPr lang="en" sz="800" b="1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.</a:t>
              </a:r>
              <a: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 </a:t>
              </a:r>
              <a:b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</a:br>
              <a:b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</a:br>
              <a:r>
                <a:rPr lang="en" sz="800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The emphasis is still on you l</a:t>
              </a:r>
              <a:r>
                <a:rPr lang="en" sz="800" b="1" dirty="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earning by doing.</a:t>
              </a:r>
              <a:br>
                <a:rPr lang="en" sz="800" dirty="0">
                  <a:latin typeface="Roboto"/>
                  <a:ea typeface="Roboto"/>
                  <a:cs typeface="Roboto"/>
                  <a:sym typeface="Roboto"/>
                </a:rPr>
              </a:br>
              <a:br>
                <a:rPr lang="en" sz="800" dirty="0">
                  <a:latin typeface="Roboto"/>
                  <a:ea typeface="Roboto"/>
                  <a:cs typeface="Roboto"/>
                  <a:sym typeface="Roboto"/>
                </a:rPr>
              </a:br>
              <a:endParaRPr sz="8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251" name="Google Shape;251;p28"/>
            <p:cNvCxnSpPr/>
            <p:nvPr/>
          </p:nvCxnSpPr>
          <p:spPr>
            <a:xfrm rot="10800000">
              <a:off x="2587350" y="2536350"/>
              <a:ext cx="1043700" cy="0"/>
            </a:xfrm>
            <a:prstGeom prst="straightConnector1">
              <a:avLst/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52" name="Google Shape;252;p28"/>
            <p:cNvSpPr/>
            <p:nvPr/>
          </p:nvSpPr>
          <p:spPr>
            <a:xfrm>
              <a:off x="2523501" y="2431050"/>
              <a:ext cx="198600" cy="198300"/>
            </a:xfrm>
            <a:prstGeom prst="ellipse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3" name="Google Shape;253;p28"/>
            <p:cNvSpPr txBox="1"/>
            <p:nvPr/>
          </p:nvSpPr>
          <p:spPr>
            <a:xfrm>
              <a:off x="2508549" y="2373750"/>
              <a:ext cx="2475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2</a:t>
              </a:r>
              <a:endParaRPr sz="8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54" name="Google Shape;254;p28"/>
          <p:cNvGrpSpPr/>
          <p:nvPr/>
        </p:nvGrpSpPr>
        <p:grpSpPr>
          <a:xfrm>
            <a:off x="4908100" y="737545"/>
            <a:ext cx="3599586" cy="1384500"/>
            <a:chOff x="4908100" y="889950"/>
            <a:chExt cx="3599586" cy="1384500"/>
          </a:xfrm>
        </p:grpSpPr>
        <p:cxnSp>
          <p:nvCxnSpPr>
            <p:cNvPr id="255" name="Google Shape;255;p28"/>
            <p:cNvCxnSpPr/>
            <p:nvPr/>
          </p:nvCxnSpPr>
          <p:spPr>
            <a:xfrm>
              <a:off x="4908100" y="1593250"/>
              <a:ext cx="1715100" cy="0"/>
            </a:xfrm>
            <a:prstGeom prst="straightConnector1">
              <a:avLst/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56" name="Google Shape;256;p28"/>
            <p:cNvSpPr txBox="1"/>
            <p:nvPr/>
          </p:nvSpPr>
          <p:spPr>
            <a:xfrm>
              <a:off x="6640486" y="889950"/>
              <a:ext cx="1867200" cy="1384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B57BA6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Homework</a:t>
              </a:r>
              <a:endParaRPr sz="1200" b="1" dirty="0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chemeClr val="tx2">
                      <a:lumMod val="50000"/>
                    </a:schemeClr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With the scaffolding from </a:t>
              </a:r>
              <a:r>
                <a:rPr lang="en" sz="800" b="1" dirty="0">
                  <a:solidFill>
                    <a:schemeClr val="tx2">
                      <a:lumMod val="50000"/>
                    </a:schemeClr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1 and 2</a:t>
              </a:r>
              <a:r>
                <a:rPr lang="en" sz="800" dirty="0">
                  <a:solidFill>
                    <a:schemeClr val="tx2">
                      <a:lumMod val="50000"/>
                    </a:schemeClr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, you are probably now capable to tackle the homework. These will be complex and challenging, but you’ll continue to </a:t>
              </a:r>
              <a:r>
                <a:rPr lang="en" sz="800" b="1" dirty="0">
                  <a:solidFill>
                    <a:schemeClr val="tx2">
                      <a:lumMod val="50000"/>
                    </a:schemeClr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learn by doing.</a:t>
              </a:r>
              <a:endParaRPr sz="800" b="1" dirty="0">
                <a:solidFill>
                  <a:schemeClr val="tx2">
                    <a:lumMod val="50000"/>
                  </a:schemeClr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  <p:sp>
          <p:nvSpPr>
            <p:cNvPr id="257" name="Google Shape;257;p28"/>
            <p:cNvSpPr/>
            <p:nvPr/>
          </p:nvSpPr>
          <p:spPr>
            <a:xfrm>
              <a:off x="6427830" y="1493307"/>
              <a:ext cx="198600" cy="198300"/>
            </a:xfrm>
            <a:prstGeom prst="ellipse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258" name="Google Shape;258;p28"/>
          <p:cNvSpPr/>
          <p:nvPr/>
        </p:nvSpPr>
        <p:spPr>
          <a:xfrm>
            <a:off x="3300911" y="2377883"/>
            <a:ext cx="2541910" cy="950456"/>
          </a:xfrm>
          <a:custGeom>
            <a:avLst/>
            <a:gdLst/>
            <a:ahLst/>
            <a:cxnLst/>
            <a:rect l="l" t="t" r="r" b="b"/>
            <a:pathLst>
              <a:path w="126826" h="43529" extrusionOk="0">
                <a:moveTo>
                  <a:pt x="0" y="20002"/>
                </a:moveTo>
                <a:lnTo>
                  <a:pt x="63389" y="43529"/>
                </a:lnTo>
                <a:lnTo>
                  <a:pt x="126826" y="19907"/>
                </a:lnTo>
                <a:lnTo>
                  <a:pt x="6358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</p:sp>
      <p:sp>
        <p:nvSpPr>
          <p:cNvPr id="259" name="Google Shape;259;p28"/>
          <p:cNvSpPr/>
          <p:nvPr/>
        </p:nvSpPr>
        <p:spPr>
          <a:xfrm>
            <a:off x="2814594" y="2813402"/>
            <a:ext cx="1758228" cy="1384350"/>
          </a:xfrm>
          <a:custGeom>
            <a:avLst/>
            <a:gdLst/>
            <a:ahLst/>
            <a:cxnLst/>
            <a:rect l="l" t="t" r="r" b="b"/>
            <a:pathLst>
              <a:path w="87725" h="63817" extrusionOk="0">
                <a:moveTo>
                  <a:pt x="24288" y="0"/>
                </a:moveTo>
                <a:lnTo>
                  <a:pt x="0" y="29908"/>
                </a:lnTo>
                <a:lnTo>
                  <a:pt x="87725" y="63817"/>
                </a:lnTo>
                <a:lnTo>
                  <a:pt x="87725" y="42291"/>
                </a:lnTo>
                <a:lnTo>
                  <a:pt x="87725" y="23526"/>
                </a:lnTo>
                <a:close/>
              </a:path>
            </a:pathLst>
          </a:custGeom>
          <a:solidFill>
            <a:srgbClr val="95698A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  <a:softEdge rad="0"/>
          </a:effectLst>
        </p:spPr>
      </p:sp>
      <p:sp>
        <p:nvSpPr>
          <p:cNvPr id="260" name="Google Shape;260;p28"/>
          <p:cNvSpPr/>
          <p:nvPr/>
        </p:nvSpPr>
        <p:spPr>
          <a:xfrm flipH="1">
            <a:off x="4571177" y="2813402"/>
            <a:ext cx="1758228" cy="1384350"/>
          </a:xfrm>
          <a:custGeom>
            <a:avLst/>
            <a:gdLst/>
            <a:ahLst/>
            <a:cxnLst/>
            <a:rect l="l" t="t" r="r" b="b"/>
            <a:pathLst>
              <a:path w="87725" h="63817" extrusionOk="0">
                <a:moveTo>
                  <a:pt x="24288" y="0"/>
                </a:moveTo>
                <a:lnTo>
                  <a:pt x="0" y="29908"/>
                </a:lnTo>
                <a:lnTo>
                  <a:pt x="87725" y="63817"/>
                </a:lnTo>
                <a:lnTo>
                  <a:pt x="87725" y="42291"/>
                </a:lnTo>
                <a:lnTo>
                  <a:pt x="87725" y="23526"/>
                </a:lnTo>
                <a:close/>
              </a:path>
            </a:pathLst>
          </a:custGeom>
          <a:solidFill>
            <a:srgbClr val="B57BA6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</p:spPr>
      </p:sp>
      <p:sp>
        <p:nvSpPr>
          <p:cNvPr id="261" name="Google Shape;261;p28"/>
          <p:cNvSpPr/>
          <p:nvPr/>
        </p:nvSpPr>
        <p:spPr>
          <a:xfrm>
            <a:off x="3792524" y="1793749"/>
            <a:ext cx="1565850" cy="585863"/>
          </a:xfrm>
          <a:custGeom>
            <a:avLst/>
            <a:gdLst/>
            <a:ahLst/>
            <a:cxnLst/>
            <a:rect l="l" t="t" r="r" b="b"/>
            <a:pathLst>
              <a:path w="24053" h="8150" extrusionOk="0">
                <a:moveTo>
                  <a:pt x="0" y="3827"/>
                </a:moveTo>
                <a:lnTo>
                  <a:pt x="11976" y="8150"/>
                </a:lnTo>
                <a:lnTo>
                  <a:pt x="24053" y="3827"/>
                </a:lnTo>
                <a:lnTo>
                  <a:pt x="12126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</p:sp>
      <p:sp>
        <p:nvSpPr>
          <p:cNvPr id="262" name="Google Shape;262;p28"/>
          <p:cNvSpPr/>
          <p:nvPr/>
        </p:nvSpPr>
        <p:spPr>
          <a:xfrm>
            <a:off x="3386580" y="2068262"/>
            <a:ext cx="1189300" cy="1015326"/>
          </a:xfrm>
          <a:custGeom>
            <a:avLst/>
            <a:gdLst/>
            <a:ahLst/>
            <a:cxnLst/>
            <a:rect l="l" t="t" r="r" b="b"/>
            <a:pathLst>
              <a:path w="18238" h="14114" extrusionOk="0">
                <a:moveTo>
                  <a:pt x="6262" y="0"/>
                </a:moveTo>
                <a:lnTo>
                  <a:pt x="18238" y="4324"/>
                </a:lnTo>
                <a:lnTo>
                  <a:pt x="18238" y="14114"/>
                </a:lnTo>
                <a:lnTo>
                  <a:pt x="0" y="7554"/>
                </a:lnTo>
                <a:close/>
              </a:path>
            </a:pathLst>
          </a:custGeom>
          <a:solidFill>
            <a:srgbClr val="95698A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  <a:softEdge rad="0"/>
          </a:effectLst>
        </p:spPr>
      </p:sp>
      <p:sp>
        <p:nvSpPr>
          <p:cNvPr id="263" name="Google Shape;263;p28"/>
          <p:cNvSpPr/>
          <p:nvPr/>
        </p:nvSpPr>
        <p:spPr>
          <a:xfrm flipH="1">
            <a:off x="4572690" y="2068262"/>
            <a:ext cx="1189300" cy="1015326"/>
          </a:xfrm>
          <a:custGeom>
            <a:avLst/>
            <a:gdLst/>
            <a:ahLst/>
            <a:cxnLst/>
            <a:rect l="l" t="t" r="r" b="b"/>
            <a:pathLst>
              <a:path w="18238" h="14114" extrusionOk="0">
                <a:moveTo>
                  <a:pt x="6262" y="0"/>
                </a:moveTo>
                <a:lnTo>
                  <a:pt x="18238" y="4324"/>
                </a:lnTo>
                <a:lnTo>
                  <a:pt x="18238" y="14114"/>
                </a:lnTo>
                <a:lnTo>
                  <a:pt x="0" y="7554"/>
                </a:lnTo>
                <a:close/>
              </a:path>
            </a:pathLst>
          </a:custGeom>
          <a:solidFill>
            <a:srgbClr val="B57BA6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</p:spPr>
      </p:sp>
      <p:sp>
        <p:nvSpPr>
          <p:cNvPr id="264" name="Google Shape;264;p28"/>
          <p:cNvSpPr/>
          <p:nvPr/>
        </p:nvSpPr>
        <p:spPr>
          <a:xfrm>
            <a:off x="3882386" y="945750"/>
            <a:ext cx="693508" cy="1201140"/>
          </a:xfrm>
          <a:custGeom>
            <a:avLst/>
            <a:gdLst/>
            <a:ahLst/>
            <a:cxnLst/>
            <a:rect l="l" t="t" r="r" b="b"/>
            <a:pathLst>
              <a:path w="10635" h="16697" extrusionOk="0">
                <a:moveTo>
                  <a:pt x="10635" y="0"/>
                </a:moveTo>
                <a:lnTo>
                  <a:pt x="0" y="12722"/>
                </a:lnTo>
                <a:lnTo>
                  <a:pt x="10635" y="16697"/>
                </a:lnTo>
                <a:close/>
              </a:path>
            </a:pathLst>
          </a:custGeom>
          <a:solidFill>
            <a:srgbClr val="95698A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  <a:softEdge rad="0"/>
          </a:effectLst>
        </p:spPr>
      </p:sp>
      <p:sp>
        <p:nvSpPr>
          <p:cNvPr id="265" name="Google Shape;265;p28"/>
          <p:cNvSpPr/>
          <p:nvPr/>
        </p:nvSpPr>
        <p:spPr>
          <a:xfrm flipH="1">
            <a:off x="4572675" y="945750"/>
            <a:ext cx="693508" cy="1201140"/>
          </a:xfrm>
          <a:custGeom>
            <a:avLst/>
            <a:gdLst/>
            <a:ahLst/>
            <a:cxnLst/>
            <a:rect l="l" t="t" r="r" b="b"/>
            <a:pathLst>
              <a:path w="10635" h="16697" extrusionOk="0">
                <a:moveTo>
                  <a:pt x="10635" y="0"/>
                </a:moveTo>
                <a:lnTo>
                  <a:pt x="0" y="12722"/>
                </a:lnTo>
                <a:lnTo>
                  <a:pt x="10635" y="16697"/>
                </a:lnTo>
                <a:close/>
              </a:path>
            </a:pathLst>
          </a:custGeom>
          <a:solidFill>
            <a:srgbClr val="B57BA6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</p:spPr>
      </p:sp>
      <p:sp>
        <p:nvSpPr>
          <p:cNvPr id="266" name="Google Shape;266;p28"/>
          <p:cNvSpPr txBox="1"/>
          <p:nvPr/>
        </p:nvSpPr>
        <p:spPr>
          <a:xfrm>
            <a:off x="6399017" y="1283602"/>
            <a:ext cx="247500" cy="3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8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3</a:t>
            </a:r>
            <a:endParaRPr sz="800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7" name="Google Shape;267;p28"/>
          <p:cNvSpPr txBox="1"/>
          <p:nvPr/>
        </p:nvSpPr>
        <p:spPr>
          <a:xfrm>
            <a:off x="6409375" y="2967135"/>
            <a:ext cx="247500" cy="3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8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 sz="800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" name="Google Shape;250;p28">
            <a:extLst>
              <a:ext uri="{FF2B5EF4-FFF2-40B4-BE49-F238E27FC236}">
                <a16:creationId xmlns:a16="http://schemas.microsoft.com/office/drawing/2014/main" id="{5B8251A9-3CC8-4EC2-AA48-6529AA0F44E3}"/>
              </a:ext>
            </a:extLst>
          </p:cNvPr>
          <p:cNvSpPr txBox="1"/>
          <p:nvPr/>
        </p:nvSpPr>
        <p:spPr>
          <a:xfrm>
            <a:off x="96494" y="782192"/>
            <a:ext cx="2393400" cy="8612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rgbClr val="B57BA6"/>
                </a:solidFill>
                <a:latin typeface="Nunito Sans"/>
                <a:ea typeface="Nunito Sans"/>
                <a:cs typeface="Nunito Sans"/>
                <a:sym typeface="Nunito Sans"/>
              </a:rPr>
              <a:t>Learning Reflections</a:t>
            </a:r>
            <a:endParaRPr sz="1200" b="1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800" dirty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Recap broader context of the past week</a:t>
            </a:r>
            <a:r>
              <a:rPr lang="en" sz="800" b="1" dirty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.</a:t>
            </a:r>
            <a:endParaRPr sz="8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" name="Google Shape;250;p28">
            <a:extLst>
              <a:ext uri="{FF2B5EF4-FFF2-40B4-BE49-F238E27FC236}">
                <a16:creationId xmlns:a16="http://schemas.microsoft.com/office/drawing/2014/main" id="{40635769-866F-46F4-9F72-019B662DDBF2}"/>
              </a:ext>
            </a:extLst>
          </p:cNvPr>
          <p:cNvSpPr txBox="1"/>
          <p:nvPr/>
        </p:nvSpPr>
        <p:spPr>
          <a:xfrm>
            <a:off x="566" y="2818091"/>
            <a:ext cx="2393400" cy="8612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rgbClr val="B57BA6"/>
                </a:solidFill>
                <a:latin typeface="Nunito Sans"/>
                <a:ea typeface="Nunito Sans"/>
                <a:cs typeface="Nunito Sans"/>
                <a:sym typeface="Nunito Sans"/>
              </a:rPr>
              <a:t>Concept Checks</a:t>
            </a:r>
            <a:endParaRPr sz="1200" b="1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800" dirty="0">
                <a:solidFill>
                  <a:srgbClr val="666666"/>
                </a:solidFill>
                <a:latin typeface="Nunito Sans"/>
                <a:ea typeface="Roboto"/>
                <a:cs typeface="Roboto"/>
                <a:sym typeface="Nunito Sans"/>
              </a:rPr>
              <a:t>Test your understanding of the last concept</a:t>
            </a:r>
            <a:endParaRPr sz="800" dirty="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3" name="Connector: Elbow 2">
            <a:extLst>
              <a:ext uri="{FF2B5EF4-FFF2-40B4-BE49-F238E27FC236}">
                <a16:creationId xmlns:a16="http://schemas.microsoft.com/office/drawing/2014/main" id="{C4204613-ECDD-4314-B0CC-213601F35BC7}"/>
              </a:ext>
            </a:extLst>
          </p:cNvPr>
          <p:cNvCxnSpPr>
            <a:stCxn id="25" idx="3"/>
          </p:cNvCxnSpPr>
          <p:nvPr/>
        </p:nvCxnSpPr>
        <p:spPr>
          <a:xfrm>
            <a:off x="2489894" y="1212803"/>
            <a:ext cx="1302630" cy="689905"/>
          </a:xfrm>
          <a:prstGeom prst="bentConnector3">
            <a:avLst/>
          </a:prstGeom>
          <a:ln w="12700">
            <a:solidFill>
              <a:srgbClr val="B57BA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F049E371-8199-48C4-B52C-59273351039C}"/>
              </a:ext>
            </a:extLst>
          </p:cNvPr>
          <p:cNvCxnSpPr>
            <a:stCxn id="26" idx="3"/>
          </p:cNvCxnSpPr>
          <p:nvPr/>
        </p:nvCxnSpPr>
        <p:spPr>
          <a:xfrm flipV="1">
            <a:off x="2393966" y="2682240"/>
            <a:ext cx="747243" cy="566462"/>
          </a:xfrm>
          <a:prstGeom prst="bentConnector3">
            <a:avLst/>
          </a:prstGeom>
          <a:ln w="12700">
            <a:solidFill>
              <a:srgbClr val="B57BA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8638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7"/>
          <p:cNvSpPr txBox="1">
            <a:spLocks noGrp="1"/>
          </p:cNvSpPr>
          <p:nvPr>
            <p:ph type="sldNum" idx="12"/>
          </p:nvPr>
        </p:nvSpPr>
        <p:spPr>
          <a:xfrm>
            <a:off x="8550159" y="422622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16</a:t>
            </a:fld>
            <a:endParaRPr>
              <a:solidFill>
                <a:srgbClr val="FFFFFF"/>
              </a:solidFill>
            </a:endParaRPr>
          </a:p>
        </p:txBody>
      </p:sp>
      <p:grpSp>
        <p:nvGrpSpPr>
          <p:cNvPr id="206" name="Google Shape;206;p27"/>
          <p:cNvGrpSpPr/>
          <p:nvPr/>
        </p:nvGrpSpPr>
        <p:grpSpPr>
          <a:xfrm>
            <a:off x="820638" y="192550"/>
            <a:ext cx="1494742" cy="3711155"/>
            <a:chOff x="1118210" y="283725"/>
            <a:chExt cx="2090840" cy="4076400"/>
          </a:xfrm>
        </p:grpSpPr>
        <p:sp>
          <p:nvSpPr>
            <p:cNvPr id="207" name="Google Shape;207;p27"/>
            <p:cNvSpPr/>
            <p:nvPr/>
          </p:nvSpPr>
          <p:spPr>
            <a:xfrm>
              <a:off x="1178650" y="283725"/>
              <a:ext cx="2030400" cy="4076400"/>
            </a:xfrm>
            <a:prstGeom prst="rect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8" name="Google Shape;208;p27"/>
            <p:cNvSpPr/>
            <p:nvPr/>
          </p:nvSpPr>
          <p:spPr>
            <a:xfrm>
              <a:off x="1118210" y="341749"/>
              <a:ext cx="2030400" cy="24906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B57BA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9" name="Google Shape;209;p27"/>
            <p:cNvSpPr/>
            <p:nvPr/>
          </p:nvSpPr>
          <p:spPr>
            <a:xfrm>
              <a:off x="1233923" y="1225061"/>
              <a:ext cx="1815000" cy="60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 Medium"/>
                </a:rPr>
                <a:t>Lecture</a:t>
              </a:r>
              <a:endParaRPr sz="12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Medium"/>
              </a:endParaRPr>
            </a:p>
          </p:txBody>
        </p:sp>
        <p:sp>
          <p:nvSpPr>
            <p:cNvPr id="210" name="Google Shape;210;p27"/>
            <p:cNvSpPr/>
            <p:nvPr/>
          </p:nvSpPr>
          <p:spPr>
            <a:xfrm>
              <a:off x="1233850" y="470600"/>
              <a:ext cx="1815000" cy="67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"/>
                </a:rPr>
                <a:t>Mon</a:t>
              </a:r>
              <a:endParaRPr sz="4000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Thin"/>
              </a:endParaRPr>
            </a:p>
          </p:txBody>
        </p:sp>
        <p:sp>
          <p:nvSpPr>
            <p:cNvPr id="211" name="Google Shape;211;p27"/>
            <p:cNvSpPr/>
            <p:nvPr/>
          </p:nvSpPr>
          <p:spPr>
            <a:xfrm rot="5400000">
              <a:off x="1938854" y="2785391"/>
              <a:ext cx="389100" cy="278100"/>
            </a:xfrm>
            <a:prstGeom prst="rightArrow">
              <a:avLst>
                <a:gd name="adj1" fmla="val 34239"/>
                <a:gd name="adj2" fmla="val 57035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12" name="Google Shape;212;p27"/>
          <p:cNvGrpSpPr/>
          <p:nvPr/>
        </p:nvGrpSpPr>
        <p:grpSpPr>
          <a:xfrm>
            <a:off x="2343275" y="192550"/>
            <a:ext cx="1494742" cy="3711155"/>
            <a:chOff x="1118210" y="283725"/>
            <a:chExt cx="2090840" cy="4076400"/>
          </a:xfrm>
        </p:grpSpPr>
        <p:sp>
          <p:nvSpPr>
            <p:cNvPr id="213" name="Google Shape;213;p27"/>
            <p:cNvSpPr/>
            <p:nvPr/>
          </p:nvSpPr>
          <p:spPr>
            <a:xfrm>
              <a:off x="1178650" y="283725"/>
              <a:ext cx="2030400" cy="4076400"/>
            </a:xfrm>
            <a:prstGeom prst="rect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4" name="Google Shape;214;p27"/>
            <p:cNvSpPr/>
            <p:nvPr/>
          </p:nvSpPr>
          <p:spPr>
            <a:xfrm>
              <a:off x="1118210" y="341749"/>
              <a:ext cx="2030400" cy="24906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B57BA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5" name="Google Shape;215;p27"/>
            <p:cNvSpPr/>
            <p:nvPr/>
          </p:nvSpPr>
          <p:spPr>
            <a:xfrm>
              <a:off x="1233923" y="1225061"/>
              <a:ext cx="1815000" cy="60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 Medium"/>
                </a:rPr>
                <a:t>Nothing </a:t>
              </a:r>
              <a:endParaRPr sz="1200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Medium"/>
              </a:endParaRPr>
            </a:p>
          </p:txBody>
        </p:sp>
        <p:sp>
          <p:nvSpPr>
            <p:cNvPr id="216" name="Google Shape;216;p27"/>
            <p:cNvSpPr/>
            <p:nvPr/>
          </p:nvSpPr>
          <p:spPr>
            <a:xfrm>
              <a:off x="1233850" y="470600"/>
              <a:ext cx="1815000" cy="67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"/>
                </a:rPr>
                <a:t>Tue</a:t>
              </a:r>
              <a:endParaRPr sz="4000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Thin"/>
              </a:endParaRPr>
            </a:p>
          </p:txBody>
        </p:sp>
        <p:sp>
          <p:nvSpPr>
            <p:cNvPr id="217" name="Google Shape;217;p27"/>
            <p:cNvSpPr/>
            <p:nvPr/>
          </p:nvSpPr>
          <p:spPr>
            <a:xfrm rot="5400000">
              <a:off x="1938854" y="2785391"/>
              <a:ext cx="389100" cy="278100"/>
            </a:xfrm>
            <a:prstGeom prst="rightArrow">
              <a:avLst>
                <a:gd name="adj1" fmla="val 34239"/>
                <a:gd name="adj2" fmla="val 57035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18" name="Google Shape;218;p27"/>
          <p:cNvGrpSpPr/>
          <p:nvPr/>
        </p:nvGrpSpPr>
        <p:grpSpPr>
          <a:xfrm>
            <a:off x="3865913" y="192550"/>
            <a:ext cx="1494742" cy="3711155"/>
            <a:chOff x="1118210" y="283725"/>
            <a:chExt cx="2090840" cy="4076400"/>
          </a:xfrm>
        </p:grpSpPr>
        <p:sp>
          <p:nvSpPr>
            <p:cNvPr id="219" name="Google Shape;219;p27"/>
            <p:cNvSpPr/>
            <p:nvPr/>
          </p:nvSpPr>
          <p:spPr>
            <a:xfrm>
              <a:off x="1178650" y="283725"/>
              <a:ext cx="2030400" cy="4076400"/>
            </a:xfrm>
            <a:prstGeom prst="rect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0" name="Google Shape;220;p27"/>
            <p:cNvSpPr/>
            <p:nvPr/>
          </p:nvSpPr>
          <p:spPr>
            <a:xfrm>
              <a:off x="1118210" y="341749"/>
              <a:ext cx="2030400" cy="24906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B57BA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1" name="Google Shape;221;p27"/>
            <p:cNvSpPr/>
            <p:nvPr/>
          </p:nvSpPr>
          <p:spPr>
            <a:xfrm>
              <a:off x="1233923" y="1225061"/>
              <a:ext cx="1815000" cy="60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 Medium"/>
                </a:rPr>
                <a:t>Lecture</a:t>
              </a:r>
              <a:endParaRPr sz="12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Medium"/>
              </a:endParaRPr>
            </a:p>
          </p:txBody>
        </p:sp>
        <p:sp>
          <p:nvSpPr>
            <p:cNvPr id="222" name="Google Shape;222;p27"/>
            <p:cNvSpPr/>
            <p:nvPr/>
          </p:nvSpPr>
          <p:spPr>
            <a:xfrm>
              <a:off x="1233850" y="470600"/>
              <a:ext cx="1815000" cy="67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"/>
                </a:rPr>
                <a:t>Wed</a:t>
              </a:r>
              <a:endParaRPr sz="4000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Thin"/>
              </a:endParaRPr>
            </a:p>
          </p:txBody>
        </p:sp>
        <p:sp>
          <p:nvSpPr>
            <p:cNvPr id="223" name="Google Shape;223;p27"/>
            <p:cNvSpPr/>
            <p:nvPr/>
          </p:nvSpPr>
          <p:spPr>
            <a:xfrm rot="5400000">
              <a:off x="1938854" y="2785391"/>
              <a:ext cx="389100" cy="278100"/>
            </a:xfrm>
            <a:prstGeom prst="rightArrow">
              <a:avLst>
                <a:gd name="adj1" fmla="val 34239"/>
                <a:gd name="adj2" fmla="val 57035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4" name="Google Shape;224;p27"/>
          <p:cNvGrpSpPr/>
          <p:nvPr/>
        </p:nvGrpSpPr>
        <p:grpSpPr>
          <a:xfrm>
            <a:off x="5388550" y="192550"/>
            <a:ext cx="1494742" cy="3711155"/>
            <a:chOff x="1118210" y="283725"/>
            <a:chExt cx="2090840" cy="4076400"/>
          </a:xfrm>
        </p:grpSpPr>
        <p:sp>
          <p:nvSpPr>
            <p:cNvPr id="225" name="Google Shape;225;p27"/>
            <p:cNvSpPr/>
            <p:nvPr/>
          </p:nvSpPr>
          <p:spPr>
            <a:xfrm>
              <a:off x="1178650" y="283725"/>
              <a:ext cx="2030400" cy="4076400"/>
            </a:xfrm>
            <a:prstGeom prst="rect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6" name="Google Shape;226;p27"/>
            <p:cNvSpPr/>
            <p:nvPr/>
          </p:nvSpPr>
          <p:spPr>
            <a:xfrm>
              <a:off x="1118210" y="341749"/>
              <a:ext cx="2030400" cy="24906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B57BA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7" name="Google Shape;227;p27"/>
            <p:cNvSpPr/>
            <p:nvPr/>
          </p:nvSpPr>
          <p:spPr>
            <a:xfrm>
              <a:off x="1233923" y="1225061"/>
              <a:ext cx="1815000" cy="60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 Medium"/>
                </a:rPr>
                <a:t>Section</a:t>
              </a:r>
              <a:endParaRPr sz="12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Medium"/>
              </a:endParaRPr>
            </a:p>
          </p:txBody>
        </p:sp>
        <p:sp>
          <p:nvSpPr>
            <p:cNvPr id="228" name="Google Shape;228;p27"/>
            <p:cNvSpPr/>
            <p:nvPr/>
          </p:nvSpPr>
          <p:spPr>
            <a:xfrm>
              <a:off x="1233850" y="470600"/>
              <a:ext cx="1815000" cy="67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 b="1" dirty="0" err="1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"/>
                </a:rPr>
                <a:t>Thur</a:t>
              </a:r>
              <a:endParaRPr sz="4000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Thin"/>
              </a:endParaRPr>
            </a:p>
          </p:txBody>
        </p:sp>
        <p:sp>
          <p:nvSpPr>
            <p:cNvPr id="229" name="Google Shape;229;p27"/>
            <p:cNvSpPr/>
            <p:nvPr/>
          </p:nvSpPr>
          <p:spPr>
            <a:xfrm rot="5400000">
              <a:off x="1938854" y="2785391"/>
              <a:ext cx="389100" cy="278100"/>
            </a:xfrm>
            <a:prstGeom prst="rightArrow">
              <a:avLst>
                <a:gd name="adj1" fmla="val 34239"/>
                <a:gd name="adj2" fmla="val 57035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30" name="Google Shape;230;p27"/>
          <p:cNvGrpSpPr/>
          <p:nvPr/>
        </p:nvGrpSpPr>
        <p:grpSpPr>
          <a:xfrm>
            <a:off x="6911188" y="192550"/>
            <a:ext cx="1494743" cy="3711155"/>
            <a:chOff x="1118210" y="283725"/>
            <a:chExt cx="2090841" cy="4076400"/>
          </a:xfrm>
        </p:grpSpPr>
        <p:sp>
          <p:nvSpPr>
            <p:cNvPr id="231" name="Google Shape;231;p27"/>
            <p:cNvSpPr/>
            <p:nvPr/>
          </p:nvSpPr>
          <p:spPr>
            <a:xfrm>
              <a:off x="1178651" y="283725"/>
              <a:ext cx="2030400" cy="4076400"/>
            </a:xfrm>
            <a:prstGeom prst="rect">
              <a:avLst/>
            </a:prstGeom>
            <a:solidFill>
              <a:srgbClr val="B57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2" name="Google Shape;232;p27"/>
            <p:cNvSpPr/>
            <p:nvPr/>
          </p:nvSpPr>
          <p:spPr>
            <a:xfrm>
              <a:off x="1118210" y="341749"/>
              <a:ext cx="2030400" cy="24906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B57BA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3" name="Google Shape;233;p27"/>
            <p:cNvSpPr/>
            <p:nvPr/>
          </p:nvSpPr>
          <p:spPr>
            <a:xfrm>
              <a:off x="1233923" y="1225061"/>
              <a:ext cx="1815000" cy="60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 Medium"/>
                </a:rPr>
                <a:t>Nothing</a:t>
              </a:r>
              <a:endParaRPr sz="1200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Medium"/>
              </a:endParaRPr>
            </a:p>
          </p:txBody>
        </p:sp>
        <p:sp>
          <p:nvSpPr>
            <p:cNvPr id="234" name="Google Shape;234;p27"/>
            <p:cNvSpPr/>
            <p:nvPr/>
          </p:nvSpPr>
          <p:spPr>
            <a:xfrm>
              <a:off x="1233923" y="1846625"/>
              <a:ext cx="1815000" cy="829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"/>
              </a:endParaRPr>
            </a:p>
          </p:txBody>
        </p:sp>
        <p:sp>
          <p:nvSpPr>
            <p:cNvPr id="235" name="Google Shape;235;p27"/>
            <p:cNvSpPr/>
            <p:nvPr/>
          </p:nvSpPr>
          <p:spPr>
            <a:xfrm>
              <a:off x="1233850" y="470600"/>
              <a:ext cx="1815000" cy="67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"/>
                </a:rPr>
                <a:t>Fri</a:t>
              </a:r>
              <a:endParaRPr sz="4000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 Thin"/>
              </a:endParaRPr>
            </a:p>
          </p:txBody>
        </p:sp>
        <p:sp>
          <p:nvSpPr>
            <p:cNvPr id="236" name="Google Shape;236;p27"/>
            <p:cNvSpPr/>
            <p:nvPr/>
          </p:nvSpPr>
          <p:spPr>
            <a:xfrm rot="5400000">
              <a:off x="1938854" y="2785391"/>
              <a:ext cx="389100" cy="278100"/>
            </a:xfrm>
            <a:prstGeom prst="rightArrow">
              <a:avLst>
                <a:gd name="adj1" fmla="val 34239"/>
                <a:gd name="adj2" fmla="val 57035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39" name="Google Shape;239;p27"/>
          <p:cNvSpPr txBox="1"/>
          <p:nvPr/>
        </p:nvSpPr>
        <p:spPr>
          <a:xfrm>
            <a:off x="828049" y="4155300"/>
            <a:ext cx="4954186" cy="807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Font typeface="Nunito Sans"/>
              <a:buChar char="●"/>
            </a:pPr>
            <a:r>
              <a:rPr lang="en" dirty="0">
                <a:solidFill>
                  <a:srgbClr val="666666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We happen to not  record attendance in lectures and section, but attending these sessions is expected</a:t>
            </a:r>
            <a:endParaRPr dirty="0">
              <a:solidFill>
                <a:srgbClr val="666666"/>
              </a:solidFill>
              <a:latin typeface="Nunito Sans"/>
              <a:ea typeface="Open Sans" panose="020B0606030504020204" pitchFamily="34" charset="0"/>
              <a:cs typeface="Open Sans" panose="020B0606030504020204" pitchFamily="34" charset="0"/>
              <a:sym typeface="Nunito Sans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Font typeface="Nunito Sans"/>
              <a:buChar char="●"/>
            </a:pPr>
            <a:r>
              <a:rPr lang="en" dirty="0" err="1">
                <a:solidFill>
                  <a:srgbClr val="666666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Panopto</a:t>
            </a:r>
            <a:r>
              <a:rPr lang="en" dirty="0">
                <a:solidFill>
                  <a:srgbClr val="666666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 for Lecture (on Canvas)</a:t>
            </a:r>
            <a:endParaRPr dirty="0">
              <a:solidFill>
                <a:srgbClr val="666666"/>
              </a:solidFill>
              <a:latin typeface="Nunito Sans"/>
              <a:ea typeface="Open Sans" panose="020B0606030504020204" pitchFamily="34" charset="0"/>
              <a:cs typeface="Open Sans" panose="020B0606030504020204" pitchFamily="34" charset="0"/>
              <a:sym typeface="Nunito Sans"/>
            </a:endParaRPr>
          </a:p>
        </p:txBody>
      </p:sp>
      <p:pic>
        <p:nvPicPr>
          <p:cNvPr id="240" name="Google Shape;240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99539" y="4200591"/>
            <a:ext cx="1355101" cy="762326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238;p27">
            <a:extLst>
              <a:ext uri="{FF2B5EF4-FFF2-40B4-BE49-F238E27FC236}">
                <a16:creationId xmlns:a16="http://schemas.microsoft.com/office/drawing/2014/main" id="{32B85C13-CDBF-1644-9D1F-46ACC53F0380}"/>
              </a:ext>
            </a:extLst>
          </p:cNvPr>
          <p:cNvSpPr/>
          <p:nvPr/>
        </p:nvSpPr>
        <p:spPr>
          <a:xfrm>
            <a:off x="2401761" y="2870028"/>
            <a:ext cx="1355100" cy="9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150000"/>
              </a:lnSpc>
            </a:pPr>
            <a:r>
              <a:rPr lang="en" sz="1000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Previous HW </a:t>
            </a:r>
            <a:r>
              <a:rPr lang="en" sz="1000" b="1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Due</a:t>
            </a:r>
            <a:endParaRPr sz="1000" b="1" dirty="0">
              <a:solidFill>
                <a:schemeClr val="bg1"/>
              </a:solidFill>
              <a:latin typeface="Roboto"/>
              <a:ea typeface="Roboto"/>
              <a:cs typeface="Open Sans" panose="020B0606030504020204" pitchFamily="34" charset="0"/>
              <a:sym typeface="Roboto"/>
            </a:endParaRPr>
          </a:p>
        </p:txBody>
      </p:sp>
      <p:sp>
        <p:nvSpPr>
          <p:cNvPr id="39" name="Google Shape;238;p27">
            <a:extLst>
              <a:ext uri="{FF2B5EF4-FFF2-40B4-BE49-F238E27FC236}">
                <a16:creationId xmlns:a16="http://schemas.microsoft.com/office/drawing/2014/main" id="{B2687856-C5BD-2E4D-ABDB-9AC6B6D0F388}"/>
              </a:ext>
            </a:extLst>
          </p:cNvPr>
          <p:cNvSpPr/>
          <p:nvPr/>
        </p:nvSpPr>
        <p:spPr>
          <a:xfrm>
            <a:off x="3891028" y="2870028"/>
            <a:ext cx="1355100" cy="9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00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Previous CP </a:t>
            </a:r>
            <a:r>
              <a:rPr lang="en-US" sz="1000" b="1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Due</a:t>
            </a:r>
            <a:endParaRPr lang="en" sz="1000" dirty="0">
              <a:solidFill>
                <a:schemeClr val="bg1"/>
              </a:solidFill>
              <a:latin typeface="Nunito Sans"/>
              <a:ea typeface="Open Sans" panose="020B0606030504020204" pitchFamily="34" charset="0"/>
              <a:cs typeface="Open Sans" panose="020B0606030504020204" pitchFamily="34" charset="0"/>
              <a:sym typeface="Nunito Sans"/>
            </a:endParaRPr>
          </a:p>
          <a:p>
            <a:pPr lvl="0">
              <a:lnSpc>
                <a:spcPct val="150000"/>
              </a:lnSpc>
            </a:pPr>
            <a:r>
              <a:rPr lang="en" sz="1000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Next HW </a:t>
            </a:r>
            <a:r>
              <a:rPr lang="en" sz="1000" b="1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Released</a:t>
            </a:r>
            <a:endParaRPr sz="1000" b="1" dirty="0">
              <a:solidFill>
                <a:schemeClr val="bg1"/>
              </a:solidFill>
              <a:latin typeface="Roboto"/>
              <a:ea typeface="Roboto"/>
              <a:cs typeface="Open Sans" panose="020B0606030504020204" pitchFamily="34" charset="0"/>
              <a:sym typeface="Roboto"/>
            </a:endParaRPr>
          </a:p>
        </p:txBody>
      </p:sp>
      <p:sp>
        <p:nvSpPr>
          <p:cNvPr id="40" name="Google Shape;238;p27">
            <a:extLst>
              <a:ext uri="{FF2B5EF4-FFF2-40B4-BE49-F238E27FC236}">
                <a16:creationId xmlns:a16="http://schemas.microsoft.com/office/drawing/2014/main" id="{81A2CD8B-8A86-49EA-80D6-58906E1FF303}"/>
              </a:ext>
            </a:extLst>
          </p:cNvPr>
          <p:cNvSpPr/>
          <p:nvPr/>
        </p:nvSpPr>
        <p:spPr>
          <a:xfrm>
            <a:off x="868850" y="2872591"/>
            <a:ext cx="1355100" cy="9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Previous CP </a:t>
            </a:r>
            <a:r>
              <a:rPr lang="en-US" sz="1000" b="1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 Due</a:t>
            </a:r>
            <a:endParaRPr sz="1000" b="1" dirty="0">
              <a:solidFill>
                <a:schemeClr val="bg1"/>
              </a:solidFill>
              <a:latin typeface="Roboto"/>
              <a:ea typeface="Roboto"/>
              <a:cs typeface="Open Sans" panose="020B0606030504020204" pitchFamily="34" charset="0"/>
              <a:sym typeface="Roboto"/>
            </a:endParaRPr>
          </a:p>
        </p:txBody>
      </p:sp>
      <p:sp>
        <p:nvSpPr>
          <p:cNvPr id="42" name="Google Shape;238;p27">
            <a:extLst>
              <a:ext uri="{FF2B5EF4-FFF2-40B4-BE49-F238E27FC236}">
                <a16:creationId xmlns:a16="http://schemas.microsoft.com/office/drawing/2014/main" id="{D9ACB7F0-3DEC-4DBE-B5EE-0637E9FDD876}"/>
              </a:ext>
            </a:extLst>
          </p:cNvPr>
          <p:cNvSpPr/>
          <p:nvPr/>
        </p:nvSpPr>
        <p:spPr>
          <a:xfrm>
            <a:off x="7007622" y="2868720"/>
            <a:ext cx="1355100" cy="9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Learning Refl. </a:t>
            </a:r>
            <a:r>
              <a:rPr lang="en-US" sz="1000" b="1" dirty="0">
                <a:solidFill>
                  <a:schemeClr val="bg1"/>
                </a:solidFill>
                <a:latin typeface="Nunito Sans"/>
                <a:ea typeface="Open Sans" panose="020B0606030504020204" pitchFamily="34" charset="0"/>
                <a:cs typeface="Open Sans" panose="020B0606030504020204" pitchFamily="34" charset="0"/>
                <a:sym typeface="Nunito Sans"/>
              </a:rPr>
              <a:t>Due</a:t>
            </a:r>
            <a:endParaRPr lang="en" sz="1000" b="1" dirty="0">
              <a:solidFill>
                <a:schemeClr val="bg1"/>
              </a:solidFill>
              <a:latin typeface="Nunito Sans"/>
              <a:ea typeface="Open Sans" panose="020B0606030504020204" pitchFamily="34" charset="0"/>
              <a:cs typeface="Open Sans" panose="020B0606030504020204" pitchFamily="34" charset="0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0990180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FE9B3-AD1E-C442-882E-E4A479EA7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1942B6-2A2B-CE4C-AD48-D9E4C64224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buChar char="●"/>
            </a:pPr>
            <a:r>
              <a:rPr lang="en-US" b="1" dirty="0">
                <a:solidFill>
                  <a:srgbClr val="B57BA6"/>
                </a:solidFill>
              </a:rPr>
              <a:t>Weekly Homework Assignments </a:t>
            </a:r>
          </a:p>
          <a:p>
            <a:pPr lvl="1">
              <a:buChar char="○"/>
            </a:pPr>
            <a:r>
              <a:rPr lang="en-US" b="1" dirty="0"/>
              <a:t>Weight</a:t>
            </a:r>
            <a:r>
              <a:rPr lang="en-US" dirty="0"/>
              <a:t>: 65%</a:t>
            </a:r>
          </a:p>
          <a:p>
            <a:pPr lvl="1">
              <a:buChar char="○"/>
            </a:pPr>
            <a:r>
              <a:rPr lang="en-US" b="1" dirty="0"/>
              <a:t>Number</a:t>
            </a:r>
            <a:r>
              <a:rPr lang="en-US" dirty="0"/>
              <a:t>: Approximately 9</a:t>
            </a:r>
          </a:p>
          <a:p>
            <a:pPr lvl="1">
              <a:buChar char="○"/>
            </a:pPr>
            <a:r>
              <a:rPr lang="en-US" dirty="0"/>
              <a:t>Each Assignment has two parts that contribute to your grade separately:</a:t>
            </a:r>
          </a:p>
          <a:p>
            <a:pPr lvl="2">
              <a:buChar char="○"/>
            </a:pPr>
            <a:r>
              <a:rPr lang="en-US" dirty="0"/>
              <a:t>Programming (50%)</a:t>
            </a:r>
          </a:p>
          <a:p>
            <a:pPr lvl="2">
              <a:buChar char="○"/>
            </a:pPr>
            <a:r>
              <a:rPr lang="en-US" dirty="0"/>
              <a:t>Conceptual (15%)</a:t>
            </a:r>
          </a:p>
          <a:p>
            <a:pPr lvl="0">
              <a:spcBef>
                <a:spcPts val="0"/>
              </a:spcBef>
              <a:buChar char="●"/>
            </a:pPr>
            <a:r>
              <a:rPr lang="en-US" b="1" dirty="0">
                <a:solidFill>
                  <a:srgbClr val="B57BA6"/>
                </a:solidFill>
              </a:rPr>
              <a:t>Checkpoints</a:t>
            </a:r>
          </a:p>
          <a:p>
            <a:pPr lvl="1">
              <a:buChar char="○"/>
            </a:pPr>
            <a:r>
              <a:rPr lang="en-US" b="1" dirty="0"/>
              <a:t>Weight</a:t>
            </a:r>
            <a:r>
              <a:rPr lang="en-US" dirty="0"/>
              <a:t>: 10%</a:t>
            </a:r>
          </a:p>
          <a:p>
            <a:pPr lvl="1">
              <a:buChar char="○"/>
            </a:pPr>
            <a:r>
              <a:rPr lang="en-US" b="1" dirty="0"/>
              <a:t>Number: </a:t>
            </a:r>
            <a:r>
              <a:rPr lang="en-US" dirty="0"/>
              <a:t>Approximately 20 (each lecture, drop 3)</a:t>
            </a:r>
            <a:endParaRPr lang="en-US" b="1" dirty="0"/>
          </a:p>
          <a:p>
            <a:pPr lvl="0">
              <a:spcBef>
                <a:spcPts val="0"/>
              </a:spcBef>
              <a:buChar char="●"/>
            </a:pPr>
            <a:r>
              <a:rPr lang="en-US" b="1" dirty="0">
                <a:solidFill>
                  <a:srgbClr val="B57BA6"/>
                </a:solidFill>
              </a:rPr>
              <a:t>Learning Reflections</a:t>
            </a:r>
          </a:p>
          <a:p>
            <a:pPr lvl="1">
              <a:buChar char="○"/>
            </a:pPr>
            <a:r>
              <a:rPr lang="en-US" b="1" dirty="0"/>
              <a:t>Weight</a:t>
            </a:r>
            <a:r>
              <a:rPr lang="en-US" dirty="0"/>
              <a:t>: 10%</a:t>
            </a:r>
          </a:p>
          <a:p>
            <a:pPr lvl="1">
              <a:buFont typeface="Nunito Sans"/>
              <a:buChar char="○"/>
            </a:pPr>
            <a:r>
              <a:rPr lang="en-US" b="1" dirty="0"/>
              <a:t>Number: </a:t>
            </a:r>
            <a:r>
              <a:rPr lang="en-US" dirty="0"/>
              <a:t>Approximately 10 (each week, drop 1)</a:t>
            </a:r>
            <a:endParaRPr lang="en-US" dirty="0">
              <a:solidFill>
                <a:srgbClr val="B57BA6"/>
              </a:solidFill>
            </a:endParaRPr>
          </a:p>
          <a:p>
            <a:pPr lvl="0">
              <a:spcBef>
                <a:spcPts val="0"/>
              </a:spcBef>
              <a:buChar char="●"/>
            </a:pPr>
            <a:r>
              <a:rPr lang="en-US" b="1" dirty="0">
                <a:solidFill>
                  <a:srgbClr val="B57BA6"/>
                </a:solidFill>
              </a:rPr>
              <a:t>Final Exam</a:t>
            </a:r>
          </a:p>
          <a:p>
            <a:pPr lvl="1">
              <a:buChar char="○"/>
            </a:pPr>
            <a:r>
              <a:rPr lang="en-US" b="1" dirty="0"/>
              <a:t>Weight</a:t>
            </a:r>
            <a:r>
              <a:rPr lang="en-US" dirty="0"/>
              <a:t>: 15%</a:t>
            </a:r>
          </a:p>
          <a:p>
            <a:pPr lvl="1">
              <a:buChar char="○"/>
            </a:pPr>
            <a:r>
              <a:rPr lang="en-US" b="1" dirty="0"/>
              <a:t>Date: </a:t>
            </a:r>
            <a:r>
              <a:rPr lang="en-US" dirty="0"/>
              <a:t>Monday 6/8 – Wednesday 6/9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5D18F4-1A9D-B940-8EE5-E6975A7E3E1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18335242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EF1A7-FF15-FB45-8059-6AF62C662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Logistics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DA2C94-8B69-9E40-978E-F05D3FAC992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sp>
        <p:nvSpPr>
          <p:cNvPr id="5" name="Google Shape;280;p30">
            <a:extLst>
              <a:ext uri="{FF2B5EF4-FFF2-40B4-BE49-F238E27FC236}">
                <a16:creationId xmlns:a16="http://schemas.microsoft.com/office/drawing/2014/main" id="{AEE37706-5135-6E4B-98EE-93752BA9D4A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090625" y="167537"/>
            <a:ext cx="5596200" cy="15755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" b="1" dirty="0">
                <a:solidFill>
                  <a:srgbClr val="B57BA6"/>
                </a:solidFill>
              </a:rPr>
              <a:t>Late Days</a:t>
            </a:r>
            <a:endParaRPr b="1" dirty="0">
              <a:solidFill>
                <a:srgbClr val="B57BA6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dirty="0"/>
              <a:t>6 Free Late Days for the whole quarter.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dirty="0"/>
              <a:t>Can use up to 2 Late Days on any assignment.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dirty="0"/>
              <a:t>Each Late Day used after the 6 Free Late Days results in a -10% on that assignment</a:t>
            </a: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dirty="0"/>
              <a:t>Learning reflections and checkpoints can be turned in up </a:t>
            </a:r>
            <a:r>
              <a:rPr lang="en-US" dirty="0"/>
              <a:t>to a week later for 50% credit.</a:t>
            </a:r>
            <a:endParaRPr dirty="0"/>
          </a:p>
        </p:txBody>
      </p:sp>
      <p:sp>
        <p:nvSpPr>
          <p:cNvPr id="6" name="Google Shape;280;p30">
            <a:extLst>
              <a:ext uri="{FF2B5EF4-FFF2-40B4-BE49-F238E27FC236}">
                <a16:creationId xmlns:a16="http://schemas.microsoft.com/office/drawing/2014/main" id="{F8C8A221-1B94-CD4A-847D-EF06EB83B174}"/>
              </a:ext>
            </a:extLst>
          </p:cNvPr>
          <p:cNvSpPr txBox="1">
            <a:spLocks/>
          </p:cNvSpPr>
          <p:nvPr/>
        </p:nvSpPr>
        <p:spPr>
          <a:xfrm>
            <a:off x="3090625" y="1922769"/>
            <a:ext cx="5596200" cy="2058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>
              <a:buClr>
                <a:schemeClr val="lt2"/>
              </a:buClr>
              <a:buFont typeface="Nunito Sans"/>
              <a:buChar char="●"/>
            </a:pPr>
            <a:r>
              <a:rPr lang="en-US" b="1" dirty="0">
                <a:solidFill>
                  <a:srgbClr val="B57BA6"/>
                </a:solidFill>
              </a:rPr>
              <a:t>Collaboration</a:t>
            </a:r>
          </a:p>
          <a:p>
            <a:pPr lvl="1">
              <a:buChar char="○"/>
            </a:pPr>
            <a:r>
              <a:rPr lang="en-US" dirty="0"/>
              <a:t>You are encouraged to discuss assignments and concepts </a:t>
            </a:r>
            <a:r>
              <a:rPr lang="en-US" b="1" dirty="0"/>
              <a:t>at a high level</a:t>
            </a:r>
            <a:endParaRPr lang="en-US" dirty="0"/>
          </a:p>
          <a:p>
            <a:pPr lvl="2">
              <a:buChar char="■"/>
            </a:pPr>
            <a:r>
              <a:rPr lang="en-US" dirty="0"/>
              <a:t>If you are reading off parts of your solution, it’s likely not high level</a:t>
            </a:r>
          </a:p>
          <a:p>
            <a:pPr lvl="2">
              <a:buChar char="■"/>
            </a:pPr>
            <a:r>
              <a:rPr lang="en-US" dirty="0"/>
              <a:t>Discuss process, not answers!</a:t>
            </a:r>
          </a:p>
          <a:p>
            <a:pPr lvl="1">
              <a:buChar char="○"/>
            </a:pPr>
            <a:r>
              <a:rPr lang="en-US" dirty="0"/>
              <a:t>All code and answers submitted must be your own</a:t>
            </a:r>
          </a:p>
        </p:txBody>
      </p:sp>
      <p:sp>
        <p:nvSpPr>
          <p:cNvPr id="8" name="Google Shape;280;p30">
            <a:extLst>
              <a:ext uri="{FF2B5EF4-FFF2-40B4-BE49-F238E27FC236}">
                <a16:creationId xmlns:a16="http://schemas.microsoft.com/office/drawing/2014/main" id="{C0DECED5-9560-E04E-99B7-247698244747}"/>
              </a:ext>
            </a:extLst>
          </p:cNvPr>
          <p:cNvSpPr txBox="1">
            <a:spLocks/>
          </p:cNvSpPr>
          <p:nvPr/>
        </p:nvSpPr>
        <p:spPr>
          <a:xfrm>
            <a:off x="3090625" y="3690357"/>
            <a:ext cx="5596200" cy="157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>
              <a:buClr>
                <a:schemeClr val="lt2"/>
              </a:buClr>
              <a:buFont typeface="Nunito Sans"/>
              <a:buChar char="●"/>
            </a:pPr>
            <a:r>
              <a:rPr lang="en-US" b="1" dirty="0">
                <a:solidFill>
                  <a:srgbClr val="B57BA6"/>
                </a:solidFill>
              </a:rPr>
              <a:t>Turn In</a:t>
            </a:r>
          </a:p>
          <a:p>
            <a:pPr lvl="1">
              <a:buFont typeface="Nunito Sans"/>
              <a:buChar char="○"/>
            </a:pPr>
            <a:r>
              <a:rPr lang="en-US" dirty="0"/>
              <a:t>Concept portions and Learning reflections are turned in on </a:t>
            </a:r>
            <a:r>
              <a:rPr lang="en-US" dirty="0" err="1"/>
              <a:t>Gradescope</a:t>
            </a:r>
            <a:endParaRPr lang="en-US" dirty="0"/>
          </a:p>
          <a:p>
            <a:pPr lvl="1">
              <a:buFont typeface="Nunito Sans"/>
              <a:buChar char="○"/>
            </a:pPr>
            <a:r>
              <a:rPr lang="en-US" dirty="0"/>
              <a:t>Everything else (Programming portion and checkpoints) are turned in on EdStem</a:t>
            </a:r>
          </a:p>
        </p:txBody>
      </p:sp>
    </p:spTree>
    <p:extLst>
      <p:ext uri="{BB962C8B-B14F-4D97-AF65-F5344CB8AC3E}">
        <p14:creationId xmlns:p14="http://schemas.microsoft.com/office/powerpoint/2010/main" val="3408085755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0D4E4-9C96-4F8B-9676-2C9008993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Help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0551B-2237-49F7-BF4D-74B627C4E8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best place to get </a:t>
            </a:r>
            <a:r>
              <a:rPr lang="en-US" b="1" dirty="0"/>
              <a:t>asynchronous help</a:t>
            </a:r>
            <a:r>
              <a:rPr lang="en-US" dirty="0"/>
              <a:t> is </a:t>
            </a:r>
            <a:r>
              <a:rPr lang="en-US" dirty="0" err="1">
                <a:hlinkClick r:id="rId2"/>
              </a:rPr>
              <a:t>EdStem</a:t>
            </a:r>
            <a:r>
              <a:rPr lang="en-US" dirty="0"/>
              <a:t>. You can post questions (publicly or privately) to get help from peers or members of the course staff. </a:t>
            </a:r>
          </a:p>
          <a:p>
            <a:pPr lvl="1"/>
            <a:r>
              <a:rPr lang="en-US" dirty="0"/>
              <a:t>You’re encouraged to respond with your ideas to other posts!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The best place to get </a:t>
            </a:r>
            <a:r>
              <a:rPr lang="en-US" b="1" dirty="0"/>
              <a:t>synchronous help </a:t>
            </a:r>
            <a:r>
              <a:rPr lang="en-US" dirty="0"/>
              <a:t>is office hours or to form a study group.</a:t>
            </a:r>
          </a:p>
          <a:p>
            <a:pPr lvl="1"/>
            <a:r>
              <a:rPr lang="en-US" dirty="0"/>
              <a:t>Office hours will be run on Discord! See course website for more info.</a:t>
            </a:r>
          </a:p>
          <a:p>
            <a:pPr lvl="1"/>
            <a:r>
              <a:rPr lang="en-US" dirty="0"/>
              <a:t>Will try to help you meet peers this quarter to form study groups. More on this next time!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CCAB86-FD94-4FF4-A480-F434939C589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19375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5868BA-0B4D-BE4D-8937-6583F5BA861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p:sp>
        <p:nvSpPr>
          <p:cNvPr id="3" name="Google Shape;161;p23">
            <a:extLst>
              <a:ext uri="{FF2B5EF4-FFF2-40B4-BE49-F238E27FC236}">
                <a16:creationId xmlns:a16="http://schemas.microsoft.com/office/drawing/2014/main" id="{6973FEFA-2FA9-CE48-BDCB-8F0230852C27}"/>
              </a:ext>
            </a:extLst>
          </p:cNvPr>
          <p:cNvSpPr txBox="1">
            <a:spLocks/>
          </p:cNvSpPr>
          <p:nvPr/>
        </p:nvSpPr>
        <p:spPr>
          <a:xfrm>
            <a:off x="685800" y="1164749"/>
            <a:ext cx="7772400" cy="2814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algn="ctr"/>
            <a:r>
              <a:rPr lang="en-US" sz="6000" b="1" dirty="0"/>
              <a:t>Machine Learning is changing the world.</a:t>
            </a:r>
          </a:p>
        </p:txBody>
      </p:sp>
    </p:spTree>
    <p:extLst>
      <p:ext uri="{BB962C8B-B14F-4D97-AF65-F5344CB8AC3E}">
        <p14:creationId xmlns:p14="http://schemas.microsoft.com/office/powerpoint/2010/main" val="234627658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191DE72-D65E-A94F-982A-1466CFB79B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On your phone / laptop</a:t>
            </a:r>
          </a:p>
          <a:p>
            <a:pPr marL="139700" indent="0">
              <a:buNone/>
            </a:pPr>
            <a:r>
              <a:rPr lang="en-US" sz="1300" dirty="0"/>
              <a:t>If you could only have one pet, would you rather have a dog or cat?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780C6D-E8F0-9847-B660-E3CC51190E3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A849483-6B13-2E4B-B661-393407F5C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minute</a:t>
            </a:r>
          </a:p>
        </p:txBody>
      </p:sp>
      <p:pic>
        <p:nvPicPr>
          <p:cNvPr id="6" name="Picture 5" descr="A picture containing floor, indoor, building, cabinet&#10;&#10;Description automatically generated">
            <a:extLst>
              <a:ext uri="{FF2B5EF4-FFF2-40B4-BE49-F238E27FC236}">
                <a16:creationId xmlns:a16="http://schemas.microsoft.com/office/drawing/2014/main" id="{86C7B263-58EF-B447-9BD3-EB4B6C6E7B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3676" y="2299748"/>
            <a:ext cx="3293149" cy="245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944461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CB724-4242-6749-B3CC-3BA7F6F5B0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Case Study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D40A22-35D5-7945-92E5-9785E848F5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Regression: </a:t>
            </a:r>
          </a:p>
          <a:p>
            <a:r>
              <a:rPr lang="en-US" dirty="0"/>
              <a:t>Housing Prices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5FC700-6B36-A148-ABCD-971ADC5292F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92427572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4F5C4-40BF-CF4B-B5D5-C3604D204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Fitting Data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198EC5C-9A2F-3548-8D39-E0FEEFC7704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Goal: </a:t>
                </a:r>
                <a:r>
                  <a:rPr lang="en-US" dirty="0"/>
                  <a:t>Predict how much my house is worth</a:t>
                </a:r>
              </a:p>
              <a:p>
                <a:pPr marL="139700" indent="0">
                  <a:buNone/>
                </a:pPr>
                <a:r>
                  <a:rPr lang="en-US" dirty="0"/>
                  <a:t>Have data from my neighborhood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Assumption</a:t>
                </a:r>
                <a:r>
                  <a:rPr lang="en-US" dirty="0"/>
                  <a:t>: </a:t>
                </a:r>
              </a:p>
              <a:p>
                <a:pPr marL="139700" indent="0">
                  <a:buNone/>
                </a:pPr>
                <a:r>
                  <a:rPr lang="en-US" dirty="0"/>
                  <a:t>There is a relationship between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sup>
                    </m:sSup>
                  </m:oMath>
                </a14:m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is the </a:t>
                </a:r>
                <a:r>
                  <a:rPr lang="en-US" b="1" dirty="0"/>
                  <a:t>input data. </a:t>
                </a:r>
                <a:r>
                  <a:rPr lang="en-US" dirty="0"/>
                  <a:t>Can potentially have many inputs</a:t>
                </a:r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is the </a:t>
                </a:r>
                <a:r>
                  <a:rPr lang="en-US" b="1" dirty="0"/>
                  <a:t>outcome/response/target/label/dependent variable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198EC5C-9A2F-3548-8D39-E0FEEFC7704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1E1ABA-2C73-9E40-B27A-2BC25DD2E3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9CEEF1-2B68-3641-87D8-58812C44C5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4026" y="1521673"/>
            <a:ext cx="2428280" cy="136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71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AC6FB-9BFF-084F-AC01-1BEBB9E80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66BB90-BB3D-FD48-BA9D-CB4BF4051B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 </a:t>
            </a:r>
            <a:r>
              <a:rPr lang="en-US" b="1" dirty="0"/>
              <a:t>model </a:t>
            </a:r>
            <a:r>
              <a:rPr lang="en-US" dirty="0"/>
              <a:t>is how we </a:t>
            </a:r>
            <a:r>
              <a:rPr lang="en-US" i="1" dirty="0"/>
              <a:t>assume </a:t>
            </a:r>
            <a:r>
              <a:rPr lang="en-US" dirty="0"/>
              <a:t>the world works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Regression model: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516ECB-F9FA-6F40-956D-9AE9FB31E5E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EC6472-3364-7F49-AF71-DA2C32E03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3605" y="1069336"/>
            <a:ext cx="3482063" cy="243687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12B7041-E7B2-FB4C-8AB3-7CD4CBC009AE}"/>
              </a:ext>
            </a:extLst>
          </p:cNvPr>
          <p:cNvSpPr/>
          <p:nvPr/>
        </p:nvSpPr>
        <p:spPr>
          <a:xfrm>
            <a:off x="6655668" y="3949424"/>
            <a:ext cx="24780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“Essentially, all models are wrong, but some are useful.”  </a:t>
            </a:r>
          </a:p>
          <a:p>
            <a:pPr algn="r"/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- George Box, 1987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0675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199C5-2527-644B-9C89-1D4DF5D33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473498B-28B2-E04B-B8D1-73CBEAEC4AE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We don’t know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! We need to learn it from the data!</a:t>
                </a:r>
              </a:p>
              <a:p>
                <a:pPr marL="139700" indent="0">
                  <a:buNone/>
                </a:pPr>
                <a:r>
                  <a:rPr lang="en-US" dirty="0"/>
                  <a:t>Use machine learning to learn a predictor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</m:acc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from the data </a:t>
                </a:r>
              </a:p>
              <a:p>
                <a:pPr marL="139700" indent="0">
                  <a:buNone/>
                </a:pPr>
                <a:r>
                  <a:rPr lang="en-US" dirty="0"/>
                  <a:t>For a given 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, predict: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Small error on an example, means we had a good fit </a:t>
                </a:r>
                <a:r>
                  <a:rPr lang="en-US" i="1" dirty="0"/>
                  <a:t>for that point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473498B-28B2-E04B-B8D1-73CBEAEC4AE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105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89057D-4235-B24F-BB33-6059F4E96A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B3AB95-DACF-7946-9614-EA3990A840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6021" y="1931670"/>
            <a:ext cx="3482063" cy="2436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665681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54122-D0E0-5A4C-A227-3E30976E6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ML Pipeline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2660129" y="575500"/>
            <a:ext cx="1456628" cy="1376482"/>
          </a:xfrm>
          <a:prstGeom prst="flowChartMagneticDisk">
            <a:avLst/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4442566" y="819885"/>
            <a:ext cx="1388522" cy="89255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4116757" y="1263741"/>
            <a:ext cx="325809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6275890" y="819885"/>
            <a:ext cx="944489" cy="89255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6241884" y="3828458"/>
            <a:ext cx="1032655" cy="8925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5862978" y="2592413"/>
            <a:ext cx="1773241" cy="584775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stCxn id="6" idx="3"/>
            <a:endCxn id="8" idx="1"/>
          </p:cNvCxnSpPr>
          <p:nvPr/>
        </p:nvCxnSpPr>
        <p:spPr>
          <a:xfrm>
            <a:off x="5831088" y="1266161"/>
            <a:ext cx="44480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7220379" y="1266161"/>
            <a:ext cx="1710505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stCxn id="9" idx="0"/>
            <a:endCxn id="10" idx="2"/>
          </p:cNvCxnSpPr>
          <p:nvPr/>
        </p:nvCxnSpPr>
        <p:spPr>
          <a:xfrm flipH="1" flipV="1">
            <a:off x="6749599" y="3177188"/>
            <a:ext cx="8613" cy="65127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6310400" y="2222825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E17AACC-E410-CF4C-BB3B-75B6F299CA6D}"/>
              </a:ext>
            </a:extLst>
          </p:cNvPr>
          <p:cNvSpPr txBox="1"/>
          <p:nvPr/>
        </p:nvSpPr>
        <p:spPr>
          <a:xfrm>
            <a:off x="3489027" y="2024330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2F1E63-D230-BD4E-A884-4DB22D02642B}"/>
              </a:ext>
            </a:extLst>
          </p:cNvPr>
          <p:cNvSpPr txBox="1"/>
          <p:nvPr/>
        </p:nvSpPr>
        <p:spPr>
          <a:xfrm>
            <a:off x="5872283" y="755644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A53157-F48A-A249-A432-CC29F5A81060}"/>
              </a:ext>
            </a:extLst>
          </p:cNvPr>
          <p:cNvSpPr txBox="1"/>
          <p:nvPr/>
        </p:nvSpPr>
        <p:spPr>
          <a:xfrm>
            <a:off x="7503372" y="750418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ŷ</a:t>
            </a:r>
            <a:endParaRPr lang="en-US" sz="2000" b="1" dirty="0">
              <a:solidFill>
                <a:srgbClr val="B57BA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84FF1F1-CFB9-564D-A751-3DE4710B2F15}"/>
              </a:ext>
            </a:extLst>
          </p:cNvPr>
          <p:cNvGrpSpPr/>
          <p:nvPr/>
        </p:nvGrpSpPr>
        <p:grpSpPr>
          <a:xfrm>
            <a:off x="6324781" y="1917266"/>
            <a:ext cx="298480" cy="525691"/>
            <a:chOff x="7787573" y="1903182"/>
            <a:chExt cx="298480" cy="61811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456B1AA-8495-7145-96ED-D70BE113A077}"/>
                </a:ext>
              </a:extLst>
            </p:cNvPr>
            <p:cNvSpPr txBox="1"/>
            <p:nvPr/>
          </p:nvSpPr>
          <p:spPr>
            <a:xfrm>
              <a:off x="7787573" y="1903182"/>
              <a:ext cx="298480" cy="470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⌃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030AC18-B639-0940-B58E-2F4AEC1413AB}"/>
                </a:ext>
              </a:extLst>
            </p:cNvPr>
            <p:cNvSpPr txBox="1"/>
            <p:nvPr/>
          </p:nvSpPr>
          <p:spPr>
            <a:xfrm>
              <a:off x="7802001" y="2050842"/>
              <a:ext cx="284052" cy="47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</a:p>
          </p:txBody>
        </p: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6748135" y="1712437"/>
            <a:ext cx="1464" cy="87997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3653787" y="1686637"/>
            <a:ext cx="2322752" cy="2853441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2936448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C5EA8-A123-6E40-90DD-E1B4171A3A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Linear Regression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42CA7A-B93D-4C42-B63C-CB4B3BB6C1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620DDB-16D0-CC4A-8A20-79E79F71E47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24289362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1480553" y="60434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2937181" y="1292582"/>
            <a:ext cx="325809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5096314" y="848726"/>
            <a:ext cx="944489" cy="89255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5062308" y="3857299"/>
            <a:ext cx="1032655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4683402" y="2621254"/>
            <a:ext cx="1773241" cy="58477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51512" y="1295002"/>
            <a:ext cx="44480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040803" y="1295002"/>
            <a:ext cx="1710505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H="1" flipV="1">
            <a:off x="5570023" y="3206029"/>
            <a:ext cx="8613" cy="65127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5130824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E17AACC-E410-CF4C-BB3B-75B6F299CA6D}"/>
              </a:ext>
            </a:extLst>
          </p:cNvPr>
          <p:cNvSpPr txBox="1"/>
          <p:nvPr/>
        </p:nvSpPr>
        <p:spPr>
          <a:xfrm>
            <a:off x="2309451" y="2053171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2F1E63-D230-BD4E-A884-4DB22D02642B}"/>
              </a:ext>
            </a:extLst>
          </p:cNvPr>
          <p:cNvSpPr txBox="1"/>
          <p:nvPr/>
        </p:nvSpPr>
        <p:spPr>
          <a:xfrm>
            <a:off x="4692707" y="784485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A53157-F48A-A249-A432-CC29F5A81060}"/>
              </a:ext>
            </a:extLst>
          </p:cNvPr>
          <p:cNvSpPr txBox="1"/>
          <p:nvPr/>
        </p:nvSpPr>
        <p:spPr>
          <a:xfrm>
            <a:off x="6323796" y="779259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ŷ</a:t>
            </a:r>
            <a:endParaRPr lang="en-US" sz="2000" b="1" dirty="0">
              <a:solidFill>
                <a:srgbClr val="B57BA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84FF1F1-CFB9-564D-A751-3DE4710B2F15}"/>
              </a:ext>
            </a:extLst>
          </p:cNvPr>
          <p:cNvGrpSpPr/>
          <p:nvPr/>
        </p:nvGrpSpPr>
        <p:grpSpPr>
          <a:xfrm>
            <a:off x="5145205" y="1946107"/>
            <a:ext cx="298480" cy="525691"/>
            <a:chOff x="7787573" y="1903182"/>
            <a:chExt cx="298480" cy="61811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456B1AA-8495-7145-96ED-D70BE113A077}"/>
                </a:ext>
              </a:extLst>
            </p:cNvPr>
            <p:cNvSpPr txBox="1"/>
            <p:nvPr/>
          </p:nvSpPr>
          <p:spPr>
            <a:xfrm>
              <a:off x="7787573" y="1903182"/>
              <a:ext cx="298480" cy="470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⌃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030AC18-B639-0940-B58E-2F4AEC1413AB}"/>
                </a:ext>
              </a:extLst>
            </p:cNvPr>
            <p:cNvSpPr txBox="1"/>
            <p:nvPr/>
          </p:nvSpPr>
          <p:spPr>
            <a:xfrm>
              <a:off x="7802001" y="2050842"/>
              <a:ext cx="284052" cy="47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</a:p>
          </p:txBody>
        </p: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5568559" y="1741278"/>
            <a:ext cx="1464" cy="87997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2474211" y="1715478"/>
            <a:ext cx="2322752" cy="2853441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6540415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77249-D0A4-9D4A-A3C0-DF109D224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Regression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6B0A4E6-A796-5F49-B744-5CB763674FE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Assume the data is produced by a line.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𝜖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are the </a:t>
                </a:r>
                <a:r>
                  <a:rPr lang="en-US" b="1" dirty="0"/>
                  <a:t>parameters </a:t>
                </a:r>
                <a:r>
                  <a:rPr lang="en-US" dirty="0"/>
                  <a:t>of our model that need to be learned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is the intercept ($ of the land with no house)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is the slope ($ increase per increase in sq. ft)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Learn estimates of these </a:t>
                </a:r>
                <a:br>
                  <a:rPr lang="en-US" dirty="0"/>
                </a:br>
                <a:r>
                  <a:rPr lang="en-US" dirty="0"/>
                  <a:t>parameters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and use </a:t>
                </a:r>
                <a:br>
                  <a:rPr lang="en-US" dirty="0"/>
                </a:br>
                <a:r>
                  <a:rPr lang="en-US" dirty="0"/>
                  <a:t>them to predict new value</a:t>
                </a:r>
                <a:br>
                  <a:rPr lang="en-US" dirty="0"/>
                </a:br>
                <a:r>
                  <a:rPr lang="en-US" dirty="0"/>
                  <a:t>for any 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! </a:t>
                </a:r>
                <a:br>
                  <a:rPr lang="en-US" dirty="0"/>
                </a:br>
                <a:endParaRPr lang="en-US" dirty="0"/>
              </a:p>
              <a:p>
                <a:pPr marL="139700" indent="0">
                  <a:buNone/>
                </a:pPr>
                <a:r>
                  <a:rPr lang="en-US" b="0" dirty="0"/>
                  <a:t>          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br>
                  <a:rPr lang="en-US" dirty="0"/>
                </a:br>
                <a:r>
                  <a:rPr lang="en-US" dirty="0"/>
                  <a:t>Why don’t we add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𝜖</m:t>
                    </m:r>
                  </m:oMath>
                </a14:m>
                <a:r>
                  <a:rPr lang="en-US" dirty="0"/>
                  <a:t>?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6B0A4E6-A796-5F49-B744-5CB763674FE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9E05D4-EC64-644B-A82C-477A623919C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3D06D2-C12E-CD4F-B581-DFFF511345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2704" y="2454571"/>
            <a:ext cx="3276846" cy="229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847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B7370-5F0B-4649-A3B1-93A368758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Idea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F7AF26-194C-B24B-AA73-23112FFC38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Try a bunch of different lines and see which one is best! </a:t>
            </a:r>
          </a:p>
          <a:p>
            <a:pPr marL="139700" indent="0">
              <a:buNone/>
            </a:pPr>
            <a:r>
              <a:rPr lang="en-US" dirty="0"/>
              <a:t>What does best even mean here?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E90809-1208-FE45-9230-60211119BAF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FC0942-F809-6740-9478-6AFF991862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4425" y="1313100"/>
            <a:ext cx="5187422" cy="3633551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B379383-32BF-8443-B0FA-454EF51254EF}"/>
              </a:ext>
            </a:extLst>
          </p:cNvPr>
          <p:cNvCxnSpPr>
            <a:cxnSpLocks/>
          </p:cNvCxnSpPr>
          <p:nvPr/>
        </p:nvCxnSpPr>
        <p:spPr>
          <a:xfrm>
            <a:off x="3217635" y="2865049"/>
            <a:ext cx="463475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A800105-49F0-EE49-88F1-E8EE650A1818}"/>
              </a:ext>
            </a:extLst>
          </p:cNvPr>
          <p:cNvCxnSpPr>
            <a:cxnSpLocks/>
          </p:cNvCxnSpPr>
          <p:nvPr/>
        </p:nvCxnSpPr>
        <p:spPr>
          <a:xfrm flipV="1">
            <a:off x="3217635" y="2671698"/>
            <a:ext cx="4634753" cy="4581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B20FF15-38FE-C841-8819-808E8FE4830F}"/>
              </a:ext>
            </a:extLst>
          </p:cNvPr>
          <p:cNvCxnSpPr>
            <a:cxnSpLocks/>
          </p:cNvCxnSpPr>
          <p:nvPr/>
        </p:nvCxnSpPr>
        <p:spPr>
          <a:xfrm flipV="1">
            <a:off x="3217635" y="2411082"/>
            <a:ext cx="4634753" cy="58638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ADEE7F1-486E-014F-8719-6286EAE73328}"/>
              </a:ext>
            </a:extLst>
          </p:cNvPr>
          <p:cNvCxnSpPr>
            <a:cxnSpLocks/>
          </p:cNvCxnSpPr>
          <p:nvPr/>
        </p:nvCxnSpPr>
        <p:spPr>
          <a:xfrm flipV="1">
            <a:off x="3217634" y="2108108"/>
            <a:ext cx="4536142" cy="131728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85430A6-524C-E648-941E-838EC0B9F148}"/>
              </a:ext>
            </a:extLst>
          </p:cNvPr>
          <p:cNvCxnSpPr>
            <a:cxnSpLocks/>
          </p:cNvCxnSpPr>
          <p:nvPr/>
        </p:nvCxnSpPr>
        <p:spPr>
          <a:xfrm>
            <a:off x="3217634" y="2548934"/>
            <a:ext cx="4634754" cy="77429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85971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8421AE8-F810-324E-AC29-179837BF24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72EB3E-4E52-423C-A4D4-CD9E1DC5C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1727"/>
            <a:ext cx="9144000" cy="422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866056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1480553" y="60434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2937181" y="1292582"/>
            <a:ext cx="325809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5096314" y="848726"/>
            <a:ext cx="944489" cy="8925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5062308" y="3857299"/>
            <a:ext cx="1032655" cy="8925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4683402" y="2621254"/>
            <a:ext cx="1773241" cy="58477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51512" y="1295002"/>
            <a:ext cx="44480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040803" y="1295002"/>
            <a:ext cx="1710505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H="1" flipV="1">
            <a:off x="5570023" y="3206029"/>
            <a:ext cx="8613" cy="65127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5130824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E17AACC-E410-CF4C-BB3B-75B6F299CA6D}"/>
              </a:ext>
            </a:extLst>
          </p:cNvPr>
          <p:cNvSpPr txBox="1"/>
          <p:nvPr/>
        </p:nvSpPr>
        <p:spPr>
          <a:xfrm>
            <a:off x="2309451" y="2053171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2F1E63-D230-BD4E-A884-4DB22D02642B}"/>
              </a:ext>
            </a:extLst>
          </p:cNvPr>
          <p:cNvSpPr txBox="1"/>
          <p:nvPr/>
        </p:nvSpPr>
        <p:spPr>
          <a:xfrm>
            <a:off x="4692707" y="784485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A53157-F48A-A249-A432-CC29F5A81060}"/>
              </a:ext>
            </a:extLst>
          </p:cNvPr>
          <p:cNvSpPr txBox="1"/>
          <p:nvPr/>
        </p:nvSpPr>
        <p:spPr>
          <a:xfrm>
            <a:off x="6323796" y="779259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ŷ</a:t>
            </a:r>
            <a:endParaRPr lang="en-US" sz="2000" b="1" dirty="0">
              <a:solidFill>
                <a:srgbClr val="B57BA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84FF1F1-CFB9-564D-A751-3DE4710B2F15}"/>
              </a:ext>
            </a:extLst>
          </p:cNvPr>
          <p:cNvGrpSpPr/>
          <p:nvPr/>
        </p:nvGrpSpPr>
        <p:grpSpPr>
          <a:xfrm>
            <a:off x="5145205" y="1946107"/>
            <a:ext cx="298480" cy="525691"/>
            <a:chOff x="7787573" y="1903182"/>
            <a:chExt cx="298480" cy="61811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456B1AA-8495-7145-96ED-D70BE113A077}"/>
                </a:ext>
              </a:extLst>
            </p:cNvPr>
            <p:cNvSpPr txBox="1"/>
            <p:nvPr/>
          </p:nvSpPr>
          <p:spPr>
            <a:xfrm>
              <a:off x="7787573" y="1903182"/>
              <a:ext cx="298480" cy="470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⌃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030AC18-B639-0940-B58E-2F4AEC1413AB}"/>
                </a:ext>
              </a:extLst>
            </p:cNvPr>
            <p:cNvSpPr txBox="1"/>
            <p:nvPr/>
          </p:nvSpPr>
          <p:spPr>
            <a:xfrm>
              <a:off x="7802001" y="2050842"/>
              <a:ext cx="284052" cy="47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</a:p>
          </p:txBody>
        </p: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5568559" y="1741278"/>
            <a:ext cx="1464" cy="87997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2474211" y="1715478"/>
            <a:ext cx="2322752" cy="2853441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478762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1DEEA-BAC8-E347-B87D-EE5D4E5BC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“Cost” of predictor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EA7CDFF-1A91-3F4D-AE00-4CC1ADEB034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Define a “cost” for a particular setting of parameters</a:t>
                </a:r>
              </a:p>
              <a:p>
                <a:r>
                  <a:rPr lang="en-US" dirty="0"/>
                  <a:t>Low cost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Better fit</a:t>
                </a:r>
              </a:p>
              <a:p>
                <a:r>
                  <a:rPr lang="en-US" dirty="0"/>
                  <a:t>Find settings that minimize the cost</a:t>
                </a:r>
              </a:p>
              <a:p>
                <a:r>
                  <a:rPr lang="en-US" dirty="0"/>
                  <a:t>For regression, we will use the error as the cost.</a:t>
                </a:r>
              </a:p>
              <a:p>
                <a:pPr lvl="1"/>
                <a:r>
                  <a:rPr lang="en-US" dirty="0"/>
                  <a:t>Low error = Low cost = </a:t>
                </a:r>
                <a:r>
                  <a:rPr lang="en-US" b="1" dirty="0"/>
                  <a:t>Better predictor (hopefully)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Note: There are other ways we can define cost which will result in different “best” predictors. We will see what these other costs are and how they affect the result.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EA7CDFF-1A91-3F4D-AE00-4CC1ADEB034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r="-1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562A63-6FF7-DD41-8679-65046D0804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074391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453FE-FCA9-0E4B-BEA3-D637A3D53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Residual Sum of Squares (RSS)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411B34-4BA3-9448-8FDA-07072FE34E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How to define error? </a:t>
            </a:r>
            <a:r>
              <a:rPr lang="en-US" b="1" dirty="0"/>
              <a:t>Residual sum of squares (RSS)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76D1D0-DDD0-4E4E-B308-6F4FCEAFD0D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DA42E3-2733-704D-9C05-642C0CF73F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394" y="2672334"/>
            <a:ext cx="3390516" cy="237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067196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FA97C76-FB2D-EA41-A8CE-344FACC581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US" b="1" dirty="0">
                <a:solidFill>
                  <a:srgbClr val="B57BA6"/>
                </a:solidFill>
              </a:rPr>
              <a:t>Goal</a:t>
            </a:r>
            <a:r>
              <a:rPr lang="en-US" dirty="0"/>
              <a:t>: Get you actively participating in your learning</a:t>
            </a:r>
          </a:p>
          <a:p>
            <a:pPr fontAlgn="base"/>
            <a:r>
              <a:rPr lang="en-US" dirty="0"/>
              <a:t>Typical Activity</a:t>
            </a:r>
          </a:p>
          <a:p>
            <a:pPr lvl="1" fontAlgn="base"/>
            <a:r>
              <a:rPr lang="en-US" dirty="0"/>
              <a:t>Question is posed</a:t>
            </a:r>
          </a:p>
          <a:p>
            <a:pPr lvl="1" fontAlgn="base"/>
            <a:r>
              <a:rPr lang="en-US" b="1" dirty="0">
                <a:solidFill>
                  <a:srgbClr val="B57BA6"/>
                </a:solidFill>
              </a:rPr>
              <a:t>Think</a:t>
            </a:r>
            <a:r>
              <a:rPr lang="en-US" b="1" dirty="0"/>
              <a:t> </a:t>
            </a:r>
            <a:r>
              <a:rPr lang="en-US" dirty="0"/>
              <a:t>(1 min): Think about the question on your own</a:t>
            </a:r>
            <a:endParaRPr lang="en-US" b="1" dirty="0"/>
          </a:p>
          <a:p>
            <a:pPr lvl="1" fontAlgn="base"/>
            <a:r>
              <a:rPr lang="en-US" b="1" dirty="0">
                <a:solidFill>
                  <a:srgbClr val="B57BA6"/>
                </a:solidFill>
              </a:rPr>
              <a:t>Pair</a:t>
            </a:r>
            <a:r>
              <a:rPr lang="en-US" b="1" dirty="0"/>
              <a:t> </a:t>
            </a:r>
            <a:r>
              <a:rPr lang="en-US" dirty="0"/>
              <a:t>(2 min): Talk with your neighbor to discuss question</a:t>
            </a:r>
            <a:endParaRPr lang="en-US" b="1" dirty="0"/>
          </a:p>
          <a:p>
            <a:pPr lvl="2" fontAlgn="base"/>
            <a:r>
              <a:rPr lang="en-US" dirty="0"/>
              <a:t>If you arrive at different conclusions, discuss your logic and figure out why you differ!</a:t>
            </a:r>
          </a:p>
          <a:p>
            <a:pPr lvl="2" fontAlgn="base"/>
            <a:r>
              <a:rPr lang="en-US" dirty="0"/>
              <a:t>If you arrived at the same conclusion, discuss why the other answers might be wrong!</a:t>
            </a:r>
          </a:p>
          <a:p>
            <a:pPr lvl="1" fontAlgn="base"/>
            <a:r>
              <a:rPr lang="en-US" b="1" dirty="0">
                <a:solidFill>
                  <a:srgbClr val="B57BA6"/>
                </a:solidFill>
              </a:rPr>
              <a:t>Share</a:t>
            </a:r>
            <a:r>
              <a:rPr lang="en-US" b="1" dirty="0"/>
              <a:t> </a:t>
            </a:r>
            <a:r>
              <a:rPr lang="en-US" dirty="0"/>
              <a:t>(1 min): We discuss the conclusions as a class</a:t>
            </a:r>
          </a:p>
          <a:p>
            <a:pPr fontAlgn="base"/>
            <a:r>
              <a:rPr lang="en-US" dirty="0"/>
              <a:t>During each of the </a:t>
            </a:r>
            <a:r>
              <a:rPr lang="en-US" b="1" dirty="0">
                <a:solidFill>
                  <a:srgbClr val="B57BA6"/>
                </a:solidFill>
              </a:rPr>
              <a:t>Think</a:t>
            </a:r>
            <a:r>
              <a:rPr lang="en-US" b="1" dirty="0"/>
              <a:t> </a:t>
            </a:r>
            <a:r>
              <a:rPr lang="en-US" dirty="0"/>
              <a:t>and </a:t>
            </a:r>
            <a:r>
              <a:rPr lang="en-US" b="1" dirty="0">
                <a:solidFill>
                  <a:srgbClr val="B57BA6"/>
                </a:solidFill>
              </a:rPr>
              <a:t>Pair</a:t>
            </a:r>
            <a:r>
              <a:rPr lang="en-US" dirty="0"/>
              <a:t> stages, you will respond to the question via a Poll Everywhere poll</a:t>
            </a:r>
          </a:p>
          <a:p>
            <a:pPr lvl="1" fontAlgn="base"/>
            <a:r>
              <a:rPr lang="en-US" dirty="0"/>
              <a:t>Not worth any points, just here to help you learn!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185414-4F24-234D-BC0D-66CF2C6927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20DCCF3-A50E-3E40-BE3F-C75657B98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4D040DE-1915-AD40-9FEE-FA80B3D2B8B7}"/>
              </a:ext>
            </a:extLst>
          </p:cNvPr>
          <p:cNvSpPr/>
          <p:nvPr/>
        </p:nvSpPr>
        <p:spPr>
          <a:xfrm>
            <a:off x="197224" y="1048871"/>
            <a:ext cx="1649505" cy="1272988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287414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FA97C76-FB2D-EA41-A8CE-344FACC581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Sort the following lines by their RSS on the data, from smallest to largest</a:t>
            </a:r>
            <a:r>
              <a:rPr lang="en-US" dirty="0"/>
              <a:t>. (estimate, don’t actually compute)</a:t>
            </a:r>
          </a:p>
          <a:p>
            <a:pPr marL="139700" indent="0">
              <a:buNone/>
            </a:pP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185414-4F24-234D-BC0D-66CF2C6927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20DCCF3-A50E-3E40-BE3F-C75657B98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894659-64D3-814F-87A0-8F337E939C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485084" y="1231418"/>
            <a:ext cx="4807281" cy="360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373977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FA97C76-FB2D-EA41-A8CE-344FACC581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Sort the following lines by their RSS on the data, from smallest to largest</a:t>
            </a:r>
            <a:r>
              <a:rPr lang="en-US" dirty="0"/>
              <a:t>. (estimate, don’t actually compute)</a:t>
            </a:r>
          </a:p>
          <a:p>
            <a:pPr marL="139700" indent="0">
              <a:buNone/>
            </a:pP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185414-4F24-234D-BC0D-66CF2C6927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20DCCF3-A50E-3E40-BE3F-C75657B98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894659-64D3-814F-87A0-8F337E939C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485084" y="1231418"/>
            <a:ext cx="4807281" cy="360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15947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1480553" y="60434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2937181" y="1292582"/>
            <a:ext cx="325809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5096314" y="848726"/>
            <a:ext cx="944489" cy="8925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5062308" y="3857299"/>
            <a:ext cx="1032655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4683402" y="2621254"/>
            <a:ext cx="1773241" cy="584775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51512" y="1295002"/>
            <a:ext cx="44480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040803" y="1295002"/>
            <a:ext cx="1710505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H="1" flipV="1">
            <a:off x="5570023" y="3206029"/>
            <a:ext cx="8613" cy="65127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5130824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E17AACC-E410-CF4C-BB3B-75B6F299CA6D}"/>
              </a:ext>
            </a:extLst>
          </p:cNvPr>
          <p:cNvSpPr txBox="1"/>
          <p:nvPr/>
        </p:nvSpPr>
        <p:spPr>
          <a:xfrm>
            <a:off x="2309451" y="2053171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2F1E63-D230-BD4E-A884-4DB22D02642B}"/>
              </a:ext>
            </a:extLst>
          </p:cNvPr>
          <p:cNvSpPr txBox="1"/>
          <p:nvPr/>
        </p:nvSpPr>
        <p:spPr>
          <a:xfrm>
            <a:off x="4692707" y="784485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A53157-F48A-A249-A432-CC29F5A81060}"/>
              </a:ext>
            </a:extLst>
          </p:cNvPr>
          <p:cNvSpPr txBox="1"/>
          <p:nvPr/>
        </p:nvSpPr>
        <p:spPr>
          <a:xfrm>
            <a:off x="6323796" y="779259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ŷ</a:t>
            </a:r>
            <a:endParaRPr lang="en-US" sz="2000" b="1" dirty="0">
              <a:solidFill>
                <a:srgbClr val="B57BA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84FF1F1-CFB9-564D-A751-3DE4710B2F15}"/>
              </a:ext>
            </a:extLst>
          </p:cNvPr>
          <p:cNvGrpSpPr/>
          <p:nvPr/>
        </p:nvGrpSpPr>
        <p:grpSpPr>
          <a:xfrm>
            <a:off x="5145205" y="1946107"/>
            <a:ext cx="298480" cy="525691"/>
            <a:chOff x="7787573" y="1903182"/>
            <a:chExt cx="298480" cy="61811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456B1AA-8495-7145-96ED-D70BE113A077}"/>
                </a:ext>
              </a:extLst>
            </p:cNvPr>
            <p:cNvSpPr txBox="1"/>
            <p:nvPr/>
          </p:nvSpPr>
          <p:spPr>
            <a:xfrm>
              <a:off x="7787573" y="1903182"/>
              <a:ext cx="298480" cy="470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⌃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030AC18-B639-0940-B58E-2F4AEC1413AB}"/>
                </a:ext>
              </a:extLst>
            </p:cNvPr>
            <p:cNvSpPr txBox="1"/>
            <p:nvPr/>
          </p:nvSpPr>
          <p:spPr>
            <a:xfrm>
              <a:off x="7802001" y="2050842"/>
              <a:ext cx="284052" cy="47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</a:p>
          </p:txBody>
        </p: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5568559" y="1741278"/>
            <a:ext cx="1464" cy="87997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2474211" y="1715478"/>
            <a:ext cx="2322752" cy="2853441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2824059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8B12D-3429-BF49-9E1D-FB79B2A52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Minimizing Cost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FD3BC4B-3780-C54C-B351-8A8775BE021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RSS is a function with inputs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, different settings have different RSS for a dataset</a:t>
                </a:r>
              </a:p>
              <a:p>
                <a:pPr marL="139700" indent="0">
                  <a:buNone/>
                </a:pPr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FD3BC4B-3780-C54C-B351-8A8775BE02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714D90-B4BD-9443-A5ED-02BEEA5A84B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pic>
        <p:nvPicPr>
          <p:cNvPr id="5" name="Picture 4" descr="diagonal_mesh.png">
            <a:extLst>
              <a:ext uri="{FF2B5EF4-FFF2-40B4-BE49-F238E27FC236}">
                <a16:creationId xmlns:a16="http://schemas.microsoft.com/office/drawing/2014/main" id="{FAA33358-D3F3-2342-AB8B-8D48BE2468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918" y="1066800"/>
            <a:ext cx="4224585" cy="31525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2EE13B9-E4FB-8D4E-BF2F-0B7E7CA3F694}"/>
                  </a:ext>
                </a:extLst>
              </p:cNvPr>
              <p:cNvSpPr txBox="1"/>
              <p:nvPr/>
            </p:nvSpPr>
            <p:spPr>
              <a:xfrm>
                <a:off x="5810309" y="1894458"/>
                <a:ext cx="3208185" cy="764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i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lim>
                          </m:limLow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𝑅𝑆𝑆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      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limLow>
                          <m:limLow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min</m:t>
                            </m:r>
                          </m:e>
                          <m:lim>
                            <m:sSub>
                              <m:sSubPr>
                                <m:ctrlPr>
                                  <a:rPr lang="en-US" i="1" smtClean="0">
                                    <a:solidFill>
                                      <a:srgbClr val="B57BA6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rgbClr val="B57BA6"/>
                                    </a:solidFill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rgbClr val="B57BA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rgbClr val="B57BA6"/>
                                </a:solidFill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b>
                              <m:sSubPr>
                                <m:ctrlPr>
                                  <a:rPr lang="en-US" i="1">
                                    <a:solidFill>
                                      <a:srgbClr val="B57BA6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rgbClr val="B57BA6"/>
                                    </a:solidFill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rgbClr val="B57BA6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nary>
                          <m:naryPr>
                            <m:chr m:val="∑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rgbClr val="B57BA6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rgbClr val="B57BA6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𝑤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rgbClr val="B57BA6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sub>
                                        </m:s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rgbClr val="B57BA6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rgbClr val="B57BA6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𝑤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rgbClr val="B57BA6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d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e>
                    </m:fun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2EE13B9-E4FB-8D4E-BF2F-0B7E7CA3F6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0309" y="1894458"/>
                <a:ext cx="3208185" cy="764505"/>
              </a:xfrm>
              <a:prstGeom prst="rect">
                <a:avLst/>
              </a:prstGeom>
              <a:blipFill>
                <a:blip r:embed="rId4"/>
                <a:stretch>
                  <a:fillRect t="-800" b="-5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6EAE2389-09F9-D94D-B806-3DF00486F644}"/>
              </a:ext>
            </a:extLst>
          </p:cNvPr>
          <p:cNvSpPr/>
          <p:nvPr/>
        </p:nvSpPr>
        <p:spPr>
          <a:xfrm>
            <a:off x="6259443" y="4226631"/>
            <a:ext cx="2571691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Unfortunately, we can’t try it out on all possible settings 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  <a:sym typeface="Wingdings" pitchFamily="2" charset="2"/>
              </a:rPr>
              <a:t> 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/>
              <p14:cNvContentPartPr/>
              <p14:nvPr/>
            </p14:nvContentPartPr>
            <p14:xfrm>
              <a:off x="4998600" y="2137680"/>
              <a:ext cx="54000" cy="7668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86360" y="2128680"/>
                <a:ext cx="78840" cy="97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927143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A89D4-EE51-1043-AE58-6E2F1AE93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Gradient Descent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8A375E4-20DE-8A4A-89A7-7E7BD89BEC9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Instead of computing all possible points to find the minimum,</a:t>
                </a:r>
                <a:br>
                  <a:rPr lang="en-US" dirty="0"/>
                </a:br>
                <a:r>
                  <a:rPr lang="en-US" dirty="0"/>
                  <a:t>just start at one point and “roll” down the hill. </a:t>
                </a:r>
                <a:br>
                  <a:rPr lang="en-US" dirty="0"/>
                </a:br>
                <a:r>
                  <a:rPr lang="en-US" dirty="0"/>
                  <a:t>Use the gradient (slope) to determine which direction is down.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start at some (random) point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cs typeface="Courier New" panose="02070309020205020404" pitchFamily="49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Courier New" panose="02070309020205020404" pitchFamily="49" charset="0"/>
                          </a:rPr>
                          <m:t>𝑤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cs typeface="Courier New" panose="02070309020205020404" pitchFamily="49" charset="0"/>
                          </a:rPr>
                          <m:t>(0)</m:t>
                        </m:r>
                      </m:sup>
                    </m:sSup>
                  </m:oMath>
                </a14:m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when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=0</m:t>
                    </m:r>
                  </m:oMath>
                </a14:m>
                <a:endParaRPr lang="en-US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marL="139700" indent="0">
                  <a:buNone/>
                </a:pP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while we haven’t converged: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+1)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𝜂𝛻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𝑅𝑆𝑆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8A375E4-20DE-8A4A-89A7-7E7BD89BEC9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38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BCF030-4DC5-8144-8809-8B68BD08425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p:pic>
        <p:nvPicPr>
          <p:cNvPr id="6" name="Picture 5" descr="A close up of a map&#10;&#10;Description automatically generated">
            <a:extLst>
              <a:ext uri="{FF2B5EF4-FFF2-40B4-BE49-F238E27FC236}">
                <a16:creationId xmlns:a16="http://schemas.microsoft.com/office/drawing/2014/main" id="{B8C42FF5-F3D2-7142-961F-7C191BDAA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285574"/>
            <a:ext cx="5596200" cy="2191845"/>
          </a:xfrm>
          <a:prstGeom prst="rect">
            <a:avLst/>
          </a:prstGeom>
        </p:spPr>
      </p:pic>
      <p:pic>
        <p:nvPicPr>
          <p:cNvPr id="8" name="Picture 7" descr="A close up of a map&#10;&#10;Description automatically generated">
            <a:extLst>
              <a:ext uri="{FF2B5EF4-FFF2-40B4-BE49-F238E27FC236}">
                <a16:creationId xmlns:a16="http://schemas.microsoft.com/office/drawing/2014/main" id="{554B23A3-DA20-634B-A383-E203D2B867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5" y="261736"/>
            <a:ext cx="5596200" cy="219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568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61BAC0-58F2-5147-9DB3-620C11AFD29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p:pic>
        <p:nvPicPr>
          <p:cNvPr id="4" name="Online Media 3" descr="dogs.mp4">
            <a:hlinkClick r:id="" action="ppaction://media"/>
            <a:extLst>
              <a:ext uri="{FF2B5EF4-FFF2-40B4-BE49-F238E27FC236}">
                <a16:creationId xmlns:a16="http://schemas.microsoft.com/office/drawing/2014/main" id="{3FCB3004-F8CE-5549-A673-B23453912D1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0" y="0"/>
            <a:ext cx="2895600" cy="514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277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3DD6A-C840-734E-B3F1-15341BFD6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900" dirty="0"/>
              <a:t>It’s Everywhere!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999BFD-A2D9-B648-847D-FA3C42F378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1D7D2A0-0445-D54B-A385-2F78B215A90F}"/>
              </a:ext>
            </a:extLst>
          </p:cNvPr>
          <p:cNvGrpSpPr/>
          <p:nvPr/>
        </p:nvGrpSpPr>
        <p:grpSpPr>
          <a:xfrm>
            <a:off x="3953399" y="226514"/>
            <a:ext cx="1274280" cy="661270"/>
            <a:chOff x="1295200" y="604156"/>
            <a:chExt cx="1270000" cy="65887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8F1084B-0C88-634C-8347-8D9291F092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95200" y="604156"/>
              <a:ext cx="1270000" cy="377715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F07D37C-6293-B745-AC80-A3A42CF52442}"/>
                </a:ext>
              </a:extLst>
            </p:cNvPr>
            <p:cNvSpPr txBox="1"/>
            <p:nvPr/>
          </p:nvSpPr>
          <p:spPr>
            <a:xfrm>
              <a:off x="1447800" y="956370"/>
              <a:ext cx="990600" cy="306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Retail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DB50F95-86F5-2341-9FED-85FF6E03F99E}"/>
              </a:ext>
            </a:extLst>
          </p:cNvPr>
          <p:cNvGrpSpPr/>
          <p:nvPr/>
        </p:nvGrpSpPr>
        <p:grpSpPr>
          <a:xfrm>
            <a:off x="2625872" y="740324"/>
            <a:ext cx="1452679" cy="828675"/>
            <a:chOff x="1219200" y="1515536"/>
            <a:chExt cx="1447800" cy="825676"/>
          </a:xfrm>
        </p:grpSpPr>
        <p:pic>
          <p:nvPicPr>
            <p:cNvPr id="10" name="Picture 9" descr="Netflix_Web_Logo.png">
              <a:extLst>
                <a:ext uri="{FF2B5EF4-FFF2-40B4-BE49-F238E27FC236}">
                  <a16:creationId xmlns:a16="http://schemas.microsoft.com/office/drawing/2014/main" id="{FB124C26-D573-3541-BD6F-C9671E1086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416" t="23000" r="1583" b="22333"/>
            <a:stretch/>
          </p:blipFill>
          <p:spPr>
            <a:xfrm>
              <a:off x="1364206" y="1515536"/>
              <a:ext cx="1126107" cy="31732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FB17EB1-4046-DD45-BC96-1072AADF9882}"/>
                </a:ext>
              </a:extLst>
            </p:cNvPr>
            <p:cNvSpPr txBox="1"/>
            <p:nvPr/>
          </p:nvSpPr>
          <p:spPr>
            <a:xfrm>
              <a:off x="1219200" y="1819886"/>
              <a:ext cx="1447800" cy="521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Movie Distribution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C50CE4B-D265-2643-98E0-FBBE9F488393}"/>
              </a:ext>
            </a:extLst>
          </p:cNvPr>
          <p:cNvGrpSpPr/>
          <p:nvPr/>
        </p:nvGrpSpPr>
        <p:grpSpPr>
          <a:xfrm>
            <a:off x="2752316" y="3964620"/>
            <a:ext cx="1320618" cy="467045"/>
            <a:chOff x="1297509" y="2346994"/>
            <a:chExt cx="1316182" cy="465355"/>
          </a:xfrm>
        </p:grpSpPr>
        <p:pic>
          <p:nvPicPr>
            <p:cNvPr id="13" name="Picture 12" descr="Pandora.png">
              <a:extLst>
                <a:ext uri="{FF2B5EF4-FFF2-40B4-BE49-F238E27FC236}">
                  <a16:creationId xmlns:a16="http://schemas.microsoft.com/office/drawing/2014/main" id="{13955A37-2477-DD46-BE3E-5D26E29ACF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6667" b="32051"/>
            <a:stretch/>
          </p:blipFill>
          <p:spPr>
            <a:xfrm>
              <a:off x="1297509" y="2346994"/>
              <a:ext cx="1316182" cy="18247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3536953-A057-7B43-96C5-65EC801BD8BC}"/>
                </a:ext>
              </a:extLst>
            </p:cNvPr>
            <p:cNvSpPr txBox="1"/>
            <p:nvPr/>
          </p:nvSpPr>
          <p:spPr>
            <a:xfrm>
              <a:off x="1447800" y="2505686"/>
              <a:ext cx="990600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Music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3FD6671-7264-B345-9696-F7E9C2F5EB33}"/>
              </a:ext>
            </a:extLst>
          </p:cNvPr>
          <p:cNvGrpSpPr/>
          <p:nvPr/>
        </p:nvGrpSpPr>
        <p:grpSpPr>
          <a:xfrm>
            <a:off x="2752316" y="1781143"/>
            <a:ext cx="1320618" cy="758861"/>
            <a:chOff x="1297509" y="3046834"/>
            <a:chExt cx="1316182" cy="756115"/>
          </a:xfrm>
        </p:grpSpPr>
        <p:pic>
          <p:nvPicPr>
            <p:cNvPr id="16" name="Picture 15" descr="custom-google-adsense-logo.png">
              <a:extLst>
                <a:ext uri="{FF2B5EF4-FFF2-40B4-BE49-F238E27FC236}">
                  <a16:creationId xmlns:a16="http://schemas.microsoft.com/office/drawing/2014/main" id="{03200C0E-4F1A-B648-844D-BA44ED5B6B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97509" y="3046834"/>
              <a:ext cx="1316182" cy="46327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134A8BA-BBDE-7447-82B8-1ACA139DB4D8}"/>
                </a:ext>
              </a:extLst>
            </p:cNvPr>
            <p:cNvSpPr txBox="1"/>
            <p:nvPr/>
          </p:nvSpPr>
          <p:spPr>
            <a:xfrm>
              <a:off x="1447800" y="3496286"/>
              <a:ext cx="1165891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Advertising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8CE1792-2646-E949-AA7D-8AE4634BDB13}"/>
              </a:ext>
            </a:extLst>
          </p:cNvPr>
          <p:cNvGrpSpPr/>
          <p:nvPr/>
        </p:nvGrpSpPr>
        <p:grpSpPr>
          <a:xfrm>
            <a:off x="3116578" y="2717944"/>
            <a:ext cx="1206690" cy="640229"/>
            <a:chOff x="1341782" y="3927036"/>
            <a:chExt cx="1202637" cy="63791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D6CBD0F0-300E-0142-8C98-DEA7485871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66782" y="3927036"/>
              <a:ext cx="1177636" cy="361208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E401A14-4891-964F-B090-BC7AA1E8129F}"/>
                </a:ext>
              </a:extLst>
            </p:cNvPr>
            <p:cNvSpPr txBox="1"/>
            <p:nvPr/>
          </p:nvSpPr>
          <p:spPr>
            <a:xfrm>
              <a:off x="1341782" y="4258286"/>
              <a:ext cx="1202637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Networking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CFD8A29-DF59-A044-AEC3-9417F6B41692}"/>
              </a:ext>
            </a:extLst>
          </p:cNvPr>
          <p:cNvGrpSpPr/>
          <p:nvPr/>
        </p:nvGrpSpPr>
        <p:grpSpPr>
          <a:xfrm>
            <a:off x="5757446" y="195584"/>
            <a:ext cx="1190052" cy="872490"/>
            <a:chOff x="3812718" y="514350"/>
            <a:chExt cx="1186055" cy="869333"/>
          </a:xfrm>
        </p:grpSpPr>
        <p:pic>
          <p:nvPicPr>
            <p:cNvPr id="22" name="Picture 21" descr="PageRank.png">
              <a:extLst>
                <a:ext uri="{FF2B5EF4-FFF2-40B4-BE49-F238E27FC236}">
                  <a16:creationId xmlns:a16="http://schemas.microsoft.com/office/drawing/2014/main" id="{302FD76D-B090-D145-9373-354E3848EE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12718" y="514350"/>
              <a:ext cx="1186055" cy="611909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C3BBDF1-F944-B340-8075-104277575637}"/>
                </a:ext>
              </a:extLst>
            </p:cNvPr>
            <p:cNvSpPr txBox="1"/>
            <p:nvPr/>
          </p:nvSpPr>
          <p:spPr>
            <a:xfrm>
              <a:off x="3910445" y="1077020"/>
              <a:ext cx="990600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Search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03CE5DA-6332-D54A-88B1-4100AE202DBC}"/>
              </a:ext>
            </a:extLst>
          </p:cNvPr>
          <p:cNvGrpSpPr/>
          <p:nvPr/>
        </p:nvGrpSpPr>
        <p:grpSpPr>
          <a:xfrm>
            <a:off x="7203745" y="2349948"/>
            <a:ext cx="1251111" cy="508202"/>
            <a:chOff x="3782291" y="3112436"/>
            <a:chExt cx="1246909" cy="506363"/>
          </a:xfrm>
        </p:grpSpPr>
        <p:pic>
          <p:nvPicPr>
            <p:cNvPr id="25" name="Picture 24" descr="Eharmony.png">
              <a:extLst>
                <a:ext uri="{FF2B5EF4-FFF2-40B4-BE49-F238E27FC236}">
                  <a16:creationId xmlns:a16="http://schemas.microsoft.com/office/drawing/2014/main" id="{0B0E79BA-37ED-F847-A02C-4122FB36B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82291" y="3112436"/>
              <a:ext cx="1246909" cy="251316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F5BB6AF-4E9C-7D40-9908-9F4454322A73}"/>
                </a:ext>
              </a:extLst>
            </p:cNvPr>
            <p:cNvSpPr txBox="1"/>
            <p:nvPr/>
          </p:nvSpPr>
          <p:spPr>
            <a:xfrm>
              <a:off x="3910445" y="3312136"/>
              <a:ext cx="990600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Dating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C565273-521C-7449-9897-49DBBA1285E0}"/>
              </a:ext>
            </a:extLst>
          </p:cNvPr>
          <p:cNvGrpSpPr/>
          <p:nvPr/>
        </p:nvGrpSpPr>
        <p:grpSpPr>
          <a:xfrm>
            <a:off x="7973355" y="1293361"/>
            <a:ext cx="1146852" cy="938917"/>
            <a:chOff x="3834245" y="3844093"/>
            <a:chExt cx="1143000" cy="935519"/>
          </a:xfrm>
        </p:grpSpPr>
        <p:pic>
          <p:nvPicPr>
            <p:cNvPr id="28" name="Picture 27" descr="Avvo-Logo.jpg">
              <a:extLst>
                <a:ext uri="{FF2B5EF4-FFF2-40B4-BE49-F238E27FC236}">
                  <a16:creationId xmlns:a16="http://schemas.microsoft.com/office/drawing/2014/main" id="{A89735E6-7704-D846-BD5E-DE9A0379E7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86200" y="3844093"/>
              <a:ext cx="1039091" cy="406447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C9B62AB-F55E-1140-81FB-5329E5034BF8}"/>
                </a:ext>
              </a:extLst>
            </p:cNvPr>
            <p:cNvSpPr txBox="1"/>
            <p:nvPr/>
          </p:nvSpPr>
          <p:spPr>
            <a:xfrm>
              <a:off x="3834245" y="4258286"/>
              <a:ext cx="1143000" cy="521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Legal Advice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3FB6285-10AC-7A48-966A-C0F84DB71C0D}"/>
              </a:ext>
            </a:extLst>
          </p:cNvPr>
          <p:cNvGrpSpPr/>
          <p:nvPr/>
        </p:nvGrpSpPr>
        <p:grpSpPr>
          <a:xfrm>
            <a:off x="4924394" y="2164707"/>
            <a:ext cx="1452679" cy="827913"/>
            <a:chOff x="6172200" y="601896"/>
            <a:chExt cx="1447800" cy="824917"/>
          </a:xfrm>
        </p:grpSpPr>
        <p:pic>
          <p:nvPicPr>
            <p:cNvPr id="31" name="Picture 30" descr="glassdoor_logo_500.png">
              <a:extLst>
                <a:ext uri="{FF2B5EF4-FFF2-40B4-BE49-F238E27FC236}">
                  <a16:creationId xmlns:a16="http://schemas.microsoft.com/office/drawing/2014/main" id="{AAADF7BC-E810-A142-9F9D-D92ABB7C5A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03372" y="601896"/>
              <a:ext cx="1385456" cy="332509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F44A887-8C40-3D4F-826D-0E238FE290FD}"/>
                </a:ext>
              </a:extLst>
            </p:cNvPr>
            <p:cNvSpPr txBox="1"/>
            <p:nvPr/>
          </p:nvSpPr>
          <p:spPr>
            <a:xfrm>
              <a:off x="6172200" y="905486"/>
              <a:ext cx="1447800" cy="521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Human Resources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F5294B7-2201-3540-AD66-166331678525}"/>
              </a:ext>
            </a:extLst>
          </p:cNvPr>
          <p:cNvGrpSpPr/>
          <p:nvPr/>
        </p:nvGrpSpPr>
        <p:grpSpPr>
          <a:xfrm>
            <a:off x="7401291" y="155113"/>
            <a:ext cx="1452679" cy="728483"/>
            <a:chOff x="6172200" y="1357295"/>
            <a:chExt cx="1447800" cy="725847"/>
          </a:xfrm>
        </p:grpSpPr>
        <p:pic>
          <p:nvPicPr>
            <p:cNvPr id="34" name="Picture 33" descr="imgres.jpg">
              <a:extLst>
                <a:ext uri="{FF2B5EF4-FFF2-40B4-BE49-F238E27FC236}">
                  <a16:creationId xmlns:a16="http://schemas.microsoft.com/office/drawing/2014/main" id="{698F1987-9518-6847-A5B5-CAAC88B771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40899" y="1357295"/>
              <a:ext cx="1310409" cy="483120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4DCD8D7-F2D1-E34C-96E4-73D3FF1B41DD}"/>
                </a:ext>
              </a:extLst>
            </p:cNvPr>
            <p:cNvSpPr txBox="1"/>
            <p:nvPr/>
          </p:nvSpPr>
          <p:spPr>
            <a:xfrm>
              <a:off x="6172200" y="1776479"/>
              <a:ext cx="1447800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Coupons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31B9D45-1190-CB46-BF51-B07669347D70}"/>
              </a:ext>
            </a:extLst>
          </p:cNvPr>
          <p:cNvGrpSpPr/>
          <p:nvPr/>
        </p:nvGrpSpPr>
        <p:grpSpPr>
          <a:xfrm>
            <a:off x="4303323" y="1107161"/>
            <a:ext cx="1452679" cy="750086"/>
            <a:chOff x="6172200" y="2166577"/>
            <a:chExt cx="1447800" cy="747372"/>
          </a:xfrm>
        </p:grpSpPr>
        <p:pic>
          <p:nvPicPr>
            <p:cNvPr id="37" name="Picture 36" descr="obama_logo_large.jpg">
              <a:extLst>
                <a:ext uri="{FF2B5EF4-FFF2-40B4-BE49-F238E27FC236}">
                  <a16:creationId xmlns:a16="http://schemas.microsoft.com/office/drawing/2014/main" id="{379A7EC6-93DA-8C48-A8A2-BD37C1660F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46622" y="2166577"/>
              <a:ext cx="1098956" cy="445077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4E37AF5-D208-E341-9BBF-583D9983FB36}"/>
                </a:ext>
              </a:extLst>
            </p:cNvPr>
            <p:cNvSpPr txBox="1"/>
            <p:nvPr/>
          </p:nvSpPr>
          <p:spPr>
            <a:xfrm>
              <a:off x="6172200" y="2607286"/>
              <a:ext cx="1447800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Campaigning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0FBF490-A53F-554A-9DCD-32B81F37B18C}"/>
              </a:ext>
            </a:extLst>
          </p:cNvPr>
          <p:cNvGrpSpPr/>
          <p:nvPr/>
        </p:nvGrpSpPr>
        <p:grpSpPr>
          <a:xfrm>
            <a:off x="6073359" y="1359237"/>
            <a:ext cx="1452679" cy="586983"/>
            <a:chOff x="6172200" y="3116574"/>
            <a:chExt cx="1447800" cy="584859"/>
          </a:xfrm>
        </p:grpSpPr>
        <p:pic>
          <p:nvPicPr>
            <p:cNvPr id="40" name="Picture 39" descr="zillow.png">
              <a:extLst>
                <a:ext uri="{FF2B5EF4-FFF2-40B4-BE49-F238E27FC236}">
                  <a16:creationId xmlns:a16="http://schemas.microsoft.com/office/drawing/2014/main" id="{7F240994-7394-3E43-A9AF-6351DA0BD8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25" t="29250" r="8125" b="29250"/>
            <a:stretch/>
          </p:blipFill>
          <p:spPr>
            <a:xfrm>
              <a:off x="6221908" y="3116574"/>
              <a:ext cx="1348384" cy="334076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622216F-ECA7-384A-BDE3-7F59DBBFE508}"/>
                </a:ext>
              </a:extLst>
            </p:cNvPr>
            <p:cNvSpPr txBox="1"/>
            <p:nvPr/>
          </p:nvSpPr>
          <p:spPr>
            <a:xfrm>
              <a:off x="6172200" y="3394770"/>
              <a:ext cx="1447800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Real Estate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605E10C-32EC-EE49-8A06-1CFEC0F7208F}"/>
              </a:ext>
            </a:extLst>
          </p:cNvPr>
          <p:cNvGrpSpPr/>
          <p:nvPr/>
        </p:nvGrpSpPr>
        <p:grpSpPr>
          <a:xfrm>
            <a:off x="4088752" y="4259119"/>
            <a:ext cx="1452679" cy="613684"/>
            <a:chOff x="6172200" y="3953486"/>
            <a:chExt cx="1447800" cy="611463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877B0969-378A-E040-8AB0-7E5CFF6C4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59100" y="3953486"/>
              <a:ext cx="1274000" cy="308309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BB62955-DBA4-2E42-B209-79E0EB11DABA}"/>
                </a:ext>
              </a:extLst>
            </p:cNvPr>
            <p:cNvSpPr txBox="1"/>
            <p:nvPr/>
          </p:nvSpPr>
          <p:spPr>
            <a:xfrm>
              <a:off x="6172200" y="4258286"/>
              <a:ext cx="1447800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 err="1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Wearables</a:t>
              </a:r>
              <a:endParaRPr lang="en-US" sz="1400" dirty="0">
                <a:solidFill>
                  <a:srgbClr val="225C8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FBAC7B1-B968-8D4C-85E0-8F2D9CFC5520}"/>
              </a:ext>
            </a:extLst>
          </p:cNvPr>
          <p:cNvGrpSpPr/>
          <p:nvPr/>
        </p:nvGrpSpPr>
        <p:grpSpPr>
          <a:xfrm>
            <a:off x="4348191" y="3422436"/>
            <a:ext cx="1485967" cy="528962"/>
            <a:chOff x="5072224" y="1436965"/>
            <a:chExt cx="1480976" cy="527048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07D6B0CA-AEC5-0E41-88B8-61F30422B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72224" y="1436965"/>
              <a:ext cx="1404776" cy="268188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E8C5A3C-CC83-5941-AB64-57032CB884CB}"/>
                </a:ext>
              </a:extLst>
            </p:cNvPr>
            <p:cNvSpPr txBox="1"/>
            <p:nvPr/>
          </p:nvSpPr>
          <p:spPr>
            <a:xfrm>
              <a:off x="5105400" y="1657350"/>
              <a:ext cx="1447800" cy="306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/>
              <a:r>
                <a:rPr lang="en-US" sz="1400" dirty="0">
                  <a:solidFill>
                    <a:srgbClr val="225C8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CRM</a:t>
              </a:r>
            </a:p>
          </p:txBody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83DFE5D7-B958-C141-B2D4-1E7F3450AD5A}"/>
              </a:ext>
            </a:extLst>
          </p:cNvPr>
          <p:cNvSpPr/>
          <p:nvPr/>
        </p:nvSpPr>
        <p:spPr>
          <a:xfrm>
            <a:off x="5292563" y="3080463"/>
            <a:ext cx="4113740" cy="1802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8987">
              <a:lnSpc>
                <a:spcPct val="110000"/>
              </a:lnSpc>
            </a:pPr>
            <a:r>
              <a:rPr lang="en-US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Disruptive companies</a:t>
            </a:r>
          </a:p>
          <a:p>
            <a:pPr algn="ctr" defTabSz="1218987">
              <a:lnSpc>
                <a:spcPct val="110000"/>
              </a:lnSpc>
            </a:pPr>
            <a:r>
              <a:rPr lang="en-US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differentiated by</a:t>
            </a:r>
            <a:endParaRPr lang="en-US" dirty="0">
              <a:solidFill>
                <a:srgbClr val="225C8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 defTabSz="1218987">
              <a:lnSpc>
                <a:spcPct val="110000"/>
              </a:lnSpc>
            </a:pPr>
            <a:r>
              <a:rPr lang="en-US" sz="2000" dirty="0">
                <a:solidFill>
                  <a:srgbClr val="225C8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INTELLIGENT</a:t>
            </a:r>
          </a:p>
          <a:p>
            <a:pPr algn="ctr" defTabSz="1218987">
              <a:lnSpc>
                <a:spcPct val="110000"/>
              </a:lnSpc>
            </a:pPr>
            <a:r>
              <a:rPr lang="en-US" sz="2000" dirty="0">
                <a:solidFill>
                  <a:srgbClr val="225C8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APPLICATIONS</a:t>
            </a:r>
          </a:p>
          <a:p>
            <a:pPr algn="ctr" defTabSz="1218987">
              <a:lnSpc>
                <a:spcPct val="110000"/>
              </a:lnSpc>
            </a:pPr>
            <a:r>
              <a:rPr lang="en-US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using</a:t>
            </a:r>
          </a:p>
          <a:p>
            <a:pPr algn="ctr" defTabSz="1218987">
              <a:lnSpc>
                <a:spcPct val="110000"/>
              </a:lnSpc>
            </a:pPr>
            <a:r>
              <a:rPr lang="en-US" sz="2000" dirty="0">
                <a:solidFill>
                  <a:srgbClr val="225C8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Machine Learning</a:t>
            </a:r>
          </a:p>
        </p:txBody>
      </p:sp>
    </p:spTree>
    <p:extLst>
      <p:ext uri="{BB962C8B-B14F-4D97-AF65-F5344CB8AC3E}">
        <p14:creationId xmlns:p14="http://schemas.microsoft.com/office/powerpoint/2010/main" val="4079553044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1480553" y="60434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2937181" y="1292582"/>
            <a:ext cx="325809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5096314" y="848726"/>
            <a:ext cx="944489" cy="8925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5062308" y="3857299"/>
            <a:ext cx="1032655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4683402" y="2621254"/>
            <a:ext cx="1773241" cy="58477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51512" y="1295002"/>
            <a:ext cx="44480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040803" y="1295002"/>
            <a:ext cx="1710505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H="1" flipV="1">
            <a:off x="5570023" y="3206029"/>
            <a:ext cx="8613" cy="65127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5130824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E17AACC-E410-CF4C-BB3B-75B6F299CA6D}"/>
              </a:ext>
            </a:extLst>
          </p:cNvPr>
          <p:cNvSpPr txBox="1"/>
          <p:nvPr/>
        </p:nvSpPr>
        <p:spPr>
          <a:xfrm>
            <a:off x="2309451" y="2053171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2F1E63-D230-BD4E-A884-4DB22D02642B}"/>
              </a:ext>
            </a:extLst>
          </p:cNvPr>
          <p:cNvSpPr txBox="1"/>
          <p:nvPr/>
        </p:nvSpPr>
        <p:spPr>
          <a:xfrm>
            <a:off x="4692707" y="784485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A53157-F48A-A249-A432-CC29F5A81060}"/>
              </a:ext>
            </a:extLst>
          </p:cNvPr>
          <p:cNvSpPr txBox="1"/>
          <p:nvPr/>
        </p:nvSpPr>
        <p:spPr>
          <a:xfrm>
            <a:off x="6323796" y="779259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ŷ</a:t>
            </a:r>
            <a:endParaRPr lang="en-US" sz="2000" b="1" dirty="0">
              <a:solidFill>
                <a:srgbClr val="B57BA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84FF1F1-CFB9-564D-A751-3DE4710B2F15}"/>
              </a:ext>
            </a:extLst>
          </p:cNvPr>
          <p:cNvGrpSpPr/>
          <p:nvPr/>
        </p:nvGrpSpPr>
        <p:grpSpPr>
          <a:xfrm>
            <a:off x="5145205" y="1946107"/>
            <a:ext cx="298480" cy="525691"/>
            <a:chOff x="7787573" y="1903182"/>
            <a:chExt cx="298480" cy="61811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456B1AA-8495-7145-96ED-D70BE113A077}"/>
                </a:ext>
              </a:extLst>
            </p:cNvPr>
            <p:cNvSpPr txBox="1"/>
            <p:nvPr/>
          </p:nvSpPr>
          <p:spPr>
            <a:xfrm>
              <a:off x="7787573" y="1903182"/>
              <a:ext cx="298480" cy="470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⌃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030AC18-B639-0940-B58E-2F4AEC1413AB}"/>
                </a:ext>
              </a:extLst>
            </p:cNvPr>
            <p:cNvSpPr txBox="1"/>
            <p:nvPr/>
          </p:nvSpPr>
          <p:spPr>
            <a:xfrm>
              <a:off x="7802001" y="2050842"/>
              <a:ext cx="284052" cy="47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</a:p>
          </p:txBody>
        </p: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5568559" y="1741278"/>
            <a:ext cx="1464" cy="87997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2474211" y="1715478"/>
            <a:ext cx="2322752" cy="2853441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730893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56491-5DC1-FD46-81DD-D397AE3BE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Higher Order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4919064-77A6-6744-B0C0-DE34D1FC438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This data doesn’t look exactly linear, why are we fitting a line instead of some higher-degree polynomial?</a:t>
                </a:r>
              </a:p>
              <a:p>
                <a:pPr marL="139700" indent="0">
                  <a:buNone/>
                </a:pPr>
                <a:r>
                  <a:rPr lang="en-US" dirty="0"/>
                  <a:t>We can! We just have to use a slightly different model! </a:t>
                </a: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b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𝜖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4919064-77A6-6744-B0C0-DE34D1FC438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47EAA6-19C0-0B45-81C5-A9B15CCDC5B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7644B3-60A5-E349-8843-7B4C258912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1923" y="2571750"/>
            <a:ext cx="3390516" cy="237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323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AC387-9A09-AE41-BE89-8D368F91E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Polynomial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7124F6E-3651-9D4A-8254-91EDCE7B751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Model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p>
                      </m:sSub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𝜖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Just like linear regression, but uses more features!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How do you train it? Gradient descent (with more parameters)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7124F6E-3651-9D4A-8254-91EDCE7B75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3D4BD-CE77-C34A-91F0-F5004732755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974133CE-E164-1F47-BA9D-391FE09DDD3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2570023"/>
                  </p:ext>
                </p:extLst>
              </p:nvPr>
            </p:nvGraphicFramePr>
            <p:xfrm>
              <a:off x="3090625" y="2053554"/>
              <a:ext cx="5466159" cy="222504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822053">
                      <a:extLst>
                        <a:ext uri="{9D8B030D-6E8A-4147-A177-3AD203B41FA5}">
                          <a16:colId xmlns:a16="http://schemas.microsoft.com/office/drawing/2014/main" val="3392280889"/>
                        </a:ext>
                      </a:extLst>
                    </a:gridCol>
                    <a:gridCol w="1822053">
                      <a:extLst>
                        <a:ext uri="{9D8B030D-6E8A-4147-A177-3AD203B41FA5}">
                          <a16:colId xmlns:a16="http://schemas.microsoft.com/office/drawing/2014/main" val="871047124"/>
                        </a:ext>
                      </a:extLst>
                    </a:gridCol>
                    <a:gridCol w="1822053">
                      <a:extLst>
                        <a:ext uri="{9D8B030D-6E8A-4147-A177-3AD203B41FA5}">
                          <a16:colId xmlns:a16="http://schemas.microsoft.com/office/drawing/2014/main" val="12243639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Feature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Value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Parameter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7481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oMath>
                          </a14:m>
                          <a:r>
                            <a:rPr lang="en-US" dirty="0"/>
                            <a:t> (constant)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12956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12774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33971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75480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176225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974133CE-E164-1F47-BA9D-391FE09DDD3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2570023"/>
                  </p:ext>
                </p:extLst>
              </p:nvPr>
            </p:nvGraphicFramePr>
            <p:xfrm>
              <a:off x="3090625" y="2053554"/>
              <a:ext cx="5466159" cy="222504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822053">
                      <a:extLst>
                        <a:ext uri="{9D8B030D-6E8A-4147-A177-3AD203B41FA5}">
                          <a16:colId xmlns:a16="http://schemas.microsoft.com/office/drawing/2014/main" val="3392280889"/>
                        </a:ext>
                      </a:extLst>
                    </a:gridCol>
                    <a:gridCol w="1822053">
                      <a:extLst>
                        <a:ext uri="{9D8B030D-6E8A-4147-A177-3AD203B41FA5}">
                          <a16:colId xmlns:a16="http://schemas.microsoft.com/office/drawing/2014/main" val="871047124"/>
                        </a:ext>
                      </a:extLst>
                    </a:gridCol>
                    <a:gridCol w="1822053">
                      <a:extLst>
                        <a:ext uri="{9D8B030D-6E8A-4147-A177-3AD203B41FA5}">
                          <a16:colId xmlns:a16="http://schemas.microsoft.com/office/drawing/2014/main" val="12243639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Feature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Value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Parameter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7481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99" t="-100000" r="-100699" b="-39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00000" t="-100000" b="-39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612956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99" t="-206897" r="-100699" b="-30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00000" t="-206897" b="-3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12774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99" t="-306897" r="-100699" b="-20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00000" t="-306897" b="-2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33971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75480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99" t="-510345" r="-1006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00000" t="-5103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176225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26316340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39812-DF56-7246-84A6-350B3E62B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Polynomial Regression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DFB6E3-9D96-8B48-8F63-24CD7E8392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How to decide what the right degree? Come back Wednesday!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BD88F9-49EE-C147-8149-4F4F0CCB953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DDF660-0A93-A649-B5DE-C30F44360C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309094"/>
            <a:ext cx="5667037" cy="396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99139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92A90-0A31-014E-9E1A-1F1D04329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451F4BA-86FC-E643-926D-F5778E2E2FA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315524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Features </a:t>
                </a:r>
                <a:r>
                  <a:rPr lang="en-US" dirty="0"/>
                  <a:t>are the values we select or compute from the data inputs to put into our model. </a:t>
                </a:r>
                <a:r>
                  <a:rPr lang="en-US" b="1" dirty="0"/>
                  <a:t>Feature extraction </a:t>
                </a:r>
                <a:r>
                  <a:rPr lang="en-US" dirty="0"/>
                  <a:t>is the process of turning the data into features.</a:t>
                </a: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Model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𝜖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  <m:oMath xmlns:m="http://schemas.openxmlformats.org/officeDocument/2006/math"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𝜖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b="0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451F4BA-86FC-E643-926D-F5778E2E2FA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315524"/>
                <a:ext cx="5596200" cy="3981000"/>
              </a:xfrm>
              <a:blipFill>
                <a:blip r:embed="rId2"/>
                <a:stretch>
                  <a:fillRect r="-6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D664BF-62F9-F642-A173-AC13C1FFFC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EE372718-6424-4247-A6B4-7D808AF42DC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58276415"/>
                  </p:ext>
                </p:extLst>
              </p:nvPr>
            </p:nvGraphicFramePr>
            <p:xfrm>
              <a:off x="3090625" y="2668976"/>
              <a:ext cx="5466159" cy="215900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104857">
                      <a:extLst>
                        <a:ext uri="{9D8B030D-6E8A-4147-A177-3AD203B41FA5}">
                          <a16:colId xmlns:a16="http://schemas.microsoft.com/office/drawing/2014/main" val="3392280889"/>
                        </a:ext>
                      </a:extLst>
                    </a:gridCol>
                    <a:gridCol w="2539249">
                      <a:extLst>
                        <a:ext uri="{9D8B030D-6E8A-4147-A177-3AD203B41FA5}">
                          <a16:colId xmlns:a16="http://schemas.microsoft.com/office/drawing/2014/main" val="871047124"/>
                        </a:ext>
                      </a:extLst>
                    </a:gridCol>
                    <a:gridCol w="1822053">
                      <a:extLst>
                        <a:ext uri="{9D8B030D-6E8A-4147-A177-3AD203B41FA5}">
                          <a16:colId xmlns:a16="http://schemas.microsoft.com/office/drawing/2014/main" val="122436392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Feature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Value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Parameter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7481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dirty="0"/>
                            <a:t>often </a:t>
                          </a:r>
                          <a14:m>
                            <m:oMath xmlns:m="http://schemas.openxmlformats.org/officeDocument/2006/math">
                              <m:r>
                                <a:rPr lang="en-US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oMath>
                          </a14:m>
                          <a:r>
                            <a:rPr lang="en-US" dirty="0"/>
                            <a:t> (constant)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12956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12774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33971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75480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D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176225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EE372718-6424-4247-A6B4-7D808AF42DC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58276415"/>
                  </p:ext>
                </p:extLst>
              </p:nvPr>
            </p:nvGraphicFramePr>
            <p:xfrm>
              <a:off x="3090625" y="2668976"/>
              <a:ext cx="5466159" cy="215900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104857">
                      <a:extLst>
                        <a:ext uri="{9D8B030D-6E8A-4147-A177-3AD203B41FA5}">
                          <a16:colId xmlns:a16="http://schemas.microsoft.com/office/drawing/2014/main" val="3392280889"/>
                        </a:ext>
                      </a:extLst>
                    </a:gridCol>
                    <a:gridCol w="2539249">
                      <a:extLst>
                        <a:ext uri="{9D8B030D-6E8A-4147-A177-3AD203B41FA5}">
                          <a16:colId xmlns:a16="http://schemas.microsoft.com/office/drawing/2014/main" val="871047124"/>
                        </a:ext>
                      </a:extLst>
                    </a:gridCol>
                    <a:gridCol w="1822053">
                      <a:extLst>
                        <a:ext uri="{9D8B030D-6E8A-4147-A177-3AD203B41FA5}">
                          <a16:colId xmlns:a16="http://schemas.microsoft.com/office/drawing/2014/main" val="1224363929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Feature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Value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Parameter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7481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44000" t="-83333" r="-72000" b="-39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00000" t="-83333" b="-39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612956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44000" t="-189655" r="-72000" b="-30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00000" t="-189655" b="-3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12774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44000" t="-289655" r="-72000" b="-20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00000" t="-289655" b="-2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33971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75480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44000" t="-493103" r="-7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00000" t="-49310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176225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21711908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C5555-4159-6247-BE31-EE7B83E32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Other Inputs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0086CB-1F67-5C4A-B742-87D8BEF53E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Generally we are given a data table of values we might look at that include more than one value per house.</a:t>
            </a:r>
          </a:p>
          <a:p>
            <a:r>
              <a:rPr lang="en-US" dirty="0"/>
              <a:t>Each row is a single house. </a:t>
            </a:r>
          </a:p>
          <a:p>
            <a:r>
              <a:rPr lang="en-US" dirty="0"/>
              <a:t>Each column (except Value) is a data input.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3C46DA-4A73-3143-97E1-085D2550B07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B18811B-B5B1-794D-B097-4A64219DF1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044816"/>
              </p:ext>
            </p:extLst>
          </p:nvPr>
        </p:nvGraphicFramePr>
        <p:xfrm>
          <a:off x="3090625" y="2031304"/>
          <a:ext cx="5596200" cy="18542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76214">
                  <a:extLst>
                    <a:ext uri="{9D8B030D-6E8A-4147-A177-3AD203B41FA5}">
                      <a16:colId xmlns:a16="http://schemas.microsoft.com/office/drawing/2014/main" val="490761617"/>
                    </a:ext>
                  </a:extLst>
                </a:gridCol>
                <a:gridCol w="1462266">
                  <a:extLst>
                    <a:ext uri="{9D8B030D-6E8A-4147-A177-3AD203B41FA5}">
                      <a16:colId xmlns:a16="http://schemas.microsoft.com/office/drawing/2014/main" val="4142905976"/>
                    </a:ext>
                  </a:extLst>
                </a:gridCol>
                <a:gridCol w="1415405">
                  <a:extLst>
                    <a:ext uri="{9D8B030D-6E8A-4147-A177-3AD203B41FA5}">
                      <a16:colId xmlns:a16="http://schemas.microsoft.com/office/drawing/2014/main" val="2510171677"/>
                    </a:ext>
                  </a:extLst>
                </a:gridCol>
                <a:gridCol w="823075">
                  <a:extLst>
                    <a:ext uri="{9D8B030D-6E8A-4147-A177-3AD203B41FA5}">
                      <a16:colId xmlns:a16="http://schemas.microsoft.com/office/drawing/2014/main" val="4022442691"/>
                    </a:ext>
                  </a:extLst>
                </a:gridCol>
                <a:gridCol w="1119240">
                  <a:extLst>
                    <a:ext uri="{9D8B030D-6E8A-4147-A177-3AD203B41FA5}">
                      <a16:colId xmlns:a16="http://schemas.microsoft.com/office/drawing/2014/main" val="27527071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sq. ft.</a:t>
                      </a:r>
                    </a:p>
                  </a:txBody>
                  <a:tcPr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# bathrooms</a:t>
                      </a:r>
                    </a:p>
                  </a:txBody>
                  <a:tcPr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owner’s age</a:t>
                      </a:r>
                    </a:p>
                  </a:txBody>
                  <a:tcPr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>
                    <a:solidFill>
                      <a:srgbClr val="9569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5318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70,800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8423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700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65,000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564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4724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1250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3401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3279710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2DE84-9DA0-BE48-9D67-D5063D5A9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Inputs - Visually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B5A7086-EE01-624D-B236-DFAA9F0CDC0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4328194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Adding more features to the model allows for more complex relationships to be learned</a:t>
                </a:r>
              </a:p>
              <a:p>
                <a:pPr marL="13970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𝑠𝑞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.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𝑓𝑡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#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𝑏𝑎𝑡h𝑟𝑜𝑜𝑚𝑠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𝜖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 algn="ctr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Coefficients tell us the rate of change </a:t>
                </a:r>
                <a:r>
                  <a:rPr lang="en-US" b="1" dirty="0"/>
                  <a:t>if all other features are constant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B5A7086-EE01-624D-B236-DFAA9F0CDC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4328194"/>
              </a:xfrm>
              <a:blipFill>
                <a:blip r:embed="rId2"/>
                <a:stretch>
                  <a:fillRect b="-32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38545F-FDED-7845-94D8-D5A2B9F5DC3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B38F13-A004-3B44-8FCC-200B31D92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321" y="1718982"/>
            <a:ext cx="5114808" cy="2577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892098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48B8A-9309-B34D-A10D-5CBB55CC0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52422B6-133A-EE42-B909-9F43FFC0402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Important:</a:t>
                </a:r>
                <a:r>
                  <a:rPr lang="en-US" dirty="0"/>
                  <a:t> Distinction is the difference between a </a:t>
                </a:r>
                <a:r>
                  <a:rPr lang="en-US" i="1" dirty="0"/>
                  <a:t>data input </a:t>
                </a:r>
                <a:r>
                  <a:rPr lang="en-US" dirty="0"/>
                  <a:t>and a </a:t>
                </a:r>
                <a:r>
                  <a:rPr lang="en-US" i="1" dirty="0"/>
                  <a:t>feature.</a:t>
                </a:r>
                <a:r>
                  <a:rPr lang="en-US" dirty="0"/>
                  <a:t> </a:t>
                </a:r>
              </a:p>
              <a:p>
                <a:r>
                  <a:rPr lang="en-US" dirty="0"/>
                  <a:t>Data inputs are columns of the raw data</a:t>
                </a:r>
              </a:p>
              <a:p>
                <a:r>
                  <a:rPr lang="en-US" dirty="0"/>
                  <a:t>Features are the values (possibly transformed) for the model (done after our feature extraction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Data Input: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, …,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Output: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is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dirty="0"/>
                  <a:t> row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dirty="0"/>
                  <a:t> is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dirty="0"/>
                  <a:t> row’s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dirty="0"/>
                  <a:t> data input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/>
                  <a:t> is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dirty="0"/>
                  <a:t> feature of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dirty="0"/>
                  <a:t> row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52422B6-133A-EE42-B909-9F43FFC040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B5CAD2-A558-6347-9C52-86674E0C58D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141182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92A90-0A31-014E-9E1A-1F1D04329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51F4BA-86FC-E643-926D-F5778E2E2F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315524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You can use anything you want as features and include as many of them as you want!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Generally, more features means a more complex model. This might not always be a good thing! </a:t>
            </a:r>
          </a:p>
          <a:p>
            <a:pPr marL="139700" indent="0">
              <a:buNone/>
            </a:pPr>
            <a:r>
              <a:rPr lang="en-US" dirty="0"/>
              <a:t>Choosing good features is a bit of an art.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D664BF-62F9-F642-A173-AC13C1FFFC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48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EE372718-6424-4247-A6B4-7D808AF42DC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0370972"/>
                  </p:ext>
                </p:extLst>
              </p:nvPr>
            </p:nvGraphicFramePr>
            <p:xfrm>
              <a:off x="3090625" y="2397500"/>
              <a:ext cx="5466159" cy="215900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104857">
                      <a:extLst>
                        <a:ext uri="{9D8B030D-6E8A-4147-A177-3AD203B41FA5}">
                          <a16:colId xmlns:a16="http://schemas.microsoft.com/office/drawing/2014/main" val="3392280889"/>
                        </a:ext>
                      </a:extLst>
                    </a:gridCol>
                    <a:gridCol w="2539249">
                      <a:extLst>
                        <a:ext uri="{9D8B030D-6E8A-4147-A177-3AD203B41FA5}">
                          <a16:colId xmlns:a16="http://schemas.microsoft.com/office/drawing/2014/main" val="871047124"/>
                        </a:ext>
                      </a:extLst>
                    </a:gridCol>
                    <a:gridCol w="1822053">
                      <a:extLst>
                        <a:ext uri="{9D8B030D-6E8A-4147-A177-3AD203B41FA5}">
                          <a16:colId xmlns:a16="http://schemas.microsoft.com/office/drawing/2014/main" val="122436392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Feature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Value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Parameter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7481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oMath>
                          </a14:m>
                          <a:r>
                            <a:rPr lang="en-US" dirty="0"/>
                            <a:t> (constant)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12956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oMath>
                          </a14:m>
                          <a:r>
                            <a:rPr lang="en-US" dirty="0"/>
                            <a:t> … 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</m:oMath>
                          </a14:m>
                          <a:r>
                            <a:rPr lang="en-US" dirty="0"/>
                            <a:t> = sq. ft.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12774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dirty="0"/>
                            <a:t> … 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d>
                            </m:oMath>
                          </a14:m>
                          <a:r>
                            <a:rPr lang="en-US" dirty="0"/>
                            <a:t> =</a:t>
                          </a:r>
                          <a:r>
                            <a:rPr lang="en-US" baseline="0" dirty="0"/>
                            <a:t> # bath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33971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75480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dirty="0"/>
                            <a:t> … like</a:t>
                          </a:r>
                          <a:r>
                            <a:rPr lang="en-US" baseline="0" dirty="0"/>
                            <a:t>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en-US" b="0" i="1" baseline="0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b="0" i="0" baseline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b="0" i="1" baseline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baseline="0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d>
                                        <m:dPr>
                                          <m:begChr m:val="["/>
                                          <m:endChr m:val="]"/>
                                          <m:ctrlPr>
                                            <a:rPr lang="en-US" b="0" i="1" baseline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b="0" i="1" baseline="0" smtClean="0">
                                              <a:latin typeface="Cambria Math" panose="02040503050406030204" pitchFamily="18" charset="0"/>
                                            </a:rPr>
                                            <m:t>7</m:t>
                                          </m:r>
                                        </m:e>
                                      </m:d>
                                    </m:e>
                                  </m:d>
                                </m:e>
                              </m:func>
                              <m:r>
                                <a:rPr lang="en-US" b="0" i="1" baseline="0" smtClean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US" b="0" i="1" baseline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baseline="0" smtClean="0">
                                  <a:latin typeface="Cambria Math" panose="02040503050406030204" pitchFamily="18" charset="0"/>
                                </a:rPr>
                                <m:t>[2]</m:t>
                              </m:r>
                            </m:oMath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D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176225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EE372718-6424-4247-A6B4-7D808AF42DC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0370972"/>
                  </p:ext>
                </p:extLst>
              </p:nvPr>
            </p:nvGraphicFramePr>
            <p:xfrm>
              <a:off x="3090625" y="2397500"/>
              <a:ext cx="5466159" cy="215900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104857">
                      <a:extLst>
                        <a:ext uri="{9D8B030D-6E8A-4147-A177-3AD203B41FA5}">
                          <a16:colId xmlns:a16="http://schemas.microsoft.com/office/drawing/2014/main" val="3392280889"/>
                        </a:ext>
                      </a:extLst>
                    </a:gridCol>
                    <a:gridCol w="2539249">
                      <a:extLst>
                        <a:ext uri="{9D8B030D-6E8A-4147-A177-3AD203B41FA5}">
                          <a16:colId xmlns:a16="http://schemas.microsoft.com/office/drawing/2014/main" val="871047124"/>
                        </a:ext>
                      </a:extLst>
                    </a:gridCol>
                    <a:gridCol w="1822053">
                      <a:extLst>
                        <a:ext uri="{9D8B030D-6E8A-4147-A177-3AD203B41FA5}">
                          <a16:colId xmlns:a16="http://schemas.microsoft.com/office/drawing/2014/main" val="1224363929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Feature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Value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Parameter</a:t>
                          </a:r>
                        </a:p>
                      </a:txBody>
                      <a:tcPr>
                        <a:solidFill>
                          <a:srgbClr val="95698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7481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44000" t="-83333" r="-72000" b="-39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0000" t="-83333" b="-39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612956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44000" t="-189655" r="-72000" b="-3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0000" t="-189655" b="-306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12774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44000" t="-289655" r="-72000" b="-2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0000" t="-289655" b="-206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33971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…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75480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44000" t="-493103" r="-72000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0000" t="-493103" b="-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176225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60702439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B9289-07AD-6947-A582-04279392D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Regression Recap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B198BD2-D455-A944-9C09-2C855E39D38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Dataset</a:t>
                </a:r>
                <a:endParaRPr lang="en-US" b="1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r>
                  <a:rPr lang="en-US" dirty="0"/>
                  <a:t> where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sup>
                    </m:sSup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br>
                  <a:rPr lang="en-US" b="1" dirty="0"/>
                </a:br>
                <a:r>
                  <a:rPr lang="en-US" b="1" dirty="0"/>
                  <a:t>Feature Extraction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: 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sup>
                      </m:sSup>
                    </m:oMath>
                  </m:oMathPara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…, 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br>
                  <a:rPr lang="en-US" dirty="0"/>
                </a:br>
                <a:r>
                  <a:rPr lang="en-US" b="1" dirty="0"/>
                  <a:t>Regression Model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𝜖</m:t>
                      </m:r>
                    </m:oMath>
                    <m:oMath xmlns:m="http://schemas.openxmlformats.org/officeDocument/2006/math"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limLoc m:val="subSup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5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𝜖</m:t>
                          </m:r>
                        </m:e>
                      </m:nary>
                    </m:oMath>
                    <m:oMath xmlns:m="http://schemas.openxmlformats.org/officeDocument/2006/math"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𝜖</m:t>
                      </m:r>
                    </m:oMath>
                  </m:oMathPara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:br>
                  <a:rPr lang="en-US" b="1" dirty="0"/>
                </a:br>
                <a:r>
                  <a:rPr lang="en-US" b="1" dirty="0"/>
                  <a:t>Quality Metric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𝑅𝑆𝑆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limLoc m:val="subSup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5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𝑇</m:t>
                                      </m:r>
                                    </m:sup>
                                  </m:sSup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B198BD2-D455-A944-9C09-2C855E39D38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126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14411943-940E-D942-B33F-553DBDD8E8A8}"/>
                  </a:ext>
                </a:extLst>
              </p:cNvPr>
              <p:cNvSpPr>
                <a:spLocks noGrp="1"/>
              </p:cNvSpPr>
              <p:nvPr>
                <p:ph type="body" idx="2"/>
              </p:nvPr>
            </p:nvSpPr>
            <p:spPr/>
            <p:txBody>
              <a:bodyPr/>
              <a:lstStyle/>
              <a:p>
                <a:pPr marL="158750" indent="0">
                  <a:buNone/>
                </a:pPr>
                <a:r>
                  <a:rPr lang="en-US" b="1" dirty="0"/>
                  <a:t>Predictor</a:t>
                </a:r>
              </a:p>
              <a:p>
                <a:pPr marL="1587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b="1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1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𝑅𝑆𝑆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58750" indent="0">
                  <a:buNone/>
                </a:pPr>
                <a:br>
                  <a:rPr lang="en-US" b="1" dirty="0"/>
                </a:br>
                <a:r>
                  <a:rPr lang="en-US" b="1" dirty="0"/>
                  <a:t>ML Algorithm</a:t>
                </a:r>
              </a:p>
              <a:p>
                <a:pPr marL="158750" indent="0">
                  <a:buNone/>
                </a:pPr>
                <a:r>
                  <a:rPr lang="en-US" dirty="0"/>
                  <a:t>Optimized using Gradient Descent</a:t>
                </a:r>
              </a:p>
              <a:p>
                <a:pPr marL="158750" indent="0">
                  <a:buNone/>
                </a:pPr>
                <a:endParaRPr lang="en-US" dirty="0"/>
              </a:p>
              <a:p>
                <a:pPr marL="158750" indent="0">
                  <a:buNone/>
                </a:pPr>
                <a:r>
                  <a:rPr lang="en-US" b="1" dirty="0"/>
                  <a:t>Prediction</a:t>
                </a:r>
              </a:p>
              <a:p>
                <a:pPr marL="1587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14411943-940E-D942-B33F-553DBDD8E8A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2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9B95FF-BD9B-5242-98EA-2FD344A5C91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49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30DDB8-2C44-7C47-A89E-C63DB6C318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3040" y="2779922"/>
            <a:ext cx="2963744" cy="196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004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D84EE-F3AB-A741-B222-DB04AE3AF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900" dirty="0"/>
              <a:t>It’s Everywhere…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69FD5-E3AE-3C44-A171-F1D42F735B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29C4DA-475C-E94A-A805-809AE094AE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BF2BF3-D0F8-E24A-9C10-A2607F389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695" y="304271"/>
            <a:ext cx="1826559" cy="18265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08CD9A7-A704-AB47-9AB2-0117A077B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684" y="819835"/>
            <a:ext cx="1961029" cy="11048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9519AB-1B08-7A4C-8E76-9894AEA8E2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9600" y="2135329"/>
            <a:ext cx="1422400" cy="1422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7913867-30D0-B345-BAB8-8B585067C8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4975" y="3557729"/>
            <a:ext cx="1587500" cy="127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5EF076-1BB1-1D47-90A4-2AACA8FD83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4525" y="2313129"/>
            <a:ext cx="18923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36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D84EE-F3AB-A741-B222-DB04AE3AF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900" dirty="0"/>
              <a:t>It’s Everywhere…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69FD5-E3AE-3C44-A171-F1D42F735B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29C4DA-475C-E94A-A805-809AE094AE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pic>
        <p:nvPicPr>
          <p:cNvPr id="1026" name="Picture 2" descr="https://lh3.googleusercontent.com/oVooJBrOsJlRrkZ9FeQyuoct_Qo2F621SXDDpWooSjF0afR9RxhgHm3fB8p-s1pNQ0oysPt5LgB4fQHDmk5sQT907haYLnDaTuzRPvU8zHRPDXgenO7bS3oBMZ6qhYQC5WEi2w2GMJg">
            <a:extLst>
              <a:ext uri="{FF2B5EF4-FFF2-40B4-BE49-F238E27FC236}">
                <a16:creationId xmlns:a16="http://schemas.microsoft.com/office/drawing/2014/main" id="{AE7068E1-4C26-C846-A421-2EA38AAC23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130" y="146797"/>
            <a:ext cx="6548870" cy="484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66175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63F03-5C22-5940-89D0-E8EB60E88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Machine Learning?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344864-3871-4140-84F5-691826107C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Generically (and vaguely)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Machine Learning is the study of algorithms that </a:t>
            </a:r>
            <a:br>
              <a:rPr lang="en-US" dirty="0"/>
            </a:br>
            <a:r>
              <a:rPr lang="en-US" dirty="0"/>
              <a:t>improve their </a:t>
            </a:r>
            <a:r>
              <a:rPr lang="en-US" b="1" dirty="0"/>
              <a:t>performance </a:t>
            </a:r>
            <a:r>
              <a:rPr lang="en-US" dirty="0"/>
              <a:t>at some </a:t>
            </a:r>
            <a:r>
              <a:rPr lang="en-US" b="1" dirty="0"/>
              <a:t>task </a:t>
            </a:r>
            <a:r>
              <a:rPr lang="en-US" dirty="0"/>
              <a:t>with </a:t>
            </a:r>
            <a:r>
              <a:rPr lang="en-US" b="1" dirty="0"/>
              <a:t>experience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1FA6E-37AE-FB49-A40D-18238F050D7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AFEF04DB-6717-834F-B562-2C7E47439220}"/>
              </a:ext>
            </a:extLst>
          </p:cNvPr>
          <p:cNvSpPr/>
          <p:nvPr/>
        </p:nvSpPr>
        <p:spPr>
          <a:xfrm>
            <a:off x="3718424" y="3119056"/>
            <a:ext cx="853576" cy="792355"/>
          </a:xfrm>
          <a:prstGeom prst="flowChartMagneticDisk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5CD84A0-1D6B-264E-B54B-B8CA1A542018}"/>
              </a:ext>
            </a:extLst>
          </p:cNvPr>
          <p:cNvGrpSpPr/>
          <p:nvPr/>
        </p:nvGrpSpPr>
        <p:grpSpPr>
          <a:xfrm>
            <a:off x="4641333" y="3076869"/>
            <a:ext cx="1719840" cy="834542"/>
            <a:chOff x="1839308" y="2342371"/>
            <a:chExt cx="3126817" cy="1649550"/>
          </a:xfrm>
        </p:grpSpPr>
        <p:sp>
          <p:nvSpPr>
            <p:cNvPr id="7" name="Right Arrow 6">
              <a:extLst>
                <a:ext uri="{FF2B5EF4-FFF2-40B4-BE49-F238E27FC236}">
                  <a16:creationId xmlns:a16="http://schemas.microsoft.com/office/drawing/2014/main" id="{F1E3998A-12CA-6C4B-9D7A-96DBB0339CAE}"/>
                </a:ext>
              </a:extLst>
            </p:cNvPr>
            <p:cNvSpPr/>
            <p:nvPr/>
          </p:nvSpPr>
          <p:spPr>
            <a:xfrm>
              <a:off x="1839308" y="2985694"/>
              <a:ext cx="742214" cy="511361"/>
            </a:xfrm>
            <a:prstGeom prst="rightArrow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ED65EBD8-9B92-DE49-9A25-46BDFE6154DE}"/>
                </a:ext>
              </a:extLst>
            </p:cNvPr>
            <p:cNvSpPr/>
            <p:nvPr/>
          </p:nvSpPr>
          <p:spPr>
            <a:xfrm>
              <a:off x="2659147" y="2342371"/>
              <a:ext cx="2306978" cy="1649550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ML</a:t>
              </a:r>
            </a:p>
            <a:p>
              <a:pPr algn="ctr"/>
              <a:r>
                <a:rPr lang="en-US" sz="18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Method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D224139-889B-3740-9E2E-865A246AB267}"/>
              </a:ext>
            </a:extLst>
          </p:cNvPr>
          <p:cNvGrpSpPr/>
          <p:nvPr/>
        </p:nvGrpSpPr>
        <p:grpSpPr>
          <a:xfrm>
            <a:off x="6403869" y="3076869"/>
            <a:ext cx="1722329" cy="834541"/>
            <a:chOff x="5314971" y="2342371"/>
            <a:chExt cx="3131344" cy="1649550"/>
          </a:xfrm>
        </p:grpSpPr>
        <p:sp>
          <p:nvSpPr>
            <p:cNvPr id="10" name="Right Arrow 9">
              <a:extLst>
                <a:ext uri="{FF2B5EF4-FFF2-40B4-BE49-F238E27FC236}">
                  <a16:creationId xmlns:a16="http://schemas.microsoft.com/office/drawing/2014/main" id="{65DE5D1E-B965-8B43-A530-4DBB86006929}"/>
                </a:ext>
              </a:extLst>
            </p:cNvPr>
            <p:cNvSpPr/>
            <p:nvPr/>
          </p:nvSpPr>
          <p:spPr>
            <a:xfrm>
              <a:off x="5314971" y="3018696"/>
              <a:ext cx="761018" cy="511361"/>
            </a:xfrm>
            <a:prstGeom prst="rightArrow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CA940725-CBCF-FC49-B113-717AF1D5A9BD}"/>
                </a:ext>
              </a:extLst>
            </p:cNvPr>
            <p:cNvSpPr/>
            <p:nvPr/>
          </p:nvSpPr>
          <p:spPr>
            <a:xfrm>
              <a:off x="6139337" y="2342371"/>
              <a:ext cx="2306978" cy="164955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18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Intelligence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8512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C8EB7-497B-1E46-B4DE-1649070CF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Overview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41F671-6987-8041-BAD5-DE0A15185A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This course is broken up into 5 main case studies to explore ML in various contexts/applications.</a:t>
            </a:r>
          </a:p>
          <a:p>
            <a:pPr marL="139700" indent="0">
              <a:buNone/>
            </a:pPr>
            <a:endParaRPr lang="en-US" dirty="0"/>
          </a:p>
          <a:p>
            <a:pPr marL="482600" indent="-342900">
              <a:buAutoNum type="arabicPeriod"/>
            </a:pPr>
            <a:r>
              <a:rPr lang="en-US" dirty="0"/>
              <a:t>Regression</a:t>
            </a:r>
          </a:p>
          <a:p>
            <a:pPr lvl="1"/>
            <a:r>
              <a:rPr lang="en-US" dirty="0"/>
              <a:t>Predicting housing prices	</a:t>
            </a:r>
          </a:p>
          <a:p>
            <a:pPr marL="482600" indent="-342900">
              <a:buAutoNum type="arabicPeriod"/>
            </a:pPr>
            <a:r>
              <a:rPr lang="en-US" dirty="0"/>
              <a:t>Classification</a:t>
            </a:r>
          </a:p>
          <a:p>
            <a:pPr lvl="1"/>
            <a:r>
              <a:rPr lang="en-US" dirty="0"/>
              <a:t>Positive/Negative reviews (Sentiment analysis)</a:t>
            </a:r>
          </a:p>
          <a:p>
            <a:pPr marL="482600" indent="-342900">
              <a:buAutoNum type="arabicPeriod"/>
            </a:pPr>
            <a:r>
              <a:rPr lang="en-US" dirty="0"/>
              <a:t>Document Retrieval + Clustering </a:t>
            </a:r>
          </a:p>
          <a:p>
            <a:pPr lvl="1"/>
            <a:r>
              <a:rPr lang="en-US" dirty="0"/>
              <a:t>Find similar news articles</a:t>
            </a:r>
          </a:p>
          <a:p>
            <a:pPr marL="482600" indent="-342900">
              <a:buAutoNum type="arabicPeriod"/>
            </a:pPr>
            <a:r>
              <a:rPr lang="en-US" dirty="0"/>
              <a:t>Recommender Systems</a:t>
            </a:r>
          </a:p>
          <a:p>
            <a:pPr lvl="1"/>
            <a:r>
              <a:rPr lang="en-US" dirty="0"/>
              <a:t>Given past purchases, what do we recommend to you?</a:t>
            </a:r>
          </a:p>
          <a:p>
            <a:pPr marL="482600" indent="-342900">
              <a:buAutoNum type="arabicPeriod"/>
            </a:pPr>
            <a:r>
              <a:rPr lang="en-US" dirty="0"/>
              <a:t>Deep Learning</a:t>
            </a:r>
          </a:p>
          <a:p>
            <a:pPr lvl="1"/>
            <a:r>
              <a:rPr lang="en-US" dirty="0"/>
              <a:t>Recognizing objects in images</a:t>
            </a:r>
          </a:p>
          <a:p>
            <a:pPr marL="482600" indent="-342900">
              <a:buAutoNum type="arabicPeriod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25654C-98B9-8743-8FBE-59EB920AB3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54345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FCE33-21D6-1548-80D2-B69DDFDA0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Topics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A06212-13B0-DB47-A97F-2AAC5769789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6A4739E-7BB6-B349-823E-5FD4333A09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8402206"/>
              </p:ext>
            </p:extLst>
          </p:nvPr>
        </p:nvGraphicFramePr>
        <p:xfrm>
          <a:off x="2504661" y="240316"/>
          <a:ext cx="6726279" cy="465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344189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7214EA2-7F01-7A45-B322-8ED0E4C9B5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67214EA2-7F01-7A45-B322-8ED0E4C9B5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31286F8-5709-AB4A-BDD3-A615569560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dgm id="{931286F8-5709-AB4A-BDD3-A615569560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EA6506-E759-7E42-9CD3-5FBDC73606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99EA6506-E759-7E42-9CD3-5FBDC73606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4C2CF2F-809B-1548-9225-AD647564B4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E4C2CF2F-809B-1548-9225-AD647564B4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DD41438-2C8E-F248-A34A-AA871C7A28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graphicEl>
                                              <a:dgm id="{3DD41438-2C8E-F248-A34A-AA871C7A28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2543EFA-5A96-CD48-BB54-429B39E6BB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graphicEl>
                                              <a:dgm id="{02543EFA-5A96-CD48-BB54-429B39E6BB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Ulysse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</TotalTime>
  <Words>2480</Words>
  <Application>Microsoft Office PowerPoint</Application>
  <PresentationFormat>On-screen Show (16:9)</PresentationFormat>
  <Paragraphs>595</Paragraphs>
  <Slides>49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1" baseType="lpstr">
      <vt:lpstr>Wingdings</vt:lpstr>
      <vt:lpstr>Arial</vt:lpstr>
      <vt:lpstr>Roboto</vt:lpstr>
      <vt:lpstr>Cambria Math</vt:lpstr>
      <vt:lpstr>Georgia</vt:lpstr>
      <vt:lpstr>Calibri</vt:lpstr>
      <vt:lpstr>Courier New</vt:lpstr>
      <vt:lpstr>Roboto Thin</vt:lpstr>
      <vt:lpstr>Roboto Medium</vt:lpstr>
      <vt:lpstr>Nunito Sans</vt:lpstr>
      <vt:lpstr>Open Sans</vt:lpstr>
      <vt:lpstr>Ulysses template</vt:lpstr>
      <vt:lpstr>CSE/STAT 416 Introduction + Regression  Hunter Schafer University of Washington March 29, 2021</vt:lpstr>
      <vt:lpstr>PowerPoint Presentation</vt:lpstr>
      <vt:lpstr>PowerPoint Presentation</vt:lpstr>
      <vt:lpstr>It’s Everywhere!</vt:lpstr>
      <vt:lpstr>It’s Everywhere…</vt:lpstr>
      <vt:lpstr>It’s Everywhere…</vt:lpstr>
      <vt:lpstr>What is Machine Learning?</vt:lpstr>
      <vt:lpstr>Course Overview</vt:lpstr>
      <vt:lpstr>Course Topics </vt:lpstr>
      <vt:lpstr>ML Course Landscape</vt:lpstr>
      <vt:lpstr>Level of Course</vt:lpstr>
      <vt:lpstr>Course Logistics</vt:lpstr>
      <vt:lpstr>Who am I?</vt:lpstr>
      <vt:lpstr>Who are the TAs?</vt:lpstr>
      <vt:lpstr>PowerPoint Presentation</vt:lpstr>
      <vt:lpstr>PowerPoint Presentation</vt:lpstr>
      <vt:lpstr>Assessment</vt:lpstr>
      <vt:lpstr>Homework Logistics</vt:lpstr>
      <vt:lpstr>Getting Help</vt:lpstr>
      <vt:lpstr>1 minute</vt:lpstr>
      <vt:lpstr>Case Study 1</vt:lpstr>
      <vt:lpstr>Fitting Data</vt:lpstr>
      <vt:lpstr>Model</vt:lpstr>
      <vt:lpstr>Predictor</vt:lpstr>
      <vt:lpstr>ML Pipeline</vt:lpstr>
      <vt:lpstr>Linear Regression</vt:lpstr>
      <vt:lpstr>PowerPoint Presentation</vt:lpstr>
      <vt:lpstr>Linear Regression Model</vt:lpstr>
      <vt:lpstr>Basic Idea</vt:lpstr>
      <vt:lpstr>PowerPoint Presentation</vt:lpstr>
      <vt:lpstr>“Cost” of predictor</vt:lpstr>
      <vt:lpstr>Residual Sum of Squares (RSS)</vt:lpstr>
      <vt:lpstr>1 min</vt:lpstr>
      <vt:lpstr>1 min</vt:lpstr>
      <vt:lpstr>2 min</vt:lpstr>
      <vt:lpstr>PowerPoint Presentation</vt:lpstr>
      <vt:lpstr>Minimizing Cost</vt:lpstr>
      <vt:lpstr>Gradient Descent</vt:lpstr>
      <vt:lpstr>PowerPoint Presentation</vt:lpstr>
      <vt:lpstr>PowerPoint Presentation</vt:lpstr>
      <vt:lpstr>Higher Order Features</vt:lpstr>
      <vt:lpstr>Polynomial Regression</vt:lpstr>
      <vt:lpstr>Polynomial Regression</vt:lpstr>
      <vt:lpstr>Features</vt:lpstr>
      <vt:lpstr>Adding Other Inputs</vt:lpstr>
      <vt:lpstr>More Inputs - Visually</vt:lpstr>
      <vt:lpstr>Notation</vt:lpstr>
      <vt:lpstr>Features</vt:lpstr>
      <vt:lpstr>Linear Regression 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Hunter Schafer</cp:lastModifiedBy>
  <cp:revision>117</cp:revision>
  <cp:lastPrinted>2019-06-24T20:26:47Z</cp:lastPrinted>
  <dcterms:modified xsi:type="dcterms:W3CDTF">2021-03-29T23:54:41Z</dcterms:modified>
</cp:coreProperties>
</file>