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0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2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3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4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6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7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8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9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20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21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22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2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24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25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26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27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28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29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30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31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32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33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34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35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notesSlides/notesSlide36.xml" ContentType="application/vnd.openxmlformats-officedocument.presentationml.notesSlide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3"/>
    <p:restoredTop sz="85341" autoAdjust="0"/>
  </p:normalViewPr>
  <p:slideViewPr>
    <p:cSldViewPr>
      <p:cViewPr varScale="1">
        <p:scale>
          <a:sx n="101" d="100"/>
          <a:sy n="101" d="100"/>
        </p:scale>
        <p:origin x="1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7" d="100"/>
          <a:sy n="87" d="100"/>
        </p:scale>
        <p:origin x="2008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82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57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62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8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8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14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45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12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1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0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2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2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13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57B1A-58F5-4F72-AE13-27D6DED006A1}" type="slidenum">
              <a:rPr lang="en-US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Clone family: objects created from the same prototype.  All such objects are identical except for their assignable slots.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Factor the common information into a “map.”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Representation of an object is the contents of the assignable slots plus a pointer to the shared map object.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For each slot, the map contains: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. the name of the slot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. whether it is a parent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. the offset of the associated data in the object if the slot is assignable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. the value if it is not assignable.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If the user changes a constant slot, then a new map is created for the resulting object.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Under the hood, the maps play the role of classes/types from class-based object-oriented languages, but the user does not have to know.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</a:rPr>
              <a:t>Compiler treats the map of an object as its internal type, used intensively during optimization.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99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46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54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19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275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604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80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718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243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985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879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228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66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534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3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7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07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20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02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7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828B6-A826-402D-AC51-9E40DB5C05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0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1FCDBB-8FE2-0C42-879A-F4FE91EFB1E3}" type="datetime1">
              <a:rPr lang="en-US" smtClean="0"/>
              <a:t>6/1/21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9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91B84-F4F2-4646-A737-258AE446BB4B}" type="datetime1">
              <a:rPr lang="en-US" smtClean="0"/>
              <a:t>6/1/21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A70A-4FA4-0041-B93A-C535D16AB18C}" type="datetime1">
              <a:rPr lang="en-US" smtClean="0"/>
              <a:t>6/1/21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82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A9A05-26D6-B748-8A57-24C62EEBBFE0}" type="datetime1">
              <a:rPr lang="en-US" smtClean="0"/>
              <a:t>6/1/21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1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E577-35BF-2644-9B38-CC5C2D40BAFA}" type="datetime1">
              <a:rPr lang="en-US" smtClean="0"/>
              <a:t>6/1/21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6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840FD-92B5-9349-B7C7-22D9C8F99898}" type="datetime1">
              <a:rPr lang="en-US" smtClean="0"/>
              <a:t>6/1/21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D11A-5A5E-4F48-BE85-2951191B9331}" type="datetime1">
              <a:rPr lang="en-US" smtClean="0"/>
              <a:t>6/1/21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DA7D-48A1-2249-A110-1BD7DB40F398}" type="datetime1">
              <a:rPr lang="en-US" smtClean="0"/>
              <a:t>6/1/21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6D38-3FBC-394E-8276-8E20D170BA96}" type="datetime1">
              <a:rPr lang="en-US" smtClean="0"/>
              <a:t>6/1/21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3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CA528-B0B3-4D48-970A-9355E4A89CAB}" type="datetime1">
              <a:rPr lang="en-US" smtClean="0"/>
              <a:t>6/1/21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1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E3EB-E4AD-1A44-87D6-F46C3FE5D6A8}" type="datetime1">
              <a:rPr lang="en-US" smtClean="0"/>
              <a:t>6/1/21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6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DB24-50F9-0348-9E8B-01AEE3E769EA}" type="datetime1">
              <a:rPr lang="en-US" smtClean="0"/>
              <a:t>6/1/21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5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548F4B9-F7DF-9F40-9EF1-39F4312514C7}" type="datetime1">
              <a:rPr lang="en-US" smtClean="0"/>
              <a:t>6/1/21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notesSlide" Target="../notesSlides/notesSlide10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10" Type="http://schemas.openxmlformats.org/officeDocument/2006/relationships/tags" Target="../tags/tag4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tags" Target="../tags/tag83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tags" Target="../tags/tag8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Relationship Id="rId27" Type="http://schemas.openxmlformats.org/officeDocument/2006/relationships/tags" Target="../tags/tag8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notesSlide" Target="../notesSlides/notesSlide12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26" Type="http://schemas.openxmlformats.org/officeDocument/2006/relationships/notesSlide" Target="../notesSlides/notesSlide14.xml"/><Relationship Id="rId3" Type="http://schemas.openxmlformats.org/officeDocument/2006/relationships/tags" Target="../tags/tag122.xml"/><Relationship Id="rId21" Type="http://schemas.openxmlformats.org/officeDocument/2006/relationships/tags" Target="../tags/tag140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tags" Target="../tags/tag139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24" Type="http://schemas.openxmlformats.org/officeDocument/2006/relationships/tags" Target="../tags/tag143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tags" Target="../tags/tag142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tags" Target="../tags/tag14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notesSlide" Target="../notesSlides/notesSlide15.xml"/><Relationship Id="rId3" Type="http://schemas.openxmlformats.org/officeDocument/2006/relationships/tags" Target="../tags/tag146.xml"/><Relationship Id="rId21" Type="http://schemas.openxmlformats.org/officeDocument/2006/relationships/tags" Target="../tags/tag164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tags" Target="../tags/tag163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0.xml"/><Relationship Id="rId4" Type="http://schemas.openxmlformats.org/officeDocument/2006/relationships/tags" Target="../tags/tag17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9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" Type="http://schemas.openxmlformats.org/officeDocument/2006/relationships/tags" Target="../tags/tag192.xml"/><Relationship Id="rId21" Type="http://schemas.openxmlformats.org/officeDocument/2006/relationships/tags" Target="../tags/tag210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33" Type="http://schemas.openxmlformats.org/officeDocument/2006/relationships/notesSlide" Target="../notesSlides/notesSlide21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29" Type="http://schemas.openxmlformats.org/officeDocument/2006/relationships/tags" Target="../tags/tag218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32" Type="http://schemas.openxmlformats.org/officeDocument/2006/relationships/slideLayout" Target="../slideLayouts/slideLayout6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31" Type="http://schemas.openxmlformats.org/officeDocument/2006/relationships/tags" Target="../tags/tag220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Relationship Id="rId8" Type="http://schemas.openxmlformats.org/officeDocument/2006/relationships/tags" Target="../tags/tag19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28.xml"/><Relationship Id="rId13" Type="http://schemas.openxmlformats.org/officeDocument/2006/relationships/tags" Target="../tags/tag233.xml"/><Relationship Id="rId18" Type="http://schemas.openxmlformats.org/officeDocument/2006/relationships/image" Target="../media/image4.png"/><Relationship Id="rId3" Type="http://schemas.openxmlformats.org/officeDocument/2006/relationships/tags" Target="../tags/tag223.xml"/><Relationship Id="rId7" Type="http://schemas.openxmlformats.org/officeDocument/2006/relationships/tags" Target="../tags/tag227.xml"/><Relationship Id="rId12" Type="http://schemas.openxmlformats.org/officeDocument/2006/relationships/tags" Target="../tags/tag232.xml"/><Relationship Id="rId17" Type="http://schemas.openxmlformats.org/officeDocument/2006/relationships/notesSlide" Target="../notesSlides/notesSlide22.xml"/><Relationship Id="rId2" Type="http://schemas.openxmlformats.org/officeDocument/2006/relationships/tags" Target="../tags/tag222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1" Type="http://schemas.openxmlformats.org/officeDocument/2006/relationships/tags" Target="../tags/tag231.xml"/><Relationship Id="rId5" Type="http://schemas.openxmlformats.org/officeDocument/2006/relationships/tags" Target="../tags/tag225.xml"/><Relationship Id="rId15" Type="http://schemas.openxmlformats.org/officeDocument/2006/relationships/tags" Target="../tags/tag235.xml"/><Relationship Id="rId10" Type="http://schemas.openxmlformats.org/officeDocument/2006/relationships/tags" Target="../tags/tag230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4" Type="http://schemas.openxmlformats.org/officeDocument/2006/relationships/tags" Target="../tags/tag2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0.xml"/><Relationship Id="rId4" Type="http://schemas.openxmlformats.org/officeDocument/2006/relationships/tags" Target="../tags/tag23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24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3" Type="http://schemas.openxmlformats.org/officeDocument/2006/relationships/tags" Target="../tags/tag2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5" Type="http://schemas.openxmlformats.org/officeDocument/2006/relationships/tags" Target="../tags/tag256.xml"/><Relationship Id="rId4" Type="http://schemas.openxmlformats.org/officeDocument/2006/relationships/tags" Target="../tags/tag25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2.xml"/><Relationship Id="rId4" Type="http://schemas.openxmlformats.org/officeDocument/2006/relationships/tags" Target="../tags/tag26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70.xml"/><Relationship Id="rId13" Type="http://schemas.openxmlformats.org/officeDocument/2006/relationships/tags" Target="../tags/tag275.xml"/><Relationship Id="rId3" Type="http://schemas.openxmlformats.org/officeDocument/2006/relationships/tags" Target="../tags/tag265.xml"/><Relationship Id="rId7" Type="http://schemas.openxmlformats.org/officeDocument/2006/relationships/tags" Target="../tags/tag269.xml"/><Relationship Id="rId12" Type="http://schemas.openxmlformats.org/officeDocument/2006/relationships/tags" Target="../tags/tag274.xml"/><Relationship Id="rId17" Type="http://schemas.openxmlformats.org/officeDocument/2006/relationships/notesSlide" Target="../notesSlides/notesSlide28.xml"/><Relationship Id="rId2" Type="http://schemas.openxmlformats.org/officeDocument/2006/relationships/tags" Target="../tags/tag26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1" Type="http://schemas.openxmlformats.org/officeDocument/2006/relationships/tags" Target="../tags/tag273.xml"/><Relationship Id="rId5" Type="http://schemas.openxmlformats.org/officeDocument/2006/relationships/tags" Target="../tags/tag267.xml"/><Relationship Id="rId15" Type="http://schemas.openxmlformats.org/officeDocument/2006/relationships/tags" Target="../tags/tag277.xml"/><Relationship Id="rId10" Type="http://schemas.openxmlformats.org/officeDocument/2006/relationships/tags" Target="../tags/tag272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tags" Target="../tags/tag290.xml"/><Relationship Id="rId3" Type="http://schemas.openxmlformats.org/officeDocument/2006/relationships/tags" Target="../tags/tag280.xml"/><Relationship Id="rId7" Type="http://schemas.openxmlformats.org/officeDocument/2006/relationships/tags" Target="../tags/tag284.xml"/><Relationship Id="rId12" Type="http://schemas.openxmlformats.org/officeDocument/2006/relationships/tags" Target="../tags/tag289.xml"/><Relationship Id="rId17" Type="http://schemas.openxmlformats.org/officeDocument/2006/relationships/notesSlide" Target="../notesSlides/notesSlide29.xml"/><Relationship Id="rId2" Type="http://schemas.openxmlformats.org/officeDocument/2006/relationships/tags" Target="../tags/tag27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5" Type="http://schemas.openxmlformats.org/officeDocument/2006/relationships/tags" Target="../tags/tag282.xml"/><Relationship Id="rId15" Type="http://schemas.openxmlformats.org/officeDocument/2006/relationships/tags" Target="../tags/tag292.xml"/><Relationship Id="rId10" Type="http://schemas.openxmlformats.org/officeDocument/2006/relationships/tags" Target="../tags/tag287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9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7" Type="http://schemas.openxmlformats.org/officeDocument/2006/relationships/notesSlide" Target="../notesSlides/notesSlide30.xml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7.xml"/><Relationship Id="rId4" Type="http://schemas.openxmlformats.org/officeDocument/2006/relationships/tags" Target="../tags/tag29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7" Type="http://schemas.openxmlformats.org/officeDocument/2006/relationships/notesSlide" Target="../notesSlides/notesSlide31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2.xml"/><Relationship Id="rId4" Type="http://schemas.openxmlformats.org/officeDocument/2006/relationships/tags" Target="../tags/tag30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13" Type="http://schemas.openxmlformats.org/officeDocument/2006/relationships/tags" Target="../tags/tag315.xml"/><Relationship Id="rId3" Type="http://schemas.openxmlformats.org/officeDocument/2006/relationships/tags" Target="../tags/tag305.xml"/><Relationship Id="rId7" Type="http://schemas.openxmlformats.org/officeDocument/2006/relationships/tags" Target="../tags/tag309.xml"/><Relationship Id="rId12" Type="http://schemas.openxmlformats.org/officeDocument/2006/relationships/tags" Target="../tags/tag314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1" Type="http://schemas.openxmlformats.org/officeDocument/2006/relationships/tags" Target="../tags/tag313.xml"/><Relationship Id="rId5" Type="http://schemas.openxmlformats.org/officeDocument/2006/relationships/tags" Target="../tags/tag307.xml"/><Relationship Id="rId15" Type="http://schemas.openxmlformats.org/officeDocument/2006/relationships/notesSlide" Target="../notesSlides/notesSlide32.xml"/><Relationship Id="rId10" Type="http://schemas.openxmlformats.org/officeDocument/2006/relationships/tags" Target="../tags/tag312.xml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18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2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26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6" Type="http://schemas.openxmlformats.org/officeDocument/2006/relationships/notesSlide" Target="../notesSlides/notesSlide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30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6" Type="http://schemas.openxmlformats.org/officeDocument/2006/relationships/notesSlide" Target="../notesSlides/notesSlide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notesSlide" Target="../notesSlides/notesSlide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7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Hal Perkins</a:t>
            </a:r>
          </a:p>
          <a:p>
            <a:pPr eaLnBrk="1" hangingPunct="1"/>
            <a:r>
              <a:rPr lang="en-US" sz="2800" dirty="0"/>
              <a:t>Spring 2021</a:t>
            </a:r>
          </a:p>
          <a:p>
            <a:r>
              <a:rPr lang="en-US" sz="2800" dirty="0"/>
              <a:t>Dynamic Languages</a:t>
            </a:r>
          </a:p>
          <a:p>
            <a:pPr eaLnBrk="1" hangingPunct="1"/>
            <a:endParaRPr lang="en-US" sz="2800" dirty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de-DE" dirty="0">
                <a:solidFill>
                  <a:srgbClr val="7030A0"/>
                </a:solidFill>
              </a:rPr>
              <a:t>CSE 413 Spring 2021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586F07FF-C179-4CB3-A89D-1530F1CEAFED}" type="slidenum">
              <a:rPr lang="en-US" smtClean="0">
                <a:solidFill>
                  <a:srgbClr val="7030A0"/>
                </a:solidFill>
              </a:rPr>
              <a:pPr/>
              <a:t>1</a:t>
            </a:fld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Messages and 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4419600" cy="4572000"/>
          </a:xfrm>
        </p:spPr>
        <p:txBody>
          <a:bodyPr/>
          <a:lstStyle/>
          <a:p>
            <a:pPr eaLnBrk="1" hangingPunct="1"/>
            <a:r>
              <a:rPr lang="en-US" sz="2400" dirty="0"/>
              <a:t>When a message is sent, search the receiver object for a slot with that name</a:t>
            </a:r>
          </a:p>
          <a:p>
            <a:pPr eaLnBrk="1" hangingPunct="1"/>
            <a:r>
              <a:rPr lang="en-US" sz="2400" dirty="0"/>
              <a:t>If none found, all parents are searched</a:t>
            </a:r>
          </a:p>
          <a:p>
            <a:pPr lvl="1" eaLnBrk="1" hangingPunct="1"/>
            <a:r>
              <a:rPr lang="en-US" sz="2000" dirty="0"/>
              <a:t>Runtime error if more than one parent has a slot with the same name</a:t>
            </a:r>
          </a:p>
          <a:p>
            <a:pPr eaLnBrk="1" hangingPunct="1"/>
            <a:r>
              <a:rPr lang="en-US" sz="2400" dirty="0"/>
              <a:t>If slot found, its contents are evaluated and returned</a:t>
            </a:r>
          </a:p>
          <a:p>
            <a:pPr lvl="1" eaLnBrk="1" hangingPunct="1"/>
            <a:r>
              <a:rPr lang="en-US" sz="2000" dirty="0"/>
              <a:t>Runtime error if no slot found 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458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4581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endParaRPr lang="en-US"/>
          </a:p>
        </p:txBody>
      </p:sp>
      <p:sp>
        <p:nvSpPr>
          <p:cNvPr id="24582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24583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3</a:t>
            </a:r>
          </a:p>
        </p:txBody>
      </p:sp>
      <p:sp>
        <p:nvSpPr>
          <p:cNvPr id="24584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26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x:</a:t>
            </a:r>
          </a:p>
        </p:txBody>
      </p:sp>
      <p:sp>
        <p:nvSpPr>
          <p:cNvPr id="2458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42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4586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626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4587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342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626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print</a:t>
            </a:r>
          </a:p>
        </p:txBody>
      </p:sp>
      <p:sp>
        <p:nvSpPr>
          <p:cNvPr id="24589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4590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76200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7620000" y="2286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clone</a:t>
            </a:r>
          </a:p>
        </p:txBody>
      </p:sp>
      <p:sp>
        <p:nvSpPr>
          <p:cNvPr id="24593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342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28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286000"/>
            <a:ext cx="4267200" cy="35814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Messages and Methods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560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25607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3</a:t>
            </a:r>
          </a:p>
        </p:txBody>
      </p:sp>
      <p:sp>
        <p:nvSpPr>
          <p:cNvPr id="25608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26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x:</a:t>
            </a:r>
          </a:p>
        </p:txBody>
      </p:sp>
      <p:sp>
        <p:nvSpPr>
          <p:cNvPr id="25609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42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626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5611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342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626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print</a:t>
            </a:r>
          </a:p>
        </p:txBody>
      </p:sp>
      <p:sp>
        <p:nvSpPr>
          <p:cNvPr id="25613" name="Rectangle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5614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76200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7620000" y="2286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clone</a:t>
            </a:r>
          </a:p>
        </p:txBody>
      </p:sp>
      <p:sp>
        <p:nvSpPr>
          <p:cNvPr id="25617" name="Rectangle 1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342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5618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136650" y="22860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obj</a:t>
            </a:r>
            <a:r>
              <a:rPr lang="en-US" dirty="0"/>
              <a:t> x </a:t>
            </a:r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3600" y="25304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59150" y="2301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5621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81050" y="30321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obj</a:t>
            </a:r>
            <a:r>
              <a:rPr lang="en-US" dirty="0"/>
              <a:t> print </a:t>
            </a:r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133600" y="3276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30480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print point object</a:t>
            </a:r>
          </a:p>
        </p:txBody>
      </p:sp>
      <p:sp>
        <p:nvSpPr>
          <p:cNvPr id="25624" name="Rectangl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82650" y="4267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obj</a:t>
            </a:r>
            <a:r>
              <a:rPr lang="en-US" dirty="0"/>
              <a:t> x: 4 </a:t>
            </a:r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057400" y="45116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124200" y="4267200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obj</a:t>
            </a:r>
          </a:p>
          <a:p>
            <a:r>
              <a:rPr lang="en-US" i="1" dirty="0"/>
              <a:t>after setting </a:t>
            </a:r>
          </a:p>
          <a:p>
            <a:r>
              <a:rPr lang="en-US" i="1" dirty="0"/>
              <a:t>x slot to 4.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Mixing State and Behavior</a:t>
            </a: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6627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6628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6629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286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+</a:t>
            </a:r>
          </a:p>
        </p:txBody>
      </p:sp>
      <p:sp>
        <p:nvSpPr>
          <p:cNvPr id="26630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2286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2000"/>
              <a:t>add points</a:t>
            </a:r>
          </a:p>
        </p:txBody>
      </p:sp>
      <p:grpSp>
        <p:nvGrpSpPr>
          <p:cNvPr id="2" name="Group 3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295400" y="3733800"/>
            <a:ext cx="2743200" cy="2667000"/>
            <a:chOff x="816" y="2352"/>
            <a:chExt cx="1728" cy="1680"/>
          </a:xfrm>
        </p:grpSpPr>
        <p:sp>
          <p:nvSpPr>
            <p:cNvPr id="26643" name="Rectangl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16" y="268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</a:t>
              </a:r>
            </a:p>
          </p:txBody>
        </p:sp>
        <p:sp>
          <p:nvSpPr>
            <p:cNvPr id="26644" name="Rectangle 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80" y="268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4</a:t>
              </a:r>
            </a:p>
          </p:txBody>
        </p:sp>
        <p:sp>
          <p:nvSpPr>
            <p:cNvPr id="26645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16" y="302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</a:t>
              </a:r>
            </a:p>
          </p:txBody>
        </p:sp>
        <p:sp>
          <p:nvSpPr>
            <p:cNvPr id="26646" name="Rectangle 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680" y="302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/>
                <a:t>17</a:t>
              </a:r>
            </a:p>
          </p:txBody>
        </p:sp>
        <p:sp>
          <p:nvSpPr>
            <p:cNvPr id="26647" name="Rectangle 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16" y="336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x:</a:t>
              </a:r>
            </a:p>
          </p:txBody>
        </p:sp>
        <p:sp>
          <p:nvSpPr>
            <p:cNvPr id="26648" name="Rectangle 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680" y="336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  <a:endParaRPr lang="en-US"/>
            </a:p>
          </p:txBody>
        </p:sp>
        <p:sp>
          <p:nvSpPr>
            <p:cNvPr id="26649" name="Rectangl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16" y="235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parent*</a:t>
              </a:r>
            </a:p>
          </p:txBody>
        </p:sp>
        <p:sp>
          <p:nvSpPr>
            <p:cNvPr id="26650" name="Rectangle 1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680" y="235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6651" name="Rectangle 2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16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y:</a:t>
              </a:r>
            </a:p>
          </p:txBody>
        </p:sp>
        <p:sp>
          <p:nvSpPr>
            <p:cNvPr id="26652" name="Rectangle 2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80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724400" y="3733800"/>
            <a:ext cx="2743200" cy="2667000"/>
            <a:chOff x="2976" y="2400"/>
            <a:chExt cx="1728" cy="1680"/>
          </a:xfrm>
        </p:grpSpPr>
        <p:sp>
          <p:nvSpPr>
            <p:cNvPr id="26635" name="Rectangle 2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976" y="2736"/>
              <a:ext cx="86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</a:t>
              </a:r>
            </a:p>
          </p:txBody>
        </p:sp>
        <p:sp>
          <p:nvSpPr>
            <p:cNvPr id="26636" name="Rectangle 2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40" y="2736"/>
              <a:ext cx="86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 sz="2000">
                  <a:sym typeface="Symbol" charset="2"/>
                </a:rPr>
                <a:t>random number generator</a:t>
              </a:r>
            </a:p>
          </p:txBody>
        </p:sp>
        <p:sp>
          <p:nvSpPr>
            <p:cNvPr id="26637" name="Rectangle 3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976" y="340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</a:t>
              </a:r>
            </a:p>
          </p:txBody>
        </p:sp>
        <p:sp>
          <p:nvSpPr>
            <p:cNvPr id="26638" name="Rectangle 3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840" y="340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 dirty="0">
                  <a:sym typeface="Symbol" charset="2"/>
                </a:rPr>
                <a:t>0</a:t>
              </a:r>
              <a:endParaRPr lang="en-US" dirty="0"/>
            </a:p>
          </p:txBody>
        </p:sp>
        <p:sp>
          <p:nvSpPr>
            <p:cNvPr id="26639" name="Rectangle 3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976" y="240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parent*</a:t>
              </a:r>
            </a:p>
          </p:txBody>
        </p:sp>
        <p:sp>
          <p:nvSpPr>
            <p:cNvPr id="26640" name="Rectangle 3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40" y="240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6641" name="Rectangle 3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976" y="374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y:</a:t>
              </a:r>
            </a:p>
          </p:txBody>
        </p:sp>
        <p:sp>
          <p:nvSpPr>
            <p:cNvPr id="26642" name="Rectangle 3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40" y="374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</a:p>
          </p:txBody>
        </p:sp>
      </p:grpSp>
      <p:sp>
        <p:nvSpPr>
          <p:cNvPr id="2663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352800" y="2819400"/>
            <a:ext cx="990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4724400" y="2819400"/>
            <a:ext cx="1981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1600200"/>
            <a:ext cx="4191000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Object Creation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533400" y="1752600"/>
            <a:ext cx="4800600" cy="3200400"/>
          </a:xfrm>
        </p:spPr>
        <p:txBody>
          <a:bodyPr/>
          <a:lstStyle/>
          <a:p>
            <a:pPr eaLnBrk="1" hangingPunct="1"/>
            <a:r>
              <a:rPr lang="en-US" dirty="0"/>
              <a:t>To create an object,</a:t>
            </a:r>
            <a:br>
              <a:rPr lang="en-US" dirty="0"/>
            </a:br>
            <a:r>
              <a:rPr lang="en-US" dirty="0"/>
              <a:t>we copy an old one</a:t>
            </a:r>
          </a:p>
          <a:p>
            <a:pPr eaLnBrk="1" hangingPunct="1"/>
            <a:r>
              <a:rPr lang="en-US" dirty="0"/>
              <a:t>We can </a:t>
            </a:r>
            <a:r>
              <a:rPr lang="en-US" dirty="0">
                <a:solidFill>
                  <a:schemeClr val="accent2"/>
                </a:solidFill>
              </a:rPr>
              <a:t>add</a:t>
            </a:r>
            <a:r>
              <a:rPr lang="en-US" dirty="0"/>
              <a:t> new</a:t>
            </a:r>
            <a:br>
              <a:rPr lang="en-US" dirty="0"/>
            </a:br>
            <a:r>
              <a:rPr lang="en-US" dirty="0"/>
              <a:t>methods, </a:t>
            </a:r>
            <a:r>
              <a:rPr lang="en-US" dirty="0">
                <a:solidFill>
                  <a:schemeClr val="accent2"/>
                </a:solidFill>
              </a:rPr>
              <a:t>override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/>
              <a:t>existing ones, or even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remove</a:t>
            </a:r>
            <a:r>
              <a:rPr lang="en-US" dirty="0"/>
              <a:t> methods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7653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816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These operations also apply to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parent</a:t>
            </a:r>
            <a:r>
              <a:rPr lang="en-US" dirty="0">
                <a:latin typeface="+mn-lt"/>
              </a:rPr>
              <a:t> slots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Changing Parent Pointers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867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parent*:</a:t>
            </a:r>
          </a:p>
        </p:txBody>
      </p:sp>
      <p:sp>
        <p:nvSpPr>
          <p:cNvPr id="2867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</a:p>
        </p:txBody>
      </p:sp>
      <p:sp>
        <p:nvSpPr>
          <p:cNvPr id="2867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28678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Charles</a:t>
            </a:r>
          </a:p>
        </p:txBody>
      </p:sp>
      <p:sp>
        <p:nvSpPr>
          <p:cNvPr id="28679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814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name:</a:t>
            </a:r>
          </a:p>
        </p:txBody>
      </p:sp>
      <p:sp>
        <p:nvSpPr>
          <p:cNvPr id="28680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8681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54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jump</a:t>
            </a:r>
          </a:p>
        </p:txBody>
      </p:sp>
      <p:sp>
        <p:nvSpPr>
          <p:cNvPr id="28682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3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954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eatFly</a:t>
            </a:r>
          </a:p>
        </p:txBody>
      </p:sp>
      <p:sp>
        <p:nvSpPr>
          <p:cNvPr id="28684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8685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814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8686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7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dance</a:t>
            </a:r>
          </a:p>
        </p:txBody>
      </p:sp>
      <p:sp>
        <p:nvSpPr>
          <p:cNvPr id="28688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9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eatCake</a:t>
            </a:r>
          </a:p>
        </p:txBody>
      </p:sp>
      <p:sp>
        <p:nvSpPr>
          <p:cNvPr id="28690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818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8691" name="Line 1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3352800" y="3124200"/>
            <a:ext cx="2209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60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4648200"/>
            <a:ext cx="2397125" cy="15621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p jump.</a:t>
            </a:r>
          </a:p>
          <a:p>
            <a:r>
              <a:rPr lang="en-US"/>
              <a:t>p eatFly.</a:t>
            </a:r>
          </a:p>
          <a:p>
            <a:r>
              <a:rPr lang="en-US"/>
              <a:t>p parent: prince.</a:t>
            </a:r>
          </a:p>
          <a:p>
            <a:r>
              <a:rPr lang="en-US"/>
              <a:t>p dance.</a:t>
            </a:r>
          </a:p>
        </p:txBody>
      </p:sp>
      <p:sp>
        <p:nvSpPr>
          <p:cNvPr id="28693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71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8694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prince</a:t>
            </a:r>
          </a:p>
        </p:txBody>
      </p:sp>
      <p:sp>
        <p:nvSpPr>
          <p:cNvPr id="28695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9588" y="20574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Changing Parent Pointers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699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parent*:</a:t>
            </a:r>
          </a:p>
        </p:txBody>
      </p:sp>
      <p:sp>
        <p:nvSpPr>
          <p:cNvPr id="29700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</a:p>
        </p:txBody>
      </p:sp>
      <p:sp>
        <p:nvSpPr>
          <p:cNvPr id="2970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29702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Charles</a:t>
            </a:r>
          </a:p>
        </p:txBody>
      </p:sp>
      <p:sp>
        <p:nvSpPr>
          <p:cNvPr id="29703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814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name:</a:t>
            </a:r>
          </a:p>
        </p:txBody>
      </p:sp>
      <p:sp>
        <p:nvSpPr>
          <p:cNvPr id="29704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54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jump</a:t>
            </a:r>
          </a:p>
        </p:txBody>
      </p:sp>
      <p:sp>
        <p:nvSpPr>
          <p:cNvPr id="2970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07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954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eatFly</a:t>
            </a:r>
          </a:p>
        </p:txBody>
      </p:sp>
      <p:sp>
        <p:nvSpPr>
          <p:cNvPr id="29708" name="Rectangle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9709" name="Rectangle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814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9710" name="Rectangle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dance</a:t>
            </a:r>
          </a:p>
        </p:txBody>
      </p:sp>
      <p:sp>
        <p:nvSpPr>
          <p:cNvPr id="29712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13" name="Rectangle 1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eatCake</a:t>
            </a:r>
          </a:p>
        </p:txBody>
      </p:sp>
      <p:sp>
        <p:nvSpPr>
          <p:cNvPr id="29714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818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9715" name="Line 1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562600" y="3124200"/>
            <a:ext cx="1600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244" name="Rectangle 2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4648200"/>
            <a:ext cx="2397125" cy="15621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p jump.</a:t>
            </a:r>
          </a:p>
          <a:p>
            <a:r>
              <a:rPr lang="en-US" dirty="0"/>
              <a:t>p </a:t>
            </a:r>
            <a:r>
              <a:rPr lang="en-US" dirty="0" err="1"/>
              <a:t>eatFly</a:t>
            </a:r>
            <a:r>
              <a:rPr lang="en-US" dirty="0"/>
              <a:t>.</a:t>
            </a:r>
          </a:p>
          <a:p>
            <a:r>
              <a:rPr lang="en-US" dirty="0"/>
              <a:t>p parent: prince.</a:t>
            </a:r>
          </a:p>
          <a:p>
            <a:r>
              <a:rPr lang="en-US" dirty="0"/>
              <a:t>p dance</a:t>
            </a:r>
          </a:p>
        </p:txBody>
      </p:sp>
      <p:sp>
        <p:nvSpPr>
          <p:cNvPr id="29717" name="Rectangle 2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71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9718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prince</a:t>
            </a:r>
          </a:p>
        </p:txBody>
      </p:sp>
      <p:sp>
        <p:nvSpPr>
          <p:cNvPr id="29719" name="Rectangle 2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9588" y="20574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Disadvantages of classes?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Classes require programmers to understand a more complex model</a:t>
            </a:r>
          </a:p>
          <a:p>
            <a:pPr lvl="1"/>
            <a:r>
              <a:rPr lang="en-US" dirty="0"/>
              <a:t>To make a new kind of object, we have to create a new class first</a:t>
            </a:r>
          </a:p>
          <a:p>
            <a:pPr lvl="1"/>
            <a:r>
              <a:rPr lang="en-US" dirty="0"/>
              <a:t>To change an object, we have to change the class </a:t>
            </a:r>
          </a:p>
          <a:p>
            <a:pPr lvl="1"/>
            <a:r>
              <a:rPr lang="en-US" dirty="0"/>
              <a:t>Infinite meta-class regression (What is the class of a class?  Or: Is a class an object, and if not, what is it?)</a:t>
            </a:r>
          </a:p>
          <a:p>
            <a:r>
              <a:rPr lang="en-US" dirty="0">
                <a:solidFill>
                  <a:srgbClr val="FF0000"/>
                </a:solidFill>
              </a:rPr>
              <a:t>But</a:t>
            </a:r>
            <a:r>
              <a:rPr lang="en-US" dirty="0"/>
              <a:t>: Does Self require programmers to reinvent structure?</a:t>
            </a:r>
          </a:p>
          <a:p>
            <a:pPr lvl="1"/>
            <a:r>
              <a:rPr lang="en-US" dirty="0"/>
              <a:t>Common to structure Self programs with </a:t>
            </a:r>
            <a:r>
              <a:rPr lang="en-US" i="1" dirty="0">
                <a:solidFill>
                  <a:srgbClr val="0000FF"/>
                </a:solidFill>
              </a:rPr>
              <a:t>traits</a:t>
            </a:r>
            <a:r>
              <a:rPr lang="en-US" dirty="0"/>
              <a:t>: objects that simply collect behavior for sharing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Contrast with C++</a:t>
            </a:r>
          </a:p>
        </p:txBody>
      </p:sp>
      <p:sp>
        <p:nvSpPr>
          <p:cNvPr id="31746" name="Rectangle 10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C++ </a:t>
            </a:r>
          </a:p>
          <a:p>
            <a:pPr lvl="1"/>
            <a:r>
              <a:rPr lang="en-US" dirty="0"/>
              <a:t>Restricts expressiveness to ensure efficient implementation and type safety</a:t>
            </a:r>
          </a:p>
          <a:p>
            <a:pPr lvl="2"/>
            <a:r>
              <a:rPr lang="en-US" dirty="0"/>
              <a:t>“message not understood” is not possible</a:t>
            </a:r>
          </a:p>
          <a:p>
            <a:r>
              <a:rPr lang="en-US" dirty="0"/>
              <a:t>Self </a:t>
            </a:r>
          </a:p>
          <a:p>
            <a:pPr lvl="1"/>
            <a:r>
              <a:rPr lang="en-US" dirty="0"/>
              <a:t>Provides unbreakable high-level model of underlying machine</a:t>
            </a:r>
          </a:p>
          <a:p>
            <a:pPr lvl="1"/>
            <a:r>
              <a:rPr lang="en-US" dirty="0"/>
              <a:t>Compiler does fancy optimizations to obtain acceptable performance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Implementation Challenges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Many, many slow function calls:</a:t>
            </a:r>
          </a:p>
          <a:p>
            <a:pPr lvl="1"/>
            <a:r>
              <a:rPr lang="en-US"/>
              <a:t>Function calls generally somewhat expensive</a:t>
            </a:r>
          </a:p>
          <a:p>
            <a:pPr lvl="1"/>
            <a:r>
              <a:rPr lang="en-US"/>
              <a:t>Dynamic dispatch makes message invocation even slower than typical procedure calls</a:t>
            </a:r>
          </a:p>
          <a:p>
            <a:pPr lvl="1"/>
            <a:r>
              <a:rPr lang="en-US"/>
              <a:t>OO programs tend to have lots of small methods</a:t>
            </a:r>
          </a:p>
          <a:p>
            <a:pPr lvl="1"/>
            <a:r>
              <a:rPr lang="en-US"/>
              <a:t>Everything is a message: even variable access!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5412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67000" y="4953000"/>
            <a:ext cx="6172200" cy="9906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+mn-lt"/>
              </a:rPr>
              <a:t>“The resulting call density of pure object-oriented programs is staggering, and brings naïve implementations to their knees” [Chambers &amp; </a:t>
            </a:r>
            <a:r>
              <a:rPr lang="en-US" sz="1800" dirty="0" err="1">
                <a:latin typeface="+mn-lt"/>
              </a:rPr>
              <a:t>Ungar</a:t>
            </a:r>
            <a:r>
              <a:rPr lang="en-US" sz="1800" dirty="0">
                <a:latin typeface="+mn-lt"/>
              </a:rPr>
              <a:t>, PLDI 89]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Implementation Challenges II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No static type system</a:t>
            </a:r>
          </a:p>
          <a:p>
            <a:pPr lvl="1"/>
            <a:r>
              <a:rPr lang="en-US"/>
              <a:t>Each reference could point to any object, making it hard to find methods statically</a:t>
            </a:r>
          </a:p>
          <a:p>
            <a:r>
              <a:rPr lang="en-US"/>
              <a:t>No class structure to enforce sharing </a:t>
            </a:r>
          </a:p>
          <a:p>
            <a:pPr lvl="1"/>
            <a:r>
              <a:rPr lang="en-US"/>
              <a:t>Copies of methods in every object creates lots of space overhead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83300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20975" y="5105400"/>
            <a:ext cx="5965825" cy="9144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/>
          <a:lstStyle/>
          <a:p>
            <a:r>
              <a:rPr lang="en-US" sz="2000" dirty="0">
                <a:latin typeface="+mn-lt"/>
              </a:rPr>
              <a:t>Optimized Smalltalk-80 is roughly 10 times slower than optimized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An Efficient Implementation of Self, a dynamically-typed object-oriented language based on prototypes,</a:t>
            </a:r>
            <a:r>
              <a:rPr lang="en-US" dirty="0"/>
              <a:t> Chambers, Unger, Lee, OOPSLA 1989</a:t>
            </a:r>
          </a:p>
          <a:p>
            <a:endParaRPr lang="en-US" dirty="0"/>
          </a:p>
          <a:p>
            <a:r>
              <a:rPr lang="en-US" dirty="0"/>
              <a:t>Earlier versions of this lecture by Vijay Menon, CSE 501 Sp09, adapted from slides by Kathleen Fisher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Optimization Strategies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Avoid per-object space requirements</a:t>
            </a:r>
          </a:p>
          <a:p>
            <a:r>
              <a:rPr lang="en-US" dirty="0"/>
              <a:t>Compile, don’t interpret</a:t>
            </a:r>
          </a:p>
          <a:p>
            <a:r>
              <a:rPr lang="en-US" dirty="0"/>
              <a:t>Avoid method lookup</a:t>
            </a:r>
          </a:p>
          <a:p>
            <a:r>
              <a:rPr lang="en-US" dirty="0"/>
              <a:t>Inline methods wherever possible </a:t>
            </a:r>
          </a:p>
          <a:p>
            <a:pPr lvl="1"/>
            <a:r>
              <a:rPr lang="en-US" dirty="0"/>
              <a:t>Saves method call overhead</a:t>
            </a:r>
          </a:p>
          <a:p>
            <a:pPr lvl="1"/>
            <a:r>
              <a:rPr lang="en-US" dirty="0"/>
              <a:t>Enables further optimizations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Clone Families</a:t>
            </a:r>
            <a:br>
              <a:rPr lang="en-US" dirty="0"/>
            </a:br>
            <a:r>
              <a:rPr lang="en-US" sz="2800" dirty="0"/>
              <a:t>(Objects created from same prototype)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853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228600"/>
            <a:ext cx="2587760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Avoid per object data</a:t>
            </a:r>
          </a:p>
        </p:txBody>
      </p:sp>
      <p:sp>
        <p:nvSpPr>
          <p:cNvPr id="3584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1676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4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0" y="22098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46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4063" y="1676400"/>
            <a:ext cx="145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prototype</a:t>
            </a:r>
          </a:p>
        </p:txBody>
      </p:sp>
      <p:sp>
        <p:nvSpPr>
          <p:cNvPr id="3584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4038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4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47800" y="45720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4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191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2600" y="47244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1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4343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2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48768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3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495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4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14600" y="50292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5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6925" y="35052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clone family</a:t>
            </a:r>
          </a:p>
        </p:txBody>
      </p:sp>
      <p:sp>
        <p:nvSpPr>
          <p:cNvPr id="35856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419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7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4953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58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4572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9" name="Rectangle 2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5105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0" name="Rectangle 2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24600" y="5257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1" name="Rectangle 2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05600" y="54102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2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724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63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705600" y="4876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grpSp>
        <p:nvGrpSpPr>
          <p:cNvPr id="2" name="Group 32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6400800" y="2362200"/>
            <a:ext cx="2057400" cy="1143000"/>
            <a:chOff x="3744" y="1488"/>
            <a:chExt cx="1296" cy="720"/>
          </a:xfrm>
        </p:grpSpPr>
        <p:sp>
          <p:nvSpPr>
            <p:cNvPr id="35870" name="Rectangle 2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44" y="1488"/>
              <a:ext cx="91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Fixed</a:t>
              </a:r>
            </a:p>
          </p:txBody>
        </p:sp>
        <p:sp>
          <p:nvSpPr>
            <p:cNvPr id="35871" name="Rectangle 3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656" y="1488"/>
              <a:ext cx="38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Info</a:t>
              </a:r>
            </a:p>
          </p:txBody>
        </p:sp>
      </p:grpSp>
      <p:cxnSp>
        <p:nvCxnSpPr>
          <p:cNvPr id="35865" name="AutoShape 33"/>
          <p:cNvCxnSpPr>
            <a:cxnSpLocks noChangeShapeType="1"/>
            <a:stCxn id="35861" idx="3"/>
            <a:endCxn id="35870" idx="2"/>
          </p:cNvCxnSpPr>
          <p:nvPr>
            <p:custDataLst>
              <p:tags r:id="rId25"/>
            </p:custDataLst>
          </p:nvPr>
        </p:nvCxnSpPr>
        <p:spPr bwMode="auto">
          <a:xfrm flipH="1" flipV="1">
            <a:off x="7124700" y="3505200"/>
            <a:ext cx="1028700" cy="2171700"/>
          </a:xfrm>
          <a:prstGeom prst="bentConnector4">
            <a:avLst>
              <a:gd name="adj1" fmla="val -22222"/>
              <a:gd name="adj2" fmla="val 7222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5378" name="Rectangle 3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800" y="2352675"/>
            <a:ext cx="883575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Model</a:t>
            </a:r>
          </a:p>
        </p:txBody>
      </p:sp>
      <p:sp>
        <p:nvSpPr>
          <p:cNvPr id="35867" name="Line 3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572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81" name="Rectangle 37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256337" y="1590675"/>
            <a:ext cx="1936749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Implementation</a:t>
            </a:r>
          </a:p>
        </p:txBody>
      </p:sp>
      <p:sp>
        <p:nvSpPr>
          <p:cNvPr id="35869" name="Rectangle 38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86400" y="2362200"/>
            <a:ext cx="6944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Map: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81600" y="323215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133600" y="323215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Dynamic Compilation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8739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248400" y="304800"/>
            <a:ext cx="2175788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Avoid interpreting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38200" y="2495550"/>
            <a:ext cx="14986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AutoShap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2546350"/>
            <a:ext cx="1447800" cy="1371600"/>
          </a:xfrm>
          <a:prstGeom prst="flowChartDocumen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latin typeface="Courier" charset="0"/>
              </a:rPr>
              <a:t>LOAD R0</a:t>
            </a:r>
          </a:p>
          <a:p>
            <a:r>
              <a:rPr lang="en-US" sz="1800">
                <a:latin typeface="Courier" charset="0"/>
              </a:rPr>
              <a:t>MOV R1 2</a:t>
            </a:r>
          </a:p>
          <a:p>
            <a:r>
              <a:rPr lang="en-US" sz="1800">
                <a:latin typeface="Courier" charset="0"/>
              </a:rPr>
              <a:t>ADD R1 R2</a:t>
            </a:r>
          </a:p>
          <a:p>
            <a:r>
              <a:rPr lang="en-US" sz="1800">
                <a:latin typeface="Courier" charset="0"/>
              </a:rPr>
              <a:t>…</a:t>
            </a:r>
            <a:endParaRPr lang="en-US" sz="1800"/>
          </a:p>
        </p:txBody>
      </p:sp>
      <p:sp>
        <p:nvSpPr>
          <p:cNvPr id="37896" name="AutoShap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2546350"/>
            <a:ext cx="1447800" cy="1371600"/>
          </a:xfrm>
          <a:prstGeom prst="flowChartDocumen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latin typeface="Courier" charset="0"/>
              </a:rPr>
              <a:t>01001010010011000100101101000110</a:t>
            </a:r>
            <a:endParaRPr lang="en-US" sz="1800"/>
          </a:p>
        </p:txBody>
      </p:sp>
      <p:sp>
        <p:nvSpPr>
          <p:cNvPr id="3789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" y="20891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37898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49663" y="2089150"/>
            <a:ext cx="160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37899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208915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Code</a:t>
            </a:r>
          </a:p>
        </p:txBody>
      </p:sp>
      <p:sp>
        <p:nvSpPr>
          <p:cNvPr id="37900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63787" y="3384550"/>
            <a:ext cx="13099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Method</a:t>
            </a:r>
          </a:p>
          <a:p>
            <a:r>
              <a:rPr lang="en-US" sz="2000" dirty="0">
                <a:latin typeface="+mn-lt"/>
              </a:rPr>
              <a:t>is entered</a:t>
            </a:r>
          </a:p>
        </p:txBody>
      </p:sp>
      <p:sp>
        <p:nvSpPr>
          <p:cNvPr id="37901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68925" y="3308350"/>
            <a:ext cx="12827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First</a:t>
            </a:r>
          </a:p>
          <a:p>
            <a:r>
              <a:rPr lang="en-US" sz="2000" dirty="0">
                <a:latin typeface="+mn-lt"/>
              </a:rPr>
              <a:t>method </a:t>
            </a:r>
          </a:p>
          <a:p>
            <a:r>
              <a:rPr lang="en-US" sz="2000" dirty="0">
                <a:latin typeface="+mn-lt"/>
              </a:rPr>
              <a:t>execution</a:t>
            </a:r>
          </a:p>
        </p:txBody>
      </p:sp>
      <p:sp>
        <p:nvSpPr>
          <p:cNvPr id="37902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6125" y="4459288"/>
            <a:ext cx="7788275" cy="1789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buFontTx/>
              <a:buChar char="•"/>
            </a:pPr>
            <a:r>
              <a:rPr lang="en-US" sz="2000" dirty="0">
                <a:latin typeface="+mn-lt"/>
              </a:rPr>
              <a:t>Method is converted to byte codes when entered into the system</a:t>
            </a:r>
          </a:p>
          <a:p>
            <a:pPr marL="228600" indent="-228600">
              <a:buFontTx/>
              <a:buChar char="•"/>
            </a:pPr>
            <a:r>
              <a:rPr lang="en-US" sz="2000" dirty="0">
                <a:latin typeface="+mn-lt"/>
              </a:rPr>
              <a:t>Compiled to machine code when first executed</a:t>
            </a:r>
          </a:p>
          <a:p>
            <a:pPr marL="228600" indent="-228600">
              <a:buFontTx/>
              <a:buChar char="•"/>
            </a:pPr>
            <a:r>
              <a:rPr lang="en-US" sz="2000" dirty="0">
                <a:latin typeface="+mn-lt"/>
              </a:rPr>
              <a:t>Code stored in cache</a:t>
            </a:r>
          </a:p>
          <a:p>
            <a:pPr lvl="1"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 if cache fills, previously compiled method flushed</a:t>
            </a:r>
          </a:p>
          <a:p>
            <a:pPr marL="228600" indent="-228600">
              <a:buFontTx/>
              <a:buChar char="•"/>
            </a:pPr>
            <a:r>
              <a:rPr lang="en-US" sz="2000" dirty="0">
                <a:latin typeface="+mn-lt"/>
              </a:rPr>
              <a:t>Requires entire source (byte) code to be available at runtime </a:t>
            </a:r>
            <a:r>
              <a:rPr lang="en-US" sz="2000" dirty="0">
                <a:solidFill>
                  <a:schemeClr val="hlink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75337" y="304800"/>
            <a:ext cx="2574936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Avoid method lookup</a:t>
            </a:r>
          </a:p>
        </p:txBody>
      </p:sp>
      <p:sp>
        <p:nvSpPr>
          <p:cNvPr id="38915" name="Rectangle 19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Lookup Cache</a:t>
            </a:r>
          </a:p>
        </p:txBody>
      </p:sp>
      <p:sp>
        <p:nvSpPr>
          <p:cNvPr id="38916" name="Rectangle 20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Cache of recently used methods, indexed by </a:t>
            </a:r>
            <a:r>
              <a:rPr lang="en-US" dirty="0">
                <a:solidFill>
                  <a:schemeClr val="accent2"/>
                </a:solidFill>
              </a:rPr>
              <a:t>(receiver type, message name)</a:t>
            </a:r>
            <a:r>
              <a:rPr lang="en-US" dirty="0"/>
              <a:t> pairs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When a message is sent, compiler first consults cache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found: invokes associated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absent: performs general lookup and potentially updates cache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Berkeley Smalltalk would have been 37% slower without this optimization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Static Type Prediction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Compiler predicts types that are unknown but likely: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Arithmetic operations (+, -, &lt;, </a:t>
            </a:r>
            <a:r>
              <a:rPr lang="en-US" sz="2400" i="1" dirty="0"/>
              <a:t>etc</a:t>
            </a:r>
            <a:r>
              <a:rPr lang="en-US" sz="2400" dirty="0"/>
              <a:t>.) have small integers as their receivers 95% of time in Smalltalk-80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/>
              <a:t>ifTrue</a:t>
            </a:r>
            <a:r>
              <a:rPr lang="en-US" sz="2400" dirty="0"/>
              <a:t> had Boolean receiver 100% of the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Compiler </a:t>
            </a:r>
            <a:r>
              <a:rPr lang="en-US" sz="2800" dirty="0" err="1"/>
              <a:t>inlines</a:t>
            </a:r>
            <a:r>
              <a:rPr lang="en-US" sz="2800" dirty="0"/>
              <a:t> code (and test to confirm guess):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994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029200"/>
            <a:ext cx="6781800" cy="7620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method_smallInt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general_lookup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1494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75337" y="304800"/>
            <a:ext cx="2574936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Avoid method lookup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75337" y="304800"/>
            <a:ext cx="2574936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Avoid method lookup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Inline Caches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First message send from a </a:t>
            </a:r>
            <a:r>
              <a:rPr lang="en-US" i="1" dirty="0"/>
              <a:t>call site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general lookup routine invoked &amp; backpatch</a:t>
            </a:r>
          </a:p>
          <a:p>
            <a:pPr>
              <a:lnSpc>
                <a:spcPct val="90000"/>
              </a:lnSpc>
            </a:pPr>
            <a:r>
              <a:rPr lang="en-US" dirty="0"/>
              <a:t>Call site back-patched previously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previous method still correct?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yes: invoke code directly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no: proceed with general lookup &amp; </a:t>
            </a:r>
            <a:r>
              <a:rPr lang="en-US" dirty="0" err="1"/>
              <a:t>backpatch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Successful about 95% of the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All compiled implementations of Smalltalk and Self use inline caches.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75337" y="219075"/>
            <a:ext cx="2574936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Avoid method lookup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Polymorphic Inline Caches</a:t>
            </a: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Typical call site has &lt;10 distinct receiver types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Often can cache </a:t>
            </a:r>
            <a:r>
              <a:rPr lang="en-US" sz="2400" i="1" dirty="0"/>
              <a:t>all</a:t>
            </a:r>
            <a:r>
              <a:rPr lang="en-US" sz="2400" dirty="0"/>
              <a:t> receivers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At each call site, for each new receiver, extend patch code: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After some threshold, revert to simple inline cache (</a:t>
            </a:r>
            <a:r>
              <a:rPr lang="en-US" sz="2800" dirty="0" err="1">
                <a:solidFill>
                  <a:schemeClr val="accent2"/>
                </a:solidFill>
              </a:rPr>
              <a:t>megamorphic</a:t>
            </a:r>
            <a:r>
              <a:rPr lang="en-US" sz="2800" dirty="0">
                <a:solidFill>
                  <a:schemeClr val="accent2"/>
                </a:solidFill>
              </a:rPr>
              <a:t> site</a:t>
            </a:r>
            <a:r>
              <a:rPr lang="en-US" sz="28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Order clauses by frequency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Inline short methods into PIC code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198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3048000"/>
            <a:ext cx="6553200" cy="9906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rectangle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method_rect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circle   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method_circle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general_lookup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86537" y="304800"/>
            <a:ext cx="1851789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Inline methods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Customized Compilation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Compile several copies of each method, one for each receiver type</a:t>
            </a:r>
          </a:p>
          <a:p>
            <a:r>
              <a:rPr lang="en-US"/>
              <a:t>Within each copy:</a:t>
            </a:r>
          </a:p>
          <a:p>
            <a:pPr lvl="1"/>
            <a:r>
              <a:rPr lang="en-US"/>
              <a:t>Compiler knows the type of self</a:t>
            </a:r>
          </a:p>
          <a:p>
            <a:pPr lvl="1"/>
            <a:r>
              <a:rPr lang="en-US"/>
              <a:t>Calls through self can be statically selected and inlined</a:t>
            </a:r>
          </a:p>
          <a:p>
            <a:r>
              <a:rPr lang="en-US"/>
              <a:t>Enables downstream optimizations</a:t>
            </a:r>
          </a:p>
          <a:p>
            <a:r>
              <a:rPr lang="en-US"/>
              <a:t>Increases code size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86537" y="304800"/>
            <a:ext cx="1851789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Inline methods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Type Analysis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5943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Constructed by compiler using flow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Type: set of possible maps for object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Singleton: know map statically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Union/Merge: know expression has one of a fixed collection of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Unknown: know nothing about expression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If singleton, we can inline method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If type is small, we can insert type test and create branch for each possible receiver (</a:t>
            </a:r>
            <a:r>
              <a:rPr lang="en-US" sz="2400" dirty="0">
                <a:solidFill>
                  <a:schemeClr val="accent2"/>
                </a:solidFill>
              </a:rPr>
              <a:t>type casing</a:t>
            </a:r>
            <a:r>
              <a:rPr lang="en-US" sz="2400" dirty="0"/>
              <a:t>)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4037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04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772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43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543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2" name="AutoShape 10"/>
          <p:cNvCxnSpPr>
            <a:cxnSpLocks noChangeShapeType="1"/>
            <a:stCxn id="44041" idx="2"/>
            <a:endCxn id="44037" idx="0"/>
          </p:cNvCxnSpPr>
          <p:nvPr>
            <p:custDataLst>
              <p:tags r:id="rId11"/>
            </p:custDataLst>
          </p:nvPr>
        </p:nvCxnSpPr>
        <p:spPr bwMode="auto">
          <a:xfrm flipH="1">
            <a:off x="72771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3" name="AutoShape 11"/>
          <p:cNvCxnSpPr>
            <a:cxnSpLocks noChangeShapeType="1"/>
            <a:stCxn id="44041" idx="2"/>
            <a:endCxn id="44038" idx="0"/>
          </p:cNvCxnSpPr>
          <p:nvPr>
            <p:custDataLst>
              <p:tags r:id="rId12"/>
            </p:custDataLst>
          </p:nvPr>
        </p:nvCxnSpPr>
        <p:spPr bwMode="auto">
          <a:xfrm>
            <a:off x="78105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12"/>
          <p:cNvCxnSpPr>
            <a:cxnSpLocks noChangeShapeType="1"/>
            <a:stCxn id="44037" idx="2"/>
            <a:endCxn id="44039" idx="0"/>
          </p:cNvCxnSpPr>
          <p:nvPr>
            <p:custDataLst>
              <p:tags r:id="rId13"/>
            </p:custDataLst>
          </p:nvPr>
        </p:nvCxnSpPr>
        <p:spPr bwMode="auto">
          <a:xfrm>
            <a:off x="72771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5" name="AutoShape 13"/>
          <p:cNvCxnSpPr>
            <a:cxnSpLocks noChangeShapeType="1"/>
            <a:stCxn id="44038" idx="2"/>
            <a:endCxn id="44040" idx="0"/>
          </p:cNvCxnSpPr>
          <p:nvPr>
            <p:custDataLst>
              <p:tags r:id="rId14"/>
            </p:custDataLst>
          </p:nvPr>
        </p:nvCxnSpPr>
        <p:spPr bwMode="auto">
          <a:xfrm flipH="1">
            <a:off x="7810500" y="3581400"/>
            <a:ext cx="5334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6" name="AutoShape 14"/>
          <p:cNvCxnSpPr>
            <a:cxnSpLocks noChangeShapeType="1"/>
            <a:stCxn id="44039" idx="2"/>
            <a:endCxn id="44040" idx="0"/>
          </p:cNvCxnSpPr>
          <p:nvPr>
            <p:custDataLst>
              <p:tags r:id="rId15"/>
            </p:custDataLst>
          </p:nvPr>
        </p:nvCxnSpPr>
        <p:spPr bwMode="auto">
          <a:xfrm>
            <a:off x="7277100" y="4495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86537" y="304800"/>
            <a:ext cx="1851789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Inline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Message Splitting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Type information above a merge point is often better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Move message send “before” merge point: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duplicates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improves type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allows more </a:t>
            </a:r>
            <a:r>
              <a:rPr lang="en-US" sz="2400" dirty="0" err="1"/>
              <a:t>inlining</a:t>
            </a:r>
            <a:endParaRPr lang="en-US" sz="24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5061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04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772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43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543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6" name="AutoShape 10"/>
          <p:cNvCxnSpPr>
            <a:cxnSpLocks noChangeShapeType="1"/>
            <a:stCxn id="45065" idx="2"/>
            <a:endCxn id="45061" idx="0"/>
          </p:cNvCxnSpPr>
          <p:nvPr>
            <p:custDataLst>
              <p:tags r:id="rId11"/>
            </p:custDataLst>
          </p:nvPr>
        </p:nvCxnSpPr>
        <p:spPr bwMode="auto">
          <a:xfrm flipH="1">
            <a:off x="72771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7" name="AutoShape 11"/>
          <p:cNvCxnSpPr>
            <a:cxnSpLocks noChangeShapeType="1"/>
            <a:stCxn id="45065" idx="2"/>
            <a:endCxn id="45062" idx="0"/>
          </p:cNvCxnSpPr>
          <p:nvPr>
            <p:custDataLst>
              <p:tags r:id="rId12"/>
            </p:custDataLst>
          </p:nvPr>
        </p:nvCxnSpPr>
        <p:spPr bwMode="auto">
          <a:xfrm>
            <a:off x="78105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8" name="AutoShape 12"/>
          <p:cNvCxnSpPr>
            <a:cxnSpLocks noChangeShapeType="1"/>
            <a:stCxn id="45061" idx="2"/>
            <a:endCxn id="45063" idx="0"/>
          </p:cNvCxnSpPr>
          <p:nvPr>
            <p:custDataLst>
              <p:tags r:id="rId13"/>
            </p:custDataLst>
          </p:nvPr>
        </p:nvCxnSpPr>
        <p:spPr bwMode="auto">
          <a:xfrm>
            <a:off x="72771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9" name="AutoShape 13"/>
          <p:cNvCxnSpPr>
            <a:cxnSpLocks noChangeShapeType="1"/>
            <a:stCxn id="45062" idx="2"/>
            <a:endCxn id="45064" idx="0"/>
          </p:cNvCxnSpPr>
          <p:nvPr>
            <p:custDataLst>
              <p:tags r:id="rId14"/>
            </p:custDataLst>
          </p:nvPr>
        </p:nvCxnSpPr>
        <p:spPr bwMode="auto">
          <a:xfrm flipH="1">
            <a:off x="7810500" y="3581400"/>
            <a:ext cx="5334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0" name="AutoShape 14"/>
          <p:cNvCxnSpPr>
            <a:cxnSpLocks noChangeShapeType="1"/>
            <a:stCxn id="45063" idx="2"/>
            <a:endCxn id="45064" idx="0"/>
          </p:cNvCxnSpPr>
          <p:nvPr>
            <p:custDataLst>
              <p:tags r:id="rId15"/>
            </p:custDataLst>
          </p:nvPr>
        </p:nvCxnSpPr>
        <p:spPr bwMode="auto">
          <a:xfrm>
            <a:off x="7277100" y="4495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Dynamic Typing (reminder)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JavaScript:</a:t>
            </a:r>
          </a:p>
          <a:p>
            <a:pPr>
              <a:buFontTx/>
              <a:buNone/>
            </a:pPr>
            <a:r>
              <a:rPr lang="en-US" sz="2800" dirty="0"/>
              <a:t> 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function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(a, b) {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t1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a.x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2800" i="1" dirty="0"/>
              <a:t>// runtime field lookup </a:t>
            </a:r>
            <a:r>
              <a:rPr lang="en-US" sz="2800" b="1" i="1" dirty="0">
                <a:latin typeface="Wingdings" pitchFamily="2" charset="2"/>
              </a:rPr>
              <a:t> </a:t>
            </a:r>
            <a:endParaRPr lang="en-US" sz="2800" b="1" i="1" dirty="0"/>
          </a:p>
          <a:p>
            <a:pPr>
              <a:buFontTx/>
              <a:buNone/>
            </a:pPr>
            <a:r>
              <a:rPr lang="en-US" sz="2800" b="1" dirty="0">
                <a:latin typeface="Courier" charset="0"/>
              </a:rPr>
              <a:t>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t2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b.y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();   </a:t>
            </a:r>
            <a:r>
              <a:rPr lang="en-US" sz="2800" i="1" dirty="0"/>
              <a:t>// runtime method lookup</a:t>
            </a:r>
            <a:r>
              <a:rPr lang="en-US" sz="2800" b="1" i="1" dirty="0"/>
              <a:t> </a:t>
            </a:r>
            <a:endParaRPr lang="en-US" sz="2800" b="1" dirty="0">
              <a:latin typeface="Courier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t3 = t1 + t2; </a:t>
            </a:r>
            <a:r>
              <a:rPr lang="en-US" sz="2800" i="1" dirty="0"/>
              <a:t>// runtime dispatch on ‘+’</a:t>
            </a:r>
            <a:r>
              <a:rPr lang="en-US" sz="2800" b="1" dirty="0">
                <a:latin typeface="Courier" charset="0"/>
              </a:rPr>
              <a:t>  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return t3;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86537" y="304800"/>
            <a:ext cx="1851789" cy="40011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Inline methods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PICS as Type Source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Polymorphic inline caches build a call-site specific type database </a:t>
            </a:r>
            <a:r>
              <a:rPr lang="en-US" sz="2800" i="1" dirty="0">
                <a:solidFill>
                  <a:srgbClr val="0000FF"/>
                </a:solidFill>
              </a:rPr>
              <a:t>as the program runs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Compiler can use this runtime information rather than the result of a static flow analysis to build </a:t>
            </a:r>
            <a:r>
              <a:rPr lang="en-US" sz="2800" i="1" dirty="0"/>
              <a:t>type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Must wait until PIC has collected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When to recompile?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What should be recompiled?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Initial fast compile yielding slow code; then dynamically recompile – </a:t>
            </a:r>
            <a:r>
              <a:rPr lang="en-US" sz="2800" i="1" dirty="0"/>
              <a:t>hotspots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Performance Improvements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Initial version of Self was 4-5 times slower than optimized C</a:t>
            </a:r>
          </a:p>
          <a:p>
            <a:pPr eaLnBrk="1" hangingPunct="1"/>
            <a:r>
              <a:rPr lang="en-US" sz="2800" dirty="0"/>
              <a:t>Adding </a:t>
            </a:r>
            <a:r>
              <a:rPr lang="en-US" sz="2800" dirty="0">
                <a:solidFill>
                  <a:schemeClr val="accent2"/>
                </a:solidFill>
              </a:rPr>
              <a:t>type analysis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message splitting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got within a factor of 2 of optimized C</a:t>
            </a:r>
          </a:p>
          <a:p>
            <a:pPr eaLnBrk="1" hangingPunct="1"/>
            <a:r>
              <a:rPr lang="en-US" sz="2800" dirty="0"/>
              <a:t>Replacing type analysis with </a:t>
            </a:r>
            <a:r>
              <a:rPr lang="en-US" sz="2800" dirty="0">
                <a:solidFill>
                  <a:schemeClr val="accent2"/>
                </a:solidFill>
              </a:rPr>
              <a:t>PICS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improved performance by further 37%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9559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2400" y="5319781"/>
            <a:ext cx="4648200" cy="707886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>
            <a:spAutoFit/>
          </a:bodyPr>
          <a:lstStyle/>
          <a:p>
            <a:r>
              <a:rPr lang="en-US" sz="2000" dirty="0">
                <a:latin typeface="+mn-lt"/>
              </a:rPr>
              <a:t>Fairly recent Self compiler is within a factor of 2 of optimized C.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Impact on Java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813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22860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Self with</a:t>
            </a:r>
          </a:p>
          <a:p>
            <a:pPr algn="ctr"/>
            <a:r>
              <a:rPr lang="en-US"/>
              <a:t>PICs</a:t>
            </a:r>
          </a:p>
        </p:txBody>
      </p:sp>
      <p:sp>
        <p:nvSpPr>
          <p:cNvPr id="48132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181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Animorphics</a:t>
            </a:r>
          </a:p>
          <a:p>
            <a:pPr algn="ctr"/>
            <a:r>
              <a:rPr lang="en-US"/>
              <a:t>Java</a:t>
            </a:r>
          </a:p>
        </p:txBody>
      </p:sp>
      <p:sp>
        <p:nvSpPr>
          <p:cNvPr id="48133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24600" y="5181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Java </a:t>
            </a:r>
          </a:p>
          <a:p>
            <a:pPr algn="ctr"/>
            <a:r>
              <a:rPr lang="en-US"/>
              <a:t>Hotspot</a:t>
            </a:r>
          </a:p>
        </p:txBody>
      </p:sp>
      <p:sp>
        <p:nvSpPr>
          <p:cNvPr id="4813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0" y="2667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79725" y="2209800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 cancels Self</a:t>
            </a:r>
          </a:p>
        </p:txBody>
      </p:sp>
      <p:sp>
        <p:nvSpPr>
          <p:cNvPr id="4813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971800" y="3124200"/>
            <a:ext cx="36576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01800" y="3657600"/>
            <a:ext cx="325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Java becomes popular</a:t>
            </a:r>
          </a:p>
        </p:txBody>
      </p:sp>
      <p:sp>
        <p:nvSpPr>
          <p:cNvPr id="4813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10000" y="5638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5638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 buys A.J.</a:t>
            </a:r>
          </a:p>
        </p:txBody>
      </p:sp>
      <p:sp>
        <p:nvSpPr>
          <p:cNvPr id="48140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15000" y="22860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Animorphics</a:t>
            </a:r>
          </a:p>
          <a:p>
            <a:pPr algn="ctr"/>
            <a:r>
              <a:rPr lang="en-US"/>
              <a:t>Smalltalk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Summary of Self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“Power of simplicity”</a:t>
            </a:r>
          </a:p>
          <a:p>
            <a:pPr lvl="1"/>
            <a:r>
              <a:rPr lang="en-US"/>
              <a:t>Everything is an object: no classes, no variables </a:t>
            </a:r>
          </a:p>
          <a:p>
            <a:pPr lvl="1"/>
            <a:r>
              <a:rPr lang="en-US"/>
              <a:t>Provides high-level model that can’t be violated (even during debugging)</a:t>
            </a:r>
          </a:p>
          <a:p>
            <a:r>
              <a:rPr lang="en-US"/>
              <a:t>Fancy optimizations recover reasonable performance</a:t>
            </a:r>
          </a:p>
          <a:p>
            <a:r>
              <a:rPr lang="en-US"/>
              <a:t>Many techniques now used in Java compilers </a:t>
            </a:r>
          </a:p>
          <a:p>
            <a:r>
              <a:rPr lang="en-US"/>
              <a:t>Papers describing various optimization techniques available from Self web site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JavaScript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Self-like language with Java syntax</a:t>
            </a:r>
          </a:p>
          <a:p>
            <a:pPr lvl="1"/>
            <a:r>
              <a:rPr lang="en-US" dirty="0"/>
              <a:t>Dynamic OO language</a:t>
            </a:r>
          </a:p>
          <a:p>
            <a:pPr lvl="1"/>
            <a:r>
              <a:rPr lang="en-US" dirty="0"/>
              <a:t>Prototypes instead of classes</a:t>
            </a:r>
          </a:p>
          <a:p>
            <a:pPr lvl="1"/>
            <a:r>
              <a:rPr lang="en-US" dirty="0"/>
              <a:t>First-class closures as values</a:t>
            </a:r>
          </a:p>
          <a:p>
            <a:pPr lvl="1"/>
            <a:r>
              <a:rPr lang="en-US" dirty="0"/>
              <a:t>Nothing to do with Java beyond syntax</a:t>
            </a:r>
          </a:p>
          <a:p>
            <a:pPr lvl="1"/>
            <a:endParaRPr lang="en-US" dirty="0"/>
          </a:p>
          <a:p>
            <a:r>
              <a:rPr lang="en-US" dirty="0"/>
              <a:t>Originated in Netscape</a:t>
            </a:r>
          </a:p>
          <a:p>
            <a:endParaRPr lang="en-US" dirty="0"/>
          </a:p>
          <a:p>
            <a:r>
              <a:rPr lang="en-US" dirty="0"/>
              <a:t>“Standard” on today’s browsers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High-performance JavaScript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Self approach:</a:t>
            </a:r>
          </a:p>
          <a:p>
            <a:pPr lvl="1"/>
            <a:r>
              <a:rPr lang="en-US"/>
              <a:t>V8 (Google Chrome)</a:t>
            </a:r>
          </a:p>
          <a:p>
            <a:pPr lvl="1"/>
            <a:r>
              <a:rPr lang="en-US"/>
              <a:t>SquirrelFish Extreme (Safari / WebKit)</a:t>
            </a:r>
          </a:p>
          <a:p>
            <a:r>
              <a:rPr lang="en-US"/>
              <a:t>Trace compilation:</a:t>
            </a:r>
          </a:p>
          <a:p>
            <a:pPr lvl="1"/>
            <a:r>
              <a:rPr lang="en-US"/>
              <a:t>TraceMonkey (Firefox)</a:t>
            </a:r>
          </a:p>
          <a:p>
            <a:pPr lvl="1"/>
            <a:r>
              <a:rPr lang="en-US"/>
              <a:t>Tamarin (Adobe Flash/Flex)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V8 (Google Chrome)</a:t>
            </a:r>
            <a:endParaRPr lang="en-US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primary features</a:t>
            </a:r>
          </a:p>
          <a:p>
            <a:pPr lvl="1"/>
            <a:r>
              <a:rPr lang="en-US" dirty="0"/>
              <a:t>Fast property access</a:t>
            </a:r>
          </a:p>
          <a:p>
            <a:pPr lvl="2"/>
            <a:r>
              <a:rPr lang="en-US" dirty="0"/>
              <a:t>Hidden classes</a:t>
            </a:r>
          </a:p>
          <a:p>
            <a:pPr lvl="1"/>
            <a:r>
              <a:rPr lang="en-US" dirty="0"/>
              <a:t>Dynamic compiler</a:t>
            </a:r>
          </a:p>
          <a:p>
            <a:pPr lvl="2"/>
            <a:r>
              <a:rPr lang="en-US" dirty="0"/>
              <a:t>Compile on first invocation</a:t>
            </a:r>
          </a:p>
          <a:p>
            <a:pPr lvl="2"/>
            <a:r>
              <a:rPr lang="en-US" dirty="0"/>
              <a:t>Inline caching with back patching</a:t>
            </a:r>
          </a:p>
          <a:p>
            <a:pPr lvl="1"/>
            <a:r>
              <a:rPr lang="en-US" dirty="0"/>
              <a:t>Generational garbage collection</a:t>
            </a:r>
          </a:p>
          <a:p>
            <a:pPr lvl="2"/>
            <a:r>
              <a:rPr lang="en-US" dirty="0"/>
              <a:t>Segmented by types</a:t>
            </a:r>
          </a:p>
          <a:p>
            <a:r>
              <a:rPr lang="en-US" dirty="0"/>
              <a:t>See http://</a:t>
            </a:r>
            <a:r>
              <a:rPr lang="en-US" dirty="0" err="1"/>
              <a:t>code.google.com</a:t>
            </a:r>
            <a:r>
              <a:rPr lang="en-US" dirty="0"/>
              <a:t>/</a:t>
            </a:r>
            <a:r>
              <a:rPr lang="en-US" dirty="0" err="1"/>
              <a:t>apis</a:t>
            </a:r>
            <a:r>
              <a:rPr lang="en-US" dirty="0"/>
              <a:t>/v8/</a:t>
            </a:r>
            <a:r>
              <a:rPr lang="en-US" dirty="0" err="1"/>
              <a:t>design.html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Trace-Based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Interpret initially</a:t>
            </a:r>
          </a:p>
          <a:p>
            <a:r>
              <a:rPr lang="en-US"/>
              <a:t>Record trace information</a:t>
            </a:r>
          </a:p>
          <a:p>
            <a:pPr lvl="1"/>
            <a:r>
              <a:rPr lang="en-US"/>
              <a:t>Single entry, multiple exit</a:t>
            </a:r>
          </a:p>
          <a:p>
            <a:pPr lvl="1"/>
            <a:r>
              <a:rPr lang="en-US"/>
              <a:t>Loop header is typically trace start</a:t>
            </a:r>
          </a:p>
          <a:p>
            <a:r>
              <a:rPr lang="en-US"/>
              <a:t>Compile hot trace (hot path through flowgraph)</a:t>
            </a:r>
          </a:p>
          <a:p>
            <a:pPr lvl="1"/>
            <a:r>
              <a:rPr lang="en-US"/>
              <a:t>Interpreter jumps to trace code when available</a:t>
            </a:r>
          </a:p>
          <a:p>
            <a:pPr lvl="1"/>
            <a:r>
              <a:rPr lang="en-US"/>
              <a:t>Stitch multiple traces together</a:t>
            </a:r>
          </a:p>
          <a:p>
            <a:r>
              <a:rPr lang="en-US"/>
              <a:t>Specialize hot path (omit redundant checks)</a:t>
            </a:r>
          </a:p>
          <a:p>
            <a:pPr lvl="1"/>
            <a:r>
              <a:rPr lang="en-US"/>
              <a:t>Claim this achieves benefits of inline caching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16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B135E-5E26-9441-BBBB-76F2C2A5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821E-7EB9-004A-B8A1-A44C8D49B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For you to decide…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6BA42-CB30-4C4F-A8A6-05CAB4DB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4287-35F3-4F48-AB7D-37DCBABE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3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Self</a:t>
            </a:r>
          </a:p>
          <a:p>
            <a:pPr lvl="1"/>
            <a:r>
              <a:rPr lang="en-US" dirty="0"/>
              <a:t>30(!) year old research language</a:t>
            </a:r>
          </a:p>
          <a:p>
            <a:pPr lvl="1"/>
            <a:r>
              <a:rPr lang="en-US" dirty="0"/>
              <a:t>One of earliest JIT compilation systems</a:t>
            </a:r>
          </a:p>
          <a:p>
            <a:pPr lvl="1"/>
            <a:r>
              <a:rPr lang="en-US" dirty="0"/>
              <a:t>Pioneered techniques used today</a:t>
            </a:r>
          </a:p>
          <a:p>
            <a:endParaRPr lang="en-US" dirty="0"/>
          </a:p>
          <a:p>
            <a:r>
              <a:rPr lang="en-US" dirty="0"/>
              <a:t>JavaScript</a:t>
            </a:r>
          </a:p>
          <a:p>
            <a:pPr lvl="1"/>
            <a:r>
              <a:rPr lang="en-US" dirty="0"/>
              <a:t>Self with a Java syntax (plus other things…)</a:t>
            </a:r>
          </a:p>
          <a:p>
            <a:pPr lvl="1"/>
            <a:r>
              <a:rPr lang="en-US" dirty="0"/>
              <a:t>Lots of interest in making it fast in recent years since it is the available execution engine in all web browsers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Self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Prototype-based pure object-oriented language</a:t>
            </a:r>
          </a:p>
          <a:p>
            <a:r>
              <a:rPr lang="en-US" dirty="0"/>
              <a:t>Designed by Randall Smith (Xerox PARC) and David Ungar (Stanford University)</a:t>
            </a:r>
          </a:p>
          <a:p>
            <a:pPr lvl="1"/>
            <a:r>
              <a:rPr lang="en-US" dirty="0"/>
              <a:t>Successor to Smalltalk-80</a:t>
            </a:r>
          </a:p>
          <a:p>
            <a:pPr lvl="1"/>
            <a:r>
              <a:rPr lang="en-US" dirty="0"/>
              <a:t>“Self: The power of simplicity” at OOPSLA ‘87</a:t>
            </a:r>
          </a:p>
          <a:p>
            <a:pPr lvl="1"/>
            <a:r>
              <a:rPr lang="en-US" dirty="0"/>
              <a:t>Initial implementation done at Stanford; then project shifted to Sun Microsystems Labs</a:t>
            </a:r>
          </a:p>
          <a:p>
            <a:pPr lvl="1"/>
            <a:r>
              <a:rPr lang="en-US" dirty="0"/>
              <a:t>Vehicle for implementation research</a:t>
            </a:r>
          </a:p>
          <a:p>
            <a:r>
              <a:rPr lang="en-US" dirty="0"/>
              <a:t>Current version available from </a:t>
            </a:r>
            <a:r>
              <a:rPr lang="en-US" dirty="0" err="1"/>
              <a:t>selflanguage.org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44473" y="2076450"/>
            <a:ext cx="4070927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Design Goals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Occam’s Razor: Conceptual economy</a:t>
            </a:r>
          </a:p>
          <a:p>
            <a:pPr lvl="1" eaLnBrk="1" hangingPunct="1"/>
            <a:r>
              <a:rPr lang="en-US" dirty="0"/>
              <a:t>Everything is an object</a:t>
            </a:r>
          </a:p>
          <a:p>
            <a:pPr lvl="1" eaLnBrk="1" hangingPunct="1"/>
            <a:r>
              <a:rPr lang="en-US" dirty="0"/>
              <a:t>Everything done using</a:t>
            </a:r>
            <a:br>
              <a:rPr lang="en-US" dirty="0"/>
            </a:br>
            <a:r>
              <a:rPr lang="en-US" dirty="0"/>
              <a:t>messages</a:t>
            </a:r>
          </a:p>
          <a:p>
            <a:pPr lvl="1" eaLnBrk="1" hangingPunct="1"/>
            <a:r>
              <a:rPr lang="en-US" dirty="0"/>
              <a:t>No classes </a:t>
            </a:r>
          </a:p>
          <a:p>
            <a:pPr lvl="1" eaLnBrk="1" hangingPunct="1"/>
            <a:r>
              <a:rPr lang="en-US" dirty="0"/>
              <a:t>No variables</a:t>
            </a:r>
          </a:p>
          <a:p>
            <a:pPr eaLnBrk="1" hangingPunct="1"/>
            <a:r>
              <a:rPr lang="en-US" dirty="0"/>
              <a:t>Concreteness</a:t>
            </a:r>
          </a:p>
          <a:p>
            <a:pPr lvl="1" eaLnBrk="1" hangingPunct="1"/>
            <a:r>
              <a:rPr lang="en-US" dirty="0"/>
              <a:t>Objects should seem “real”</a:t>
            </a:r>
          </a:p>
          <a:p>
            <a:pPr lvl="1" eaLnBrk="1" hangingPunct="1"/>
            <a:r>
              <a:rPr lang="en-US" dirty="0"/>
              <a:t>GUI to manipulate objects directly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How successful?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Very well-designed language, but…</a:t>
            </a:r>
          </a:p>
          <a:p>
            <a:r>
              <a:rPr lang="en-US" dirty="0"/>
              <a:t>Few users: not a popular success</a:t>
            </a:r>
          </a:p>
          <a:p>
            <a:r>
              <a:rPr lang="en-US" dirty="0"/>
              <a:t>However, many research innovations</a:t>
            </a:r>
          </a:p>
          <a:p>
            <a:pPr lvl="1"/>
            <a:r>
              <a:rPr lang="en-US" dirty="0"/>
              <a:t>Very simple computational model</a:t>
            </a:r>
          </a:p>
          <a:p>
            <a:pPr lvl="1"/>
            <a:r>
              <a:rPr lang="en-US" dirty="0"/>
              <a:t>Enormous advances in compilation techniques</a:t>
            </a:r>
          </a:p>
          <a:p>
            <a:pPr lvl="1"/>
            <a:r>
              <a:rPr lang="en-US" dirty="0"/>
              <a:t>Influenced the design of Java compilers</a:t>
            </a:r>
          </a:p>
          <a:p>
            <a:pPr lvl="1"/>
            <a:r>
              <a:rPr lang="en-US" dirty="0"/>
              <a:t>JavaScript object model based on Self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Language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Dynamically typed</a:t>
            </a:r>
          </a:p>
          <a:p>
            <a:r>
              <a:rPr lang="en-US" dirty="0"/>
              <a:t>Everything is an object</a:t>
            </a:r>
          </a:p>
          <a:p>
            <a:r>
              <a:rPr lang="en-US" dirty="0"/>
              <a:t>All computation via message passing</a:t>
            </a:r>
          </a:p>
          <a:p>
            <a:r>
              <a:rPr lang="en-US" dirty="0"/>
              <a:t>Creation and initialization done by copying example (prototype) object</a:t>
            </a:r>
          </a:p>
          <a:p>
            <a:r>
              <a:rPr lang="en-US" dirty="0"/>
              <a:t>Operations on objects:</a:t>
            </a:r>
          </a:p>
          <a:p>
            <a:pPr lvl="1"/>
            <a:r>
              <a:rPr lang="en-US" dirty="0"/>
              <a:t>send messages</a:t>
            </a:r>
          </a:p>
          <a:p>
            <a:pPr lvl="1"/>
            <a:r>
              <a:rPr lang="en-US" dirty="0"/>
              <a:t>add new slots</a:t>
            </a:r>
          </a:p>
          <a:p>
            <a:pPr lvl="1"/>
            <a:r>
              <a:rPr lang="en-US" dirty="0"/>
              <a:t>replace old slots</a:t>
            </a:r>
          </a:p>
          <a:p>
            <a:pPr lvl="1"/>
            <a:r>
              <a:rPr lang="en-US" dirty="0"/>
              <a:t>remove slots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Objects and Slots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Object consists of named slots.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Such slots return contents upon evaluation; so act like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Assignment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Set the value of </a:t>
            </a:r>
            <a:br>
              <a:rPr lang="en-US" dirty="0"/>
            </a:br>
            <a:r>
              <a:rPr lang="en-US" dirty="0"/>
              <a:t>associated slot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Method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Slot contains</a:t>
            </a:r>
            <a:br>
              <a:rPr lang="en-US" dirty="0"/>
            </a:br>
            <a:r>
              <a:rPr lang="en-US" dirty="0"/>
              <a:t>Self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Parent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References an object to inherit its slots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3278187"/>
            <a:ext cx="44196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f0170f26-89d7-488c-a12c-f0b3f2ab2d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lec25-llparsing</Template>
  <TotalTime>821</TotalTime>
  <Words>2168</Words>
  <Application>Microsoft Macintosh PowerPoint</Application>
  <PresentationFormat>On-screen Show (4:3)</PresentationFormat>
  <Paragraphs>518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Courier</vt:lpstr>
      <vt:lpstr>Courier New</vt:lpstr>
      <vt:lpstr>Times New Roman</vt:lpstr>
      <vt:lpstr>Wingdings</vt:lpstr>
      <vt:lpstr>simple</vt:lpstr>
      <vt:lpstr>CSE 413 Programming Languages &amp; Implementation</vt:lpstr>
      <vt:lpstr>References</vt:lpstr>
      <vt:lpstr>Dynamic Typing (reminder)</vt:lpstr>
      <vt:lpstr>Overview</vt:lpstr>
      <vt:lpstr>Self</vt:lpstr>
      <vt:lpstr>Design Goals</vt:lpstr>
      <vt:lpstr>How successful?</vt:lpstr>
      <vt:lpstr>Language Overview</vt:lpstr>
      <vt:lpstr>Objects and Slots</vt:lpstr>
      <vt:lpstr>Messages and Methods</vt:lpstr>
      <vt:lpstr>Messages and Methods</vt:lpstr>
      <vt:lpstr>Mixing State and Behavior</vt:lpstr>
      <vt:lpstr>Object Creation</vt:lpstr>
      <vt:lpstr>Changing Parent Pointers</vt:lpstr>
      <vt:lpstr>Changing Parent Pointers</vt:lpstr>
      <vt:lpstr>Disadvantages of classes?</vt:lpstr>
      <vt:lpstr>Contrast with C++</vt:lpstr>
      <vt:lpstr>Implementation Challenges I</vt:lpstr>
      <vt:lpstr>Implementation Challenges II</vt:lpstr>
      <vt:lpstr>Optimization Strategies</vt:lpstr>
      <vt:lpstr>Clone Families (Objects created from same prototype)</vt:lpstr>
      <vt:lpstr>Dynamic Compilation</vt:lpstr>
      <vt:lpstr>Lookup Cache</vt:lpstr>
      <vt:lpstr>Static Type Prediction</vt:lpstr>
      <vt:lpstr>Inline Caches</vt:lpstr>
      <vt:lpstr>Polymorphic Inline Caches</vt:lpstr>
      <vt:lpstr>Customized Compilation</vt:lpstr>
      <vt:lpstr>Type Analysis</vt:lpstr>
      <vt:lpstr>Message Splitting</vt:lpstr>
      <vt:lpstr>PICS as Type Source</vt:lpstr>
      <vt:lpstr>Performance Improvements</vt:lpstr>
      <vt:lpstr>Impact on Java</vt:lpstr>
      <vt:lpstr>Summary of Self</vt:lpstr>
      <vt:lpstr>JavaScript</vt:lpstr>
      <vt:lpstr>High-performance JavaScript</vt:lpstr>
      <vt:lpstr>V8 (Google Chrome)</vt:lpstr>
      <vt:lpstr>Trace-Based Compilation</vt:lpstr>
      <vt:lpstr>Conclusions?</vt:lpstr>
    </vt:vector>
  </TitlesOfParts>
  <Company>UW 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83</cp:revision>
  <cp:lastPrinted>2018-05-29T00:12:39Z</cp:lastPrinted>
  <dcterms:created xsi:type="dcterms:W3CDTF">2002-10-01T01:44:57Z</dcterms:created>
  <dcterms:modified xsi:type="dcterms:W3CDTF">2021-06-01T22:54:20Z</dcterms:modified>
</cp:coreProperties>
</file>