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2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3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4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5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6.xml" ContentType="application/vnd.openxmlformats-officedocument.presentationml.notesSlid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7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notesSlides/notesSlide8.xml" ContentType="application/vnd.openxmlformats-officedocument.presentationml.notesSlide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9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notesSlides/notesSlide10.xml" ContentType="application/vnd.openxmlformats-officedocument.presentationml.notesSlide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notesSlides/notesSlide11.xml" ContentType="application/vnd.openxmlformats-officedocument.presentationml.notesSlide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notesSlides/notesSlide12.xml" ContentType="application/vnd.openxmlformats-officedocument.presentationml.notesSlide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notesSlides/notesSlide13.xml" ContentType="application/vnd.openxmlformats-officedocument.presentationml.notesSlide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notesSlides/notesSlide14.xml" ContentType="application/vnd.openxmlformats-officedocument.presentationml.notesSlide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notesSlides/notesSlide15.xml" ContentType="application/vnd.openxmlformats-officedocument.presentationml.notesSlide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notesSlides/notesSlide16.xml" ContentType="application/vnd.openxmlformats-officedocument.presentationml.notesSlide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notesSlides/notesSlide17.xml" ContentType="application/vnd.openxmlformats-officedocument.presentationml.notesSlide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notesSlides/notesSlide18.xml" ContentType="application/vnd.openxmlformats-officedocument.presentationml.notesSlide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notesSlides/notesSlide19.xml" ContentType="application/vnd.openxmlformats-officedocument.presentationml.notesSlide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notesSlides/notesSlide20.xml" ContentType="application/vnd.openxmlformats-officedocument.presentationml.notesSlide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notesSlides/notesSlide21.xml" ContentType="application/vnd.openxmlformats-officedocument.presentationml.notesSlide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notesSlides/notesSlide22.xml" ContentType="application/vnd.openxmlformats-officedocument.presentationml.notesSlide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notesSlides/notesSlide23.xml" ContentType="application/vnd.openxmlformats-officedocument.presentationml.notesSlide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notesSlides/notesSlide24.xml" ContentType="application/vnd.openxmlformats-officedocument.presentationml.notesSlide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notesSlides/notesSlide25.xml" ContentType="application/vnd.openxmlformats-officedocument.presentationml.notesSlide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notesSlides/notesSlide26.xml" ContentType="application/vnd.openxmlformats-officedocument.presentationml.notesSlide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notesSlides/notesSlide27.xml" ContentType="application/vnd.openxmlformats-officedocument.presentationml.notesSlide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notesSlides/notesSlide28.xml" ContentType="application/vnd.openxmlformats-officedocument.presentationml.notesSlide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notesSlides/notesSlide29.xml" ContentType="application/vnd.openxmlformats-officedocument.presentationml.notesSlide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notesSlides/notesSlide30.xml" ContentType="application/vnd.openxmlformats-officedocument.presentationml.notesSlide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notesSlides/notesSlide31.xml" ContentType="application/vnd.openxmlformats-officedocument.presentationml.notesSlide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notesSlides/notesSlide32.xml" ContentType="application/vnd.openxmlformats-officedocument.presentationml.notesSlide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notesSlides/notesSlide33.xml" ContentType="application/vnd.openxmlformats-officedocument.presentationml.notesSlide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notesSlides/notesSlide34.xml" ContentType="application/vnd.openxmlformats-officedocument.presentationml.notesSlide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notesSlides/notesSlide35.xml" ContentType="application/vnd.openxmlformats-officedocument.presentationml.notesSlide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notesSlides/notesSlide36.xml" ContentType="application/vnd.openxmlformats-officedocument.presentationml.notesSlide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notesMasterIdLst>
    <p:notesMasterId r:id="rId40"/>
  </p:notesMasterIdLst>
  <p:handoutMasterIdLst>
    <p:handoutMasterId r:id="rId41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</p:sldIdLst>
  <p:sldSz cx="9144000" cy="6858000" type="screen4x3"/>
  <p:notesSz cx="6934200" cy="9220200"/>
  <p:custDataLst>
    <p:tags r:id="rId4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4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13"/>
    <p:restoredTop sz="85341" autoAdjust="0"/>
  </p:normalViewPr>
  <p:slideViewPr>
    <p:cSldViewPr>
      <p:cViewPr varScale="1">
        <p:scale>
          <a:sx n="101" d="100"/>
          <a:sy n="101" d="100"/>
        </p:scale>
        <p:origin x="114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938"/>
    </p:cViewPr>
  </p:sorterViewPr>
  <p:notesViewPr>
    <p:cSldViewPr>
      <p:cViewPr varScale="1">
        <p:scale>
          <a:sx n="87" d="100"/>
          <a:sy n="87" d="100"/>
        </p:scale>
        <p:origin x="2008" y="192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gs" Target="tags/tag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7579"/>
            <a:ext cx="3005138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CSE 413 21sp</a:t>
            </a:r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7475" y="8757579"/>
            <a:ext cx="3005138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 smtClean="0">
                <a:latin typeface="Arial" pitchFamily="34" charset="0"/>
              </a:defRPr>
            </a:lvl1pPr>
          </a:lstStyle>
          <a:p>
            <a:pPr>
              <a:defRPr/>
            </a:pPr>
            <a:fld id="{467AAC04-C8A7-49F4-84A3-4B41D58E73E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7825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45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3738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9" y="4379596"/>
            <a:ext cx="5546725" cy="4147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7579"/>
            <a:ext cx="3005138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8757579"/>
            <a:ext cx="3005138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FB828B6-A826-402D-AC51-9E40DB5C05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3281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B828B6-A826-402D-AC51-9E40DB5C05F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5579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B828B6-A826-402D-AC51-9E40DB5C05F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7628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B828B6-A826-402D-AC51-9E40DB5C05F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201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B828B6-A826-402D-AC51-9E40DB5C05F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0389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B828B6-A826-402D-AC51-9E40DB5C05F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9982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B828B6-A826-402D-AC51-9E40DB5C05F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3140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B828B6-A826-402D-AC51-9E40DB5C05F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4457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B828B6-A826-402D-AC51-9E40DB5C05F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3123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B828B6-A826-402D-AC51-9E40DB5C05F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010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B828B6-A826-402D-AC51-9E40DB5C05F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7807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B828B6-A826-402D-AC51-9E40DB5C05F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529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B828B6-A826-402D-AC51-9E40DB5C05F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723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B828B6-A826-402D-AC51-9E40DB5C05F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5131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F57B1A-58F5-4F72-AE13-27D6DED006A1}" type="slidenum">
              <a:rPr lang="en-US"/>
              <a:pPr/>
              <a:t>21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-128"/>
              </a:rPr>
              <a:t>Clone family: objects created from the same prototype.  All such objects are identical except for their assignable slots.</a:t>
            </a:r>
          </a:p>
          <a:p>
            <a:pPr eaLnBrk="1" hangingPunct="1"/>
            <a:r>
              <a:rPr lang="en-US" dirty="0">
                <a:latin typeface="Arial" charset="0"/>
                <a:ea typeface="ＭＳ Ｐゴシック" charset="-128"/>
              </a:rPr>
              <a:t>Factor the common information into a “map.”</a:t>
            </a:r>
          </a:p>
          <a:p>
            <a:pPr eaLnBrk="1" hangingPunct="1"/>
            <a:r>
              <a:rPr lang="en-US" dirty="0">
                <a:latin typeface="Arial" charset="0"/>
                <a:ea typeface="ＭＳ Ｐゴシック" charset="-128"/>
              </a:rPr>
              <a:t>Representation of an object is the contents of the assignable slots plus a pointer to the shared map object.</a:t>
            </a:r>
          </a:p>
          <a:p>
            <a:pPr eaLnBrk="1" hangingPunct="1"/>
            <a:r>
              <a:rPr lang="en-US" dirty="0">
                <a:latin typeface="Arial" charset="0"/>
                <a:ea typeface="ＭＳ Ｐゴシック" charset="-128"/>
              </a:rPr>
              <a:t>For each slot, the map contains:</a:t>
            </a:r>
          </a:p>
          <a:p>
            <a:pPr eaLnBrk="1" hangingPunct="1"/>
            <a:r>
              <a:rPr lang="en-US" dirty="0">
                <a:latin typeface="Arial" charset="0"/>
                <a:ea typeface="ＭＳ Ｐゴシック" charset="-128"/>
              </a:rPr>
              <a:t>. the name of the slot</a:t>
            </a:r>
          </a:p>
          <a:p>
            <a:pPr eaLnBrk="1" hangingPunct="1"/>
            <a:r>
              <a:rPr lang="en-US" dirty="0">
                <a:latin typeface="Arial" charset="0"/>
                <a:ea typeface="ＭＳ Ｐゴシック" charset="-128"/>
              </a:rPr>
              <a:t>. whether it is a parent</a:t>
            </a:r>
          </a:p>
          <a:p>
            <a:pPr eaLnBrk="1" hangingPunct="1"/>
            <a:r>
              <a:rPr lang="en-US" dirty="0">
                <a:latin typeface="Arial" charset="0"/>
                <a:ea typeface="ＭＳ Ｐゴシック" charset="-128"/>
              </a:rPr>
              <a:t>. the offset of the associated data in the object if the slot is assignable</a:t>
            </a:r>
          </a:p>
          <a:p>
            <a:pPr eaLnBrk="1" hangingPunct="1"/>
            <a:r>
              <a:rPr lang="en-US" dirty="0">
                <a:latin typeface="Arial" charset="0"/>
                <a:ea typeface="ＭＳ Ｐゴシック" charset="-128"/>
              </a:rPr>
              <a:t>. the value if it is not assignable.</a:t>
            </a:r>
          </a:p>
          <a:p>
            <a:pPr eaLnBrk="1" hangingPunct="1"/>
            <a:r>
              <a:rPr lang="en-US" dirty="0">
                <a:latin typeface="Arial" charset="0"/>
                <a:ea typeface="ＭＳ Ｐゴシック" charset="-128"/>
              </a:rPr>
              <a:t>If the user changes a constant slot, then a new map is created for the resulting object.</a:t>
            </a:r>
          </a:p>
          <a:p>
            <a:pPr eaLnBrk="1" hangingPunct="1"/>
            <a:r>
              <a:rPr lang="en-US" dirty="0">
                <a:latin typeface="Arial" charset="0"/>
                <a:ea typeface="ＭＳ Ｐゴシック" charset="-128"/>
              </a:rPr>
              <a:t>Under the hood, the maps play the role of classes/types from class-based object-oriented languages, but the user does not have to know.</a:t>
            </a:r>
          </a:p>
          <a:p>
            <a:pPr eaLnBrk="1" hangingPunct="1"/>
            <a:r>
              <a:rPr lang="en-US" dirty="0">
                <a:latin typeface="Arial" charset="0"/>
                <a:ea typeface="ＭＳ Ｐゴシック" charset="-128"/>
              </a:rPr>
              <a:t>Compiler treats the map of an object as its internal type, used intensively during optimization.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B828B6-A826-402D-AC51-9E40DB5C05F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79950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B828B6-A826-402D-AC51-9E40DB5C05FB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94668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B828B6-A826-402D-AC51-9E40DB5C05F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0426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B828B6-A826-402D-AC51-9E40DB5C05FB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25486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B828B6-A826-402D-AC51-9E40DB5C05FB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41900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B828B6-A826-402D-AC51-9E40DB5C05FB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52753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B828B6-A826-402D-AC51-9E40DB5C05FB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16040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B828B6-A826-402D-AC51-9E40DB5C05FB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567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B828B6-A826-402D-AC51-9E40DB5C05F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01801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B828B6-A826-402D-AC51-9E40DB5C05FB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27183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B828B6-A826-402D-AC51-9E40DB5C05FB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82431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B828B6-A826-402D-AC51-9E40DB5C05FB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49850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B828B6-A826-402D-AC51-9E40DB5C05FB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98792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B828B6-A826-402D-AC51-9E40DB5C05FB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42286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B828B6-A826-402D-AC51-9E40DB5C05FB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18661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B828B6-A826-402D-AC51-9E40DB5C05FB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75349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B828B6-A826-402D-AC51-9E40DB5C05FB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9737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B828B6-A826-402D-AC51-9E40DB5C05F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2773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B828B6-A826-402D-AC51-9E40DB5C05F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1078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B828B6-A826-402D-AC51-9E40DB5C05F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6203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B828B6-A826-402D-AC51-9E40DB5C05F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3021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B828B6-A826-402D-AC51-9E40DB5C05F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1271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B828B6-A826-402D-AC51-9E40DB5C05F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904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21FCDBB-8FE2-0C42-879A-F4FE91EFB1E3}" type="datetime1">
              <a:rPr lang="en-US" smtClean="0"/>
              <a:t>6/1/21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CSE 413 Spring 2021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0D5F97F-86A0-4C6D-9940-937D5033CD5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293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391B84-F4F2-4646-A737-258AE446BB4B}" type="datetime1">
              <a:rPr lang="en-US" smtClean="0"/>
              <a:t>6/1/21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CSE 413 Spring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63FB5-F2A9-4739-90AC-28BC7ED1C35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008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6A70A-4FA4-0041-B93A-C535D16AB18C}" type="datetime1">
              <a:rPr lang="en-US" smtClean="0"/>
              <a:t>6/1/21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CSE 413 Spring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72487-1189-40F1-B783-E56463B6D7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6822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A9A05-26D6-B748-8A57-24C62EEBBFE0}" type="datetime1">
              <a:rPr lang="en-US" smtClean="0"/>
              <a:t>6/1/21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CSE 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3E206-8416-4F80-A347-31EDCF60BA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115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FE577-35BF-2644-9B38-CC5C2D40BAFA}" type="datetime1">
              <a:rPr lang="en-US" smtClean="0"/>
              <a:t>6/1/21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CSE 413 Spring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129FB-96EC-407D-A4BA-9F72A61BD8C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862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6840FD-92B5-9349-B7C7-22D9C8F99898}" type="datetime1">
              <a:rPr lang="en-US" smtClean="0"/>
              <a:t>6/1/21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CSE 413 Spring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F8BA7-D86C-48B8-B2BD-B3B38453CA0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975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3D11A-5A5E-4F48-BE85-2951191B9331}" type="datetime1">
              <a:rPr lang="en-US" smtClean="0"/>
              <a:t>6/1/21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CSE 413 Spring 2021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A411BF-5E07-473A-85CE-6D0B7DCF5B8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51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BDA7D-48A1-2249-A110-1BD7DB40F398}" type="datetime1">
              <a:rPr lang="en-US" smtClean="0"/>
              <a:t>6/1/21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CSE 413 Spring 2021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DE9DF-662C-4980-8C6D-C9F9AF78001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546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716D38-3FBC-394E-8276-8E20D170BA96}" type="datetime1">
              <a:rPr lang="en-US" smtClean="0"/>
              <a:t>6/1/21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CSE 413 Spring 2021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A186FD-622B-48EE-A556-8951819FE3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730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CA528-B0B3-4D48-970A-9355E4A89CAB}" type="datetime1">
              <a:rPr lang="en-US" smtClean="0"/>
              <a:t>6/1/21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CSE 413 Spring 2021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14E09-7FC6-4E84-B83C-815E76F725E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312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E1E3EB-E4AD-1A44-87D6-F46C3FE5D6A8}" type="datetime1">
              <a:rPr lang="en-US" smtClean="0"/>
              <a:t>6/1/21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CSE 413 Spring 2021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C6074-E21C-4AF8-AA03-6E9E3CD7E08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062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FDB24-50F9-0348-9E8B-01AEE3E769EA}" type="datetime1">
              <a:rPr lang="en-US" smtClean="0"/>
              <a:t>6/1/21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CSE 413 Spring 2021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8A0AB9-48A8-4ABE-83E3-3231578F42C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551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548F4B9-F7DF-9F40-9EF1-39F4312514C7}" type="datetime1">
              <a:rPr lang="en-US" smtClean="0"/>
              <a:t>6/1/21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de-DE"/>
              <a:t>CSE 413 Spring 2021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C133E206-8416-4F80-A347-31EDCF60BA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180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8" r:id="rId12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5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47.xml"/><Relationship Id="rId13" Type="http://schemas.openxmlformats.org/officeDocument/2006/relationships/tags" Target="../tags/tag52.xml"/><Relationship Id="rId18" Type="http://schemas.openxmlformats.org/officeDocument/2006/relationships/tags" Target="../tags/tag57.xml"/><Relationship Id="rId3" Type="http://schemas.openxmlformats.org/officeDocument/2006/relationships/tags" Target="../tags/tag42.xml"/><Relationship Id="rId7" Type="http://schemas.openxmlformats.org/officeDocument/2006/relationships/tags" Target="../tags/tag46.xml"/><Relationship Id="rId12" Type="http://schemas.openxmlformats.org/officeDocument/2006/relationships/tags" Target="../tags/tag51.xml"/><Relationship Id="rId17" Type="http://schemas.openxmlformats.org/officeDocument/2006/relationships/tags" Target="../tags/tag56.xml"/><Relationship Id="rId2" Type="http://schemas.openxmlformats.org/officeDocument/2006/relationships/tags" Target="../tags/tag41.xml"/><Relationship Id="rId16" Type="http://schemas.openxmlformats.org/officeDocument/2006/relationships/tags" Target="../tags/tag55.xml"/><Relationship Id="rId20" Type="http://schemas.openxmlformats.org/officeDocument/2006/relationships/notesSlide" Target="../notesSlides/notesSlide10.xml"/><Relationship Id="rId1" Type="http://schemas.openxmlformats.org/officeDocument/2006/relationships/tags" Target="../tags/tag40.xml"/><Relationship Id="rId6" Type="http://schemas.openxmlformats.org/officeDocument/2006/relationships/tags" Target="../tags/tag45.xml"/><Relationship Id="rId11" Type="http://schemas.openxmlformats.org/officeDocument/2006/relationships/tags" Target="../tags/tag50.xml"/><Relationship Id="rId5" Type="http://schemas.openxmlformats.org/officeDocument/2006/relationships/tags" Target="../tags/tag44.xml"/><Relationship Id="rId15" Type="http://schemas.openxmlformats.org/officeDocument/2006/relationships/tags" Target="../tags/tag54.xml"/><Relationship Id="rId10" Type="http://schemas.openxmlformats.org/officeDocument/2006/relationships/tags" Target="../tags/tag49.xml"/><Relationship Id="rId19" Type="http://schemas.openxmlformats.org/officeDocument/2006/relationships/slideLayout" Target="../slideLayouts/slideLayout2.xml"/><Relationship Id="rId4" Type="http://schemas.openxmlformats.org/officeDocument/2006/relationships/tags" Target="../tags/tag43.xml"/><Relationship Id="rId9" Type="http://schemas.openxmlformats.org/officeDocument/2006/relationships/tags" Target="../tags/tag48.xml"/><Relationship Id="rId14" Type="http://schemas.openxmlformats.org/officeDocument/2006/relationships/tags" Target="../tags/tag5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65.xml"/><Relationship Id="rId13" Type="http://schemas.openxmlformats.org/officeDocument/2006/relationships/tags" Target="../tags/tag70.xml"/><Relationship Id="rId18" Type="http://schemas.openxmlformats.org/officeDocument/2006/relationships/tags" Target="../tags/tag75.xml"/><Relationship Id="rId26" Type="http://schemas.openxmlformats.org/officeDocument/2006/relationships/tags" Target="../tags/tag83.xml"/><Relationship Id="rId3" Type="http://schemas.openxmlformats.org/officeDocument/2006/relationships/tags" Target="../tags/tag60.xml"/><Relationship Id="rId21" Type="http://schemas.openxmlformats.org/officeDocument/2006/relationships/tags" Target="../tags/tag78.xml"/><Relationship Id="rId7" Type="http://schemas.openxmlformats.org/officeDocument/2006/relationships/tags" Target="../tags/tag64.xml"/><Relationship Id="rId12" Type="http://schemas.openxmlformats.org/officeDocument/2006/relationships/tags" Target="../tags/tag69.xml"/><Relationship Id="rId17" Type="http://schemas.openxmlformats.org/officeDocument/2006/relationships/tags" Target="../tags/tag74.xml"/><Relationship Id="rId25" Type="http://schemas.openxmlformats.org/officeDocument/2006/relationships/tags" Target="../tags/tag82.xml"/><Relationship Id="rId2" Type="http://schemas.openxmlformats.org/officeDocument/2006/relationships/tags" Target="../tags/tag59.xml"/><Relationship Id="rId16" Type="http://schemas.openxmlformats.org/officeDocument/2006/relationships/tags" Target="../tags/tag73.xml"/><Relationship Id="rId20" Type="http://schemas.openxmlformats.org/officeDocument/2006/relationships/tags" Target="../tags/tag77.xml"/><Relationship Id="rId29" Type="http://schemas.openxmlformats.org/officeDocument/2006/relationships/notesSlide" Target="../notesSlides/notesSlide11.xml"/><Relationship Id="rId1" Type="http://schemas.openxmlformats.org/officeDocument/2006/relationships/tags" Target="../tags/tag58.xml"/><Relationship Id="rId6" Type="http://schemas.openxmlformats.org/officeDocument/2006/relationships/tags" Target="../tags/tag63.xml"/><Relationship Id="rId11" Type="http://schemas.openxmlformats.org/officeDocument/2006/relationships/tags" Target="../tags/tag68.xml"/><Relationship Id="rId24" Type="http://schemas.openxmlformats.org/officeDocument/2006/relationships/tags" Target="../tags/tag81.xml"/><Relationship Id="rId5" Type="http://schemas.openxmlformats.org/officeDocument/2006/relationships/tags" Target="../tags/tag62.xml"/><Relationship Id="rId15" Type="http://schemas.openxmlformats.org/officeDocument/2006/relationships/tags" Target="../tags/tag72.xml"/><Relationship Id="rId23" Type="http://schemas.openxmlformats.org/officeDocument/2006/relationships/tags" Target="../tags/tag80.xml"/><Relationship Id="rId28" Type="http://schemas.openxmlformats.org/officeDocument/2006/relationships/slideLayout" Target="../slideLayouts/slideLayout2.xml"/><Relationship Id="rId10" Type="http://schemas.openxmlformats.org/officeDocument/2006/relationships/tags" Target="../tags/tag67.xml"/><Relationship Id="rId19" Type="http://schemas.openxmlformats.org/officeDocument/2006/relationships/tags" Target="../tags/tag76.xml"/><Relationship Id="rId4" Type="http://schemas.openxmlformats.org/officeDocument/2006/relationships/tags" Target="../tags/tag61.xml"/><Relationship Id="rId9" Type="http://schemas.openxmlformats.org/officeDocument/2006/relationships/tags" Target="../tags/tag66.xml"/><Relationship Id="rId14" Type="http://schemas.openxmlformats.org/officeDocument/2006/relationships/tags" Target="../tags/tag71.xml"/><Relationship Id="rId22" Type="http://schemas.openxmlformats.org/officeDocument/2006/relationships/tags" Target="../tags/tag79.xml"/><Relationship Id="rId27" Type="http://schemas.openxmlformats.org/officeDocument/2006/relationships/tags" Target="../tags/tag8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92.xml"/><Relationship Id="rId13" Type="http://schemas.openxmlformats.org/officeDocument/2006/relationships/tags" Target="../tags/tag97.xml"/><Relationship Id="rId18" Type="http://schemas.openxmlformats.org/officeDocument/2006/relationships/tags" Target="../tags/tag102.xml"/><Relationship Id="rId26" Type="http://schemas.openxmlformats.org/officeDocument/2006/relationships/tags" Target="../tags/tag110.xml"/><Relationship Id="rId3" Type="http://schemas.openxmlformats.org/officeDocument/2006/relationships/tags" Target="../tags/tag87.xml"/><Relationship Id="rId21" Type="http://schemas.openxmlformats.org/officeDocument/2006/relationships/tags" Target="../tags/tag105.xml"/><Relationship Id="rId7" Type="http://schemas.openxmlformats.org/officeDocument/2006/relationships/tags" Target="../tags/tag91.xml"/><Relationship Id="rId12" Type="http://schemas.openxmlformats.org/officeDocument/2006/relationships/tags" Target="../tags/tag96.xml"/><Relationship Id="rId17" Type="http://schemas.openxmlformats.org/officeDocument/2006/relationships/tags" Target="../tags/tag101.xml"/><Relationship Id="rId25" Type="http://schemas.openxmlformats.org/officeDocument/2006/relationships/tags" Target="../tags/tag109.xml"/><Relationship Id="rId2" Type="http://schemas.openxmlformats.org/officeDocument/2006/relationships/tags" Target="../tags/tag86.xml"/><Relationship Id="rId16" Type="http://schemas.openxmlformats.org/officeDocument/2006/relationships/tags" Target="../tags/tag100.xml"/><Relationship Id="rId20" Type="http://schemas.openxmlformats.org/officeDocument/2006/relationships/tags" Target="../tags/tag104.xml"/><Relationship Id="rId29" Type="http://schemas.openxmlformats.org/officeDocument/2006/relationships/tags" Target="../tags/tag113.xml"/><Relationship Id="rId1" Type="http://schemas.openxmlformats.org/officeDocument/2006/relationships/tags" Target="../tags/tag85.xml"/><Relationship Id="rId6" Type="http://schemas.openxmlformats.org/officeDocument/2006/relationships/tags" Target="../tags/tag90.xml"/><Relationship Id="rId11" Type="http://schemas.openxmlformats.org/officeDocument/2006/relationships/tags" Target="../tags/tag95.xml"/><Relationship Id="rId24" Type="http://schemas.openxmlformats.org/officeDocument/2006/relationships/tags" Target="../tags/tag108.xml"/><Relationship Id="rId5" Type="http://schemas.openxmlformats.org/officeDocument/2006/relationships/tags" Target="../tags/tag89.xml"/><Relationship Id="rId15" Type="http://schemas.openxmlformats.org/officeDocument/2006/relationships/tags" Target="../tags/tag99.xml"/><Relationship Id="rId23" Type="http://schemas.openxmlformats.org/officeDocument/2006/relationships/tags" Target="../tags/tag107.xml"/><Relationship Id="rId28" Type="http://schemas.openxmlformats.org/officeDocument/2006/relationships/tags" Target="../tags/tag112.xml"/><Relationship Id="rId10" Type="http://schemas.openxmlformats.org/officeDocument/2006/relationships/tags" Target="../tags/tag94.xml"/><Relationship Id="rId19" Type="http://schemas.openxmlformats.org/officeDocument/2006/relationships/tags" Target="../tags/tag103.xml"/><Relationship Id="rId31" Type="http://schemas.openxmlformats.org/officeDocument/2006/relationships/notesSlide" Target="../notesSlides/notesSlide12.xml"/><Relationship Id="rId4" Type="http://schemas.openxmlformats.org/officeDocument/2006/relationships/tags" Target="../tags/tag88.xml"/><Relationship Id="rId9" Type="http://schemas.openxmlformats.org/officeDocument/2006/relationships/tags" Target="../tags/tag93.xml"/><Relationship Id="rId14" Type="http://schemas.openxmlformats.org/officeDocument/2006/relationships/tags" Target="../tags/tag98.xml"/><Relationship Id="rId22" Type="http://schemas.openxmlformats.org/officeDocument/2006/relationships/tags" Target="../tags/tag106.xml"/><Relationship Id="rId27" Type="http://schemas.openxmlformats.org/officeDocument/2006/relationships/tags" Target="../tags/tag111.xml"/><Relationship Id="rId30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3.xml"/><Relationship Id="rId3" Type="http://schemas.openxmlformats.org/officeDocument/2006/relationships/tags" Target="../tags/tag116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15.xml"/><Relationship Id="rId1" Type="http://schemas.openxmlformats.org/officeDocument/2006/relationships/tags" Target="../tags/tag114.xml"/><Relationship Id="rId6" Type="http://schemas.openxmlformats.org/officeDocument/2006/relationships/tags" Target="../tags/tag119.xml"/><Relationship Id="rId5" Type="http://schemas.openxmlformats.org/officeDocument/2006/relationships/tags" Target="../tags/tag118.xml"/><Relationship Id="rId4" Type="http://schemas.openxmlformats.org/officeDocument/2006/relationships/tags" Target="../tags/tag117.xml"/><Relationship Id="rId9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127.xml"/><Relationship Id="rId13" Type="http://schemas.openxmlformats.org/officeDocument/2006/relationships/tags" Target="../tags/tag132.xml"/><Relationship Id="rId18" Type="http://schemas.openxmlformats.org/officeDocument/2006/relationships/tags" Target="../tags/tag137.xml"/><Relationship Id="rId26" Type="http://schemas.openxmlformats.org/officeDocument/2006/relationships/notesSlide" Target="../notesSlides/notesSlide14.xml"/><Relationship Id="rId3" Type="http://schemas.openxmlformats.org/officeDocument/2006/relationships/tags" Target="../tags/tag122.xml"/><Relationship Id="rId21" Type="http://schemas.openxmlformats.org/officeDocument/2006/relationships/tags" Target="../tags/tag140.xml"/><Relationship Id="rId7" Type="http://schemas.openxmlformats.org/officeDocument/2006/relationships/tags" Target="../tags/tag126.xml"/><Relationship Id="rId12" Type="http://schemas.openxmlformats.org/officeDocument/2006/relationships/tags" Target="../tags/tag131.xml"/><Relationship Id="rId17" Type="http://schemas.openxmlformats.org/officeDocument/2006/relationships/tags" Target="../tags/tag136.xml"/><Relationship Id="rId25" Type="http://schemas.openxmlformats.org/officeDocument/2006/relationships/slideLayout" Target="../slideLayouts/slideLayout2.xml"/><Relationship Id="rId2" Type="http://schemas.openxmlformats.org/officeDocument/2006/relationships/tags" Target="../tags/tag121.xml"/><Relationship Id="rId16" Type="http://schemas.openxmlformats.org/officeDocument/2006/relationships/tags" Target="../tags/tag135.xml"/><Relationship Id="rId20" Type="http://schemas.openxmlformats.org/officeDocument/2006/relationships/tags" Target="../tags/tag139.xml"/><Relationship Id="rId1" Type="http://schemas.openxmlformats.org/officeDocument/2006/relationships/tags" Target="../tags/tag120.xml"/><Relationship Id="rId6" Type="http://schemas.openxmlformats.org/officeDocument/2006/relationships/tags" Target="../tags/tag125.xml"/><Relationship Id="rId11" Type="http://schemas.openxmlformats.org/officeDocument/2006/relationships/tags" Target="../tags/tag130.xml"/><Relationship Id="rId24" Type="http://schemas.openxmlformats.org/officeDocument/2006/relationships/tags" Target="../tags/tag143.xml"/><Relationship Id="rId5" Type="http://schemas.openxmlformats.org/officeDocument/2006/relationships/tags" Target="../tags/tag124.xml"/><Relationship Id="rId15" Type="http://schemas.openxmlformats.org/officeDocument/2006/relationships/tags" Target="../tags/tag134.xml"/><Relationship Id="rId23" Type="http://schemas.openxmlformats.org/officeDocument/2006/relationships/tags" Target="../tags/tag142.xml"/><Relationship Id="rId10" Type="http://schemas.openxmlformats.org/officeDocument/2006/relationships/tags" Target="../tags/tag129.xml"/><Relationship Id="rId19" Type="http://schemas.openxmlformats.org/officeDocument/2006/relationships/tags" Target="../tags/tag138.xml"/><Relationship Id="rId4" Type="http://schemas.openxmlformats.org/officeDocument/2006/relationships/tags" Target="../tags/tag123.xml"/><Relationship Id="rId9" Type="http://schemas.openxmlformats.org/officeDocument/2006/relationships/tags" Target="../tags/tag128.xml"/><Relationship Id="rId14" Type="http://schemas.openxmlformats.org/officeDocument/2006/relationships/tags" Target="../tags/tag133.xml"/><Relationship Id="rId22" Type="http://schemas.openxmlformats.org/officeDocument/2006/relationships/tags" Target="../tags/tag14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tags" Target="../tags/tag151.xml"/><Relationship Id="rId13" Type="http://schemas.openxmlformats.org/officeDocument/2006/relationships/tags" Target="../tags/tag156.xml"/><Relationship Id="rId18" Type="http://schemas.openxmlformats.org/officeDocument/2006/relationships/tags" Target="../tags/tag161.xml"/><Relationship Id="rId26" Type="http://schemas.openxmlformats.org/officeDocument/2006/relationships/notesSlide" Target="../notesSlides/notesSlide15.xml"/><Relationship Id="rId3" Type="http://schemas.openxmlformats.org/officeDocument/2006/relationships/tags" Target="../tags/tag146.xml"/><Relationship Id="rId21" Type="http://schemas.openxmlformats.org/officeDocument/2006/relationships/tags" Target="../tags/tag164.xml"/><Relationship Id="rId7" Type="http://schemas.openxmlformats.org/officeDocument/2006/relationships/tags" Target="../tags/tag150.xml"/><Relationship Id="rId12" Type="http://schemas.openxmlformats.org/officeDocument/2006/relationships/tags" Target="../tags/tag155.xml"/><Relationship Id="rId17" Type="http://schemas.openxmlformats.org/officeDocument/2006/relationships/tags" Target="../tags/tag160.xml"/><Relationship Id="rId25" Type="http://schemas.openxmlformats.org/officeDocument/2006/relationships/slideLayout" Target="../slideLayouts/slideLayout2.xml"/><Relationship Id="rId2" Type="http://schemas.openxmlformats.org/officeDocument/2006/relationships/tags" Target="../tags/tag145.xml"/><Relationship Id="rId16" Type="http://schemas.openxmlformats.org/officeDocument/2006/relationships/tags" Target="../tags/tag159.xml"/><Relationship Id="rId20" Type="http://schemas.openxmlformats.org/officeDocument/2006/relationships/tags" Target="../tags/tag163.xml"/><Relationship Id="rId1" Type="http://schemas.openxmlformats.org/officeDocument/2006/relationships/tags" Target="../tags/tag144.xml"/><Relationship Id="rId6" Type="http://schemas.openxmlformats.org/officeDocument/2006/relationships/tags" Target="../tags/tag149.xml"/><Relationship Id="rId11" Type="http://schemas.openxmlformats.org/officeDocument/2006/relationships/tags" Target="../tags/tag154.xml"/><Relationship Id="rId24" Type="http://schemas.openxmlformats.org/officeDocument/2006/relationships/tags" Target="../tags/tag167.xml"/><Relationship Id="rId5" Type="http://schemas.openxmlformats.org/officeDocument/2006/relationships/tags" Target="../tags/tag148.xml"/><Relationship Id="rId15" Type="http://schemas.openxmlformats.org/officeDocument/2006/relationships/tags" Target="../tags/tag158.xml"/><Relationship Id="rId23" Type="http://schemas.openxmlformats.org/officeDocument/2006/relationships/tags" Target="../tags/tag166.xml"/><Relationship Id="rId10" Type="http://schemas.openxmlformats.org/officeDocument/2006/relationships/tags" Target="../tags/tag153.xml"/><Relationship Id="rId19" Type="http://schemas.openxmlformats.org/officeDocument/2006/relationships/tags" Target="../tags/tag162.xml"/><Relationship Id="rId4" Type="http://schemas.openxmlformats.org/officeDocument/2006/relationships/tags" Target="../tags/tag147.xml"/><Relationship Id="rId9" Type="http://schemas.openxmlformats.org/officeDocument/2006/relationships/tags" Target="../tags/tag152.xml"/><Relationship Id="rId14" Type="http://schemas.openxmlformats.org/officeDocument/2006/relationships/tags" Target="../tags/tag157.xml"/><Relationship Id="rId22" Type="http://schemas.openxmlformats.org/officeDocument/2006/relationships/tags" Target="../tags/tag16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170.xml"/><Relationship Id="rId2" Type="http://schemas.openxmlformats.org/officeDocument/2006/relationships/tags" Target="../tags/tag169.xml"/><Relationship Id="rId1" Type="http://schemas.openxmlformats.org/officeDocument/2006/relationships/tags" Target="../tags/tag168.xml"/><Relationship Id="rId6" Type="http://schemas.openxmlformats.org/officeDocument/2006/relationships/notesSlide" Target="../notesSlides/notesSlide16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7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174.xml"/><Relationship Id="rId2" Type="http://schemas.openxmlformats.org/officeDocument/2006/relationships/tags" Target="../tags/tag173.xml"/><Relationship Id="rId1" Type="http://schemas.openxmlformats.org/officeDocument/2006/relationships/tags" Target="../tags/tag172.xml"/><Relationship Id="rId6" Type="http://schemas.openxmlformats.org/officeDocument/2006/relationships/notesSlide" Target="../notesSlides/notesSlide17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7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178.xml"/><Relationship Id="rId7" Type="http://schemas.openxmlformats.org/officeDocument/2006/relationships/notesSlide" Target="../notesSlides/notesSlide18.xml"/><Relationship Id="rId2" Type="http://schemas.openxmlformats.org/officeDocument/2006/relationships/tags" Target="../tags/tag177.xml"/><Relationship Id="rId1" Type="http://schemas.openxmlformats.org/officeDocument/2006/relationships/tags" Target="../tags/tag176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80.xml"/><Relationship Id="rId4" Type="http://schemas.openxmlformats.org/officeDocument/2006/relationships/tags" Target="../tags/tag17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183.xml"/><Relationship Id="rId7" Type="http://schemas.openxmlformats.org/officeDocument/2006/relationships/notesSlide" Target="../notesSlides/notesSlide19.xml"/><Relationship Id="rId2" Type="http://schemas.openxmlformats.org/officeDocument/2006/relationships/tags" Target="../tags/tag182.xml"/><Relationship Id="rId1" Type="http://schemas.openxmlformats.org/officeDocument/2006/relationships/tags" Target="../tags/tag181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85.xml"/><Relationship Id="rId4" Type="http://schemas.openxmlformats.org/officeDocument/2006/relationships/tags" Target="../tags/tag18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188.xml"/><Relationship Id="rId2" Type="http://schemas.openxmlformats.org/officeDocument/2006/relationships/tags" Target="../tags/tag187.xml"/><Relationship Id="rId1" Type="http://schemas.openxmlformats.org/officeDocument/2006/relationships/tags" Target="../tags/tag186.xml"/><Relationship Id="rId6" Type="http://schemas.openxmlformats.org/officeDocument/2006/relationships/notesSlide" Target="../notesSlides/notesSlide20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89.xml"/></Relationships>
</file>

<file path=ppt/slides/_rels/slide21.xml.rels><?xml version="1.0" encoding="UTF-8" standalone="yes"?>
<Relationships xmlns="http://schemas.openxmlformats.org/package/2006/relationships"><Relationship Id="rId13" Type="http://schemas.openxmlformats.org/officeDocument/2006/relationships/tags" Target="../tags/tag202.xml"/><Relationship Id="rId18" Type="http://schemas.openxmlformats.org/officeDocument/2006/relationships/tags" Target="../tags/tag207.xml"/><Relationship Id="rId26" Type="http://schemas.openxmlformats.org/officeDocument/2006/relationships/tags" Target="../tags/tag215.xml"/><Relationship Id="rId3" Type="http://schemas.openxmlformats.org/officeDocument/2006/relationships/tags" Target="../tags/tag192.xml"/><Relationship Id="rId21" Type="http://schemas.openxmlformats.org/officeDocument/2006/relationships/tags" Target="../tags/tag210.xml"/><Relationship Id="rId7" Type="http://schemas.openxmlformats.org/officeDocument/2006/relationships/tags" Target="../tags/tag196.xml"/><Relationship Id="rId12" Type="http://schemas.openxmlformats.org/officeDocument/2006/relationships/tags" Target="../tags/tag201.xml"/><Relationship Id="rId17" Type="http://schemas.openxmlformats.org/officeDocument/2006/relationships/tags" Target="../tags/tag206.xml"/><Relationship Id="rId25" Type="http://schemas.openxmlformats.org/officeDocument/2006/relationships/tags" Target="../tags/tag214.xml"/><Relationship Id="rId33" Type="http://schemas.openxmlformats.org/officeDocument/2006/relationships/notesSlide" Target="../notesSlides/notesSlide21.xml"/><Relationship Id="rId2" Type="http://schemas.openxmlformats.org/officeDocument/2006/relationships/tags" Target="../tags/tag191.xml"/><Relationship Id="rId16" Type="http://schemas.openxmlformats.org/officeDocument/2006/relationships/tags" Target="../tags/tag205.xml"/><Relationship Id="rId20" Type="http://schemas.openxmlformats.org/officeDocument/2006/relationships/tags" Target="../tags/tag209.xml"/><Relationship Id="rId29" Type="http://schemas.openxmlformats.org/officeDocument/2006/relationships/tags" Target="../tags/tag218.xml"/><Relationship Id="rId1" Type="http://schemas.openxmlformats.org/officeDocument/2006/relationships/tags" Target="../tags/tag190.xml"/><Relationship Id="rId6" Type="http://schemas.openxmlformats.org/officeDocument/2006/relationships/tags" Target="../tags/tag195.xml"/><Relationship Id="rId11" Type="http://schemas.openxmlformats.org/officeDocument/2006/relationships/tags" Target="../tags/tag200.xml"/><Relationship Id="rId24" Type="http://schemas.openxmlformats.org/officeDocument/2006/relationships/tags" Target="../tags/tag213.xml"/><Relationship Id="rId32" Type="http://schemas.openxmlformats.org/officeDocument/2006/relationships/slideLayout" Target="../slideLayouts/slideLayout6.xml"/><Relationship Id="rId5" Type="http://schemas.openxmlformats.org/officeDocument/2006/relationships/tags" Target="../tags/tag194.xml"/><Relationship Id="rId15" Type="http://schemas.openxmlformats.org/officeDocument/2006/relationships/tags" Target="../tags/tag204.xml"/><Relationship Id="rId23" Type="http://schemas.openxmlformats.org/officeDocument/2006/relationships/tags" Target="../tags/tag212.xml"/><Relationship Id="rId28" Type="http://schemas.openxmlformats.org/officeDocument/2006/relationships/tags" Target="../tags/tag217.xml"/><Relationship Id="rId10" Type="http://schemas.openxmlformats.org/officeDocument/2006/relationships/tags" Target="../tags/tag199.xml"/><Relationship Id="rId19" Type="http://schemas.openxmlformats.org/officeDocument/2006/relationships/tags" Target="../tags/tag208.xml"/><Relationship Id="rId31" Type="http://schemas.openxmlformats.org/officeDocument/2006/relationships/tags" Target="../tags/tag220.xml"/><Relationship Id="rId4" Type="http://schemas.openxmlformats.org/officeDocument/2006/relationships/tags" Target="../tags/tag193.xml"/><Relationship Id="rId9" Type="http://schemas.openxmlformats.org/officeDocument/2006/relationships/tags" Target="../tags/tag198.xml"/><Relationship Id="rId14" Type="http://schemas.openxmlformats.org/officeDocument/2006/relationships/tags" Target="../tags/tag203.xml"/><Relationship Id="rId22" Type="http://schemas.openxmlformats.org/officeDocument/2006/relationships/tags" Target="../tags/tag211.xml"/><Relationship Id="rId27" Type="http://schemas.openxmlformats.org/officeDocument/2006/relationships/tags" Target="../tags/tag216.xml"/><Relationship Id="rId30" Type="http://schemas.openxmlformats.org/officeDocument/2006/relationships/tags" Target="../tags/tag219.xml"/><Relationship Id="rId8" Type="http://schemas.openxmlformats.org/officeDocument/2006/relationships/tags" Target="../tags/tag19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tags" Target="../tags/tag228.xml"/><Relationship Id="rId13" Type="http://schemas.openxmlformats.org/officeDocument/2006/relationships/tags" Target="../tags/tag233.xml"/><Relationship Id="rId18" Type="http://schemas.openxmlformats.org/officeDocument/2006/relationships/image" Target="../media/image4.png"/><Relationship Id="rId3" Type="http://schemas.openxmlformats.org/officeDocument/2006/relationships/tags" Target="../tags/tag223.xml"/><Relationship Id="rId7" Type="http://schemas.openxmlformats.org/officeDocument/2006/relationships/tags" Target="../tags/tag227.xml"/><Relationship Id="rId12" Type="http://schemas.openxmlformats.org/officeDocument/2006/relationships/tags" Target="../tags/tag232.xml"/><Relationship Id="rId17" Type="http://schemas.openxmlformats.org/officeDocument/2006/relationships/notesSlide" Target="../notesSlides/notesSlide22.xml"/><Relationship Id="rId2" Type="http://schemas.openxmlformats.org/officeDocument/2006/relationships/tags" Target="../tags/tag222.xml"/><Relationship Id="rId16" Type="http://schemas.openxmlformats.org/officeDocument/2006/relationships/slideLayout" Target="../slideLayouts/slideLayout6.xml"/><Relationship Id="rId1" Type="http://schemas.openxmlformats.org/officeDocument/2006/relationships/tags" Target="../tags/tag221.xml"/><Relationship Id="rId6" Type="http://schemas.openxmlformats.org/officeDocument/2006/relationships/tags" Target="../tags/tag226.xml"/><Relationship Id="rId11" Type="http://schemas.openxmlformats.org/officeDocument/2006/relationships/tags" Target="../tags/tag231.xml"/><Relationship Id="rId5" Type="http://schemas.openxmlformats.org/officeDocument/2006/relationships/tags" Target="../tags/tag225.xml"/><Relationship Id="rId15" Type="http://schemas.openxmlformats.org/officeDocument/2006/relationships/tags" Target="../tags/tag235.xml"/><Relationship Id="rId10" Type="http://schemas.openxmlformats.org/officeDocument/2006/relationships/tags" Target="../tags/tag230.xml"/><Relationship Id="rId4" Type="http://schemas.openxmlformats.org/officeDocument/2006/relationships/tags" Target="../tags/tag224.xml"/><Relationship Id="rId9" Type="http://schemas.openxmlformats.org/officeDocument/2006/relationships/tags" Target="../tags/tag229.xml"/><Relationship Id="rId14" Type="http://schemas.openxmlformats.org/officeDocument/2006/relationships/tags" Target="../tags/tag23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238.xml"/><Relationship Id="rId7" Type="http://schemas.openxmlformats.org/officeDocument/2006/relationships/notesSlide" Target="../notesSlides/notesSlide23.xml"/><Relationship Id="rId2" Type="http://schemas.openxmlformats.org/officeDocument/2006/relationships/tags" Target="../tags/tag237.xml"/><Relationship Id="rId1" Type="http://schemas.openxmlformats.org/officeDocument/2006/relationships/tags" Target="../tags/tag236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240.xml"/><Relationship Id="rId4" Type="http://schemas.openxmlformats.org/officeDocument/2006/relationships/tags" Target="../tags/tag239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4.xml"/><Relationship Id="rId3" Type="http://schemas.openxmlformats.org/officeDocument/2006/relationships/tags" Target="../tags/tag243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242.xml"/><Relationship Id="rId1" Type="http://schemas.openxmlformats.org/officeDocument/2006/relationships/tags" Target="../tags/tag241.xml"/><Relationship Id="rId6" Type="http://schemas.openxmlformats.org/officeDocument/2006/relationships/tags" Target="../tags/tag246.xml"/><Relationship Id="rId5" Type="http://schemas.openxmlformats.org/officeDocument/2006/relationships/tags" Target="../tags/tag245.xml"/><Relationship Id="rId4" Type="http://schemas.openxmlformats.org/officeDocument/2006/relationships/tags" Target="../tags/tag24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249.xml"/><Relationship Id="rId7" Type="http://schemas.openxmlformats.org/officeDocument/2006/relationships/notesSlide" Target="../notesSlides/notesSlide25.xml"/><Relationship Id="rId2" Type="http://schemas.openxmlformats.org/officeDocument/2006/relationships/tags" Target="../tags/tag248.xml"/><Relationship Id="rId1" Type="http://schemas.openxmlformats.org/officeDocument/2006/relationships/tags" Target="../tags/tag247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251.xml"/><Relationship Id="rId4" Type="http://schemas.openxmlformats.org/officeDocument/2006/relationships/tags" Target="../tags/tag250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6.xml"/><Relationship Id="rId3" Type="http://schemas.openxmlformats.org/officeDocument/2006/relationships/tags" Target="../tags/tag254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253.xml"/><Relationship Id="rId1" Type="http://schemas.openxmlformats.org/officeDocument/2006/relationships/tags" Target="../tags/tag252.xml"/><Relationship Id="rId6" Type="http://schemas.openxmlformats.org/officeDocument/2006/relationships/tags" Target="../tags/tag257.xml"/><Relationship Id="rId5" Type="http://schemas.openxmlformats.org/officeDocument/2006/relationships/tags" Target="../tags/tag256.xml"/><Relationship Id="rId4" Type="http://schemas.openxmlformats.org/officeDocument/2006/relationships/tags" Target="../tags/tag25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tags" Target="../tags/tag260.xml"/><Relationship Id="rId7" Type="http://schemas.openxmlformats.org/officeDocument/2006/relationships/notesSlide" Target="../notesSlides/notesSlide27.xml"/><Relationship Id="rId2" Type="http://schemas.openxmlformats.org/officeDocument/2006/relationships/tags" Target="../tags/tag259.xml"/><Relationship Id="rId1" Type="http://schemas.openxmlformats.org/officeDocument/2006/relationships/tags" Target="../tags/tag258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262.xml"/><Relationship Id="rId4" Type="http://schemas.openxmlformats.org/officeDocument/2006/relationships/tags" Target="../tags/tag261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tags" Target="../tags/tag270.xml"/><Relationship Id="rId13" Type="http://schemas.openxmlformats.org/officeDocument/2006/relationships/tags" Target="../tags/tag275.xml"/><Relationship Id="rId3" Type="http://schemas.openxmlformats.org/officeDocument/2006/relationships/tags" Target="../tags/tag265.xml"/><Relationship Id="rId7" Type="http://schemas.openxmlformats.org/officeDocument/2006/relationships/tags" Target="../tags/tag269.xml"/><Relationship Id="rId12" Type="http://schemas.openxmlformats.org/officeDocument/2006/relationships/tags" Target="../tags/tag274.xml"/><Relationship Id="rId17" Type="http://schemas.openxmlformats.org/officeDocument/2006/relationships/notesSlide" Target="../notesSlides/notesSlide28.xml"/><Relationship Id="rId2" Type="http://schemas.openxmlformats.org/officeDocument/2006/relationships/tags" Target="../tags/tag264.xml"/><Relationship Id="rId16" Type="http://schemas.openxmlformats.org/officeDocument/2006/relationships/slideLayout" Target="../slideLayouts/slideLayout2.xml"/><Relationship Id="rId1" Type="http://schemas.openxmlformats.org/officeDocument/2006/relationships/tags" Target="../tags/tag263.xml"/><Relationship Id="rId6" Type="http://schemas.openxmlformats.org/officeDocument/2006/relationships/tags" Target="../tags/tag268.xml"/><Relationship Id="rId11" Type="http://schemas.openxmlformats.org/officeDocument/2006/relationships/tags" Target="../tags/tag273.xml"/><Relationship Id="rId5" Type="http://schemas.openxmlformats.org/officeDocument/2006/relationships/tags" Target="../tags/tag267.xml"/><Relationship Id="rId15" Type="http://schemas.openxmlformats.org/officeDocument/2006/relationships/tags" Target="../tags/tag277.xml"/><Relationship Id="rId10" Type="http://schemas.openxmlformats.org/officeDocument/2006/relationships/tags" Target="../tags/tag272.xml"/><Relationship Id="rId4" Type="http://schemas.openxmlformats.org/officeDocument/2006/relationships/tags" Target="../tags/tag266.xml"/><Relationship Id="rId9" Type="http://schemas.openxmlformats.org/officeDocument/2006/relationships/tags" Target="../tags/tag271.xml"/><Relationship Id="rId14" Type="http://schemas.openxmlformats.org/officeDocument/2006/relationships/tags" Target="../tags/tag276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tags" Target="../tags/tag285.xml"/><Relationship Id="rId13" Type="http://schemas.openxmlformats.org/officeDocument/2006/relationships/tags" Target="../tags/tag290.xml"/><Relationship Id="rId3" Type="http://schemas.openxmlformats.org/officeDocument/2006/relationships/tags" Target="../tags/tag280.xml"/><Relationship Id="rId7" Type="http://schemas.openxmlformats.org/officeDocument/2006/relationships/tags" Target="../tags/tag284.xml"/><Relationship Id="rId12" Type="http://schemas.openxmlformats.org/officeDocument/2006/relationships/tags" Target="../tags/tag289.xml"/><Relationship Id="rId17" Type="http://schemas.openxmlformats.org/officeDocument/2006/relationships/notesSlide" Target="../notesSlides/notesSlide29.xml"/><Relationship Id="rId2" Type="http://schemas.openxmlformats.org/officeDocument/2006/relationships/tags" Target="../tags/tag279.xml"/><Relationship Id="rId16" Type="http://schemas.openxmlformats.org/officeDocument/2006/relationships/slideLayout" Target="../slideLayouts/slideLayout2.xml"/><Relationship Id="rId1" Type="http://schemas.openxmlformats.org/officeDocument/2006/relationships/tags" Target="../tags/tag278.xml"/><Relationship Id="rId6" Type="http://schemas.openxmlformats.org/officeDocument/2006/relationships/tags" Target="../tags/tag283.xml"/><Relationship Id="rId11" Type="http://schemas.openxmlformats.org/officeDocument/2006/relationships/tags" Target="../tags/tag288.xml"/><Relationship Id="rId5" Type="http://schemas.openxmlformats.org/officeDocument/2006/relationships/tags" Target="../tags/tag282.xml"/><Relationship Id="rId15" Type="http://schemas.openxmlformats.org/officeDocument/2006/relationships/tags" Target="../tags/tag292.xml"/><Relationship Id="rId10" Type="http://schemas.openxmlformats.org/officeDocument/2006/relationships/tags" Target="../tags/tag287.xml"/><Relationship Id="rId4" Type="http://schemas.openxmlformats.org/officeDocument/2006/relationships/tags" Target="../tags/tag281.xml"/><Relationship Id="rId9" Type="http://schemas.openxmlformats.org/officeDocument/2006/relationships/tags" Target="../tags/tag286.xml"/><Relationship Id="rId14" Type="http://schemas.openxmlformats.org/officeDocument/2006/relationships/tags" Target="../tags/tag29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tags" Target="../tags/tag295.xml"/><Relationship Id="rId7" Type="http://schemas.openxmlformats.org/officeDocument/2006/relationships/notesSlide" Target="../notesSlides/notesSlide30.xml"/><Relationship Id="rId2" Type="http://schemas.openxmlformats.org/officeDocument/2006/relationships/tags" Target="../tags/tag294.xml"/><Relationship Id="rId1" Type="http://schemas.openxmlformats.org/officeDocument/2006/relationships/tags" Target="../tags/tag293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297.xml"/><Relationship Id="rId4" Type="http://schemas.openxmlformats.org/officeDocument/2006/relationships/tags" Target="../tags/tag29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tags" Target="../tags/tag300.xml"/><Relationship Id="rId7" Type="http://schemas.openxmlformats.org/officeDocument/2006/relationships/notesSlide" Target="../notesSlides/notesSlide31.xml"/><Relationship Id="rId2" Type="http://schemas.openxmlformats.org/officeDocument/2006/relationships/tags" Target="../tags/tag299.xml"/><Relationship Id="rId1" Type="http://schemas.openxmlformats.org/officeDocument/2006/relationships/tags" Target="../tags/tag298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302.xml"/><Relationship Id="rId4" Type="http://schemas.openxmlformats.org/officeDocument/2006/relationships/tags" Target="../tags/tag301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tags" Target="../tags/tag310.xml"/><Relationship Id="rId13" Type="http://schemas.openxmlformats.org/officeDocument/2006/relationships/tags" Target="../tags/tag315.xml"/><Relationship Id="rId3" Type="http://schemas.openxmlformats.org/officeDocument/2006/relationships/tags" Target="../tags/tag305.xml"/><Relationship Id="rId7" Type="http://schemas.openxmlformats.org/officeDocument/2006/relationships/tags" Target="../tags/tag309.xml"/><Relationship Id="rId12" Type="http://schemas.openxmlformats.org/officeDocument/2006/relationships/tags" Target="../tags/tag314.xml"/><Relationship Id="rId2" Type="http://schemas.openxmlformats.org/officeDocument/2006/relationships/tags" Target="../tags/tag304.xml"/><Relationship Id="rId1" Type="http://schemas.openxmlformats.org/officeDocument/2006/relationships/tags" Target="../tags/tag303.xml"/><Relationship Id="rId6" Type="http://schemas.openxmlformats.org/officeDocument/2006/relationships/tags" Target="../tags/tag308.xml"/><Relationship Id="rId11" Type="http://schemas.openxmlformats.org/officeDocument/2006/relationships/tags" Target="../tags/tag313.xml"/><Relationship Id="rId5" Type="http://schemas.openxmlformats.org/officeDocument/2006/relationships/tags" Target="../tags/tag307.xml"/><Relationship Id="rId15" Type="http://schemas.openxmlformats.org/officeDocument/2006/relationships/notesSlide" Target="../notesSlides/notesSlide32.xml"/><Relationship Id="rId10" Type="http://schemas.openxmlformats.org/officeDocument/2006/relationships/tags" Target="../tags/tag312.xml"/><Relationship Id="rId4" Type="http://schemas.openxmlformats.org/officeDocument/2006/relationships/tags" Target="../tags/tag306.xml"/><Relationship Id="rId9" Type="http://schemas.openxmlformats.org/officeDocument/2006/relationships/tags" Target="../tags/tag311.xml"/><Relationship Id="rId14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tags" Target="../tags/tag318.xml"/><Relationship Id="rId2" Type="http://schemas.openxmlformats.org/officeDocument/2006/relationships/tags" Target="../tags/tag317.xml"/><Relationship Id="rId1" Type="http://schemas.openxmlformats.org/officeDocument/2006/relationships/tags" Target="../tags/tag316.xml"/><Relationship Id="rId6" Type="http://schemas.openxmlformats.org/officeDocument/2006/relationships/notesSlide" Target="../notesSlides/notesSlide33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319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tags" Target="../tags/tag322.xml"/><Relationship Id="rId2" Type="http://schemas.openxmlformats.org/officeDocument/2006/relationships/tags" Target="../tags/tag321.xml"/><Relationship Id="rId1" Type="http://schemas.openxmlformats.org/officeDocument/2006/relationships/tags" Target="../tags/tag320.xml"/><Relationship Id="rId6" Type="http://schemas.openxmlformats.org/officeDocument/2006/relationships/notesSlide" Target="../notesSlides/notesSlide34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32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tags" Target="../tags/tag326.xml"/><Relationship Id="rId2" Type="http://schemas.openxmlformats.org/officeDocument/2006/relationships/tags" Target="../tags/tag325.xml"/><Relationship Id="rId1" Type="http://schemas.openxmlformats.org/officeDocument/2006/relationships/tags" Target="../tags/tag324.xml"/><Relationship Id="rId6" Type="http://schemas.openxmlformats.org/officeDocument/2006/relationships/notesSlide" Target="../notesSlides/notesSlide35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32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tags" Target="../tags/tag330.xml"/><Relationship Id="rId2" Type="http://schemas.openxmlformats.org/officeDocument/2006/relationships/tags" Target="../tags/tag329.xml"/><Relationship Id="rId1" Type="http://schemas.openxmlformats.org/officeDocument/2006/relationships/tags" Target="../tags/tag328.xml"/><Relationship Id="rId6" Type="http://schemas.openxmlformats.org/officeDocument/2006/relationships/notesSlide" Target="../notesSlides/notesSlide36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33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tags" Target="../tags/tag334.xml"/><Relationship Id="rId2" Type="http://schemas.openxmlformats.org/officeDocument/2006/relationships/tags" Target="../tags/tag333.xml"/><Relationship Id="rId1" Type="http://schemas.openxmlformats.org/officeDocument/2006/relationships/tags" Target="../tags/tag332.xml"/><Relationship Id="rId6" Type="http://schemas.openxmlformats.org/officeDocument/2006/relationships/notesSlide" Target="../notesSlides/notesSlide37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33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tags" Target="../tags/tag24.xml"/><Relationship Id="rId7" Type="http://schemas.openxmlformats.org/officeDocument/2006/relationships/notesSlide" Target="../notesSlides/notesSlide6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notesSlide" Target="../notesSlides/notesSlide7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3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notesSlide" Target="../notesSlides/notesSlide8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3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37.xml"/><Relationship Id="rId7" Type="http://schemas.openxmlformats.org/officeDocument/2006/relationships/notesSlide" Target="../notesSlides/notesSlide9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39.xml"/><Relationship Id="rId4" Type="http://schemas.openxmlformats.org/officeDocument/2006/relationships/tags" Target="../tags/tag3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15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CSE 413</a:t>
            </a:r>
            <a:br>
              <a:rPr lang="en-US" dirty="0"/>
            </a:br>
            <a:r>
              <a:rPr lang="en-US" dirty="0"/>
              <a:t>Programming Languages &amp; Implementation</a:t>
            </a:r>
          </a:p>
        </p:txBody>
      </p:sp>
      <p:sp>
        <p:nvSpPr>
          <p:cNvPr id="3078" name="Rectangle 16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sz="2800" dirty="0"/>
              <a:t>Hal Perkins</a:t>
            </a:r>
          </a:p>
          <a:p>
            <a:pPr eaLnBrk="1" hangingPunct="1"/>
            <a:r>
              <a:rPr lang="en-US" sz="2800" dirty="0"/>
              <a:t>Spring 2021</a:t>
            </a:r>
          </a:p>
          <a:p>
            <a:r>
              <a:rPr lang="en-US" sz="2800" dirty="0"/>
              <a:t>Dynamic Languages</a:t>
            </a:r>
          </a:p>
          <a:p>
            <a:pPr eaLnBrk="1" hangingPunct="1"/>
            <a:endParaRPr lang="en-US" sz="2800" dirty="0"/>
          </a:p>
        </p:txBody>
      </p:sp>
      <p:sp>
        <p:nvSpPr>
          <p:cNvPr id="3075" name="Rectangle 15"/>
          <p:cNvSpPr>
            <a:spLocks noGrp="1" noChangeArrowheads="1"/>
          </p:cNvSpPr>
          <p:nvPr>
            <p:ph type="ftr" sz="quarter" idx="11"/>
            <p:custDataLst>
              <p:tags r:id="rId3"/>
            </p:custDataLst>
          </p:nvPr>
        </p:nvSpPr>
        <p:spPr>
          <a:noFill/>
        </p:spPr>
        <p:txBody>
          <a:bodyPr/>
          <a:lstStyle/>
          <a:p>
            <a:r>
              <a:rPr lang="de-DE" dirty="0">
                <a:solidFill>
                  <a:srgbClr val="7030A0"/>
                </a:solidFill>
              </a:rPr>
              <a:t>CSE 413 Spring 2021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076" name="Rectangle 16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>
          <a:noFill/>
        </p:spPr>
        <p:txBody>
          <a:bodyPr/>
          <a:lstStyle/>
          <a:p>
            <a:fld id="{586F07FF-C179-4CB3-A89D-1530F1CEAFED}" type="slidenum">
              <a:rPr lang="en-US" smtClean="0">
                <a:solidFill>
                  <a:srgbClr val="7030A0"/>
                </a:solidFill>
              </a:rPr>
              <a:pPr/>
              <a:t>1</a:t>
            </a:fld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Messages and Methods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685800" y="1600200"/>
            <a:ext cx="4419600" cy="4572000"/>
          </a:xfrm>
        </p:spPr>
        <p:txBody>
          <a:bodyPr/>
          <a:lstStyle/>
          <a:p>
            <a:pPr eaLnBrk="1" hangingPunct="1"/>
            <a:r>
              <a:rPr lang="en-US" sz="2400" dirty="0"/>
              <a:t>When a message is sent, search the receiver object for a slot with that name</a:t>
            </a:r>
          </a:p>
          <a:p>
            <a:pPr eaLnBrk="1" hangingPunct="1"/>
            <a:r>
              <a:rPr lang="en-US" sz="2400" dirty="0"/>
              <a:t>If none found, all parents are searched</a:t>
            </a:r>
          </a:p>
          <a:p>
            <a:pPr lvl="1" eaLnBrk="1" hangingPunct="1"/>
            <a:r>
              <a:rPr lang="en-US" sz="2000" dirty="0"/>
              <a:t>Runtime error if more than one parent has a slot with the same name</a:t>
            </a:r>
          </a:p>
          <a:p>
            <a:pPr eaLnBrk="1" hangingPunct="1"/>
            <a:r>
              <a:rPr lang="en-US" sz="2400" dirty="0"/>
              <a:t>If slot found, its contents are evaluated and returned</a:t>
            </a:r>
          </a:p>
          <a:p>
            <a:pPr lvl="1" eaLnBrk="1" hangingPunct="1"/>
            <a:r>
              <a:rPr lang="en-US" sz="2000" dirty="0"/>
              <a:t>Runtime error if no slot found </a:t>
            </a:r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CSE 413 Spring 2021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D60129FB-96EC-407D-A4BA-9F72A61BD8C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24580" name="Rectangle 5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562600" y="47244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parent*</a:t>
            </a:r>
          </a:p>
        </p:txBody>
      </p:sp>
      <p:sp>
        <p:nvSpPr>
          <p:cNvPr id="24581" name="Rectangle 6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934200" y="47244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endParaRPr lang="en-US"/>
          </a:p>
        </p:txBody>
      </p:sp>
      <p:sp>
        <p:nvSpPr>
          <p:cNvPr id="24582" name="Rectangle 7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5562600" y="52578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x</a:t>
            </a:r>
          </a:p>
        </p:txBody>
      </p:sp>
      <p:sp>
        <p:nvSpPr>
          <p:cNvPr id="24583" name="Rectangle 8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6934200" y="52578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/>
              <a:t>3</a:t>
            </a:r>
          </a:p>
        </p:txBody>
      </p:sp>
      <p:sp>
        <p:nvSpPr>
          <p:cNvPr id="24584" name="Rectangle 9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5562600" y="57912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x:</a:t>
            </a:r>
          </a:p>
        </p:txBody>
      </p:sp>
      <p:sp>
        <p:nvSpPr>
          <p:cNvPr id="24585" name="Rectangle 10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6934200" y="57912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>
                <a:sym typeface="Symbol" charset="2"/>
              </a:rPr>
              <a:t></a:t>
            </a:r>
            <a:endParaRPr lang="en-US"/>
          </a:p>
        </p:txBody>
      </p:sp>
      <p:sp>
        <p:nvSpPr>
          <p:cNvPr id="24586" name="Rectangle 11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5562600" y="29718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parent*</a:t>
            </a:r>
          </a:p>
        </p:txBody>
      </p:sp>
      <p:sp>
        <p:nvSpPr>
          <p:cNvPr id="24587" name="Rectangle 12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6934200" y="29718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8" name="Rectangle 13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5562600" y="35052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print</a:t>
            </a:r>
          </a:p>
        </p:txBody>
      </p:sp>
      <p:sp>
        <p:nvSpPr>
          <p:cNvPr id="24589" name="Rectangle 14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6934200" y="35052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/>
              <a:t>…</a:t>
            </a:r>
          </a:p>
        </p:txBody>
      </p:sp>
      <p:sp>
        <p:nvSpPr>
          <p:cNvPr id="24590" name="Line 15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 flipV="1">
            <a:off x="7620000" y="4038600"/>
            <a:ext cx="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Line 16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 flipV="1">
            <a:off x="7620000" y="2286000"/>
            <a:ext cx="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Rectangle 17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5562600" y="17526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clone</a:t>
            </a:r>
          </a:p>
        </p:txBody>
      </p:sp>
      <p:sp>
        <p:nvSpPr>
          <p:cNvPr id="24593" name="Rectangle 18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6934200" y="17526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/>
              <a:t>…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28" name="Rectangle 28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85800" y="2286000"/>
            <a:ext cx="4267200" cy="3581400"/>
          </a:xfrm>
          <a:prstGeom prst="rect">
            <a:avLst/>
          </a:prstGeom>
          <a:solidFill>
            <a:srgbClr val="EDED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Messages and Methods</a:t>
            </a:r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CSE 413 Spring 2021</a:t>
            </a:r>
            <a:endParaRPr lang="en-US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D60129FB-96EC-407D-A4BA-9F72A61BD8C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25604" name="Rectangle 4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562600" y="47244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parent*</a:t>
            </a:r>
          </a:p>
        </p:txBody>
      </p:sp>
      <p:sp>
        <p:nvSpPr>
          <p:cNvPr id="25605" name="Rectangle 5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934200" y="47244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endParaRPr lang="en-US"/>
          </a:p>
        </p:txBody>
      </p:sp>
      <p:sp>
        <p:nvSpPr>
          <p:cNvPr id="25606" name="Rectangle 6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5562600" y="52578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x</a:t>
            </a:r>
          </a:p>
        </p:txBody>
      </p:sp>
      <p:sp>
        <p:nvSpPr>
          <p:cNvPr id="25607" name="Rectangle 7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6934200" y="52578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/>
              <a:t>3</a:t>
            </a:r>
          </a:p>
        </p:txBody>
      </p:sp>
      <p:sp>
        <p:nvSpPr>
          <p:cNvPr id="25608" name="Rectangle 8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5562600" y="57912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x:</a:t>
            </a:r>
          </a:p>
        </p:txBody>
      </p:sp>
      <p:sp>
        <p:nvSpPr>
          <p:cNvPr id="25609" name="Rectangle 9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6934200" y="57912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>
                <a:sym typeface="Symbol" charset="2"/>
              </a:rPr>
              <a:t></a:t>
            </a:r>
            <a:endParaRPr lang="en-US"/>
          </a:p>
        </p:txBody>
      </p:sp>
      <p:sp>
        <p:nvSpPr>
          <p:cNvPr id="25610" name="Rectangle 10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5562600" y="29718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parent*</a:t>
            </a:r>
          </a:p>
        </p:txBody>
      </p:sp>
      <p:sp>
        <p:nvSpPr>
          <p:cNvPr id="25611" name="Rectangle 11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6934200" y="29718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2" name="Rectangle 12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5562600" y="35052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print</a:t>
            </a:r>
          </a:p>
        </p:txBody>
      </p:sp>
      <p:sp>
        <p:nvSpPr>
          <p:cNvPr id="25613" name="Rectangle 13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6934200" y="35052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/>
              <a:t>…</a:t>
            </a:r>
          </a:p>
        </p:txBody>
      </p:sp>
      <p:sp>
        <p:nvSpPr>
          <p:cNvPr id="25614" name="Line 14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 flipV="1">
            <a:off x="7620000" y="4038600"/>
            <a:ext cx="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 flipV="1">
            <a:off x="7620000" y="2286000"/>
            <a:ext cx="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Rectangle 16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5562600" y="17526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clone</a:t>
            </a:r>
          </a:p>
        </p:txBody>
      </p:sp>
      <p:sp>
        <p:nvSpPr>
          <p:cNvPr id="25617" name="Rectangle 17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6934200" y="17526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/>
              <a:t>…</a:t>
            </a:r>
          </a:p>
        </p:txBody>
      </p:sp>
      <p:sp>
        <p:nvSpPr>
          <p:cNvPr id="25618" name="Rectangle 19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1136650" y="2286000"/>
            <a:ext cx="912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/>
              <a:t>obj</a:t>
            </a:r>
            <a:r>
              <a:rPr lang="en-US" dirty="0"/>
              <a:t> x </a:t>
            </a:r>
          </a:p>
        </p:txBody>
      </p:sp>
      <p:sp>
        <p:nvSpPr>
          <p:cNvPr id="25619" name="Line 20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>
            <a:off x="2133600" y="2530475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20" name="Rectangle 21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3359150" y="230187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25621" name="Rectangle 22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781050" y="3032125"/>
            <a:ext cx="1352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/>
              <a:t>obj</a:t>
            </a:r>
            <a:r>
              <a:rPr lang="en-US" dirty="0"/>
              <a:t> print </a:t>
            </a:r>
          </a:p>
        </p:txBody>
      </p:sp>
      <p:sp>
        <p:nvSpPr>
          <p:cNvPr id="25622" name="Line 23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>
            <a:off x="2133600" y="32766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23" name="Rectangle 24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3200400" y="3048000"/>
            <a:ext cx="1828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/>
              <a:t>print point object</a:t>
            </a:r>
          </a:p>
        </p:txBody>
      </p:sp>
      <p:sp>
        <p:nvSpPr>
          <p:cNvPr id="25624" name="Rectangle 25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882650" y="4267200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/>
              <a:t>obj</a:t>
            </a:r>
            <a:r>
              <a:rPr lang="en-US" dirty="0"/>
              <a:t> x: 4 </a:t>
            </a:r>
          </a:p>
        </p:txBody>
      </p:sp>
      <p:sp>
        <p:nvSpPr>
          <p:cNvPr id="25625" name="Line 26"/>
          <p:cNvSpPr>
            <a:spLocks noChangeShapeType="1"/>
          </p:cNvSpPr>
          <p:nvPr>
            <p:custDataLst>
              <p:tags r:id="rId26"/>
            </p:custDataLst>
          </p:nvPr>
        </p:nvSpPr>
        <p:spPr bwMode="auto">
          <a:xfrm>
            <a:off x="2057400" y="4511675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26" name="Rectangle 27"/>
          <p:cNvSpPr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3124200" y="4267200"/>
            <a:ext cx="1905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obj</a:t>
            </a:r>
          </a:p>
          <a:p>
            <a:r>
              <a:rPr lang="en-US" i="1" dirty="0"/>
              <a:t>after setting </a:t>
            </a:r>
          </a:p>
          <a:p>
            <a:r>
              <a:rPr lang="en-US" i="1" dirty="0"/>
              <a:t>x slot to 4.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Mixing State and Behavior</a:t>
            </a:r>
          </a:p>
        </p:txBody>
      </p:sp>
      <p:sp>
        <p:nvSpPr>
          <p:cNvPr id="31" name="Footer Placeholder 30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CSE 413 Spring 2021</a:t>
            </a:r>
            <a:endParaRPr lang="en-US" dirty="0"/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fld id="{D60129FB-96EC-407D-A4BA-9F72A61BD8C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26627" name="Rectangle 9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048000" y="17526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parent*</a:t>
            </a:r>
          </a:p>
        </p:txBody>
      </p:sp>
      <p:sp>
        <p:nvSpPr>
          <p:cNvPr id="26628" name="Rectangle 10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419600" y="17526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/>
              <a:t>…</a:t>
            </a:r>
          </a:p>
        </p:txBody>
      </p:sp>
      <p:sp>
        <p:nvSpPr>
          <p:cNvPr id="26629" name="Rectangle 11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048000" y="22860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+</a:t>
            </a:r>
          </a:p>
        </p:txBody>
      </p:sp>
      <p:sp>
        <p:nvSpPr>
          <p:cNvPr id="26630" name="Rectangle 12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4419600" y="22860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 sz="2000"/>
              <a:t>add points</a:t>
            </a:r>
          </a:p>
        </p:txBody>
      </p:sp>
      <p:grpSp>
        <p:nvGrpSpPr>
          <p:cNvPr id="2" name="Group 36"/>
          <p:cNvGrpSpPr>
            <a:grpSpLocks/>
          </p:cNvGrpSpPr>
          <p:nvPr>
            <p:custDataLst>
              <p:tags r:id="rId8"/>
            </p:custDataLst>
          </p:nvPr>
        </p:nvGrpSpPr>
        <p:grpSpPr bwMode="auto">
          <a:xfrm>
            <a:off x="1295400" y="3733800"/>
            <a:ext cx="2743200" cy="2667000"/>
            <a:chOff x="816" y="2352"/>
            <a:chExt cx="1728" cy="1680"/>
          </a:xfrm>
        </p:grpSpPr>
        <p:sp>
          <p:nvSpPr>
            <p:cNvPr id="26643" name="Rectangle 3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816" y="2688"/>
              <a:ext cx="864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/>
                <a:t>x</a:t>
              </a:r>
            </a:p>
          </p:txBody>
        </p:sp>
        <p:sp>
          <p:nvSpPr>
            <p:cNvPr id="26644" name="Rectangle 4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1680" y="2688"/>
              <a:ext cx="864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Ctr="1"/>
            <a:lstStyle/>
            <a:p>
              <a:r>
                <a:rPr lang="en-US">
                  <a:sym typeface="Symbol" charset="2"/>
                </a:rPr>
                <a:t>4</a:t>
              </a:r>
            </a:p>
          </p:txBody>
        </p:sp>
        <p:sp>
          <p:nvSpPr>
            <p:cNvPr id="26645" name="Rectangle 5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816" y="3024"/>
              <a:ext cx="864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/>
                <a:t>y</a:t>
              </a:r>
            </a:p>
          </p:txBody>
        </p:sp>
        <p:sp>
          <p:nvSpPr>
            <p:cNvPr id="26646" name="Rectangle 6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1680" y="3024"/>
              <a:ext cx="864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Ctr="1"/>
            <a:lstStyle/>
            <a:p>
              <a:r>
                <a:rPr lang="en-US"/>
                <a:t>17</a:t>
              </a:r>
            </a:p>
          </p:txBody>
        </p:sp>
        <p:sp>
          <p:nvSpPr>
            <p:cNvPr id="26647" name="Rectangle 7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816" y="3360"/>
              <a:ext cx="864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/>
                <a:t>x:</a:t>
              </a:r>
            </a:p>
          </p:txBody>
        </p:sp>
        <p:sp>
          <p:nvSpPr>
            <p:cNvPr id="26648" name="Rectangle 8"/>
            <p:cNvSpPr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1680" y="3360"/>
              <a:ext cx="864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Ctr="1"/>
            <a:lstStyle/>
            <a:p>
              <a:r>
                <a:rPr lang="en-US">
                  <a:sym typeface="Symbol" charset="2"/>
                </a:rPr>
                <a:t></a:t>
              </a:r>
              <a:endParaRPr lang="en-US"/>
            </a:p>
          </p:txBody>
        </p:sp>
        <p:sp>
          <p:nvSpPr>
            <p:cNvPr id="26649" name="Rectangle 13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816" y="2352"/>
              <a:ext cx="864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/>
                <a:t>parent*</a:t>
              </a:r>
            </a:p>
          </p:txBody>
        </p:sp>
        <p:sp>
          <p:nvSpPr>
            <p:cNvPr id="26650" name="Rectangle 14"/>
            <p:cNvSpPr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1680" y="2352"/>
              <a:ext cx="864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26651" name="Rectangle 24"/>
            <p:cNvSpPr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816" y="3696"/>
              <a:ext cx="864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/>
                <a:t>y:</a:t>
              </a:r>
            </a:p>
          </p:txBody>
        </p:sp>
        <p:sp>
          <p:nvSpPr>
            <p:cNvPr id="26652" name="Rectangle 25"/>
            <p:cNvSpPr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1680" y="3696"/>
              <a:ext cx="864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Ctr="1"/>
            <a:lstStyle/>
            <a:p>
              <a:r>
                <a:rPr lang="en-US">
                  <a:sym typeface="Symbol" charset="2"/>
                </a:rPr>
                <a:t></a:t>
              </a:r>
            </a:p>
          </p:txBody>
        </p:sp>
      </p:grpSp>
      <p:grpSp>
        <p:nvGrpSpPr>
          <p:cNvPr id="3" name="Group 37"/>
          <p:cNvGrpSpPr>
            <a:grpSpLocks/>
          </p:cNvGrpSpPr>
          <p:nvPr>
            <p:custDataLst>
              <p:tags r:id="rId9"/>
            </p:custDataLst>
          </p:nvPr>
        </p:nvGrpSpPr>
        <p:grpSpPr bwMode="auto">
          <a:xfrm>
            <a:off x="4724400" y="3733800"/>
            <a:ext cx="2743200" cy="2667000"/>
            <a:chOff x="2976" y="2400"/>
            <a:chExt cx="1728" cy="1680"/>
          </a:xfrm>
        </p:grpSpPr>
        <p:sp>
          <p:nvSpPr>
            <p:cNvPr id="26635" name="Rectangle 26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2976" y="2736"/>
              <a:ext cx="864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/>
                <a:t>x</a:t>
              </a:r>
            </a:p>
          </p:txBody>
        </p:sp>
        <p:sp>
          <p:nvSpPr>
            <p:cNvPr id="26636" name="Rectangle 27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3840" y="2736"/>
              <a:ext cx="864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Ctr="1"/>
            <a:lstStyle/>
            <a:p>
              <a:r>
                <a:rPr lang="en-US" sz="2000">
                  <a:sym typeface="Symbol" charset="2"/>
                </a:rPr>
                <a:t>random number generator</a:t>
              </a:r>
            </a:p>
          </p:txBody>
        </p:sp>
        <p:sp>
          <p:nvSpPr>
            <p:cNvPr id="26637" name="Rectangle 30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2976" y="3408"/>
              <a:ext cx="864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/>
                <a:t>y</a:t>
              </a:r>
            </a:p>
          </p:txBody>
        </p:sp>
        <p:sp>
          <p:nvSpPr>
            <p:cNvPr id="26638" name="Rectangle 31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3840" y="3408"/>
              <a:ext cx="864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Ctr="1"/>
            <a:lstStyle/>
            <a:p>
              <a:r>
                <a:rPr lang="en-US" dirty="0">
                  <a:sym typeface="Symbol" charset="2"/>
                </a:rPr>
                <a:t>0</a:t>
              </a:r>
              <a:endParaRPr lang="en-US" dirty="0"/>
            </a:p>
          </p:txBody>
        </p:sp>
        <p:sp>
          <p:nvSpPr>
            <p:cNvPr id="26639" name="Rectangle 32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2976" y="2400"/>
              <a:ext cx="864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/>
                <a:t>parent*</a:t>
              </a:r>
            </a:p>
          </p:txBody>
        </p:sp>
        <p:sp>
          <p:nvSpPr>
            <p:cNvPr id="26640" name="Rectangle 33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3840" y="2400"/>
              <a:ext cx="864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26641" name="Rectangle 34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2976" y="3744"/>
              <a:ext cx="864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/>
                <a:t>y:</a:t>
              </a:r>
            </a:p>
          </p:txBody>
        </p:sp>
        <p:sp>
          <p:nvSpPr>
            <p:cNvPr id="26642" name="Rectangle 35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3840" y="3744"/>
              <a:ext cx="864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Ctr="1"/>
            <a:lstStyle/>
            <a:p>
              <a:r>
                <a:rPr lang="en-US">
                  <a:sym typeface="Symbol" charset="2"/>
                </a:rPr>
                <a:t></a:t>
              </a:r>
            </a:p>
          </p:txBody>
        </p:sp>
      </p:grpSp>
      <p:sp>
        <p:nvSpPr>
          <p:cNvPr id="26633" name="Line 19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V="1">
            <a:off x="3352800" y="2819400"/>
            <a:ext cx="99060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38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 flipH="1" flipV="1">
            <a:off x="4724400" y="2819400"/>
            <a:ext cx="198120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5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495800" y="1600200"/>
            <a:ext cx="4191000" cy="300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Object Creation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>
          <a:xfrm>
            <a:off x="533400" y="1752600"/>
            <a:ext cx="4800600" cy="3200400"/>
          </a:xfrm>
        </p:spPr>
        <p:txBody>
          <a:bodyPr/>
          <a:lstStyle/>
          <a:p>
            <a:pPr eaLnBrk="1" hangingPunct="1"/>
            <a:r>
              <a:rPr lang="en-US" dirty="0"/>
              <a:t>To create an object,</a:t>
            </a:r>
            <a:br>
              <a:rPr lang="en-US" dirty="0"/>
            </a:br>
            <a:r>
              <a:rPr lang="en-US" dirty="0"/>
              <a:t>we copy an old one</a:t>
            </a:r>
          </a:p>
          <a:p>
            <a:pPr eaLnBrk="1" hangingPunct="1"/>
            <a:r>
              <a:rPr lang="en-US" dirty="0"/>
              <a:t>We can </a:t>
            </a:r>
            <a:r>
              <a:rPr lang="en-US" dirty="0">
                <a:solidFill>
                  <a:schemeClr val="accent2"/>
                </a:solidFill>
              </a:rPr>
              <a:t>add</a:t>
            </a:r>
            <a:r>
              <a:rPr lang="en-US" dirty="0"/>
              <a:t> new</a:t>
            </a:r>
            <a:br>
              <a:rPr lang="en-US" dirty="0"/>
            </a:br>
            <a:r>
              <a:rPr lang="en-US" dirty="0"/>
              <a:t>methods, </a:t>
            </a:r>
            <a:r>
              <a:rPr lang="en-US" dirty="0">
                <a:solidFill>
                  <a:schemeClr val="accent2"/>
                </a:solidFill>
              </a:rPr>
              <a:t>override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US" dirty="0"/>
              <a:t>existing ones, or even</a:t>
            </a:r>
            <a:br>
              <a:rPr lang="en-US" dirty="0"/>
            </a:br>
            <a:r>
              <a:rPr lang="en-US" dirty="0">
                <a:solidFill>
                  <a:schemeClr val="accent2"/>
                </a:solidFill>
              </a:rPr>
              <a:t>remove</a:t>
            </a:r>
            <a:r>
              <a:rPr lang="en-US" dirty="0"/>
              <a:t> methods 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CSE 413 Spring 2021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pPr>
              <a:defRPr/>
            </a:pPr>
            <a:fld id="{D60129FB-96EC-407D-A4BA-9F72A61BD8C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27653" name="Rectangle 6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533400" y="5181600"/>
            <a:ext cx="8382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90513" indent="-290513">
              <a:buFont typeface="Arial" pitchFamily="34" charset="0"/>
              <a:buChar char="•"/>
            </a:pPr>
            <a:r>
              <a:rPr lang="en-US" dirty="0">
                <a:latin typeface="+mn-lt"/>
              </a:rPr>
              <a:t>These operations also apply to </a:t>
            </a:r>
            <a:r>
              <a:rPr lang="en-US" dirty="0">
                <a:solidFill>
                  <a:schemeClr val="accent2"/>
                </a:solidFill>
                <a:latin typeface="+mn-lt"/>
              </a:rPr>
              <a:t>parent</a:t>
            </a:r>
            <a:r>
              <a:rPr lang="en-US" dirty="0">
                <a:latin typeface="+mn-lt"/>
              </a:rPr>
              <a:t> slots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Changing Parent Pointers</a:t>
            </a:r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CSE 413 Spring 2021</a:t>
            </a:r>
            <a:endParaRPr lang="en-US" dirty="0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fld id="{D60129FB-96EC-407D-A4BA-9F72A61BD8C5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28675" name="Rectangle 4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581400" y="45720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parent*:</a:t>
            </a:r>
          </a:p>
        </p:txBody>
      </p:sp>
      <p:sp>
        <p:nvSpPr>
          <p:cNvPr id="28676" name="Rectangle 5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953000" y="45720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>
                <a:sym typeface="Symbol" charset="2"/>
              </a:rPr>
              <a:t></a:t>
            </a:r>
          </a:p>
        </p:txBody>
      </p:sp>
      <p:sp>
        <p:nvSpPr>
          <p:cNvPr id="28677" name="Rectangle 6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581400" y="51054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name</a:t>
            </a:r>
          </a:p>
        </p:txBody>
      </p:sp>
      <p:sp>
        <p:nvSpPr>
          <p:cNvPr id="28678" name="Rectangle 7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4953000" y="51054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/>
              <a:t>Charles</a:t>
            </a:r>
          </a:p>
        </p:txBody>
      </p:sp>
      <p:sp>
        <p:nvSpPr>
          <p:cNvPr id="28679" name="Rectangle 8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581400" y="56388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name:</a:t>
            </a:r>
          </a:p>
        </p:txBody>
      </p:sp>
      <p:sp>
        <p:nvSpPr>
          <p:cNvPr id="28680" name="Rectangle 9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4953000" y="56388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>
                <a:sym typeface="Symbol" charset="2"/>
              </a:rPr>
              <a:t></a:t>
            </a:r>
            <a:endParaRPr lang="en-US"/>
          </a:p>
        </p:txBody>
      </p:sp>
      <p:sp>
        <p:nvSpPr>
          <p:cNvPr id="28681" name="Rectangle 10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1295400" y="20574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jump</a:t>
            </a:r>
          </a:p>
        </p:txBody>
      </p:sp>
      <p:sp>
        <p:nvSpPr>
          <p:cNvPr id="28682" name="Rectangle 11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2667000" y="20574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/>
              <a:t>…</a:t>
            </a:r>
          </a:p>
        </p:txBody>
      </p:sp>
      <p:sp>
        <p:nvSpPr>
          <p:cNvPr id="28683" name="Rectangle 12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1295400" y="25908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eatFly</a:t>
            </a:r>
          </a:p>
        </p:txBody>
      </p:sp>
      <p:sp>
        <p:nvSpPr>
          <p:cNvPr id="28684" name="Rectangle 13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2667000" y="25908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/>
              <a:t>…</a:t>
            </a:r>
          </a:p>
        </p:txBody>
      </p:sp>
      <p:sp>
        <p:nvSpPr>
          <p:cNvPr id="28685" name="Rectangle 16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3581400" y="40386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parent*</a:t>
            </a:r>
          </a:p>
        </p:txBody>
      </p:sp>
      <p:sp>
        <p:nvSpPr>
          <p:cNvPr id="28686" name="Rectangle 17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4953000" y="40386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28687" name="Rectangle 20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5410200" y="20574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dance</a:t>
            </a:r>
          </a:p>
        </p:txBody>
      </p:sp>
      <p:sp>
        <p:nvSpPr>
          <p:cNvPr id="28688" name="Rectangle 21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6781800" y="20574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/>
              <a:t>…</a:t>
            </a:r>
          </a:p>
        </p:txBody>
      </p:sp>
      <p:sp>
        <p:nvSpPr>
          <p:cNvPr id="28689" name="Rectangle 22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5410200" y="25908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eatCake</a:t>
            </a:r>
          </a:p>
        </p:txBody>
      </p:sp>
      <p:sp>
        <p:nvSpPr>
          <p:cNvPr id="28690" name="Rectangle 23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6781800" y="25908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/>
              <a:t>…</a:t>
            </a:r>
          </a:p>
        </p:txBody>
      </p:sp>
      <p:sp>
        <p:nvSpPr>
          <p:cNvPr id="28691" name="Line 15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 flipH="1" flipV="1">
            <a:off x="3352800" y="3124200"/>
            <a:ext cx="220980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2360" name="Rectangle 24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533400" y="4648200"/>
            <a:ext cx="2397125" cy="1562100"/>
          </a:xfrm>
          <a:prstGeom prst="rect">
            <a:avLst/>
          </a:prstGeom>
          <a:solidFill>
            <a:srgbClr val="EDED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/>
              <a:t>p jump.</a:t>
            </a:r>
          </a:p>
          <a:p>
            <a:r>
              <a:rPr lang="en-US"/>
              <a:t>p eatFly.</a:t>
            </a:r>
          </a:p>
          <a:p>
            <a:r>
              <a:rPr lang="en-US"/>
              <a:t>p parent: prince.</a:t>
            </a:r>
          </a:p>
          <a:p>
            <a:r>
              <a:rPr lang="en-US"/>
              <a:t>p dance.</a:t>
            </a:r>
          </a:p>
        </p:txBody>
      </p:sp>
      <p:sp>
        <p:nvSpPr>
          <p:cNvPr id="28693" name="Rectangle 25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2971800" y="4038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28694" name="Rectangle 26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4419600" y="2057400"/>
            <a:ext cx="101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prince</a:t>
            </a:r>
          </a:p>
        </p:txBody>
      </p:sp>
      <p:sp>
        <p:nvSpPr>
          <p:cNvPr id="28695" name="Rectangle 27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509588" y="2057400"/>
            <a:ext cx="709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frog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Changing Parent Pointers</a:t>
            </a:r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CSE 413 Spring 2021</a:t>
            </a:r>
            <a:endParaRPr lang="en-US" dirty="0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fld id="{D60129FB-96EC-407D-A4BA-9F72A61BD8C5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29699" name="Rectangle 3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581400" y="45720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parent*:</a:t>
            </a:r>
          </a:p>
        </p:txBody>
      </p:sp>
      <p:sp>
        <p:nvSpPr>
          <p:cNvPr id="29700" name="Rectangle 4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953000" y="45720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>
                <a:sym typeface="Symbol" charset="2"/>
              </a:rPr>
              <a:t></a:t>
            </a:r>
          </a:p>
        </p:txBody>
      </p:sp>
      <p:sp>
        <p:nvSpPr>
          <p:cNvPr id="29701" name="Rectangle 5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581400" y="51054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name</a:t>
            </a:r>
          </a:p>
        </p:txBody>
      </p:sp>
      <p:sp>
        <p:nvSpPr>
          <p:cNvPr id="29702" name="Rectangle 6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4953000" y="51054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/>
              <a:t>Charles</a:t>
            </a:r>
          </a:p>
        </p:txBody>
      </p:sp>
      <p:sp>
        <p:nvSpPr>
          <p:cNvPr id="29703" name="Rectangle 7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581400" y="56388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name:</a:t>
            </a:r>
          </a:p>
        </p:txBody>
      </p:sp>
      <p:sp>
        <p:nvSpPr>
          <p:cNvPr id="29704" name="Rectangle 8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4953000" y="56388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>
                <a:sym typeface="Symbol" charset="2"/>
              </a:rPr>
              <a:t></a:t>
            </a:r>
            <a:endParaRPr lang="en-US"/>
          </a:p>
        </p:txBody>
      </p:sp>
      <p:sp>
        <p:nvSpPr>
          <p:cNvPr id="29705" name="Rectangle 9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1295400" y="20574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jump</a:t>
            </a:r>
          </a:p>
        </p:txBody>
      </p:sp>
      <p:sp>
        <p:nvSpPr>
          <p:cNvPr id="29706" name="Rectangle 10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2667000" y="20574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/>
              <a:t>…</a:t>
            </a:r>
          </a:p>
        </p:txBody>
      </p:sp>
      <p:sp>
        <p:nvSpPr>
          <p:cNvPr id="29707" name="Rectangle 11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1295400" y="25908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eatFly</a:t>
            </a:r>
          </a:p>
        </p:txBody>
      </p:sp>
      <p:sp>
        <p:nvSpPr>
          <p:cNvPr id="29708" name="Rectangle 12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2667000" y="25908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/>
              <a:t>…</a:t>
            </a:r>
          </a:p>
        </p:txBody>
      </p:sp>
      <p:sp>
        <p:nvSpPr>
          <p:cNvPr id="29709" name="Rectangle 13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3581400" y="40386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parent*</a:t>
            </a:r>
          </a:p>
        </p:txBody>
      </p:sp>
      <p:sp>
        <p:nvSpPr>
          <p:cNvPr id="29710" name="Rectangle 14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4953000" y="40386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29711" name="Rectangle 15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5410200" y="20574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dance</a:t>
            </a:r>
          </a:p>
        </p:txBody>
      </p:sp>
      <p:sp>
        <p:nvSpPr>
          <p:cNvPr id="29712" name="Rectangle 16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6781800" y="20574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/>
              <a:t>…</a:t>
            </a:r>
          </a:p>
        </p:txBody>
      </p:sp>
      <p:sp>
        <p:nvSpPr>
          <p:cNvPr id="29713" name="Rectangle 17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5410200" y="25908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eatCake</a:t>
            </a:r>
          </a:p>
        </p:txBody>
      </p:sp>
      <p:sp>
        <p:nvSpPr>
          <p:cNvPr id="29714" name="Rectangle 18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6781800" y="2590800"/>
            <a:ext cx="1371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/>
              <a:t>…</a:t>
            </a:r>
          </a:p>
        </p:txBody>
      </p:sp>
      <p:sp>
        <p:nvSpPr>
          <p:cNvPr id="29715" name="Line 19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 flipV="1">
            <a:off x="5562600" y="3124200"/>
            <a:ext cx="160020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0244" name="Rectangle 20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533400" y="4648200"/>
            <a:ext cx="2397125" cy="1562100"/>
          </a:xfrm>
          <a:prstGeom prst="rect">
            <a:avLst/>
          </a:prstGeom>
          <a:solidFill>
            <a:srgbClr val="EDED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 dirty="0"/>
              <a:t>p jump.</a:t>
            </a:r>
          </a:p>
          <a:p>
            <a:r>
              <a:rPr lang="en-US" dirty="0"/>
              <a:t>p </a:t>
            </a:r>
            <a:r>
              <a:rPr lang="en-US" dirty="0" err="1"/>
              <a:t>eatFly</a:t>
            </a:r>
            <a:r>
              <a:rPr lang="en-US" dirty="0"/>
              <a:t>.</a:t>
            </a:r>
          </a:p>
          <a:p>
            <a:r>
              <a:rPr lang="en-US" dirty="0"/>
              <a:t>p parent: prince.</a:t>
            </a:r>
          </a:p>
          <a:p>
            <a:r>
              <a:rPr lang="en-US" dirty="0"/>
              <a:t>p dance</a:t>
            </a:r>
          </a:p>
        </p:txBody>
      </p:sp>
      <p:sp>
        <p:nvSpPr>
          <p:cNvPr id="29717" name="Rectangle 21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2971800" y="4038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29718" name="Rectangle 22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4419600" y="2057400"/>
            <a:ext cx="101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prince</a:t>
            </a:r>
          </a:p>
        </p:txBody>
      </p:sp>
      <p:sp>
        <p:nvSpPr>
          <p:cNvPr id="29719" name="Rectangle 23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509588" y="2057400"/>
            <a:ext cx="709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frog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Disadvantages of classes?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Classes require programmers to understand a more complex model</a:t>
            </a:r>
          </a:p>
          <a:p>
            <a:pPr lvl="1"/>
            <a:r>
              <a:rPr lang="en-US" dirty="0"/>
              <a:t>To make a new kind of object, we have to create a new class first</a:t>
            </a:r>
          </a:p>
          <a:p>
            <a:pPr lvl="1"/>
            <a:r>
              <a:rPr lang="en-US" dirty="0"/>
              <a:t>To change an object, we have to change the class </a:t>
            </a:r>
          </a:p>
          <a:p>
            <a:pPr lvl="1"/>
            <a:r>
              <a:rPr lang="en-US" dirty="0"/>
              <a:t>Infinite meta-class regression (What is the class of a class?  Or: Is a class an object, and if not, what is it?)</a:t>
            </a:r>
          </a:p>
          <a:p>
            <a:r>
              <a:rPr lang="en-US" dirty="0">
                <a:solidFill>
                  <a:srgbClr val="FF0000"/>
                </a:solidFill>
              </a:rPr>
              <a:t>But</a:t>
            </a:r>
            <a:r>
              <a:rPr lang="en-US" dirty="0"/>
              <a:t>: Does Self require programmers to reinvent structure?</a:t>
            </a:r>
          </a:p>
          <a:p>
            <a:pPr lvl="1"/>
            <a:r>
              <a:rPr lang="en-US" dirty="0"/>
              <a:t>Common to structure Self programs with </a:t>
            </a:r>
            <a:r>
              <a:rPr lang="en-US" i="1" dirty="0">
                <a:solidFill>
                  <a:srgbClr val="0000FF"/>
                </a:solidFill>
              </a:rPr>
              <a:t>traits</a:t>
            </a:r>
            <a:r>
              <a:rPr lang="en-US" dirty="0"/>
              <a:t>: objects that simply collect behavior for sharing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de-DE"/>
              <a:t>CSE 413 Spring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D60129FB-96EC-407D-A4BA-9F72A61BD8C5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Contrast with C++</a:t>
            </a:r>
          </a:p>
        </p:txBody>
      </p:sp>
      <p:sp>
        <p:nvSpPr>
          <p:cNvPr id="31746" name="Rectangle 10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C++ </a:t>
            </a:r>
          </a:p>
          <a:p>
            <a:pPr lvl="1"/>
            <a:r>
              <a:rPr lang="en-US" dirty="0"/>
              <a:t>Restricts expressiveness to ensure efficient implementation and type safety</a:t>
            </a:r>
          </a:p>
          <a:p>
            <a:pPr lvl="2"/>
            <a:r>
              <a:rPr lang="en-US" dirty="0"/>
              <a:t>“message not understood” is not possible</a:t>
            </a:r>
          </a:p>
          <a:p>
            <a:r>
              <a:rPr lang="en-US" dirty="0"/>
              <a:t>Self </a:t>
            </a:r>
          </a:p>
          <a:p>
            <a:pPr lvl="1"/>
            <a:r>
              <a:rPr lang="en-US" dirty="0"/>
              <a:t>Provides unbreakable high-level model of underlying machine</a:t>
            </a:r>
          </a:p>
          <a:p>
            <a:pPr lvl="1"/>
            <a:r>
              <a:rPr lang="en-US" dirty="0"/>
              <a:t>Compiler does fancy optimizations to obtain acceptable performance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de-DE"/>
              <a:t>CSE 413 Spring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D60129FB-96EC-407D-A4BA-9F72A61BD8C5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Implementation Challenges I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/>
              <a:t>Many, many slow function calls:</a:t>
            </a:r>
          </a:p>
          <a:p>
            <a:pPr lvl="1"/>
            <a:r>
              <a:rPr lang="en-US"/>
              <a:t>Function calls generally somewhat expensive</a:t>
            </a:r>
          </a:p>
          <a:p>
            <a:pPr lvl="1"/>
            <a:r>
              <a:rPr lang="en-US"/>
              <a:t>Dynamic dispatch makes message invocation even slower than typical procedure calls</a:t>
            </a:r>
          </a:p>
          <a:p>
            <a:pPr lvl="1"/>
            <a:r>
              <a:rPr lang="en-US"/>
              <a:t>OO programs tend to have lots of small methods</a:t>
            </a:r>
          </a:p>
          <a:p>
            <a:pPr lvl="1"/>
            <a:r>
              <a:rPr lang="en-US"/>
              <a:t>Everything is a message: even variable access! </a:t>
            </a:r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de-DE"/>
              <a:t>CSE 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D60129FB-96EC-407D-A4BA-9F72A61BD8C5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145412" name="Rectangle 4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667000" y="4953000"/>
            <a:ext cx="6172200" cy="990600"/>
          </a:xfrm>
          <a:prstGeom prst="rect">
            <a:avLst/>
          </a:prstGeom>
          <a:solidFill>
            <a:srgbClr val="EDED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  <p:txBody>
          <a:bodyPr anchor="ctr" anchorCtr="0"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sz="1800" dirty="0">
                <a:latin typeface="+mn-lt"/>
              </a:rPr>
              <a:t>“The resulting call density of pure object-oriented programs is staggering, and brings naïve implementations to their knees” [Chambers &amp; </a:t>
            </a:r>
            <a:r>
              <a:rPr lang="en-US" sz="1800" dirty="0" err="1">
                <a:latin typeface="+mn-lt"/>
              </a:rPr>
              <a:t>Ungar</a:t>
            </a:r>
            <a:r>
              <a:rPr lang="en-US" sz="1800" dirty="0">
                <a:latin typeface="+mn-lt"/>
              </a:rPr>
              <a:t>, PLDI 89]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Implementation Challenges II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/>
              <a:t>No static type system</a:t>
            </a:r>
          </a:p>
          <a:p>
            <a:pPr lvl="1"/>
            <a:r>
              <a:rPr lang="en-US"/>
              <a:t>Each reference could point to any object, making it hard to find methods statically</a:t>
            </a:r>
          </a:p>
          <a:p>
            <a:r>
              <a:rPr lang="en-US"/>
              <a:t>No class structure to enforce sharing </a:t>
            </a:r>
          </a:p>
          <a:p>
            <a:pPr lvl="1"/>
            <a:r>
              <a:rPr lang="en-US"/>
              <a:t>Copies of methods in every object creates lots of space overhead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de-DE"/>
              <a:t>CSE 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D60129FB-96EC-407D-A4BA-9F72A61BD8C5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183300" name="Rectangle 4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720975" y="5105400"/>
            <a:ext cx="5965825" cy="914400"/>
          </a:xfrm>
          <a:prstGeom prst="rect">
            <a:avLst/>
          </a:prstGeom>
          <a:solidFill>
            <a:srgbClr val="EDED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  <p:txBody>
          <a:bodyPr anchor="ctr" anchorCtr="0"/>
          <a:lstStyle/>
          <a:p>
            <a:r>
              <a:rPr lang="en-US" sz="2000" dirty="0">
                <a:latin typeface="+mn-lt"/>
              </a:rPr>
              <a:t>Optimized Smalltalk-80 is roughly 10 times slower than optimized 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30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An Efficient Implementation of Self, a dynamically-typed object-oriented language based on prototypes,</a:t>
            </a:r>
            <a:r>
              <a:rPr lang="en-US" dirty="0"/>
              <a:t> Chambers, Unger, Lee, OOPSLA 1989</a:t>
            </a:r>
          </a:p>
          <a:p>
            <a:endParaRPr lang="en-US" dirty="0"/>
          </a:p>
          <a:p>
            <a:r>
              <a:rPr lang="en-US" dirty="0"/>
              <a:t>Earlier versions of this lecture by Vijay Menon, CSE 501 Sp09, adapted from slides by Kathleen Fisher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CSE 413 Spring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D60129FB-96EC-407D-A4BA-9F72A61BD8C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Optimization Strategies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Avoid per-object space requirements</a:t>
            </a:r>
          </a:p>
          <a:p>
            <a:r>
              <a:rPr lang="en-US" dirty="0"/>
              <a:t>Compile, don’t interpret</a:t>
            </a:r>
          </a:p>
          <a:p>
            <a:r>
              <a:rPr lang="en-US" dirty="0"/>
              <a:t>Avoid method lookup</a:t>
            </a:r>
          </a:p>
          <a:p>
            <a:r>
              <a:rPr lang="en-US" dirty="0"/>
              <a:t>Inline methods wherever possible </a:t>
            </a:r>
          </a:p>
          <a:p>
            <a:pPr lvl="1"/>
            <a:r>
              <a:rPr lang="en-US" dirty="0"/>
              <a:t>Saves method call overhead</a:t>
            </a:r>
          </a:p>
          <a:p>
            <a:pPr lvl="1"/>
            <a:r>
              <a:rPr lang="en-US" dirty="0"/>
              <a:t>Enables further optimizations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de-DE"/>
              <a:t>CSE 413 Spring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D60129FB-96EC-407D-A4BA-9F72A61BD8C5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85800" y="152400"/>
            <a:ext cx="77724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Clone Families</a:t>
            </a:r>
            <a:br>
              <a:rPr lang="en-US" dirty="0"/>
            </a:br>
            <a:r>
              <a:rPr lang="en-US" sz="2800" dirty="0"/>
              <a:t>(Objects created from same prototype)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CSE 413 Spring 2021</a:t>
            </a:r>
            <a:endParaRPr lang="en-US" dirty="0"/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pPr>
              <a:defRPr/>
            </a:pPr>
            <a:fld id="{D60129FB-96EC-407D-A4BA-9F72A61BD8C5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185348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791200" y="228600"/>
            <a:ext cx="2587760" cy="400110"/>
          </a:xfrm>
          <a:prstGeom prst="rect">
            <a:avLst/>
          </a:prstGeom>
          <a:solidFill>
            <a:srgbClr val="EDED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 sz="2000" dirty="0">
                <a:latin typeface="+mn-lt"/>
              </a:rPr>
              <a:t>Avoid per object data</a:t>
            </a:r>
          </a:p>
        </p:txBody>
      </p:sp>
      <p:sp>
        <p:nvSpPr>
          <p:cNvPr id="35844" name="Rectangl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286000" y="1676400"/>
            <a:ext cx="1447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Mutable</a:t>
            </a:r>
          </a:p>
        </p:txBody>
      </p:sp>
      <p:sp>
        <p:nvSpPr>
          <p:cNvPr id="35845" name="Rectangle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286000" y="2209800"/>
            <a:ext cx="14478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Fixed</a:t>
            </a:r>
          </a:p>
        </p:txBody>
      </p:sp>
      <p:sp>
        <p:nvSpPr>
          <p:cNvPr id="35846" name="Rectangle 8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754063" y="1676400"/>
            <a:ext cx="145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prototype</a:t>
            </a:r>
          </a:p>
        </p:txBody>
      </p:sp>
      <p:sp>
        <p:nvSpPr>
          <p:cNvPr id="35847" name="Rectangle 9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447800" y="4038600"/>
            <a:ext cx="1447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Mutable</a:t>
            </a:r>
          </a:p>
        </p:txBody>
      </p:sp>
      <p:sp>
        <p:nvSpPr>
          <p:cNvPr id="35848" name="Rectangle 10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447800" y="4572000"/>
            <a:ext cx="14478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Fixed</a:t>
            </a:r>
          </a:p>
        </p:txBody>
      </p:sp>
      <p:sp>
        <p:nvSpPr>
          <p:cNvPr id="35849" name="Rectangle 11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1752600" y="4191000"/>
            <a:ext cx="1447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Mutable</a:t>
            </a:r>
          </a:p>
        </p:txBody>
      </p:sp>
      <p:sp>
        <p:nvSpPr>
          <p:cNvPr id="35850" name="Rectangle 12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1752600" y="4724400"/>
            <a:ext cx="14478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Fixed</a:t>
            </a:r>
          </a:p>
        </p:txBody>
      </p:sp>
      <p:sp>
        <p:nvSpPr>
          <p:cNvPr id="35851" name="Rectangle 13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2133600" y="4343400"/>
            <a:ext cx="1447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Mutable</a:t>
            </a:r>
          </a:p>
        </p:txBody>
      </p:sp>
      <p:sp>
        <p:nvSpPr>
          <p:cNvPr id="35852" name="Rectangle 14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2133600" y="4876800"/>
            <a:ext cx="14478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Fixed</a:t>
            </a:r>
          </a:p>
        </p:txBody>
      </p:sp>
      <p:sp>
        <p:nvSpPr>
          <p:cNvPr id="35853" name="Rectangle 15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2514600" y="4495800"/>
            <a:ext cx="1447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Mutable</a:t>
            </a:r>
          </a:p>
        </p:txBody>
      </p:sp>
      <p:sp>
        <p:nvSpPr>
          <p:cNvPr id="35854" name="Rectangle 16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2514600" y="5029200"/>
            <a:ext cx="14478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Fixed</a:t>
            </a:r>
          </a:p>
        </p:txBody>
      </p:sp>
      <p:sp>
        <p:nvSpPr>
          <p:cNvPr id="35855" name="Rectangle 17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796925" y="3505200"/>
            <a:ext cx="179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clone family</a:t>
            </a:r>
          </a:p>
        </p:txBody>
      </p:sp>
      <p:sp>
        <p:nvSpPr>
          <p:cNvPr id="35856" name="Rectangle 18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5638800" y="4419600"/>
            <a:ext cx="1447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Mutable</a:t>
            </a:r>
          </a:p>
        </p:txBody>
      </p:sp>
      <p:sp>
        <p:nvSpPr>
          <p:cNvPr id="35857" name="Rectangle 19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5638800" y="4953000"/>
            <a:ext cx="1447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Map</a:t>
            </a:r>
          </a:p>
        </p:txBody>
      </p:sp>
      <p:sp>
        <p:nvSpPr>
          <p:cNvPr id="35858" name="Rectangle 20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5943600" y="4572000"/>
            <a:ext cx="1447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Mutable</a:t>
            </a:r>
          </a:p>
        </p:txBody>
      </p:sp>
      <p:sp>
        <p:nvSpPr>
          <p:cNvPr id="35859" name="Rectangle 26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5943600" y="5105400"/>
            <a:ext cx="1447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Map</a:t>
            </a:r>
          </a:p>
        </p:txBody>
      </p:sp>
      <p:sp>
        <p:nvSpPr>
          <p:cNvPr id="35860" name="Rectangle 27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6324600" y="5257800"/>
            <a:ext cx="1447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Map</a:t>
            </a:r>
          </a:p>
        </p:txBody>
      </p:sp>
      <p:sp>
        <p:nvSpPr>
          <p:cNvPr id="35861" name="Rectangle 28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6705600" y="5410200"/>
            <a:ext cx="1447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Map</a:t>
            </a:r>
          </a:p>
        </p:txBody>
      </p:sp>
      <p:sp>
        <p:nvSpPr>
          <p:cNvPr id="35862" name="Rectangle 22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6324600" y="4724400"/>
            <a:ext cx="1447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Mutable</a:t>
            </a:r>
          </a:p>
        </p:txBody>
      </p:sp>
      <p:sp>
        <p:nvSpPr>
          <p:cNvPr id="35863" name="Rectangle 24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6705600" y="4876800"/>
            <a:ext cx="1447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Mutable</a:t>
            </a:r>
          </a:p>
        </p:txBody>
      </p:sp>
      <p:grpSp>
        <p:nvGrpSpPr>
          <p:cNvPr id="2" name="Group 32"/>
          <p:cNvGrpSpPr>
            <a:grpSpLocks/>
          </p:cNvGrpSpPr>
          <p:nvPr>
            <p:custDataLst>
              <p:tags r:id="rId24"/>
            </p:custDataLst>
          </p:nvPr>
        </p:nvGrpSpPr>
        <p:grpSpPr bwMode="auto">
          <a:xfrm>
            <a:off x="6400800" y="2362200"/>
            <a:ext cx="2057400" cy="1143000"/>
            <a:chOff x="3744" y="1488"/>
            <a:chExt cx="1296" cy="720"/>
          </a:xfrm>
        </p:grpSpPr>
        <p:sp>
          <p:nvSpPr>
            <p:cNvPr id="35870" name="Rectangle 29"/>
            <p:cNvSpPr>
              <a:spLocks noChangeArrowheads="1"/>
            </p:cNvSpPr>
            <p:nvPr>
              <p:custDataLst>
                <p:tags r:id="rId30"/>
              </p:custDataLst>
            </p:nvPr>
          </p:nvSpPr>
          <p:spPr bwMode="auto">
            <a:xfrm>
              <a:off x="3744" y="1488"/>
              <a:ext cx="912" cy="72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Fixed</a:t>
              </a:r>
            </a:p>
          </p:txBody>
        </p:sp>
        <p:sp>
          <p:nvSpPr>
            <p:cNvPr id="35871" name="Rectangle 30"/>
            <p:cNvSpPr>
              <a:spLocks noChangeArrowheads="1"/>
            </p:cNvSpPr>
            <p:nvPr>
              <p:custDataLst>
                <p:tags r:id="rId31"/>
              </p:custDataLst>
            </p:nvPr>
          </p:nvSpPr>
          <p:spPr bwMode="auto">
            <a:xfrm>
              <a:off x="4656" y="1488"/>
              <a:ext cx="384" cy="72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Info</a:t>
              </a:r>
            </a:p>
          </p:txBody>
        </p:sp>
      </p:grpSp>
      <p:cxnSp>
        <p:nvCxnSpPr>
          <p:cNvPr id="35865" name="AutoShape 33"/>
          <p:cNvCxnSpPr>
            <a:cxnSpLocks noChangeShapeType="1"/>
            <a:stCxn id="35861" idx="3"/>
            <a:endCxn id="35870" idx="2"/>
          </p:cNvCxnSpPr>
          <p:nvPr>
            <p:custDataLst>
              <p:tags r:id="rId25"/>
            </p:custDataLst>
          </p:nvPr>
        </p:nvCxnSpPr>
        <p:spPr bwMode="auto">
          <a:xfrm flipH="1" flipV="1">
            <a:off x="7124700" y="3505200"/>
            <a:ext cx="1028700" cy="2171700"/>
          </a:xfrm>
          <a:prstGeom prst="bentConnector4">
            <a:avLst>
              <a:gd name="adj1" fmla="val -22222"/>
              <a:gd name="adj2" fmla="val 72222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185378" name="Rectangle 34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685800" y="2352675"/>
            <a:ext cx="883575" cy="400110"/>
          </a:xfrm>
          <a:prstGeom prst="rect">
            <a:avLst/>
          </a:prstGeom>
          <a:solidFill>
            <a:srgbClr val="EDED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 sz="2000" dirty="0">
                <a:latin typeface="+mn-lt"/>
              </a:rPr>
              <a:t>Model</a:t>
            </a:r>
          </a:p>
        </p:txBody>
      </p:sp>
      <p:sp>
        <p:nvSpPr>
          <p:cNvPr id="35867" name="Line 35"/>
          <p:cNvSpPr>
            <a:spLocks noChangeShapeType="1"/>
          </p:cNvSpPr>
          <p:nvPr>
            <p:custDataLst>
              <p:tags r:id="rId27"/>
            </p:custDataLst>
          </p:nvPr>
        </p:nvSpPr>
        <p:spPr bwMode="auto">
          <a:xfrm>
            <a:off x="4572000" y="1676400"/>
            <a:ext cx="0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5381" name="Rectangle 37"/>
          <p:cNvSpPr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6256337" y="1590675"/>
            <a:ext cx="1936749" cy="400110"/>
          </a:xfrm>
          <a:prstGeom prst="rect">
            <a:avLst/>
          </a:prstGeom>
          <a:solidFill>
            <a:srgbClr val="EDED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 sz="2000" dirty="0">
                <a:latin typeface="+mn-lt"/>
              </a:rPr>
              <a:t>Implementation</a:t>
            </a:r>
          </a:p>
        </p:txBody>
      </p:sp>
      <p:sp>
        <p:nvSpPr>
          <p:cNvPr id="35869" name="Rectangle 38"/>
          <p:cNvSpPr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5486400" y="2362200"/>
            <a:ext cx="69442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Map: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Line 14"/>
          <p:cNvSpPr>
            <a:spLocks noChangeShapeType="1"/>
          </p:cNvSpPr>
          <p:nvPr>
            <p:custDataLst>
              <p:tags r:id="rId1"/>
            </p:custDataLst>
          </p:nvPr>
        </p:nvSpPr>
        <p:spPr bwMode="auto">
          <a:xfrm>
            <a:off x="5181600" y="323215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1" name="Line 13"/>
          <p:cNvSpPr>
            <a:spLocks noChangeShapeType="1"/>
          </p:cNvSpPr>
          <p:nvPr>
            <p:custDataLst>
              <p:tags r:id="rId2"/>
            </p:custDataLst>
          </p:nvPr>
        </p:nvSpPr>
        <p:spPr bwMode="auto">
          <a:xfrm>
            <a:off x="2133600" y="323215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Dynamic Compilation</a:t>
            </a: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CSE 413 Spring 2021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pPr>
              <a:defRPr/>
            </a:pPr>
            <a:fld id="{D60129FB-96EC-407D-A4BA-9F72A61BD8C5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187396" name="Rectangle 4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248400" y="304800"/>
            <a:ext cx="2175788" cy="400110"/>
          </a:xfrm>
          <a:prstGeom prst="rect">
            <a:avLst/>
          </a:prstGeom>
          <a:solidFill>
            <a:srgbClr val="EDED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 sz="2000" dirty="0">
                <a:latin typeface="+mn-lt"/>
              </a:rPr>
              <a:t>Avoid interpreting</a:t>
            </a:r>
          </a:p>
        </p:txBody>
      </p:sp>
      <p:pic>
        <p:nvPicPr>
          <p:cNvPr id="37894" name="Picture 7"/>
          <p:cNvPicPr>
            <a:picLocks noChangeAspect="1" noChangeArrowheads="1"/>
          </p:cNvPicPr>
          <p:nvPr>
            <p:custDataLst>
              <p:tags r:id="rId7"/>
            </p:custDataLst>
          </p:nvPr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838200" y="2495550"/>
            <a:ext cx="1498600" cy="149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5" name="AutoShape 8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810000" y="2546350"/>
            <a:ext cx="1447800" cy="1371600"/>
          </a:xfrm>
          <a:prstGeom prst="flowChartDocument">
            <a:avLst/>
          </a:prstGeom>
          <a:solidFill>
            <a:srgbClr val="EDED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800">
                <a:latin typeface="Courier" charset="0"/>
              </a:rPr>
              <a:t>LOAD R0</a:t>
            </a:r>
          </a:p>
          <a:p>
            <a:r>
              <a:rPr lang="en-US" sz="1800">
                <a:latin typeface="Courier" charset="0"/>
              </a:rPr>
              <a:t>MOV R1 2</a:t>
            </a:r>
          </a:p>
          <a:p>
            <a:r>
              <a:rPr lang="en-US" sz="1800">
                <a:latin typeface="Courier" charset="0"/>
              </a:rPr>
              <a:t>ADD R1 R2</a:t>
            </a:r>
          </a:p>
          <a:p>
            <a:r>
              <a:rPr lang="en-US" sz="1800">
                <a:latin typeface="Courier" charset="0"/>
              </a:rPr>
              <a:t>…</a:t>
            </a:r>
            <a:endParaRPr lang="en-US" sz="1800"/>
          </a:p>
        </p:txBody>
      </p:sp>
      <p:sp>
        <p:nvSpPr>
          <p:cNvPr id="37896" name="AutoShape 9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6858000" y="2546350"/>
            <a:ext cx="1447800" cy="1371600"/>
          </a:xfrm>
          <a:prstGeom prst="flowChartDocument">
            <a:avLst/>
          </a:prstGeom>
          <a:solidFill>
            <a:srgbClr val="EDED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800">
                <a:latin typeface="Courier" charset="0"/>
              </a:rPr>
              <a:t>01001010010011000100101101000110</a:t>
            </a:r>
            <a:endParaRPr lang="en-US" sz="1800"/>
          </a:p>
        </p:txBody>
      </p:sp>
      <p:sp>
        <p:nvSpPr>
          <p:cNvPr id="37897" name="Rectangle 10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762000" y="2089150"/>
            <a:ext cx="1149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Source</a:t>
            </a:r>
          </a:p>
        </p:txBody>
      </p:sp>
      <p:sp>
        <p:nvSpPr>
          <p:cNvPr id="37898" name="Rectangle 11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649663" y="2089150"/>
            <a:ext cx="1608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Byte Code</a:t>
            </a:r>
          </a:p>
        </p:txBody>
      </p:sp>
      <p:sp>
        <p:nvSpPr>
          <p:cNvPr id="37899" name="Rectangle 12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6629400" y="2089150"/>
            <a:ext cx="2149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Machine Code</a:t>
            </a:r>
          </a:p>
        </p:txBody>
      </p:sp>
      <p:sp>
        <p:nvSpPr>
          <p:cNvPr id="37900" name="Rectangle 15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2363787" y="3384550"/>
            <a:ext cx="130997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+mn-lt"/>
              </a:rPr>
              <a:t>Method</a:t>
            </a:r>
          </a:p>
          <a:p>
            <a:r>
              <a:rPr lang="en-US" sz="2000" dirty="0">
                <a:latin typeface="+mn-lt"/>
              </a:rPr>
              <a:t>is entered</a:t>
            </a:r>
          </a:p>
        </p:txBody>
      </p:sp>
      <p:sp>
        <p:nvSpPr>
          <p:cNvPr id="37901" name="Rectangle 16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5368925" y="3308350"/>
            <a:ext cx="128272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+mn-lt"/>
              </a:rPr>
              <a:t>First</a:t>
            </a:r>
          </a:p>
          <a:p>
            <a:r>
              <a:rPr lang="en-US" sz="2000" dirty="0">
                <a:latin typeface="+mn-lt"/>
              </a:rPr>
              <a:t>method </a:t>
            </a:r>
          </a:p>
          <a:p>
            <a:r>
              <a:rPr lang="en-US" sz="2000" dirty="0">
                <a:latin typeface="+mn-lt"/>
              </a:rPr>
              <a:t>execution</a:t>
            </a:r>
          </a:p>
        </p:txBody>
      </p:sp>
      <p:sp>
        <p:nvSpPr>
          <p:cNvPr id="37902" name="Rectangle 17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746125" y="4459288"/>
            <a:ext cx="7788275" cy="1789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>
              <a:buFontTx/>
              <a:buChar char="•"/>
            </a:pPr>
            <a:r>
              <a:rPr lang="en-US" sz="2000" dirty="0">
                <a:latin typeface="+mn-lt"/>
              </a:rPr>
              <a:t>Method is converted to byte codes when entered into the system</a:t>
            </a:r>
          </a:p>
          <a:p>
            <a:pPr marL="228600" indent="-228600">
              <a:buFontTx/>
              <a:buChar char="•"/>
            </a:pPr>
            <a:r>
              <a:rPr lang="en-US" sz="2000" dirty="0">
                <a:latin typeface="+mn-lt"/>
              </a:rPr>
              <a:t>Compiled to machine code when first executed</a:t>
            </a:r>
          </a:p>
          <a:p>
            <a:pPr marL="228600" indent="-228600">
              <a:buFontTx/>
              <a:buChar char="•"/>
            </a:pPr>
            <a:r>
              <a:rPr lang="en-US" sz="2000" dirty="0">
                <a:latin typeface="+mn-lt"/>
              </a:rPr>
              <a:t>Code stored in cache</a:t>
            </a:r>
          </a:p>
          <a:p>
            <a:pPr lvl="1">
              <a:buFontTx/>
              <a:buChar char="•"/>
            </a:pPr>
            <a:r>
              <a:rPr lang="en-US" sz="2000" dirty="0">
                <a:solidFill>
                  <a:schemeClr val="accent2"/>
                </a:solidFill>
                <a:latin typeface="+mn-lt"/>
              </a:rPr>
              <a:t> if cache fills, previously compiled method flushed</a:t>
            </a:r>
          </a:p>
          <a:p>
            <a:pPr marL="228600" indent="-228600">
              <a:buFontTx/>
              <a:buChar char="•"/>
            </a:pPr>
            <a:r>
              <a:rPr lang="en-US" sz="2000" dirty="0">
                <a:latin typeface="+mn-lt"/>
              </a:rPr>
              <a:t>Requires entire source (byte) code to be available at runtime </a:t>
            </a:r>
            <a:r>
              <a:rPr lang="en-US" sz="2000" dirty="0">
                <a:solidFill>
                  <a:schemeClr val="hlink"/>
                </a:solidFill>
                <a:latin typeface="+mn-lt"/>
              </a:rPr>
              <a:t>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21" name="Rectangle 5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875337" y="304800"/>
            <a:ext cx="2574936" cy="400110"/>
          </a:xfrm>
          <a:prstGeom prst="rect">
            <a:avLst/>
          </a:prstGeom>
          <a:solidFill>
            <a:srgbClr val="EDED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 sz="2000" dirty="0">
                <a:latin typeface="+mn-lt"/>
              </a:rPr>
              <a:t>Avoid method lookup</a:t>
            </a:r>
          </a:p>
        </p:txBody>
      </p:sp>
      <p:sp>
        <p:nvSpPr>
          <p:cNvPr id="38915" name="Rectangle 19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Lookup Cache</a:t>
            </a:r>
          </a:p>
        </p:txBody>
      </p:sp>
      <p:sp>
        <p:nvSpPr>
          <p:cNvPr id="38916" name="Rectangle 20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Cache of recently used methods, indexed by </a:t>
            </a:r>
            <a:r>
              <a:rPr lang="en-US" dirty="0">
                <a:solidFill>
                  <a:schemeClr val="accent2"/>
                </a:solidFill>
              </a:rPr>
              <a:t>(receiver type, message name)</a:t>
            </a:r>
            <a:r>
              <a:rPr lang="en-US" dirty="0"/>
              <a:t> pairs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When a message is sent, compiler first consults cache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if found: invokes associated code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if absent: performs general lookup and potentially updates cache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Berkeley Smalltalk would have been 37% slower without this optimization 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CSE 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pPr>
              <a:defRPr/>
            </a:pPr>
            <a:fld id="{D60129FB-96EC-407D-A4BA-9F72A61BD8C5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Static Type Prediction</a:t>
            </a:r>
          </a:p>
        </p:txBody>
      </p:sp>
      <p:sp>
        <p:nvSpPr>
          <p:cNvPr id="39939" name="Rectangle 4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Compiler predicts types that are unknown but likely: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Arithmetic operations (+, -, &lt;, </a:t>
            </a:r>
            <a:r>
              <a:rPr lang="en-US" sz="2400" i="1" dirty="0"/>
              <a:t>etc</a:t>
            </a:r>
            <a:r>
              <a:rPr lang="en-US" sz="2400" dirty="0"/>
              <a:t>.) have small integers as their receivers 95% of time in Smalltalk-80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err="1"/>
              <a:t>ifTrue</a:t>
            </a:r>
            <a:r>
              <a:rPr lang="en-US" sz="2400" dirty="0"/>
              <a:t> had Boolean receiver 100% of the time.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Compiler </a:t>
            </a:r>
            <a:r>
              <a:rPr lang="en-US" sz="2800" dirty="0" err="1"/>
              <a:t>inlines</a:t>
            </a:r>
            <a:r>
              <a:rPr lang="en-US" sz="2800" dirty="0"/>
              <a:t> code (and test to confirm guess): 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CSE 413 Spring 2021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D60129FB-96EC-407D-A4BA-9F72A61BD8C5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39940" name="Rectangle 5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219200" y="5029200"/>
            <a:ext cx="6781800" cy="762000"/>
          </a:xfrm>
          <a:prstGeom prst="rect">
            <a:avLst/>
          </a:prstGeom>
          <a:solidFill>
            <a:srgbClr val="EDED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if type 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smallInt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jump to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method_smallInt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call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general_lookup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  <p:sp>
        <p:nvSpPr>
          <p:cNvPr id="191494" name="Rectangle 6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5875337" y="304800"/>
            <a:ext cx="2574936" cy="400110"/>
          </a:xfrm>
          <a:prstGeom prst="rect">
            <a:avLst/>
          </a:prstGeom>
          <a:solidFill>
            <a:srgbClr val="EDED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 sz="2000" dirty="0">
                <a:latin typeface="+mn-lt"/>
              </a:rPr>
              <a:t>Avoid method lookup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875337" y="304800"/>
            <a:ext cx="2574936" cy="400110"/>
          </a:xfrm>
          <a:prstGeom prst="rect">
            <a:avLst/>
          </a:prstGeom>
          <a:solidFill>
            <a:srgbClr val="EDED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 sz="2000" dirty="0">
                <a:latin typeface="+mn-lt"/>
              </a:rPr>
              <a:t>Avoid method lookup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Inline Caches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First message send from a </a:t>
            </a:r>
            <a:r>
              <a:rPr lang="en-US" i="1" dirty="0"/>
              <a:t>call site</a:t>
            </a:r>
            <a:r>
              <a:rPr lang="en-US" dirty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general lookup routine invoked &amp; backpatch</a:t>
            </a:r>
          </a:p>
          <a:p>
            <a:pPr>
              <a:lnSpc>
                <a:spcPct val="90000"/>
              </a:lnSpc>
            </a:pPr>
            <a:r>
              <a:rPr lang="en-US" dirty="0"/>
              <a:t>Call site back-patched previously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is previous method still correct?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yes: invoke code directly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no: proceed with general lookup &amp; </a:t>
            </a:r>
            <a:r>
              <a:rPr lang="en-US" dirty="0" err="1"/>
              <a:t>backpatch</a:t>
            </a: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Successful about 95% of the time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All compiled implementations of Smalltalk and Self use inline caches.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CSE 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pPr>
              <a:defRPr/>
            </a:pPr>
            <a:fld id="{D60129FB-96EC-407D-A4BA-9F72A61BD8C5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875337" y="219075"/>
            <a:ext cx="2574936" cy="400110"/>
          </a:xfrm>
          <a:prstGeom prst="rect">
            <a:avLst/>
          </a:prstGeom>
          <a:solidFill>
            <a:srgbClr val="EDED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 sz="2000" dirty="0">
                <a:latin typeface="+mn-lt"/>
              </a:rPr>
              <a:t>Avoid method lookup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Polymorphic Inline Caches</a:t>
            </a:r>
            <a:endParaRPr lang="en-US" dirty="0"/>
          </a:p>
        </p:txBody>
      </p:sp>
      <p:sp>
        <p:nvSpPr>
          <p:cNvPr id="41988" name="Rectangle 4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Typical call site has &lt;10 distinct receiver types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Often can cache </a:t>
            </a:r>
            <a:r>
              <a:rPr lang="en-US" sz="2400" i="1" dirty="0"/>
              <a:t>all</a:t>
            </a:r>
            <a:r>
              <a:rPr lang="en-US" sz="2400" dirty="0"/>
              <a:t> receivers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At each call site, for each new receiver, extend patch code:</a:t>
            </a:r>
          </a:p>
          <a:p>
            <a:pPr eaLnBrk="1" hangingPunct="1">
              <a:lnSpc>
                <a:spcPct val="90000"/>
              </a:lnSpc>
            </a:pPr>
            <a:endParaRPr lang="en-US" sz="2800" dirty="0"/>
          </a:p>
          <a:p>
            <a:pPr eaLnBrk="1" hangingPunct="1">
              <a:lnSpc>
                <a:spcPct val="90000"/>
              </a:lnSpc>
            </a:pPr>
            <a:endParaRPr lang="en-US" sz="2800" dirty="0"/>
          </a:p>
          <a:p>
            <a:pPr eaLnBrk="1" hangingPunct="1">
              <a:lnSpc>
                <a:spcPct val="90000"/>
              </a:lnSpc>
            </a:pPr>
            <a:endParaRPr lang="en-US" sz="2800" dirty="0"/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After some threshold, revert to simple inline cache (</a:t>
            </a:r>
            <a:r>
              <a:rPr lang="en-US" sz="2800" dirty="0" err="1">
                <a:solidFill>
                  <a:schemeClr val="accent2"/>
                </a:solidFill>
              </a:rPr>
              <a:t>megamorphic</a:t>
            </a:r>
            <a:r>
              <a:rPr lang="en-US" sz="2800" dirty="0">
                <a:solidFill>
                  <a:schemeClr val="accent2"/>
                </a:solidFill>
              </a:rPr>
              <a:t> site</a:t>
            </a:r>
            <a:r>
              <a:rPr lang="en-US" sz="2800" dirty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Order clauses by frequency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Inline short methods into PIC code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CSE 413 Spring 2021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pPr>
              <a:defRPr/>
            </a:pPr>
            <a:fld id="{D60129FB-96EC-407D-A4BA-9F72A61BD8C5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41989" name="Rectangle 5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752600" y="3048000"/>
            <a:ext cx="6553200" cy="990600"/>
          </a:xfrm>
          <a:prstGeom prst="rect">
            <a:avLst/>
          </a:prstGeom>
          <a:solidFill>
            <a:srgbClr val="EDED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if type = rectangle jump to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method_rect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if type = circle    jump to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method_circle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call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general_lookup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586537" y="304800"/>
            <a:ext cx="1851789" cy="400110"/>
          </a:xfrm>
          <a:prstGeom prst="rect">
            <a:avLst/>
          </a:prstGeom>
          <a:solidFill>
            <a:srgbClr val="EDED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 sz="2000" dirty="0">
                <a:latin typeface="+mn-lt"/>
              </a:rPr>
              <a:t>Inline methods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/>
              <a:t>Customized Compilation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/>
              <a:t>Compile several copies of each method, one for each receiver type</a:t>
            </a:r>
          </a:p>
          <a:p>
            <a:r>
              <a:rPr lang="en-US"/>
              <a:t>Within each copy:</a:t>
            </a:r>
          </a:p>
          <a:p>
            <a:pPr lvl="1"/>
            <a:r>
              <a:rPr lang="en-US"/>
              <a:t>Compiler knows the type of self</a:t>
            </a:r>
          </a:p>
          <a:p>
            <a:pPr lvl="1"/>
            <a:r>
              <a:rPr lang="en-US"/>
              <a:t>Calls through self can be statically selected and inlined</a:t>
            </a:r>
          </a:p>
          <a:p>
            <a:r>
              <a:rPr lang="en-US"/>
              <a:t>Enables downstream optimizations</a:t>
            </a:r>
          </a:p>
          <a:p>
            <a:r>
              <a:rPr lang="en-US"/>
              <a:t>Increases code size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de-DE"/>
              <a:t>CSE 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D60129FB-96EC-407D-A4BA-9F72A61BD8C5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586537" y="304800"/>
            <a:ext cx="1851789" cy="400110"/>
          </a:xfrm>
          <a:prstGeom prst="rect">
            <a:avLst/>
          </a:prstGeom>
          <a:solidFill>
            <a:srgbClr val="EDED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 sz="2000" dirty="0">
                <a:latin typeface="+mn-lt"/>
              </a:rPr>
              <a:t>Inline methods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Type Analysis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600200"/>
            <a:ext cx="59436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/>
              <a:t>Constructed by compiler using flow analysis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Type: set of possible maps for object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Singleton: know map statically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Union/Merge: know expression has one of a fixed collection of maps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Unknown: know nothing about expression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If singleton, we can inline method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If type is small, we can insert type test and create branch for each possible receiver (</a:t>
            </a:r>
            <a:r>
              <a:rPr lang="en-US" sz="2400" dirty="0">
                <a:solidFill>
                  <a:schemeClr val="accent2"/>
                </a:solidFill>
              </a:rPr>
              <a:t>type casing</a:t>
            </a:r>
            <a:r>
              <a:rPr lang="en-US" sz="2400" dirty="0"/>
              <a:t>)</a:t>
            </a: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CSE 413 Spring 2021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pPr>
              <a:defRPr/>
            </a:pPr>
            <a:fld id="{D60129FB-96EC-407D-A4BA-9F72A61BD8C5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44037" name="Rectangle 5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7010400" y="3048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8" name="Rectangle 6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8077200" y="3048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7010400" y="3962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Rectangle 8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75438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Rectangle 9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7543800" y="2133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4042" name="AutoShape 10"/>
          <p:cNvCxnSpPr>
            <a:cxnSpLocks noChangeShapeType="1"/>
            <a:stCxn id="44041" idx="2"/>
            <a:endCxn id="44037" idx="0"/>
          </p:cNvCxnSpPr>
          <p:nvPr>
            <p:custDataLst>
              <p:tags r:id="rId11"/>
            </p:custDataLst>
          </p:nvPr>
        </p:nvCxnSpPr>
        <p:spPr bwMode="auto">
          <a:xfrm flipH="1">
            <a:off x="7277100" y="2667000"/>
            <a:ext cx="5334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4043" name="AutoShape 11"/>
          <p:cNvCxnSpPr>
            <a:cxnSpLocks noChangeShapeType="1"/>
            <a:stCxn id="44041" idx="2"/>
            <a:endCxn id="44038" idx="0"/>
          </p:cNvCxnSpPr>
          <p:nvPr>
            <p:custDataLst>
              <p:tags r:id="rId12"/>
            </p:custDataLst>
          </p:nvPr>
        </p:nvCxnSpPr>
        <p:spPr bwMode="auto">
          <a:xfrm>
            <a:off x="7810500" y="2667000"/>
            <a:ext cx="5334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4044" name="AutoShape 12"/>
          <p:cNvCxnSpPr>
            <a:cxnSpLocks noChangeShapeType="1"/>
            <a:stCxn id="44037" idx="2"/>
            <a:endCxn id="44039" idx="0"/>
          </p:cNvCxnSpPr>
          <p:nvPr>
            <p:custDataLst>
              <p:tags r:id="rId13"/>
            </p:custDataLst>
          </p:nvPr>
        </p:nvCxnSpPr>
        <p:spPr bwMode="auto">
          <a:xfrm>
            <a:off x="7277100" y="3581400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4045" name="AutoShape 13"/>
          <p:cNvCxnSpPr>
            <a:cxnSpLocks noChangeShapeType="1"/>
            <a:stCxn id="44038" idx="2"/>
            <a:endCxn id="44040" idx="0"/>
          </p:cNvCxnSpPr>
          <p:nvPr>
            <p:custDataLst>
              <p:tags r:id="rId14"/>
            </p:custDataLst>
          </p:nvPr>
        </p:nvCxnSpPr>
        <p:spPr bwMode="auto">
          <a:xfrm flipH="1">
            <a:off x="7810500" y="3581400"/>
            <a:ext cx="533400" cy="1371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4046" name="AutoShape 14"/>
          <p:cNvCxnSpPr>
            <a:cxnSpLocks noChangeShapeType="1"/>
            <a:stCxn id="44039" idx="2"/>
            <a:endCxn id="44040" idx="0"/>
          </p:cNvCxnSpPr>
          <p:nvPr>
            <p:custDataLst>
              <p:tags r:id="rId15"/>
            </p:custDataLst>
          </p:nvPr>
        </p:nvCxnSpPr>
        <p:spPr bwMode="auto">
          <a:xfrm>
            <a:off x="7277100" y="4495800"/>
            <a:ext cx="53340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586537" y="304800"/>
            <a:ext cx="1851789" cy="400110"/>
          </a:xfrm>
          <a:prstGeom prst="rect">
            <a:avLst/>
          </a:prstGeom>
          <a:solidFill>
            <a:srgbClr val="EDED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 sz="2000" dirty="0">
                <a:latin typeface="+mn-lt"/>
              </a:rPr>
              <a:t>Inline methods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Message Splitting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600200"/>
            <a:ext cx="60960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Type information above a merge point is often better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Move message send “before” merge point: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duplicates code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improves type information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allows more </a:t>
            </a:r>
            <a:r>
              <a:rPr lang="en-US" sz="2400" dirty="0" err="1"/>
              <a:t>inlining</a:t>
            </a:r>
            <a:endParaRPr lang="en-US" sz="240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CSE 413 Spring 2021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pPr>
              <a:defRPr/>
            </a:pPr>
            <a:fld id="{D60129FB-96EC-407D-A4BA-9F72A61BD8C5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45061" name="Rectangle 5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7010400" y="3048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Rectangle 6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8077200" y="3048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Rectangle 7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7010400" y="3962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Rectangle 8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75438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Rectangle 9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7543800" y="2133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066" name="AutoShape 10"/>
          <p:cNvCxnSpPr>
            <a:cxnSpLocks noChangeShapeType="1"/>
            <a:stCxn id="45065" idx="2"/>
            <a:endCxn id="45061" idx="0"/>
          </p:cNvCxnSpPr>
          <p:nvPr>
            <p:custDataLst>
              <p:tags r:id="rId11"/>
            </p:custDataLst>
          </p:nvPr>
        </p:nvCxnSpPr>
        <p:spPr bwMode="auto">
          <a:xfrm flipH="1">
            <a:off x="7277100" y="2667000"/>
            <a:ext cx="5334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5067" name="AutoShape 11"/>
          <p:cNvCxnSpPr>
            <a:cxnSpLocks noChangeShapeType="1"/>
            <a:stCxn id="45065" idx="2"/>
            <a:endCxn id="45062" idx="0"/>
          </p:cNvCxnSpPr>
          <p:nvPr>
            <p:custDataLst>
              <p:tags r:id="rId12"/>
            </p:custDataLst>
          </p:nvPr>
        </p:nvCxnSpPr>
        <p:spPr bwMode="auto">
          <a:xfrm>
            <a:off x="7810500" y="2667000"/>
            <a:ext cx="5334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5068" name="AutoShape 12"/>
          <p:cNvCxnSpPr>
            <a:cxnSpLocks noChangeShapeType="1"/>
            <a:stCxn id="45061" idx="2"/>
            <a:endCxn id="45063" idx="0"/>
          </p:cNvCxnSpPr>
          <p:nvPr>
            <p:custDataLst>
              <p:tags r:id="rId13"/>
            </p:custDataLst>
          </p:nvPr>
        </p:nvCxnSpPr>
        <p:spPr bwMode="auto">
          <a:xfrm>
            <a:off x="7277100" y="3581400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5069" name="AutoShape 13"/>
          <p:cNvCxnSpPr>
            <a:cxnSpLocks noChangeShapeType="1"/>
            <a:stCxn id="45062" idx="2"/>
            <a:endCxn id="45064" idx="0"/>
          </p:cNvCxnSpPr>
          <p:nvPr>
            <p:custDataLst>
              <p:tags r:id="rId14"/>
            </p:custDataLst>
          </p:nvPr>
        </p:nvCxnSpPr>
        <p:spPr bwMode="auto">
          <a:xfrm flipH="1">
            <a:off x="7810500" y="3581400"/>
            <a:ext cx="533400" cy="1371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5070" name="AutoShape 14"/>
          <p:cNvCxnSpPr>
            <a:cxnSpLocks noChangeShapeType="1"/>
            <a:stCxn id="45063" idx="2"/>
            <a:endCxn id="45064" idx="0"/>
          </p:cNvCxnSpPr>
          <p:nvPr>
            <p:custDataLst>
              <p:tags r:id="rId15"/>
            </p:custDataLst>
          </p:nvPr>
        </p:nvCxnSpPr>
        <p:spPr bwMode="auto">
          <a:xfrm>
            <a:off x="7277100" y="4495800"/>
            <a:ext cx="53340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Dynamic Typing (reminder)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 dirty="0"/>
              <a:t>JavaScript:</a:t>
            </a:r>
          </a:p>
          <a:p>
            <a:pPr>
              <a:buFontTx/>
              <a:buNone/>
            </a:pPr>
            <a:r>
              <a:rPr lang="en-US" sz="2800" dirty="0"/>
              <a:t> </a:t>
            </a:r>
          </a:p>
          <a:p>
            <a:pPr>
              <a:buFontTx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function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(a, b) {</a:t>
            </a:r>
          </a:p>
          <a:p>
            <a:pPr>
              <a:buFontTx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 t1 =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a.x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;     </a:t>
            </a:r>
            <a:r>
              <a:rPr lang="en-US" sz="2800" i="1" dirty="0"/>
              <a:t>// runtime field lookup </a:t>
            </a:r>
            <a:r>
              <a:rPr lang="en-US" sz="2800" b="1" i="1" dirty="0">
                <a:latin typeface="Wingdings" pitchFamily="2" charset="2"/>
              </a:rPr>
              <a:t> </a:t>
            </a:r>
            <a:endParaRPr lang="en-US" sz="2800" b="1" i="1" dirty="0"/>
          </a:p>
          <a:p>
            <a:pPr>
              <a:buFontTx/>
              <a:buNone/>
            </a:pPr>
            <a:r>
              <a:rPr lang="en-US" sz="2800" b="1" dirty="0">
                <a:latin typeface="Courier" charset="0"/>
              </a:rPr>
              <a:t> 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t2 =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b.y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();   </a:t>
            </a:r>
            <a:r>
              <a:rPr lang="en-US" sz="2800" i="1" dirty="0"/>
              <a:t>// runtime method lookup</a:t>
            </a:r>
            <a:r>
              <a:rPr lang="en-US" sz="2800" b="1" i="1" dirty="0"/>
              <a:t> </a:t>
            </a:r>
            <a:endParaRPr lang="en-US" sz="2800" b="1" dirty="0">
              <a:latin typeface="Courier" charset="0"/>
            </a:endParaRPr>
          </a:p>
          <a:p>
            <a:pPr>
              <a:buFontTx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 t3 = t1 + t2; </a:t>
            </a:r>
            <a:r>
              <a:rPr lang="en-US" sz="2800" i="1" dirty="0"/>
              <a:t>// runtime dispatch on ‘+’</a:t>
            </a:r>
            <a:r>
              <a:rPr lang="en-US" sz="2800" b="1" dirty="0">
                <a:latin typeface="Courier" charset="0"/>
              </a:rPr>
              <a:t>  </a:t>
            </a:r>
          </a:p>
          <a:p>
            <a:pPr>
              <a:buFontTx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 return t3;</a:t>
            </a:r>
          </a:p>
          <a:p>
            <a:pPr>
              <a:buFontTx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}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CSE 413 Spring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D60129FB-96EC-407D-A4BA-9F72A61BD8C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586537" y="304800"/>
            <a:ext cx="1851789" cy="400110"/>
          </a:xfrm>
          <a:prstGeom prst="rect">
            <a:avLst/>
          </a:prstGeom>
          <a:solidFill>
            <a:srgbClr val="EDED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 sz="2000" dirty="0">
                <a:latin typeface="+mn-lt"/>
              </a:rPr>
              <a:t>Inline methods</a:t>
            </a:r>
          </a:p>
        </p:txBody>
      </p:sp>
      <p:sp>
        <p:nvSpPr>
          <p:cNvPr id="46083" name="Rectangle 5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PICS as Type Source</a:t>
            </a:r>
          </a:p>
        </p:txBody>
      </p:sp>
      <p:sp>
        <p:nvSpPr>
          <p:cNvPr id="46084" name="Rectangle 6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Polymorphic inline caches build a call-site specific type database </a:t>
            </a:r>
            <a:r>
              <a:rPr lang="en-US" sz="2800" i="1" dirty="0">
                <a:solidFill>
                  <a:srgbClr val="0000FF"/>
                </a:solidFill>
              </a:rPr>
              <a:t>as the program runs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Compiler can use this runtime information rather than the result of a static flow analysis to build </a:t>
            </a:r>
            <a:r>
              <a:rPr lang="en-US" sz="2800" i="1" dirty="0"/>
              <a:t>type cases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Must wait until PIC has collected information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When to recompile?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What should be recompiled?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Initial fast compile yielding slow code; then dynamically recompile – </a:t>
            </a:r>
            <a:r>
              <a:rPr lang="en-US" sz="2800" i="1" dirty="0"/>
              <a:t>hotspots</a:t>
            </a:r>
            <a:endParaRPr lang="en-US" sz="28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CSE 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pPr>
              <a:defRPr/>
            </a:pPr>
            <a:fld id="{D60129FB-96EC-407D-A4BA-9F72A61BD8C5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5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Performance Improvements</a:t>
            </a:r>
          </a:p>
        </p:txBody>
      </p:sp>
      <p:sp>
        <p:nvSpPr>
          <p:cNvPr id="47107" name="Rectangle 6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sz="2800" dirty="0"/>
              <a:t>Initial version of Self was 4-5 times slower than optimized C</a:t>
            </a:r>
          </a:p>
          <a:p>
            <a:pPr eaLnBrk="1" hangingPunct="1"/>
            <a:r>
              <a:rPr lang="en-US" sz="2800" dirty="0"/>
              <a:t>Adding </a:t>
            </a:r>
            <a:r>
              <a:rPr lang="en-US" sz="2800" dirty="0">
                <a:solidFill>
                  <a:schemeClr val="accent2"/>
                </a:solidFill>
              </a:rPr>
              <a:t>type analysis</a:t>
            </a:r>
            <a:r>
              <a:rPr lang="en-US" sz="2800" dirty="0"/>
              <a:t> and </a:t>
            </a:r>
            <a:r>
              <a:rPr lang="en-US" sz="2800" dirty="0">
                <a:solidFill>
                  <a:schemeClr val="accent2"/>
                </a:solidFill>
              </a:rPr>
              <a:t>message splitting</a:t>
            </a:r>
            <a:r>
              <a:rPr lang="en-US" sz="2800" dirty="0">
                <a:solidFill>
                  <a:schemeClr val="hlink"/>
                </a:solidFill>
              </a:rPr>
              <a:t> </a:t>
            </a:r>
            <a:r>
              <a:rPr lang="en-US" sz="2800" dirty="0"/>
              <a:t>got within a factor of 2 of optimized C</a:t>
            </a:r>
          </a:p>
          <a:p>
            <a:pPr eaLnBrk="1" hangingPunct="1"/>
            <a:r>
              <a:rPr lang="en-US" sz="2800" dirty="0"/>
              <a:t>Replacing type analysis with </a:t>
            </a:r>
            <a:r>
              <a:rPr lang="en-US" sz="2800" dirty="0">
                <a:solidFill>
                  <a:schemeClr val="accent2"/>
                </a:solidFill>
              </a:rPr>
              <a:t>PICS</a:t>
            </a:r>
            <a:r>
              <a:rPr lang="en-US" sz="2800" dirty="0">
                <a:solidFill>
                  <a:schemeClr val="hlink"/>
                </a:solidFill>
              </a:rPr>
              <a:t> </a:t>
            </a:r>
            <a:r>
              <a:rPr lang="en-US" sz="2800" dirty="0"/>
              <a:t>improved performance by further 37%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CSE 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D60129FB-96EC-407D-A4BA-9F72A61BD8C5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195591" name="Rectangle 7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962400" y="5319781"/>
            <a:ext cx="4648200" cy="707886"/>
          </a:xfrm>
          <a:prstGeom prst="rect">
            <a:avLst/>
          </a:prstGeom>
          <a:solidFill>
            <a:srgbClr val="EDED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  <p:txBody>
          <a:bodyPr anchor="ctr" anchorCtr="0">
            <a:spAutoFit/>
          </a:bodyPr>
          <a:lstStyle/>
          <a:p>
            <a:r>
              <a:rPr lang="en-US" sz="2000" dirty="0">
                <a:latin typeface="+mn-lt"/>
              </a:rPr>
              <a:t>Fairly recent Self compiler is within a factor of 2 of optimized C.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Impact on Java</a:t>
            </a: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CSE 413 Spring 2021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fld id="{D60129FB-96EC-407D-A4BA-9F72A61BD8C5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48131" name="Rectangl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38200" y="2286000"/>
            <a:ext cx="16764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Self with</a:t>
            </a:r>
          </a:p>
          <a:p>
            <a:pPr algn="ctr"/>
            <a:r>
              <a:rPr lang="en-US"/>
              <a:t>PICs</a:t>
            </a:r>
          </a:p>
        </p:txBody>
      </p:sp>
      <p:sp>
        <p:nvSpPr>
          <p:cNvPr id="48132" name="Rectangle 7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133600" y="5181600"/>
            <a:ext cx="16764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Animorphics</a:t>
            </a:r>
          </a:p>
          <a:p>
            <a:pPr algn="ctr"/>
            <a:r>
              <a:rPr lang="en-US"/>
              <a:t>Java</a:t>
            </a:r>
          </a:p>
        </p:txBody>
      </p:sp>
      <p:sp>
        <p:nvSpPr>
          <p:cNvPr id="48133" name="Rectangle 8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324600" y="5181600"/>
            <a:ext cx="16764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Java </a:t>
            </a:r>
          </a:p>
          <a:p>
            <a:pPr algn="ctr"/>
            <a:r>
              <a:rPr lang="en-US"/>
              <a:t>Hotspot</a:t>
            </a:r>
          </a:p>
        </p:txBody>
      </p:sp>
      <p:sp>
        <p:nvSpPr>
          <p:cNvPr id="48134" name="Line 9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2514600" y="2667000"/>
            <a:ext cx="3124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5" name="Rectangle 10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879725" y="2209800"/>
            <a:ext cx="2454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Sun cancels Self</a:t>
            </a:r>
          </a:p>
        </p:txBody>
      </p:sp>
      <p:sp>
        <p:nvSpPr>
          <p:cNvPr id="48136" name="Line 11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 flipH="1">
            <a:off x="2971800" y="3124200"/>
            <a:ext cx="3657600" cy="2057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7" name="Rectangle 12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1701800" y="3657600"/>
            <a:ext cx="325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Java becomes popular</a:t>
            </a:r>
          </a:p>
        </p:txBody>
      </p:sp>
      <p:sp>
        <p:nvSpPr>
          <p:cNvPr id="48138" name="Line 13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3810000" y="5638800"/>
            <a:ext cx="2514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9" name="Rectangle 14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4114800" y="5638800"/>
            <a:ext cx="2065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Sun buys A.J.</a:t>
            </a:r>
          </a:p>
        </p:txBody>
      </p:sp>
      <p:sp>
        <p:nvSpPr>
          <p:cNvPr id="48140" name="Rectangle 6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5715000" y="2286000"/>
            <a:ext cx="16764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Animorphics</a:t>
            </a:r>
          </a:p>
          <a:p>
            <a:pPr algn="ctr"/>
            <a:r>
              <a:rPr lang="en-US"/>
              <a:t>Smalltalk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Summary of Self</a:t>
            </a:r>
          </a:p>
        </p:txBody>
      </p:sp>
      <p:sp>
        <p:nvSpPr>
          <p:cNvPr id="49154" name="Rectangle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/>
              <a:t>“Power of simplicity”</a:t>
            </a:r>
          </a:p>
          <a:p>
            <a:pPr lvl="1"/>
            <a:r>
              <a:rPr lang="en-US"/>
              <a:t>Everything is an object: no classes, no variables </a:t>
            </a:r>
          </a:p>
          <a:p>
            <a:pPr lvl="1"/>
            <a:r>
              <a:rPr lang="en-US"/>
              <a:t>Provides high-level model that can’t be violated (even during debugging)</a:t>
            </a:r>
          </a:p>
          <a:p>
            <a:r>
              <a:rPr lang="en-US"/>
              <a:t>Fancy optimizations recover reasonable performance</a:t>
            </a:r>
          </a:p>
          <a:p>
            <a:r>
              <a:rPr lang="en-US"/>
              <a:t>Many techniques now used in Java compilers </a:t>
            </a:r>
          </a:p>
          <a:p>
            <a:r>
              <a:rPr lang="en-US"/>
              <a:t>Papers describing various optimization techniques available from Self web site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de-DE"/>
              <a:t>CSE 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D60129FB-96EC-407D-A4BA-9F72A61BD8C5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JavaScript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Self-like language with Java syntax</a:t>
            </a:r>
          </a:p>
          <a:p>
            <a:pPr lvl="1"/>
            <a:r>
              <a:rPr lang="en-US" dirty="0"/>
              <a:t>Dynamic OO language</a:t>
            </a:r>
          </a:p>
          <a:p>
            <a:pPr lvl="1"/>
            <a:r>
              <a:rPr lang="en-US" dirty="0"/>
              <a:t>Prototypes instead of classes</a:t>
            </a:r>
          </a:p>
          <a:p>
            <a:pPr lvl="1"/>
            <a:r>
              <a:rPr lang="en-US" dirty="0"/>
              <a:t>First-class closures as values</a:t>
            </a:r>
          </a:p>
          <a:p>
            <a:pPr lvl="1"/>
            <a:r>
              <a:rPr lang="en-US" dirty="0"/>
              <a:t>Nothing to do with Java beyond syntax</a:t>
            </a:r>
          </a:p>
          <a:p>
            <a:pPr lvl="1"/>
            <a:endParaRPr lang="en-US" dirty="0"/>
          </a:p>
          <a:p>
            <a:r>
              <a:rPr lang="en-US" dirty="0"/>
              <a:t>Originated in Netscape</a:t>
            </a:r>
          </a:p>
          <a:p>
            <a:endParaRPr lang="en-US" dirty="0"/>
          </a:p>
          <a:p>
            <a:r>
              <a:rPr lang="en-US" dirty="0"/>
              <a:t>“Standard” on today’s browsers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de-DE"/>
              <a:t>CSE 413 Spring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D60129FB-96EC-407D-A4BA-9F72A61BD8C5}" type="slidenum">
              <a:rPr lang="en-US" smtClean="0"/>
              <a:pPr/>
              <a:t>34</a:t>
            </a:fld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High-performance JavaScript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/>
              <a:t>Self approach:</a:t>
            </a:r>
          </a:p>
          <a:p>
            <a:pPr lvl="1"/>
            <a:r>
              <a:rPr lang="en-US"/>
              <a:t>V8 (Google Chrome)</a:t>
            </a:r>
          </a:p>
          <a:p>
            <a:pPr lvl="1"/>
            <a:r>
              <a:rPr lang="en-US"/>
              <a:t>SquirrelFish Extreme (Safari / WebKit)</a:t>
            </a:r>
          </a:p>
          <a:p>
            <a:r>
              <a:rPr lang="en-US"/>
              <a:t>Trace compilation:</a:t>
            </a:r>
          </a:p>
          <a:p>
            <a:pPr lvl="1"/>
            <a:r>
              <a:rPr lang="en-US"/>
              <a:t>TraceMonkey (Firefox)</a:t>
            </a:r>
          </a:p>
          <a:p>
            <a:pPr lvl="1"/>
            <a:r>
              <a:rPr lang="en-US"/>
              <a:t>Tamarin (Adobe Flash/Flex)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de-DE"/>
              <a:t>CSE 413 Spring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D60129FB-96EC-407D-A4BA-9F72A61BD8C5}" type="slidenum">
              <a:rPr lang="en-US" smtClean="0"/>
              <a:pPr/>
              <a:t>35</a:t>
            </a:fld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V8 (Google Chrome)</a:t>
            </a:r>
            <a:endParaRPr lang="en-US" dirty="0"/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Three primary features</a:t>
            </a:r>
          </a:p>
          <a:p>
            <a:pPr lvl="1"/>
            <a:r>
              <a:rPr lang="en-US" dirty="0"/>
              <a:t>Fast property access</a:t>
            </a:r>
          </a:p>
          <a:p>
            <a:pPr lvl="2"/>
            <a:r>
              <a:rPr lang="en-US" dirty="0"/>
              <a:t>Hidden classes</a:t>
            </a:r>
          </a:p>
          <a:p>
            <a:pPr lvl="1"/>
            <a:r>
              <a:rPr lang="en-US" dirty="0"/>
              <a:t>Dynamic compiler</a:t>
            </a:r>
          </a:p>
          <a:p>
            <a:pPr lvl="2"/>
            <a:r>
              <a:rPr lang="en-US" dirty="0"/>
              <a:t>Compile on first invocation</a:t>
            </a:r>
          </a:p>
          <a:p>
            <a:pPr lvl="2"/>
            <a:r>
              <a:rPr lang="en-US" dirty="0"/>
              <a:t>Inline caching with back patching</a:t>
            </a:r>
          </a:p>
          <a:p>
            <a:pPr lvl="1"/>
            <a:r>
              <a:rPr lang="en-US" dirty="0"/>
              <a:t>Generational garbage collection</a:t>
            </a:r>
          </a:p>
          <a:p>
            <a:pPr lvl="2"/>
            <a:r>
              <a:rPr lang="en-US" dirty="0"/>
              <a:t>Segmented by types</a:t>
            </a:r>
          </a:p>
          <a:p>
            <a:r>
              <a:rPr lang="en-US" dirty="0"/>
              <a:t>See http://</a:t>
            </a:r>
            <a:r>
              <a:rPr lang="en-US" dirty="0" err="1"/>
              <a:t>code.google.com</a:t>
            </a:r>
            <a:r>
              <a:rPr lang="en-US" dirty="0"/>
              <a:t>/</a:t>
            </a:r>
            <a:r>
              <a:rPr lang="en-US" dirty="0" err="1"/>
              <a:t>apis</a:t>
            </a:r>
            <a:r>
              <a:rPr lang="en-US" dirty="0"/>
              <a:t>/v8/</a:t>
            </a:r>
            <a:r>
              <a:rPr lang="en-US" dirty="0" err="1"/>
              <a:t>design.html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de-DE"/>
              <a:t>CSE 413 Spring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D60129FB-96EC-407D-A4BA-9F72A61BD8C5}" type="slidenum">
              <a:rPr lang="en-US" smtClean="0"/>
              <a:pPr/>
              <a:t>36</a:t>
            </a:fld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Trace-Based Compilation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/>
              <a:t>Interpret initially</a:t>
            </a:r>
          </a:p>
          <a:p>
            <a:r>
              <a:rPr lang="en-US"/>
              <a:t>Record trace information</a:t>
            </a:r>
          </a:p>
          <a:p>
            <a:pPr lvl="1"/>
            <a:r>
              <a:rPr lang="en-US"/>
              <a:t>Single entry, multiple exit</a:t>
            </a:r>
          </a:p>
          <a:p>
            <a:pPr lvl="1"/>
            <a:r>
              <a:rPr lang="en-US"/>
              <a:t>Loop header is typically trace start</a:t>
            </a:r>
          </a:p>
          <a:p>
            <a:r>
              <a:rPr lang="en-US"/>
              <a:t>Compile hot trace (hot path through flowgraph)</a:t>
            </a:r>
          </a:p>
          <a:p>
            <a:pPr lvl="1"/>
            <a:r>
              <a:rPr lang="en-US"/>
              <a:t>Interpreter jumps to trace code when available</a:t>
            </a:r>
          </a:p>
          <a:p>
            <a:pPr lvl="1"/>
            <a:r>
              <a:rPr lang="en-US"/>
              <a:t>Stitch multiple traces together</a:t>
            </a:r>
          </a:p>
          <a:p>
            <a:r>
              <a:rPr lang="en-US"/>
              <a:t>Specialize hot path (omit redundant checks)</a:t>
            </a:r>
          </a:p>
          <a:p>
            <a:pPr lvl="1"/>
            <a:r>
              <a:rPr lang="en-US"/>
              <a:t>Claim this achieves benefits of inline caching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de-DE"/>
              <a:t>CSE 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D60129FB-96EC-407D-A4BA-9F72A61BD8C5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1163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B135E-5E26-9441-BBBB-76F2C2A56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0821E-7EB9-004A-B8A1-A44C8D49B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For you to decide…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06BA42-CB30-4C4F-A8A6-05CAB4DBB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CSE 413 Spring 2021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4287-35F3-4F48-AB7D-37DCBABEC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0129FB-96EC-407D-A4BA-9F72A61BD8C5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234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Overview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Self</a:t>
            </a:r>
          </a:p>
          <a:p>
            <a:pPr lvl="1"/>
            <a:r>
              <a:rPr lang="en-US" dirty="0"/>
              <a:t>30(!) year old research language</a:t>
            </a:r>
          </a:p>
          <a:p>
            <a:pPr lvl="1"/>
            <a:r>
              <a:rPr lang="en-US" dirty="0"/>
              <a:t>One of earliest JIT compilation systems</a:t>
            </a:r>
          </a:p>
          <a:p>
            <a:pPr lvl="1"/>
            <a:r>
              <a:rPr lang="en-US" dirty="0"/>
              <a:t>Pioneered techniques used today</a:t>
            </a:r>
          </a:p>
          <a:p>
            <a:endParaRPr lang="en-US" dirty="0"/>
          </a:p>
          <a:p>
            <a:r>
              <a:rPr lang="en-US" dirty="0"/>
              <a:t>JavaScript</a:t>
            </a:r>
          </a:p>
          <a:p>
            <a:pPr lvl="1"/>
            <a:r>
              <a:rPr lang="en-US" dirty="0"/>
              <a:t>Self with a Java syntax (plus other things…)</a:t>
            </a:r>
          </a:p>
          <a:p>
            <a:pPr lvl="1"/>
            <a:r>
              <a:rPr lang="en-US" dirty="0"/>
              <a:t>Lots of interest in making it fast in recent years since it is the available execution engine in all web browsers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de-DE"/>
              <a:t>CSE 413 Spring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D60129FB-96EC-407D-A4BA-9F72A61BD8C5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Self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Prototype-based pure object-oriented language</a:t>
            </a:r>
          </a:p>
          <a:p>
            <a:r>
              <a:rPr lang="en-US" dirty="0"/>
              <a:t>Designed by Randall Smith (Xerox PARC) and David Ungar (Stanford University)</a:t>
            </a:r>
          </a:p>
          <a:p>
            <a:pPr lvl="1"/>
            <a:r>
              <a:rPr lang="en-US" dirty="0"/>
              <a:t>Successor to Smalltalk-80</a:t>
            </a:r>
          </a:p>
          <a:p>
            <a:pPr lvl="1"/>
            <a:r>
              <a:rPr lang="en-US" dirty="0"/>
              <a:t>“Self: The power of simplicity” at OOPSLA ‘87</a:t>
            </a:r>
          </a:p>
          <a:p>
            <a:pPr lvl="1"/>
            <a:r>
              <a:rPr lang="en-US" dirty="0"/>
              <a:t>Initial implementation done at Stanford; then project shifted to Sun Microsystems Labs</a:t>
            </a:r>
          </a:p>
          <a:p>
            <a:pPr lvl="1"/>
            <a:r>
              <a:rPr lang="en-US" dirty="0"/>
              <a:t>Vehicle for implementation research</a:t>
            </a:r>
          </a:p>
          <a:p>
            <a:r>
              <a:rPr lang="en-US" dirty="0"/>
              <a:t>Current version available from </a:t>
            </a:r>
            <a:r>
              <a:rPr lang="en-US" dirty="0" err="1"/>
              <a:t>selflanguage.org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de-DE"/>
              <a:t>CSE 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D60129FB-96EC-407D-A4BA-9F72A61BD8C5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4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844473" y="2076450"/>
            <a:ext cx="4070927" cy="234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Design Goals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Occam’s Razor: Conceptual economy</a:t>
            </a:r>
          </a:p>
          <a:p>
            <a:pPr lvl="1" eaLnBrk="1" hangingPunct="1"/>
            <a:r>
              <a:rPr lang="en-US" dirty="0"/>
              <a:t>Everything is an object</a:t>
            </a:r>
          </a:p>
          <a:p>
            <a:pPr lvl="1" eaLnBrk="1" hangingPunct="1"/>
            <a:r>
              <a:rPr lang="en-US" dirty="0"/>
              <a:t>Everything done using</a:t>
            </a:r>
            <a:br>
              <a:rPr lang="en-US" dirty="0"/>
            </a:br>
            <a:r>
              <a:rPr lang="en-US" dirty="0"/>
              <a:t>messages</a:t>
            </a:r>
          </a:p>
          <a:p>
            <a:pPr lvl="1" eaLnBrk="1" hangingPunct="1"/>
            <a:r>
              <a:rPr lang="en-US" dirty="0"/>
              <a:t>No classes </a:t>
            </a:r>
          </a:p>
          <a:p>
            <a:pPr lvl="1" eaLnBrk="1" hangingPunct="1"/>
            <a:r>
              <a:rPr lang="en-US" dirty="0"/>
              <a:t>No variables</a:t>
            </a:r>
          </a:p>
          <a:p>
            <a:pPr eaLnBrk="1" hangingPunct="1"/>
            <a:r>
              <a:rPr lang="en-US" dirty="0"/>
              <a:t>Concreteness</a:t>
            </a:r>
          </a:p>
          <a:p>
            <a:pPr lvl="1" eaLnBrk="1" hangingPunct="1"/>
            <a:r>
              <a:rPr lang="en-US" dirty="0"/>
              <a:t>Objects should seem “real”</a:t>
            </a:r>
          </a:p>
          <a:p>
            <a:pPr lvl="1" eaLnBrk="1" hangingPunct="1"/>
            <a:r>
              <a:rPr lang="en-US" dirty="0"/>
              <a:t>GUI to manipulate objects directly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CSE 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pPr>
              <a:defRPr/>
            </a:pPr>
            <a:fld id="{D60129FB-96EC-407D-A4BA-9F72A61BD8C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How successful?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Very well-designed language, but…</a:t>
            </a:r>
          </a:p>
          <a:p>
            <a:r>
              <a:rPr lang="en-US" dirty="0"/>
              <a:t>Few users: not a popular success</a:t>
            </a:r>
          </a:p>
          <a:p>
            <a:r>
              <a:rPr lang="en-US" dirty="0"/>
              <a:t>However, many research innovations</a:t>
            </a:r>
          </a:p>
          <a:p>
            <a:pPr lvl="1"/>
            <a:r>
              <a:rPr lang="en-US" dirty="0"/>
              <a:t>Very simple computational model</a:t>
            </a:r>
          </a:p>
          <a:p>
            <a:pPr lvl="1"/>
            <a:r>
              <a:rPr lang="en-US" dirty="0"/>
              <a:t>Enormous advances in compilation techniques</a:t>
            </a:r>
          </a:p>
          <a:p>
            <a:pPr lvl="1"/>
            <a:r>
              <a:rPr lang="en-US" dirty="0"/>
              <a:t>Influenced the design of Java compilers</a:t>
            </a:r>
          </a:p>
          <a:p>
            <a:pPr lvl="1"/>
            <a:r>
              <a:rPr lang="en-US" dirty="0"/>
              <a:t>JavaScript object model based on Self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de-DE"/>
              <a:t>CSE 413 Spring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D60129FB-96EC-407D-A4BA-9F72A61BD8C5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Language Overview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Dynamically typed</a:t>
            </a:r>
          </a:p>
          <a:p>
            <a:r>
              <a:rPr lang="en-US" dirty="0"/>
              <a:t>Everything is an object</a:t>
            </a:r>
          </a:p>
          <a:p>
            <a:r>
              <a:rPr lang="en-US" dirty="0"/>
              <a:t>All computation via message passing</a:t>
            </a:r>
          </a:p>
          <a:p>
            <a:r>
              <a:rPr lang="en-US" dirty="0"/>
              <a:t>Creation and initialization done by copying example (prototype) object</a:t>
            </a:r>
          </a:p>
          <a:p>
            <a:r>
              <a:rPr lang="en-US" dirty="0"/>
              <a:t>Operations on objects:</a:t>
            </a:r>
          </a:p>
          <a:p>
            <a:pPr lvl="1"/>
            <a:r>
              <a:rPr lang="en-US" dirty="0"/>
              <a:t>send messages</a:t>
            </a:r>
          </a:p>
          <a:p>
            <a:pPr lvl="1"/>
            <a:r>
              <a:rPr lang="en-US" dirty="0"/>
              <a:t>add new slots</a:t>
            </a:r>
          </a:p>
          <a:p>
            <a:pPr lvl="1"/>
            <a:r>
              <a:rPr lang="en-US" dirty="0"/>
              <a:t>replace old slots</a:t>
            </a:r>
          </a:p>
          <a:p>
            <a:pPr lvl="1"/>
            <a:r>
              <a:rPr lang="en-US" dirty="0"/>
              <a:t>remove slots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de-DE"/>
              <a:t>CSE 413 Spring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D60129FB-96EC-407D-A4BA-9F72A61BD8C5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Objects and Slots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229600" cy="475615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/>
              <a:t>Object consists of named slots.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Data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/>
              <a:t>Such slots return contents upon evaluation; so act like variables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Assignment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/>
              <a:t>Set the value of </a:t>
            </a:r>
            <a:br>
              <a:rPr lang="en-US" dirty="0"/>
            </a:br>
            <a:r>
              <a:rPr lang="en-US" dirty="0"/>
              <a:t>associated slot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Method 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/>
              <a:t>Slot contains</a:t>
            </a:r>
            <a:br>
              <a:rPr lang="en-US" dirty="0"/>
            </a:br>
            <a:r>
              <a:rPr lang="en-US" dirty="0"/>
              <a:t>Self code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Parent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/>
              <a:t>References an object to inherit its slots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CSE 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D60129FB-96EC-407D-A4BA-9F72A61BD8C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23556" name="Picture 4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14800" y="3278187"/>
            <a:ext cx="4419600" cy="205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  <p:tag name="WEBEXPORTGUID" val="f0170f26-89d7-488c-a12c-f0b3f2ab2d8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lec25-llparsing</Template>
  <TotalTime>821</TotalTime>
  <Words>2168</Words>
  <Application>Microsoft Macintosh PowerPoint</Application>
  <PresentationFormat>On-screen Show (4:3)</PresentationFormat>
  <Paragraphs>518</Paragraphs>
  <Slides>38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Arial</vt:lpstr>
      <vt:lpstr>Courier</vt:lpstr>
      <vt:lpstr>Courier New</vt:lpstr>
      <vt:lpstr>Times New Roman</vt:lpstr>
      <vt:lpstr>Wingdings</vt:lpstr>
      <vt:lpstr>simple</vt:lpstr>
      <vt:lpstr>CSE 413 Programming Languages &amp; Implementation</vt:lpstr>
      <vt:lpstr>References</vt:lpstr>
      <vt:lpstr>Dynamic Typing (reminder)</vt:lpstr>
      <vt:lpstr>Overview</vt:lpstr>
      <vt:lpstr>Self</vt:lpstr>
      <vt:lpstr>Design Goals</vt:lpstr>
      <vt:lpstr>How successful?</vt:lpstr>
      <vt:lpstr>Language Overview</vt:lpstr>
      <vt:lpstr>Objects and Slots</vt:lpstr>
      <vt:lpstr>Messages and Methods</vt:lpstr>
      <vt:lpstr>Messages and Methods</vt:lpstr>
      <vt:lpstr>Mixing State and Behavior</vt:lpstr>
      <vt:lpstr>Object Creation</vt:lpstr>
      <vt:lpstr>Changing Parent Pointers</vt:lpstr>
      <vt:lpstr>Changing Parent Pointers</vt:lpstr>
      <vt:lpstr>Disadvantages of classes?</vt:lpstr>
      <vt:lpstr>Contrast with C++</vt:lpstr>
      <vt:lpstr>Implementation Challenges I</vt:lpstr>
      <vt:lpstr>Implementation Challenges II</vt:lpstr>
      <vt:lpstr>Optimization Strategies</vt:lpstr>
      <vt:lpstr>Clone Families (Objects created from same prototype)</vt:lpstr>
      <vt:lpstr>Dynamic Compilation</vt:lpstr>
      <vt:lpstr>Lookup Cache</vt:lpstr>
      <vt:lpstr>Static Type Prediction</vt:lpstr>
      <vt:lpstr>Inline Caches</vt:lpstr>
      <vt:lpstr>Polymorphic Inline Caches</vt:lpstr>
      <vt:lpstr>Customized Compilation</vt:lpstr>
      <vt:lpstr>Type Analysis</vt:lpstr>
      <vt:lpstr>Message Splitting</vt:lpstr>
      <vt:lpstr>PICS as Type Source</vt:lpstr>
      <vt:lpstr>Performance Improvements</vt:lpstr>
      <vt:lpstr>Impact on Java</vt:lpstr>
      <vt:lpstr>Summary of Self</vt:lpstr>
      <vt:lpstr>JavaScript</vt:lpstr>
      <vt:lpstr>High-performance JavaScript</vt:lpstr>
      <vt:lpstr>V8 (Google Chrome)</vt:lpstr>
      <vt:lpstr>Trace-Based Compilation</vt:lpstr>
      <vt:lpstr>Conclusions?</vt:lpstr>
    </vt:vector>
  </TitlesOfParts>
  <Company>UW CSE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582 – Compilers</dc:title>
  <dc:creator>Hal Perkins</dc:creator>
  <cp:lastModifiedBy>Hal Perkins</cp:lastModifiedBy>
  <cp:revision>83</cp:revision>
  <cp:lastPrinted>2018-05-29T00:12:39Z</cp:lastPrinted>
  <dcterms:created xsi:type="dcterms:W3CDTF">2002-10-01T01:44:57Z</dcterms:created>
  <dcterms:modified xsi:type="dcterms:W3CDTF">2021-06-01T22:54:20Z</dcterms:modified>
</cp:coreProperties>
</file>