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46"/>
  </p:notesMasterIdLst>
  <p:handoutMasterIdLst>
    <p:handoutMasterId r:id="rId47"/>
  </p:handoutMasterIdLst>
  <p:sldIdLst>
    <p:sldId id="256" r:id="rId2"/>
    <p:sldId id="257" r:id="rId3"/>
    <p:sldId id="258" r:id="rId4"/>
    <p:sldId id="259" r:id="rId5"/>
    <p:sldId id="302" r:id="rId6"/>
    <p:sldId id="261" r:id="rId7"/>
    <p:sldId id="262" r:id="rId8"/>
    <p:sldId id="26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98" r:id="rId20"/>
    <p:sldId id="299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9" r:id="rId34"/>
    <p:sldId id="288" r:id="rId35"/>
    <p:sldId id="285" r:id="rId36"/>
    <p:sldId id="290" r:id="rId37"/>
    <p:sldId id="300" r:id="rId38"/>
    <p:sldId id="301" r:id="rId39"/>
    <p:sldId id="286" r:id="rId40"/>
    <p:sldId id="296" r:id="rId41"/>
    <p:sldId id="297" r:id="rId42"/>
    <p:sldId id="287" r:id="rId43"/>
    <p:sldId id="294" r:id="rId44"/>
    <p:sldId id="295" r:id="rId45"/>
  </p:sldIdLst>
  <p:sldSz cx="9144000" cy="6858000" type="screen4x3"/>
  <p:notesSz cx="6934200" cy="9080500"/>
  <p:custDataLst>
    <p:tags r:id="rId4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0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09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06"/>
    <p:restoredTop sz="94660"/>
  </p:normalViewPr>
  <p:slideViewPr>
    <p:cSldViewPr>
      <p:cViewPr varScale="1">
        <p:scale>
          <a:sx n="110" d="100"/>
          <a:sy n="110" d="100"/>
        </p:scale>
        <p:origin x="76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4938"/>
    </p:cViewPr>
  </p:sorterViewPr>
  <p:notesViewPr>
    <p:cSldViewPr>
      <p:cViewPr varScale="1">
        <p:scale>
          <a:sx n="97" d="100"/>
          <a:sy n="97" d="100"/>
        </p:scale>
        <p:origin x="4312" y="216"/>
      </p:cViewPr>
      <p:guideLst>
        <p:guide orient="horz" pos="2860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1373E67A-40A9-0245-AFD6-FCE1B747DB4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BDE28022-3AF2-354A-9E38-83610A14A2D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475" y="0"/>
            <a:ext cx="3005138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4" name="Rectangle 4">
            <a:extLst>
              <a:ext uri="{FF2B5EF4-FFF2-40B4-BE49-F238E27FC236}">
                <a16:creationId xmlns:a16="http://schemas.microsoft.com/office/drawing/2014/main" id="{B7964DD5-DE11-F84B-83F2-5C06506DE49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4888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CSE 413 21sp</a:t>
            </a:r>
          </a:p>
        </p:txBody>
      </p:sp>
      <p:sp>
        <p:nvSpPr>
          <p:cNvPr id="87045" name="Rectangle 5">
            <a:extLst>
              <a:ext uri="{FF2B5EF4-FFF2-40B4-BE49-F238E27FC236}">
                <a16:creationId xmlns:a16="http://schemas.microsoft.com/office/drawing/2014/main" id="{512BA9DA-117F-7045-BD3D-DBCA59334E0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475" y="8624888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A1503F78-75E9-D44A-8D28-B1AC6493E39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B1AD2DFC-B50D-D54D-A639-0247BCD0E25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611DDBC8-0271-2447-B66D-D00E90D25AC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52272332-96D2-FA42-80E4-F102C68E3FB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682625"/>
            <a:ext cx="4540250" cy="34051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1" name="Rectangle 5">
            <a:extLst>
              <a:ext uri="{FF2B5EF4-FFF2-40B4-BE49-F238E27FC236}">
                <a16:creationId xmlns:a16="http://schemas.microsoft.com/office/drawing/2014/main" id="{9C1E86A6-0E44-194A-820F-F7F778F6F8A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13238"/>
            <a:ext cx="5546725" cy="408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6022" name="Rectangle 6">
            <a:extLst>
              <a:ext uri="{FF2B5EF4-FFF2-40B4-BE49-F238E27FC236}">
                <a16:creationId xmlns:a16="http://schemas.microsoft.com/office/drawing/2014/main" id="{CD2FCCE8-7930-5F4D-BD42-77F50F6D455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4888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3" name="Rectangle 7">
            <a:extLst>
              <a:ext uri="{FF2B5EF4-FFF2-40B4-BE49-F238E27FC236}">
                <a16:creationId xmlns:a16="http://schemas.microsoft.com/office/drawing/2014/main" id="{0D1E412F-63BD-1945-A3DC-2C6339A782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624888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D26A0396-47FD-8649-92A8-24B0B391119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FB387965-CBCB-0C44-A43C-AD76EB7503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0609524-E7DC-5B4C-B919-240981ADFCA0}" type="slidenum">
              <a:rPr lang="en-US" altLang="en-US">
                <a:latin typeface="Arial" panose="020B0604020202020204" pitchFamily="34" charset="0"/>
              </a:rPr>
              <a:pPr/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1AC3D5EF-0844-8042-8753-C67D06031A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DE195565-8AF3-A14C-A2EC-7BFC96B68D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28D673A-5CE9-844A-8068-FAC07D0D9FFF}" type="datetime1">
              <a:rPr lang="en-US" smtClean="0"/>
              <a:t>6/2/21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650965"/>
                </a:solidFill>
              </a:defRPr>
            </a:lvl1pPr>
          </a:lstStyle>
          <a:p>
            <a:pPr>
              <a:defRPr/>
            </a:pPr>
            <a:r>
              <a:rPr lang="en-US"/>
              <a:t>CSE 413 Spring 2021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650965"/>
                </a:solidFill>
              </a:defRPr>
            </a:lvl1pPr>
          </a:lstStyle>
          <a:p>
            <a:fld id="{C6A22411-D94E-DE4D-8F9A-98BA5489CF88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0541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55CCA-4BEC-6147-95FB-3C10F766773A}" type="datetime1">
              <a:rPr lang="en-US" smtClean="0"/>
              <a:t>6/2/21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0D8CF2-1679-C340-90EE-5EA7BBA2753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2452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71EA7-390B-854D-B52F-C31D86CF23C4}" type="datetime1">
              <a:rPr lang="en-US" smtClean="0"/>
              <a:t>6/2/21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637C6A-2F69-264C-AF16-5B1E2F9FB0F3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898245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E9122-1956-2743-ACFB-6E29168C655B}" type="datetime1">
              <a:rPr lang="en-US" smtClean="0"/>
              <a:t>6/2/21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84F1A0C-C643-B34A-A5F0-253D79A4E84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0158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2BADB-8B7A-514D-8DF7-8C794C0F3419}" type="datetime1">
              <a:rPr lang="en-US" smtClean="0"/>
              <a:t>6/2/21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F2D875-710A-EF4D-8272-6E1EBCAAC158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13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94D98-70DA-CD48-8F6C-BE93FA831E0C}" type="datetime1">
              <a:rPr lang="en-US" smtClean="0"/>
              <a:t>6/2/21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76EBC7-C78C-2346-86C7-15BDED45D64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18032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19A24-E253-0B40-9C1F-E2938EB6219D}" type="datetime1">
              <a:rPr lang="en-US" smtClean="0"/>
              <a:t>6/2/21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84DB56-62F2-B54E-8D58-0C29051C2BB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2882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0FDE3-EA5F-264A-A150-7D9861EFAA0F}" type="datetime1">
              <a:rPr lang="en-US" smtClean="0"/>
              <a:t>6/2/21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106C43-EA69-5946-9D72-666BBCC41173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2649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8605E-1982-A74D-9A54-28935519DD83}" type="datetime1">
              <a:rPr lang="en-US" smtClean="0"/>
              <a:t>6/2/21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B859F4-0FC4-C14E-9D82-D7A606AEAEB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77033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2232C-2C20-494A-8CC9-462CADF26B96}" type="datetime1">
              <a:rPr lang="en-US" smtClean="0"/>
              <a:t>6/2/21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F0D461-9D4E-884A-A3FB-513A3BCA17A8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463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07553-8C66-3549-9A0A-7F81C0D9E6F8}" type="datetime1">
              <a:rPr lang="en-US" smtClean="0"/>
              <a:t>6/2/21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DE33C1-B3EA-204C-8C19-93A15173CDC3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5508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1A5EE-9419-1F41-A171-B36ACA5DC8D7}" type="datetime1">
              <a:rPr lang="en-US" smtClean="0"/>
              <a:t>6/2/21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D340F1-4127-9A4E-926F-19CDF041594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235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650965"/>
                </a:solidFill>
              </a:defRPr>
            </a:lvl1pPr>
          </a:lstStyle>
          <a:p>
            <a:pPr>
              <a:defRPr/>
            </a:pPr>
            <a:fld id="{5FA61476-3E86-5243-83B7-50F4F734C0F3}" type="datetime1">
              <a:rPr lang="en-US" smtClean="0"/>
              <a:t>6/2/21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650965"/>
                </a:solidFill>
              </a:defRPr>
            </a:lvl1pPr>
          </a:lstStyle>
          <a:p>
            <a:pPr>
              <a:defRPr/>
            </a:pPr>
            <a:r>
              <a:rPr lang="en-US" dirty="0"/>
              <a:t>CSE 413 Spring 2021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fld id="{084F1A0C-C643-B34A-A5F0-253D79A4E84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552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2.xml"/><Relationship Id="rId1" Type="http://schemas.openxmlformats.org/officeDocument/2006/relationships/tags" Target="../tags/tag4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6.xml"/><Relationship Id="rId1" Type="http://schemas.openxmlformats.org/officeDocument/2006/relationships/tags" Target="../tags/tag4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8.xml"/><Relationship Id="rId1" Type="http://schemas.openxmlformats.org/officeDocument/2006/relationships/tags" Target="../tags/tag4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0.xml"/><Relationship Id="rId1" Type="http://schemas.openxmlformats.org/officeDocument/2006/relationships/tags" Target="../tags/tag4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2.xml"/><Relationship Id="rId1" Type="http://schemas.openxmlformats.org/officeDocument/2006/relationships/tags" Target="../tags/tag5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4.xml"/><Relationship Id="rId1" Type="http://schemas.openxmlformats.org/officeDocument/2006/relationships/tags" Target="../tags/tag5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6.xml"/><Relationship Id="rId1" Type="http://schemas.openxmlformats.org/officeDocument/2006/relationships/tags" Target="../tags/tag5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8.xml"/><Relationship Id="rId1" Type="http://schemas.openxmlformats.org/officeDocument/2006/relationships/tags" Target="../tags/tag5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0.xml"/><Relationship Id="rId1" Type="http://schemas.openxmlformats.org/officeDocument/2006/relationships/tags" Target="../tags/tag5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2.xml"/><Relationship Id="rId1" Type="http://schemas.openxmlformats.org/officeDocument/2006/relationships/tags" Target="../tags/tag6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8.xml"/><Relationship Id="rId1" Type="http://schemas.openxmlformats.org/officeDocument/2006/relationships/tags" Target="../tags/tag6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0.xml"/><Relationship Id="rId1" Type="http://schemas.openxmlformats.org/officeDocument/2006/relationships/tags" Target="../tags/tag6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2.xml"/><Relationship Id="rId1" Type="http://schemas.openxmlformats.org/officeDocument/2006/relationships/tags" Target="../tags/tag7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4.xml"/><Relationship Id="rId1" Type="http://schemas.openxmlformats.org/officeDocument/2006/relationships/tags" Target="../tags/tag7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6.xml"/><Relationship Id="rId1" Type="http://schemas.openxmlformats.org/officeDocument/2006/relationships/tags" Target="../tags/tag7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8.xml"/><Relationship Id="rId1" Type="http://schemas.openxmlformats.org/officeDocument/2006/relationships/tags" Target="../tags/tag7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0.xml"/><Relationship Id="rId1" Type="http://schemas.openxmlformats.org/officeDocument/2006/relationships/tags" Target="../tags/tag7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2.xml"/><Relationship Id="rId1" Type="http://schemas.openxmlformats.org/officeDocument/2006/relationships/tags" Target="../tags/tag8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4.xml"/><Relationship Id="rId1" Type="http://schemas.openxmlformats.org/officeDocument/2006/relationships/tags" Target="../tags/tag8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6.xml"/><Relationship Id="rId1" Type="http://schemas.openxmlformats.org/officeDocument/2006/relationships/tags" Target="../tags/tag8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8.xml"/><Relationship Id="rId1" Type="http://schemas.openxmlformats.org/officeDocument/2006/relationships/tags" Target="../tags/tag8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15">
            <a:extLst>
              <a:ext uri="{FF2B5EF4-FFF2-40B4-BE49-F238E27FC236}">
                <a16:creationId xmlns:a16="http://schemas.microsoft.com/office/drawing/2014/main" id="{91092145-7881-B248-AB3F-888288476B7C}"/>
              </a:ext>
            </a:extLst>
          </p:cNvPr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CSE 413</a:t>
            </a:r>
            <a:br>
              <a:rPr lang="en-US" dirty="0"/>
            </a:br>
            <a:r>
              <a:rPr lang="en-US" dirty="0"/>
              <a:t>Programming Languages &amp; Implementation</a:t>
            </a:r>
            <a:endParaRPr lang="en-US" altLang="en-US" dirty="0"/>
          </a:p>
        </p:txBody>
      </p:sp>
      <p:sp>
        <p:nvSpPr>
          <p:cNvPr id="3078" name="Rectangle 16">
            <a:extLst>
              <a:ext uri="{FF2B5EF4-FFF2-40B4-BE49-F238E27FC236}">
                <a16:creationId xmlns:a16="http://schemas.microsoft.com/office/drawing/2014/main" id="{49604365-7446-8747-81EB-D0D8426B40C0}"/>
              </a:ext>
            </a:extLst>
          </p:cNvPr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Hal Perkins</a:t>
            </a:r>
          </a:p>
          <a:p>
            <a:pPr eaLnBrk="1" hangingPunct="1"/>
            <a:r>
              <a:rPr lang="en-US" altLang="en-US" sz="2800" dirty="0"/>
              <a:t>Spring 2021</a:t>
            </a:r>
          </a:p>
          <a:p>
            <a:r>
              <a:rPr lang="en-US" altLang="en-US" sz="2800" dirty="0"/>
              <a:t>Java Implementation – JVMs, JITs &amp;c</a:t>
            </a:r>
          </a:p>
          <a:p>
            <a:pPr eaLnBrk="1" hangingPunct="1"/>
            <a:endParaRPr lang="en-US" altLang="en-US" sz="2800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CDE05B16-62BE-6941-A920-B6A3F84EB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C4B123DB-4489-7C43-8D33-61BB846DE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2411-D94E-DE4D-8F9A-98BA5489CF88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>
            <a:extLst>
              <a:ext uri="{FF2B5EF4-FFF2-40B4-BE49-F238E27FC236}">
                <a16:creationId xmlns:a16="http://schemas.microsoft.com/office/drawing/2014/main" id="{0DAED8D1-D976-914D-BA1C-8EB8214CD396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Representation of Objects</a:t>
            </a:r>
          </a:p>
        </p:txBody>
      </p:sp>
      <p:sp>
        <p:nvSpPr>
          <p:cNvPr id="11270" name="Rectangle 3">
            <a:extLst>
              <a:ext uri="{FF2B5EF4-FFF2-40B4-BE49-F238E27FC236}">
                <a16:creationId xmlns:a16="http://schemas.microsoft.com/office/drawing/2014/main" id="{06C811E1-7AB4-F34A-BA6C-8A5EE9516F37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Implementer's choice</a:t>
            </a:r>
          </a:p>
          <a:p>
            <a:pPr lvl="1" eaLnBrk="1" hangingPunct="1"/>
            <a:r>
              <a:rPr lang="en-US" altLang="en-US"/>
              <a:t>JVM spec 3.7: “The Java virtual machine does not mandate any particular internal structure for objects”</a:t>
            </a:r>
          </a:p>
          <a:p>
            <a:pPr lvl="1" eaLnBrk="1" hangingPunct="1"/>
            <a:r>
              <a:rPr lang="en-US" altLang="en-US"/>
              <a:t>Likely possibilities</a:t>
            </a:r>
          </a:p>
          <a:p>
            <a:pPr lvl="2" eaLnBrk="1" hangingPunct="1"/>
            <a:r>
              <a:rPr lang="en-US" altLang="en-US"/>
              <a:t>Data + pointer to Class object</a:t>
            </a:r>
          </a:p>
          <a:p>
            <a:pPr lvl="2" eaLnBrk="1" hangingPunct="1"/>
            <a:r>
              <a:rPr lang="en-US" altLang="en-US"/>
              <a:t>Pair of pointers: one to heap-allocated data, one to Class object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2924817-EC9A-4445-92CA-4160A1098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8E65E6-803E-AC42-A624-D12C2125C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>
            <a:extLst>
              <a:ext uri="{FF2B5EF4-FFF2-40B4-BE49-F238E27FC236}">
                <a16:creationId xmlns:a16="http://schemas.microsoft.com/office/drawing/2014/main" id="{3BD11550-4D05-7048-8A84-953810DE14F1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JVM Instruction Set</a:t>
            </a:r>
          </a:p>
        </p:txBody>
      </p:sp>
      <p:sp>
        <p:nvSpPr>
          <p:cNvPr id="12294" name="Rectangle 3">
            <a:extLst>
              <a:ext uri="{FF2B5EF4-FFF2-40B4-BE49-F238E27FC236}">
                <a16:creationId xmlns:a16="http://schemas.microsoft.com/office/drawing/2014/main" id="{B2A9FFC2-ED26-184E-B00C-7561351AC9BB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Stack machine</a:t>
            </a:r>
          </a:p>
          <a:p>
            <a:pPr eaLnBrk="1" hangingPunct="1"/>
            <a:r>
              <a:rPr lang="en-US" altLang="en-US"/>
              <a:t>Byte stream</a:t>
            </a:r>
          </a:p>
          <a:p>
            <a:pPr eaLnBrk="1" hangingPunct="1"/>
            <a:r>
              <a:rPr lang="en-US" altLang="en-US"/>
              <a:t>Instruction format</a:t>
            </a:r>
          </a:p>
          <a:p>
            <a:pPr lvl="1" eaLnBrk="1" hangingPunct="1"/>
            <a:r>
              <a:rPr lang="en-US" altLang="en-US"/>
              <a:t>1 byte opcode</a:t>
            </a:r>
          </a:p>
          <a:p>
            <a:pPr lvl="1" eaLnBrk="1" hangingPunct="1"/>
            <a:r>
              <a:rPr lang="en-US" altLang="en-US"/>
              <a:t>0 or more bytes of operands</a:t>
            </a:r>
          </a:p>
          <a:p>
            <a:pPr eaLnBrk="1" hangingPunct="1"/>
            <a:r>
              <a:rPr lang="en-US" altLang="en-US"/>
              <a:t>Instructions encode type information</a:t>
            </a:r>
          </a:p>
          <a:p>
            <a:pPr lvl="1" eaLnBrk="1" hangingPunct="1"/>
            <a:r>
              <a:rPr lang="en-US" altLang="en-US"/>
              <a:t>Verified when class loaded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ABB5FB-8273-AB48-95D5-D2BA085F9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60C019-7071-3541-A903-729A3CBBA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11</a:t>
            </a:fld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>
            <a:extLst>
              <a:ext uri="{FF2B5EF4-FFF2-40B4-BE49-F238E27FC236}">
                <a16:creationId xmlns:a16="http://schemas.microsoft.com/office/drawing/2014/main" id="{947F3D6C-79C9-8B45-97DF-9B606970E906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Instruction Sampler (1)</a:t>
            </a:r>
          </a:p>
        </p:txBody>
      </p:sp>
      <p:sp>
        <p:nvSpPr>
          <p:cNvPr id="13318" name="Rectangle 3">
            <a:extLst>
              <a:ext uri="{FF2B5EF4-FFF2-40B4-BE49-F238E27FC236}">
                <a16:creationId xmlns:a16="http://schemas.microsoft.com/office/drawing/2014/main" id="{62C86635-E54E-C843-82F0-7B9AF1EE7DC2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Load/store</a:t>
            </a:r>
          </a:p>
          <a:p>
            <a:pPr lvl="1" eaLnBrk="1" hangingPunct="1"/>
            <a:r>
              <a:rPr lang="en-US" altLang="en-US"/>
              <a:t>Transfer values between local variables and operand stack</a:t>
            </a:r>
          </a:p>
          <a:p>
            <a:pPr lvl="1" eaLnBrk="1" hangingPunct="1"/>
            <a:r>
              <a:rPr lang="en-US" altLang="en-US"/>
              <a:t>Different opcodes for int, float, double, addresses</a:t>
            </a:r>
          </a:p>
          <a:p>
            <a:pPr lvl="1" eaLnBrk="1" hangingPunct="1"/>
            <a:r>
              <a:rPr lang="en-US" altLang="en-US"/>
              <a:t>Load, store, load immediate</a:t>
            </a:r>
          </a:p>
          <a:p>
            <a:pPr lvl="2" eaLnBrk="1" hangingPunct="1"/>
            <a:r>
              <a:rPr lang="en-US" altLang="en-US"/>
              <a:t>Special encodings for load0, load1, load2, load3 to get compact code for first few local vars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97C3528-A719-0046-A1F1-529D81680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A28FDB-FBF5-6846-91B5-C9234CDF9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12</a:t>
            </a:fld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>
            <a:extLst>
              <a:ext uri="{FF2B5EF4-FFF2-40B4-BE49-F238E27FC236}">
                <a16:creationId xmlns:a16="http://schemas.microsoft.com/office/drawing/2014/main" id="{13F6CDAD-45AE-7B4B-9504-91ECAE0BEB92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Instruction Sampler (2)</a:t>
            </a:r>
          </a:p>
        </p:txBody>
      </p:sp>
      <p:sp>
        <p:nvSpPr>
          <p:cNvPr id="14342" name="Rectangle 3">
            <a:extLst>
              <a:ext uri="{FF2B5EF4-FFF2-40B4-BE49-F238E27FC236}">
                <a16:creationId xmlns:a16="http://schemas.microsoft.com/office/drawing/2014/main" id="{F8553669-2692-6C45-896A-267EE132D564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Arithmetic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Again, different opcodes for different types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byte, short, char &amp; boolean use int instructions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Pop operands from operand stack, push result onto operand stack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Add, subtract, multiply, divide, remainder, negate, shift, and, or, increment, compare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Stack management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Pop, dup, swap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6C8FF3-A954-AC4D-82B0-B22F2949E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2A2885-300B-144B-9E75-407CA1E9D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6B66288-D999-E840-8B24-B36C0AFD91DB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Instruction Sampler (3)</a:t>
            </a:r>
          </a:p>
        </p:txBody>
      </p:sp>
      <p:sp>
        <p:nvSpPr>
          <p:cNvPr id="15366" name="Rectangle 3">
            <a:extLst>
              <a:ext uri="{FF2B5EF4-FFF2-40B4-BE49-F238E27FC236}">
                <a16:creationId xmlns:a16="http://schemas.microsoft.com/office/drawing/2014/main" id="{B0AE0792-06C0-584E-BDC0-86B4A728B297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 conversion</a:t>
            </a:r>
          </a:p>
          <a:p>
            <a:pPr lvl="1" eaLnBrk="1" hangingPunct="1"/>
            <a:r>
              <a:rPr lang="en-US" altLang="en-US"/>
              <a:t>Widening – int to long, float, double; long to float, double, float to double</a:t>
            </a:r>
          </a:p>
          <a:p>
            <a:pPr lvl="1" eaLnBrk="1" hangingPunct="1"/>
            <a:r>
              <a:rPr lang="en-US" altLang="en-US"/>
              <a:t>Narrowing – int to byte, short, char; double to int, long, float, etc.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16EBD7-A72A-D840-B366-0DB366B07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C15238-BACA-6441-A5F8-6B093EB32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>
            <a:extLst>
              <a:ext uri="{FF2B5EF4-FFF2-40B4-BE49-F238E27FC236}">
                <a16:creationId xmlns:a16="http://schemas.microsoft.com/office/drawing/2014/main" id="{21792CD6-F26A-3E4D-A03A-7CB839174145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Instruction Sampler (4)</a:t>
            </a:r>
          </a:p>
        </p:txBody>
      </p:sp>
      <p:sp>
        <p:nvSpPr>
          <p:cNvPr id="16390" name="Rectangle 3">
            <a:extLst>
              <a:ext uri="{FF2B5EF4-FFF2-40B4-BE49-F238E27FC236}">
                <a16:creationId xmlns:a16="http://schemas.microsoft.com/office/drawing/2014/main" id="{B01EA3DD-9AA8-0842-82B8-269AF6490CE4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Object creation &amp; manipulation</a:t>
            </a:r>
          </a:p>
          <a:p>
            <a:pPr lvl="1" eaLnBrk="1" hangingPunct="1"/>
            <a:r>
              <a:rPr lang="en-US" altLang="en-US"/>
              <a:t>New class instance</a:t>
            </a:r>
          </a:p>
          <a:p>
            <a:pPr lvl="1" eaLnBrk="1" hangingPunct="1"/>
            <a:r>
              <a:rPr lang="en-US" altLang="en-US"/>
              <a:t>New array</a:t>
            </a:r>
          </a:p>
          <a:p>
            <a:pPr lvl="1" eaLnBrk="1" hangingPunct="1"/>
            <a:r>
              <a:rPr lang="en-US" altLang="en-US"/>
              <a:t>Static field access</a:t>
            </a:r>
          </a:p>
          <a:p>
            <a:pPr lvl="1" eaLnBrk="1" hangingPunct="1"/>
            <a:r>
              <a:rPr lang="en-US" altLang="en-US"/>
              <a:t>Array element access</a:t>
            </a:r>
          </a:p>
          <a:p>
            <a:pPr lvl="1" eaLnBrk="1" hangingPunct="1"/>
            <a:r>
              <a:rPr lang="en-US" altLang="en-US"/>
              <a:t>Array length</a:t>
            </a:r>
          </a:p>
          <a:p>
            <a:pPr lvl="1" eaLnBrk="1" hangingPunct="1"/>
            <a:r>
              <a:rPr lang="en-US" altLang="en-US"/>
              <a:t>Instanceof, checkcast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3550F1-B97B-B745-BFAF-1B05BE909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A632A6-1680-DF4A-93B9-A1BC08B7F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>
            <a:extLst>
              <a:ext uri="{FF2B5EF4-FFF2-40B4-BE49-F238E27FC236}">
                <a16:creationId xmlns:a16="http://schemas.microsoft.com/office/drawing/2014/main" id="{8998C57D-DC46-A849-92A7-CF3E9DFE9F1E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Instruction Sampler (5)</a:t>
            </a:r>
          </a:p>
        </p:txBody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34615010-2C2D-6B4C-91CA-721374C78826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Control transfer</a:t>
            </a:r>
          </a:p>
          <a:p>
            <a:pPr lvl="1" eaLnBrk="1" hangingPunct="1"/>
            <a:r>
              <a:rPr lang="en-US" altLang="en-US"/>
              <a:t>Unconditional branch – goto, jsr (originally used to implement finally blocks)</a:t>
            </a:r>
          </a:p>
          <a:p>
            <a:pPr lvl="1" eaLnBrk="1" hangingPunct="1"/>
            <a:r>
              <a:rPr lang="en-US" altLang="en-US"/>
              <a:t>Conditional branch – ifeq, iflt, ifnull, etc.</a:t>
            </a:r>
          </a:p>
          <a:p>
            <a:pPr lvl="1" eaLnBrk="1" hangingPunct="1"/>
            <a:r>
              <a:rPr lang="en-US" altLang="en-US"/>
              <a:t>Compound conditional branches - switch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81CF40F-7720-F743-BCD4-0523C2D22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9977F6-8949-C145-9044-8BA84BD1F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>
            <a:extLst>
              <a:ext uri="{FF2B5EF4-FFF2-40B4-BE49-F238E27FC236}">
                <a16:creationId xmlns:a16="http://schemas.microsoft.com/office/drawing/2014/main" id="{731EDC50-FBFC-584A-AF71-85971C55675C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Instruction Sampler (6)</a:t>
            </a:r>
          </a:p>
        </p:txBody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1C511A4B-C5A9-244A-95C2-0F20506E251A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Method invocation</a:t>
            </a:r>
          </a:p>
          <a:p>
            <a:pPr lvl="1" eaLnBrk="1" hangingPunct="1"/>
            <a:r>
              <a:rPr lang="en-US" altLang="en-US" sz="2400"/>
              <a:t>invokevirtual</a:t>
            </a:r>
          </a:p>
          <a:p>
            <a:pPr lvl="1" eaLnBrk="1" hangingPunct="1"/>
            <a:r>
              <a:rPr lang="en-US" altLang="en-US" sz="2400"/>
              <a:t>invokeinterface</a:t>
            </a:r>
          </a:p>
          <a:p>
            <a:pPr lvl="1" eaLnBrk="1" hangingPunct="1"/>
            <a:r>
              <a:rPr lang="en-US" altLang="en-US" sz="2400"/>
              <a:t>invokespecial (constructors, superclass, private)</a:t>
            </a:r>
          </a:p>
          <a:p>
            <a:pPr lvl="1" eaLnBrk="1" hangingPunct="1"/>
            <a:r>
              <a:rPr lang="en-US" altLang="en-US" sz="2400"/>
              <a:t>invokestatic</a:t>
            </a:r>
          </a:p>
          <a:p>
            <a:pPr eaLnBrk="1" hangingPunct="1"/>
            <a:r>
              <a:rPr lang="en-US" altLang="en-US" sz="2800"/>
              <a:t>Method return</a:t>
            </a:r>
          </a:p>
          <a:p>
            <a:pPr lvl="1" eaLnBrk="1" hangingPunct="1"/>
            <a:r>
              <a:rPr lang="en-US" altLang="en-US" sz="2400"/>
              <a:t>Typed value-returning instructions</a:t>
            </a:r>
          </a:p>
          <a:p>
            <a:pPr lvl="1" eaLnBrk="1" hangingPunct="1"/>
            <a:r>
              <a:rPr lang="en-US" altLang="en-US" sz="2400"/>
              <a:t>Return for void methods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974BBF4-3E08-EF48-924F-7A9087501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9F0141-2234-474A-B873-BD649C390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17</a:t>
            </a:fld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>
            <a:extLst>
              <a:ext uri="{FF2B5EF4-FFF2-40B4-BE49-F238E27FC236}">
                <a16:creationId xmlns:a16="http://schemas.microsoft.com/office/drawing/2014/main" id="{D1237F77-FEA3-2A4B-8107-57012242700F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Instruction Sampler (7)</a:t>
            </a:r>
          </a:p>
        </p:txBody>
      </p:sp>
      <p:sp>
        <p:nvSpPr>
          <p:cNvPr id="19462" name="Rectangle 3">
            <a:extLst>
              <a:ext uri="{FF2B5EF4-FFF2-40B4-BE49-F238E27FC236}">
                <a16:creationId xmlns:a16="http://schemas.microsoft.com/office/drawing/2014/main" id="{38651673-8C7C-BC43-8A82-3959D559769D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Exceptions: athrow</a:t>
            </a:r>
          </a:p>
          <a:p>
            <a:pPr eaLnBrk="1" hangingPunct="1"/>
            <a:r>
              <a:rPr lang="en-US" altLang="en-US"/>
              <a:t>Synchronication</a:t>
            </a:r>
          </a:p>
          <a:p>
            <a:pPr lvl="1" eaLnBrk="1" hangingPunct="1"/>
            <a:r>
              <a:rPr lang="en-US" altLang="en-US"/>
              <a:t>Model is </a:t>
            </a:r>
            <a:r>
              <a:rPr lang="en-US" altLang="en-US" i="1"/>
              <a:t>monitors</a:t>
            </a:r>
            <a:r>
              <a:rPr lang="en-US" altLang="en-US"/>
              <a:t> (cf any standard operating system textbook)</a:t>
            </a:r>
          </a:p>
          <a:p>
            <a:pPr lvl="1" eaLnBrk="1" hangingPunct="1"/>
            <a:r>
              <a:rPr lang="en-US" altLang="en-US"/>
              <a:t>monitorenter, monitorexit</a:t>
            </a:r>
          </a:p>
          <a:p>
            <a:pPr lvl="1" eaLnBrk="1" hangingPunct="1"/>
            <a:r>
              <a:rPr lang="en-US" altLang="en-US"/>
              <a:t>Memory model greatly cleaned up in Java 5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8FD22E0-452B-484B-9087-47D6AE151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0224123-314D-B04C-8C84-A5073E702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18</a:t>
            </a:fld>
            <a:endParaRPr lang="en-US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092D6AD6-2385-5A4A-8D00-E364BA7DFEBA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/>
              <a:t>JVM and Generics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C9E95-6C6C-E546-9C4C-759FFF1C321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Surprisingly, JVM has no knowledge of generic types</a:t>
            </a:r>
          </a:p>
          <a:p>
            <a:pPr lvl="1">
              <a:defRPr/>
            </a:pPr>
            <a:r>
              <a:rPr lang="en-US" dirty="0"/>
              <a:t>Not checked at runtime, not available for reflection, etc.</a:t>
            </a:r>
          </a:p>
          <a:p>
            <a:pPr>
              <a:defRPr/>
            </a:pPr>
            <a:r>
              <a:rPr lang="en-US" dirty="0"/>
              <a:t>Compiler </a:t>
            </a:r>
            <a:r>
              <a:rPr lang="en-US" i="1" dirty="0"/>
              <a:t>erases</a:t>
            </a:r>
            <a:r>
              <a:rPr lang="en-US" dirty="0"/>
              <a:t>  all generic type info</a:t>
            </a:r>
          </a:p>
          <a:p>
            <a:pPr lvl="1">
              <a:defRPr/>
            </a:pPr>
            <a:r>
              <a:rPr lang="en-US" dirty="0"/>
              <a:t>Resulting code is pre-generics Java</a:t>
            </a:r>
          </a:p>
          <a:p>
            <a:pPr lvl="1">
              <a:defRPr/>
            </a:pPr>
            <a:r>
              <a:rPr lang="en-US" dirty="0"/>
              <a:t>Objects are class Object in resulting code &amp; appropriate casts are added</a:t>
            </a:r>
          </a:p>
          <a:p>
            <a:pPr>
              <a:defRPr/>
            </a:pPr>
            <a:r>
              <a:rPr lang="en-US" dirty="0"/>
              <a:t>Only one instance of each type-erased class – no code expansion/duplication (as in C++ templates)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D83EBC7-9B01-6742-A52E-704C2D4B4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2311F-F90F-BD43-98E5-CC1155C90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19</a:t>
            </a:fld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E12C459A-C545-614E-86D2-ECE9A6CFE78A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Agenda</a:t>
            </a:r>
          </a:p>
        </p:txBody>
      </p:sp>
      <p:sp>
        <p:nvSpPr>
          <p:cNvPr id="4102" name="Rectangle 3">
            <a:extLst>
              <a:ext uri="{FF2B5EF4-FFF2-40B4-BE49-F238E27FC236}">
                <a16:creationId xmlns:a16="http://schemas.microsoft.com/office/drawing/2014/main" id="{9D136898-1765-B844-AE60-5B635BB0A60E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Java virtual machine architecture</a:t>
            </a:r>
          </a:p>
          <a:p>
            <a:pPr eaLnBrk="1" hangingPunct="1"/>
            <a:r>
              <a:rPr lang="en-US" altLang="en-US" sz="2800"/>
              <a:t>.class files</a:t>
            </a:r>
          </a:p>
          <a:p>
            <a:pPr eaLnBrk="1" hangingPunct="1"/>
            <a:r>
              <a:rPr lang="en-US" altLang="en-US" sz="2800"/>
              <a:t>Class loading</a:t>
            </a:r>
          </a:p>
          <a:p>
            <a:pPr eaLnBrk="1" hangingPunct="1"/>
            <a:r>
              <a:rPr lang="en-US" altLang="en-US" sz="2800"/>
              <a:t>Execution engines</a:t>
            </a:r>
          </a:p>
          <a:p>
            <a:pPr lvl="1" eaLnBrk="1" hangingPunct="1"/>
            <a:r>
              <a:rPr lang="en-US" altLang="en-US" sz="2400"/>
              <a:t>Interpreters &amp; JITs – various strategies</a:t>
            </a:r>
          </a:p>
          <a:p>
            <a:pPr eaLnBrk="1" hangingPunct="1"/>
            <a:r>
              <a:rPr lang="en-US" altLang="en-US" sz="2800"/>
              <a:t>Exception Handling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2565735-069C-6C4B-9FA7-C76A7AE05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5A6681-C490-9B4F-8144-8B8FE9128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EF078CCE-2657-374C-ABF0-5300661A900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/>
              <a:t>Generics and Type Erasure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AFF1A-BEB8-4444-9F38-AA82F61A880C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Why did they do that?</a:t>
            </a:r>
          </a:p>
          <a:p>
            <a:pPr lvl="1">
              <a:defRPr/>
            </a:pPr>
            <a:r>
              <a:rPr lang="en-US" dirty="0"/>
              <a:t>Compatibility: need to </a:t>
            </a:r>
            <a:r>
              <a:rPr lang="en-US" dirty="0" err="1"/>
              <a:t>interop</a:t>
            </a:r>
            <a:r>
              <a:rPr lang="en-US" dirty="0"/>
              <a:t> with existing code that doesn’t use generics</a:t>
            </a:r>
          </a:p>
          <a:p>
            <a:pPr lvl="2">
              <a:defRPr/>
            </a:pPr>
            <a:r>
              <a:rPr lang="en-US" dirty="0"/>
              <a:t>Existing non-generic code and new generic libraries, or</a:t>
            </a:r>
          </a:p>
          <a:p>
            <a:pPr lvl="2">
              <a:defRPr/>
            </a:pPr>
            <a:r>
              <a:rPr lang="en-US" dirty="0"/>
              <a:t>Newly written code and older non-generic classes</a:t>
            </a:r>
          </a:p>
          <a:p>
            <a:pPr>
              <a:defRPr/>
            </a:pPr>
            <a:r>
              <a:rPr lang="en-US" dirty="0"/>
              <a:t>Tradeoffs: only reasonable way to add generics given existing world way back then, but</a:t>
            </a:r>
          </a:p>
          <a:p>
            <a:pPr lvl="1">
              <a:defRPr/>
            </a:pPr>
            <a:r>
              <a:rPr lang="en-US" dirty="0"/>
              <a:t>Generic type information unavailable at runtime (casts, </a:t>
            </a:r>
            <a:r>
              <a:rPr lang="en-US" dirty="0" err="1"/>
              <a:t>instanceof</a:t>
            </a:r>
            <a:r>
              <a:rPr lang="en-US" dirty="0"/>
              <a:t>, reflection)</a:t>
            </a:r>
          </a:p>
          <a:p>
            <a:pPr lvl="1">
              <a:defRPr/>
            </a:pPr>
            <a:r>
              <a:rPr lang="en-US" dirty="0"/>
              <a:t>Can’t create new instance or array of generic type</a:t>
            </a:r>
          </a:p>
          <a:p>
            <a:pPr>
              <a:defRPr/>
            </a:pPr>
            <a:r>
              <a:rPr lang="en-US" dirty="0"/>
              <a:t>C#/CLR is different – generics reflected in CLR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30DB18-3FF7-654F-A8AF-D8B850E85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D61B97-AB49-244C-8F81-19D8EFE7E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20</a:t>
            </a:fld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>
            <a:extLst>
              <a:ext uri="{FF2B5EF4-FFF2-40B4-BE49-F238E27FC236}">
                <a16:creationId xmlns:a16="http://schemas.microsoft.com/office/drawing/2014/main" id="{4DD257EF-62B2-2843-8206-C56EF9BBA240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Class File Format</a:t>
            </a:r>
          </a:p>
        </p:txBody>
      </p:sp>
      <p:sp>
        <p:nvSpPr>
          <p:cNvPr id="22534" name="Rectangle 3">
            <a:extLst>
              <a:ext uri="{FF2B5EF4-FFF2-40B4-BE49-F238E27FC236}">
                <a16:creationId xmlns:a16="http://schemas.microsoft.com/office/drawing/2014/main" id="{584138EA-830B-9C45-BCF9-E54138138068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Basic requirements are tightly specified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Implementations can extend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Examples: data to support debugging or profiling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JVMs must ignore extensions they don’t recognize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Very high-level, symbolic, lots of metadata – much of the symbol table/type/other attribute data produced by a compiler front end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Supports dynamic class loading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Allows runtime compilation (JITs), etc.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3ABD7C1-6E2E-B145-B522-CC9858651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2402EE-2A15-2D4D-B2FE-C1A1956AD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21</a:t>
            </a:fld>
            <a:endParaRPr lang="en-U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>
            <a:extLst>
              <a:ext uri="{FF2B5EF4-FFF2-40B4-BE49-F238E27FC236}">
                <a16:creationId xmlns:a16="http://schemas.microsoft.com/office/drawing/2014/main" id="{5F17650E-0428-5243-831B-5AEF29B36951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Contents of Class Files (1)</a:t>
            </a:r>
          </a:p>
        </p:txBody>
      </p:sp>
      <p:sp>
        <p:nvSpPr>
          <p:cNvPr id="23558" name="Rectangle 3">
            <a:extLst>
              <a:ext uri="{FF2B5EF4-FFF2-40B4-BE49-F238E27FC236}">
                <a16:creationId xmlns:a16="http://schemas.microsoft.com/office/drawing/2014/main" id="{74A02766-8FCD-8648-9693-3DE0AF4DC7D3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Starts with magic number </a:t>
            </a:r>
            <a:r>
              <a:rPr lang="en-US" altLang="en-US" sz="1800"/>
              <a:t>(0xCAFEBABE)</a:t>
            </a:r>
            <a:endParaRPr lang="en-US" altLang="en-US" sz="2800"/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Constant pool - symbolic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String constants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Class and interface names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Field names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All other operands and references in the class file are referenced via a constant pool offset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Constant pool is essentially a “symbol table” for the class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8B90528-8B69-E743-8F04-BC7C70CDB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A6C5957-2DD8-184F-9095-27413EBD2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22</a:t>
            </a:fld>
            <a:endParaRPr lang="en-US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>
            <a:extLst>
              <a:ext uri="{FF2B5EF4-FFF2-40B4-BE49-F238E27FC236}">
                <a16:creationId xmlns:a16="http://schemas.microsoft.com/office/drawing/2014/main" id="{4FCF19F8-699D-1F44-886B-D825A8015BE6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Contents of Class Files (2)</a:t>
            </a:r>
          </a:p>
        </p:txBody>
      </p:sp>
      <p:sp>
        <p:nvSpPr>
          <p:cNvPr id="24582" name="Rectangle 3">
            <a:extLst>
              <a:ext uri="{FF2B5EF4-FFF2-40B4-BE49-F238E27FC236}">
                <a16:creationId xmlns:a16="http://schemas.microsoft.com/office/drawing/2014/main" id="{350E1046-6C8C-AB4E-803C-B240857F600C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/>
              <a:t>Class and superclass info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Index into constant pool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Interface information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Index into constant pool for every interface this class implements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Fields declared in this class proper, but not inherited ones (includes type info)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Methods (includes type info)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Includes byte code instructions for methods that are not native or abstract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06C619-83F7-A341-B366-4CED9E25F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C56E10-4027-334C-977B-EB72A2F56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23</a:t>
            </a:fld>
            <a:endParaRPr lang="en-US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>
            <a:extLst>
              <a:ext uri="{FF2B5EF4-FFF2-40B4-BE49-F238E27FC236}">
                <a16:creationId xmlns:a16="http://schemas.microsoft.com/office/drawing/2014/main" id="{319C594F-0839-E446-9E6A-02B6350A1DD1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Constraints on Class Files (1)</a:t>
            </a:r>
          </a:p>
        </p:txBody>
      </p:sp>
      <p:sp>
        <p:nvSpPr>
          <p:cNvPr id="25606" name="Rectangle 3">
            <a:extLst>
              <a:ext uri="{FF2B5EF4-FFF2-40B4-BE49-F238E27FC236}">
                <a16:creationId xmlns:a16="http://schemas.microsoft.com/office/drawing/2014/main" id="{4F6E240A-9FF3-E04C-8CD4-32C34CA55B09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Long list; verified at class load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sym typeface="Symbol" pitchFamily="2" charset="2"/>
              </a:rPr>
              <a:t> execution engine can assume valid, safe code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Some examples of static constraints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Target of each jump must be an opcode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No jumps to the middle of an instruction or out of bounds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Operands of load/store instructions must be valid index into constant pool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new is only used to create objects; anewarray is only used to create arrays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Only invokespecial can call a constructor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Index value in load/store must be in bounds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Etc. etc. etc.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F9AF6B5-C720-D045-BA8C-DA109AEB7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C05E02-5DD1-5C40-BC0B-82023288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24</a:t>
            </a:fld>
            <a:endParaRPr lang="en-US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>
            <a:extLst>
              <a:ext uri="{FF2B5EF4-FFF2-40B4-BE49-F238E27FC236}">
                <a16:creationId xmlns:a16="http://schemas.microsoft.com/office/drawing/2014/main" id="{3535F233-5F75-454A-B388-7EAF47D41916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Constraints on Class Files (2)</a:t>
            </a:r>
          </a:p>
        </p:txBody>
      </p:sp>
      <p:sp>
        <p:nvSpPr>
          <p:cNvPr id="26630" name="Rectangle 3">
            <a:extLst>
              <a:ext uri="{FF2B5EF4-FFF2-40B4-BE49-F238E27FC236}">
                <a16:creationId xmlns:a16="http://schemas.microsoft.com/office/drawing/2014/main" id="{B37D986B-ACEE-D042-87E4-473E96B065BC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Some examples of structural constraints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Instructions must have appropriate type and number of arguments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If instruction can be executed along several paths, operand stack must have same depth at that point along all paths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No local variable access before being assigned a value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Operand stack never exceeds limit on size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No pop from empty operand stack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Execution cannot fall off the end of a method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Method invocation arguments must be compatible with method descriptor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Etc. etc. etc. etc.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8CED4E4-281E-AC47-A87E-5BE5D4F07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662082-9BC3-BE4C-ACBB-6EC5109E2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25</a:t>
            </a:fld>
            <a:endParaRPr lang="en-US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>
            <a:extLst>
              <a:ext uri="{FF2B5EF4-FFF2-40B4-BE49-F238E27FC236}">
                <a16:creationId xmlns:a16="http://schemas.microsoft.com/office/drawing/2014/main" id="{D9D80C75-27FD-5E44-B9F0-088F23C24E95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Class Loaders</a:t>
            </a:r>
          </a:p>
        </p:txBody>
      </p:sp>
      <p:sp>
        <p:nvSpPr>
          <p:cNvPr id="27654" name="Rectangle 3">
            <a:extLst>
              <a:ext uri="{FF2B5EF4-FFF2-40B4-BE49-F238E27FC236}">
                <a16:creationId xmlns:a16="http://schemas.microsoft.com/office/drawing/2014/main" id="{98E60AA7-5601-7249-BF3D-E0F11892B47B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/>
              <a:t>One or more class loader (instances of ClassLoader or its derived classes) is associated with each JVM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Responsible for loading the bits and preparing them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Different class loaders may have different policies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Eager vs lazy class loading, cache binary representations, etc.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May be user-defined, or the initial built-in bootstrap class loader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AD8E9B5-F0DC-5F4F-89D2-678E3C64D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8339C2-8671-E048-87B1-92B41C16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26</a:t>
            </a:fld>
            <a:endParaRPr lang="en-US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>
            <a:extLst>
              <a:ext uri="{FF2B5EF4-FFF2-40B4-BE49-F238E27FC236}">
                <a16:creationId xmlns:a16="http://schemas.microsoft.com/office/drawing/2014/main" id="{19E2776F-BE2A-B442-8098-3120CE72CA1B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Readying .class Files for Execution</a:t>
            </a:r>
          </a:p>
        </p:txBody>
      </p:sp>
      <p:sp>
        <p:nvSpPr>
          <p:cNvPr id="28678" name="Rectangle 3">
            <a:extLst>
              <a:ext uri="{FF2B5EF4-FFF2-40B4-BE49-F238E27FC236}">
                <a16:creationId xmlns:a16="http://schemas.microsoft.com/office/drawing/2014/main" id="{38C98837-94FF-2D40-9190-90D781B060D4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Several distinct steps</a:t>
            </a:r>
          </a:p>
          <a:p>
            <a:pPr lvl="1" eaLnBrk="1" hangingPunct="1"/>
            <a:r>
              <a:rPr lang="en-US" altLang="en-US"/>
              <a:t>Loading</a:t>
            </a:r>
          </a:p>
          <a:p>
            <a:pPr lvl="1" eaLnBrk="1" hangingPunct="1"/>
            <a:r>
              <a:rPr lang="en-US" altLang="en-US"/>
              <a:t>Linking</a:t>
            </a:r>
          </a:p>
          <a:p>
            <a:pPr lvl="2" eaLnBrk="1" hangingPunct="1"/>
            <a:r>
              <a:rPr lang="en-US" altLang="en-US"/>
              <a:t>Verification</a:t>
            </a:r>
          </a:p>
          <a:p>
            <a:pPr lvl="2" eaLnBrk="1" hangingPunct="1"/>
            <a:r>
              <a:rPr lang="en-US" altLang="en-US"/>
              <a:t>Preparation</a:t>
            </a:r>
          </a:p>
          <a:p>
            <a:pPr lvl="2" eaLnBrk="1" hangingPunct="1"/>
            <a:r>
              <a:rPr lang="en-US" altLang="en-US"/>
              <a:t>Resolution of symbolic references</a:t>
            </a:r>
          </a:p>
          <a:p>
            <a:pPr lvl="1" eaLnBrk="1" hangingPunct="1"/>
            <a:r>
              <a:rPr lang="en-US" altLang="en-US"/>
              <a:t>Initialization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B555F7C-D61F-804D-BE0F-BC8828B66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2F689B-898B-6142-956B-E38D5B9CE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27</a:t>
            </a:fld>
            <a:endParaRPr lang="en-US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>
            <a:extLst>
              <a:ext uri="{FF2B5EF4-FFF2-40B4-BE49-F238E27FC236}">
                <a16:creationId xmlns:a16="http://schemas.microsoft.com/office/drawing/2014/main" id="{465DB40C-0F31-F649-AC5E-2C077F898FB5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Loading</a:t>
            </a:r>
          </a:p>
        </p:txBody>
      </p:sp>
      <p:sp>
        <p:nvSpPr>
          <p:cNvPr id="27654" name="Rectangle 3">
            <a:extLst>
              <a:ext uri="{FF2B5EF4-FFF2-40B4-BE49-F238E27FC236}">
                <a16:creationId xmlns:a16="http://schemas.microsoft.com/office/drawing/2014/main" id="{8630C23B-721B-0347-9BBF-209B922CAE89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/>
              <a:t>Class loader locates binary representation of the class and reads it (normally a .class file, either in the local file system, or in a .jar file, or from the web)</a:t>
            </a:r>
          </a:p>
          <a:p>
            <a:pPr eaLnBrk="1" hangingPunct="1">
              <a:defRPr/>
            </a:pPr>
            <a:r>
              <a:rPr lang="en-US" sz="2800" dirty="0"/>
              <a:t>Once loaded, a class is identified in the JVM by its fully qualified name + class loader id</a:t>
            </a:r>
          </a:p>
          <a:p>
            <a:pPr lvl="1" eaLnBrk="1" hangingPunct="1">
              <a:defRPr/>
            </a:pPr>
            <a:r>
              <a:rPr lang="en-US" sz="2400" dirty="0"/>
              <a:t>A good class loader should always return the same class object given the same name</a:t>
            </a:r>
          </a:p>
          <a:p>
            <a:pPr lvl="1" eaLnBrk="1" hangingPunct="1">
              <a:defRPr/>
            </a:pPr>
            <a:r>
              <a:rPr lang="en-US" sz="2400" dirty="0"/>
              <a:t>Different class loaders generally create different class objects even given the same class name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0A9ECD-4208-414E-9FEC-CC701F542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0B0C1-E3EC-C04A-9111-0D8CC32D2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28</a:t>
            </a:fld>
            <a:endParaRPr lang="en-US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2">
            <a:extLst>
              <a:ext uri="{FF2B5EF4-FFF2-40B4-BE49-F238E27FC236}">
                <a16:creationId xmlns:a16="http://schemas.microsoft.com/office/drawing/2014/main" id="{BB9D730D-CDEA-364D-9E54-21311ACA2E13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Linking</a:t>
            </a:r>
          </a:p>
        </p:txBody>
      </p:sp>
      <p:sp>
        <p:nvSpPr>
          <p:cNvPr id="30726" name="Rectangle 3">
            <a:extLst>
              <a:ext uri="{FF2B5EF4-FFF2-40B4-BE49-F238E27FC236}">
                <a16:creationId xmlns:a16="http://schemas.microsoft.com/office/drawing/2014/main" id="{2BBCDFD8-0D29-864B-B938-B33FD932B54D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/>
              <a:t>Combines binary form of a class or interface type with the runtime state of the JVM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Always occurs after loading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Implementation has flexibility on timing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Example: can resolve references to other classes during verification (static) or only when actually used (lazy)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Requirement is that verification must precede initialization, and semantics of language must be respected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No exceptions thrown at unexpected places, for example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8D1CF8-9E7D-E04F-B5A4-51CBB84DA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208716-7222-6A49-A3DA-AA37A6145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29</a:t>
            </a:fld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>
            <a:extLst>
              <a:ext uri="{FF2B5EF4-FFF2-40B4-BE49-F238E27FC236}">
                <a16:creationId xmlns:a16="http://schemas.microsoft.com/office/drawing/2014/main" id="{10A2A590-37F9-434A-94F7-387DA6D494EF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Java Implementation Overview</a:t>
            </a:r>
          </a:p>
        </p:txBody>
      </p:sp>
      <p:sp>
        <p:nvSpPr>
          <p:cNvPr id="5126" name="Rectangle 4">
            <a:extLst>
              <a:ext uri="{FF2B5EF4-FFF2-40B4-BE49-F238E27FC236}">
                <a16:creationId xmlns:a16="http://schemas.microsoft.com/office/drawing/2014/main" id="{0F6ADF83-F26B-6941-924C-D47E0FC061F4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Java compiler (</a:t>
            </a:r>
            <a:r>
              <a:rPr lang="en-US" altLang="en-US" dirty="0" err="1"/>
              <a:t>javac</a:t>
            </a:r>
            <a:r>
              <a:rPr lang="en-US" altLang="en-US" dirty="0"/>
              <a:t> et al) produces machine-independent .class files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Target architecture is Java Virtual Machine (JVM), a simple stack machine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Java execution engine (java)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Loads .class files (often from libraries)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Executes code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Either interprets stack machine code or compiles to native code (JIT)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B70E1CF-D16E-0D44-BC73-67BD4BECC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7FC82A-462A-9341-BE34-C224EE77C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2">
            <a:extLst>
              <a:ext uri="{FF2B5EF4-FFF2-40B4-BE49-F238E27FC236}">
                <a16:creationId xmlns:a16="http://schemas.microsoft.com/office/drawing/2014/main" id="{7348D230-C804-B44F-B23F-5C83090B5C73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Linking: Verification</a:t>
            </a:r>
          </a:p>
        </p:txBody>
      </p:sp>
      <p:sp>
        <p:nvSpPr>
          <p:cNvPr id="31750" name="Rectangle 3">
            <a:extLst>
              <a:ext uri="{FF2B5EF4-FFF2-40B4-BE49-F238E27FC236}">
                <a16:creationId xmlns:a16="http://schemas.microsoft.com/office/drawing/2014/main" id="{3E15E258-1948-944E-A1CB-F0C03F5AEA6A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Checks that binary representation is structurally correct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Verifies static and structural constraints (see above for examples)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Goal is to prevent any subversion of the Java type system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May causes additional classes and interfaces to be loaded, but not necessarily prepared or verified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CD9E2B4-D51C-6348-AF05-0BAE25F4E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BEEB15-8450-ED49-AB4A-B65D83081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30</a:t>
            </a:fld>
            <a:endParaRPr lang="en-US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2">
            <a:extLst>
              <a:ext uri="{FF2B5EF4-FFF2-40B4-BE49-F238E27FC236}">
                <a16:creationId xmlns:a16="http://schemas.microsoft.com/office/drawing/2014/main" id="{418B6FED-3B01-DE48-BDBA-152D2E117625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Linking: Preparation</a:t>
            </a:r>
          </a:p>
        </p:txBody>
      </p:sp>
      <p:sp>
        <p:nvSpPr>
          <p:cNvPr id="32774" name="Rectangle 3">
            <a:extLst>
              <a:ext uri="{FF2B5EF4-FFF2-40B4-BE49-F238E27FC236}">
                <a16:creationId xmlns:a16="http://schemas.microsoft.com/office/drawing/2014/main" id="{A8565297-2494-E041-A575-F94019FF0B86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Creation of static fields &amp; initialization to default values</a:t>
            </a:r>
          </a:p>
          <a:p>
            <a:pPr eaLnBrk="1" hangingPunct="1"/>
            <a:r>
              <a:rPr lang="en-US" altLang="en-US"/>
              <a:t>Implementations can optionally precompute additional information</a:t>
            </a:r>
          </a:p>
          <a:p>
            <a:pPr lvl="1" eaLnBrk="1" hangingPunct="1"/>
            <a:r>
              <a:rPr lang="en-US" altLang="en-US"/>
              <a:t>Method tables, for example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FAC8A35-455E-9D40-A11E-9CDF5E460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E7DB4D-7AFA-2049-9E93-088A22FAF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31</a:t>
            </a:fld>
            <a:endParaRPr lang="en-US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>
            <a:extLst>
              <a:ext uri="{FF2B5EF4-FFF2-40B4-BE49-F238E27FC236}">
                <a16:creationId xmlns:a16="http://schemas.microsoft.com/office/drawing/2014/main" id="{FAA4DD70-1E76-4A41-B1C4-316EC5276973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Linking: Resolution</a:t>
            </a:r>
          </a:p>
        </p:txBody>
      </p:sp>
      <p:sp>
        <p:nvSpPr>
          <p:cNvPr id="33798" name="Rectangle 3">
            <a:extLst>
              <a:ext uri="{FF2B5EF4-FFF2-40B4-BE49-F238E27FC236}">
                <a16:creationId xmlns:a16="http://schemas.microsoft.com/office/drawing/2014/main" id="{A272CC83-101A-C940-B353-ACC5FEE8A9C6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Check symbolic references and, usually, replace with direct references that can be executed more efficiently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2E87E4D-7937-EF46-9E39-DF47FE490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C442E-CE0F-4F42-A8B4-0CB540AD8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32</a:t>
            </a:fld>
            <a:endParaRPr lang="en-US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>
            <a:extLst>
              <a:ext uri="{FF2B5EF4-FFF2-40B4-BE49-F238E27FC236}">
                <a16:creationId xmlns:a16="http://schemas.microsoft.com/office/drawing/2014/main" id="{25A4ED4A-B5DC-AF49-8E7C-96F9D2F78519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Initialization</a:t>
            </a:r>
          </a:p>
        </p:txBody>
      </p:sp>
      <p:sp>
        <p:nvSpPr>
          <p:cNvPr id="34822" name="Rectangle 3">
            <a:extLst>
              <a:ext uri="{FF2B5EF4-FFF2-40B4-BE49-F238E27FC236}">
                <a16:creationId xmlns:a16="http://schemas.microsoft.com/office/drawing/2014/main" id="{59D7C11C-F256-2B46-9649-5D5703099FBA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Execute static initializers and initializers for static fields</a:t>
            </a:r>
          </a:p>
          <a:p>
            <a:pPr eaLnBrk="1" hangingPunct="1"/>
            <a:r>
              <a:rPr lang="en-US" altLang="en-US"/>
              <a:t>Direct superclass must be initialized first</a:t>
            </a:r>
          </a:p>
          <a:p>
            <a:pPr eaLnBrk="1" hangingPunct="1"/>
            <a:r>
              <a:rPr lang="en-US" altLang="en-US"/>
              <a:t>Constructor(s) not executed here</a:t>
            </a:r>
          </a:p>
          <a:p>
            <a:pPr lvl="1" eaLnBrk="1" hangingPunct="1"/>
            <a:r>
              <a:rPr lang="en-US" altLang="en-US"/>
              <a:t>Done by a separate instruction as part of new, etc.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C16AD84-A42B-934F-BD02-A0CB19BCD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D439FD-65D1-B645-ABD4-6742EA0EF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33</a:t>
            </a:fld>
            <a:endParaRPr lang="en-US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>
            <a:extLst>
              <a:ext uri="{FF2B5EF4-FFF2-40B4-BE49-F238E27FC236}">
                <a16:creationId xmlns:a16="http://schemas.microsoft.com/office/drawing/2014/main" id="{4B71ADE3-3D1D-4B4B-ACA7-94588F089891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Virtual Machine Startup</a:t>
            </a:r>
          </a:p>
        </p:txBody>
      </p:sp>
      <p:sp>
        <p:nvSpPr>
          <p:cNvPr id="35846" name="Rectangle 3">
            <a:extLst>
              <a:ext uri="{FF2B5EF4-FFF2-40B4-BE49-F238E27FC236}">
                <a16:creationId xmlns:a16="http://schemas.microsoft.com/office/drawing/2014/main" id="{A967797F-0C2D-8141-A781-608A72C59F90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Initial class specified in implementation-defined manner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Command line, IDE option panel, etc.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JVM uses bootstrap class loader to load, link, and initialize that class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main(String[])</a:t>
            </a:r>
            <a:r>
              <a:rPr lang="en-US" altLang="en-US"/>
              <a:t> method of initial class is executed to drive all further execution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7F11FCD-28CE-854B-AE53-4651BD3B0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6E8F98C-B7FB-2342-93C6-68FF23FED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34</a:t>
            </a:fld>
            <a:endParaRPr lang="en-US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>
            <a:extLst>
              <a:ext uri="{FF2B5EF4-FFF2-40B4-BE49-F238E27FC236}">
                <a16:creationId xmlns:a16="http://schemas.microsoft.com/office/drawing/2014/main" id="{752C96C5-AB0C-2641-AF3B-0B57B6810D0B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Execution Engines</a:t>
            </a:r>
          </a:p>
        </p:txBody>
      </p:sp>
      <p:sp>
        <p:nvSpPr>
          <p:cNvPr id="36870" name="Rectangle 3">
            <a:extLst>
              <a:ext uri="{FF2B5EF4-FFF2-40B4-BE49-F238E27FC236}">
                <a16:creationId xmlns:a16="http://schemas.microsoft.com/office/drawing/2014/main" id="{4AA385D4-D682-1E42-AD7B-2B951B499559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Basic Choices</a:t>
            </a:r>
          </a:p>
          <a:p>
            <a:pPr lvl="1" eaLnBrk="1" hangingPunct="1"/>
            <a:r>
              <a:rPr lang="en-US" altLang="en-US"/>
              <a:t>Interpret JVM bytecodes directly</a:t>
            </a:r>
          </a:p>
          <a:p>
            <a:pPr lvl="1" eaLnBrk="1" hangingPunct="1"/>
            <a:r>
              <a:rPr lang="en-US" altLang="en-US"/>
              <a:t>Compile bytecodes to native code, which then executes on the native processor</a:t>
            </a:r>
          </a:p>
          <a:p>
            <a:pPr lvl="2" eaLnBrk="1" hangingPunct="1"/>
            <a:r>
              <a:rPr lang="en-US" altLang="en-US"/>
              <a:t>Just-In-Time compiler (JIT)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F94B3C0-0D6F-7441-BAA2-99565EFED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D3E9FA-063B-0F43-B62F-8E86FA577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35</a:t>
            </a:fld>
            <a:endParaRPr lang="en-US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2">
            <a:extLst>
              <a:ext uri="{FF2B5EF4-FFF2-40B4-BE49-F238E27FC236}">
                <a16:creationId xmlns:a16="http://schemas.microsoft.com/office/drawing/2014/main" id="{626CE457-2BE4-4C46-980B-6437D87E87AC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Hybrid Implementations</a:t>
            </a:r>
          </a:p>
        </p:txBody>
      </p:sp>
      <p:sp>
        <p:nvSpPr>
          <p:cNvPr id="35846" name="Rectangle 3">
            <a:extLst>
              <a:ext uri="{FF2B5EF4-FFF2-40B4-BE49-F238E27FC236}">
                <a16:creationId xmlns:a16="http://schemas.microsoft.com/office/drawing/2014/main" id="{CF37504F-EA2B-F742-AAAA-20A801421BCF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Interpret or use very simple compiler most of the time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Identify “hot spots” by dynamic profiling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Often per-method counter incremented on each call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Timer-based sampling, etc.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Run optimizing JIT on hot code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Data-flow analysis, standard compiler middle-end optimizations, back-end instruction selection/ scheduling &amp; register allocation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Need to balance compilation cost against responsiveness, expected benefits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000" dirty="0"/>
              <a:t>Different tradeoffs for desktop </a:t>
            </a:r>
            <a:r>
              <a:rPr lang="en-US" sz="2000" dirty="0" err="1"/>
              <a:t>vs</a:t>
            </a:r>
            <a:r>
              <a:rPr lang="en-US" sz="2000" dirty="0"/>
              <a:t> server JVMs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32B9F61-60F6-104F-A80F-035A7FC47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354854-7432-BD40-918C-167D3EAB5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36</a:t>
            </a:fld>
            <a:endParaRPr lang="en-US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34F17-3303-3749-BD34-62C7B2FA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JIT optimization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68A5B-1817-254C-945B-434510DCC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JVM optimized code often combines code from multiple classes</a:t>
            </a:r>
          </a:p>
          <a:p>
            <a:pPr lvl="1"/>
            <a:r>
              <a:rPr lang="en-US" dirty="0"/>
              <a:t>One particularly common optimization: </a:t>
            </a:r>
            <a:r>
              <a:rPr lang="en-US" dirty="0" err="1"/>
              <a:t>inlining</a:t>
            </a:r>
            <a:endParaRPr lang="en-US" dirty="0"/>
          </a:p>
          <a:p>
            <a:pPr lvl="2"/>
            <a:r>
              <a:rPr lang="en-US" dirty="0"/>
              <a:t>Replace calls to getter/setter methods with copies of method bodies (load/store from mem)</a:t>
            </a:r>
          </a:p>
          <a:p>
            <a:pPr lvl="1"/>
            <a:r>
              <a:rPr lang="en-US" dirty="0"/>
              <a:t>Often extremely effective, but if any class is reloaded, other compiled code that depended on previous version is no longer valid</a:t>
            </a:r>
          </a:p>
          <a:p>
            <a:pPr lvl="2"/>
            <a:r>
              <a:rPr lang="en-US" dirty="0"/>
              <a:t>JVM has logic to detect this and invalidate previously compiled code, forcing JIT to rerun if needed to optimize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B5D5F6-92B2-034F-A310-24A3AAD70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04D28F-68E1-4344-9827-FEF0A919C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37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23463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97E4B-BDD5-6444-A690-0D6DA82BF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C# and Microsoft CLR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094BB-D1DF-F34B-82F6-7F94E3548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similar to Java – basic compiler generates byte code files that are combined for execution</a:t>
            </a:r>
          </a:p>
          <a:p>
            <a:r>
              <a:rPr lang="en-US"/>
              <a:t>Big implementation difference</a:t>
            </a:r>
            <a:r>
              <a:rPr lang="en-US" dirty="0"/>
              <a:t>: basic CLR compiles everything to native code when assemblies created – no JIT interpreter + compiler for hot spots</a:t>
            </a:r>
          </a:p>
          <a:p>
            <a:endParaRPr lang="en-US" dirty="0"/>
          </a:p>
          <a:p>
            <a:r>
              <a:rPr lang="en-US" dirty="0"/>
              <a:t>Other differences: various extensions for Microsoft-specific environments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7197D2-22D7-734B-9A50-86DA6A5B8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DEC369-0F2E-4549-9D92-9E8756CFF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38</a:t>
            </a:fld>
            <a:endParaRPr lang="en-US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92A6E3-3B4D-BA49-8C2B-228CABFF4E46}"/>
              </a:ext>
            </a:extLst>
          </p:cNvPr>
          <p:cNvSpPr txBox="1"/>
          <p:nvPr/>
        </p:nvSpPr>
        <p:spPr>
          <a:xfrm>
            <a:off x="1752600" y="91440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104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C2097F8A-75FE-E84D-87A9-D05B20BA6210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/>
              <a:t>Memory Management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4235E1FA-429D-804F-9C4E-7374C8A347D0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700"/>
              <a:t>JVM includes instructions for creating objects and arrays, but not deleting</a:t>
            </a:r>
          </a:p>
          <a:p>
            <a:pPr>
              <a:lnSpc>
                <a:spcPct val="90000"/>
              </a:lnSpc>
            </a:pPr>
            <a:r>
              <a:rPr lang="en-US" altLang="en-US" sz="2700"/>
              <a:t>Garbage collection used to reclaim no-longer needed storage (objects, arrays, classes, …)</a:t>
            </a:r>
          </a:p>
          <a:p>
            <a:pPr>
              <a:lnSpc>
                <a:spcPct val="90000"/>
              </a:lnSpc>
            </a:pPr>
            <a:r>
              <a:rPr lang="en-US" altLang="en-US" sz="2700"/>
              <a:t>Strong type system means GC can have exact information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.class file includes type information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GC can have exact knowledge of layouts since these are internal to the JVM</a:t>
            </a:r>
          </a:p>
          <a:p>
            <a:pPr>
              <a:lnSpc>
                <a:spcPct val="90000"/>
              </a:lnSpc>
            </a:pPr>
            <a:r>
              <a:rPr lang="en-US" altLang="en-US" sz="2700"/>
              <a:t>More details next hour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5C9C283-E9FE-8446-8A71-CF9B9EDB4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A1E855-FB75-A949-9D4C-6EF467188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39</a:t>
            </a:fld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>
            <a:extLst>
              <a:ext uri="{FF2B5EF4-FFF2-40B4-BE49-F238E27FC236}">
                <a16:creationId xmlns:a16="http://schemas.microsoft.com/office/drawing/2014/main" id="{12B6D011-D307-8243-AB06-EAE6785556E5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JVM Architecture</a:t>
            </a:r>
          </a:p>
        </p:txBody>
      </p:sp>
      <p:sp>
        <p:nvSpPr>
          <p:cNvPr id="6150" name="Rectangle 3">
            <a:extLst>
              <a:ext uri="{FF2B5EF4-FFF2-40B4-BE49-F238E27FC236}">
                <a16:creationId xmlns:a16="http://schemas.microsoft.com/office/drawing/2014/main" id="{D52E2780-DFCC-CD40-9663-D8621AC0BEC2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Abstract stack machine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Implementation not required to use JVM specification literally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Only requirement is that execution of .class files has specified effect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Multiple implementation strategies depending on goals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Compilers vs interpreters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Optimizing for servers vs workstations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71B9F04-B8C5-9C44-8ED0-94EC3D253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E39160-1AEC-F842-B5EF-D0DBA4A58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>
            <a:extLst>
              <a:ext uri="{FF2B5EF4-FFF2-40B4-BE49-F238E27FC236}">
                <a16:creationId xmlns:a16="http://schemas.microsoft.com/office/drawing/2014/main" id="{AB0343E9-DFEB-A649-A727-FE202BC485AC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Escape Analysis</a:t>
            </a:r>
          </a:p>
        </p:txBody>
      </p:sp>
      <p:sp>
        <p:nvSpPr>
          <p:cNvPr id="39942" name="Rectangle 3">
            <a:extLst>
              <a:ext uri="{FF2B5EF4-FFF2-40B4-BE49-F238E27FC236}">
                <a16:creationId xmlns:a16="http://schemas.microsoft.com/office/drawing/2014/main" id="{FE4417DE-51F5-484D-B04D-1951946B885C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Another optimization based on observation that many methods allocate local objects as temporaries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Idea: Compiler tries to prove that no reference to a locally allocated object can “escape”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Not stored in a global variable or object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Not passed as a parameter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2ADD7E-6673-B243-8FD3-AD3D0E635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2C7B6E-1AA1-424A-937A-2DD0BE47D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40</a:t>
            </a:fld>
            <a:endParaRPr lang="en-US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>
            <a:extLst>
              <a:ext uri="{FF2B5EF4-FFF2-40B4-BE49-F238E27FC236}">
                <a16:creationId xmlns:a16="http://schemas.microsoft.com/office/drawing/2014/main" id="{117B683C-BE82-A743-936D-E06DAE63CB4F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Escape Analysis</a:t>
            </a:r>
          </a:p>
        </p:txBody>
      </p:sp>
      <p:sp>
        <p:nvSpPr>
          <p:cNvPr id="40966" name="Rectangle 3">
            <a:extLst>
              <a:ext uri="{FF2B5EF4-FFF2-40B4-BE49-F238E27FC236}">
                <a16:creationId xmlns:a16="http://schemas.microsoft.com/office/drawing/2014/main" id="{370EB56E-D357-664A-8F31-5B3CD61A1C14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If all references to an object are local, it doesn’t need to be allocated on the heap in the usual manner</a:t>
            </a:r>
          </a:p>
          <a:p>
            <a:pPr lvl="1" eaLnBrk="1" hangingPunct="1"/>
            <a:r>
              <a:rPr lang="en-US" altLang="en-US"/>
              <a:t>Can allocate storage for it in local stack frame</a:t>
            </a:r>
          </a:p>
          <a:p>
            <a:pPr lvl="2" eaLnBrk="1" hangingPunct="1"/>
            <a:r>
              <a:rPr lang="en-US" altLang="en-US"/>
              <a:t>Essentially zero cost</a:t>
            </a:r>
          </a:p>
          <a:p>
            <a:pPr lvl="1" eaLnBrk="1" hangingPunct="1"/>
            <a:r>
              <a:rPr lang="en-US" altLang="en-US"/>
              <a:t>Still need to preserve the semantics of new, constructor, etc.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8094948-9666-C640-8C1F-6D6133EF6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03CB72-CB66-104D-AC5D-3DDF1C21A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41</a:t>
            </a:fld>
            <a:endParaRPr lang="en-US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2">
            <a:extLst>
              <a:ext uri="{FF2B5EF4-FFF2-40B4-BE49-F238E27FC236}">
                <a16:creationId xmlns:a16="http://schemas.microsoft.com/office/drawing/2014/main" id="{63159FB1-E907-9642-9DFE-9AF663200EF2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Exception Handling</a:t>
            </a:r>
          </a:p>
        </p:txBody>
      </p:sp>
      <p:sp>
        <p:nvSpPr>
          <p:cNvPr id="41990" name="Rectangle 3">
            <a:extLst>
              <a:ext uri="{FF2B5EF4-FFF2-40B4-BE49-F238E27FC236}">
                <a16:creationId xmlns:a16="http://schemas.microsoft.com/office/drawing/2014/main" id="{962D87B4-6C8B-D549-A9A5-80099A01EE93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Goal: should have zero cost if no exceptions are thrown</a:t>
            </a:r>
          </a:p>
          <a:p>
            <a:pPr lvl="1" eaLnBrk="1" hangingPunct="1"/>
            <a:r>
              <a:rPr lang="en-US" altLang="en-US"/>
              <a:t>Otherwise programmers will subvert exception handling with the excuse of “performance”</a:t>
            </a:r>
          </a:p>
          <a:p>
            <a:pPr eaLnBrk="1" hangingPunct="1"/>
            <a:r>
              <a:rPr lang="en-US" altLang="en-US"/>
              <a:t>Corollary: cannot execute any exception handling code on entry/exit from individual methods or try blocks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F438D41-DE87-FF4D-8098-ABA9B2ED5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88E3A5-00D3-1B41-9A9A-C56CDC1A5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42</a:t>
            </a:fld>
            <a:endParaRPr lang="en-US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2">
            <a:extLst>
              <a:ext uri="{FF2B5EF4-FFF2-40B4-BE49-F238E27FC236}">
                <a16:creationId xmlns:a16="http://schemas.microsoft.com/office/drawing/2014/main" id="{87FD7744-F64A-F543-9915-71E69B69B0E9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Implementing Exception Handling</a:t>
            </a:r>
          </a:p>
        </p:txBody>
      </p:sp>
      <p:sp>
        <p:nvSpPr>
          <p:cNvPr id="43014" name="Rectangle 3">
            <a:extLst>
              <a:ext uri="{FF2B5EF4-FFF2-40B4-BE49-F238E27FC236}">
                <a16:creationId xmlns:a16="http://schemas.microsoft.com/office/drawing/2014/main" id="{FE39BE9C-DE80-FA4C-8E69-2D8B00AD9292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Idea: Original compiler generates table of exception handler information in the .class file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Entries include start and end of section of code array protected by this handler; argument type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Order of entries is significant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When exception is thrown, JVM searches exception table for first matching argument type that has a pc range that includes the current execution location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6E57F2D-3A7F-654D-BB12-7AFD7A29B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4E9991-D3AD-9141-9152-BDCA848A1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43</a:t>
            </a:fld>
            <a:endParaRPr lang="en-US" alt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FA077542-9118-F841-883F-021C5C1BD1BA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BCDC802B-4FA7-8E4C-BE91-710A71D2DE9D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000" dirty="0"/>
              <a:t>That’s the overview – many more details, obviously, if you want to implement a JVM</a:t>
            </a:r>
          </a:p>
          <a:p>
            <a:pPr>
              <a:lnSpc>
                <a:spcPct val="90000"/>
              </a:lnSpc>
            </a:pPr>
            <a:r>
              <a:rPr lang="en-US" altLang="en-US" sz="3000" dirty="0"/>
              <a:t>Primary reference: Java Virtual Machine Specification.  Available online: https://</a:t>
            </a:r>
            <a:r>
              <a:rPr lang="en-US" altLang="en-US" sz="3000" dirty="0" err="1"/>
              <a:t>docs.oracle.com</a:t>
            </a:r>
            <a:r>
              <a:rPr lang="en-US" altLang="en-US" sz="3000" dirty="0"/>
              <a:t>/</a:t>
            </a:r>
            <a:r>
              <a:rPr lang="en-US" altLang="en-US" sz="3000" dirty="0" err="1"/>
              <a:t>javase</a:t>
            </a:r>
            <a:r>
              <a:rPr lang="en-US" altLang="en-US" sz="3000" dirty="0"/>
              <a:t>/specs/</a:t>
            </a:r>
          </a:p>
          <a:p>
            <a:pPr>
              <a:lnSpc>
                <a:spcPct val="90000"/>
              </a:lnSpc>
            </a:pPr>
            <a:r>
              <a:rPr lang="en-US" altLang="en-US" sz="3000" dirty="0"/>
              <a:t>Many additional research papers &amp; studies all over the web and in conference proceedings</a:t>
            </a:r>
          </a:p>
          <a:p>
            <a:pPr>
              <a:lnSpc>
                <a:spcPct val="90000"/>
              </a:lnSpc>
            </a:pPr>
            <a:endParaRPr lang="en-US" altLang="en-US" sz="3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4CE383-6020-394A-9044-422E98673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02CA6F-107E-C641-A416-7DFFEC423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44</a:t>
            </a:fld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pl-PL" dirty="0">
                <a:solidFill>
                  <a:srgbClr val="7030A0"/>
                </a:solidFill>
              </a:rPr>
              <a:t>CSE 413 Spring 2021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5C6E4C9C-4592-4203-8FC4-3A8F917D77A4}" type="slidenum">
              <a:rPr lang="en-US" smtClean="0">
                <a:solidFill>
                  <a:srgbClr val="7030A0"/>
                </a:solidFill>
              </a:rPr>
              <a:pPr/>
              <a:t>5</a:t>
            </a:fld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Stack Machine Code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85800" y="1447800"/>
            <a:ext cx="7656512" cy="457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/>
              <a:t>Hypothetical code for </a:t>
            </a:r>
            <a:r>
              <a:rPr lang="en-US" sz="2400" dirty="0">
                <a:solidFill>
                  <a:srgbClr val="0070C0"/>
                </a:solidFill>
              </a:rPr>
              <a:t>x = 2 * (m + n)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1312" y="5144868"/>
            <a:ext cx="8497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Compact: common </a:t>
            </a:r>
            <a:r>
              <a:rPr lang="en-US" sz="1800" dirty="0" err="1">
                <a:latin typeface="+mn-lt"/>
              </a:rPr>
              <a:t>opcodes</a:t>
            </a:r>
            <a:r>
              <a:rPr lang="en-US" sz="1800" dirty="0">
                <a:latin typeface="+mn-lt"/>
              </a:rPr>
              <a:t> just 1 byte wide; instructions have 0 or 1 operand</a:t>
            </a:r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990600" y="2286000"/>
            <a:ext cx="1798254" cy="233440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sz="1800" kern="0" dirty="0" err="1"/>
              <a:t>pushaddr</a:t>
            </a:r>
            <a:r>
              <a:rPr lang="en-US" sz="1800" kern="0" dirty="0"/>
              <a:t>    x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kern="0" dirty="0" err="1"/>
              <a:t>pushconst</a:t>
            </a:r>
            <a:r>
              <a:rPr lang="en-US" sz="1800" kern="0" dirty="0"/>
              <a:t>   2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kern="0" dirty="0" err="1"/>
              <a:t>pushval</a:t>
            </a:r>
            <a:r>
              <a:rPr lang="en-US" sz="1800" kern="0" dirty="0"/>
              <a:t>      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kern="0" dirty="0" err="1"/>
              <a:t>pushval</a:t>
            </a:r>
            <a:r>
              <a:rPr lang="en-US" sz="1800" kern="0" dirty="0"/>
              <a:t>      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kern="0" dirty="0"/>
              <a:t>add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kern="0" dirty="0" err="1"/>
              <a:t>mult</a:t>
            </a:r>
            <a:endParaRPr lang="en-US" sz="1800" kern="0" dirty="0"/>
          </a:p>
          <a:p>
            <a:pPr eaLnBrk="1" hangingPunct="1">
              <a:buFont typeface="Wingdings" pitchFamily="2" charset="2"/>
              <a:buNone/>
            </a:pPr>
            <a:r>
              <a:rPr lang="en-US" sz="1800" kern="0" dirty="0"/>
              <a:t>store</a:t>
            </a:r>
            <a:endParaRPr lang="en-US" sz="2400" kern="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DFA8EE1-CA61-3145-A6E8-7030FB9010AD}"/>
              </a:ext>
            </a:extLst>
          </p:cNvPr>
          <p:cNvGrpSpPr/>
          <p:nvPr/>
        </p:nvGrpSpPr>
        <p:grpSpPr>
          <a:xfrm>
            <a:off x="3503086" y="2636304"/>
            <a:ext cx="1068914" cy="1414841"/>
            <a:chOff x="3503086" y="2636304"/>
            <a:chExt cx="1068914" cy="1414841"/>
          </a:xfrm>
        </p:grpSpPr>
        <p:sp>
          <p:nvSpPr>
            <p:cNvPr id="3" name="Rectangle 2"/>
            <p:cNvSpPr/>
            <p:nvPr/>
          </p:nvSpPr>
          <p:spPr bwMode="auto">
            <a:xfrm>
              <a:off x="3505200" y="3479859"/>
              <a:ext cx="1066800" cy="282355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charset="0"/>
                </a:rPr>
                <a:t>@x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505200" y="3199259"/>
              <a:ext cx="1066800" cy="282355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charset="0"/>
                </a:rPr>
                <a:t>2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505200" y="2916904"/>
              <a:ext cx="1066800" cy="282355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charset="0"/>
                </a:rPr>
                <a:t>n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505200" y="2636304"/>
              <a:ext cx="1066800" cy="282355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m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503086" y="3768790"/>
              <a:ext cx="1066800" cy="282355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?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25050ECC-2F08-FE47-B9B1-4B4041AF104C}"/>
              </a:ext>
            </a:extLst>
          </p:cNvPr>
          <p:cNvGrpSpPr/>
          <p:nvPr/>
        </p:nvGrpSpPr>
        <p:grpSpPr>
          <a:xfrm>
            <a:off x="5029200" y="2905854"/>
            <a:ext cx="1066800" cy="1129416"/>
            <a:chOff x="5029200" y="2905854"/>
            <a:chExt cx="1066800" cy="1129416"/>
          </a:xfrm>
        </p:grpSpPr>
        <p:sp>
          <p:nvSpPr>
            <p:cNvPr id="13" name="Rectangle 12"/>
            <p:cNvSpPr/>
            <p:nvPr/>
          </p:nvSpPr>
          <p:spPr bwMode="auto">
            <a:xfrm>
              <a:off x="5029200" y="3468809"/>
              <a:ext cx="1066800" cy="282355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charset="0"/>
                </a:rPr>
                <a:t>@x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029200" y="3188209"/>
              <a:ext cx="1066800" cy="282355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charset="0"/>
                </a:rPr>
                <a:t>2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029200" y="2905854"/>
              <a:ext cx="1066800" cy="282355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charset="0"/>
                </a:rPr>
                <a:t>m + n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5029200" y="3752915"/>
              <a:ext cx="1066800" cy="282355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?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A267D186-C315-974F-A904-6567061E9C1C}"/>
              </a:ext>
            </a:extLst>
          </p:cNvPr>
          <p:cNvGrpSpPr/>
          <p:nvPr/>
        </p:nvGrpSpPr>
        <p:grpSpPr>
          <a:xfrm>
            <a:off x="6400800" y="3199259"/>
            <a:ext cx="1066800" cy="852479"/>
            <a:chOff x="6400800" y="3199259"/>
            <a:chExt cx="1066800" cy="852479"/>
          </a:xfrm>
        </p:grpSpPr>
        <p:sp>
          <p:nvSpPr>
            <p:cNvPr id="17" name="Rectangle 16"/>
            <p:cNvSpPr/>
            <p:nvPr/>
          </p:nvSpPr>
          <p:spPr bwMode="auto">
            <a:xfrm>
              <a:off x="6400800" y="3479859"/>
              <a:ext cx="1066800" cy="282355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charset="0"/>
                </a:rPr>
                <a:t>@x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6400800" y="3199259"/>
              <a:ext cx="1066800" cy="282355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charset="0"/>
                </a:rPr>
                <a:t>2*(</a:t>
              </a:r>
              <a:r>
                <a:rPr kumimoji="0" lang="en-US" sz="1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ahoma" charset="0"/>
                </a:rPr>
                <a:t>m</a:t>
              </a:r>
              <a:r>
                <a:rPr kumimoji="0" lang="en-US" sz="1800" b="0" i="0" u="none" strike="noStrike" cap="none" normalizeH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ahoma" charset="0"/>
                </a:rPr>
                <a:t>+n</a:t>
              </a:r>
              <a:r>
                <a:rPr kumimoji="0" lang="en-US" sz="18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charset="0"/>
                </a:rPr>
                <a:t>)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6400800" y="3769383"/>
              <a:ext cx="1066800" cy="282355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?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endParaRPr>
            </a:p>
          </p:txBody>
        </p:sp>
      </p:grpSp>
      <p:sp>
        <p:nvSpPr>
          <p:cNvPr id="23" name="Rectangle 22"/>
          <p:cNvSpPr/>
          <p:nvPr/>
        </p:nvSpPr>
        <p:spPr bwMode="auto">
          <a:xfrm>
            <a:off x="7802946" y="3762214"/>
            <a:ext cx="1066800" cy="282355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?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73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>
            <a:extLst>
              <a:ext uri="{FF2B5EF4-FFF2-40B4-BE49-F238E27FC236}">
                <a16:creationId xmlns:a16="http://schemas.microsoft.com/office/drawing/2014/main" id="{6BC77411-EBD8-BC4E-B4C0-72D136926223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JVM Data Types</a:t>
            </a:r>
          </a:p>
        </p:txBody>
      </p:sp>
      <p:sp>
        <p:nvSpPr>
          <p:cNvPr id="7174" name="Rectangle 3">
            <a:extLst>
              <a:ext uri="{FF2B5EF4-FFF2-40B4-BE49-F238E27FC236}">
                <a16:creationId xmlns:a16="http://schemas.microsoft.com/office/drawing/2014/main" id="{15C29E9E-57CF-AF48-83EF-2952749F4A8B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Primitive types</a:t>
            </a:r>
          </a:p>
          <a:p>
            <a:pPr lvl="1" eaLnBrk="1" hangingPunct="1"/>
            <a:r>
              <a:rPr lang="en-US" altLang="en-US"/>
              <a:t>byte, short, int, long, char, float, double, boolean</a:t>
            </a:r>
          </a:p>
          <a:p>
            <a:pPr eaLnBrk="1" hangingPunct="1"/>
            <a:r>
              <a:rPr lang="en-US" altLang="en-US"/>
              <a:t>Reference types</a:t>
            </a:r>
          </a:p>
          <a:p>
            <a:pPr lvl="1" eaLnBrk="1" hangingPunct="1"/>
            <a:r>
              <a:rPr lang="en-US" altLang="en-US"/>
              <a:t>Non-generic only (more on this later)</a:t>
            </a:r>
          </a:p>
          <a:p>
            <a:pPr lvl="1" eaLnBrk="1" hangingPunct="1"/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6CF2385-C2B8-0F49-BDC5-12988E6A3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D74351-9D0B-FD47-B5FC-C47FF5D70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>
            <a:extLst>
              <a:ext uri="{FF2B5EF4-FFF2-40B4-BE49-F238E27FC236}">
                <a16:creationId xmlns:a16="http://schemas.microsoft.com/office/drawing/2014/main" id="{0D5D9AEE-85F2-A647-B957-EDE40151A1A4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JVM Runtime Data Areas (1)</a:t>
            </a:r>
          </a:p>
        </p:txBody>
      </p:sp>
      <p:sp>
        <p:nvSpPr>
          <p:cNvPr id="8198" name="Rectangle 3">
            <a:extLst>
              <a:ext uri="{FF2B5EF4-FFF2-40B4-BE49-F238E27FC236}">
                <a16:creationId xmlns:a16="http://schemas.microsoft.com/office/drawing/2014/main" id="{D4A8EBF8-F961-2048-9D06-3FA55EE165AE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Semantics defined by the JVM Specification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Implementer may do anything that preserves these semantics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Per-thread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pc register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Stack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Holds frames (details below)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May be a real stack or may be heap allocated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ACDAED9-6652-EC48-AF61-5FD7E1FB0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91BB4A-D16D-EC42-96BC-FEA294312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>
            <a:extLst>
              <a:ext uri="{FF2B5EF4-FFF2-40B4-BE49-F238E27FC236}">
                <a16:creationId xmlns:a16="http://schemas.microsoft.com/office/drawing/2014/main" id="{8A8443BA-786C-004D-9C31-0FF3B8528D1A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JVM Runtime Data Areas (2)</a:t>
            </a:r>
          </a:p>
        </p:txBody>
      </p:sp>
      <p:sp>
        <p:nvSpPr>
          <p:cNvPr id="9222" name="Rectangle 3">
            <a:extLst>
              <a:ext uri="{FF2B5EF4-FFF2-40B4-BE49-F238E27FC236}">
                <a16:creationId xmlns:a16="http://schemas.microsoft.com/office/drawing/2014/main" id="{B356E424-C90B-4940-AFAB-E067CB707F55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Per-VM data – shared by all threads</a:t>
            </a:r>
          </a:p>
          <a:p>
            <a:pPr lvl="1" eaLnBrk="1" hangingPunct="1"/>
            <a:r>
              <a:rPr lang="en-US" altLang="en-US" dirty="0"/>
              <a:t>Heap – objects allocated here (new)</a:t>
            </a:r>
          </a:p>
          <a:p>
            <a:pPr lvl="1" eaLnBrk="1" hangingPunct="1"/>
            <a:r>
              <a:rPr lang="en-US" altLang="en-US" dirty="0"/>
              <a:t>Method area – per-class data</a:t>
            </a:r>
          </a:p>
          <a:p>
            <a:pPr lvl="2" eaLnBrk="1" hangingPunct="1"/>
            <a:r>
              <a:rPr lang="en-US" altLang="en-US" dirty="0"/>
              <a:t>Runtime constant pool</a:t>
            </a:r>
          </a:p>
          <a:p>
            <a:pPr lvl="2" eaLnBrk="1" hangingPunct="1"/>
            <a:r>
              <a:rPr lang="en-US" altLang="en-US" dirty="0"/>
              <a:t>Field and method data</a:t>
            </a:r>
          </a:p>
          <a:p>
            <a:pPr lvl="2" eaLnBrk="1" hangingPunct="1"/>
            <a:r>
              <a:rPr lang="en-US" altLang="en-US" dirty="0"/>
              <a:t>Code for methods and constructors</a:t>
            </a:r>
          </a:p>
          <a:p>
            <a:pPr eaLnBrk="1" hangingPunct="1"/>
            <a:r>
              <a:rPr lang="en-US" altLang="en-US" dirty="0"/>
              <a:t>Native method stacks</a:t>
            </a:r>
          </a:p>
          <a:p>
            <a:pPr lvl="1" eaLnBrk="1" hangingPunct="1"/>
            <a:r>
              <a:rPr lang="en-US" altLang="en-US" dirty="0"/>
              <a:t>Regular C-like stacks or equivalent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5E592B-8780-1E40-861D-6A2B3CA92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C6898B-623E-A343-958D-91FF4F243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>
            <a:extLst>
              <a:ext uri="{FF2B5EF4-FFF2-40B4-BE49-F238E27FC236}">
                <a16:creationId xmlns:a16="http://schemas.microsoft.com/office/drawing/2014/main" id="{FB2D2166-E530-874B-855C-9B86A4DA478E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Frames </a:t>
            </a:r>
          </a:p>
        </p:txBody>
      </p:sp>
      <p:sp>
        <p:nvSpPr>
          <p:cNvPr id="10246" name="Rectangle 3">
            <a:extLst>
              <a:ext uri="{FF2B5EF4-FFF2-40B4-BE49-F238E27FC236}">
                <a16:creationId xmlns:a16="http://schemas.microsoft.com/office/drawing/2014/main" id="{ECB2AD29-7DD7-3D49-BAD9-1D2AECFAC430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sz="2800" dirty="0"/>
              <a:t>Created when method invoked; destroyed when method completes</a:t>
            </a:r>
          </a:p>
          <a:p>
            <a:pPr lvl="1"/>
            <a:r>
              <a:rPr lang="en-US" altLang="en-US" sz="2600" dirty="0"/>
              <a:t>This is why Java “lambdas” aren’t real first-class closures – environments not retained when creating function exits</a:t>
            </a:r>
          </a:p>
          <a:p>
            <a:pPr eaLnBrk="1" hangingPunct="1"/>
            <a:r>
              <a:rPr lang="en-US" altLang="en-US" sz="2800" dirty="0"/>
              <a:t>Allocated on stack of creating thread</a:t>
            </a:r>
          </a:p>
          <a:p>
            <a:pPr eaLnBrk="1" hangingPunct="1"/>
            <a:r>
              <a:rPr lang="en-US" altLang="en-US" sz="2800" dirty="0"/>
              <a:t>Contents</a:t>
            </a:r>
          </a:p>
          <a:p>
            <a:pPr lvl="1" eaLnBrk="1" hangingPunct="1"/>
            <a:r>
              <a:rPr lang="en-US" altLang="en-US" sz="2400" dirty="0"/>
              <a:t>Local variables</a:t>
            </a:r>
          </a:p>
          <a:p>
            <a:pPr lvl="1" eaLnBrk="1" hangingPunct="1"/>
            <a:r>
              <a:rPr lang="en-US" altLang="en-US" sz="2400" dirty="0"/>
              <a:t>Operand stack used by JVM instructions</a:t>
            </a:r>
          </a:p>
          <a:p>
            <a:pPr lvl="1" eaLnBrk="1" hangingPunct="1"/>
            <a:r>
              <a:rPr lang="en-US" altLang="en-US" sz="2400" dirty="0"/>
              <a:t>Reference to runtime constant pool</a:t>
            </a:r>
          </a:p>
          <a:p>
            <a:pPr lvl="2" eaLnBrk="1" hangingPunct="1"/>
            <a:r>
              <a:rPr lang="en-US" altLang="en-US" sz="2000" dirty="0"/>
              <a:t>Symbolic data that supports dynamic linking</a:t>
            </a:r>
          </a:p>
          <a:p>
            <a:pPr lvl="1" eaLnBrk="1" hangingPunct="1"/>
            <a:r>
              <a:rPr lang="en-US" altLang="en-US" sz="2400" dirty="0"/>
              <a:t>Anything else the implementer wants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473D565-979C-B54D-A3CC-AF7A32C78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413 Spring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BD4F71-02FA-DD4F-8B93-5D744C6D6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D875-710A-EF4D-8272-6E1EBCAAC158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  <p:tag name="WEBEXPORTGUID" val="87977bc4-9cf4-4a11-b043-20d5e4295caf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lec25-llparsing</Template>
  <TotalTime>457</TotalTime>
  <Words>2434</Words>
  <Application>Microsoft Macintosh PowerPoint</Application>
  <PresentationFormat>On-screen Show (4:3)</PresentationFormat>
  <Paragraphs>392</Paragraphs>
  <Slides>44</Slides>
  <Notes>1</Notes>
  <HiddenSlides>10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0" baseType="lpstr">
      <vt:lpstr>Arial</vt:lpstr>
      <vt:lpstr>Courier New</vt:lpstr>
      <vt:lpstr>Tahoma</vt:lpstr>
      <vt:lpstr>Times New Roman</vt:lpstr>
      <vt:lpstr>Wingdings</vt:lpstr>
      <vt:lpstr>simple</vt:lpstr>
      <vt:lpstr>CSE 413 Programming Languages &amp; Implementation</vt:lpstr>
      <vt:lpstr>Agenda</vt:lpstr>
      <vt:lpstr>Java Implementation Overview</vt:lpstr>
      <vt:lpstr>JVM Architecture</vt:lpstr>
      <vt:lpstr>Stack Machine Code Example</vt:lpstr>
      <vt:lpstr>JVM Data Types</vt:lpstr>
      <vt:lpstr>JVM Runtime Data Areas (1)</vt:lpstr>
      <vt:lpstr>JVM Runtime Data Areas (2)</vt:lpstr>
      <vt:lpstr>Frames </vt:lpstr>
      <vt:lpstr>Representation of Objects</vt:lpstr>
      <vt:lpstr>JVM Instruction Set</vt:lpstr>
      <vt:lpstr>Instruction Sampler (1)</vt:lpstr>
      <vt:lpstr>Instruction Sampler (2)</vt:lpstr>
      <vt:lpstr>Instruction Sampler (3)</vt:lpstr>
      <vt:lpstr>Instruction Sampler (4)</vt:lpstr>
      <vt:lpstr>Instruction Sampler (5)</vt:lpstr>
      <vt:lpstr>Instruction Sampler (6)</vt:lpstr>
      <vt:lpstr>Instruction Sampler (7)</vt:lpstr>
      <vt:lpstr>JVM and Generics</vt:lpstr>
      <vt:lpstr>Generics and Type Erasure</vt:lpstr>
      <vt:lpstr>Class File Format</vt:lpstr>
      <vt:lpstr>Contents of Class Files (1)</vt:lpstr>
      <vt:lpstr>Contents of Class Files (2)</vt:lpstr>
      <vt:lpstr>Constraints on Class Files (1)</vt:lpstr>
      <vt:lpstr>Constraints on Class Files (2)</vt:lpstr>
      <vt:lpstr>Class Loaders</vt:lpstr>
      <vt:lpstr>Readying .class Files for Execution</vt:lpstr>
      <vt:lpstr>Loading</vt:lpstr>
      <vt:lpstr>Linking</vt:lpstr>
      <vt:lpstr>Linking: Verification</vt:lpstr>
      <vt:lpstr>Linking: Preparation</vt:lpstr>
      <vt:lpstr>Linking: Resolution</vt:lpstr>
      <vt:lpstr>Initialization</vt:lpstr>
      <vt:lpstr>Virtual Machine Startup</vt:lpstr>
      <vt:lpstr>Execution Engines</vt:lpstr>
      <vt:lpstr>Hybrid Implementations</vt:lpstr>
      <vt:lpstr>JIT optimization implications</vt:lpstr>
      <vt:lpstr>C# and Microsoft CLR</vt:lpstr>
      <vt:lpstr>Memory Management</vt:lpstr>
      <vt:lpstr>Escape Analysis</vt:lpstr>
      <vt:lpstr>Using Escape Analysis</vt:lpstr>
      <vt:lpstr>Exception Handling</vt:lpstr>
      <vt:lpstr>Implementing Exception Handling</vt:lpstr>
      <vt:lpstr>Summary</vt:lpstr>
    </vt:vector>
  </TitlesOfParts>
  <Company>UW CSE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582 – Compilers</dc:title>
  <dc:creator>Hal Perkins</dc:creator>
  <cp:lastModifiedBy>Hal Perkins</cp:lastModifiedBy>
  <cp:revision>40</cp:revision>
  <cp:lastPrinted>2021-06-02T19:04:03Z</cp:lastPrinted>
  <dcterms:created xsi:type="dcterms:W3CDTF">2002-10-01T01:44:57Z</dcterms:created>
  <dcterms:modified xsi:type="dcterms:W3CDTF">2021-06-02T19:04:04Z</dcterms:modified>
</cp:coreProperties>
</file>