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259" r:id="rId4"/>
    <p:sldId id="260" r:id="rId5"/>
    <p:sldId id="282" r:id="rId6"/>
    <p:sldId id="283" r:id="rId7"/>
    <p:sldId id="284" r:id="rId8"/>
    <p:sldId id="291" r:id="rId9"/>
    <p:sldId id="292" r:id="rId10"/>
    <p:sldId id="261" r:id="rId11"/>
    <p:sldId id="285" r:id="rId12"/>
    <p:sldId id="286" r:id="rId13"/>
    <p:sldId id="268" r:id="rId14"/>
    <p:sldId id="267" r:id="rId15"/>
    <p:sldId id="263" r:id="rId16"/>
    <p:sldId id="264" r:id="rId17"/>
    <p:sldId id="266" r:id="rId18"/>
    <p:sldId id="269" r:id="rId19"/>
    <p:sldId id="288" r:id="rId20"/>
    <p:sldId id="289" r:id="rId21"/>
    <p:sldId id="290" r:id="rId22"/>
    <p:sldId id="265" r:id="rId23"/>
    <p:sldId id="270" r:id="rId24"/>
    <p:sldId id="271" r:id="rId25"/>
    <p:sldId id="272" r:id="rId26"/>
    <p:sldId id="274" r:id="rId27"/>
    <p:sldId id="273" r:id="rId28"/>
    <p:sldId id="275" r:id="rId29"/>
    <p:sldId id="276" r:id="rId30"/>
    <p:sldId id="277" r:id="rId31"/>
    <p:sldId id="278" r:id="rId32"/>
    <p:sldId id="279" r:id="rId33"/>
    <p:sldId id="280" r:id="rId34"/>
    <p:sldId id="281" r:id="rId35"/>
  </p:sldIdLst>
  <p:sldSz cx="9144000" cy="6858000" type="screen4x3"/>
  <p:notesSz cx="6934200" cy="9220200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096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74"/>
    <p:restoredTop sz="91959" autoAdjust="0"/>
  </p:normalViewPr>
  <p:slideViewPr>
    <p:cSldViewPr>
      <p:cViewPr varScale="1">
        <p:scale>
          <a:sx n="109" d="100"/>
          <a:sy n="109" d="100"/>
        </p:scale>
        <p:origin x="3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8"/>
    </p:cViewPr>
  </p:sorterViewPr>
  <p:notesViewPr>
    <p:cSldViewPr>
      <p:cViewPr varScale="1">
        <p:scale>
          <a:sx n="89" d="100"/>
          <a:sy n="89" d="100"/>
        </p:scale>
        <p:origin x="3040" y="17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 smtClean="0">
                <a:latin typeface="Arial" pitchFamily="34" charset="0"/>
              </a:defRPr>
            </a:lvl1pPr>
          </a:lstStyle>
          <a:p>
            <a:pPr>
              <a:defRPr/>
            </a:pPr>
            <a:fld id="{467AAC04-C8A7-49F4-84A3-4B41D58E73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03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3738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9" y="4379596"/>
            <a:ext cx="5546725" cy="414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FB828B6-A826-402D-AC51-9E40DB5C0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49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AAC16-6BD5-8C47-9983-5B1BCDCD28D5}" type="datetime1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5F97F-86A0-4C6D-9940-937D5033CD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9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83B2B9-C513-164B-9ED8-845C7AEC45AC}" type="datetime1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63FB5-F2A9-4739-90AC-28BC7ED1C3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2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4F681E-5A82-9C4A-BB6C-8F4358ED5DE3}" type="datetime1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72487-1189-40F1-B783-E56463B6D7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C363-90D2-4A4E-956F-9580D9907846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613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7BE12-9E06-404B-9CBD-ADAAAC92127F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6139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38FD-AC01-D645-96F5-8757BC3B1720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6139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1AF3-F8FB-984A-B42B-8ED2EB63F712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278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58D0-D167-9647-AC54-493660B592EA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278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4214-4642-4945-B6E5-A0E69F42E193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278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26ABB-F32B-3945-88BF-B4E8BEE44388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278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DAF7-6A9A-4F4B-A5A1-23418859278C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H-</a:t>
            </a:r>
            <a:fld id="{251590B9-7806-447E-A3E8-D5F19F5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6512" y="214314"/>
            <a:ext cx="7553325" cy="547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2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3D6A22-F2DF-AA4B-BD79-7EA7AAE03FF8}" type="datetime1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EBDD1B-932B-614F-818A-4B91FEEADAC1}" type="datetime1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F8BA7-D86C-48B8-B2BD-B3B38453CA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6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85508-A0BA-B042-8BB6-D2D584C57535}" type="datetime1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411BF-5E07-473A-85CE-6D0B7DCF5B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13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0461D-38DC-8241-B31E-66748FA3B64C}" type="datetime1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DE9DF-662C-4980-8C6D-C9F9AF7800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8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8C750-EE61-7143-A099-F66747D1C71F}" type="datetime1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186FD-622B-48EE-A556-8951819FE3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3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FF40EB-612E-984B-9F1C-53FCA682BE0A}" type="datetime1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14E09-7FC6-4E84-B83C-815E76F725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08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3C494-A32A-9241-BE3A-486A842A1074}" type="datetime1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C6074-E21C-4AF8-AA03-6E9E3CD7E0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11410-B3DF-AE4F-9036-4DFEA1426CD8}" type="datetime1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A0AB9-48A8-4ABE-83E3-3231578F42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4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fld id="{A4090AAF-815B-6841-A0CA-3A67BE83F26C}" type="datetime1">
              <a:rPr lang="en-US" smtClean="0"/>
              <a:pPr>
                <a:defRPr/>
              </a:pPr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50965"/>
                </a:solidFill>
              </a:defRPr>
            </a:lvl1pPr>
          </a:lstStyle>
          <a:p>
            <a:pPr>
              <a:defRPr/>
            </a:pPr>
            <a:fld id="{C133E206-8416-4F80-A347-31EDCF60BA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6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2" r:id="rId17"/>
    <p:sldLayoutId id="2147483803" r:id="rId18"/>
    <p:sldLayoutId id="2147483804" r:id="rId1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5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dirty="0">
                <a:solidFill>
                  <a:srgbClr val="650965"/>
                </a:solidFill>
              </a:rPr>
              <a:t>CSE 413</a:t>
            </a:r>
            <a:br>
              <a:rPr lang="en-US" dirty="0">
                <a:solidFill>
                  <a:srgbClr val="650965"/>
                </a:solidFill>
              </a:rPr>
            </a:br>
            <a:r>
              <a:rPr lang="en-US" dirty="0">
                <a:solidFill>
                  <a:srgbClr val="650965"/>
                </a:solidFill>
              </a:rPr>
              <a:t>Programming Languages &amp;</a:t>
            </a:r>
            <a:br>
              <a:rPr lang="en-US" dirty="0">
                <a:solidFill>
                  <a:srgbClr val="650965"/>
                </a:solidFill>
              </a:rPr>
            </a:br>
            <a:r>
              <a:rPr lang="en-US" dirty="0">
                <a:solidFill>
                  <a:srgbClr val="650965"/>
                </a:solidFill>
              </a:rPr>
              <a:t>Implementation</a:t>
            </a:r>
          </a:p>
        </p:txBody>
      </p:sp>
      <p:sp>
        <p:nvSpPr>
          <p:cNvPr id="3078" name="Rectangle 16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800" dirty="0">
                <a:solidFill>
                  <a:srgbClr val="650965"/>
                </a:solidFill>
              </a:rPr>
              <a:t>Hal Perkins</a:t>
            </a:r>
          </a:p>
          <a:p>
            <a:pPr eaLnBrk="1" hangingPunct="1"/>
            <a:r>
              <a:rPr lang="en-US" sz="2800" dirty="0">
                <a:solidFill>
                  <a:srgbClr val="650965"/>
                </a:solidFill>
              </a:rPr>
              <a:t>Spring 2021</a:t>
            </a:r>
          </a:p>
          <a:p>
            <a:pPr eaLnBrk="1" hangingPunct="1"/>
            <a:r>
              <a:rPr lang="en-US" sz="2800" dirty="0">
                <a:solidFill>
                  <a:srgbClr val="650965"/>
                </a:solidFill>
              </a:rPr>
              <a:t>Memory Management &amp; Garbage Collection</a:t>
            </a:r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586F07FF-C179-4CB3-A89D-1530F1CEAFE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Automatically reclaim heap memory no longer in use by the program</a:t>
            </a:r>
          </a:p>
          <a:p>
            <a:pPr lvl="1"/>
            <a:r>
              <a:rPr lang="en-US" dirty="0"/>
              <a:t>Simplify programming</a:t>
            </a:r>
          </a:p>
          <a:p>
            <a:pPr lvl="1"/>
            <a:r>
              <a:rPr lang="en-US" dirty="0"/>
              <a:t>Better modularity, concurrency</a:t>
            </a:r>
          </a:p>
          <a:p>
            <a:pPr lvl="1"/>
            <a:r>
              <a:rPr lang="en-US" dirty="0"/>
              <a:t>Avoids huge problems with dangling pointers</a:t>
            </a:r>
          </a:p>
          <a:p>
            <a:pPr lvl="1"/>
            <a:r>
              <a:rPr lang="en-US" dirty="0"/>
              <a:t>Almost required for type safety</a:t>
            </a:r>
          </a:p>
          <a:p>
            <a:pPr lvl="1"/>
            <a:r>
              <a:rPr lang="en-US" dirty="0"/>
              <a:t>But not a panacea – still need to watch for stale pointers, GC’s version of “memory leaks”</a:t>
            </a:r>
          </a:p>
          <a:p>
            <a:pPr lvl="2"/>
            <a:r>
              <a:rPr lang="en-US" dirty="0"/>
              <a:t>i.e., pointers in live data to no-longer-used data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93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33400" y="1828800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5334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2400" y="2744015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506830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1066800" y="388783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93821" y="434503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350683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7400" y="350683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 an object; fast!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33400" y="4992730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5561680" y="537373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80680" y="5786438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3400" y="4992730"/>
            <a:ext cx="502828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499273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 more objects; and one more, please?</a:t>
            </a:r>
          </a:p>
        </p:txBody>
      </p:sp>
    </p:spTree>
    <p:extLst>
      <p:ext uri="{BB962C8B-B14F-4D97-AF65-F5344CB8AC3E}">
        <p14:creationId xmlns:p14="http://schemas.microsoft.com/office/powerpoint/2010/main" val="276529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46018" y="14594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 another object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37639" y="2919088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 flipV="1">
            <a:off x="5765919" y="3300088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17286" y="3349392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7639" y="2919088"/>
            <a:ext cx="12833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74017" y="2919088"/>
            <a:ext cx="141531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012986" y="2919088"/>
            <a:ext cx="12833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141323" y="2919088"/>
            <a:ext cx="233990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383354" y="2919088"/>
            <a:ext cx="197875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589270" y="2919088"/>
            <a:ext cx="138969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728239" y="2919088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856576" y="2919088"/>
            <a:ext cx="533400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97036" y="2919088"/>
            <a:ext cx="156140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33414" y="2919088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638629" y="2919088"/>
            <a:ext cx="162092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800720" y="2919088"/>
            <a:ext cx="233990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031178" y="2919088"/>
            <a:ext cx="209448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176040" y="2919088"/>
            <a:ext cx="207635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387636" y="2919088"/>
            <a:ext cx="26968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655449" y="2919088"/>
            <a:ext cx="393923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052902" y="2919088"/>
            <a:ext cx="12833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142576" y="2919088"/>
            <a:ext cx="22855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328249" y="2919088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456586" y="2919088"/>
            <a:ext cx="157184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615859" y="2919088"/>
            <a:ext cx="366963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904533" y="2919088"/>
            <a:ext cx="138969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043502" y="2919088"/>
            <a:ext cx="12833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171838" y="2919088"/>
            <a:ext cx="570937" cy="381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09389" y="1447800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5735514" y="1828801"/>
            <a:ext cx="2155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107237" y="1920757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9389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45767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84736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113073" y="1447800"/>
            <a:ext cx="23399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355104" y="1447800"/>
            <a:ext cx="197875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561020" y="1447800"/>
            <a:ext cx="138969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699989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828326" y="144780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368786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505164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644133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772470" y="1447800"/>
            <a:ext cx="23399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913799" y="1447800"/>
            <a:ext cx="29857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3147789" y="1447800"/>
            <a:ext cx="509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359386" y="1447800"/>
            <a:ext cx="45014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487723" y="144780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024652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4114326" y="1447800"/>
            <a:ext cx="22855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299999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4428336" y="1447800"/>
            <a:ext cx="23399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587609" y="1447800"/>
            <a:ext cx="366963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876283" y="1447800"/>
            <a:ext cx="138969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015252" y="1447800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143588" y="1447800"/>
            <a:ext cx="5709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H="1">
            <a:off x="871388" y="2430180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1428838" y="2420740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H="1">
            <a:off x="1763642" y="2423151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2543077" y="2443691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H="1">
            <a:off x="4651015" y="2430180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H="1">
            <a:off x="4327283" y="2420740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658754" y="2125838"/>
            <a:ext cx="1131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"roots"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076423" y="290054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Trace reachable objects</a:t>
            </a:r>
          </a:p>
        </p:txBody>
      </p:sp>
      <p:sp>
        <p:nvSpPr>
          <p:cNvPr id="83" name="Freeform 82"/>
          <p:cNvSpPr/>
          <p:nvPr/>
        </p:nvSpPr>
        <p:spPr bwMode="auto">
          <a:xfrm>
            <a:off x="901073" y="3304187"/>
            <a:ext cx="735495" cy="14335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1268820" y="3302463"/>
            <a:ext cx="1136258" cy="14335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3003762" y="3307117"/>
            <a:ext cx="1136258" cy="26343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6" name="Freeform 85"/>
          <p:cNvSpPr/>
          <p:nvPr/>
        </p:nvSpPr>
        <p:spPr bwMode="auto">
          <a:xfrm flipH="1">
            <a:off x="3564711" y="3307117"/>
            <a:ext cx="1171333" cy="48187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37639" y="4574773"/>
            <a:ext cx="5181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H="1" flipV="1">
            <a:off x="2283715" y="4983045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263133" y="5067926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44267" y="4574773"/>
            <a:ext cx="141531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83675" y="4574773"/>
            <a:ext cx="197875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1080227" y="4573752"/>
            <a:ext cx="160596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233623" y="4574773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363053" y="4573752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1491918" y="4576227"/>
            <a:ext cx="26968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767810" y="4576227"/>
            <a:ext cx="128337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1899650" y="4576227"/>
            <a:ext cx="366963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H="1">
            <a:off x="742426" y="4079928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>
            <a:off x="893490" y="4088402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>
            <a:off x="1093551" y="4073929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H="1">
            <a:off x="1391573" y="4084844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H="1">
            <a:off x="1810482" y="4095057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H="1">
            <a:off x="1949890" y="4117435"/>
            <a:ext cx="128337" cy="4889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223949" y="3669267"/>
            <a:ext cx="1131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"roots"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065275" y="4468433"/>
            <a:ext cx="2919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Compact </a:t>
            </a:r>
            <a:r>
              <a:rPr lang="en-US" dirty="0" err="1"/>
              <a:t>unreachables</a:t>
            </a:r>
            <a:r>
              <a:rPr lang="en-US" dirty="0"/>
              <a:t>;</a:t>
            </a:r>
          </a:p>
          <a:p>
            <a:r>
              <a:rPr lang="en-US" dirty="0"/>
              <a:t>update </a:t>
            </a:r>
            <a:r>
              <a:rPr lang="en-US" i="1" dirty="0"/>
              <a:t>all</a:t>
            </a:r>
            <a:r>
              <a:rPr lang="en-US" dirty="0"/>
              <a:t> pointers</a:t>
            </a:r>
          </a:p>
        </p:txBody>
      </p:sp>
      <p:sp>
        <p:nvSpPr>
          <p:cNvPr id="122" name="Freeform 121"/>
          <p:cNvSpPr/>
          <p:nvPr/>
        </p:nvSpPr>
        <p:spPr bwMode="auto">
          <a:xfrm>
            <a:off x="901074" y="4959872"/>
            <a:ext cx="204214" cy="14335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3" name="Freeform 122"/>
          <p:cNvSpPr/>
          <p:nvPr/>
        </p:nvSpPr>
        <p:spPr bwMode="auto">
          <a:xfrm>
            <a:off x="802561" y="4965667"/>
            <a:ext cx="925678" cy="134657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4" name="Freeform 123"/>
          <p:cNvSpPr/>
          <p:nvPr/>
        </p:nvSpPr>
        <p:spPr bwMode="auto">
          <a:xfrm>
            <a:off x="1268820" y="4983045"/>
            <a:ext cx="557932" cy="26343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5" name="Freeform 124"/>
          <p:cNvSpPr/>
          <p:nvPr/>
        </p:nvSpPr>
        <p:spPr bwMode="auto">
          <a:xfrm flipH="1">
            <a:off x="1160835" y="4943009"/>
            <a:ext cx="917392" cy="481879"/>
          </a:xfrm>
          <a:custGeom>
            <a:avLst/>
            <a:gdLst>
              <a:gd name="connsiteX0" fmla="*/ 0 w 735495"/>
              <a:gd name="connsiteY0" fmla="*/ 7952 h 143359"/>
              <a:gd name="connsiteX1" fmla="*/ 107342 w 735495"/>
              <a:gd name="connsiteY1" fmla="*/ 115294 h 143359"/>
              <a:gd name="connsiteX2" fmla="*/ 469127 w 735495"/>
              <a:gd name="connsiteY2" fmla="*/ 135172 h 143359"/>
              <a:gd name="connsiteX3" fmla="*/ 735495 w 735495"/>
              <a:gd name="connsiteY3" fmla="*/ 0 h 143359"/>
              <a:gd name="connsiteX4" fmla="*/ 735495 w 735495"/>
              <a:gd name="connsiteY4" fmla="*/ 0 h 143359"/>
              <a:gd name="connsiteX5" fmla="*/ 735495 w 735495"/>
              <a:gd name="connsiteY5" fmla="*/ 0 h 14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5495" h="143359">
                <a:moveTo>
                  <a:pt x="0" y="7952"/>
                </a:moveTo>
                <a:cubicBezTo>
                  <a:pt x="14577" y="51021"/>
                  <a:pt x="29154" y="94091"/>
                  <a:pt x="107342" y="115294"/>
                </a:cubicBezTo>
                <a:cubicBezTo>
                  <a:pt x="185530" y="136497"/>
                  <a:pt x="364435" y="154388"/>
                  <a:pt x="469127" y="135172"/>
                </a:cubicBezTo>
                <a:cubicBezTo>
                  <a:pt x="573819" y="115956"/>
                  <a:pt x="735495" y="0"/>
                  <a:pt x="735495" y="0"/>
                </a:cubicBezTo>
                <a:lnTo>
                  <a:pt x="735495" y="0"/>
                </a:lnTo>
                <a:lnTo>
                  <a:pt x="735495" y="0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8377" y="5791221"/>
            <a:ext cx="8053611" cy="369332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99000">
                <a:schemeClr val="accent2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GC does not find garbage: it finds live objects and ignores all other memory</a:t>
            </a:r>
          </a:p>
        </p:txBody>
      </p:sp>
    </p:spTree>
    <p:extLst>
      <p:ext uri="{BB962C8B-B14F-4D97-AF65-F5344CB8AC3E}">
        <p14:creationId xmlns:p14="http://schemas.microsoft.com/office/powerpoint/2010/main" val="2250562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Heap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Most objects are small (&lt; 128 bytes)</a:t>
            </a:r>
          </a:p>
          <a:p>
            <a:r>
              <a:rPr lang="en-US"/>
              <a:t>Object-oriented and functional code allocates a huge number of short-lived objects</a:t>
            </a:r>
          </a:p>
          <a:p>
            <a:r>
              <a:rPr lang="en-US"/>
              <a:t>Want allocation, recycling to be fast and low overhead</a:t>
            </a:r>
          </a:p>
          <a:p>
            <a:pPr lvl="1"/>
            <a:r>
              <a:rPr lang="en-US"/>
              <a:t>Serious engineering required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76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Usually multiple free lists organized by size for small objects (8, 16, 24, 32, … depends on alignment); additional list for large blocks</a:t>
            </a:r>
          </a:p>
          <a:p>
            <a:pPr lvl="1"/>
            <a:r>
              <a:rPr lang="en-US"/>
              <a:t>Regular malloc does exactly the same</a:t>
            </a:r>
          </a:p>
          <a:p>
            <a:r>
              <a:rPr lang="en-US"/>
              <a:t>Allocation</a:t>
            </a:r>
          </a:p>
          <a:p>
            <a:pPr lvl="1"/>
            <a:r>
              <a:rPr lang="en-US"/>
              <a:t>Grab a free object from the right free list</a:t>
            </a:r>
          </a:p>
          <a:p>
            <a:pPr lvl="1"/>
            <a:r>
              <a:rPr lang="en-US"/>
              <a:t>No more memory of the right size triggers a collection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06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What is Garbage?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An object is </a:t>
            </a:r>
            <a:r>
              <a:rPr lang="en-US" i="1" dirty="0">
                <a:solidFill>
                  <a:srgbClr val="0000FF"/>
                </a:solidFill>
              </a:rPr>
              <a:t>live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if it is still in use</a:t>
            </a:r>
          </a:p>
          <a:p>
            <a:r>
              <a:rPr lang="en-US" dirty="0"/>
              <a:t>GC needs to be conservative</a:t>
            </a:r>
          </a:p>
          <a:p>
            <a:pPr lvl="1"/>
            <a:r>
              <a:rPr lang="en-US" dirty="0"/>
              <a:t>OK to keep memory no longer in use</a:t>
            </a:r>
          </a:p>
          <a:p>
            <a:pPr lvl="1"/>
            <a:r>
              <a:rPr lang="en-US" dirty="0"/>
              <a:t>Not ok to reclaim something that is live</a:t>
            </a:r>
          </a:p>
          <a:p>
            <a:r>
              <a:rPr lang="en-US" dirty="0"/>
              <a:t>An object is </a:t>
            </a:r>
            <a:r>
              <a:rPr lang="en-US" i="1" dirty="0">
                <a:solidFill>
                  <a:srgbClr val="0000FF"/>
                </a:solidFill>
              </a:rPr>
              <a:t>garbage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if it is not live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Reachability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Root set </a:t>
            </a:r>
            <a:r>
              <a:rPr lang="en-US" dirty="0"/>
              <a:t>: the set of global and local (stack + register) variables visible to active procedures</a:t>
            </a:r>
          </a:p>
          <a:p>
            <a:r>
              <a:rPr lang="en-US" dirty="0"/>
              <a:t>Heap objects are </a:t>
            </a:r>
            <a:r>
              <a:rPr lang="en-US" i="1" dirty="0">
                <a:solidFill>
                  <a:srgbClr val="0000FF"/>
                </a:solidFill>
              </a:rPr>
              <a:t>reachable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dirty="0"/>
              <a:t>They are directly accessible from the root set</a:t>
            </a:r>
          </a:p>
          <a:p>
            <a:pPr lvl="1"/>
            <a:r>
              <a:rPr lang="en-US" dirty="0"/>
              <a:t>They are accessible from another reachable heap object (pointers/references)</a:t>
            </a:r>
          </a:p>
          <a:p>
            <a:r>
              <a:rPr lang="en-US" dirty="0" err="1"/>
              <a:t>Liveness</a:t>
            </a:r>
            <a:r>
              <a:rPr lang="en-US" dirty="0"/>
              <a:t> implies reachability (conservative approximation)</a:t>
            </a:r>
          </a:p>
          <a:p>
            <a:r>
              <a:rPr lang="en-US" dirty="0"/>
              <a:t>Not reachable implies garbage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02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Tracing Collectors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Mark the objects reachable from the root set, then perform a transitive closure to find all reachable objects</a:t>
            </a:r>
          </a:p>
          <a:p>
            <a:r>
              <a:rPr lang="en-US" dirty="0"/>
              <a:t>All unmarked objects are dead and can be reclaimed</a:t>
            </a:r>
          </a:p>
          <a:p>
            <a:r>
              <a:rPr lang="en-US" dirty="0"/>
              <a:t>Various algorithms: mark-sweep, copying, generational…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663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Mark-Sweep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Mark phase – find the live objects</a:t>
            </a:r>
          </a:p>
          <a:p>
            <a:pPr lvl="1"/>
            <a:r>
              <a:rPr lang="en-US"/>
              <a:t>Transitive closure from root set marking all live objects</a:t>
            </a:r>
          </a:p>
          <a:p>
            <a:r>
              <a:rPr lang="en-US"/>
              <a:t>Sweep phase</a:t>
            </a:r>
          </a:p>
          <a:p>
            <a:pPr lvl="1"/>
            <a:r>
              <a:rPr lang="en-US"/>
              <a:t>Sweep memory for unmarked objects and return to appropriate free list(s)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15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GC Start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19050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819400" y="25527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954864" y="23622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019300" y="285529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429000" y="31194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183464" y="34290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04552" y="36576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419600" y="14097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679790" y="35989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908390" y="42466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43854" y="40561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095311" y="455925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517990" y="481339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272454" y="51229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3593542" y="53515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5508590" y="31036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5145594" y="17598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374194" y="24075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6509658" y="22170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561115" y="272018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5983794" y="297432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738258" y="32838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059346" y="35124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6974394" y="12645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102807" y="36147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1331407" y="42624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2466871" y="40719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8328" y="4575036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1941007" y="4829176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695471" y="51387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1016559" y="53673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2931607" y="31194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9" name="Straight Arrow Connector 38"/>
          <p:cNvCxnSpPr>
            <a:stCxn id="33" idx="3"/>
            <a:endCxn id="31" idx="1"/>
          </p:cNvCxnSpPr>
          <p:nvPr/>
        </p:nvCxnSpPr>
        <p:spPr bwMode="auto">
          <a:xfrm flipV="1">
            <a:off x="746928" y="4376738"/>
            <a:ext cx="584479" cy="3125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>
            <a:endCxn id="34" idx="1"/>
          </p:cNvCxnSpPr>
          <p:nvPr/>
        </p:nvCxnSpPr>
        <p:spPr bwMode="auto">
          <a:xfrm>
            <a:off x="1560007" y="4385399"/>
            <a:ext cx="381000" cy="5580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endCxn id="12" idx="0"/>
          </p:cNvCxnSpPr>
          <p:nvPr/>
        </p:nvCxnSpPr>
        <p:spPr bwMode="auto">
          <a:xfrm>
            <a:off x="2094453" y="3085237"/>
            <a:ext cx="524399" cy="5723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stCxn id="8" idx="2"/>
            <a:endCxn id="37" idx="0"/>
          </p:cNvCxnSpPr>
          <p:nvPr/>
        </p:nvCxnSpPr>
        <p:spPr bwMode="auto">
          <a:xfrm flipH="1">
            <a:off x="3045907" y="2590800"/>
            <a:ext cx="1023257" cy="528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stCxn id="8" idx="2"/>
            <a:endCxn id="25" idx="1"/>
          </p:cNvCxnSpPr>
          <p:nvPr/>
        </p:nvCxnSpPr>
        <p:spPr bwMode="auto">
          <a:xfrm>
            <a:off x="4069164" y="2590800"/>
            <a:ext cx="491951" cy="243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>
            <a:stCxn id="13" idx="2"/>
            <a:endCxn id="8" idx="0"/>
          </p:cNvCxnSpPr>
          <p:nvPr/>
        </p:nvCxnSpPr>
        <p:spPr bwMode="auto">
          <a:xfrm flipH="1">
            <a:off x="4069164" y="1638300"/>
            <a:ext cx="464736" cy="723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9" idx="1"/>
            <a:endCxn id="16" idx="0"/>
          </p:cNvCxnSpPr>
          <p:nvPr/>
        </p:nvCxnSpPr>
        <p:spPr bwMode="auto">
          <a:xfrm flipH="1">
            <a:off x="5158154" y="1378889"/>
            <a:ext cx="1816240" cy="26772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>
            <a:stCxn id="22" idx="3"/>
            <a:endCxn id="23" idx="0"/>
          </p:cNvCxnSpPr>
          <p:nvPr/>
        </p:nvCxnSpPr>
        <p:spPr bwMode="auto">
          <a:xfrm>
            <a:off x="5374194" y="1874189"/>
            <a:ext cx="1143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stCxn id="24" idx="2"/>
            <a:endCxn id="23" idx="3"/>
          </p:cNvCxnSpPr>
          <p:nvPr/>
        </p:nvCxnSpPr>
        <p:spPr bwMode="auto">
          <a:xfrm flipH="1">
            <a:off x="5602794" y="2445689"/>
            <a:ext cx="1021164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6" idx="0"/>
            <a:endCxn id="25" idx="3"/>
          </p:cNvCxnSpPr>
          <p:nvPr/>
        </p:nvCxnSpPr>
        <p:spPr bwMode="auto">
          <a:xfrm flipH="1" flipV="1">
            <a:off x="4789715" y="2834487"/>
            <a:ext cx="1308379" cy="1398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>
            <a:stCxn id="27" idx="1"/>
            <a:endCxn id="19" idx="0"/>
          </p:cNvCxnSpPr>
          <p:nvPr/>
        </p:nvCxnSpPr>
        <p:spPr bwMode="auto">
          <a:xfrm flipH="1">
            <a:off x="5386754" y="3398189"/>
            <a:ext cx="1351504" cy="1724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17" idx="3"/>
            <a:endCxn id="18" idx="1"/>
          </p:cNvCxnSpPr>
          <p:nvPr/>
        </p:nvCxnSpPr>
        <p:spPr bwMode="auto">
          <a:xfrm>
            <a:off x="3323911" y="4673557"/>
            <a:ext cx="1194079" cy="254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>
            <a:stCxn id="6" idx="2"/>
            <a:endCxn id="30" idx="0"/>
          </p:cNvCxnSpPr>
          <p:nvPr/>
        </p:nvCxnSpPr>
        <p:spPr bwMode="auto">
          <a:xfrm flipH="1">
            <a:off x="1217107" y="2133600"/>
            <a:ext cx="1487993" cy="14811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69" name="Straight Arrow Connector 68"/>
          <p:cNvCxnSpPr>
            <a:stCxn id="13" idx="2"/>
            <a:endCxn id="11" idx="0"/>
          </p:cNvCxnSpPr>
          <p:nvPr/>
        </p:nvCxnSpPr>
        <p:spPr bwMode="auto">
          <a:xfrm flipH="1">
            <a:off x="4297764" y="1638300"/>
            <a:ext cx="236136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>
            <a:endCxn id="30" idx="1"/>
          </p:cNvCxnSpPr>
          <p:nvPr/>
        </p:nvCxnSpPr>
        <p:spPr bwMode="auto">
          <a:xfrm>
            <a:off x="617242" y="3626789"/>
            <a:ext cx="485565" cy="1022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243097" y="3283889"/>
            <a:ext cx="60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85" name="Straight Arrow Connector 84"/>
          <p:cNvCxnSpPr>
            <a:endCxn id="26" idx="3"/>
          </p:cNvCxnSpPr>
          <p:nvPr/>
        </p:nvCxnSpPr>
        <p:spPr bwMode="auto">
          <a:xfrm flipH="1">
            <a:off x="6212394" y="2925404"/>
            <a:ext cx="1002323" cy="163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70637" y="2689503"/>
            <a:ext cx="60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89" name="Straight Arrow Connector 88"/>
          <p:cNvCxnSpPr>
            <a:stCxn id="32" idx="3"/>
            <a:endCxn id="15" idx="1"/>
          </p:cNvCxnSpPr>
          <p:nvPr/>
        </p:nvCxnSpPr>
        <p:spPr bwMode="auto">
          <a:xfrm>
            <a:off x="2695471" y="4186238"/>
            <a:ext cx="1212919" cy="174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>
            <a:stCxn id="15" idx="0"/>
          </p:cNvCxnSpPr>
          <p:nvPr/>
        </p:nvCxnSpPr>
        <p:spPr bwMode="auto">
          <a:xfrm flipV="1">
            <a:off x="4022690" y="3596487"/>
            <a:ext cx="1046285" cy="6501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>
            <a:stCxn id="6" idx="3"/>
            <a:endCxn id="13" idx="1"/>
          </p:cNvCxnSpPr>
          <p:nvPr/>
        </p:nvCxnSpPr>
        <p:spPr bwMode="auto">
          <a:xfrm flipV="1">
            <a:off x="2819400" y="1524000"/>
            <a:ext cx="16002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>
            <a:stCxn id="10" idx="3"/>
            <a:endCxn id="14" idx="0"/>
          </p:cNvCxnSpPr>
          <p:nvPr/>
        </p:nvCxnSpPr>
        <p:spPr bwMode="auto">
          <a:xfrm>
            <a:off x="3657600" y="3233738"/>
            <a:ext cx="136490" cy="3652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/>
          <p:cNvCxnSpPr>
            <a:stCxn id="31" idx="0"/>
            <a:endCxn id="7" idx="1"/>
          </p:cNvCxnSpPr>
          <p:nvPr/>
        </p:nvCxnSpPr>
        <p:spPr bwMode="auto">
          <a:xfrm flipV="1">
            <a:off x="1445707" y="2667000"/>
            <a:ext cx="1373693" cy="1595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/>
          <p:cNvCxnSpPr>
            <a:stCxn id="15" idx="3"/>
            <a:endCxn id="19" idx="0"/>
          </p:cNvCxnSpPr>
          <p:nvPr/>
        </p:nvCxnSpPr>
        <p:spPr bwMode="auto">
          <a:xfrm>
            <a:off x="4136990" y="4360959"/>
            <a:ext cx="1249764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>
            <a:stCxn id="26" idx="2"/>
            <a:endCxn id="35" idx="3"/>
          </p:cNvCxnSpPr>
          <p:nvPr/>
        </p:nvCxnSpPr>
        <p:spPr bwMode="auto">
          <a:xfrm flipH="1">
            <a:off x="2924071" y="3202927"/>
            <a:ext cx="3174023" cy="2050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>
            <a:stCxn id="35" idx="0"/>
            <a:endCxn id="10" idx="2"/>
          </p:cNvCxnSpPr>
          <p:nvPr/>
        </p:nvCxnSpPr>
        <p:spPr bwMode="auto">
          <a:xfrm flipV="1">
            <a:off x="2809771" y="3348038"/>
            <a:ext cx="733529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410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Uniprocessor Garbage Collection Techniques</a:t>
            </a:r>
            <a:br>
              <a:rPr lang="en-US" i="1" dirty="0"/>
            </a:br>
            <a:r>
              <a:rPr lang="en-US" dirty="0"/>
              <a:t>Wilson, IWMM 1992 (longish survey)</a:t>
            </a:r>
          </a:p>
          <a:p>
            <a:endParaRPr lang="en-US" dirty="0"/>
          </a:p>
          <a:p>
            <a:r>
              <a:rPr lang="en-US" i="1" dirty="0"/>
              <a:t>The Garbage Collection Handbook </a:t>
            </a:r>
            <a:br>
              <a:rPr lang="en-US" dirty="0"/>
            </a:br>
            <a:r>
              <a:rPr lang="en-US" dirty="0"/>
              <a:t>Jones, Hosking, Moss, 2012 (book)</a:t>
            </a:r>
          </a:p>
          <a:p>
            <a:endParaRPr lang="en-US" i="1" dirty="0"/>
          </a:p>
          <a:p>
            <a:r>
              <a:rPr lang="en-US" dirty="0"/>
              <a:t>Earlier version of this lecture by Vijay Menon, CSE 501, Sp09; Jim Hogg, CSE 401/M501 Sp14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GC Mark Phase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19050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819400" y="25527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954864" y="23622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019300" y="285529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429000" y="31194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183464" y="34290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04552" y="3657600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419600" y="14097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679790" y="3598959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908390" y="42466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43854" y="40561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095311" y="455925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517990" y="4813397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272454" y="51229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3593542" y="53515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5508590" y="310365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5145594" y="17598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374194" y="24075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6509658" y="22170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561115" y="2720187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5983794" y="2974327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738258" y="32838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059346" y="35124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6974394" y="1264589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102807" y="36147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1331407" y="42624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2466871" y="40719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18328" y="4575036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1941007" y="4829176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695471" y="51387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1016559" y="5367338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2931607" y="31194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9" name="Straight Arrow Connector 38"/>
          <p:cNvCxnSpPr>
            <a:stCxn id="33" idx="3"/>
            <a:endCxn id="31" idx="1"/>
          </p:cNvCxnSpPr>
          <p:nvPr/>
        </p:nvCxnSpPr>
        <p:spPr bwMode="auto">
          <a:xfrm flipV="1">
            <a:off x="746928" y="4376738"/>
            <a:ext cx="584479" cy="3125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>
            <a:endCxn id="34" idx="1"/>
          </p:cNvCxnSpPr>
          <p:nvPr/>
        </p:nvCxnSpPr>
        <p:spPr bwMode="auto">
          <a:xfrm>
            <a:off x="1560007" y="4385399"/>
            <a:ext cx="381000" cy="5580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endCxn id="12" idx="0"/>
          </p:cNvCxnSpPr>
          <p:nvPr/>
        </p:nvCxnSpPr>
        <p:spPr bwMode="auto">
          <a:xfrm>
            <a:off x="2094453" y="3085237"/>
            <a:ext cx="524399" cy="5723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stCxn id="8" idx="2"/>
            <a:endCxn id="37" idx="0"/>
          </p:cNvCxnSpPr>
          <p:nvPr/>
        </p:nvCxnSpPr>
        <p:spPr bwMode="auto">
          <a:xfrm flipH="1">
            <a:off x="3045907" y="2590800"/>
            <a:ext cx="1023257" cy="528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stCxn id="8" idx="2"/>
            <a:endCxn id="25" idx="1"/>
          </p:cNvCxnSpPr>
          <p:nvPr/>
        </p:nvCxnSpPr>
        <p:spPr bwMode="auto">
          <a:xfrm>
            <a:off x="4069164" y="2590800"/>
            <a:ext cx="491951" cy="243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>
            <a:stCxn id="13" idx="2"/>
            <a:endCxn id="8" idx="0"/>
          </p:cNvCxnSpPr>
          <p:nvPr/>
        </p:nvCxnSpPr>
        <p:spPr bwMode="auto">
          <a:xfrm flipH="1">
            <a:off x="4069164" y="1638300"/>
            <a:ext cx="464736" cy="723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9" idx="1"/>
            <a:endCxn id="16" idx="0"/>
          </p:cNvCxnSpPr>
          <p:nvPr/>
        </p:nvCxnSpPr>
        <p:spPr bwMode="auto">
          <a:xfrm flipH="1">
            <a:off x="5158154" y="1378889"/>
            <a:ext cx="1816240" cy="26772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>
            <a:stCxn id="22" idx="3"/>
            <a:endCxn id="23" idx="0"/>
          </p:cNvCxnSpPr>
          <p:nvPr/>
        </p:nvCxnSpPr>
        <p:spPr bwMode="auto">
          <a:xfrm>
            <a:off x="5374194" y="1874189"/>
            <a:ext cx="1143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stCxn id="24" idx="2"/>
            <a:endCxn id="23" idx="3"/>
          </p:cNvCxnSpPr>
          <p:nvPr/>
        </p:nvCxnSpPr>
        <p:spPr bwMode="auto">
          <a:xfrm flipH="1">
            <a:off x="5602794" y="2445689"/>
            <a:ext cx="1021164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6" idx="0"/>
            <a:endCxn id="25" idx="3"/>
          </p:cNvCxnSpPr>
          <p:nvPr/>
        </p:nvCxnSpPr>
        <p:spPr bwMode="auto">
          <a:xfrm flipH="1" flipV="1">
            <a:off x="4789715" y="2834487"/>
            <a:ext cx="1308379" cy="1398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>
            <a:stCxn id="27" idx="1"/>
            <a:endCxn id="19" idx="0"/>
          </p:cNvCxnSpPr>
          <p:nvPr/>
        </p:nvCxnSpPr>
        <p:spPr bwMode="auto">
          <a:xfrm flipH="1">
            <a:off x="5386754" y="3398189"/>
            <a:ext cx="1351504" cy="1724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17" idx="3"/>
            <a:endCxn id="18" idx="1"/>
          </p:cNvCxnSpPr>
          <p:nvPr/>
        </p:nvCxnSpPr>
        <p:spPr bwMode="auto">
          <a:xfrm>
            <a:off x="3323911" y="4673557"/>
            <a:ext cx="1194079" cy="254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>
            <a:stCxn id="6" idx="2"/>
            <a:endCxn id="30" idx="0"/>
          </p:cNvCxnSpPr>
          <p:nvPr/>
        </p:nvCxnSpPr>
        <p:spPr bwMode="auto">
          <a:xfrm flipH="1">
            <a:off x="1217107" y="2133600"/>
            <a:ext cx="1487993" cy="14811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69" name="Straight Arrow Connector 68"/>
          <p:cNvCxnSpPr>
            <a:stCxn id="13" idx="2"/>
            <a:endCxn id="11" idx="0"/>
          </p:cNvCxnSpPr>
          <p:nvPr/>
        </p:nvCxnSpPr>
        <p:spPr bwMode="auto">
          <a:xfrm flipH="1">
            <a:off x="4297764" y="1638300"/>
            <a:ext cx="236136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>
            <a:endCxn id="30" idx="1"/>
          </p:cNvCxnSpPr>
          <p:nvPr/>
        </p:nvCxnSpPr>
        <p:spPr bwMode="auto">
          <a:xfrm>
            <a:off x="617242" y="3626789"/>
            <a:ext cx="485565" cy="1022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243097" y="3283889"/>
            <a:ext cx="601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85" name="Straight Arrow Connector 84"/>
          <p:cNvCxnSpPr>
            <a:endCxn id="26" idx="3"/>
          </p:cNvCxnSpPr>
          <p:nvPr/>
        </p:nvCxnSpPr>
        <p:spPr bwMode="auto">
          <a:xfrm flipH="1">
            <a:off x="6212394" y="2925404"/>
            <a:ext cx="1002323" cy="163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70637" y="2689503"/>
            <a:ext cx="60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89" name="Straight Arrow Connector 88"/>
          <p:cNvCxnSpPr>
            <a:stCxn id="32" idx="3"/>
            <a:endCxn id="15" idx="1"/>
          </p:cNvCxnSpPr>
          <p:nvPr/>
        </p:nvCxnSpPr>
        <p:spPr bwMode="auto">
          <a:xfrm>
            <a:off x="2695471" y="4186238"/>
            <a:ext cx="1212919" cy="174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>
            <a:stCxn id="15" idx="0"/>
          </p:cNvCxnSpPr>
          <p:nvPr/>
        </p:nvCxnSpPr>
        <p:spPr bwMode="auto">
          <a:xfrm flipV="1">
            <a:off x="4022690" y="3596487"/>
            <a:ext cx="1046285" cy="6501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>
            <a:stCxn id="6" idx="3"/>
            <a:endCxn id="13" idx="1"/>
          </p:cNvCxnSpPr>
          <p:nvPr/>
        </p:nvCxnSpPr>
        <p:spPr bwMode="auto">
          <a:xfrm flipV="1">
            <a:off x="2819400" y="1524000"/>
            <a:ext cx="16002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>
            <a:stCxn id="10" idx="3"/>
            <a:endCxn id="14" idx="0"/>
          </p:cNvCxnSpPr>
          <p:nvPr/>
        </p:nvCxnSpPr>
        <p:spPr bwMode="auto">
          <a:xfrm>
            <a:off x="3657600" y="3233738"/>
            <a:ext cx="136490" cy="3652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/>
          <p:cNvCxnSpPr>
            <a:stCxn id="31" idx="0"/>
            <a:endCxn id="7" idx="1"/>
          </p:cNvCxnSpPr>
          <p:nvPr/>
        </p:nvCxnSpPr>
        <p:spPr bwMode="auto">
          <a:xfrm flipV="1">
            <a:off x="1445707" y="2667000"/>
            <a:ext cx="1373693" cy="1595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/>
          <p:cNvCxnSpPr>
            <a:stCxn id="15" idx="3"/>
            <a:endCxn id="19" idx="0"/>
          </p:cNvCxnSpPr>
          <p:nvPr/>
        </p:nvCxnSpPr>
        <p:spPr bwMode="auto">
          <a:xfrm>
            <a:off x="4136990" y="4360959"/>
            <a:ext cx="1249764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>
            <a:stCxn id="26" idx="2"/>
            <a:endCxn id="35" idx="3"/>
          </p:cNvCxnSpPr>
          <p:nvPr/>
        </p:nvCxnSpPr>
        <p:spPr bwMode="auto">
          <a:xfrm flipH="1">
            <a:off x="2924071" y="3202927"/>
            <a:ext cx="3174023" cy="2050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>
            <a:stCxn id="35" idx="0"/>
            <a:endCxn id="10" idx="2"/>
          </p:cNvCxnSpPr>
          <p:nvPr/>
        </p:nvCxnSpPr>
        <p:spPr bwMode="auto">
          <a:xfrm flipV="1">
            <a:off x="2809771" y="3348038"/>
            <a:ext cx="733529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Rounded Rectangle 66"/>
          <p:cNvSpPr/>
          <p:nvPr/>
        </p:nvSpPr>
        <p:spPr bwMode="auto">
          <a:xfrm>
            <a:off x="6947236" y="5293662"/>
            <a:ext cx="228600" cy="2286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947236" y="5850299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50000" y="5246314"/>
            <a:ext cx="15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Unreachable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50000" y="5792703"/>
            <a:ext cx="15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Reachable</a:t>
            </a:r>
          </a:p>
        </p:txBody>
      </p:sp>
    </p:spTree>
    <p:extLst>
      <p:ext uri="{BB962C8B-B14F-4D97-AF65-F5344CB8AC3E}">
        <p14:creationId xmlns:p14="http://schemas.microsoft.com/office/powerpoint/2010/main" val="2496497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GC Sweep Phase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19050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954864" y="23622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429000" y="31194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183464" y="34290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419600" y="140970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679790" y="3598959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561115" y="2720187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5983794" y="2974327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102807" y="36147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695471" y="51387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2931607" y="3119438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5" name="Straight Arrow Connector 44"/>
          <p:cNvCxnSpPr>
            <a:stCxn id="8" idx="2"/>
            <a:endCxn id="37" idx="0"/>
          </p:cNvCxnSpPr>
          <p:nvPr/>
        </p:nvCxnSpPr>
        <p:spPr bwMode="auto">
          <a:xfrm flipH="1">
            <a:off x="3045907" y="2590800"/>
            <a:ext cx="1023257" cy="528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stCxn id="8" idx="2"/>
            <a:endCxn id="25" idx="1"/>
          </p:cNvCxnSpPr>
          <p:nvPr/>
        </p:nvCxnSpPr>
        <p:spPr bwMode="auto">
          <a:xfrm>
            <a:off x="4069164" y="2590800"/>
            <a:ext cx="491951" cy="243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>
            <a:stCxn id="13" idx="2"/>
            <a:endCxn id="8" idx="0"/>
          </p:cNvCxnSpPr>
          <p:nvPr/>
        </p:nvCxnSpPr>
        <p:spPr bwMode="auto">
          <a:xfrm flipH="1">
            <a:off x="4069164" y="1638300"/>
            <a:ext cx="464736" cy="723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6" idx="0"/>
            <a:endCxn id="25" idx="3"/>
          </p:cNvCxnSpPr>
          <p:nvPr/>
        </p:nvCxnSpPr>
        <p:spPr bwMode="auto">
          <a:xfrm flipH="1" flipV="1">
            <a:off x="4789715" y="2834487"/>
            <a:ext cx="1308379" cy="1398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>
            <a:stCxn id="6" idx="2"/>
            <a:endCxn id="30" idx="0"/>
          </p:cNvCxnSpPr>
          <p:nvPr/>
        </p:nvCxnSpPr>
        <p:spPr bwMode="auto">
          <a:xfrm flipH="1">
            <a:off x="1217107" y="2133600"/>
            <a:ext cx="1487993" cy="14811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69" name="Straight Arrow Connector 68"/>
          <p:cNvCxnSpPr>
            <a:stCxn id="13" idx="2"/>
            <a:endCxn id="11" idx="0"/>
          </p:cNvCxnSpPr>
          <p:nvPr/>
        </p:nvCxnSpPr>
        <p:spPr bwMode="auto">
          <a:xfrm flipH="1">
            <a:off x="4297764" y="1638300"/>
            <a:ext cx="236136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>
            <a:endCxn id="30" idx="1"/>
          </p:cNvCxnSpPr>
          <p:nvPr/>
        </p:nvCxnSpPr>
        <p:spPr bwMode="auto">
          <a:xfrm>
            <a:off x="617242" y="3626789"/>
            <a:ext cx="485565" cy="1022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243097" y="3283889"/>
            <a:ext cx="601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85" name="Straight Arrow Connector 84"/>
          <p:cNvCxnSpPr>
            <a:endCxn id="26" idx="3"/>
          </p:cNvCxnSpPr>
          <p:nvPr/>
        </p:nvCxnSpPr>
        <p:spPr bwMode="auto">
          <a:xfrm flipH="1">
            <a:off x="6212394" y="2925404"/>
            <a:ext cx="1002323" cy="163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70637" y="2689503"/>
            <a:ext cx="60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</p:txBody>
      </p:sp>
      <p:cxnSp>
        <p:nvCxnSpPr>
          <p:cNvPr id="91" name="Straight Arrow Connector 90"/>
          <p:cNvCxnSpPr>
            <a:stCxn id="6" idx="3"/>
            <a:endCxn id="13" idx="1"/>
          </p:cNvCxnSpPr>
          <p:nvPr/>
        </p:nvCxnSpPr>
        <p:spPr bwMode="auto">
          <a:xfrm flipV="1">
            <a:off x="2819400" y="1524000"/>
            <a:ext cx="16002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>
            <a:stCxn id="10" idx="3"/>
            <a:endCxn id="14" idx="0"/>
          </p:cNvCxnSpPr>
          <p:nvPr/>
        </p:nvCxnSpPr>
        <p:spPr bwMode="auto">
          <a:xfrm>
            <a:off x="3657600" y="3233738"/>
            <a:ext cx="136490" cy="3652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>
            <a:stCxn id="26" idx="2"/>
            <a:endCxn id="35" idx="3"/>
          </p:cNvCxnSpPr>
          <p:nvPr/>
        </p:nvCxnSpPr>
        <p:spPr bwMode="auto">
          <a:xfrm flipH="1">
            <a:off x="2924071" y="3202927"/>
            <a:ext cx="3174023" cy="2050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>
            <a:stCxn id="35" idx="0"/>
            <a:endCxn id="10" idx="2"/>
          </p:cNvCxnSpPr>
          <p:nvPr/>
        </p:nvCxnSpPr>
        <p:spPr bwMode="auto">
          <a:xfrm flipV="1">
            <a:off x="2809771" y="3348038"/>
            <a:ext cx="733529" cy="179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Rounded Rectangle 67"/>
          <p:cNvSpPr/>
          <p:nvPr/>
        </p:nvSpPr>
        <p:spPr bwMode="auto">
          <a:xfrm>
            <a:off x="6402836" y="4169730"/>
            <a:ext cx="228600" cy="228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705600" y="4112134"/>
            <a:ext cx="15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Reachable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0024" y="5764792"/>
            <a:ext cx="777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memory free, now allocate space for object that provoked the GC</a:t>
            </a:r>
          </a:p>
        </p:txBody>
      </p:sp>
    </p:spTree>
    <p:extLst>
      <p:ext uri="{BB962C8B-B14F-4D97-AF65-F5344CB8AC3E}">
        <p14:creationId xmlns:p14="http://schemas.microsoft.com/office/powerpoint/2010/main" val="1170839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Reachability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Compiler produces:</a:t>
            </a:r>
          </a:p>
          <a:p>
            <a:pPr lvl="1"/>
            <a:r>
              <a:rPr lang="en-US" dirty="0"/>
              <a:t>A </a:t>
            </a:r>
            <a:r>
              <a:rPr lang="en-US" i="1" dirty="0">
                <a:solidFill>
                  <a:srgbClr val="0000FF"/>
                </a:solidFill>
              </a:rPr>
              <a:t>stack-map</a:t>
            </a: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/>
              <a:t>at </a:t>
            </a:r>
            <a:r>
              <a:rPr lang="en-US" i="1" dirty="0">
                <a:solidFill>
                  <a:srgbClr val="0000FF"/>
                </a:solidFill>
              </a:rPr>
              <a:t>GC safe points</a:t>
            </a:r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i="1" dirty="0">
                <a:solidFill>
                  <a:srgbClr val="0000FF"/>
                </a:solidFill>
              </a:rPr>
              <a:t>Stack map</a:t>
            </a:r>
            <a:r>
              <a:rPr lang="en-US" i="1" dirty="0"/>
              <a:t>:</a:t>
            </a:r>
            <a:r>
              <a:rPr lang="en-US" dirty="0"/>
              <a:t> enumerate global variables, stack variables, live registers (tricky stuff! Why?)</a:t>
            </a:r>
          </a:p>
          <a:p>
            <a:pPr lvl="2"/>
            <a:r>
              <a:rPr lang="en-US" i="1" dirty="0">
                <a:solidFill>
                  <a:srgbClr val="0000FF"/>
                </a:solidFill>
              </a:rPr>
              <a:t>GC safe points</a:t>
            </a:r>
            <a:r>
              <a:rPr lang="en-US" i="1" dirty="0"/>
              <a:t>:</a:t>
            </a:r>
            <a:r>
              <a:rPr lang="en-US" dirty="0"/>
              <a:t> new(), method entry, method exit, back edges (thread switch points)</a:t>
            </a:r>
          </a:p>
          <a:p>
            <a:pPr lvl="3"/>
            <a:r>
              <a:rPr lang="en-US" dirty="0"/>
              <a:t>Stop all threads at one of their GC safe points and then ok to do a collection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Type information blocks</a:t>
            </a:r>
          </a:p>
          <a:p>
            <a:pPr lvl="2"/>
            <a:r>
              <a:rPr lang="en-US" dirty="0"/>
              <a:t>Identifies reference fields in objects (to trace the heap)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Mark-Sweep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</a:t>
            </a:r>
          </a:p>
          <a:p>
            <a:pPr lvl="1"/>
            <a:r>
              <a:rPr lang="en-US" dirty="0"/>
              <a:t>Space efficiency</a:t>
            </a:r>
          </a:p>
          <a:p>
            <a:pPr lvl="1"/>
            <a:r>
              <a:rPr lang="en-US" dirty="0"/>
              <a:t>Incremental object reclamation</a:t>
            </a:r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Relatively slower allocation time (free lists vs. “next chunk of heap”)</a:t>
            </a:r>
          </a:p>
          <a:p>
            <a:pPr lvl="1"/>
            <a:r>
              <a:rPr lang="en-US" dirty="0"/>
              <a:t>Can have poor locality of objects allocated at around the same time</a:t>
            </a:r>
          </a:p>
          <a:p>
            <a:pPr lvl="1"/>
            <a:r>
              <a:rPr lang="en-US" dirty="0"/>
              <a:t>Redundant work rescanning long-lived objects</a:t>
            </a:r>
          </a:p>
          <a:p>
            <a:pPr lvl="1"/>
            <a:r>
              <a:rPr lang="en-US" dirty="0"/>
              <a:t>“Stop the world I want to collect”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68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Semispace Copying Collector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Idea: Divide memory in half</a:t>
            </a:r>
          </a:p>
          <a:p>
            <a:pPr lvl="1"/>
            <a:r>
              <a:rPr lang="en-US"/>
              <a:t>Storage allocated from one half of memory</a:t>
            </a:r>
          </a:p>
          <a:p>
            <a:pPr lvl="1"/>
            <a:r>
              <a:rPr lang="en-US"/>
              <a:t>When full, copy live objects from old half (“from space”) to unused half (“to space”) &amp; swap semispaces</a:t>
            </a:r>
          </a:p>
          <a:p>
            <a:r>
              <a:rPr lang="en-US"/>
              <a:t>Fast allocation – next chunk of to-space</a:t>
            </a:r>
          </a:p>
          <a:p>
            <a:r>
              <a:rPr lang="en-US"/>
              <a:t>Requires copying collection of entire heap when collection needed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76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Semispace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Same notion of root set and reachable as in mark-sweep collector</a:t>
            </a:r>
          </a:p>
          <a:p>
            <a:r>
              <a:rPr lang="en-US"/>
              <a:t>Copy each object when first encountered</a:t>
            </a:r>
          </a:p>
          <a:p>
            <a:r>
              <a:rPr lang="en-US"/>
              <a:t>Install forwarding pointers in from-space referring to new copy in to-space</a:t>
            </a:r>
          </a:p>
          <a:p>
            <a:r>
              <a:rPr lang="en-US"/>
              <a:t>Transitive closure: follow pointers, copy, and update as it scans</a:t>
            </a:r>
          </a:p>
          <a:p>
            <a:r>
              <a:rPr lang="en-US"/>
              <a:t>Reclaims entire “from space” in one shot</a:t>
            </a:r>
          </a:p>
          <a:p>
            <a:pPr lvl="1"/>
            <a:r>
              <a:rPr lang="en-US"/>
              <a:t>Swap from- and to-space when copy done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81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Semispace</a:t>
            </a:r>
            <a:r>
              <a:rPr lang="en-US" sz="3600" dirty="0"/>
              <a:t> Copying Collector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</a:t>
            </a:r>
          </a:p>
          <a:p>
            <a:pPr lvl="1"/>
            <a:r>
              <a:rPr lang="en-US" dirty="0"/>
              <a:t>Fast allocation</a:t>
            </a:r>
          </a:p>
          <a:p>
            <a:pPr lvl="1"/>
            <a:r>
              <a:rPr lang="en-US" dirty="0"/>
              <a:t>Locality of objects allocated at same time</a:t>
            </a:r>
          </a:p>
          <a:p>
            <a:pPr lvl="1"/>
            <a:r>
              <a:rPr lang="en-US" dirty="0"/>
              <a:t>Locality of objects connected by pointers (can use depth-first or other strategies during the mark-copy phase)</a:t>
            </a:r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Wastes half of (virtual?) memory</a:t>
            </a:r>
          </a:p>
          <a:p>
            <a:pPr lvl="2"/>
            <a:r>
              <a:rPr lang="en-US" dirty="0"/>
              <a:t>Other copying/compacting collectors solve some of this</a:t>
            </a:r>
          </a:p>
          <a:p>
            <a:pPr lvl="2"/>
            <a:r>
              <a:rPr lang="en-US" dirty="0"/>
              <a:t>Be careful with VM – don’t want compacting to thrash</a:t>
            </a:r>
          </a:p>
          <a:p>
            <a:pPr lvl="1"/>
            <a:r>
              <a:rPr lang="en-US" dirty="0"/>
              <a:t>Redundant work rescanning long-lived objects</a:t>
            </a:r>
          </a:p>
          <a:p>
            <a:pPr lvl="1"/>
            <a:r>
              <a:rPr lang="en-US" dirty="0"/>
              <a:t>“Stop the world I want to collect”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0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Generational Collectors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Generational hypothesis: young objects die more quickly than older ones (Lieberman &amp; Hewitt ‘83, Ungar ‘84)</a:t>
            </a:r>
          </a:p>
          <a:p>
            <a:r>
              <a:rPr lang="en-US"/>
              <a:t>Most pointers are from younger to older objects (Appel ‘89, Zorn ‘90)</a:t>
            </a:r>
          </a:p>
          <a:p>
            <a:r>
              <a:rPr lang="en-US"/>
              <a:t>So, organize heap into young and old regions, collect young space more often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83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Generational Collector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Divide heap into two spaces: young, old</a:t>
            </a:r>
          </a:p>
          <a:p>
            <a:r>
              <a:rPr lang="en-US" dirty="0"/>
              <a:t>Allocate new objects in young space</a:t>
            </a:r>
          </a:p>
          <a:p>
            <a:r>
              <a:rPr lang="en-US" dirty="0"/>
              <a:t>When young space fills up, collect it and copy surviving objects to old space</a:t>
            </a:r>
          </a:p>
          <a:p>
            <a:pPr lvl="1"/>
            <a:r>
              <a:rPr lang="en-US" dirty="0"/>
              <a:t>Engineering: use write barriers to avoid having to scan all of old space on quick collections – most pointers that cross the boundary are from young objects to old</a:t>
            </a:r>
          </a:p>
          <a:p>
            <a:pPr lvl="1"/>
            <a:r>
              <a:rPr lang="en-US" dirty="0"/>
              <a:t>Refinement: require objects to survive at least a few collections before copying</a:t>
            </a:r>
          </a:p>
          <a:p>
            <a:r>
              <a:rPr lang="en-US" dirty="0"/>
              <a:t>When old space fills, collect both</a:t>
            </a:r>
          </a:p>
          <a:p>
            <a:r>
              <a:rPr lang="en-US" dirty="0"/>
              <a:t>Often use multiple generations, not just two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11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GC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Mark-sweep often faster than </a:t>
            </a:r>
            <a:r>
              <a:rPr lang="en-US" dirty="0" err="1"/>
              <a:t>semispace</a:t>
            </a:r>
            <a:endParaRPr lang="en-US" dirty="0"/>
          </a:p>
          <a:p>
            <a:pPr lvl="1"/>
            <a:r>
              <a:rPr lang="en-US" dirty="0"/>
              <a:t>Generational better than both</a:t>
            </a:r>
          </a:p>
          <a:p>
            <a:r>
              <a:rPr lang="en-US" dirty="0"/>
              <a:t>Mutator (i.e., user program) performance</a:t>
            </a:r>
          </a:p>
          <a:p>
            <a:pPr lvl="1"/>
            <a:r>
              <a:rPr lang="en-US" dirty="0" err="1"/>
              <a:t>Semispace</a:t>
            </a:r>
            <a:r>
              <a:rPr lang="en-US" dirty="0"/>
              <a:t> is often fastest</a:t>
            </a:r>
          </a:p>
          <a:p>
            <a:pPr lvl="1"/>
            <a:r>
              <a:rPr lang="en-US" dirty="0"/>
              <a:t>Generational is better than mark-sweep</a:t>
            </a:r>
          </a:p>
          <a:p>
            <a:r>
              <a:rPr lang="en-US" dirty="0"/>
              <a:t>Overall: generational is a good balance</a:t>
            </a:r>
          </a:p>
          <a:p>
            <a:r>
              <a:rPr lang="en-US" dirty="0"/>
              <a:t>But: we still “stop the world” to collect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9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Program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 divided into 3 regions:</a:t>
            </a:r>
          </a:p>
          <a:p>
            <a:pPr lvl="1"/>
            <a:r>
              <a:rPr lang="en-US" dirty="0"/>
              <a:t>Global / Static: fixed-size at compile time; exists throughout program lifetime</a:t>
            </a:r>
          </a:p>
          <a:p>
            <a:pPr lvl="1"/>
            <a:r>
              <a:rPr lang="en-US" dirty="0"/>
              <a:t>Stack / Automatic: per function, automatically allocated and released (local variables)</a:t>
            </a:r>
          </a:p>
          <a:p>
            <a:pPr lvl="1"/>
            <a:r>
              <a:rPr lang="en-US" dirty="0"/>
              <a:t>Heap: Explicitly allocated by programmer (</a:t>
            </a:r>
            <a:r>
              <a:rPr lang="en-US" dirty="0" err="1"/>
              <a:t>malloc</a:t>
            </a:r>
            <a:r>
              <a:rPr lang="en-US" dirty="0"/>
              <a:t>/new/cons)</a:t>
            </a:r>
          </a:p>
          <a:p>
            <a:pPr lvl="2"/>
            <a:r>
              <a:rPr lang="en-US" dirty="0"/>
              <a:t>Need to recover / recycle storage for reuse when no longer needed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52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Advanced GC and Research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Parallel/concurrent garbage collection</a:t>
            </a:r>
          </a:p>
          <a:p>
            <a:pPr lvl="1"/>
            <a:r>
              <a:rPr lang="en-US" dirty="0"/>
              <a:t>Found in more production collectors these days</a:t>
            </a:r>
          </a:p>
          <a:p>
            <a:pPr lvl="2"/>
            <a:r>
              <a:rPr lang="en-US" dirty="0"/>
              <a:t>Tricky stuff – can’t debug it into correctness – there be theorems here</a:t>
            </a:r>
          </a:p>
          <a:p>
            <a:r>
              <a:rPr lang="en-US" dirty="0"/>
              <a:t>Locality issues</a:t>
            </a:r>
          </a:p>
          <a:p>
            <a:pPr lvl="1"/>
            <a:r>
              <a:rPr lang="en-US" dirty="0"/>
              <a:t>Object collocation</a:t>
            </a:r>
          </a:p>
          <a:p>
            <a:pPr lvl="1"/>
            <a:r>
              <a:rPr lang="en-US" dirty="0"/>
              <a:t>GC-time analysis</a:t>
            </a:r>
          </a:p>
          <a:p>
            <a:r>
              <a:rPr lang="en-US" dirty="0"/>
              <a:t>Distributed GC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21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Compiler &amp; Runtime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GC tightly coupled with safe runtime (e.g., Java, CLR, functional languages)</a:t>
            </a:r>
          </a:p>
          <a:p>
            <a:pPr lvl="1"/>
            <a:r>
              <a:rPr lang="en-US" dirty="0"/>
              <a:t>Total knowledge of pointers (type safety)</a:t>
            </a:r>
          </a:p>
          <a:p>
            <a:pPr lvl="1"/>
            <a:r>
              <a:rPr lang="en-US" dirty="0"/>
              <a:t>Tagged objects with type information</a:t>
            </a:r>
          </a:p>
          <a:p>
            <a:pPr lvl="1"/>
            <a:r>
              <a:rPr lang="en-US" dirty="0"/>
              <a:t>Compiler maps for information</a:t>
            </a:r>
          </a:p>
          <a:p>
            <a:pPr lvl="1"/>
            <a:r>
              <a:rPr lang="en-US" dirty="0"/>
              <a:t>Objects can be moved; forwarding pointers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97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What about unsafe languages? (e.g., C/C++)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Boehm/Weiser collector: GC still possible </a:t>
            </a:r>
            <a:r>
              <a:rPr lang="en-US" i="1" dirty="0"/>
              <a:t>without</a:t>
            </a:r>
            <a:r>
              <a:rPr lang="en-US" dirty="0"/>
              <a:t> compiler/runtime cooperation(!)</a:t>
            </a:r>
          </a:p>
          <a:p>
            <a:pPr lvl="1"/>
            <a:r>
              <a:rPr lang="en-US" dirty="0"/>
              <a:t>New versions of </a:t>
            </a:r>
            <a:r>
              <a:rPr lang="en-US" dirty="0" err="1"/>
              <a:t>malloc</a:t>
            </a:r>
            <a:r>
              <a:rPr lang="en-US" dirty="0"/>
              <a:t> (&amp; free) + GC to manage heap</a:t>
            </a:r>
          </a:p>
          <a:p>
            <a:pPr lvl="1"/>
            <a:r>
              <a:rPr lang="en-US" dirty="0"/>
              <a:t>If it looks like a pointer, it’s a pointer</a:t>
            </a:r>
          </a:p>
          <a:p>
            <a:pPr lvl="1"/>
            <a:r>
              <a:rPr lang="en-US" dirty="0"/>
              <a:t>Mark-sweep only – GC doesn’t move anything</a:t>
            </a:r>
          </a:p>
          <a:p>
            <a:pPr lvl="1"/>
            <a:r>
              <a:rPr lang="en-US" dirty="0"/>
              <a:t>Allows GC in C/C++ but constraints on pointer bit-twiddling</a:t>
            </a:r>
          </a:p>
          <a:p>
            <a:pPr lvl="1"/>
            <a:r>
              <a:rPr lang="en-US" dirty="0"/>
              <a:t>Surprisingly effective, particularly if program uses pointers as in a type-safe language (e.g., no pointer mangling, no (void*)</a:t>
            </a:r>
            <a:r>
              <a:rPr lang="en-US" dirty="0" err="1"/>
              <a:t>int</a:t>
            </a:r>
            <a:r>
              <a:rPr lang="en-US" dirty="0"/>
              <a:t> tricks, etc.)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47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Boehm/Weiser Collector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Useful for development/debugging</a:t>
            </a:r>
          </a:p>
          <a:p>
            <a:pPr lvl="1"/>
            <a:r>
              <a:rPr lang="en-US" dirty="0"/>
              <a:t>Less burden on compiler/runtime implementor</a:t>
            </a:r>
          </a:p>
          <a:p>
            <a:r>
              <a:rPr lang="en-US" dirty="0"/>
              <a:t>Used in various Java and </a:t>
            </a:r>
            <a:r>
              <a:rPr lang="en-US" dirty="0" err="1"/>
              <a:t>.net</a:t>
            </a:r>
            <a:r>
              <a:rPr lang="en-US" dirty="0"/>
              <a:t> prototypes, research implementations, production code if sufficiently effective</a:t>
            </a:r>
          </a:p>
          <a:p>
            <a:r>
              <a:rPr lang="en-US" dirty="0"/>
              <a:t>Similar ideas for various tools to detect memory leaks, etc.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29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 bit of perspective…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Automatic GC has been around since LISP I in 1958</a:t>
            </a:r>
          </a:p>
          <a:p>
            <a:r>
              <a:rPr lang="en-US"/>
              <a:t>Ubiquitous in functional and object-oriented programming communities for decades</a:t>
            </a:r>
          </a:p>
          <a:p>
            <a:r>
              <a:rPr lang="en-US"/>
              <a:t>Mainstream since Java(?) (mid-90s)</a:t>
            </a:r>
          </a:p>
          <a:p>
            <a:r>
              <a:rPr lang="en-US"/>
              <a:t>Now conventional wisdom?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1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Manual Heap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Programmer calls free/delete when done with storage</a:t>
            </a:r>
          </a:p>
          <a:p>
            <a:r>
              <a:rPr lang="en-US" dirty="0"/>
              <a:t>Pro</a:t>
            </a:r>
          </a:p>
          <a:p>
            <a:pPr lvl="1"/>
            <a:r>
              <a:rPr lang="en-US" dirty="0"/>
              <a:t>Cheap</a:t>
            </a:r>
          </a:p>
          <a:p>
            <a:pPr lvl="1"/>
            <a:r>
              <a:rPr lang="en-US" dirty="0"/>
              <a:t>Precise</a:t>
            </a:r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How do we enumerate the ways?  the pain?</a:t>
            </a:r>
          </a:p>
          <a:p>
            <a:pPr lvl="1"/>
            <a:r>
              <a:rPr lang="en-US" dirty="0"/>
              <a:t>Buggy, huge debugging costs, 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Heap Storage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2612" y="1847671"/>
            <a:ext cx="3962400" cy="12003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char* s = (char*)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(50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free(s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11972" y="3679795"/>
            <a:ext cx="7772400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1972" y="3679567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5221" y="3681015"/>
            <a:ext cx="484188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496454" y="3679567"/>
            <a:ext cx="384174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108278" y="3679567"/>
            <a:ext cx="162719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48935" y="3679794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24351" y="3678575"/>
            <a:ext cx="88626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74372" y="3679793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3572" y="3680405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4200" y="4328088"/>
            <a:ext cx="3110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Runtime Heap Memory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0350" y="5310375"/>
            <a:ext cx="8216106" cy="646331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Developer must remember to free memory when no longer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Eventual fragmentation =&gt; slow to </a:t>
            </a:r>
            <a:r>
              <a:rPr lang="en-US" dirty="0" err="1">
                <a:solidFill>
                  <a:srgbClr val="0000FF"/>
                </a:solidFill>
              </a:rPr>
              <a:t>malloc</a:t>
            </a:r>
            <a:r>
              <a:rPr lang="en-US" dirty="0"/>
              <a:t>, slow to </a:t>
            </a:r>
            <a:r>
              <a:rPr lang="en-US" dirty="0">
                <a:solidFill>
                  <a:srgbClr val="0000FF"/>
                </a:solidFill>
              </a:rPr>
              <a:t>free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391400" y="2068526"/>
            <a:ext cx="2286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0" y="208001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Use</a:t>
            </a:r>
          </a:p>
        </p:txBody>
      </p:sp>
    </p:spTree>
    <p:extLst>
      <p:ext uri="{BB962C8B-B14F-4D97-AF65-F5344CB8AC3E}">
        <p14:creationId xmlns:p14="http://schemas.microsoft.com/office/powerpoint/2010/main" val="170123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Storage Fragmentation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34443" y="2512770"/>
            <a:ext cx="8662737" cy="8599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31424" y="2513762"/>
            <a:ext cx="627809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487173" y="2515210"/>
            <a:ext cx="934060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561332" y="2513762"/>
            <a:ext cx="741120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378916" y="2513762"/>
            <a:ext cx="313905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68387" y="2513989"/>
            <a:ext cx="627809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263830" y="2512770"/>
            <a:ext cx="170971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305004" y="2513988"/>
            <a:ext cx="2057992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4204" y="2514600"/>
            <a:ext cx="2057992" cy="8599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10459" y="3565478"/>
            <a:ext cx="3110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Runtime Heap Memory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586749" y="1875655"/>
            <a:ext cx="2286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15349" y="188714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Use</a:t>
            </a:r>
          </a:p>
        </p:txBody>
      </p:sp>
      <p:sp>
        <p:nvSpPr>
          <p:cNvPr id="23" name="Freeform 22"/>
          <p:cNvSpPr/>
          <p:nvPr/>
        </p:nvSpPr>
        <p:spPr bwMode="auto">
          <a:xfrm>
            <a:off x="335175" y="1962023"/>
            <a:ext cx="2069431" cy="475767"/>
          </a:xfrm>
          <a:custGeom>
            <a:avLst/>
            <a:gdLst>
              <a:gd name="connsiteX0" fmla="*/ 0 w 2069431"/>
              <a:gd name="connsiteY0" fmla="*/ 475767 h 475767"/>
              <a:gd name="connsiteX1" fmla="*/ 649705 w 2069431"/>
              <a:gd name="connsiteY1" fmla="*/ 126851 h 475767"/>
              <a:gd name="connsiteX2" fmla="*/ 1479884 w 2069431"/>
              <a:gd name="connsiteY2" fmla="*/ 18567 h 475767"/>
              <a:gd name="connsiteX3" fmla="*/ 2069431 w 2069431"/>
              <a:gd name="connsiteY3" fmla="*/ 475767 h 47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431" h="475767">
                <a:moveTo>
                  <a:pt x="0" y="475767"/>
                </a:moveTo>
                <a:cubicBezTo>
                  <a:pt x="201529" y="339409"/>
                  <a:pt x="403058" y="203051"/>
                  <a:pt x="649705" y="126851"/>
                </a:cubicBezTo>
                <a:cubicBezTo>
                  <a:pt x="896352" y="50651"/>
                  <a:pt x="1243263" y="-39586"/>
                  <a:pt x="1479884" y="18567"/>
                </a:cubicBezTo>
                <a:cubicBezTo>
                  <a:pt x="1716505" y="76720"/>
                  <a:pt x="1892968" y="276243"/>
                  <a:pt x="2069431" y="47576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2436203" y="1962022"/>
            <a:ext cx="866249" cy="475768"/>
          </a:xfrm>
          <a:custGeom>
            <a:avLst/>
            <a:gdLst>
              <a:gd name="connsiteX0" fmla="*/ 0 w 2069431"/>
              <a:gd name="connsiteY0" fmla="*/ 475767 h 475767"/>
              <a:gd name="connsiteX1" fmla="*/ 649705 w 2069431"/>
              <a:gd name="connsiteY1" fmla="*/ 126851 h 475767"/>
              <a:gd name="connsiteX2" fmla="*/ 1479884 w 2069431"/>
              <a:gd name="connsiteY2" fmla="*/ 18567 h 475767"/>
              <a:gd name="connsiteX3" fmla="*/ 2069431 w 2069431"/>
              <a:gd name="connsiteY3" fmla="*/ 475767 h 47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431" h="475767">
                <a:moveTo>
                  <a:pt x="0" y="475767"/>
                </a:moveTo>
                <a:cubicBezTo>
                  <a:pt x="201529" y="339409"/>
                  <a:pt x="403058" y="203051"/>
                  <a:pt x="649705" y="126851"/>
                </a:cubicBezTo>
                <a:cubicBezTo>
                  <a:pt x="896352" y="50651"/>
                  <a:pt x="1243263" y="-39586"/>
                  <a:pt x="1479884" y="18567"/>
                </a:cubicBezTo>
                <a:cubicBezTo>
                  <a:pt x="1716505" y="76720"/>
                  <a:pt x="1892968" y="276243"/>
                  <a:pt x="2069431" y="47576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3320358" y="1940642"/>
            <a:ext cx="372464" cy="497148"/>
          </a:xfrm>
          <a:custGeom>
            <a:avLst/>
            <a:gdLst>
              <a:gd name="connsiteX0" fmla="*/ 0 w 2069431"/>
              <a:gd name="connsiteY0" fmla="*/ 475767 h 475767"/>
              <a:gd name="connsiteX1" fmla="*/ 649705 w 2069431"/>
              <a:gd name="connsiteY1" fmla="*/ 126851 h 475767"/>
              <a:gd name="connsiteX2" fmla="*/ 1479884 w 2069431"/>
              <a:gd name="connsiteY2" fmla="*/ 18567 h 475767"/>
              <a:gd name="connsiteX3" fmla="*/ 2069431 w 2069431"/>
              <a:gd name="connsiteY3" fmla="*/ 475767 h 47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431" h="475767">
                <a:moveTo>
                  <a:pt x="0" y="475767"/>
                </a:moveTo>
                <a:cubicBezTo>
                  <a:pt x="201529" y="339409"/>
                  <a:pt x="403058" y="203051"/>
                  <a:pt x="649705" y="126851"/>
                </a:cubicBezTo>
                <a:cubicBezTo>
                  <a:pt x="896352" y="50651"/>
                  <a:pt x="1243263" y="-39586"/>
                  <a:pt x="1479884" y="18567"/>
                </a:cubicBezTo>
                <a:cubicBezTo>
                  <a:pt x="1716505" y="76720"/>
                  <a:pt x="1892968" y="276243"/>
                  <a:pt x="2069431" y="47576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3735190" y="1940642"/>
            <a:ext cx="3847006" cy="497148"/>
          </a:xfrm>
          <a:custGeom>
            <a:avLst/>
            <a:gdLst>
              <a:gd name="connsiteX0" fmla="*/ 0 w 2069431"/>
              <a:gd name="connsiteY0" fmla="*/ 475767 h 475767"/>
              <a:gd name="connsiteX1" fmla="*/ 649705 w 2069431"/>
              <a:gd name="connsiteY1" fmla="*/ 126851 h 475767"/>
              <a:gd name="connsiteX2" fmla="*/ 1479884 w 2069431"/>
              <a:gd name="connsiteY2" fmla="*/ 18567 h 475767"/>
              <a:gd name="connsiteX3" fmla="*/ 2069431 w 2069431"/>
              <a:gd name="connsiteY3" fmla="*/ 475767 h 47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9431" h="475767">
                <a:moveTo>
                  <a:pt x="0" y="475767"/>
                </a:moveTo>
                <a:cubicBezTo>
                  <a:pt x="201529" y="339409"/>
                  <a:pt x="403058" y="203051"/>
                  <a:pt x="649705" y="126851"/>
                </a:cubicBezTo>
                <a:cubicBezTo>
                  <a:pt x="896352" y="50651"/>
                  <a:pt x="1243263" y="-39586"/>
                  <a:pt x="1479884" y="18567"/>
                </a:cubicBezTo>
                <a:cubicBezTo>
                  <a:pt x="1716505" y="76720"/>
                  <a:pt x="1892968" y="276243"/>
                  <a:pt x="2069431" y="47576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799" y="4876800"/>
            <a:ext cx="8174037" cy="1200329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FF"/>
                </a:solidFill>
              </a:rPr>
              <a:t>malloc</a:t>
            </a:r>
            <a:r>
              <a:rPr lang="en-US" dirty="0"/>
              <a:t>: walk the </a:t>
            </a:r>
            <a:r>
              <a:rPr lang="en-US" dirty="0" err="1"/>
              <a:t>freelist</a:t>
            </a:r>
            <a:r>
              <a:rPr lang="en-US" dirty="0"/>
              <a:t> to find a slot big enough for current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free</a:t>
            </a:r>
            <a:r>
              <a:rPr lang="en-US" dirty="0"/>
              <a:t>: adjust </a:t>
            </a:r>
            <a:r>
              <a:rPr lang="en-US" dirty="0" err="1"/>
              <a:t>freelist</a:t>
            </a:r>
            <a:r>
              <a:rPr lang="en-US" dirty="0"/>
              <a:t>; collapse contiguous </a:t>
            </a:r>
            <a:r>
              <a:rPr lang="en-US" dirty="0" err="1"/>
              <a:t>freespace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fragmentation: plenty free chunks but none big enough for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cannot compact the used space - may contain pointers; may be pointed-at</a:t>
            </a:r>
          </a:p>
        </p:txBody>
      </p:sp>
    </p:spTree>
    <p:extLst>
      <p:ext uri="{BB962C8B-B14F-4D97-AF65-F5344CB8AC3E}">
        <p14:creationId xmlns:p14="http://schemas.microsoft.com/office/powerpoint/2010/main" val="411544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590B9-7806-447E-A3E8-D5F19F5BD7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1321475"/>
            <a:ext cx="69933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Forget to </a:t>
            </a:r>
            <a:r>
              <a:rPr lang="en-US" dirty="0">
                <a:solidFill>
                  <a:srgbClr val="0000FF"/>
                </a:solidFill>
              </a:rPr>
              <a:t>free</a:t>
            </a:r>
            <a:r>
              <a:rPr lang="en-US" dirty="0"/>
              <a:t> =&gt; eventually run out of memory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called a "memory leak”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Call </a:t>
            </a:r>
            <a:r>
              <a:rPr lang="en-US" dirty="0">
                <a:solidFill>
                  <a:srgbClr val="0000FF"/>
                </a:solidFill>
              </a:rPr>
              <a:t>free</a:t>
            </a:r>
            <a:r>
              <a:rPr lang="en-US" dirty="0"/>
              <a:t>, but continue to use!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called "use-after-free", or "dangling pointer"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memory corruption - wrong answers; crash if lucky!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major source of security issues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detect via "pool poisoning"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190332" y="3872711"/>
            <a:ext cx="6648868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190332" y="3872483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793581" y="3873931"/>
            <a:ext cx="484188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774814" y="3872483"/>
            <a:ext cx="384174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386638" y="3872483"/>
            <a:ext cx="162719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827295" y="3872710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202711" y="3871491"/>
            <a:ext cx="88626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152732" y="3872709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371932" y="3873321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561932" y="3561979"/>
            <a:ext cx="212882" cy="3095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3887369" y="3557242"/>
            <a:ext cx="168605" cy="3140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2190332" y="4686813"/>
            <a:ext cx="6648868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190332" y="4686585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793581" y="4688033"/>
            <a:ext cx="484188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774814" y="4686585"/>
            <a:ext cx="384174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386638" y="4686585"/>
            <a:ext cx="162719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827295" y="4686812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202711" y="4685593"/>
            <a:ext cx="88626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152732" y="4686811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371932" y="4687423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>
            <a:off x="3887369" y="4371344"/>
            <a:ext cx="168605" cy="3140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2190332" y="5599744"/>
            <a:ext cx="6648868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190332" y="5599516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93581" y="5600964"/>
            <a:ext cx="484188" cy="37838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774814" y="5599516"/>
            <a:ext cx="384174" cy="3808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386638" y="5599516"/>
            <a:ext cx="162719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827295" y="5599743"/>
            <a:ext cx="325437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202711" y="5598524"/>
            <a:ext cx="88626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152732" y="5599742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371932" y="5600354"/>
            <a:ext cx="1066800" cy="3808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3887369" y="5284275"/>
            <a:ext cx="168605" cy="3140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286584" y="5600905"/>
            <a:ext cx="717674" cy="38082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3292156" y="5281995"/>
            <a:ext cx="27682" cy="3148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863788" y="3864081"/>
            <a:ext cx="1213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pointers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09001" y="4694473"/>
            <a:ext cx="1213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 via 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74429" y="5465540"/>
            <a:ext cx="1449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 </a:t>
            </a:r>
            <a:r>
              <a:rPr lang="en-US" dirty="0" err="1"/>
              <a:t>malloc</a:t>
            </a:r>
            <a:r>
              <a:rPr lang="en-US" dirty="0"/>
              <a:t>; corruption!</a:t>
            </a:r>
          </a:p>
        </p:txBody>
      </p:sp>
    </p:spTree>
    <p:extLst>
      <p:ext uri="{BB962C8B-B14F-4D97-AF65-F5344CB8AC3E}">
        <p14:creationId xmlns:p14="http://schemas.microsoft.com/office/powerpoint/2010/main" val="286774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EF2F-C6BB-2044-8C86-8F7B341E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Counting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377C36-3096-0544-BEC8-A09B04E14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Associate a count with each piece of dynamic data: how many pointers (references) exist pointing to this data</a:t>
            </a:r>
          </a:p>
          <a:p>
            <a:pPr lvl="1"/>
            <a:r>
              <a:rPr lang="en-US" dirty="0"/>
              <a:t>Increment when new pointer value is created</a:t>
            </a:r>
          </a:p>
          <a:p>
            <a:pPr lvl="1"/>
            <a:r>
              <a:rPr lang="en-US" dirty="0"/>
              <a:t>Decrement when pointer changed or deleted</a:t>
            </a:r>
          </a:p>
          <a:p>
            <a:r>
              <a:rPr lang="en-US" dirty="0"/>
              <a:t>If reference count is decremented to 0, delete object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6A0D3-EBE9-0747-BD35-8C4FB690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73F65-FC20-1F4A-A29C-9911F90F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186FD-622B-48EE-A556-8951819FE33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4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852AD-3EC0-E941-AB4D-4220B7F2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Counting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8D8D6-CCF6-714D-9811-775707362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Pro</a:t>
            </a:r>
          </a:p>
          <a:p>
            <a:pPr lvl="1"/>
            <a:r>
              <a:rPr lang="en-US" dirty="0"/>
              <a:t>Fairly simple to implement</a:t>
            </a:r>
          </a:p>
          <a:p>
            <a:pPr lvl="1"/>
            <a:r>
              <a:rPr lang="en-US" dirty="0"/>
              <a:t>Precise discovery of when object is free</a:t>
            </a:r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Expensive relative to cheap pointer operations</a:t>
            </a:r>
          </a:p>
          <a:p>
            <a:pPr lvl="1"/>
            <a:r>
              <a:rPr lang="en-US" dirty="0"/>
              <a:t>Fails in the presence of cycles</a:t>
            </a:r>
          </a:p>
          <a:p>
            <a:pPr lvl="2"/>
            <a:r>
              <a:rPr lang="en-US" dirty="0"/>
              <a:t>Partial workaround: weak pointers/references – “pointers” that are not included in reference counts.  Requires programming discipline to avoid memory leaks or accidental deallocation</a:t>
            </a:r>
          </a:p>
          <a:p>
            <a:r>
              <a:rPr lang="en-US" dirty="0"/>
              <a:t>Still, useful (and used) for resource allocation like file systems where overhead is low compared to other operations and when we have a guarantee of no cycles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851DD-AC93-4441-AC1A-F85FE965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B8549-A5CE-554E-A982-06B9E947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1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  <p:tag name="WEBEXPORTGUID" val="41183774-006f-4977-acc9-cf0c29c966c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1819</Words>
  <Application>Microsoft Macintosh PowerPoint</Application>
  <PresentationFormat>On-screen Show (4:3)</PresentationFormat>
  <Paragraphs>297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Consolas</vt:lpstr>
      <vt:lpstr>Tahoma</vt:lpstr>
      <vt:lpstr>Office Theme</vt:lpstr>
      <vt:lpstr>CSE 413 Programming Languages &amp; Implementation</vt:lpstr>
      <vt:lpstr>References</vt:lpstr>
      <vt:lpstr>Program Memory</vt:lpstr>
      <vt:lpstr>Manual Heap Management</vt:lpstr>
      <vt:lpstr>Conventional Heap Storage</vt:lpstr>
      <vt:lpstr>Heap Storage Fragmentation</vt:lpstr>
      <vt:lpstr>Bugs</vt:lpstr>
      <vt:lpstr>Reference Counting</vt:lpstr>
      <vt:lpstr>Reference Counting Evaluation</vt:lpstr>
      <vt:lpstr>Garbage Collection</vt:lpstr>
      <vt:lpstr>Garbage Collection</vt:lpstr>
      <vt:lpstr>Garbage Collection</vt:lpstr>
      <vt:lpstr>Heap Characteristics</vt:lpstr>
      <vt:lpstr>Allocation</vt:lpstr>
      <vt:lpstr>What is Garbage?</vt:lpstr>
      <vt:lpstr>Reachability</vt:lpstr>
      <vt:lpstr>Tracing Collectors</vt:lpstr>
      <vt:lpstr>Mark-Sweep Collection</vt:lpstr>
      <vt:lpstr>GC Start</vt:lpstr>
      <vt:lpstr>GC Mark Phase</vt:lpstr>
      <vt:lpstr>GC Sweep Phase</vt:lpstr>
      <vt:lpstr>Reachability</vt:lpstr>
      <vt:lpstr>Mark-Sweep Evaluation</vt:lpstr>
      <vt:lpstr>Semispace Copying Collector</vt:lpstr>
      <vt:lpstr>Semispace collection</vt:lpstr>
      <vt:lpstr>Semispace Copying Collector Evaluation</vt:lpstr>
      <vt:lpstr>Generational Collectors</vt:lpstr>
      <vt:lpstr>Generational Collector</vt:lpstr>
      <vt:lpstr>GC Tradeoffs</vt:lpstr>
      <vt:lpstr>Advanced GC and Research Areas</vt:lpstr>
      <vt:lpstr>Compiler &amp; Runtime Support</vt:lpstr>
      <vt:lpstr>What about unsafe languages? (e.g., C/C++)</vt:lpstr>
      <vt:lpstr>Boehm/Weiser Collector</vt:lpstr>
      <vt:lpstr>A bit of perspective…</vt:lpstr>
    </vt:vector>
  </TitlesOfParts>
  <Company>UW 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582 – Compilers</dc:title>
  <dc:creator>Hal Perkins</dc:creator>
  <cp:lastModifiedBy>Hal Perkins</cp:lastModifiedBy>
  <cp:revision>90</cp:revision>
  <dcterms:created xsi:type="dcterms:W3CDTF">2002-10-01T01:44:57Z</dcterms:created>
  <dcterms:modified xsi:type="dcterms:W3CDTF">2021-05-27T00:31:44Z</dcterms:modified>
</cp:coreProperties>
</file>