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3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4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5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6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7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8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9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0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1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2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3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4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15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16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17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18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19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20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21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22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23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24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</p:sldIdLst>
  <p:sldSz cx="9144000" cy="6858000" type="screen4x3"/>
  <p:notesSz cx="6934200" cy="92202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63" autoAdjust="0"/>
    <p:restoredTop sz="87964" autoAdjust="0"/>
  </p:normalViewPr>
  <p:slideViewPr>
    <p:cSldViewPr>
      <p:cViewPr varScale="1">
        <p:scale>
          <a:sx n="119" d="100"/>
          <a:sy n="119" d="100"/>
        </p:scale>
        <p:origin x="2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368" y="20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3628067-626A-844B-B946-12C3F552EA7F}" type="slidenum">
              <a:rPr lang="en-US">
                <a:latin typeface="Arial" charset="0"/>
              </a:rPr>
              <a:pPr eaLnBrk="1" hangingPunct="1"/>
              <a:t>2</a:t>
            </a:fld>
            <a:endParaRPr lang="en-US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82FEC42-2525-4F46-9A38-B7CA3A623584}" type="slidenum">
              <a:rPr lang="en-US">
                <a:latin typeface="Arial" charset="0"/>
              </a:rPr>
              <a:pPr eaLnBrk="1" hangingPunct="1"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102A824-464E-2347-BD9D-9ECD519EE8FC}" type="slidenum">
              <a:rPr lang="en-US">
                <a:latin typeface="Arial" charset="0"/>
              </a:rPr>
              <a:pPr eaLnBrk="1" hangingPunct="1"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9FE06D7-2FF4-6E45-9839-2F0FBE5412B3}" type="slidenum">
              <a:rPr lang="en-US">
                <a:latin typeface="Arial" charset="0"/>
              </a:rPr>
              <a:pPr eaLnBrk="1" hangingPunct="1"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86DB497-8B7B-DE45-9BA0-900E2D846FBD}" type="slidenum">
              <a:rPr lang="en-US">
                <a:latin typeface="Arial" charset="0"/>
              </a:rPr>
              <a:pPr eaLnBrk="1" hangingPunct="1"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715D8BC-06C8-5A42-B16B-EB1D09F04770}" type="slidenum">
              <a:rPr lang="en-US">
                <a:latin typeface="Arial" charset="0"/>
              </a:rPr>
              <a:pPr eaLnBrk="1" hangingPunct="1"/>
              <a:t>15</a:t>
            </a:fld>
            <a:endParaRPr lang="en-US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6F3C2CD-2C73-FF47-9D3D-5454C2CAEBD0}" type="slidenum">
              <a:rPr lang="en-US">
                <a:latin typeface="Arial" charset="0"/>
              </a:rPr>
              <a:pPr eaLnBrk="1" hangingPunct="1"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DFB8FAF-AF9D-F240-B2EB-A6D8C4097AC6}" type="slidenum">
              <a:rPr lang="en-US">
                <a:latin typeface="Arial" charset="0"/>
              </a:rPr>
              <a:pPr eaLnBrk="1" hangingPunct="1"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15BDE26-904B-454F-8BD2-F9E391776690}" type="slidenum">
              <a:rPr lang="en-US">
                <a:latin typeface="Arial" charset="0"/>
              </a:rPr>
              <a:pPr eaLnBrk="1" hangingPunct="1"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CE5BB4A-6869-DA4E-B608-375721B685CF}" type="slidenum">
              <a:rPr lang="en-US">
                <a:latin typeface="Arial" charset="0"/>
              </a:rPr>
              <a:pPr eaLnBrk="1" hangingPunct="1"/>
              <a:t>19</a:t>
            </a:fld>
            <a:endParaRPr lang="en-US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98763FD-815D-134E-85DB-3D890B5D37B8}" type="slidenum">
              <a:rPr lang="en-US">
                <a:latin typeface="Arial" charset="0"/>
              </a:rPr>
              <a:pPr eaLnBrk="1" hangingPunct="1"/>
              <a:t>20</a:t>
            </a:fld>
            <a:endParaRPr lang="en-US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D79721D-28F1-F84D-93F4-09529A06E12B}" type="slidenum">
              <a:rPr lang="en-US">
                <a:latin typeface="Arial" charset="0"/>
              </a:rPr>
              <a:pPr eaLnBrk="1" hangingPunct="1"/>
              <a:t>3</a:t>
            </a:fld>
            <a:endParaRPr lang="en-US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0E3D083-BE2D-7B48-91FE-45F692FB4E81}" type="slidenum">
              <a:rPr lang="en-US">
                <a:latin typeface="Arial" charset="0"/>
              </a:rPr>
              <a:pPr eaLnBrk="1" hangingPunct="1"/>
              <a:t>21</a:t>
            </a:fld>
            <a:endParaRPr lang="en-US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CE26F48-5963-5940-9FB3-2A9FF66867C9}" type="slidenum">
              <a:rPr lang="en-US">
                <a:latin typeface="Arial" charset="0"/>
              </a:rPr>
              <a:pPr eaLnBrk="1" hangingPunct="1"/>
              <a:t>22</a:t>
            </a:fld>
            <a:endParaRPr lang="en-US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4585E75-E0C1-B742-A6D2-7A87FD811775}" type="slidenum">
              <a:rPr lang="en-US">
                <a:latin typeface="Arial" charset="0"/>
              </a:rPr>
              <a:pPr eaLnBrk="1" hangingPunct="1"/>
              <a:t>23</a:t>
            </a:fld>
            <a:endParaRPr lang="en-US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50209B6-88E3-6745-B3D9-638CFB3AD268}" type="slidenum">
              <a:rPr lang="en-US">
                <a:latin typeface="Arial" charset="0"/>
              </a:rPr>
              <a:pPr eaLnBrk="1" hangingPunct="1"/>
              <a:t>24</a:t>
            </a:fld>
            <a:endParaRPr lang="en-US"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EF9FBAB-2212-D64D-B4B6-4431CBBB3A01}" type="slidenum">
              <a:rPr lang="en-US">
                <a:latin typeface="Arial" charset="0"/>
              </a:rPr>
              <a:pPr eaLnBrk="1" hangingPunct="1"/>
              <a:t>25</a:t>
            </a:fld>
            <a:endParaRPr lang="en-US">
              <a:latin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D1D53D8-A21D-C44D-A333-3990CDBBC595}" type="slidenum">
              <a:rPr lang="en-US">
                <a:latin typeface="Arial" charset="0"/>
              </a:rPr>
              <a:pPr eaLnBrk="1" hangingPunct="1"/>
              <a:t>26</a:t>
            </a:fld>
            <a:endParaRPr lang="en-US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2AB938E-26B4-FD49-A895-45E65C5C147B}" type="slidenum">
              <a:rPr lang="en-US">
                <a:latin typeface="Arial" charset="0"/>
              </a:rPr>
              <a:pPr eaLnBrk="1" hangingPunct="1"/>
              <a:t>4</a:t>
            </a:fld>
            <a:endParaRPr lang="en-US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68374D6-7206-FD4E-857D-5CE79A5ED9CB}" type="slidenum">
              <a:rPr lang="en-US">
                <a:latin typeface="Arial" charset="0"/>
              </a:rPr>
              <a:pPr eaLnBrk="1" hangingPunct="1"/>
              <a:t>5</a:t>
            </a:fld>
            <a:endParaRPr lang="en-US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83A9EC9-D72D-EC44-92D8-D8B67CA10991}" type="slidenum">
              <a:rPr lang="en-US">
                <a:latin typeface="Arial" charset="0"/>
              </a:rPr>
              <a:pPr eaLnBrk="1" hangingPunct="1"/>
              <a:t>6</a:t>
            </a:fld>
            <a:endParaRPr lang="en-US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6E8A211-2B8E-4F49-9FD6-FA2E9155818B}" type="slidenum">
              <a:rPr lang="en-US">
                <a:latin typeface="Arial" charset="0"/>
              </a:rPr>
              <a:pPr eaLnBrk="1" hangingPunct="1"/>
              <a:t>7</a:t>
            </a:fld>
            <a:endParaRPr lang="en-US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6E74494-DCEA-8241-9BA4-B5E01337ACB5}" type="slidenum">
              <a:rPr lang="en-US">
                <a:latin typeface="Arial" charset="0"/>
              </a:rPr>
              <a:pPr eaLnBrk="1" hangingPunct="1"/>
              <a:t>8</a:t>
            </a:fld>
            <a:endParaRPr lang="en-US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CDCBB54-D2B7-EF45-A681-DBFE86AF680E}" type="slidenum">
              <a:rPr lang="en-US">
                <a:latin typeface="Arial" charset="0"/>
              </a:rPr>
              <a:pPr eaLnBrk="1" hangingPunct="1"/>
              <a:t>9</a:t>
            </a:fld>
            <a:endParaRPr lang="en-US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09443" indent="-272863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145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2803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64611" indent="-218290" defTabSz="923186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0119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3777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7435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10932" indent="-218290" algn="ctr" defTabSz="923186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85E0B48-C746-D44D-9A93-1E12A8ECFF5E}" type="slidenum">
              <a:rPr lang="en-US">
                <a:latin typeface="Arial" charset="0"/>
              </a:rPr>
              <a:pPr eaLnBrk="1" hangingPunct="1"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19CFC8-89AC-B842-9680-9B8B156230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9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4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9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notesSlide" Target="../notesSlides/notesSlide3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13" Type="http://schemas.openxmlformats.org/officeDocument/2006/relationships/notesSlide" Target="../notesSlides/notesSlide4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tags" Target="../tags/tag32.xml"/><Relationship Id="rId5" Type="http://schemas.openxmlformats.org/officeDocument/2006/relationships/tags" Target="../tags/tag26.xml"/><Relationship Id="rId10" Type="http://schemas.openxmlformats.org/officeDocument/2006/relationships/tags" Target="../tags/tag31.xml"/><Relationship Id="rId4" Type="http://schemas.openxmlformats.org/officeDocument/2006/relationships/tags" Target="../tags/tag25.xml"/><Relationship Id="rId9" Type="http://schemas.openxmlformats.org/officeDocument/2006/relationships/tags" Target="../tags/tag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413</a:t>
            </a:r>
            <a:br>
              <a:rPr lang="en-US" dirty="0"/>
            </a:br>
            <a:r>
              <a:rPr lang="en-US" dirty="0"/>
              <a:t>Programming Languages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7056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Spring 2021</a:t>
            </a:r>
          </a:p>
          <a:p>
            <a:r>
              <a:rPr lang="en-US" dirty="0"/>
              <a:t>Top-Down and Recursive-Descent Parsing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660066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solidFill>
                  <a:srgbClr val="660066"/>
                </a:solidFill>
              </a:rPr>
              <a:t>CSE 413 Spring 2021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LL vs LR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Table-driven parsers for both LL and LR can be automatically generated by tools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LL(1) has to make a decision based on a single non-terminal and the next input symbol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LR(1) can base the decision on the entire left context as well as the next input symbol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61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LL vs LR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latin typeface="Arial" charset="0"/>
                <a:sym typeface="Symbol" charset="0"/>
              </a:rPr>
              <a:t> LR(1) is more powerful than LL(1)</a:t>
            </a:r>
          </a:p>
          <a:p>
            <a:pPr lvl="1" eaLnBrk="1" hangingPunct="1"/>
            <a:r>
              <a:rPr lang="en-US" dirty="0">
                <a:latin typeface="Arial" charset="0"/>
                <a:sym typeface="Symbol" charset="0"/>
              </a:rPr>
              <a:t>Includes a larger set of grammars</a:t>
            </a:r>
          </a:p>
          <a:p>
            <a:pPr marL="0" indent="0" eaLnBrk="1" hangingPunct="1">
              <a:buNone/>
            </a:pPr>
            <a:r>
              <a:rPr lang="en-US" dirty="0">
                <a:latin typeface="Arial" charset="0"/>
                <a:sym typeface="Symbol" charset="0"/>
              </a:rPr>
              <a:t>But</a:t>
            </a:r>
          </a:p>
          <a:p>
            <a:pPr lvl="1" eaLnBrk="1" hangingPunct="1"/>
            <a:r>
              <a:rPr lang="en-US" dirty="0">
                <a:latin typeface="Arial" charset="0"/>
                <a:sym typeface="Symbol" charset="0"/>
              </a:rPr>
              <a:t>It is easier to write a LL(1) parser by hand</a:t>
            </a:r>
          </a:p>
          <a:p>
            <a:pPr lvl="1" eaLnBrk="1" hangingPunct="1"/>
            <a:r>
              <a:rPr lang="en-US" dirty="0">
                <a:latin typeface="Arial" charset="0"/>
                <a:sym typeface="Symbol" charset="0"/>
              </a:rPr>
              <a:t>There are some very good LL parser tools out there (ANTLR, </a:t>
            </a:r>
            <a:r>
              <a:rPr lang="en-US" dirty="0" err="1">
                <a:latin typeface="Arial" charset="0"/>
                <a:sym typeface="Symbol" charset="0"/>
              </a:rPr>
              <a:t>JavaCC</a:t>
            </a:r>
            <a:r>
              <a:rPr lang="en-US" dirty="0">
                <a:latin typeface="Arial" charset="0"/>
                <a:sym typeface="Symbol" charset="0"/>
              </a:rPr>
              <a:t>, …)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15495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Recursive-Descent Parsers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An advantage of top-down parsing is that it is easy to implement by hand</a:t>
            </a:r>
          </a:p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</a:rPr>
              <a:t>Key idea: </a:t>
            </a:r>
            <a:r>
              <a:rPr lang="en-US" dirty="0">
                <a:latin typeface="Arial" charset="0"/>
              </a:rPr>
              <a:t>write a function (procedure, method) corresponding to each important non-terminal in the grammar</a:t>
            </a:r>
          </a:p>
          <a:p>
            <a:pPr lvl="1" eaLnBrk="1" hangingPunct="1"/>
            <a:r>
              <a:rPr lang="en-US" dirty="0">
                <a:latin typeface="Arial" charset="0"/>
              </a:rPr>
              <a:t>Each of these functions is responsible for matching the next part of the input with the non-terminal it recognizes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58137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Example: Statements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>
          <a:xfrm>
            <a:off x="838200" y="2017713"/>
            <a:ext cx="38100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dirty="0">
                <a:latin typeface="Arial" charset="0"/>
              </a:rPr>
              <a:t>Grammar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000" i="1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i="1" dirty="0" err="1">
                <a:latin typeface="Arial" charset="0"/>
              </a:rPr>
              <a:t>stmt</a:t>
            </a:r>
            <a:r>
              <a:rPr lang="en-US" sz="2000" dirty="0">
                <a:latin typeface="Arial" charset="0"/>
              </a:rPr>
              <a:t> ::= </a:t>
            </a:r>
            <a:r>
              <a:rPr lang="en-US" sz="2000" i="1" dirty="0">
                <a:latin typeface="Arial" charset="0"/>
              </a:rPr>
              <a:t>id</a:t>
            </a:r>
            <a:r>
              <a:rPr lang="en-US" sz="2000" dirty="0">
                <a:latin typeface="Arial" charset="0"/>
              </a:rPr>
              <a:t> = </a:t>
            </a:r>
            <a:r>
              <a:rPr lang="en-US" sz="2000" i="1" dirty="0" err="1">
                <a:latin typeface="Arial" charset="0"/>
              </a:rPr>
              <a:t>exp</a:t>
            </a:r>
            <a:r>
              <a:rPr lang="en-US" sz="2000" dirty="0">
                <a:latin typeface="Arial" charset="0"/>
              </a:rPr>
              <a:t> ;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  | return </a:t>
            </a:r>
            <a:r>
              <a:rPr lang="en-US" sz="2000" i="1" dirty="0" err="1">
                <a:latin typeface="Arial" charset="0"/>
              </a:rPr>
              <a:t>exp</a:t>
            </a:r>
            <a:r>
              <a:rPr lang="en-US" sz="2000" dirty="0">
                <a:latin typeface="Arial" charset="0"/>
              </a:rPr>
              <a:t> ;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  | if ( </a:t>
            </a:r>
            <a:r>
              <a:rPr lang="en-US" sz="2000" i="1" dirty="0" err="1">
                <a:latin typeface="Arial" charset="0"/>
              </a:rPr>
              <a:t>exp</a:t>
            </a:r>
            <a:r>
              <a:rPr lang="en-US" sz="2000" dirty="0">
                <a:latin typeface="Arial" charset="0"/>
              </a:rPr>
              <a:t> ) </a:t>
            </a:r>
            <a:r>
              <a:rPr lang="en-US" sz="2000" i="1" dirty="0" err="1">
                <a:latin typeface="Arial" charset="0"/>
              </a:rPr>
              <a:t>stmt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    | while ( </a:t>
            </a:r>
            <a:r>
              <a:rPr lang="en-US" sz="2000" i="1" dirty="0" err="1">
                <a:latin typeface="Arial" charset="0"/>
              </a:rPr>
              <a:t>exp</a:t>
            </a:r>
            <a:r>
              <a:rPr lang="en-US" sz="2000" dirty="0">
                <a:latin typeface="Arial" charset="0"/>
              </a:rPr>
              <a:t> ) </a:t>
            </a:r>
            <a:r>
              <a:rPr lang="en-US" sz="2000" i="1" dirty="0" err="1">
                <a:latin typeface="Arial" charset="0"/>
              </a:rPr>
              <a:t>stmt</a:t>
            </a:r>
            <a:r>
              <a:rPr lang="en-US" sz="2000" dirty="0">
                <a:latin typeface="Arial" charset="0"/>
              </a:rPr>
              <a:t> 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0" y="2017713"/>
            <a:ext cx="41148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dirty="0">
                <a:latin typeface="Arial" charset="0"/>
              </a:rPr>
              <a:t>Method for this grammar rule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// parse </a:t>
            </a:r>
            <a:r>
              <a:rPr lang="en-US" sz="2000" dirty="0" err="1">
                <a:latin typeface="Arial" charset="0"/>
              </a:rPr>
              <a:t>stmt</a:t>
            </a:r>
            <a:r>
              <a:rPr lang="en-US" sz="2000" dirty="0">
                <a:latin typeface="Arial" charset="0"/>
              </a:rPr>
              <a:t> ::= id=</a:t>
            </a:r>
            <a:r>
              <a:rPr lang="en-US" sz="2000" dirty="0" err="1">
                <a:latin typeface="Arial" charset="0"/>
              </a:rPr>
              <a:t>exp</a:t>
            </a:r>
            <a:r>
              <a:rPr lang="en-US" sz="2000" dirty="0">
                <a:latin typeface="Arial" charset="0"/>
              </a:rPr>
              <a:t>; | …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void </a:t>
            </a:r>
            <a:r>
              <a:rPr lang="en-US" sz="2000" dirty="0" err="1">
                <a:latin typeface="Arial" charset="0"/>
              </a:rPr>
              <a:t>stmt</a:t>
            </a:r>
            <a:r>
              <a:rPr lang="en-US" sz="2000" dirty="0">
                <a:latin typeface="Arial" charset="0"/>
              </a:rPr>
              <a:t>( ) {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  switch(</a:t>
            </a:r>
            <a:r>
              <a:rPr lang="en-US" sz="2000" dirty="0" err="1">
                <a:latin typeface="Arial" charset="0"/>
              </a:rPr>
              <a:t>nextToken</a:t>
            </a:r>
            <a:r>
              <a:rPr lang="en-US" sz="2000" dirty="0">
                <a:latin typeface="Arial" charset="0"/>
              </a:rPr>
              <a:t>) {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RETURN: </a:t>
            </a:r>
            <a:r>
              <a:rPr lang="en-US" sz="2000" dirty="0" err="1">
                <a:latin typeface="Arial" charset="0"/>
              </a:rPr>
              <a:t>returnStmt</a:t>
            </a:r>
            <a:r>
              <a:rPr lang="en-US" sz="2000" dirty="0">
                <a:latin typeface="Arial" charset="0"/>
              </a:rPr>
              <a:t>(); break;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IF:  </a:t>
            </a:r>
            <a:r>
              <a:rPr lang="en-US" sz="2000" dirty="0" err="1">
                <a:latin typeface="Arial" charset="0"/>
              </a:rPr>
              <a:t>ifStmt</a:t>
            </a:r>
            <a:r>
              <a:rPr lang="en-US" sz="2000" dirty="0">
                <a:latin typeface="Arial" charset="0"/>
              </a:rPr>
              <a:t>(); break;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WHILE: </a:t>
            </a:r>
            <a:r>
              <a:rPr lang="en-US" sz="2000" dirty="0" err="1">
                <a:latin typeface="Arial" charset="0"/>
              </a:rPr>
              <a:t>whileStmt</a:t>
            </a:r>
            <a:r>
              <a:rPr lang="en-US" sz="2000" dirty="0">
                <a:latin typeface="Arial" charset="0"/>
              </a:rPr>
              <a:t>(); break;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ID: </a:t>
            </a:r>
            <a:r>
              <a:rPr lang="en-US" sz="2000" dirty="0" err="1">
                <a:latin typeface="Arial" charset="0"/>
              </a:rPr>
              <a:t>assignStmt</a:t>
            </a:r>
            <a:r>
              <a:rPr lang="en-US" sz="2000" dirty="0">
                <a:latin typeface="Arial" charset="0"/>
              </a:rPr>
              <a:t>(); break;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  }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54094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Example (cont)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>
          <a:xfrm>
            <a:off x="685800" y="1600200"/>
            <a:ext cx="3810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// parse while (</a:t>
            </a:r>
            <a:r>
              <a:rPr lang="en-US" sz="2000" dirty="0" err="1">
                <a:latin typeface="Arial" charset="0"/>
              </a:rPr>
              <a:t>exp</a:t>
            </a:r>
            <a:r>
              <a:rPr lang="en-US" sz="2000" dirty="0">
                <a:latin typeface="Arial" charset="0"/>
              </a:rPr>
              <a:t>) </a:t>
            </a:r>
            <a:r>
              <a:rPr lang="en-US" sz="2000" dirty="0" err="1">
                <a:latin typeface="Arial" charset="0"/>
              </a:rPr>
              <a:t>stmt</a:t>
            </a: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void </a:t>
            </a:r>
            <a:r>
              <a:rPr lang="en-US" sz="2000" dirty="0" err="1">
                <a:latin typeface="Arial" charset="0"/>
              </a:rPr>
              <a:t>whileStmt</a:t>
            </a:r>
            <a:r>
              <a:rPr lang="en-US" sz="2000" dirty="0">
                <a:latin typeface="Arial" charset="0"/>
              </a:rPr>
              <a:t>()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// skip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while (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getNextToken</a:t>
            </a:r>
            <a:r>
              <a:rPr lang="en-US" sz="20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getNextToken</a:t>
            </a:r>
            <a:r>
              <a:rPr lang="en-US" sz="20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// parse condition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exp</a:t>
            </a:r>
            <a:r>
              <a:rPr lang="en-US" sz="20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// skip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)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getNextToken</a:t>
            </a:r>
            <a:r>
              <a:rPr lang="en-US" sz="20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// parse </a:t>
            </a:r>
            <a:r>
              <a:rPr lang="en-US" sz="2000" dirty="0" err="1">
                <a:latin typeface="Arial" charset="0"/>
              </a:rPr>
              <a:t>stmt</a:t>
            </a: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stmt</a:t>
            </a:r>
            <a:r>
              <a:rPr lang="en-US" sz="20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}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3810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// parse return </a:t>
            </a:r>
            <a:r>
              <a:rPr lang="en-US" sz="2000" dirty="0" err="1">
                <a:latin typeface="Arial" charset="0"/>
              </a:rPr>
              <a:t>exp</a:t>
            </a:r>
            <a:r>
              <a:rPr lang="en-US" sz="2000" dirty="0">
                <a:latin typeface="Arial" charset="0"/>
              </a:rPr>
              <a:t> 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void </a:t>
            </a:r>
            <a:r>
              <a:rPr lang="en-US" sz="2000" dirty="0" err="1">
                <a:latin typeface="Arial" charset="0"/>
              </a:rPr>
              <a:t>returnStmt</a:t>
            </a:r>
            <a:r>
              <a:rPr lang="en-US" sz="2000" dirty="0">
                <a:latin typeface="Arial" charset="0"/>
              </a:rPr>
              <a:t>()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// skip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return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getNextToken</a:t>
            </a:r>
            <a:r>
              <a:rPr lang="en-US" sz="20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// parse expression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exp</a:t>
            </a:r>
            <a:r>
              <a:rPr lang="en-US" sz="20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// skip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;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getNextToken</a:t>
            </a:r>
            <a:r>
              <a:rPr lang="en-US" sz="20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7858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Invariant for Parser Functions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The parser functions need to agree on where they are in the input</a:t>
            </a:r>
          </a:p>
          <a:p>
            <a:r>
              <a:rPr lang="en-US" dirty="0"/>
              <a:t>Useful (and typical) invariant: When a parser function is called, the current token (next unprocessed piece of the input) is the token that begins the expanded non-terminal being parsed</a:t>
            </a:r>
          </a:p>
          <a:p>
            <a:pPr lvl="1"/>
            <a:r>
              <a:rPr lang="en-US" dirty="0"/>
              <a:t>Corollary: when a parser function terminates, it must have completely consumed input corresponding to that non-terminal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17092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Possible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Two common problems for recursive-descent (and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LL(1)) parsers: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lvl="1" eaLnBrk="1" hangingPunct="1"/>
            <a:r>
              <a:rPr lang="en-US" dirty="0">
                <a:latin typeface="Arial" charset="0"/>
              </a:rPr>
              <a:t>Left recursion (e.g., </a:t>
            </a:r>
            <a:r>
              <a:rPr lang="en-US" i="1" dirty="0">
                <a:latin typeface="Arial" charset="0"/>
              </a:rPr>
              <a:t>E</a:t>
            </a:r>
            <a:r>
              <a:rPr lang="en-US" dirty="0">
                <a:latin typeface="Arial" charset="0"/>
              </a:rPr>
              <a:t> ::= </a:t>
            </a:r>
            <a:r>
              <a:rPr lang="en-US" i="1" dirty="0">
                <a:latin typeface="Arial" charset="0"/>
              </a:rPr>
              <a:t>E</a:t>
            </a:r>
            <a:r>
              <a:rPr lang="en-US" dirty="0">
                <a:latin typeface="Arial" charset="0"/>
              </a:rPr>
              <a:t>  + </a:t>
            </a:r>
            <a:r>
              <a:rPr lang="en-US" i="1" dirty="0">
                <a:latin typeface="Arial" charset="0"/>
              </a:rPr>
              <a:t>T</a:t>
            </a:r>
            <a:r>
              <a:rPr lang="en-US" dirty="0">
                <a:latin typeface="Arial" charset="0"/>
              </a:rPr>
              <a:t>  | …)</a:t>
            </a:r>
          </a:p>
          <a:p>
            <a:pPr lvl="1" eaLnBrk="1" hangingPunct="1"/>
            <a:endParaRPr lang="en-US" dirty="0">
              <a:latin typeface="Arial" charset="0"/>
            </a:endParaRPr>
          </a:p>
          <a:p>
            <a:pPr lvl="1" eaLnBrk="1" hangingPunct="1"/>
            <a:r>
              <a:rPr lang="en-US" dirty="0">
                <a:latin typeface="Arial" charset="0"/>
              </a:rPr>
              <a:t>Common prefixes on the right hand side of productions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51921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Left Recursion Problem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Grammar rule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400" i="1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i="1" dirty="0">
                <a:latin typeface="Arial" charset="0"/>
              </a:rPr>
              <a:t>expr</a:t>
            </a:r>
            <a:r>
              <a:rPr lang="en-US" sz="2400" dirty="0">
                <a:latin typeface="Arial" charset="0"/>
              </a:rPr>
              <a:t> ::= </a:t>
            </a:r>
            <a:r>
              <a:rPr lang="en-US" sz="2400" i="1" dirty="0">
                <a:latin typeface="Arial" charset="0"/>
              </a:rPr>
              <a:t>expr</a:t>
            </a:r>
            <a:r>
              <a:rPr lang="en-US" sz="2400" dirty="0">
                <a:latin typeface="Arial" charset="0"/>
              </a:rPr>
              <a:t>  + </a:t>
            </a:r>
            <a:r>
              <a:rPr lang="en-US" sz="2400" i="1" dirty="0">
                <a:latin typeface="Arial" charset="0"/>
              </a:rPr>
              <a:t>term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		| </a:t>
            </a:r>
            <a:r>
              <a:rPr lang="en-US" sz="2400" i="1" dirty="0">
                <a:latin typeface="Arial" charset="0"/>
              </a:rPr>
              <a:t>term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And the bug is????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Code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40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Arial" charset="0"/>
              </a:rPr>
              <a:t>// parse expr ::= …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Arial" charset="0"/>
              </a:rPr>
              <a:t>void expr() {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Arial" charset="0"/>
              </a:rPr>
              <a:t>	expr();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Arial" charset="0"/>
              </a:rPr>
              <a:t>	if (current token is PLUS) {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Arial" charset="0"/>
              </a:rPr>
              <a:t>		getNextToken();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Arial" charset="0"/>
              </a:rPr>
              <a:t>		term();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Arial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>
                <a:latin typeface="Arial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605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Left Recursion Problem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If we code up a left-recursive rule as-is, we get an infinite recursion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Non-solution: replace with a right-recursive rule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dirty="0">
                <a:latin typeface="Arial" charset="0"/>
              </a:rPr>
              <a:t>		   </a:t>
            </a:r>
            <a:r>
              <a:rPr lang="en-US" i="1" dirty="0" err="1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::= </a:t>
            </a:r>
            <a:r>
              <a:rPr lang="en-US" i="1" dirty="0">
                <a:latin typeface="Arial" charset="0"/>
              </a:rPr>
              <a:t>term</a:t>
            </a:r>
            <a:r>
              <a:rPr lang="en-US" dirty="0">
                <a:latin typeface="Arial" charset="0"/>
              </a:rPr>
              <a:t> + </a:t>
            </a:r>
            <a:r>
              <a:rPr lang="en-US" i="1" dirty="0" err="1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 |  </a:t>
            </a:r>
            <a:r>
              <a:rPr lang="en-US" i="1" dirty="0">
                <a:latin typeface="Arial" charset="0"/>
              </a:rPr>
              <a:t>term</a:t>
            </a:r>
          </a:p>
          <a:p>
            <a:pPr lvl="1" eaLnBrk="1" hangingPunct="1"/>
            <a:endParaRPr lang="en-US" dirty="0">
              <a:latin typeface="Arial" charset="0"/>
            </a:endParaRPr>
          </a:p>
          <a:p>
            <a:pPr lvl="1" eaLnBrk="1" hangingPunct="1"/>
            <a:r>
              <a:rPr lang="en-US" dirty="0">
                <a:latin typeface="Arial" charset="0"/>
              </a:rPr>
              <a:t>Why </a:t>
            </a:r>
            <a:r>
              <a:rPr lang="en-US" dirty="0" err="1">
                <a:latin typeface="Arial" charset="0"/>
              </a:rPr>
              <a:t>isn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t this the right thing to do?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20852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One Left Recursion Solution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Rewrite using right recursion and a new non-terminal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Original:  </a:t>
            </a:r>
            <a:r>
              <a:rPr lang="en-US" sz="2800" i="1" dirty="0" err="1">
                <a:latin typeface="Arial" charset="0"/>
              </a:rPr>
              <a:t>expr</a:t>
            </a:r>
            <a:r>
              <a:rPr lang="en-US" sz="2800" dirty="0">
                <a:latin typeface="Arial" charset="0"/>
              </a:rPr>
              <a:t> ::= </a:t>
            </a:r>
            <a:r>
              <a:rPr lang="en-US" sz="2800" i="1" dirty="0" err="1">
                <a:latin typeface="Arial" charset="0"/>
              </a:rPr>
              <a:t>expr</a:t>
            </a:r>
            <a:r>
              <a:rPr lang="en-US" sz="2800" dirty="0">
                <a:latin typeface="Arial" charset="0"/>
              </a:rPr>
              <a:t> + </a:t>
            </a:r>
            <a:r>
              <a:rPr lang="en-US" sz="2800" i="1" dirty="0">
                <a:latin typeface="Arial" charset="0"/>
              </a:rPr>
              <a:t>term</a:t>
            </a:r>
            <a:r>
              <a:rPr lang="en-US" sz="2800" dirty="0">
                <a:latin typeface="Arial" charset="0"/>
              </a:rPr>
              <a:t>  |  </a:t>
            </a:r>
            <a:r>
              <a:rPr lang="en-US" sz="2800" i="1" dirty="0">
                <a:latin typeface="Arial" charset="0"/>
              </a:rPr>
              <a:t>term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New: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i="1" dirty="0">
                <a:latin typeface="Arial" charset="0"/>
              </a:rPr>
              <a:t>	</a:t>
            </a:r>
            <a:r>
              <a:rPr lang="en-US" sz="2400" i="1" dirty="0" err="1">
                <a:latin typeface="Arial" charset="0"/>
              </a:rPr>
              <a:t>expr</a:t>
            </a:r>
            <a:r>
              <a:rPr lang="en-US" sz="2400" dirty="0">
                <a:latin typeface="Arial" charset="0"/>
              </a:rPr>
              <a:t> ::= </a:t>
            </a:r>
            <a:r>
              <a:rPr lang="en-US" sz="2400" i="1" dirty="0">
                <a:latin typeface="Arial" charset="0"/>
              </a:rPr>
              <a:t>term </a:t>
            </a:r>
            <a:r>
              <a:rPr lang="en-US" sz="2400" i="1" dirty="0" err="1">
                <a:latin typeface="Arial" charset="0"/>
              </a:rPr>
              <a:t>exprtail</a:t>
            </a:r>
            <a:endParaRPr lang="en-US" sz="2400" i="1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i="1" dirty="0">
                <a:latin typeface="Arial" charset="0"/>
              </a:rPr>
              <a:t>	</a:t>
            </a:r>
            <a:r>
              <a:rPr lang="en-US" sz="2400" i="1" dirty="0" err="1">
                <a:latin typeface="Arial" charset="0"/>
              </a:rPr>
              <a:t>exprtail</a:t>
            </a:r>
            <a:r>
              <a:rPr lang="en-US" sz="2400" dirty="0">
                <a:latin typeface="Arial" charset="0"/>
              </a:rPr>
              <a:t> ::= + </a:t>
            </a:r>
            <a:r>
              <a:rPr lang="en-US" sz="2400" i="1" dirty="0">
                <a:latin typeface="Arial" charset="0"/>
              </a:rPr>
              <a:t>term </a:t>
            </a:r>
            <a:r>
              <a:rPr lang="en-US" sz="2400" i="1" dirty="0" err="1">
                <a:latin typeface="Arial" charset="0"/>
              </a:rPr>
              <a:t>exprtail</a:t>
            </a:r>
            <a:r>
              <a:rPr lang="en-US" sz="2400" dirty="0">
                <a:latin typeface="Arial" charset="0"/>
              </a:rPr>
              <a:t>  |  </a:t>
            </a:r>
            <a:r>
              <a:rPr lang="el-GR" sz="2400" dirty="0">
                <a:latin typeface="Arial" charset="0"/>
              </a:rPr>
              <a:t>ε</a:t>
            </a: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No infinite recursion if coded up directly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Maintains left associatively (required)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Need to be a bit careful in coding up semantic actions to get this right, but not hard to do</a:t>
            </a:r>
            <a:endParaRPr lang="el-GR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74048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Top-Down Parsing</a:t>
            </a:r>
          </a:p>
          <a:p>
            <a:r>
              <a:rPr lang="en-US"/>
              <a:t>Predictive Parsers</a:t>
            </a:r>
          </a:p>
          <a:p>
            <a:r>
              <a:rPr lang="en-US"/>
              <a:t>LL(k) Grammars</a:t>
            </a:r>
          </a:p>
          <a:p>
            <a:r>
              <a:rPr lang="en-US"/>
              <a:t>Recursive Descent</a:t>
            </a:r>
          </a:p>
          <a:p>
            <a:r>
              <a:rPr lang="en-US"/>
              <a:t>Grammar Hacking</a:t>
            </a:r>
          </a:p>
          <a:p>
            <a:pPr lvl="1"/>
            <a:r>
              <a:rPr lang="en-US"/>
              <a:t>Left recursion removal</a:t>
            </a:r>
          </a:p>
          <a:p>
            <a:pPr lvl="1"/>
            <a:r>
              <a:rPr lang="en-US"/>
              <a:t>Factoring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71053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Another Way to Look at This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Observe that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i="1" dirty="0" err="1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::= </a:t>
            </a:r>
            <a:r>
              <a:rPr lang="en-US" i="1" dirty="0" err="1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+ </a:t>
            </a:r>
            <a:r>
              <a:rPr lang="en-US" i="1" dirty="0">
                <a:latin typeface="Arial" charset="0"/>
              </a:rPr>
              <a:t>term</a:t>
            </a:r>
            <a:r>
              <a:rPr lang="en-US" dirty="0">
                <a:latin typeface="Arial" charset="0"/>
              </a:rPr>
              <a:t> | </a:t>
            </a:r>
            <a:r>
              <a:rPr lang="en-US" i="1" dirty="0">
                <a:latin typeface="Arial" charset="0"/>
              </a:rPr>
              <a:t>term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Arial" charset="0"/>
              </a:rPr>
              <a:t>	generates the sequence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i="1" dirty="0">
                <a:latin typeface="Arial" charset="0"/>
              </a:rPr>
              <a:t>term</a:t>
            </a:r>
            <a:r>
              <a:rPr lang="en-US" dirty="0">
                <a:latin typeface="Arial" charset="0"/>
              </a:rPr>
              <a:t> + </a:t>
            </a:r>
            <a:r>
              <a:rPr lang="en-US" i="1" dirty="0">
                <a:latin typeface="Arial" charset="0"/>
              </a:rPr>
              <a:t>term</a:t>
            </a:r>
            <a:r>
              <a:rPr lang="en-US" dirty="0">
                <a:latin typeface="Arial" charset="0"/>
              </a:rPr>
              <a:t> + </a:t>
            </a:r>
            <a:r>
              <a:rPr lang="en-US" i="1" dirty="0">
                <a:latin typeface="Arial" charset="0"/>
              </a:rPr>
              <a:t>term</a:t>
            </a:r>
            <a:r>
              <a:rPr lang="en-US" dirty="0">
                <a:latin typeface="Arial" charset="0"/>
              </a:rPr>
              <a:t> + … + </a:t>
            </a:r>
            <a:r>
              <a:rPr lang="en-US" i="1" dirty="0">
                <a:latin typeface="Arial" charset="0"/>
              </a:rPr>
              <a:t>term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We can sugar the original rule to match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i="1" dirty="0" err="1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::= </a:t>
            </a:r>
            <a:r>
              <a:rPr lang="en-US" i="1" dirty="0">
                <a:latin typeface="Arial" charset="0"/>
              </a:rPr>
              <a:t>term</a:t>
            </a:r>
            <a:r>
              <a:rPr lang="en-US" dirty="0">
                <a:latin typeface="Arial" charset="0"/>
              </a:rPr>
              <a:t> { + </a:t>
            </a:r>
            <a:r>
              <a:rPr lang="en-US" i="1" dirty="0">
                <a:latin typeface="Arial" charset="0"/>
              </a:rPr>
              <a:t>term</a:t>
            </a:r>
            <a:r>
              <a:rPr lang="en-US" dirty="0">
                <a:latin typeface="Arial" charset="0"/>
              </a:rPr>
              <a:t> }*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This leads directly to parser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But need to fudge things to respect the original precedence</a:t>
            </a:r>
            <a:r>
              <a:rPr lang="en-US">
                <a:latin typeface="Arial" charset="0"/>
              </a:rPr>
              <a:t>/associativity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94781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Code for Expressions (1)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>
          <a:xfrm>
            <a:off x="762000" y="2017713"/>
            <a:ext cx="4075113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// parse</a:t>
            </a:r>
          </a:p>
          <a:p>
            <a:pPr eaLnBrk="1" hangingPunct="1">
              <a:buFont typeface="Wingdings" charset="0"/>
              <a:buNone/>
            </a:pPr>
            <a:r>
              <a:rPr lang="en-US" sz="2000" dirty="0">
                <a:latin typeface="Arial" charset="0"/>
              </a:rPr>
              <a:t>//    expr ::=  term { + term }*</a:t>
            </a:r>
          </a:p>
          <a:p>
            <a:pPr eaLnBrk="1" hangingPunct="1">
              <a:lnSpc>
                <a:spcPct val="15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void expr()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term();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while (next symbol is PLUS)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	// consume PLUS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	</a:t>
            </a:r>
            <a:r>
              <a:rPr lang="en-US" sz="2000" dirty="0" err="1">
                <a:latin typeface="Arial" charset="0"/>
              </a:rPr>
              <a:t>getNextToken</a:t>
            </a:r>
            <a:r>
              <a:rPr lang="en-US" sz="2000" dirty="0">
                <a:latin typeface="Arial" charset="0"/>
              </a:rPr>
              <a:t>();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	term();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}</a:t>
            </a:r>
          </a:p>
        </p:txBody>
      </p:sp>
      <p:sp>
        <p:nvSpPr>
          <p:cNvPr id="24580" name="Rectangle 5"/>
          <p:cNvSpPr>
            <a:spLocks noGrp="1" noChangeArrowheads="1"/>
          </p:cNvSpPr>
          <p:nvPr>
            <p:ph sz="half" idx="2"/>
            <p:custDataLst>
              <p:tags r:id="rId3"/>
            </p:custDataLst>
          </p:nvPr>
        </p:nvSpPr>
        <p:spPr>
          <a:xfrm>
            <a:off x="4724400" y="2017713"/>
            <a:ext cx="407828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// parse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//	   term ::= factor { * factor }*</a:t>
            </a:r>
          </a:p>
          <a:p>
            <a:pPr eaLnBrk="1" hangingPunct="1">
              <a:lnSpc>
                <a:spcPct val="15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void term()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factor();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while (next symbol is  TIMES)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	// consume TIMES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	</a:t>
            </a:r>
            <a:r>
              <a:rPr lang="en-US" sz="2000" dirty="0" err="1">
                <a:latin typeface="Arial" charset="0"/>
              </a:rPr>
              <a:t>getNextToken</a:t>
            </a:r>
            <a:r>
              <a:rPr lang="en-US" sz="2000" dirty="0">
                <a:latin typeface="Arial" charset="0"/>
              </a:rPr>
              <a:t>();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	factor();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000" dirty="0">
                <a:latin typeface="Arial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852327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Code for Expressions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>
          <a:xfrm>
            <a:off x="838200" y="2017713"/>
            <a:ext cx="3810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// parse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//    factor ::= int | id | ( expr )</a:t>
            </a:r>
          </a:p>
          <a:p>
            <a:pPr eaLnBrk="1" hangingPunct="1">
              <a:lnSpc>
                <a:spcPct val="15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void factor()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  switch(nextToken)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180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case INT: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	process int constant;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	 // consume INT 	getNextToken();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	break;	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…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0" y="2057400"/>
            <a:ext cx="3810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18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case ID: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	process identifier;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	 // consume ID 	</a:t>
            </a:r>
            <a:r>
              <a:rPr lang="en-US" sz="1800" dirty="0" err="1">
                <a:latin typeface="Arial" charset="0"/>
              </a:rPr>
              <a:t>getNextToken</a:t>
            </a:r>
            <a:r>
              <a:rPr lang="en-US" sz="18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	break;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case LPAREN: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	 // consume LPAREN 	</a:t>
            </a:r>
            <a:r>
              <a:rPr lang="en-US" sz="1800" dirty="0" err="1">
                <a:latin typeface="Arial" charset="0"/>
              </a:rPr>
              <a:t>getNextToken</a:t>
            </a:r>
            <a:r>
              <a:rPr lang="en-US" sz="18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	</a:t>
            </a:r>
            <a:r>
              <a:rPr lang="en-US" sz="1800" dirty="0" err="1">
                <a:latin typeface="Arial" charset="0"/>
              </a:rPr>
              <a:t>expr</a:t>
            </a:r>
            <a:r>
              <a:rPr lang="en-US" sz="18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	 // consume RPAREN 	</a:t>
            </a:r>
            <a:r>
              <a:rPr lang="en-US" sz="1800" dirty="0" err="1">
                <a:latin typeface="Arial" charset="0"/>
              </a:rPr>
              <a:t>getNextToken</a:t>
            </a:r>
            <a:r>
              <a:rPr lang="en-US" sz="1800" dirty="0">
                <a:latin typeface="Arial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}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12381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Left Factoring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If two rules for a non-terminal have right-hand sides that begin with the same symbol, we can’t predict which one to use</a:t>
            </a:r>
          </a:p>
          <a:p>
            <a:r>
              <a:rPr lang="en-US" dirty="0"/>
              <a:t>“Official” solution: Factor the common prefix into a separate production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46814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Left Factoring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Original grammar:</a:t>
            </a:r>
          </a:p>
          <a:p>
            <a:pPr lvl="1" eaLnBrk="1" hangingPunct="1"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i="1" dirty="0" err="1">
                <a:latin typeface="Arial" charset="0"/>
              </a:rPr>
              <a:t>ifStmt</a:t>
            </a:r>
            <a:r>
              <a:rPr lang="en-US" dirty="0">
                <a:latin typeface="Arial" charset="0"/>
              </a:rPr>
              <a:t> ::= if ( </a:t>
            </a:r>
            <a:r>
              <a:rPr lang="en-US" i="1" dirty="0" err="1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 ) </a:t>
            </a:r>
            <a:r>
              <a:rPr lang="en-US" i="1" dirty="0" err="1">
                <a:latin typeface="Arial" charset="0"/>
              </a:rPr>
              <a:t>stmt</a:t>
            </a:r>
            <a:endParaRPr lang="en-US" i="1" dirty="0">
              <a:latin typeface="Arial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dirty="0">
                <a:latin typeface="Arial" charset="0"/>
              </a:rPr>
              <a:t>		 	| if ( </a:t>
            </a:r>
            <a:r>
              <a:rPr lang="en-US" i="1" dirty="0">
                <a:latin typeface="Arial" charset="0"/>
              </a:rPr>
              <a:t>expr </a:t>
            </a:r>
            <a:r>
              <a:rPr lang="en-US" dirty="0">
                <a:latin typeface="Arial" charset="0"/>
              </a:rPr>
              <a:t> ) </a:t>
            </a:r>
            <a:r>
              <a:rPr lang="en-US" i="1" dirty="0" err="1">
                <a:latin typeface="Arial" charset="0"/>
              </a:rPr>
              <a:t>stmt</a:t>
            </a:r>
            <a:r>
              <a:rPr lang="en-US" dirty="0">
                <a:latin typeface="Arial" charset="0"/>
              </a:rPr>
              <a:t>  else </a:t>
            </a:r>
            <a:r>
              <a:rPr lang="en-US" i="1" dirty="0" err="1">
                <a:latin typeface="Arial" charset="0"/>
              </a:rPr>
              <a:t>stmt</a:t>
            </a:r>
            <a:endParaRPr lang="en-US" i="1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Factored grammar:</a:t>
            </a:r>
          </a:p>
          <a:p>
            <a:pPr lvl="1" eaLnBrk="1" hangingPunct="1"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i="1" dirty="0" err="1">
                <a:latin typeface="Arial" charset="0"/>
              </a:rPr>
              <a:t>ifStmt</a:t>
            </a:r>
            <a:r>
              <a:rPr lang="en-US" dirty="0">
                <a:latin typeface="Arial" charset="0"/>
              </a:rPr>
              <a:t> ::= if ( </a:t>
            </a:r>
            <a:r>
              <a:rPr lang="en-US" i="1" dirty="0" err="1">
                <a:latin typeface="Arial" charset="0"/>
              </a:rPr>
              <a:t>expr</a:t>
            </a:r>
            <a:r>
              <a:rPr lang="en-US" dirty="0">
                <a:latin typeface="Arial" charset="0"/>
              </a:rPr>
              <a:t>  ) </a:t>
            </a:r>
            <a:r>
              <a:rPr lang="en-US" i="1" dirty="0" err="1">
                <a:latin typeface="Arial" charset="0"/>
              </a:rPr>
              <a:t>stmt</a:t>
            </a:r>
            <a:r>
              <a:rPr lang="en-US" i="1" dirty="0">
                <a:latin typeface="Arial" charset="0"/>
              </a:rPr>
              <a:t>  </a:t>
            </a:r>
            <a:r>
              <a:rPr lang="en-US" i="1" dirty="0" err="1">
                <a:latin typeface="Arial" charset="0"/>
              </a:rPr>
              <a:t>ifTail</a:t>
            </a:r>
            <a:endParaRPr lang="en-US" i="1" dirty="0">
              <a:latin typeface="Arial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i="1" dirty="0" err="1">
                <a:latin typeface="Arial" charset="0"/>
              </a:rPr>
              <a:t>ifTail</a:t>
            </a:r>
            <a:r>
              <a:rPr lang="en-US" dirty="0">
                <a:latin typeface="Arial" charset="0"/>
              </a:rPr>
              <a:t>  ::= else </a:t>
            </a:r>
            <a:r>
              <a:rPr lang="en-US" i="1" dirty="0" err="1">
                <a:latin typeface="Arial" charset="0"/>
              </a:rPr>
              <a:t>stmt</a:t>
            </a:r>
            <a:r>
              <a:rPr lang="en-US" dirty="0">
                <a:latin typeface="Arial" charset="0"/>
              </a:rPr>
              <a:t>  | </a:t>
            </a:r>
            <a:r>
              <a:rPr lang="el-GR" dirty="0">
                <a:latin typeface="Arial" charset="0"/>
              </a:rPr>
              <a:t>ε</a:t>
            </a:r>
            <a:r>
              <a:rPr lang="en-US" dirty="0">
                <a:latin typeface="Arial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79744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Parsing if Statements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>
          <a:xfrm>
            <a:off x="990600" y="2017713"/>
            <a:ext cx="3276601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But it’s easiest to just code up the “else matches closest if” rule directly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(If you squint properly this is really just left factoring where the two productions are parsed by a single routine)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Arial" charset="0"/>
            </a:endParaRPr>
          </a:p>
        </p:txBody>
      </p:sp>
      <p:sp>
        <p:nvSpPr>
          <p:cNvPr id="28676" name="Rectangle 5"/>
          <p:cNvSpPr>
            <a:spLocks noGrp="1" noChangeArrowheads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2017713"/>
            <a:ext cx="3810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// parse 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//     if (expr) stmt [ else stmt ]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180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void ifStmt()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getNextToken();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getNextToken();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expr();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getNextToken();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stmt();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if (next symbol is ELSE)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	getNextToken();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	stmt();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800">
                <a:latin typeface="Arial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1098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Top-Down Parsing Concluded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Works with a somewhat smaller set of grammars than bottom-up, but can be done for most sensible programming language constructs</a:t>
            </a:r>
          </a:p>
          <a:p>
            <a:r>
              <a:rPr lang="en-US"/>
              <a:t>If you need to write a quick-n-dirty parser, recursive descent is often the method of choice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5235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Basic Parsing Strategies (1)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/>
              <a:t>Bottom-up</a:t>
            </a:r>
          </a:p>
          <a:p>
            <a:pPr lvl="1"/>
            <a:r>
              <a:rPr lang="en-US"/>
              <a:t>Build up tree from leaves</a:t>
            </a:r>
          </a:p>
          <a:p>
            <a:pPr lvl="2"/>
            <a:r>
              <a:rPr lang="en-US"/>
              <a:t>Shift next input or reduce using a production</a:t>
            </a:r>
          </a:p>
          <a:p>
            <a:pPr lvl="2"/>
            <a:r>
              <a:rPr lang="en-US"/>
              <a:t>Accept when all input read and reduced to start symbol of the grammar</a:t>
            </a:r>
          </a:p>
          <a:p>
            <a:pPr lvl="1"/>
            <a:r>
              <a:rPr lang="en-US"/>
              <a:t>LR(k) and subsets (SLR(k), LALR(k), …)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149" name="AutoShap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67000" y="5402263"/>
            <a:ext cx="685800" cy="7620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352800" y="5707063"/>
            <a:ext cx="304800" cy="4572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AutoShap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657600" y="5097463"/>
            <a:ext cx="838200" cy="10668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495800" y="5959475"/>
            <a:ext cx="4267200" cy="2016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remaining input</a:t>
            </a:r>
          </a:p>
        </p:txBody>
      </p:sp>
      <p:sp>
        <p:nvSpPr>
          <p:cNvPr id="6153" name="AutoShap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371600" y="4953000"/>
            <a:ext cx="1295400" cy="12192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93354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Basic Parsing Strategies (2)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Top-Down</a:t>
            </a:r>
          </a:p>
          <a:p>
            <a:pPr lvl="1" eaLnBrk="1" hangingPunct="1"/>
            <a:r>
              <a:rPr lang="en-US" sz="2400">
                <a:latin typeface="Arial" charset="0"/>
              </a:rPr>
              <a:t>Begin at root with start symbol of grammar</a:t>
            </a:r>
          </a:p>
          <a:p>
            <a:pPr lvl="1" eaLnBrk="1" hangingPunct="1"/>
            <a:r>
              <a:rPr lang="en-US" sz="2400">
                <a:latin typeface="Arial" charset="0"/>
              </a:rPr>
              <a:t>Repeatedly pick a non-terminal and expand</a:t>
            </a:r>
          </a:p>
          <a:p>
            <a:pPr lvl="1" eaLnBrk="1" hangingPunct="1"/>
            <a:r>
              <a:rPr lang="en-US" sz="2400">
                <a:latin typeface="Arial" charset="0"/>
              </a:rPr>
              <a:t>Success when expanded tree matches input</a:t>
            </a:r>
          </a:p>
          <a:p>
            <a:pPr lvl="1" eaLnBrk="1" hangingPunct="1"/>
            <a:r>
              <a:rPr lang="en-US" sz="2400">
                <a:latin typeface="Arial" charset="0"/>
              </a:rPr>
              <a:t>LL(k)</a:t>
            </a:r>
          </a:p>
        </p:txBody>
      </p:sp>
      <p:sp>
        <p:nvSpPr>
          <p:cNvPr id="7173" name="Oval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72000" y="5181600"/>
            <a:ext cx="304800" cy="304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 anchorCtr="1"/>
          <a:lstStyle/>
          <a:p>
            <a:pPr marL="342900" indent="-342900"/>
            <a:r>
              <a:rPr lang="en-US" i="1" dirty="0"/>
              <a:t>A</a:t>
            </a:r>
          </a:p>
        </p:txBody>
      </p:sp>
      <p:sp>
        <p:nvSpPr>
          <p:cNvPr id="7174" name="AutoShape 1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387850" y="5486400"/>
            <a:ext cx="685800" cy="7620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AutoShape 1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 rot="3817593">
            <a:off x="4953000" y="5105400"/>
            <a:ext cx="1752600" cy="1143000"/>
          </a:xfrm>
          <a:prstGeom prst="parallelogram">
            <a:avLst>
              <a:gd name="adj" fmla="val 48769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13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2209800" y="62484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14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2209800" y="3962400"/>
            <a:ext cx="259080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15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V="1">
            <a:off x="3962400" y="5029200"/>
            <a:ext cx="6096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6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572000" y="50292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7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4800600" y="3962400"/>
            <a:ext cx="12954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8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4572000" y="502920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25750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Top-Down Parsing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Situation: have completed part of a leftmost derivation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000" i="1">
                <a:latin typeface="Arial" charset="0"/>
              </a:rPr>
              <a:t>S</a:t>
            </a:r>
            <a:r>
              <a:rPr lang="en-US" sz="2000">
                <a:latin typeface="Arial" charset="0"/>
              </a:rPr>
              <a:t> =&gt;* w</a:t>
            </a:r>
            <a:r>
              <a:rPr lang="en-US" sz="2000" i="1">
                <a:latin typeface="Arial" charset="0"/>
              </a:rPr>
              <a:t>A</a:t>
            </a:r>
            <a:r>
              <a:rPr lang="en-US" sz="2000">
                <a:latin typeface="Arial" charset="0"/>
                <a:sym typeface="Symbol" charset="0"/>
              </a:rPr>
              <a:t> =&gt;* wxy</a:t>
            </a:r>
          </a:p>
          <a:p>
            <a:pPr eaLnBrk="1" hangingPunct="1"/>
            <a:r>
              <a:rPr lang="en-US" sz="2400">
                <a:latin typeface="Arial" charset="0"/>
                <a:sym typeface="Symbol" charset="0"/>
              </a:rPr>
              <a:t>Basic Step: Pick some production</a:t>
            </a:r>
          </a:p>
          <a:p>
            <a:pPr lvl="1" eaLnBrk="1" hangingPunct="1">
              <a:buFont typeface="Wingdings" charset="0"/>
              <a:buNone/>
            </a:pPr>
            <a:r>
              <a:rPr lang="en-US" sz="2000">
                <a:latin typeface="Arial" charset="0"/>
                <a:sym typeface="Symbol" charset="0"/>
              </a:rPr>
              <a:t>	</a:t>
            </a:r>
            <a:r>
              <a:rPr lang="en-US" sz="2000" i="1">
                <a:latin typeface="Arial" charset="0"/>
                <a:sym typeface="Symbol" charset="0"/>
              </a:rPr>
              <a:t>A</a:t>
            </a:r>
            <a:r>
              <a:rPr lang="en-US" sz="2000">
                <a:latin typeface="Arial" charset="0"/>
                <a:sym typeface="Symbol" charset="0"/>
              </a:rPr>
              <a:t> ::= </a:t>
            </a:r>
            <a:r>
              <a:rPr lang="en-US" sz="2000" baseline="-25000">
                <a:latin typeface="Arial" charset="0"/>
                <a:sym typeface="Symbol" charset="0"/>
              </a:rPr>
              <a:t>1</a:t>
            </a:r>
            <a:r>
              <a:rPr lang="en-US" sz="2000">
                <a:latin typeface="Arial" charset="0"/>
                <a:sym typeface="Symbol" charset="0"/>
              </a:rPr>
              <a:t> </a:t>
            </a:r>
            <a:r>
              <a:rPr lang="en-US" sz="2000" baseline="-25000">
                <a:latin typeface="Arial" charset="0"/>
                <a:sym typeface="Symbol" charset="0"/>
              </a:rPr>
              <a:t>2</a:t>
            </a:r>
            <a:r>
              <a:rPr lang="en-US" sz="2000">
                <a:latin typeface="Arial" charset="0"/>
                <a:sym typeface="Symbol" charset="0"/>
              </a:rPr>
              <a:t> … </a:t>
            </a:r>
            <a:r>
              <a:rPr lang="en-US" sz="2000" i="1" baseline="-25000">
                <a:latin typeface="Arial" charset="0"/>
                <a:sym typeface="Symbol" charset="0"/>
              </a:rPr>
              <a:t>n</a:t>
            </a:r>
            <a:r>
              <a:rPr lang="en-US" sz="2000">
                <a:latin typeface="Arial" charset="0"/>
                <a:sym typeface="Symbol" charset="0"/>
              </a:rPr>
              <a:t> 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Arial" charset="0"/>
                <a:sym typeface="Symbol" charset="0"/>
              </a:rPr>
              <a:t>	that will properly expand </a:t>
            </a:r>
            <a:r>
              <a:rPr lang="en-US" sz="2400" i="1">
                <a:latin typeface="Arial" charset="0"/>
                <a:sym typeface="Symbol" charset="0"/>
              </a:rPr>
              <a:t>A</a:t>
            </a:r>
            <a:br>
              <a:rPr lang="en-US" sz="2400">
                <a:latin typeface="Arial" charset="0"/>
                <a:sym typeface="Symbol" charset="0"/>
              </a:rPr>
            </a:br>
            <a:r>
              <a:rPr lang="en-US" sz="2400">
                <a:latin typeface="Arial" charset="0"/>
                <a:sym typeface="Symbol" charset="0"/>
              </a:rPr>
              <a:t>to match the input</a:t>
            </a:r>
            <a:endParaRPr lang="en-US" sz="2400" i="1">
              <a:latin typeface="Arial" charset="0"/>
              <a:sym typeface="Symbol" charset="0"/>
            </a:endParaRPr>
          </a:p>
          <a:p>
            <a:pPr lvl="1" eaLnBrk="1" hangingPunct="1"/>
            <a:r>
              <a:rPr lang="en-US" sz="2000">
                <a:latin typeface="Arial" charset="0"/>
                <a:sym typeface="Symbol" charset="0"/>
              </a:rPr>
              <a:t>Want this to be </a:t>
            </a:r>
            <a:br>
              <a:rPr lang="en-US" sz="2000">
                <a:latin typeface="Arial" charset="0"/>
                <a:sym typeface="Symbol" charset="0"/>
              </a:rPr>
            </a:br>
            <a:r>
              <a:rPr lang="en-US" sz="2000">
                <a:latin typeface="Arial" charset="0"/>
                <a:sym typeface="Symbol" charset="0"/>
              </a:rPr>
              <a:t>deterministic</a:t>
            </a:r>
          </a:p>
          <a:p>
            <a:pPr lvl="1" eaLnBrk="1" hangingPunct="1">
              <a:buFont typeface="Wingdings" charset="0"/>
              <a:buNone/>
            </a:pPr>
            <a:endParaRPr lang="en-US" sz="2000">
              <a:latin typeface="Arial" charset="0"/>
              <a:sym typeface="Symbol" charset="0"/>
            </a:endParaRPr>
          </a:p>
          <a:p>
            <a:pPr lvl="1" eaLnBrk="1" hangingPunct="1">
              <a:buFont typeface="Wingdings" charset="0"/>
              <a:buNone/>
            </a:pPr>
            <a:endParaRPr lang="en-US" sz="2000">
              <a:latin typeface="Arial" charset="0"/>
              <a:sym typeface="Symbol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en-US" sz="2000">
                <a:latin typeface="Arial" charset="0"/>
                <a:sym typeface="Symbol" charset="0"/>
              </a:rPr>
              <a:t>                                                      w                         x              y</a:t>
            </a:r>
          </a:p>
          <a:p>
            <a:pPr lvl="1" eaLnBrk="1" hangingPunct="1">
              <a:buFont typeface="Wingdings" charset="0"/>
              <a:buNone/>
            </a:pPr>
            <a:endParaRPr lang="en-US" sz="2000">
              <a:latin typeface="Arial" charset="0"/>
              <a:sym typeface="Symbol" charset="0"/>
            </a:endParaRPr>
          </a:p>
        </p:txBody>
      </p:sp>
      <p:sp>
        <p:nvSpPr>
          <p:cNvPr id="8197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553200" y="4800600"/>
            <a:ext cx="304800" cy="304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 anchorCtr="1"/>
          <a:lstStyle/>
          <a:p>
            <a:pPr marL="342900" indent="-342900"/>
            <a:r>
              <a:rPr lang="en-US" i="1" dirty="0"/>
              <a:t>A</a:t>
            </a:r>
          </a:p>
        </p:txBody>
      </p:sp>
      <p:sp>
        <p:nvSpPr>
          <p:cNvPr id="8198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369050" y="5105400"/>
            <a:ext cx="685800" cy="7620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 rot="3817593">
            <a:off x="6934200" y="4735513"/>
            <a:ext cx="1752600" cy="1143000"/>
          </a:xfrm>
          <a:prstGeom prst="parallelogram">
            <a:avLst>
              <a:gd name="adj" fmla="val 48769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4191000" y="58674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4191000" y="3581400"/>
            <a:ext cx="259080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V="1">
            <a:off x="5943600" y="4648200"/>
            <a:ext cx="6096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553200" y="46482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6781800" y="3581400"/>
            <a:ext cx="12954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553200" y="464820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5591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Predictive Parsing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If we are located at some non-terminal </a:t>
            </a:r>
            <a:r>
              <a:rPr lang="en-US" sz="2800" i="1" dirty="0">
                <a:latin typeface="Arial" charset="0"/>
              </a:rPr>
              <a:t>A</a:t>
            </a:r>
            <a:r>
              <a:rPr lang="en-US" sz="2800" dirty="0">
                <a:latin typeface="Arial" charset="0"/>
              </a:rPr>
              <a:t>, and there are two or more possible productions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i="1" dirty="0">
                <a:latin typeface="Arial" charset="0"/>
              </a:rPr>
              <a:t>A</a:t>
            </a:r>
            <a:r>
              <a:rPr lang="en-US" sz="2400" dirty="0">
                <a:latin typeface="Arial" charset="0"/>
              </a:rPr>
              <a:t> ::= </a:t>
            </a:r>
            <a:r>
              <a:rPr lang="en-US" sz="2400" dirty="0">
                <a:latin typeface="Arial" charset="0"/>
                <a:sym typeface="Symbol" charset="0"/>
              </a:rPr>
              <a:t>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  <a:sym typeface="Symbol" charset="0"/>
              </a:rPr>
              <a:t>	</a:t>
            </a:r>
            <a:r>
              <a:rPr lang="en-US" sz="2400" i="1" dirty="0">
                <a:latin typeface="Arial" charset="0"/>
                <a:sym typeface="Symbol" charset="0"/>
              </a:rPr>
              <a:t>A</a:t>
            </a:r>
            <a:r>
              <a:rPr lang="en-US" sz="2400" dirty="0">
                <a:latin typeface="Arial" charset="0"/>
                <a:sym typeface="Symbol" charset="0"/>
              </a:rPr>
              <a:t> ::= 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800" dirty="0">
                <a:latin typeface="Arial" charset="0"/>
                <a:sym typeface="Symbol" charset="0"/>
              </a:rPr>
              <a:t>	we want to make the correct choice by looking at just the next input symbol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latin typeface="Arial" charset="0"/>
                <a:sym typeface="Symbol" charset="0"/>
              </a:rPr>
              <a:t>If we can do this, we can build a </a:t>
            </a:r>
            <a:r>
              <a:rPr lang="en-US" sz="2800" i="1" dirty="0">
                <a:solidFill>
                  <a:srgbClr val="0000FF"/>
                </a:solidFill>
                <a:latin typeface="Arial" charset="0"/>
                <a:sym typeface="Symbol" charset="0"/>
              </a:rPr>
              <a:t>predictive parser</a:t>
            </a:r>
            <a:r>
              <a:rPr lang="en-US" sz="2800" dirty="0">
                <a:latin typeface="Arial" charset="0"/>
                <a:sym typeface="Symbol" charset="0"/>
              </a:rPr>
              <a:t> that can perform a top-down parse without backtracking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9112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Sounds hard, but 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</a:rPr>
              <a:t>Programming language grammars are often suitable for predictive parsing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</a:rPr>
              <a:t>Typical example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>
                <a:latin typeface="Arial" charset="0"/>
              </a:rPr>
              <a:t>	</a:t>
            </a:r>
            <a:r>
              <a:rPr lang="en-US" sz="2400" i="1">
                <a:latin typeface="Arial" charset="0"/>
              </a:rPr>
              <a:t>stmt</a:t>
            </a:r>
            <a:r>
              <a:rPr lang="en-US" sz="2400">
                <a:latin typeface="Arial" charset="0"/>
              </a:rPr>
              <a:t> ::= </a:t>
            </a:r>
            <a:r>
              <a:rPr lang="en-US" sz="2400" i="1">
                <a:latin typeface="Arial" charset="0"/>
              </a:rPr>
              <a:t>id</a:t>
            </a:r>
            <a:r>
              <a:rPr lang="en-US" sz="2400">
                <a:latin typeface="Arial" charset="0"/>
              </a:rPr>
              <a:t> = </a:t>
            </a:r>
            <a:r>
              <a:rPr lang="en-US" sz="2400" i="1">
                <a:latin typeface="Arial" charset="0"/>
              </a:rPr>
              <a:t>exp</a:t>
            </a:r>
            <a:r>
              <a:rPr lang="en-US" sz="2400">
                <a:latin typeface="Arial" charset="0"/>
              </a:rPr>
              <a:t> ; | return </a:t>
            </a:r>
            <a:r>
              <a:rPr lang="en-US" sz="2400" i="1">
                <a:latin typeface="Arial" charset="0"/>
              </a:rPr>
              <a:t>exp</a:t>
            </a:r>
            <a:r>
              <a:rPr lang="en-US" sz="2400">
                <a:latin typeface="Arial" charset="0"/>
              </a:rPr>
              <a:t> ; </a:t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	        |  if ( </a:t>
            </a:r>
            <a:r>
              <a:rPr lang="en-US" sz="2400" i="1">
                <a:latin typeface="Arial" charset="0"/>
              </a:rPr>
              <a:t>exp</a:t>
            </a:r>
            <a:r>
              <a:rPr lang="en-US" sz="2400">
                <a:latin typeface="Arial" charset="0"/>
              </a:rPr>
              <a:t> ) </a:t>
            </a:r>
            <a:r>
              <a:rPr lang="en-US" sz="2400" i="1">
                <a:latin typeface="Arial" charset="0"/>
              </a:rPr>
              <a:t>stmt</a:t>
            </a:r>
            <a:r>
              <a:rPr lang="en-US" sz="2400">
                <a:latin typeface="Arial" charset="0"/>
              </a:rPr>
              <a:t>  | while ( </a:t>
            </a:r>
            <a:r>
              <a:rPr lang="en-US" sz="2400" i="1">
                <a:latin typeface="Arial" charset="0"/>
              </a:rPr>
              <a:t>exp</a:t>
            </a:r>
            <a:r>
              <a:rPr lang="en-US" sz="2400">
                <a:latin typeface="Arial" charset="0"/>
              </a:rPr>
              <a:t> ) </a:t>
            </a:r>
            <a:r>
              <a:rPr lang="en-US" sz="2400" i="1">
                <a:latin typeface="Arial" charset="0"/>
              </a:rPr>
              <a:t>stmt</a:t>
            </a:r>
            <a:r>
              <a:rPr lang="en-US" sz="2400">
                <a:latin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Arial" charset="0"/>
              </a:rPr>
              <a:t>	If the remaining unparsed input begins with the tokens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Arial" charset="0"/>
              </a:rPr>
              <a:t>		</a:t>
            </a:r>
            <a:r>
              <a:rPr lang="en-US" sz="2000">
                <a:latin typeface="Arial" charset="0"/>
              </a:rPr>
              <a:t>IF  LPAREN  ID(x)</a:t>
            </a:r>
            <a:r>
              <a:rPr lang="en-US" sz="2800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…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Arial" charset="0"/>
              </a:rPr>
              <a:t>	we should expand </a:t>
            </a:r>
            <a:r>
              <a:rPr lang="en-US" sz="2800" i="1">
                <a:latin typeface="Arial" charset="0"/>
              </a:rPr>
              <a:t>stmt</a:t>
            </a:r>
            <a:r>
              <a:rPr lang="en-US" sz="2800">
                <a:latin typeface="Arial" charset="0"/>
              </a:rPr>
              <a:t>  to an if-statement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0454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LL(k) Property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533400" y="1600200"/>
            <a:ext cx="7848600" cy="4648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A grammar has the LL(1) property if, for all non-terminals </a:t>
            </a:r>
            <a:r>
              <a:rPr lang="en-US" sz="2400" i="1" dirty="0">
                <a:latin typeface="Arial" charset="0"/>
              </a:rPr>
              <a:t>A</a:t>
            </a:r>
            <a:r>
              <a:rPr lang="en-US" sz="2400" dirty="0">
                <a:latin typeface="Arial" charset="0"/>
              </a:rPr>
              <a:t>, when there are two productions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i="1" dirty="0">
                <a:latin typeface="Arial" charset="0"/>
              </a:rPr>
              <a:t>		A</a:t>
            </a:r>
            <a:r>
              <a:rPr lang="en-US" sz="2400" dirty="0">
                <a:latin typeface="Arial" charset="0"/>
              </a:rPr>
              <a:t> ::= </a:t>
            </a:r>
            <a:r>
              <a:rPr lang="en-US" sz="2400" dirty="0">
                <a:latin typeface="Arial" charset="0"/>
                <a:sym typeface="Symbol" charset="0"/>
              </a:rPr>
              <a:t>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i="1" dirty="0">
                <a:latin typeface="Arial" charset="0"/>
                <a:sym typeface="Symbol" charset="0"/>
              </a:rPr>
              <a:t>		A</a:t>
            </a:r>
            <a:r>
              <a:rPr lang="en-US" sz="2400" dirty="0">
                <a:latin typeface="Arial" charset="0"/>
                <a:sym typeface="Symbol" charset="0"/>
              </a:rPr>
              <a:t> ::= 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  <a:sym typeface="Symbol" charset="0"/>
              </a:rPr>
              <a:t>	in the grammar, then:</a:t>
            </a:r>
            <a:br>
              <a:rPr lang="en-US" sz="2400" dirty="0">
                <a:latin typeface="Arial" charset="0"/>
                <a:sym typeface="Symbol" charset="0"/>
              </a:rPr>
            </a:br>
            <a:endParaRPr lang="en-US" sz="2400" dirty="0">
              <a:latin typeface="Arial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  <a:sym typeface="Symbol" charset="0"/>
              </a:rPr>
              <a:t>		FIRST()  ∩  FIRST() = </a:t>
            </a:r>
            <a:r>
              <a:rPr lang="en-US" sz="2400" dirty="0" err="1">
                <a:latin typeface="Arial" charset="0"/>
                <a:sym typeface="Symbol" charset="0"/>
              </a:rPr>
              <a:t>Ø</a:t>
            </a:r>
            <a:r>
              <a:rPr lang="en-US" sz="2400" dirty="0">
                <a:latin typeface="Arial" charset="0"/>
                <a:sym typeface="Symbol" charset="0"/>
              </a:rPr>
              <a:t> </a:t>
            </a:r>
            <a:br>
              <a:rPr lang="en-US" sz="2400" dirty="0">
                <a:latin typeface="Arial" charset="0"/>
                <a:sym typeface="Symbol" charset="0"/>
              </a:rPr>
            </a:br>
            <a:endParaRPr lang="en-US" sz="2400" dirty="0">
              <a:latin typeface="Arial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Arial" charset="0"/>
                <a:sym typeface="Symbol" charset="0"/>
              </a:rPr>
              <a:t>	FIRST() = set of terminals that begin any possible string derived from )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700" dirty="0">
                <a:latin typeface="Arial" charset="0"/>
                <a:sym typeface="Symbol" charset="0"/>
              </a:rPr>
              <a:t>Assumption, neither  nor  can expand to </a:t>
            </a:r>
            <a:r>
              <a:rPr lang="en-US" sz="1700" dirty="0" err="1">
                <a:latin typeface="Arial" charset="0"/>
                <a:sym typeface="Symbol" charset="0"/>
              </a:rPr>
              <a:t>ε</a:t>
            </a:r>
            <a:r>
              <a:rPr lang="en-US" sz="1700" dirty="0">
                <a:latin typeface="Arial" charset="0"/>
                <a:sym typeface="Symbol" charset="0"/>
              </a:rPr>
              <a:t>.  There are ways to handle this if it happens, but we will avoid the issue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sym typeface="Symbol" charset="0"/>
              </a:rPr>
              <a:t>If a grammar has the LL(1) property, we can build a predictive parser for it that uses 1-symbol </a:t>
            </a:r>
            <a:r>
              <a:rPr lang="en-US" sz="2400" dirty="0" err="1">
                <a:latin typeface="Arial" charset="0"/>
                <a:sym typeface="Symbol" charset="0"/>
              </a:rPr>
              <a:t>lookahead</a:t>
            </a:r>
            <a:endParaRPr lang="en-US" sz="2400" dirty="0">
              <a:latin typeface="Arial" charset="0"/>
              <a:sym typeface="Symbo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59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LL(k) Parsers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An LL(k) parser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Scans the input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L</a:t>
            </a:r>
            <a:r>
              <a:rPr lang="en-US">
                <a:latin typeface="Arial" charset="0"/>
              </a:rPr>
              <a:t>eft to right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Constructs a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L</a:t>
            </a:r>
            <a:r>
              <a:rPr lang="en-US">
                <a:latin typeface="Arial" charset="0"/>
              </a:rPr>
              <a:t>eftmost derivation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Looking ahead at most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k </a:t>
            </a:r>
            <a:r>
              <a:rPr lang="en-US">
                <a:latin typeface="Arial" charset="0"/>
              </a:rPr>
              <a:t>symbols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1-symbol lookahead is enough for many realistic programming language grammars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Arial" charset="0"/>
              </a:rPr>
              <a:t>LL(k) for k&gt;1 is very rare in practice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 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062803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1042</TotalTime>
  <Words>1734</Words>
  <Application>Microsoft Macintosh PowerPoint</Application>
  <PresentationFormat>On-screen Show (4:3)</PresentationFormat>
  <Paragraphs>341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Tahoma</vt:lpstr>
      <vt:lpstr>Times New Roman</vt:lpstr>
      <vt:lpstr>Wingdings</vt:lpstr>
      <vt:lpstr>simple</vt:lpstr>
      <vt:lpstr>CSE 413 Programming Languages &amp; Implementation</vt:lpstr>
      <vt:lpstr>Agenda</vt:lpstr>
      <vt:lpstr>Basic Parsing Strategies (1)</vt:lpstr>
      <vt:lpstr>Basic Parsing Strategies (2)</vt:lpstr>
      <vt:lpstr>Top-Down Parsing</vt:lpstr>
      <vt:lpstr>Predictive Parsing</vt:lpstr>
      <vt:lpstr>Sounds hard, but …</vt:lpstr>
      <vt:lpstr>LL(k) Property</vt:lpstr>
      <vt:lpstr>LL(k) Parsers</vt:lpstr>
      <vt:lpstr>LL vs LR (1)</vt:lpstr>
      <vt:lpstr>LL vs LR (2)</vt:lpstr>
      <vt:lpstr>Recursive-Descent Parsers</vt:lpstr>
      <vt:lpstr>Example: Statements</vt:lpstr>
      <vt:lpstr>Example (cont)</vt:lpstr>
      <vt:lpstr>Invariant for Parser Functions</vt:lpstr>
      <vt:lpstr>Possible Problems</vt:lpstr>
      <vt:lpstr>Left Recursion Problem</vt:lpstr>
      <vt:lpstr>Left Recursion Problem</vt:lpstr>
      <vt:lpstr>One Left Recursion Solution</vt:lpstr>
      <vt:lpstr>Another Way to Look at This</vt:lpstr>
      <vt:lpstr>Code for Expressions (1)</vt:lpstr>
      <vt:lpstr>Code for Expressions (2)</vt:lpstr>
      <vt:lpstr>Left Factoring</vt:lpstr>
      <vt:lpstr>Left Factoring Example</vt:lpstr>
      <vt:lpstr>Parsing if Statements</vt:lpstr>
      <vt:lpstr>Top-Down Parsing Concluded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149</cp:revision>
  <cp:lastPrinted>2012-11-07T20:09:52Z</cp:lastPrinted>
  <dcterms:created xsi:type="dcterms:W3CDTF">2012-03-07T18:29:58Z</dcterms:created>
  <dcterms:modified xsi:type="dcterms:W3CDTF">2021-05-20T20:05:09Z</dcterms:modified>
</cp:coreProperties>
</file>