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3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4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5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6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7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8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9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0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11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2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notesSlides/notesSlide13.xml" ContentType="application/vnd.openxmlformats-officedocument.presentationml.notesSlide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15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16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notesSlides/notesSlide17.xml" ContentType="application/vnd.openxmlformats-officedocument.presentationml.notesSlide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notesSlides/notesSlide18.xml" ContentType="application/vnd.openxmlformats-officedocument.presentationml.notesSl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notesSlides/notesSlide19.xml" ContentType="application/vnd.openxmlformats-officedocument.presentationml.notesSlide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20.xml" ContentType="application/vnd.openxmlformats-officedocument.presentationml.notesSlide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notesSlides/notesSlide21.xml" ContentType="application/vnd.openxmlformats-officedocument.presentationml.notesSlide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notesSlides/notesSlide22.xml" ContentType="application/vnd.openxmlformats-officedocument.presentationml.notesSl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notesSlides/notesSlide23.xml" ContentType="application/vnd.openxmlformats-officedocument.presentationml.notesSlide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</p:sldIdLst>
  <p:sldSz cx="9144000" cy="6858000" type="screen4x3"/>
  <p:notesSz cx="6934200" cy="92202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28" autoAdjust="0"/>
    <p:restoredTop sz="94233" autoAdjust="0"/>
  </p:normalViewPr>
  <p:slideViewPr>
    <p:cSldViewPr>
      <p:cViewPr varScale="1">
        <p:scale>
          <a:sx n="110" d="100"/>
          <a:sy n="110" d="100"/>
        </p:scale>
        <p:origin x="12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784" y="21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413 21wi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2662772-17A8-044B-9B24-694807F8E7C6}" type="slidenum">
              <a:rPr lang="en-US">
                <a:latin typeface="Arial" charset="0"/>
              </a:rPr>
              <a:pPr eaLnBrk="1" hangingPunct="1"/>
              <a:t>2</a:t>
            </a:fld>
            <a:endParaRPr lang="en-US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86CB8D1-F351-F04E-B6E9-0A07C3AB4C97}" type="slidenum">
              <a:rPr lang="en-US">
                <a:latin typeface="Arial" charset="0"/>
              </a:rPr>
              <a:pPr eaLnBrk="1" hangingPunct="1"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3972FFF-9223-A14A-A2B9-134A526E8CB8}" type="slidenum">
              <a:rPr lang="en-US">
                <a:latin typeface="Arial" charset="0"/>
              </a:rPr>
              <a:pPr eaLnBrk="1" hangingPunct="1"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0A3DE77-8A70-F44A-8F10-13CA01152AA5}" type="slidenum">
              <a:rPr lang="en-US">
                <a:latin typeface="Arial" charset="0"/>
              </a:rPr>
              <a:pPr eaLnBrk="1" hangingPunct="1"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37E859B-9062-324E-9D0D-1F5DADE0982B}" type="slidenum">
              <a:rPr lang="en-US">
                <a:latin typeface="Arial" charset="0"/>
              </a:rPr>
              <a:pPr eaLnBrk="1" hangingPunct="1"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EB2351F-B7E0-5A44-9793-269B40F1A57F}" type="slidenum">
              <a:rPr lang="en-US">
                <a:latin typeface="Arial" charset="0"/>
              </a:rPr>
              <a:pPr eaLnBrk="1" hangingPunct="1"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ED32AC1-F062-8046-8308-ABBD8202E1ED}" type="slidenum">
              <a:rPr lang="en-US">
                <a:latin typeface="Arial" charset="0"/>
              </a:rPr>
              <a:pPr eaLnBrk="1" hangingPunct="1"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ED5EBD5-2FDC-AF4E-93D2-7FA5D98F0590}" type="slidenum">
              <a:rPr lang="en-US">
                <a:latin typeface="Arial" charset="0"/>
              </a:rPr>
              <a:pPr eaLnBrk="1" hangingPunct="1"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87A5C4D-6B0F-F049-AA34-C5F3CDFA3B9F}" type="slidenum">
              <a:rPr lang="en-US">
                <a:latin typeface="Arial" charset="0"/>
              </a:rPr>
              <a:pPr eaLnBrk="1" hangingPunct="1"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B82AE32-8300-D441-B3FE-20FB81B8D32D}" type="slidenum">
              <a:rPr lang="en-US">
                <a:latin typeface="Arial" charset="0"/>
              </a:rPr>
              <a:pPr eaLnBrk="1" hangingPunct="1"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A6E1E77-D804-F14B-A6BE-413BE3D9FF63}" type="slidenum">
              <a:rPr lang="en-US">
                <a:latin typeface="Arial" charset="0"/>
              </a:rPr>
              <a:pPr eaLnBrk="1" hangingPunct="1"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78576AA-33AE-BD4D-A560-65BEA25AE2EE}" type="slidenum">
              <a:rPr lang="en-US">
                <a:latin typeface="Arial" charset="0"/>
              </a:rPr>
              <a:pPr eaLnBrk="1" hangingPunct="1"/>
              <a:t>3</a:t>
            </a:fld>
            <a:endParaRPr lang="en-US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4AC1C17-6C78-0045-AEE0-D074B5196CC2}" type="slidenum">
              <a:rPr lang="en-US">
                <a:latin typeface="Arial" charset="0"/>
              </a:rPr>
              <a:pPr eaLnBrk="1" hangingPunct="1"/>
              <a:t>26</a:t>
            </a:fld>
            <a:endParaRPr lang="en-US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C3412EE-7F4E-2C40-B811-E87ADAA11A6C}" type="slidenum">
              <a:rPr lang="en-US">
                <a:latin typeface="Arial" charset="0"/>
              </a:rPr>
              <a:pPr eaLnBrk="1" hangingPunct="1"/>
              <a:t>29</a:t>
            </a:fld>
            <a:endParaRPr lang="en-US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76C3C17-648C-9E49-A9B6-84D27C8505DC}" type="slidenum">
              <a:rPr lang="en-US">
                <a:latin typeface="Arial" charset="0"/>
              </a:rPr>
              <a:pPr eaLnBrk="1" hangingPunct="1"/>
              <a:t>30</a:t>
            </a:fld>
            <a:endParaRPr lang="en-US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07442-1396-BE4D-93E1-3BB937F3AD05}" type="slidenum">
              <a:rPr lang="en-US">
                <a:latin typeface="Arial" charset="0"/>
              </a:rPr>
              <a:pPr eaLnBrk="1" hangingPunct="1"/>
              <a:t>31</a:t>
            </a:fld>
            <a:endParaRPr lang="en-US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B175429-C38B-B942-8D51-DBD3C2774606}" type="slidenum">
              <a:rPr lang="en-US">
                <a:latin typeface="Arial" charset="0"/>
              </a:rPr>
              <a:pPr eaLnBrk="1" hangingPunct="1"/>
              <a:t>4</a:t>
            </a:fld>
            <a:endParaRPr lang="en-US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1B10822-3C3D-C843-A575-69BD91CE8A91}" type="slidenum">
              <a:rPr lang="en-US">
                <a:latin typeface="Arial" charset="0"/>
              </a:rPr>
              <a:pPr eaLnBrk="1" hangingPunct="1"/>
              <a:t>5</a:t>
            </a:fld>
            <a:endParaRPr lang="en-US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A48130A-A4BC-4847-BD00-FC02A61F757F}" type="slidenum">
              <a:rPr lang="en-US">
                <a:latin typeface="Arial" charset="0"/>
              </a:rPr>
              <a:pPr eaLnBrk="1" hangingPunct="1"/>
              <a:t>6</a:t>
            </a:fld>
            <a:endParaRPr lang="en-US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46A2403-EC25-DC4C-B6BB-E565E2960A3B}" type="slidenum">
              <a:rPr lang="en-US">
                <a:latin typeface="Arial" charset="0"/>
              </a:rPr>
              <a:pPr eaLnBrk="1" hangingPunct="1"/>
              <a:t>7</a:t>
            </a:fld>
            <a:endParaRPr lang="en-US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CBA76E6-1F35-724B-A54F-19A862E17627}" type="slidenum">
              <a:rPr lang="en-US">
                <a:latin typeface="Arial" charset="0"/>
              </a:rPr>
              <a:pPr eaLnBrk="1" hangingPunct="1"/>
              <a:t>8</a:t>
            </a:fld>
            <a:endParaRPr lang="en-US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9587AD4-641F-4342-B298-6C4D19118589}" type="slidenum">
              <a:rPr lang="en-US">
                <a:latin typeface="Arial" charset="0"/>
              </a:rPr>
              <a:pPr eaLnBrk="1" hangingPunct="1"/>
              <a:t>9</a:t>
            </a:fld>
            <a:endParaRPr lang="en-US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4701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4701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BD64398-00EF-2B40-BC15-DEDDC5AAA342}" type="slidenum">
              <a:rPr lang="en-US">
                <a:latin typeface="Arial" charset="0"/>
              </a:rPr>
              <a:pPr eaLnBrk="1" hangingPunct="1"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19CFC8-89AC-B842-9680-9B8B15623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9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4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" Type="http://schemas.openxmlformats.org/officeDocument/2006/relationships/tags" Target="../tags/tag86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3" Type="http://schemas.openxmlformats.org/officeDocument/2006/relationships/tags" Target="../tags/tag106.xml"/><Relationship Id="rId7" Type="http://schemas.openxmlformats.org/officeDocument/2006/relationships/tags" Target="../tags/tag110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9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4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4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0.xml"/><Relationship Id="rId1" Type="http://schemas.openxmlformats.org/officeDocument/2006/relationships/tags" Target="../tags/tag1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4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4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4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4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4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8.xml"/><Relationship Id="rId1" Type="http://schemas.openxmlformats.org/officeDocument/2006/relationships/tags" Target="../tags/tag14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26" Type="http://schemas.openxmlformats.org/officeDocument/2006/relationships/tags" Target="../tags/tag31.xml"/><Relationship Id="rId39" Type="http://schemas.openxmlformats.org/officeDocument/2006/relationships/tags" Target="../tags/tag44.xml"/><Relationship Id="rId21" Type="http://schemas.openxmlformats.org/officeDocument/2006/relationships/tags" Target="../tags/tag26.xml"/><Relationship Id="rId34" Type="http://schemas.openxmlformats.org/officeDocument/2006/relationships/tags" Target="../tags/tag39.xml"/><Relationship Id="rId42" Type="http://schemas.openxmlformats.org/officeDocument/2006/relationships/tags" Target="../tags/tag47.xml"/><Relationship Id="rId47" Type="http://schemas.openxmlformats.org/officeDocument/2006/relationships/tags" Target="../tags/tag52.xml"/><Relationship Id="rId50" Type="http://schemas.openxmlformats.org/officeDocument/2006/relationships/tags" Target="../tags/tag55.xml"/><Relationship Id="rId55" Type="http://schemas.openxmlformats.org/officeDocument/2006/relationships/tags" Target="../tags/tag60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9" Type="http://schemas.openxmlformats.org/officeDocument/2006/relationships/tags" Target="../tags/tag34.xml"/><Relationship Id="rId11" Type="http://schemas.openxmlformats.org/officeDocument/2006/relationships/tags" Target="../tags/tag16.xml"/><Relationship Id="rId24" Type="http://schemas.openxmlformats.org/officeDocument/2006/relationships/tags" Target="../tags/tag29.xml"/><Relationship Id="rId32" Type="http://schemas.openxmlformats.org/officeDocument/2006/relationships/tags" Target="../tags/tag37.xml"/><Relationship Id="rId37" Type="http://schemas.openxmlformats.org/officeDocument/2006/relationships/tags" Target="../tags/tag42.xml"/><Relationship Id="rId40" Type="http://schemas.openxmlformats.org/officeDocument/2006/relationships/tags" Target="../tags/tag45.xml"/><Relationship Id="rId45" Type="http://schemas.openxmlformats.org/officeDocument/2006/relationships/tags" Target="../tags/tag50.xml"/><Relationship Id="rId53" Type="http://schemas.openxmlformats.org/officeDocument/2006/relationships/tags" Target="../tags/tag58.xml"/><Relationship Id="rId58" Type="http://schemas.openxmlformats.org/officeDocument/2006/relationships/tags" Target="../tags/tag63.xml"/><Relationship Id="rId5" Type="http://schemas.openxmlformats.org/officeDocument/2006/relationships/tags" Target="../tags/tag10.xml"/><Relationship Id="rId19" Type="http://schemas.openxmlformats.org/officeDocument/2006/relationships/tags" Target="../tags/tag24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tags" Target="../tags/tag27.xml"/><Relationship Id="rId27" Type="http://schemas.openxmlformats.org/officeDocument/2006/relationships/tags" Target="../tags/tag32.xml"/><Relationship Id="rId30" Type="http://schemas.openxmlformats.org/officeDocument/2006/relationships/tags" Target="../tags/tag35.xml"/><Relationship Id="rId35" Type="http://schemas.openxmlformats.org/officeDocument/2006/relationships/tags" Target="../tags/tag40.xml"/><Relationship Id="rId43" Type="http://schemas.openxmlformats.org/officeDocument/2006/relationships/tags" Target="../tags/tag48.xml"/><Relationship Id="rId48" Type="http://schemas.openxmlformats.org/officeDocument/2006/relationships/tags" Target="../tags/tag53.xml"/><Relationship Id="rId56" Type="http://schemas.openxmlformats.org/officeDocument/2006/relationships/tags" Target="../tags/tag61.xml"/><Relationship Id="rId8" Type="http://schemas.openxmlformats.org/officeDocument/2006/relationships/tags" Target="../tags/tag13.xml"/><Relationship Id="rId51" Type="http://schemas.openxmlformats.org/officeDocument/2006/relationships/tags" Target="../tags/tag56.xml"/><Relationship Id="rId3" Type="http://schemas.openxmlformats.org/officeDocument/2006/relationships/tags" Target="../tags/tag8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5" Type="http://schemas.openxmlformats.org/officeDocument/2006/relationships/tags" Target="../tags/tag30.xml"/><Relationship Id="rId33" Type="http://schemas.openxmlformats.org/officeDocument/2006/relationships/tags" Target="../tags/tag38.xml"/><Relationship Id="rId38" Type="http://schemas.openxmlformats.org/officeDocument/2006/relationships/tags" Target="../tags/tag43.xml"/><Relationship Id="rId46" Type="http://schemas.openxmlformats.org/officeDocument/2006/relationships/tags" Target="../tags/tag51.xml"/><Relationship Id="rId59" Type="http://schemas.openxmlformats.org/officeDocument/2006/relationships/slideLayout" Target="../slideLayouts/slideLayout6.xml"/><Relationship Id="rId20" Type="http://schemas.openxmlformats.org/officeDocument/2006/relationships/tags" Target="../tags/tag25.xml"/><Relationship Id="rId41" Type="http://schemas.openxmlformats.org/officeDocument/2006/relationships/tags" Target="../tags/tag46.xml"/><Relationship Id="rId54" Type="http://schemas.openxmlformats.org/officeDocument/2006/relationships/tags" Target="../tags/tag59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5" Type="http://schemas.openxmlformats.org/officeDocument/2006/relationships/tags" Target="../tags/tag20.xml"/><Relationship Id="rId23" Type="http://schemas.openxmlformats.org/officeDocument/2006/relationships/tags" Target="../tags/tag28.xml"/><Relationship Id="rId28" Type="http://schemas.openxmlformats.org/officeDocument/2006/relationships/tags" Target="../tags/tag33.xml"/><Relationship Id="rId36" Type="http://schemas.openxmlformats.org/officeDocument/2006/relationships/tags" Target="../tags/tag41.xml"/><Relationship Id="rId49" Type="http://schemas.openxmlformats.org/officeDocument/2006/relationships/tags" Target="../tags/tag54.xml"/><Relationship Id="rId57" Type="http://schemas.openxmlformats.org/officeDocument/2006/relationships/tags" Target="../tags/tag62.xml"/><Relationship Id="rId10" Type="http://schemas.openxmlformats.org/officeDocument/2006/relationships/tags" Target="../tags/tag15.xml"/><Relationship Id="rId31" Type="http://schemas.openxmlformats.org/officeDocument/2006/relationships/tags" Target="../tags/tag36.xml"/><Relationship Id="rId44" Type="http://schemas.openxmlformats.org/officeDocument/2006/relationships/tags" Target="../tags/tag49.xml"/><Relationship Id="rId52" Type="http://schemas.openxmlformats.org/officeDocument/2006/relationships/tags" Target="../tags/tag57.xml"/><Relationship Id="rId60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image" Target="../media/image1.emf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73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7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5.xml"/><Relationship Id="rId10" Type="http://schemas.openxmlformats.org/officeDocument/2006/relationships/oleObject" Target="../embeddings/oleObject2.bin"/><Relationship Id="rId4" Type="http://schemas.openxmlformats.org/officeDocument/2006/relationships/tags" Target="../tags/tag74.xml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705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  <a:p>
            <a:r>
              <a:rPr lang="en-US" dirty="0"/>
              <a:t>Context-Free Grammars and Parsing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660066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solidFill>
                  <a:srgbClr val="660066"/>
                </a:solidFill>
              </a:rPr>
              <a:t>CSE413 Spring 2021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Derivation Relations (1)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</a:rPr>
              <a:t> A </a:t>
            </a:r>
            <a:r>
              <a:rPr lang="el-GR" dirty="0">
                <a:latin typeface="Arial" charset="0"/>
                <a:sym typeface="Symbol" charset="0"/>
              </a:rPr>
              <a:t></a:t>
            </a:r>
            <a:r>
              <a:rPr lang="en-US" dirty="0">
                <a:latin typeface="Arial" charset="0"/>
              </a:rPr>
              <a:t> =&gt; </a:t>
            </a:r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</a:rPr>
              <a:t> </a:t>
            </a:r>
            <a:r>
              <a:rPr lang="el-GR" dirty="0">
                <a:latin typeface="Arial" charset="0"/>
                <a:sym typeface="Symbol" charset="0"/>
              </a:rPr>
              <a:t></a:t>
            </a:r>
            <a:r>
              <a:rPr lang="en-US" dirty="0">
                <a:latin typeface="Arial" charset="0"/>
              </a:rPr>
              <a:t> </a:t>
            </a:r>
            <a:r>
              <a:rPr lang="el-GR" dirty="0">
                <a:latin typeface="Arial" charset="0"/>
                <a:sym typeface="Symbol" charset="0"/>
              </a:rPr>
              <a:t></a:t>
            </a:r>
            <a:r>
              <a:rPr lang="en-US" dirty="0">
                <a:latin typeface="Arial" charset="0"/>
              </a:rPr>
              <a:t>   </a:t>
            </a:r>
            <a:r>
              <a:rPr lang="en-US" dirty="0" err="1">
                <a:latin typeface="Arial" charset="0"/>
              </a:rPr>
              <a:t>iff</a:t>
            </a:r>
            <a:r>
              <a:rPr lang="en-US" dirty="0">
                <a:latin typeface="Arial" charset="0"/>
              </a:rPr>
              <a:t>  A ::= </a:t>
            </a:r>
            <a:r>
              <a:rPr lang="el-GR" dirty="0">
                <a:latin typeface="Arial" charset="0"/>
                <a:sym typeface="Symbol" charset="0"/>
              </a:rPr>
              <a:t></a:t>
            </a:r>
            <a:r>
              <a:rPr lang="en-US" dirty="0">
                <a:latin typeface="Arial" charset="0"/>
              </a:rPr>
              <a:t> in </a:t>
            </a:r>
            <a:r>
              <a:rPr lang="en-US" i="1" dirty="0"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</a:t>
            </a:r>
          </a:p>
          <a:p>
            <a:pPr lvl="1" eaLnBrk="1" hangingPunct="1"/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derives</a:t>
            </a:r>
          </a:p>
          <a:p>
            <a:pPr eaLnBrk="1" hangingPunct="1"/>
            <a:r>
              <a:rPr lang="en-US" dirty="0">
                <a:latin typeface="Arial" charset="0"/>
              </a:rPr>
              <a:t>A =&gt;* w if there is a </a:t>
            </a:r>
            <a:r>
              <a:rPr lang="en-US" i="1" dirty="0">
                <a:latin typeface="Arial" charset="0"/>
              </a:rPr>
              <a:t>chain</a:t>
            </a:r>
            <a:r>
              <a:rPr lang="en-US" dirty="0">
                <a:latin typeface="Arial" charset="0"/>
              </a:rPr>
              <a:t> of productions starting with A that generates w</a:t>
            </a:r>
          </a:p>
          <a:p>
            <a:pPr lvl="1" eaLnBrk="1" hangingPunct="1"/>
            <a:r>
              <a:rPr lang="en-US" dirty="0">
                <a:latin typeface="Arial" charset="0"/>
              </a:rPr>
              <a:t>transitive closure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7882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Derivation Relations 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w A </a:t>
            </a:r>
            <a:r>
              <a:rPr lang="el-GR" dirty="0">
                <a:latin typeface="Arial" charset="0"/>
                <a:sym typeface="Symbol" charset="0"/>
              </a:rPr>
              <a:t></a:t>
            </a:r>
            <a:r>
              <a:rPr lang="en-US" dirty="0">
                <a:latin typeface="Arial" charset="0"/>
              </a:rPr>
              <a:t> =&gt;</a:t>
            </a:r>
            <a:r>
              <a:rPr lang="en-US" baseline="-25000" dirty="0">
                <a:latin typeface="Arial" charset="0"/>
              </a:rPr>
              <a:t>lm</a:t>
            </a:r>
            <a:r>
              <a:rPr lang="en-US" dirty="0">
                <a:latin typeface="Arial" charset="0"/>
              </a:rPr>
              <a:t> w </a:t>
            </a:r>
            <a:r>
              <a:rPr lang="el-GR" dirty="0">
                <a:latin typeface="Arial" charset="0"/>
                <a:sym typeface="Symbol" charset="0"/>
              </a:rPr>
              <a:t></a:t>
            </a:r>
            <a:r>
              <a:rPr lang="en-US" dirty="0">
                <a:latin typeface="Arial" charset="0"/>
              </a:rPr>
              <a:t> </a:t>
            </a:r>
            <a:r>
              <a:rPr lang="el-GR" dirty="0">
                <a:latin typeface="Arial" charset="0"/>
                <a:sym typeface="Symbol" charset="0"/>
              </a:rPr>
              <a:t></a:t>
            </a:r>
            <a:r>
              <a:rPr lang="en-US" dirty="0">
                <a:latin typeface="Arial" charset="0"/>
              </a:rPr>
              <a:t>   </a:t>
            </a:r>
            <a:r>
              <a:rPr lang="en-US" dirty="0" err="1">
                <a:latin typeface="Arial" charset="0"/>
              </a:rPr>
              <a:t>iff</a:t>
            </a:r>
            <a:r>
              <a:rPr lang="en-US" dirty="0">
                <a:latin typeface="Arial" charset="0"/>
              </a:rPr>
              <a:t> A ::= </a:t>
            </a:r>
            <a:r>
              <a:rPr lang="el-GR" dirty="0">
                <a:latin typeface="Arial" charset="0"/>
                <a:sym typeface="Symbol" charset="0"/>
              </a:rPr>
              <a:t></a:t>
            </a:r>
            <a:r>
              <a:rPr lang="en-US" dirty="0">
                <a:latin typeface="Arial" charset="0"/>
              </a:rPr>
              <a:t> in </a:t>
            </a:r>
            <a:r>
              <a:rPr lang="en-US" i="1" dirty="0"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</a:t>
            </a:r>
          </a:p>
          <a:p>
            <a:pPr lvl="1" eaLnBrk="1" hangingPunct="1"/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derives leftmost</a:t>
            </a:r>
          </a:p>
          <a:p>
            <a:pPr eaLnBrk="1" hangingPunct="1"/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</a:rPr>
              <a:t> A w =&gt;</a:t>
            </a:r>
            <a:r>
              <a:rPr lang="en-US" baseline="-25000" dirty="0" err="1">
                <a:latin typeface="Arial" charset="0"/>
              </a:rPr>
              <a:t>rm</a:t>
            </a:r>
            <a:r>
              <a:rPr lang="en-US" dirty="0">
                <a:latin typeface="Arial" charset="0"/>
              </a:rPr>
              <a:t> </a:t>
            </a:r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</a:rPr>
              <a:t> </a:t>
            </a:r>
            <a:r>
              <a:rPr lang="el-GR" dirty="0">
                <a:latin typeface="Arial" charset="0"/>
                <a:sym typeface="Symbol" charset="0"/>
              </a:rPr>
              <a:t></a:t>
            </a:r>
            <a:r>
              <a:rPr lang="en-US" dirty="0">
                <a:latin typeface="Arial" charset="0"/>
              </a:rPr>
              <a:t> w   </a:t>
            </a:r>
            <a:r>
              <a:rPr lang="en-US" dirty="0" err="1">
                <a:latin typeface="Arial" charset="0"/>
              </a:rPr>
              <a:t>iff</a:t>
            </a:r>
            <a:r>
              <a:rPr lang="en-US" dirty="0">
                <a:latin typeface="Arial" charset="0"/>
              </a:rPr>
              <a:t> A ::= </a:t>
            </a:r>
            <a:r>
              <a:rPr lang="el-GR" dirty="0">
                <a:latin typeface="Arial" charset="0"/>
                <a:sym typeface="Symbol" charset="0"/>
              </a:rPr>
              <a:t></a:t>
            </a:r>
            <a:r>
              <a:rPr lang="en-US" dirty="0">
                <a:latin typeface="Arial" charset="0"/>
              </a:rPr>
              <a:t> in </a:t>
            </a:r>
            <a:r>
              <a:rPr lang="en-US" i="1" dirty="0"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</a:t>
            </a:r>
          </a:p>
          <a:p>
            <a:pPr lvl="1" eaLnBrk="1" hangingPunct="1"/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 charset="0"/>
              </a:rPr>
              <a:t>derives rightmost</a:t>
            </a:r>
          </a:p>
          <a:p>
            <a:pPr eaLnBrk="1" hangingPunct="1"/>
            <a:r>
              <a:rPr lang="en-US" dirty="0">
                <a:latin typeface="Arial" charset="0"/>
              </a:rPr>
              <a:t>Parsers normally deal with only leftmost or rightmost derivations – not random orderings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7286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Languages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For A in </a:t>
            </a:r>
            <a:r>
              <a:rPr lang="en-US" i="1" dirty="0"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, </a:t>
            </a:r>
            <a:r>
              <a:rPr lang="en-US" i="1" dirty="0">
                <a:latin typeface="Arial" charset="0"/>
              </a:rPr>
              <a:t>L</a:t>
            </a:r>
            <a:r>
              <a:rPr lang="en-US" dirty="0">
                <a:latin typeface="Arial" charset="0"/>
              </a:rPr>
              <a:t>(A) = { w | A =&gt;* w }</a:t>
            </a:r>
          </a:p>
          <a:p>
            <a:pPr lvl="1" eaLnBrk="1" hangingPunct="1"/>
            <a:r>
              <a:rPr lang="en-US" dirty="0">
                <a:latin typeface="Arial" charset="0"/>
              </a:rPr>
              <a:t>i.e., set of strings (words, terminal symbols) generated by nonterminal A</a:t>
            </a:r>
          </a:p>
          <a:p>
            <a:pPr eaLnBrk="1" hangingPunct="1"/>
            <a:r>
              <a:rPr lang="en-US" dirty="0">
                <a:latin typeface="Arial" charset="0"/>
              </a:rPr>
              <a:t>If </a:t>
            </a:r>
            <a:r>
              <a:rPr lang="en-US" i="1" dirty="0">
                <a:latin typeface="Arial" charset="0"/>
              </a:rPr>
              <a:t>S </a:t>
            </a:r>
            <a:r>
              <a:rPr lang="en-US" dirty="0">
                <a:latin typeface="Arial" charset="0"/>
              </a:rPr>
              <a:t> is the start symbol of grammar 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, we define </a:t>
            </a:r>
            <a:br>
              <a:rPr lang="en-US" dirty="0">
                <a:latin typeface="Arial" charset="0"/>
              </a:rPr>
            </a:br>
            <a:r>
              <a:rPr lang="en-US" i="1" dirty="0">
                <a:latin typeface="Arial" charset="0"/>
              </a:rPr>
              <a:t>L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 ) = </a:t>
            </a:r>
            <a:r>
              <a:rPr lang="en-US" i="1" dirty="0">
                <a:latin typeface="Arial" charset="0"/>
              </a:rPr>
              <a:t>L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S </a:t>
            </a:r>
            <a:r>
              <a:rPr lang="en-US" dirty="0">
                <a:latin typeface="Arial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3708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Reduced Grammars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Grammar G  is </a:t>
            </a:r>
            <a:r>
              <a:rPr lang="en-US" i="1" dirty="0">
                <a:solidFill>
                  <a:srgbClr val="0000FF"/>
                </a:solidFill>
              </a:rPr>
              <a:t>reduced</a:t>
            </a:r>
            <a:r>
              <a:rPr lang="en-US" dirty="0"/>
              <a:t>  </a:t>
            </a:r>
            <a:r>
              <a:rPr lang="en-US" dirty="0" err="1"/>
              <a:t>iff</a:t>
            </a:r>
            <a:r>
              <a:rPr lang="en-US" dirty="0"/>
              <a:t> for every production </a:t>
            </a:r>
            <a:br>
              <a:rPr lang="en-US" dirty="0"/>
            </a:br>
            <a:r>
              <a:rPr lang="en-US" dirty="0"/>
              <a:t>A ::= </a:t>
            </a:r>
            <a:r>
              <a:rPr lang="el-GR" dirty="0">
                <a:sym typeface="Symbol" charset="0"/>
              </a:rPr>
              <a:t></a:t>
            </a:r>
            <a:r>
              <a:rPr lang="en-US" dirty="0"/>
              <a:t> in G  there is some derivation </a:t>
            </a:r>
          </a:p>
          <a:p>
            <a:pPr marL="0" indent="0">
              <a:buNone/>
            </a:pPr>
            <a:r>
              <a:rPr lang="en-US" dirty="0"/>
              <a:t>	 S =&gt;* x A z =&gt; x </a:t>
            </a:r>
            <a:r>
              <a:rPr lang="el-GR" dirty="0">
                <a:sym typeface="Symbol" charset="0"/>
              </a:rPr>
              <a:t></a:t>
            </a:r>
            <a:r>
              <a:rPr lang="en-US" dirty="0"/>
              <a:t> z =&gt;* xyz </a:t>
            </a:r>
          </a:p>
          <a:p>
            <a:pPr lvl="1"/>
            <a:r>
              <a:rPr lang="en-US" dirty="0"/>
              <a:t>i.e., no production is useless</a:t>
            </a:r>
          </a:p>
          <a:p>
            <a:r>
              <a:rPr lang="en-US" dirty="0"/>
              <a:t>Convention: we will use only reduced grammars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0904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Example </a:t>
            </a:r>
          </a:p>
        </p:txBody>
      </p:sp>
      <p:sp>
        <p:nvSpPr>
          <p:cNvPr id="18437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76800" y="0"/>
            <a:ext cx="4187825" cy="204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buClrTx/>
              <a:buSzTx/>
              <a:buFontTx/>
              <a:buNone/>
            </a:pPr>
            <a:r>
              <a:rPr lang="en-US" sz="1600" i="1" dirty="0"/>
              <a:t>program</a:t>
            </a:r>
            <a:r>
              <a:rPr lang="en-US" sz="1600" dirty="0"/>
              <a:t> ::= </a:t>
            </a:r>
            <a:r>
              <a:rPr lang="en-US" sz="1600" i="1" dirty="0"/>
              <a:t>statement</a:t>
            </a:r>
            <a:r>
              <a:rPr lang="en-US" sz="1600" dirty="0"/>
              <a:t> | </a:t>
            </a:r>
            <a:r>
              <a:rPr lang="en-US" sz="1600" i="1" dirty="0"/>
              <a:t>program</a:t>
            </a:r>
            <a:r>
              <a:rPr lang="en-US" sz="1600" dirty="0"/>
              <a:t> </a:t>
            </a:r>
            <a:r>
              <a:rPr lang="en-US" sz="1600" i="1" dirty="0"/>
              <a:t>statement</a:t>
            </a:r>
          </a:p>
          <a:p>
            <a:pPr algn="l">
              <a:buClrTx/>
              <a:buSzTx/>
              <a:buFontTx/>
              <a:buNone/>
            </a:pPr>
            <a:r>
              <a:rPr lang="en-US" sz="1600" i="1" dirty="0"/>
              <a:t>statement</a:t>
            </a:r>
            <a:r>
              <a:rPr lang="en-US" sz="1600" dirty="0"/>
              <a:t> ::= </a:t>
            </a:r>
            <a:r>
              <a:rPr lang="en-US" sz="1600" i="1" dirty="0" err="1"/>
              <a:t>assignStmt</a:t>
            </a:r>
            <a:r>
              <a:rPr lang="en-US" sz="1600" dirty="0"/>
              <a:t> | </a:t>
            </a:r>
            <a:r>
              <a:rPr lang="en-US" sz="1600" i="1" dirty="0" err="1"/>
              <a:t>ifStmt</a:t>
            </a:r>
            <a:endParaRPr lang="en-US" sz="1600" i="1" dirty="0"/>
          </a:p>
          <a:p>
            <a:pPr algn="l">
              <a:buClrTx/>
              <a:buSzTx/>
              <a:buFontTx/>
              <a:buNone/>
            </a:pPr>
            <a:r>
              <a:rPr lang="en-US" sz="1600" i="1" dirty="0" err="1"/>
              <a:t>assignStmt</a:t>
            </a:r>
            <a:r>
              <a:rPr lang="en-US" sz="1600" dirty="0"/>
              <a:t> ::= </a:t>
            </a:r>
            <a:r>
              <a:rPr lang="en-US" sz="1600" i="1" dirty="0"/>
              <a:t>id</a:t>
            </a:r>
            <a:r>
              <a:rPr lang="en-US" sz="1600" dirty="0"/>
              <a:t> = </a:t>
            </a:r>
            <a:r>
              <a:rPr lang="en-US" sz="1600" i="1" dirty="0" err="1"/>
              <a:t>expr</a:t>
            </a:r>
            <a:r>
              <a:rPr lang="en-US" sz="1600" dirty="0"/>
              <a:t> ;</a:t>
            </a:r>
          </a:p>
          <a:p>
            <a:pPr algn="l">
              <a:buClrTx/>
              <a:buSzTx/>
              <a:buFontTx/>
              <a:buNone/>
            </a:pPr>
            <a:r>
              <a:rPr lang="en-US" sz="1600" i="1" dirty="0" err="1"/>
              <a:t>ifStmt</a:t>
            </a:r>
            <a:r>
              <a:rPr lang="en-US" sz="1600" dirty="0"/>
              <a:t> ::= if ( </a:t>
            </a:r>
            <a:r>
              <a:rPr lang="en-US" sz="1600" i="1" dirty="0" err="1"/>
              <a:t>expr</a:t>
            </a:r>
            <a:r>
              <a:rPr lang="en-US" sz="1600" dirty="0"/>
              <a:t> ) </a:t>
            </a:r>
            <a:r>
              <a:rPr lang="en-US" sz="1600" i="1" dirty="0" err="1"/>
              <a:t>stmt</a:t>
            </a:r>
            <a:endParaRPr lang="en-US" sz="1600" i="1" dirty="0"/>
          </a:p>
          <a:p>
            <a:pPr algn="l">
              <a:buClrTx/>
              <a:buSzTx/>
              <a:buFontTx/>
              <a:buNone/>
            </a:pPr>
            <a:r>
              <a:rPr lang="en-US" sz="1600" i="1" dirty="0" err="1"/>
              <a:t>expr</a:t>
            </a:r>
            <a:r>
              <a:rPr lang="en-US" sz="1600" dirty="0"/>
              <a:t> ::= </a:t>
            </a:r>
            <a:r>
              <a:rPr lang="en-US" sz="1600" i="1" dirty="0"/>
              <a:t>id</a:t>
            </a:r>
            <a:r>
              <a:rPr lang="en-US" sz="1600" dirty="0"/>
              <a:t> | </a:t>
            </a:r>
            <a:r>
              <a:rPr lang="en-US" sz="1600" i="1" dirty="0" err="1"/>
              <a:t>int</a:t>
            </a:r>
            <a:r>
              <a:rPr lang="en-US" sz="1600" dirty="0"/>
              <a:t> | </a:t>
            </a:r>
            <a:r>
              <a:rPr lang="en-US" sz="1600" i="1" dirty="0" err="1"/>
              <a:t>expr</a:t>
            </a:r>
            <a:r>
              <a:rPr lang="en-US" sz="1600" dirty="0"/>
              <a:t> + </a:t>
            </a:r>
            <a:r>
              <a:rPr lang="en-US" sz="1600" i="1" dirty="0" err="1"/>
              <a:t>expr</a:t>
            </a:r>
            <a:endParaRPr lang="en-US" sz="1600" i="1" dirty="0"/>
          </a:p>
          <a:p>
            <a:pPr algn="l">
              <a:buClrTx/>
              <a:buSzTx/>
              <a:buFontTx/>
              <a:buNone/>
            </a:pPr>
            <a:r>
              <a:rPr lang="en-US" sz="1600" i="1" dirty="0"/>
              <a:t>id</a:t>
            </a:r>
            <a:r>
              <a:rPr lang="en-US" sz="1600" dirty="0"/>
              <a:t> ::= a | b | c | </a:t>
            </a:r>
            <a:r>
              <a:rPr lang="en-US" sz="1600" dirty="0" err="1"/>
              <a:t>i</a:t>
            </a:r>
            <a:r>
              <a:rPr lang="en-US" sz="1600" dirty="0"/>
              <a:t> | j | k | n | x | y | z</a:t>
            </a:r>
          </a:p>
          <a:p>
            <a:pPr algn="l">
              <a:buClrTx/>
              <a:buSzTx/>
              <a:buFontTx/>
              <a:buNone/>
            </a:pPr>
            <a:r>
              <a:rPr lang="en-US" sz="1600" dirty="0" err="1"/>
              <a:t>int</a:t>
            </a:r>
            <a:r>
              <a:rPr lang="en-US" sz="1600" dirty="0"/>
              <a:t> ::= 0 | 1 | 2 | 3 | 4 | 5 | 6 | 7 | 8 | 9</a:t>
            </a:r>
          </a:p>
          <a:p>
            <a:pPr algn="l">
              <a:buClrTx/>
              <a:buSzTx/>
              <a:buFontTx/>
              <a:buNone/>
            </a:pP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53B0EA48-2C4D-7D46-944B-51506D4249A8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76048" y="1981200"/>
            <a:ext cx="1213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 i="1" dirty="0"/>
              <a:t>program</a:t>
            </a:r>
          </a:p>
        </p:txBody>
      </p:sp>
      <p:grpSp>
        <p:nvGrpSpPr>
          <p:cNvPr id="18454" name="Group 18453">
            <a:extLst>
              <a:ext uri="{FF2B5EF4-FFF2-40B4-BE49-F238E27FC236}">
                <a16:creationId xmlns:a16="http://schemas.microsoft.com/office/drawing/2014/main" id="{887C51FF-33B9-B74C-9174-971765624825}"/>
              </a:ext>
            </a:extLst>
          </p:cNvPr>
          <p:cNvGrpSpPr/>
          <p:nvPr/>
        </p:nvGrpSpPr>
        <p:grpSpPr>
          <a:xfrm>
            <a:off x="5415955" y="4888675"/>
            <a:ext cx="530915" cy="616835"/>
            <a:chOff x="5415955" y="4888675"/>
            <a:chExt cx="530915" cy="616835"/>
          </a:xfrm>
        </p:grpSpPr>
        <p:sp>
          <p:nvSpPr>
            <p:cNvPr id="19" name="Text Box 25">
              <a:extLst>
                <a:ext uri="{FF2B5EF4-FFF2-40B4-BE49-F238E27FC236}">
                  <a16:creationId xmlns:a16="http://schemas.microsoft.com/office/drawing/2014/main" id="{1B33819B-6A7B-B640-BC42-D2FB0D41E26D}"/>
                </a:ext>
              </a:extLst>
            </p:cNvPr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415955" y="5105400"/>
              <a:ext cx="53091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/>
                <a:t>int	</a:t>
              </a:r>
            </a:p>
          </p:txBody>
        </p:sp>
        <p:sp>
          <p:nvSpPr>
            <p:cNvPr id="55" name="Line 63">
              <a:extLst>
                <a:ext uri="{FF2B5EF4-FFF2-40B4-BE49-F238E27FC236}">
                  <a16:creationId xmlns:a16="http://schemas.microsoft.com/office/drawing/2014/main" id="{F77C25E7-2172-C849-B8D7-685C59D9045C}"/>
                </a:ext>
              </a:extLst>
            </p:cNvPr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flipH="1">
              <a:off x="5699349" y="4888675"/>
              <a:ext cx="3776" cy="2738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18435" name="Rectangle 3"/>
          <p:cNvSpPr>
            <a:spLocks noGrp="1" noChangeArrowheads="1"/>
          </p:cNvSpPr>
          <p:nvPr>
            <p:ph idx="1"/>
            <p:custDataLst>
              <p:tags r:id="rId4"/>
            </p:custDataLst>
          </p:nvPr>
        </p:nvSpPr>
        <p:spPr>
          <a:xfrm>
            <a:off x="304800" y="1828800"/>
            <a:ext cx="3579644" cy="2133599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</a:rPr>
              <a:t>Top down, Leftmost derivation of  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a = 1 + b ;</a:t>
            </a:r>
            <a:endParaRPr lang="en-US" sz="3600" dirty="0">
              <a:latin typeface="Arial" charset="0"/>
            </a:endParaRPr>
          </a:p>
        </p:txBody>
      </p:sp>
      <p:grpSp>
        <p:nvGrpSpPr>
          <p:cNvPr id="18449" name="Group 18448">
            <a:extLst>
              <a:ext uri="{FF2B5EF4-FFF2-40B4-BE49-F238E27FC236}">
                <a16:creationId xmlns:a16="http://schemas.microsoft.com/office/drawing/2014/main" id="{D2FE9A61-A9E8-9343-8CC5-6937D2FC422D}"/>
              </a:ext>
            </a:extLst>
          </p:cNvPr>
          <p:cNvGrpSpPr/>
          <p:nvPr/>
        </p:nvGrpSpPr>
        <p:grpSpPr>
          <a:xfrm>
            <a:off x="4684627" y="2381310"/>
            <a:ext cx="1396486" cy="609600"/>
            <a:chOff x="4684627" y="2381310"/>
            <a:chExt cx="1396486" cy="609600"/>
          </a:xfrm>
        </p:grpSpPr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03D964E2-D66F-134A-884D-21C5392F5824}"/>
                </a:ext>
              </a:extLst>
            </p:cNvPr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684627" y="2590800"/>
              <a:ext cx="139648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/>
                <a:t>statement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A339D1B-AD3F-C341-AF9D-ADF8AA66F0EA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>
            <a:xfrm>
              <a:off x="5382870" y="2381310"/>
              <a:ext cx="0" cy="2094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0" name="Group 18449">
            <a:extLst>
              <a:ext uri="{FF2B5EF4-FFF2-40B4-BE49-F238E27FC236}">
                <a16:creationId xmlns:a16="http://schemas.microsoft.com/office/drawing/2014/main" id="{9A6925E9-8311-884B-B1CB-CF00E058079B}"/>
              </a:ext>
            </a:extLst>
          </p:cNvPr>
          <p:cNvGrpSpPr/>
          <p:nvPr/>
        </p:nvGrpSpPr>
        <p:grpSpPr>
          <a:xfrm>
            <a:off x="4633656" y="2990910"/>
            <a:ext cx="1498427" cy="609600"/>
            <a:chOff x="4633656" y="2990910"/>
            <a:chExt cx="1498427" cy="609600"/>
          </a:xfrm>
        </p:grpSpPr>
        <p:sp>
          <p:nvSpPr>
            <p:cNvPr id="13" name="Text Box 10">
              <a:extLst>
                <a:ext uri="{FF2B5EF4-FFF2-40B4-BE49-F238E27FC236}">
                  <a16:creationId xmlns:a16="http://schemas.microsoft.com/office/drawing/2014/main" id="{428CEDED-7DA0-F94F-84B9-BAED073B9509}"/>
                </a:ext>
              </a:extLst>
            </p:cNvPr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633656" y="3200400"/>
              <a:ext cx="149842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 err="1"/>
                <a:t>assignStmt</a:t>
              </a:r>
              <a:endParaRPr lang="en-US" sz="2000" i="1" dirty="0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1A38994-B9D6-4140-BC76-860AF0E24801}"/>
                </a:ext>
              </a:extLst>
            </p:cNvPr>
            <p:cNvCxnSpPr>
              <a:stCxn id="10" idx="2"/>
              <a:endCxn id="13" idx="0"/>
            </p:cNvCxnSpPr>
            <p:nvPr/>
          </p:nvCxnSpPr>
          <p:spPr>
            <a:xfrm>
              <a:off x="5382870" y="2990910"/>
              <a:ext cx="0" cy="2094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56" name="Group 18455">
            <a:extLst>
              <a:ext uri="{FF2B5EF4-FFF2-40B4-BE49-F238E27FC236}">
                <a16:creationId xmlns:a16="http://schemas.microsoft.com/office/drawing/2014/main" id="{A1EADDDF-D673-554B-9A99-657CB445BA90}"/>
              </a:ext>
            </a:extLst>
          </p:cNvPr>
          <p:cNvGrpSpPr/>
          <p:nvPr/>
        </p:nvGrpSpPr>
        <p:grpSpPr>
          <a:xfrm>
            <a:off x="6666133" y="4876800"/>
            <a:ext cx="530915" cy="628710"/>
            <a:chOff x="6666133" y="4876800"/>
            <a:chExt cx="530915" cy="628710"/>
          </a:xfrm>
        </p:grpSpPr>
        <p:sp>
          <p:nvSpPr>
            <p:cNvPr id="56" name="Text Box 64">
              <a:extLst>
                <a:ext uri="{FF2B5EF4-FFF2-40B4-BE49-F238E27FC236}">
                  <a16:creationId xmlns:a16="http://schemas.microsoft.com/office/drawing/2014/main" id="{394FE3EB-4E7D-7243-B7DC-12B6E8FC5ECD}"/>
                </a:ext>
              </a:extLst>
            </p:cNvPr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6666133" y="5105400"/>
              <a:ext cx="53091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/>
                <a:t>id	</a:t>
              </a:r>
            </a:p>
          </p:txBody>
        </p:sp>
        <p:sp>
          <p:nvSpPr>
            <p:cNvPr id="77" name="Line 63">
              <a:extLst>
                <a:ext uri="{FF2B5EF4-FFF2-40B4-BE49-F238E27FC236}">
                  <a16:creationId xmlns:a16="http://schemas.microsoft.com/office/drawing/2014/main" id="{F60C2D3C-BEA1-474D-A9D0-C7432B02F529}"/>
                </a:ext>
              </a:extLst>
            </p:cNvPr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H="1">
              <a:off x="6894799" y="4876800"/>
              <a:ext cx="3776" cy="2738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grpSp>
        <p:nvGrpSpPr>
          <p:cNvPr id="18452" name="Group 18451">
            <a:extLst>
              <a:ext uri="{FF2B5EF4-FFF2-40B4-BE49-F238E27FC236}">
                <a16:creationId xmlns:a16="http://schemas.microsoft.com/office/drawing/2014/main" id="{DE05CD57-BF7C-E74F-BFAB-1CD3AEDADAFF}"/>
              </a:ext>
            </a:extLst>
          </p:cNvPr>
          <p:cNvGrpSpPr/>
          <p:nvPr/>
        </p:nvGrpSpPr>
        <p:grpSpPr>
          <a:xfrm>
            <a:off x="4314424" y="4276754"/>
            <a:ext cx="356188" cy="1992989"/>
            <a:chOff x="4314424" y="4276754"/>
            <a:chExt cx="356188" cy="1992989"/>
          </a:xfrm>
        </p:grpSpPr>
        <p:sp>
          <p:nvSpPr>
            <p:cNvPr id="75" name="Line 67">
              <a:extLst>
                <a:ext uri="{FF2B5EF4-FFF2-40B4-BE49-F238E27FC236}">
                  <a16:creationId xmlns:a16="http://schemas.microsoft.com/office/drawing/2014/main" id="{B670DB59-0B43-6D4A-B2B3-39B18D63EC37}"/>
                </a:ext>
              </a:extLst>
            </p:cNvPr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4495799" y="4276754"/>
              <a:ext cx="3775" cy="14382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9639DA3C-479C-B84B-ADE4-EAE14B0D7B2E}"/>
                </a:ext>
              </a:extLst>
            </p:cNvPr>
            <p:cNvSpPr txBox="1"/>
            <p:nvPr/>
          </p:nvSpPr>
          <p:spPr>
            <a:xfrm>
              <a:off x="4314424" y="5808078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a</a:t>
              </a:r>
            </a:p>
          </p:txBody>
        </p:sp>
      </p:grpSp>
      <p:grpSp>
        <p:nvGrpSpPr>
          <p:cNvPr id="18455" name="Group 18454">
            <a:extLst>
              <a:ext uri="{FF2B5EF4-FFF2-40B4-BE49-F238E27FC236}">
                <a16:creationId xmlns:a16="http://schemas.microsoft.com/office/drawing/2014/main" id="{9855E77D-3E10-9944-95D3-12C4237BB8DB}"/>
              </a:ext>
            </a:extLst>
          </p:cNvPr>
          <p:cNvGrpSpPr/>
          <p:nvPr/>
        </p:nvGrpSpPr>
        <p:grpSpPr>
          <a:xfrm>
            <a:off x="5521255" y="5517385"/>
            <a:ext cx="356188" cy="753600"/>
            <a:chOff x="5521255" y="5517385"/>
            <a:chExt cx="356188" cy="753600"/>
          </a:xfrm>
        </p:grpSpPr>
        <p:sp>
          <p:nvSpPr>
            <p:cNvPr id="78" name="Line 63">
              <a:extLst>
                <a:ext uri="{FF2B5EF4-FFF2-40B4-BE49-F238E27FC236}">
                  <a16:creationId xmlns:a16="http://schemas.microsoft.com/office/drawing/2014/main" id="{B9F08AC8-7945-2B45-9D93-2EE0470DF157}"/>
                </a:ext>
              </a:extLst>
            </p:cNvPr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H="1">
              <a:off x="5686300" y="5517385"/>
              <a:ext cx="3776" cy="2738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52EAE2BD-E744-A847-8246-A103605D5BA0}"/>
                </a:ext>
              </a:extLst>
            </p:cNvPr>
            <p:cNvSpPr txBox="1"/>
            <p:nvPr/>
          </p:nvSpPr>
          <p:spPr>
            <a:xfrm>
              <a:off x="5521255" y="580932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</a:p>
          </p:txBody>
        </p:sp>
      </p:grpSp>
      <p:grpSp>
        <p:nvGrpSpPr>
          <p:cNvPr id="18453" name="Group 18452">
            <a:extLst>
              <a:ext uri="{FF2B5EF4-FFF2-40B4-BE49-F238E27FC236}">
                <a16:creationId xmlns:a16="http://schemas.microsoft.com/office/drawing/2014/main" id="{F154A324-6358-8A49-94C2-211121B1593C}"/>
              </a:ext>
            </a:extLst>
          </p:cNvPr>
          <p:cNvGrpSpPr/>
          <p:nvPr/>
        </p:nvGrpSpPr>
        <p:grpSpPr>
          <a:xfrm>
            <a:off x="5376613" y="4343399"/>
            <a:ext cx="1975320" cy="1931414"/>
            <a:chOff x="5376613" y="4343399"/>
            <a:chExt cx="1975320" cy="1931414"/>
          </a:xfrm>
        </p:grpSpPr>
        <p:sp>
          <p:nvSpPr>
            <p:cNvPr id="17" name="Text Box 23">
              <a:extLst>
                <a:ext uri="{FF2B5EF4-FFF2-40B4-BE49-F238E27FC236}">
                  <a16:creationId xmlns:a16="http://schemas.microsoft.com/office/drawing/2014/main" id="{340EA1E1-CC18-5D44-A52B-DEFD2D3A7875}"/>
                </a:ext>
              </a:extLst>
            </p:cNvPr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376613" y="4510087"/>
              <a:ext cx="19753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/>
                <a:t>expr         expr</a:t>
              </a:r>
            </a:p>
          </p:txBody>
        </p:sp>
        <p:sp>
          <p:nvSpPr>
            <p:cNvPr id="52" name="Line 60">
              <a:extLst>
                <a:ext uri="{FF2B5EF4-FFF2-40B4-BE49-F238E27FC236}">
                  <a16:creationId xmlns:a16="http://schemas.microsoft.com/office/drawing/2014/main" id="{81509CDE-E467-E744-890A-1DA5AA85D90C}"/>
                </a:ext>
              </a:extLst>
            </p:cNvPr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H="1">
              <a:off x="5833813" y="4343400"/>
              <a:ext cx="3810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3" name="Line 61">
              <a:extLst>
                <a:ext uri="{FF2B5EF4-FFF2-40B4-BE49-F238E27FC236}">
                  <a16:creationId xmlns:a16="http://schemas.microsoft.com/office/drawing/2014/main" id="{AAA97298-5065-D944-9CDB-4FCAE05E513D}"/>
                </a:ext>
              </a:extLst>
            </p:cNvPr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6214813" y="4343400"/>
              <a:ext cx="4572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9" name="Line 67">
              <a:extLst>
                <a:ext uri="{FF2B5EF4-FFF2-40B4-BE49-F238E27FC236}">
                  <a16:creationId xmlns:a16="http://schemas.microsoft.com/office/drawing/2014/main" id="{9B416248-2370-4C4A-92AA-4519E02EB8C1}"/>
                </a:ext>
              </a:extLst>
            </p:cNvPr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H="1">
              <a:off x="6210067" y="4343399"/>
              <a:ext cx="4746" cy="14359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95DDF22-B486-B543-A351-3BB4426B1B99}"/>
                </a:ext>
              </a:extLst>
            </p:cNvPr>
            <p:cNvSpPr txBox="1"/>
            <p:nvPr/>
          </p:nvSpPr>
          <p:spPr>
            <a:xfrm>
              <a:off x="6039596" y="5813148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+</a:t>
              </a:r>
            </a:p>
          </p:txBody>
        </p:sp>
      </p:grpSp>
      <p:grpSp>
        <p:nvGrpSpPr>
          <p:cNvPr id="18457" name="Group 18456">
            <a:extLst>
              <a:ext uri="{FF2B5EF4-FFF2-40B4-BE49-F238E27FC236}">
                <a16:creationId xmlns:a16="http://schemas.microsoft.com/office/drawing/2014/main" id="{F64BDEF4-D9CD-5144-9B31-CAC5834B299D}"/>
              </a:ext>
            </a:extLst>
          </p:cNvPr>
          <p:cNvGrpSpPr/>
          <p:nvPr/>
        </p:nvGrpSpPr>
        <p:grpSpPr>
          <a:xfrm>
            <a:off x="6716705" y="5505510"/>
            <a:ext cx="356188" cy="747355"/>
            <a:chOff x="6716705" y="5505510"/>
            <a:chExt cx="356188" cy="747355"/>
          </a:xfrm>
        </p:grpSpPr>
        <p:sp>
          <p:nvSpPr>
            <p:cNvPr id="79" name="Line 63">
              <a:extLst>
                <a:ext uri="{FF2B5EF4-FFF2-40B4-BE49-F238E27FC236}">
                  <a16:creationId xmlns:a16="http://schemas.microsoft.com/office/drawing/2014/main" id="{E23C2B1E-05DC-BC47-8C8B-2A06B4D9F888}"/>
                </a:ext>
              </a:extLst>
            </p:cNvPr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H="1">
              <a:off x="6881750" y="5505510"/>
              <a:ext cx="3776" cy="27381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1DDE8E39-16D0-9640-B2CB-9576E71BA613}"/>
                </a:ext>
              </a:extLst>
            </p:cNvPr>
            <p:cNvSpPr txBox="1"/>
            <p:nvPr/>
          </p:nvSpPr>
          <p:spPr>
            <a:xfrm>
              <a:off x="6716705" y="57912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b</a:t>
              </a:r>
            </a:p>
          </p:txBody>
        </p:sp>
      </p:grpSp>
      <p:grpSp>
        <p:nvGrpSpPr>
          <p:cNvPr id="18451" name="Group 18450">
            <a:extLst>
              <a:ext uri="{FF2B5EF4-FFF2-40B4-BE49-F238E27FC236}">
                <a16:creationId xmlns:a16="http://schemas.microsoft.com/office/drawing/2014/main" id="{34AA7864-E844-E74C-86C9-E50EDBBB5396}"/>
              </a:ext>
            </a:extLst>
          </p:cNvPr>
          <p:cNvGrpSpPr/>
          <p:nvPr/>
        </p:nvGrpSpPr>
        <p:grpSpPr>
          <a:xfrm>
            <a:off x="4267200" y="3585865"/>
            <a:ext cx="3424822" cy="2667763"/>
            <a:chOff x="4267200" y="3585865"/>
            <a:chExt cx="3424822" cy="2667763"/>
          </a:xfrm>
        </p:grpSpPr>
        <p:sp>
          <p:nvSpPr>
            <p:cNvPr id="15" name="Text Box 21">
              <a:extLst>
                <a:ext uri="{FF2B5EF4-FFF2-40B4-BE49-F238E27FC236}">
                  <a16:creationId xmlns:a16="http://schemas.microsoft.com/office/drawing/2014/main" id="{28411912-6A07-3542-A470-F86B70845D78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32143" y="3867090"/>
              <a:ext cx="7577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/>
                <a:t>expr</a:t>
              </a:r>
            </a:p>
          </p:txBody>
        </p:sp>
        <p:sp>
          <p:nvSpPr>
            <p:cNvPr id="22" name="Text Box 28">
              <a:extLst>
                <a:ext uri="{FF2B5EF4-FFF2-40B4-BE49-F238E27FC236}">
                  <a16:creationId xmlns:a16="http://schemas.microsoft.com/office/drawing/2014/main" id="{855A1165-DEE0-DF4F-BA1F-F68824CC2AE8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267200" y="3867090"/>
              <a:ext cx="4651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/>
                <a:t>id </a:t>
              </a:r>
            </a:p>
          </p:txBody>
        </p:sp>
        <p:cxnSp>
          <p:nvCxnSpPr>
            <p:cNvPr id="18436" name="Straight Connector 18435">
              <a:extLst>
                <a:ext uri="{FF2B5EF4-FFF2-40B4-BE49-F238E27FC236}">
                  <a16:creationId xmlns:a16="http://schemas.microsoft.com/office/drawing/2014/main" id="{78E9D09E-A125-094F-B52C-E1E51B616E67}"/>
                </a:ext>
              </a:extLst>
            </p:cNvPr>
            <p:cNvCxnSpPr>
              <a:stCxn id="13" idx="2"/>
              <a:endCxn id="15" idx="0"/>
            </p:cNvCxnSpPr>
            <p:nvPr/>
          </p:nvCxnSpPr>
          <p:spPr>
            <a:xfrm>
              <a:off x="5382870" y="3600510"/>
              <a:ext cx="828168" cy="2665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3BEEB6E-D828-3940-A368-2B9B7B7D4E47}"/>
                </a:ext>
              </a:extLst>
            </p:cNvPr>
            <p:cNvCxnSpPr>
              <a:cxnSpLocks/>
              <a:stCxn id="13" idx="2"/>
              <a:endCxn id="22" idx="0"/>
            </p:cNvCxnSpPr>
            <p:nvPr/>
          </p:nvCxnSpPr>
          <p:spPr>
            <a:xfrm flipH="1">
              <a:off x="4499796" y="3600510"/>
              <a:ext cx="883074" cy="2665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2" name="Freeform 18441">
              <a:extLst>
                <a:ext uri="{FF2B5EF4-FFF2-40B4-BE49-F238E27FC236}">
                  <a16:creationId xmlns:a16="http://schemas.microsoft.com/office/drawing/2014/main" id="{4B8D277D-F7B6-3846-86DB-EC206F70E4A0}"/>
                </a:ext>
              </a:extLst>
            </p:cNvPr>
            <p:cNvSpPr/>
            <p:nvPr/>
          </p:nvSpPr>
          <p:spPr>
            <a:xfrm>
              <a:off x="5415148" y="3585865"/>
              <a:ext cx="2142061" cy="2208810"/>
            </a:xfrm>
            <a:custGeom>
              <a:avLst/>
              <a:gdLst>
                <a:gd name="connsiteX0" fmla="*/ 0 w 2142061"/>
                <a:gd name="connsiteY0" fmla="*/ 0 h 2208810"/>
                <a:gd name="connsiteX1" fmla="*/ 1223158 w 2142061"/>
                <a:gd name="connsiteY1" fmla="*/ 83127 h 2208810"/>
                <a:gd name="connsiteX2" fmla="*/ 1971304 w 2142061"/>
                <a:gd name="connsiteY2" fmla="*/ 320634 h 2208810"/>
                <a:gd name="connsiteX3" fmla="*/ 2125683 w 2142061"/>
                <a:gd name="connsiteY3" fmla="*/ 760021 h 2208810"/>
                <a:gd name="connsiteX4" fmla="*/ 2137558 w 2142061"/>
                <a:gd name="connsiteY4" fmla="*/ 2208810 h 2208810"/>
                <a:gd name="connsiteX5" fmla="*/ 2137558 w 2142061"/>
                <a:gd name="connsiteY5" fmla="*/ 2208810 h 2208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2061" h="2208810">
                  <a:moveTo>
                    <a:pt x="0" y="0"/>
                  </a:moveTo>
                  <a:cubicBezTo>
                    <a:pt x="447303" y="14844"/>
                    <a:pt x="894607" y="29688"/>
                    <a:pt x="1223158" y="83127"/>
                  </a:cubicBezTo>
                  <a:cubicBezTo>
                    <a:pt x="1551709" y="136566"/>
                    <a:pt x="1820883" y="207818"/>
                    <a:pt x="1971304" y="320634"/>
                  </a:cubicBezTo>
                  <a:cubicBezTo>
                    <a:pt x="2121725" y="433450"/>
                    <a:pt x="2097974" y="445325"/>
                    <a:pt x="2125683" y="760021"/>
                  </a:cubicBezTo>
                  <a:cubicBezTo>
                    <a:pt x="2153392" y="1074717"/>
                    <a:pt x="2137558" y="2208810"/>
                    <a:pt x="2137558" y="2208810"/>
                  </a:cubicBezTo>
                  <a:lnTo>
                    <a:pt x="2137558" y="220881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Line 67">
              <a:extLst>
                <a:ext uri="{FF2B5EF4-FFF2-40B4-BE49-F238E27FC236}">
                  <a16:creationId xmlns:a16="http://schemas.microsoft.com/office/drawing/2014/main" id="{1BD3E7C8-C4B0-4949-A8B7-86EEA5DFA733}"/>
                </a:ext>
              </a:extLst>
            </p:cNvPr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H="1">
              <a:off x="5014616" y="3612386"/>
              <a:ext cx="397760" cy="21026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B250B3D4-EBE5-824D-8261-EA8204DDD06E}"/>
                </a:ext>
              </a:extLst>
            </p:cNvPr>
            <p:cNvSpPr txBox="1"/>
            <p:nvPr/>
          </p:nvSpPr>
          <p:spPr>
            <a:xfrm>
              <a:off x="4855594" y="5791963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=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AE4AAEAA-A197-4745-B92A-9E4D48E71B10}"/>
                </a:ext>
              </a:extLst>
            </p:cNvPr>
            <p:cNvSpPr txBox="1"/>
            <p:nvPr/>
          </p:nvSpPr>
          <p:spPr>
            <a:xfrm>
              <a:off x="7422396" y="5715000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30664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Grammar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</a:rPr>
              <a:t>	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</a:rPr>
              <a:t>	</a:t>
            </a:r>
            <a:r>
              <a:rPr lang="en-US" i="1">
                <a:latin typeface="Arial" charset="0"/>
              </a:rPr>
              <a:t>S</a:t>
            </a:r>
            <a:r>
              <a:rPr lang="en-US">
                <a:latin typeface="Arial" charset="0"/>
              </a:rPr>
              <a:t> ::= a</a:t>
            </a:r>
            <a:r>
              <a:rPr lang="en-US" i="1">
                <a:latin typeface="Arial" charset="0"/>
              </a:rPr>
              <a:t>AB</a:t>
            </a:r>
            <a:r>
              <a:rPr lang="en-US">
                <a:latin typeface="Arial" charset="0"/>
              </a:rPr>
              <a:t>e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</a:rPr>
              <a:t>	</a:t>
            </a:r>
            <a:r>
              <a:rPr lang="en-US" i="1">
                <a:latin typeface="Arial" charset="0"/>
              </a:rPr>
              <a:t>A</a:t>
            </a:r>
            <a:r>
              <a:rPr lang="en-US">
                <a:latin typeface="Arial" charset="0"/>
              </a:rPr>
              <a:t> ::= </a:t>
            </a:r>
            <a:r>
              <a:rPr lang="en-US" i="1">
                <a:latin typeface="Arial" charset="0"/>
              </a:rPr>
              <a:t>A</a:t>
            </a:r>
            <a:r>
              <a:rPr lang="en-US">
                <a:latin typeface="Arial" charset="0"/>
              </a:rPr>
              <a:t>bc | b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</a:rPr>
              <a:t>	</a:t>
            </a:r>
            <a:r>
              <a:rPr lang="en-US" i="1">
                <a:latin typeface="Arial" charset="0"/>
              </a:rPr>
              <a:t>B</a:t>
            </a:r>
            <a:r>
              <a:rPr lang="en-US">
                <a:latin typeface="Arial" charset="0"/>
              </a:rPr>
              <a:t> ::= d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2"/>
            <p:custDataLst>
              <p:tags r:id="rId3"/>
            </p:custDataLst>
          </p:nvPr>
        </p:nvSpPr>
        <p:spPr>
          <a:xfrm>
            <a:off x="4191000" y="1447800"/>
            <a:ext cx="4419600" cy="112389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Top down, leftmost derivation of: </a:t>
            </a:r>
            <a:r>
              <a:rPr lang="en-US" b="1" dirty="0" err="1">
                <a:solidFill>
                  <a:srgbClr val="0000FF"/>
                </a:solidFill>
                <a:latin typeface="Arial" charset="0"/>
              </a:rPr>
              <a:t>abbcde</a:t>
            </a:r>
            <a:endParaRPr lang="en-US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80412D2D-74FA-864F-8B3D-6EA558D37C5B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87150" y="2738735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i="1" dirty="0">
                <a:latin typeface="+mn-lt"/>
              </a:rPr>
              <a:t>S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79356AA-8D22-3045-999A-961C0612C9FC}"/>
              </a:ext>
            </a:extLst>
          </p:cNvPr>
          <p:cNvGrpSpPr/>
          <p:nvPr/>
        </p:nvGrpSpPr>
        <p:grpSpPr>
          <a:xfrm>
            <a:off x="4925362" y="5109865"/>
            <a:ext cx="356188" cy="755302"/>
            <a:chOff x="4925362" y="5109865"/>
            <a:chExt cx="356188" cy="75530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9187618-8E8C-3B42-A749-E9BA1F5DC168}"/>
                </a:ext>
              </a:extLst>
            </p:cNvPr>
            <p:cNvSpPr txBox="1"/>
            <p:nvPr/>
          </p:nvSpPr>
          <p:spPr>
            <a:xfrm>
              <a:off x="4925362" y="5403502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b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ADBF834-006C-DF41-B7BF-178D00A15C79}"/>
                </a:ext>
              </a:extLst>
            </p:cNvPr>
            <p:cNvCxnSpPr>
              <a:stCxn id="9" idx="2"/>
              <a:endCxn id="11" idx="0"/>
            </p:cNvCxnSpPr>
            <p:nvPr/>
          </p:nvCxnSpPr>
          <p:spPr>
            <a:xfrm flipH="1">
              <a:off x="5103456" y="5109865"/>
              <a:ext cx="1990" cy="2936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0BE2068-5B50-AC44-AB38-D8C31385006E}"/>
              </a:ext>
            </a:extLst>
          </p:cNvPr>
          <p:cNvGrpSpPr/>
          <p:nvPr/>
        </p:nvGrpSpPr>
        <p:grpSpPr>
          <a:xfrm>
            <a:off x="4910521" y="4195465"/>
            <a:ext cx="1631734" cy="1667469"/>
            <a:chOff x="4910521" y="4195465"/>
            <a:chExt cx="1631734" cy="1667469"/>
          </a:xfrm>
        </p:grpSpPr>
        <p:sp>
          <p:nvSpPr>
            <p:cNvPr id="9" name="Text Box 6">
              <a:extLst>
                <a:ext uri="{FF2B5EF4-FFF2-40B4-BE49-F238E27FC236}">
                  <a16:creationId xmlns:a16="http://schemas.microsoft.com/office/drawing/2014/main" id="{96D5DA55-80DF-EF4D-904F-D7824E9639E3}"/>
                </a:ext>
              </a:extLst>
            </p:cNvPr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910521" y="4648200"/>
              <a:ext cx="3898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i="1" dirty="0">
                  <a:latin typeface="+mn-lt"/>
                </a:rPr>
                <a:t>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E5D878-4728-334A-9ABB-302D222FB0F2}"/>
                </a:ext>
              </a:extLst>
            </p:cNvPr>
            <p:cNvSpPr txBox="1"/>
            <p:nvPr/>
          </p:nvSpPr>
          <p:spPr>
            <a:xfrm>
              <a:off x="5573942" y="5401269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b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FF69950-F438-CC4A-AC8B-A84F73214CEB}"/>
                </a:ext>
              </a:extLst>
            </p:cNvPr>
            <p:cNvSpPr txBox="1"/>
            <p:nvPr/>
          </p:nvSpPr>
          <p:spPr>
            <a:xfrm>
              <a:off x="6203701" y="539903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c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82F8123-8776-384E-B842-17B4126E5277}"/>
                </a:ext>
              </a:extLst>
            </p:cNvPr>
            <p:cNvCxnSpPr>
              <a:cxnSpLocks/>
              <a:stCxn id="8" idx="2"/>
              <a:endCxn id="12" idx="0"/>
            </p:cNvCxnSpPr>
            <p:nvPr/>
          </p:nvCxnSpPr>
          <p:spPr>
            <a:xfrm flipH="1">
              <a:off x="5752036" y="4195465"/>
              <a:ext cx="2558" cy="12058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5A241B2-7D4A-FD45-92A3-31771966D77F}"/>
                </a:ext>
              </a:extLst>
            </p:cNvPr>
            <p:cNvCxnSpPr>
              <a:cxnSpLocks/>
              <a:stCxn id="8" idx="2"/>
              <a:endCxn id="13" idx="0"/>
            </p:cNvCxnSpPr>
            <p:nvPr/>
          </p:nvCxnSpPr>
          <p:spPr>
            <a:xfrm>
              <a:off x="5754594" y="4195465"/>
              <a:ext cx="618384" cy="12035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67C45CF-85CA-6141-A6CF-8D9855D516CA}"/>
                </a:ext>
              </a:extLst>
            </p:cNvPr>
            <p:cNvCxnSpPr>
              <a:cxnSpLocks/>
              <a:stCxn id="8" idx="2"/>
              <a:endCxn id="9" idx="0"/>
            </p:cNvCxnSpPr>
            <p:nvPr/>
          </p:nvCxnSpPr>
          <p:spPr>
            <a:xfrm flipH="1">
              <a:off x="5105446" y="4195465"/>
              <a:ext cx="649148" cy="4527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C7BA948-E15F-B045-AEAE-73CD90ECDC85}"/>
              </a:ext>
            </a:extLst>
          </p:cNvPr>
          <p:cNvGrpSpPr/>
          <p:nvPr/>
        </p:nvGrpSpPr>
        <p:grpSpPr>
          <a:xfrm>
            <a:off x="6833460" y="4195465"/>
            <a:ext cx="356188" cy="1663003"/>
            <a:chOff x="6833460" y="4195465"/>
            <a:chExt cx="356188" cy="166300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F9CE7D5-BE10-3D47-B3CE-E09E0769DE9E}"/>
                </a:ext>
              </a:extLst>
            </p:cNvPr>
            <p:cNvSpPr txBox="1"/>
            <p:nvPr/>
          </p:nvSpPr>
          <p:spPr>
            <a:xfrm>
              <a:off x="6833460" y="5396803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d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59A8DEE-7762-2644-821B-F948DBDEB071}"/>
                </a:ext>
              </a:extLst>
            </p:cNvPr>
            <p:cNvCxnSpPr>
              <a:cxnSpLocks/>
              <a:stCxn id="20" idx="2"/>
              <a:endCxn id="14" idx="0"/>
            </p:cNvCxnSpPr>
            <p:nvPr/>
          </p:nvCxnSpPr>
          <p:spPr>
            <a:xfrm flipH="1">
              <a:off x="7011554" y="4195465"/>
              <a:ext cx="12671" cy="12013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5852A4F-9DF4-6D44-9661-BE2FA99C24D3}"/>
              </a:ext>
            </a:extLst>
          </p:cNvPr>
          <p:cNvGrpSpPr/>
          <p:nvPr/>
        </p:nvGrpSpPr>
        <p:grpSpPr>
          <a:xfrm>
            <a:off x="4314424" y="3193994"/>
            <a:ext cx="3504983" cy="2673406"/>
            <a:chOff x="4314424" y="3193994"/>
            <a:chExt cx="3504983" cy="2673406"/>
          </a:xfrm>
        </p:grpSpPr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7FC71D9B-720B-D14C-A192-2C53303B42E2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559669" y="3733800"/>
              <a:ext cx="3898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i="1" dirty="0">
                  <a:latin typeface="+mn-lt"/>
                </a:rPr>
                <a:t>A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ECE8E04-84FA-E94C-8FCB-F4D1621439E8}"/>
                </a:ext>
              </a:extLst>
            </p:cNvPr>
            <p:cNvSpPr txBox="1"/>
            <p:nvPr/>
          </p:nvSpPr>
          <p:spPr>
            <a:xfrm>
              <a:off x="4314424" y="5405735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a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51C54CB-8EA7-914A-A70C-154941F9F092}"/>
                </a:ext>
              </a:extLst>
            </p:cNvPr>
            <p:cNvSpPr txBox="1"/>
            <p:nvPr/>
          </p:nvSpPr>
          <p:spPr>
            <a:xfrm>
              <a:off x="7463219" y="539457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e</a:t>
              </a:r>
            </a:p>
          </p:txBody>
        </p:sp>
        <p:sp>
          <p:nvSpPr>
            <p:cNvPr id="20" name="Text Box 6">
              <a:extLst>
                <a:ext uri="{FF2B5EF4-FFF2-40B4-BE49-F238E27FC236}">
                  <a16:creationId xmlns:a16="http://schemas.microsoft.com/office/drawing/2014/main" id="{D2AD2FE9-69E1-9A4E-B1A3-C151AB6D9B00}"/>
                </a:ext>
              </a:extLst>
            </p:cNvPr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829300" y="3733800"/>
              <a:ext cx="3898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i="1" dirty="0">
                  <a:latin typeface="+mn-lt"/>
                </a:rPr>
                <a:t>B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F73D18A-48C3-0B44-9956-5FFA2FC5EB25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flipH="1">
              <a:off x="5754594" y="3200400"/>
              <a:ext cx="527481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A7034A6-BF1B-1A4F-809B-49DAC4DE7082}"/>
                </a:ext>
              </a:extLst>
            </p:cNvPr>
            <p:cNvCxnSpPr>
              <a:cxnSpLocks/>
              <a:stCxn id="7" idx="2"/>
              <a:endCxn id="20" idx="0"/>
            </p:cNvCxnSpPr>
            <p:nvPr/>
          </p:nvCxnSpPr>
          <p:spPr>
            <a:xfrm>
              <a:off x="6282075" y="3200400"/>
              <a:ext cx="74215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59EB2B99-C598-2A47-AD76-62AEB04C968F}"/>
                </a:ext>
              </a:extLst>
            </p:cNvPr>
            <p:cNvSpPr/>
            <p:nvPr/>
          </p:nvSpPr>
          <p:spPr>
            <a:xfrm>
              <a:off x="4460937" y="3206338"/>
              <a:ext cx="1821110" cy="2268187"/>
            </a:xfrm>
            <a:custGeom>
              <a:avLst/>
              <a:gdLst>
                <a:gd name="connsiteX0" fmla="*/ 1805050 w 1805050"/>
                <a:gd name="connsiteY0" fmla="*/ 0 h 2268187"/>
                <a:gd name="connsiteX1" fmla="*/ 629393 w 1805050"/>
                <a:gd name="connsiteY1" fmla="*/ 320633 h 2268187"/>
                <a:gd name="connsiteX2" fmla="*/ 106878 w 1805050"/>
                <a:gd name="connsiteY2" fmla="*/ 819397 h 2268187"/>
                <a:gd name="connsiteX3" fmla="*/ 0 w 1805050"/>
                <a:gd name="connsiteY3" fmla="*/ 2268187 h 2268187"/>
                <a:gd name="connsiteX4" fmla="*/ 0 w 1805050"/>
                <a:gd name="connsiteY4" fmla="*/ 2268187 h 2268187"/>
                <a:gd name="connsiteX0" fmla="*/ 1809008 w 1809008"/>
                <a:gd name="connsiteY0" fmla="*/ 0 h 2268187"/>
                <a:gd name="connsiteX1" fmla="*/ 858982 w 1809008"/>
                <a:gd name="connsiteY1" fmla="*/ 166254 h 2268187"/>
                <a:gd name="connsiteX2" fmla="*/ 110836 w 1809008"/>
                <a:gd name="connsiteY2" fmla="*/ 819397 h 2268187"/>
                <a:gd name="connsiteX3" fmla="*/ 3958 w 1809008"/>
                <a:gd name="connsiteY3" fmla="*/ 2268187 h 2268187"/>
                <a:gd name="connsiteX4" fmla="*/ 3958 w 1809008"/>
                <a:gd name="connsiteY4" fmla="*/ 2268187 h 2268187"/>
                <a:gd name="connsiteX0" fmla="*/ 1809008 w 1809008"/>
                <a:gd name="connsiteY0" fmla="*/ 0 h 2268187"/>
                <a:gd name="connsiteX1" fmla="*/ 858982 w 1809008"/>
                <a:gd name="connsiteY1" fmla="*/ 166254 h 2268187"/>
                <a:gd name="connsiteX2" fmla="*/ 110836 w 1809008"/>
                <a:gd name="connsiteY2" fmla="*/ 819397 h 2268187"/>
                <a:gd name="connsiteX3" fmla="*/ 3958 w 1809008"/>
                <a:gd name="connsiteY3" fmla="*/ 2268187 h 2268187"/>
                <a:gd name="connsiteX4" fmla="*/ 3958 w 1809008"/>
                <a:gd name="connsiteY4" fmla="*/ 2268187 h 2268187"/>
                <a:gd name="connsiteX0" fmla="*/ 1821110 w 1821110"/>
                <a:gd name="connsiteY0" fmla="*/ 0 h 2268187"/>
                <a:gd name="connsiteX1" fmla="*/ 1120466 w 1821110"/>
                <a:gd name="connsiteY1" fmla="*/ 71252 h 2268187"/>
                <a:gd name="connsiteX2" fmla="*/ 122938 w 1821110"/>
                <a:gd name="connsiteY2" fmla="*/ 819397 h 2268187"/>
                <a:gd name="connsiteX3" fmla="*/ 16060 w 1821110"/>
                <a:gd name="connsiteY3" fmla="*/ 2268187 h 2268187"/>
                <a:gd name="connsiteX4" fmla="*/ 16060 w 1821110"/>
                <a:gd name="connsiteY4" fmla="*/ 2268187 h 2268187"/>
                <a:gd name="connsiteX0" fmla="*/ 1821110 w 1821110"/>
                <a:gd name="connsiteY0" fmla="*/ 0 h 2268187"/>
                <a:gd name="connsiteX1" fmla="*/ 1120466 w 1821110"/>
                <a:gd name="connsiteY1" fmla="*/ 71252 h 2268187"/>
                <a:gd name="connsiteX2" fmla="*/ 122938 w 1821110"/>
                <a:gd name="connsiteY2" fmla="*/ 819397 h 2268187"/>
                <a:gd name="connsiteX3" fmla="*/ 16060 w 1821110"/>
                <a:gd name="connsiteY3" fmla="*/ 2268187 h 2268187"/>
                <a:gd name="connsiteX4" fmla="*/ 16060 w 1821110"/>
                <a:gd name="connsiteY4" fmla="*/ 2268187 h 2268187"/>
                <a:gd name="connsiteX0" fmla="*/ 1821110 w 1821110"/>
                <a:gd name="connsiteY0" fmla="*/ 0 h 2268187"/>
                <a:gd name="connsiteX1" fmla="*/ 1120466 w 1821110"/>
                <a:gd name="connsiteY1" fmla="*/ 71252 h 2268187"/>
                <a:gd name="connsiteX2" fmla="*/ 122938 w 1821110"/>
                <a:gd name="connsiteY2" fmla="*/ 819397 h 2268187"/>
                <a:gd name="connsiteX3" fmla="*/ 16060 w 1821110"/>
                <a:gd name="connsiteY3" fmla="*/ 2268187 h 2268187"/>
                <a:gd name="connsiteX4" fmla="*/ 16060 w 1821110"/>
                <a:gd name="connsiteY4" fmla="*/ 2268187 h 2268187"/>
                <a:gd name="connsiteX0" fmla="*/ 1821110 w 1821110"/>
                <a:gd name="connsiteY0" fmla="*/ 0 h 2268187"/>
                <a:gd name="connsiteX1" fmla="*/ 1120466 w 1821110"/>
                <a:gd name="connsiteY1" fmla="*/ 71252 h 2268187"/>
                <a:gd name="connsiteX2" fmla="*/ 122938 w 1821110"/>
                <a:gd name="connsiteY2" fmla="*/ 819397 h 2268187"/>
                <a:gd name="connsiteX3" fmla="*/ 16060 w 1821110"/>
                <a:gd name="connsiteY3" fmla="*/ 2268187 h 2268187"/>
                <a:gd name="connsiteX4" fmla="*/ 16060 w 1821110"/>
                <a:gd name="connsiteY4" fmla="*/ 2268187 h 2268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21110" h="2268187">
                  <a:moveTo>
                    <a:pt x="1821110" y="0"/>
                  </a:moveTo>
                  <a:cubicBezTo>
                    <a:pt x="1351046" y="32656"/>
                    <a:pt x="1474747" y="-29687"/>
                    <a:pt x="1120466" y="71252"/>
                  </a:cubicBezTo>
                  <a:cubicBezTo>
                    <a:pt x="766185" y="172191"/>
                    <a:pt x="307006" y="453241"/>
                    <a:pt x="122938" y="819397"/>
                  </a:cubicBezTo>
                  <a:cubicBezTo>
                    <a:pt x="-61130" y="1185553"/>
                    <a:pt x="16060" y="2268187"/>
                    <a:pt x="16060" y="2268187"/>
                  </a:cubicBezTo>
                  <a:lnTo>
                    <a:pt x="16060" y="2268187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23BB05FA-9426-5E4F-84E6-91057F7E2A4A}"/>
                </a:ext>
              </a:extLst>
            </p:cNvPr>
            <p:cNvSpPr/>
            <p:nvPr/>
          </p:nvSpPr>
          <p:spPr>
            <a:xfrm>
              <a:off x="6293923" y="3193994"/>
              <a:ext cx="1356595" cy="2268655"/>
            </a:xfrm>
            <a:custGeom>
              <a:avLst/>
              <a:gdLst>
                <a:gd name="connsiteX0" fmla="*/ 0 w 1463357"/>
                <a:gd name="connsiteY0" fmla="*/ 3642 h 2271829"/>
                <a:gd name="connsiteX1" fmla="*/ 1258784 w 1463357"/>
                <a:gd name="connsiteY1" fmla="*/ 359902 h 2271829"/>
                <a:gd name="connsiteX2" fmla="*/ 1460665 w 1463357"/>
                <a:gd name="connsiteY2" fmla="*/ 2271829 h 2271829"/>
                <a:gd name="connsiteX3" fmla="*/ 1460665 w 1463357"/>
                <a:gd name="connsiteY3" fmla="*/ 2271829 h 2271829"/>
                <a:gd name="connsiteX0" fmla="*/ 0 w 1483861"/>
                <a:gd name="connsiteY0" fmla="*/ 468 h 2268655"/>
                <a:gd name="connsiteX1" fmla="*/ 1323732 w 1483861"/>
                <a:gd name="connsiteY1" fmla="*/ 546734 h 2268655"/>
                <a:gd name="connsiteX2" fmla="*/ 1460665 w 1483861"/>
                <a:gd name="connsiteY2" fmla="*/ 2268655 h 2268655"/>
                <a:gd name="connsiteX3" fmla="*/ 1460665 w 1483861"/>
                <a:gd name="connsiteY3" fmla="*/ 2268655 h 2268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3861" h="2268655">
                  <a:moveTo>
                    <a:pt x="0" y="468"/>
                  </a:moveTo>
                  <a:cubicBezTo>
                    <a:pt x="507670" y="-10418"/>
                    <a:pt x="1080288" y="168703"/>
                    <a:pt x="1323732" y="546734"/>
                  </a:cubicBezTo>
                  <a:cubicBezTo>
                    <a:pt x="1567176" y="924765"/>
                    <a:pt x="1460665" y="2268655"/>
                    <a:pt x="1460665" y="2268655"/>
                  </a:cubicBezTo>
                  <a:lnTo>
                    <a:pt x="1460665" y="2268655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08417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Ambiguity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Grammar G  is </a:t>
            </a:r>
            <a:r>
              <a:rPr lang="en-US" i="1" dirty="0">
                <a:solidFill>
                  <a:srgbClr val="0000FF"/>
                </a:solidFill>
              </a:rPr>
              <a:t>unambiguous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/>
              <a:t>iff</a:t>
            </a:r>
            <a:r>
              <a:rPr lang="en-US" dirty="0"/>
              <a:t> every w in L(G ) has a unique leftmost (or rightmost) derivation</a:t>
            </a:r>
          </a:p>
          <a:p>
            <a:pPr lvl="1"/>
            <a:r>
              <a:rPr lang="en-US" dirty="0"/>
              <a:t>Fact: either unique leftmost or unique rightmost implies the other</a:t>
            </a:r>
          </a:p>
          <a:p>
            <a:r>
              <a:rPr lang="en-US" dirty="0"/>
              <a:t>A grammar without this property is </a:t>
            </a:r>
            <a:r>
              <a:rPr lang="en-US" i="1" dirty="0">
                <a:solidFill>
                  <a:srgbClr val="0000FF"/>
                </a:solidFill>
              </a:rPr>
              <a:t>ambiguous</a:t>
            </a:r>
          </a:p>
          <a:p>
            <a:pPr lvl="1"/>
            <a:r>
              <a:rPr lang="en-US" dirty="0"/>
              <a:t>Other grammars that generate the same language might be unambiguous</a:t>
            </a:r>
          </a:p>
          <a:p>
            <a:r>
              <a:rPr lang="en-US" dirty="0"/>
              <a:t>We need unambiguous grammars for parsing</a:t>
            </a:r>
          </a:p>
          <a:p>
            <a:pPr lvl="1"/>
            <a:r>
              <a:rPr lang="en-US" dirty="0"/>
              <a:t>Our compiler or interpreter shouldn’t have to choose the meaning of the input – if the grammar is unambiguous there’s only one choice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81301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Example: Ambiguous Grammar for Arithmetic Expressions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::=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+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|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-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	   | 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*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 |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/ </a:t>
            </a:r>
            <a:r>
              <a:rPr lang="en-US" i="1" dirty="0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 |  </a:t>
            </a:r>
            <a:r>
              <a:rPr lang="en-US" i="1" dirty="0">
                <a:latin typeface="Arial" charset="0"/>
              </a:rPr>
              <a:t>int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 err="1">
                <a:latin typeface="Arial" charset="0"/>
              </a:rPr>
              <a:t>int</a:t>
            </a:r>
            <a:r>
              <a:rPr lang="en-US" dirty="0">
                <a:latin typeface="Arial" charset="0"/>
              </a:rPr>
              <a:t> ::= 0 | 1 | 2 | 3 | 4 | 5 | 6 | 7 | 8 | 9</a:t>
            </a:r>
          </a:p>
          <a:p>
            <a:pPr eaLnBrk="1" hangingPunct="1"/>
            <a:r>
              <a:rPr lang="en-US" dirty="0">
                <a:latin typeface="Arial" charset="0"/>
              </a:rPr>
              <a:t>Exercise: show that this is ambiguous</a:t>
            </a:r>
          </a:p>
          <a:p>
            <a:pPr lvl="1" eaLnBrk="1" hangingPunct="1"/>
            <a:r>
              <a:rPr lang="en-US" dirty="0">
                <a:latin typeface="Arial" charset="0"/>
              </a:rPr>
              <a:t>How?  Show two different leftmost or rightmost derivations for the same string</a:t>
            </a:r>
          </a:p>
          <a:p>
            <a:pPr lvl="1" eaLnBrk="1" hangingPunct="1"/>
            <a:r>
              <a:rPr lang="en-US" dirty="0">
                <a:latin typeface="Arial" charset="0"/>
              </a:rPr>
              <a:t>Equivalently: show two different parse trees for the same string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3083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 (cont)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Give a leftmost derivation of 2+3*4 and show the parse tree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95800" y="152400"/>
            <a:ext cx="45237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-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       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*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/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 |  </a:t>
            </a:r>
            <a:r>
              <a:rPr lang="en-US" sz="2000" i="1" dirty="0" err="1">
                <a:latin typeface="Arial" charset="0"/>
              </a:rPr>
              <a:t>int</a:t>
            </a:r>
            <a:endParaRPr lang="en-US" sz="2000" i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::= 0 | 1 | 2 | 3 | 4 | 5 | 6 | 7 | 8 | 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F625A3-B2B9-2F48-A31B-55AC1C39DE22}"/>
              </a:ext>
            </a:extLst>
          </p:cNvPr>
          <p:cNvSpPr txBox="1"/>
          <p:nvPr/>
        </p:nvSpPr>
        <p:spPr>
          <a:xfrm>
            <a:off x="2263698" y="2754868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expr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2900D5-91B9-7340-B7F2-169BE64A42C5}"/>
              </a:ext>
            </a:extLst>
          </p:cNvPr>
          <p:cNvGrpSpPr/>
          <p:nvPr/>
        </p:nvGrpSpPr>
        <p:grpSpPr>
          <a:xfrm>
            <a:off x="1686877" y="3852446"/>
            <a:ext cx="455574" cy="1066800"/>
            <a:chOff x="1686877" y="3852446"/>
            <a:chExt cx="455574" cy="10668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019F724-82E5-3F40-AEA4-609DDC4C7405}"/>
                </a:ext>
              </a:extLst>
            </p:cNvPr>
            <p:cNvSpPr txBox="1"/>
            <p:nvPr/>
          </p:nvSpPr>
          <p:spPr>
            <a:xfrm>
              <a:off x="1686877" y="45191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58ADA9-0910-5C48-99BF-6581DEBD91F7}"/>
                </a:ext>
              </a:extLst>
            </p:cNvPr>
            <p:cNvCxnSpPr>
              <a:cxnSpLocks/>
              <a:stCxn id="15" idx="2"/>
              <a:endCxn id="9" idx="0"/>
            </p:cNvCxnSpPr>
            <p:nvPr/>
          </p:nvCxnSpPr>
          <p:spPr>
            <a:xfrm flipH="1">
              <a:off x="1914664" y="3852446"/>
              <a:ext cx="27136" cy="666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49008AD-3089-524A-AAFF-57B7912BDB71}"/>
              </a:ext>
            </a:extLst>
          </p:cNvPr>
          <p:cNvGrpSpPr/>
          <p:nvPr/>
        </p:nvGrpSpPr>
        <p:grpSpPr>
          <a:xfrm>
            <a:off x="1752600" y="4919246"/>
            <a:ext cx="311304" cy="1141966"/>
            <a:chOff x="1752600" y="4919246"/>
            <a:chExt cx="311304" cy="114196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F8A2E0C-63FD-4146-B4AC-05E5DF38420C}"/>
                </a:ext>
              </a:extLst>
            </p:cNvPr>
            <p:cNvSpPr txBox="1"/>
            <p:nvPr/>
          </p:nvSpPr>
          <p:spPr>
            <a:xfrm>
              <a:off x="1752600" y="5661102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2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3FB4173-1013-794B-B4BA-3CAB08DE1BF3}"/>
                </a:ext>
              </a:extLst>
            </p:cNvPr>
            <p:cNvCxnSpPr>
              <a:cxnSpLocks/>
              <a:stCxn id="9" idx="2"/>
              <a:endCxn id="12" idx="0"/>
            </p:cNvCxnSpPr>
            <p:nvPr/>
          </p:nvCxnSpPr>
          <p:spPr>
            <a:xfrm flipH="1">
              <a:off x="1908252" y="4919246"/>
              <a:ext cx="6412" cy="74185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741002A-0647-9643-BB39-D9B3B0F25EBE}"/>
              </a:ext>
            </a:extLst>
          </p:cNvPr>
          <p:cNvGrpSpPr/>
          <p:nvPr/>
        </p:nvGrpSpPr>
        <p:grpSpPr>
          <a:xfrm>
            <a:off x="1600200" y="3154978"/>
            <a:ext cx="2642098" cy="2895600"/>
            <a:chOff x="1600200" y="3154978"/>
            <a:chExt cx="2642098" cy="289560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30BEC48-704D-5142-B863-FFCDA1E3AB0C}"/>
                </a:ext>
              </a:extLst>
            </p:cNvPr>
            <p:cNvSpPr txBox="1"/>
            <p:nvPr/>
          </p:nvSpPr>
          <p:spPr>
            <a:xfrm>
              <a:off x="1600200" y="3452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3712C1F-B6B9-CF41-92C5-8FF876DD2D56}"/>
                </a:ext>
              </a:extLst>
            </p:cNvPr>
            <p:cNvSpPr txBox="1"/>
            <p:nvPr/>
          </p:nvSpPr>
          <p:spPr>
            <a:xfrm>
              <a:off x="3559098" y="3452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72EE28A-C73D-9A4F-8EAD-E5D08275B7E0}"/>
                </a:ext>
              </a:extLst>
            </p:cNvPr>
            <p:cNvSpPr txBox="1"/>
            <p:nvPr/>
          </p:nvSpPr>
          <p:spPr>
            <a:xfrm>
              <a:off x="2372955" y="565046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80F630D-FD86-3E48-9E3C-534D8D3FF959}"/>
                </a:ext>
              </a:extLst>
            </p:cNvPr>
            <p:cNvCxnSpPr>
              <a:stCxn id="7" idx="2"/>
              <a:endCxn id="15" idx="0"/>
            </p:cNvCxnSpPr>
            <p:nvPr/>
          </p:nvCxnSpPr>
          <p:spPr>
            <a:xfrm flipH="1">
              <a:off x="1941800" y="3154978"/>
              <a:ext cx="663498" cy="2973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C37BB47-3712-6D46-9BAA-9EB3F5901F91}"/>
                </a:ext>
              </a:extLst>
            </p:cNvPr>
            <p:cNvCxnSpPr>
              <a:cxnSpLocks/>
              <a:stCxn id="7" idx="2"/>
              <a:endCxn id="16" idx="0"/>
            </p:cNvCxnSpPr>
            <p:nvPr/>
          </p:nvCxnSpPr>
          <p:spPr>
            <a:xfrm>
              <a:off x="2605298" y="3154978"/>
              <a:ext cx="1295400" cy="2973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028BD4A-8662-6D46-9F11-D28B446DC238}"/>
                </a:ext>
              </a:extLst>
            </p:cNvPr>
            <p:cNvCxnSpPr>
              <a:cxnSpLocks/>
              <a:stCxn id="7" idx="2"/>
              <a:endCxn id="17" idx="0"/>
            </p:cNvCxnSpPr>
            <p:nvPr/>
          </p:nvCxnSpPr>
          <p:spPr>
            <a:xfrm flipH="1">
              <a:off x="2539828" y="3154978"/>
              <a:ext cx="65470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7D9B14F-3D1C-C340-A6D0-2D69C38636D4}"/>
              </a:ext>
            </a:extLst>
          </p:cNvPr>
          <p:cNvGrpSpPr/>
          <p:nvPr/>
        </p:nvGrpSpPr>
        <p:grpSpPr>
          <a:xfrm>
            <a:off x="2862147" y="3852446"/>
            <a:ext cx="2037145" cy="2198132"/>
            <a:chOff x="2862147" y="3852446"/>
            <a:chExt cx="2037145" cy="21981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29B4A9E-1BFF-664B-B59E-A9DAE5E7F235}"/>
                </a:ext>
              </a:extLst>
            </p:cNvPr>
            <p:cNvSpPr txBox="1"/>
            <p:nvPr/>
          </p:nvSpPr>
          <p:spPr>
            <a:xfrm>
              <a:off x="2862147" y="41381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779C780-D996-AF4F-9F2B-3DAFBF6FADE7}"/>
                </a:ext>
              </a:extLst>
            </p:cNvPr>
            <p:cNvSpPr txBox="1"/>
            <p:nvPr/>
          </p:nvSpPr>
          <p:spPr>
            <a:xfrm>
              <a:off x="4216092" y="41381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5554442-9C1F-3348-971A-20575B9A54A4}"/>
                </a:ext>
              </a:extLst>
            </p:cNvPr>
            <p:cNvSpPr txBox="1"/>
            <p:nvPr/>
          </p:nvSpPr>
          <p:spPr>
            <a:xfrm>
              <a:off x="3711498" y="5650468"/>
              <a:ext cx="284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*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8B8C506-CD69-1B47-908A-9B1ED94CE35F}"/>
                </a:ext>
              </a:extLst>
            </p:cNvPr>
            <p:cNvCxnSpPr>
              <a:cxnSpLocks/>
              <a:stCxn id="16" idx="2"/>
              <a:endCxn id="24" idx="0"/>
            </p:cNvCxnSpPr>
            <p:nvPr/>
          </p:nvCxnSpPr>
          <p:spPr>
            <a:xfrm flipH="1">
              <a:off x="3853524" y="3852446"/>
              <a:ext cx="47174" cy="17980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22E4A7B-E991-9F4D-9538-944E095C57D7}"/>
                </a:ext>
              </a:extLst>
            </p:cNvPr>
            <p:cNvCxnSpPr>
              <a:cxnSpLocks/>
              <a:stCxn id="16" idx="2"/>
              <a:endCxn id="23" idx="0"/>
            </p:cNvCxnSpPr>
            <p:nvPr/>
          </p:nvCxnSpPr>
          <p:spPr>
            <a:xfrm>
              <a:off x="3900698" y="3852446"/>
              <a:ext cx="656994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5C98910-D83E-4A43-A08C-8B3A34C77103}"/>
                </a:ext>
              </a:extLst>
            </p:cNvPr>
            <p:cNvCxnSpPr>
              <a:cxnSpLocks/>
              <a:stCxn id="16" idx="2"/>
              <a:endCxn id="22" idx="0"/>
            </p:cNvCxnSpPr>
            <p:nvPr/>
          </p:nvCxnSpPr>
          <p:spPr>
            <a:xfrm flipH="1">
              <a:off x="3203747" y="3852446"/>
              <a:ext cx="696951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BD19D48-3DFF-4F45-8230-CE19A0EF41F4}"/>
              </a:ext>
            </a:extLst>
          </p:cNvPr>
          <p:cNvGrpSpPr/>
          <p:nvPr/>
        </p:nvGrpSpPr>
        <p:grpSpPr>
          <a:xfrm>
            <a:off x="2949498" y="4538246"/>
            <a:ext cx="455574" cy="762000"/>
            <a:chOff x="2949498" y="4538246"/>
            <a:chExt cx="455574" cy="76200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2000988-CE48-6C44-A22A-1B1F502EBDD3}"/>
                </a:ext>
              </a:extLst>
            </p:cNvPr>
            <p:cNvSpPr txBox="1"/>
            <p:nvPr/>
          </p:nvSpPr>
          <p:spPr>
            <a:xfrm>
              <a:off x="2949498" y="49001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D495118-C41C-C349-9149-EC4A2F6CC15D}"/>
                </a:ext>
              </a:extLst>
            </p:cNvPr>
            <p:cNvCxnSpPr>
              <a:cxnSpLocks/>
              <a:stCxn id="22" idx="2"/>
              <a:endCxn id="29" idx="0"/>
            </p:cNvCxnSpPr>
            <p:nvPr/>
          </p:nvCxnSpPr>
          <p:spPr>
            <a:xfrm flipH="1">
              <a:off x="3177285" y="4538246"/>
              <a:ext cx="26462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F8E35B7-336E-1C47-99B8-22C9705C0EB2}"/>
              </a:ext>
            </a:extLst>
          </p:cNvPr>
          <p:cNvGrpSpPr/>
          <p:nvPr/>
        </p:nvGrpSpPr>
        <p:grpSpPr>
          <a:xfrm>
            <a:off x="4321098" y="4538246"/>
            <a:ext cx="455574" cy="762000"/>
            <a:chOff x="4321098" y="4538246"/>
            <a:chExt cx="455574" cy="76200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22CA819-F6BE-A748-9F41-6D8920ACAB5B}"/>
                </a:ext>
              </a:extLst>
            </p:cNvPr>
            <p:cNvSpPr txBox="1"/>
            <p:nvPr/>
          </p:nvSpPr>
          <p:spPr>
            <a:xfrm>
              <a:off x="4321098" y="49001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8D90AC7-705F-594A-AB19-D85150AFB13E}"/>
                </a:ext>
              </a:extLst>
            </p:cNvPr>
            <p:cNvCxnSpPr>
              <a:cxnSpLocks/>
              <a:stCxn id="23" idx="2"/>
              <a:endCxn id="32" idx="0"/>
            </p:cNvCxnSpPr>
            <p:nvPr/>
          </p:nvCxnSpPr>
          <p:spPr>
            <a:xfrm flipH="1">
              <a:off x="4548885" y="4538246"/>
              <a:ext cx="8807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DD3822D-4952-FD4A-82E3-D51521DF61A8}"/>
              </a:ext>
            </a:extLst>
          </p:cNvPr>
          <p:cNvGrpSpPr/>
          <p:nvPr/>
        </p:nvGrpSpPr>
        <p:grpSpPr>
          <a:xfrm>
            <a:off x="3007619" y="5300246"/>
            <a:ext cx="327334" cy="750332"/>
            <a:chOff x="3007619" y="5300246"/>
            <a:chExt cx="327334" cy="75033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A45198D-DB19-CC40-A35B-563749E3A7CC}"/>
                </a:ext>
              </a:extLst>
            </p:cNvPr>
            <p:cNvSpPr txBox="1"/>
            <p:nvPr/>
          </p:nvSpPr>
          <p:spPr>
            <a:xfrm>
              <a:off x="3007619" y="56504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3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E390F7-1F2B-4242-8A88-30FD7F4AE8E0}"/>
                </a:ext>
              </a:extLst>
            </p:cNvPr>
            <p:cNvCxnSpPr>
              <a:cxnSpLocks/>
              <a:stCxn id="29" idx="2"/>
              <a:endCxn id="35" idx="0"/>
            </p:cNvCxnSpPr>
            <p:nvPr/>
          </p:nvCxnSpPr>
          <p:spPr>
            <a:xfrm flipH="1">
              <a:off x="3171286" y="5300246"/>
              <a:ext cx="5999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5B065A9-B540-9F45-A884-B9EF689C8322}"/>
              </a:ext>
            </a:extLst>
          </p:cNvPr>
          <p:cNvGrpSpPr/>
          <p:nvPr/>
        </p:nvGrpSpPr>
        <p:grpSpPr>
          <a:xfrm>
            <a:off x="4385723" y="5300246"/>
            <a:ext cx="327334" cy="750332"/>
            <a:chOff x="4385723" y="5300246"/>
            <a:chExt cx="327334" cy="75033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DDBA3E8-A193-444D-9180-03012C19AF2F}"/>
                </a:ext>
              </a:extLst>
            </p:cNvPr>
            <p:cNvSpPr txBox="1"/>
            <p:nvPr/>
          </p:nvSpPr>
          <p:spPr>
            <a:xfrm>
              <a:off x="4385723" y="56504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4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6835707-A01B-444B-964C-AA1016F8F8E5}"/>
                </a:ext>
              </a:extLst>
            </p:cNvPr>
            <p:cNvCxnSpPr>
              <a:cxnSpLocks/>
              <a:stCxn id="32" idx="2"/>
              <a:endCxn id="38" idx="0"/>
            </p:cNvCxnSpPr>
            <p:nvPr/>
          </p:nvCxnSpPr>
          <p:spPr>
            <a:xfrm>
              <a:off x="4548885" y="5300246"/>
              <a:ext cx="505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28097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Example (cont)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Give a different leftmost derivation of 2+3*4 and show the parse tree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95800" y="152400"/>
            <a:ext cx="45237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-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       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*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/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 |  </a:t>
            </a:r>
            <a:r>
              <a:rPr lang="en-US" sz="2000" i="1" dirty="0" err="1">
                <a:latin typeface="Arial" charset="0"/>
              </a:rPr>
              <a:t>int</a:t>
            </a:r>
            <a:endParaRPr lang="en-US" sz="2000" i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::= 0 | 1 | 2 | 3 | 4 | 5 | 6 | 7 | 8 | 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3DF96-9559-B143-9E8A-0CE6ACC1958F}"/>
              </a:ext>
            </a:extLst>
          </p:cNvPr>
          <p:cNvSpPr txBox="1"/>
          <p:nvPr/>
        </p:nvSpPr>
        <p:spPr>
          <a:xfrm>
            <a:off x="3019194" y="26670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expr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83D5D9D-8255-414F-803B-8F2EA3B8EBFA}"/>
              </a:ext>
            </a:extLst>
          </p:cNvPr>
          <p:cNvGrpSpPr/>
          <p:nvPr/>
        </p:nvGrpSpPr>
        <p:grpSpPr>
          <a:xfrm>
            <a:off x="4050475" y="3928646"/>
            <a:ext cx="455574" cy="1066800"/>
            <a:chOff x="4050475" y="3928646"/>
            <a:chExt cx="455574" cy="10668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6FA0D3C-3475-5044-B29F-AB110E61339D}"/>
                </a:ext>
              </a:extLst>
            </p:cNvPr>
            <p:cNvSpPr txBox="1"/>
            <p:nvPr/>
          </p:nvSpPr>
          <p:spPr>
            <a:xfrm>
              <a:off x="4050475" y="45953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98B7158-0BB9-4745-8BA7-7B5700D29132}"/>
                </a:ext>
              </a:extLst>
            </p:cNvPr>
            <p:cNvCxnSpPr>
              <a:cxnSpLocks/>
              <a:stCxn id="15" idx="2"/>
              <a:endCxn id="9" idx="0"/>
            </p:cNvCxnSpPr>
            <p:nvPr/>
          </p:nvCxnSpPr>
          <p:spPr>
            <a:xfrm flipH="1">
              <a:off x="4278262" y="3928646"/>
              <a:ext cx="19236" cy="666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C737FC-8961-E045-86B6-D15095396F0A}"/>
              </a:ext>
            </a:extLst>
          </p:cNvPr>
          <p:cNvGrpSpPr/>
          <p:nvPr/>
        </p:nvGrpSpPr>
        <p:grpSpPr>
          <a:xfrm>
            <a:off x="4108298" y="4995446"/>
            <a:ext cx="327334" cy="1131332"/>
            <a:chOff x="4108298" y="4995446"/>
            <a:chExt cx="327334" cy="113133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73FD0E4-B556-2B4B-AF83-094F6A0A1788}"/>
                </a:ext>
              </a:extLst>
            </p:cNvPr>
            <p:cNvSpPr txBox="1"/>
            <p:nvPr/>
          </p:nvSpPr>
          <p:spPr>
            <a:xfrm>
              <a:off x="4108298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4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CFE924B-FCC7-4A4B-A4ED-45F216F6683B}"/>
                </a:ext>
              </a:extLst>
            </p:cNvPr>
            <p:cNvCxnSpPr>
              <a:cxnSpLocks/>
              <a:stCxn id="9" idx="2"/>
              <a:endCxn id="12" idx="0"/>
            </p:cNvCxnSpPr>
            <p:nvPr/>
          </p:nvCxnSpPr>
          <p:spPr>
            <a:xfrm flipH="1">
              <a:off x="4271965" y="4995446"/>
              <a:ext cx="6297" cy="731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5AB295D-A9D1-BA4B-8108-CFC64C083F32}"/>
              </a:ext>
            </a:extLst>
          </p:cNvPr>
          <p:cNvGrpSpPr/>
          <p:nvPr/>
        </p:nvGrpSpPr>
        <p:grpSpPr>
          <a:xfrm>
            <a:off x="1676400" y="3067110"/>
            <a:ext cx="2962698" cy="3059668"/>
            <a:chOff x="1676400" y="3067110"/>
            <a:chExt cx="2962698" cy="305966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72E7E7-EDFB-AD4E-9FF1-2BDD215C81F8}"/>
                </a:ext>
              </a:extLst>
            </p:cNvPr>
            <p:cNvSpPr txBox="1"/>
            <p:nvPr/>
          </p:nvSpPr>
          <p:spPr>
            <a:xfrm>
              <a:off x="3955898" y="35285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3EBD4D5-DA01-BD47-9F52-DC703220878B}"/>
                </a:ext>
              </a:extLst>
            </p:cNvPr>
            <p:cNvSpPr txBox="1"/>
            <p:nvPr/>
          </p:nvSpPr>
          <p:spPr>
            <a:xfrm>
              <a:off x="1676400" y="35285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C072303-2D56-DA46-8ABF-5AD979F9BAD9}"/>
                </a:ext>
              </a:extLst>
            </p:cNvPr>
            <p:cNvSpPr txBox="1"/>
            <p:nvPr/>
          </p:nvSpPr>
          <p:spPr>
            <a:xfrm>
              <a:off x="3166555" y="5726668"/>
              <a:ext cx="284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*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1D5B7A4-364C-B84A-9864-7BEB707A3FD7}"/>
                </a:ext>
              </a:extLst>
            </p:cNvPr>
            <p:cNvCxnSpPr>
              <a:stCxn id="7" idx="2"/>
              <a:endCxn id="15" idx="0"/>
            </p:cNvCxnSpPr>
            <p:nvPr/>
          </p:nvCxnSpPr>
          <p:spPr>
            <a:xfrm>
              <a:off x="3360794" y="3067110"/>
              <a:ext cx="936704" cy="46142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FA9B087-BB24-414F-8FE9-7EDF387BAEB1}"/>
                </a:ext>
              </a:extLst>
            </p:cNvPr>
            <p:cNvCxnSpPr>
              <a:cxnSpLocks/>
              <a:stCxn id="7" idx="2"/>
              <a:endCxn id="16" idx="0"/>
            </p:cNvCxnSpPr>
            <p:nvPr/>
          </p:nvCxnSpPr>
          <p:spPr>
            <a:xfrm flipH="1">
              <a:off x="2018000" y="3067110"/>
              <a:ext cx="1342794" cy="46142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D6C2229-8A3A-F840-B356-689848856F7C}"/>
                </a:ext>
              </a:extLst>
            </p:cNvPr>
            <p:cNvCxnSpPr>
              <a:cxnSpLocks/>
              <a:stCxn id="7" idx="2"/>
              <a:endCxn id="17" idx="0"/>
            </p:cNvCxnSpPr>
            <p:nvPr/>
          </p:nvCxnSpPr>
          <p:spPr>
            <a:xfrm flipH="1">
              <a:off x="3308581" y="3067110"/>
              <a:ext cx="52213" cy="26595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6986ACE-6F36-5742-945A-922EE8828DDD}"/>
              </a:ext>
            </a:extLst>
          </p:cNvPr>
          <p:cNvGrpSpPr/>
          <p:nvPr/>
        </p:nvGrpSpPr>
        <p:grpSpPr>
          <a:xfrm>
            <a:off x="966850" y="3928646"/>
            <a:ext cx="2049020" cy="2198132"/>
            <a:chOff x="966850" y="3928646"/>
            <a:chExt cx="2049020" cy="21981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662AA21-335F-084D-8541-AA7B32A71D92}"/>
                </a:ext>
              </a:extLst>
            </p:cNvPr>
            <p:cNvSpPr txBox="1"/>
            <p:nvPr/>
          </p:nvSpPr>
          <p:spPr>
            <a:xfrm>
              <a:off x="966850" y="4214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B6C37F3-4BA8-8C4F-99BC-57CC658B379D}"/>
                </a:ext>
              </a:extLst>
            </p:cNvPr>
            <p:cNvSpPr txBox="1"/>
            <p:nvPr/>
          </p:nvSpPr>
          <p:spPr>
            <a:xfrm>
              <a:off x="2332670" y="4214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BCA6751-7D2E-BB4D-80DC-F12FFF72D903}"/>
                </a:ext>
              </a:extLst>
            </p:cNvPr>
            <p:cNvSpPr txBox="1"/>
            <p:nvPr/>
          </p:nvSpPr>
          <p:spPr>
            <a:xfrm>
              <a:off x="1807961" y="572666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E9AFFF-E2DE-6847-A69E-B24DA290BCEC}"/>
                </a:ext>
              </a:extLst>
            </p:cNvPr>
            <p:cNvCxnSpPr>
              <a:cxnSpLocks/>
              <a:stCxn id="16" idx="2"/>
              <a:endCxn id="24" idx="0"/>
            </p:cNvCxnSpPr>
            <p:nvPr/>
          </p:nvCxnSpPr>
          <p:spPr>
            <a:xfrm flipH="1">
              <a:off x="1974834" y="3928646"/>
              <a:ext cx="43166" cy="17980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3D62466-8026-7C42-90BC-9ACFE98568BE}"/>
                </a:ext>
              </a:extLst>
            </p:cNvPr>
            <p:cNvCxnSpPr>
              <a:cxnSpLocks/>
              <a:stCxn id="16" idx="2"/>
              <a:endCxn id="23" idx="0"/>
            </p:cNvCxnSpPr>
            <p:nvPr/>
          </p:nvCxnSpPr>
          <p:spPr>
            <a:xfrm>
              <a:off x="2018000" y="3928646"/>
              <a:ext cx="656270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3327924-C503-B34C-8E09-69DAEC192666}"/>
                </a:ext>
              </a:extLst>
            </p:cNvPr>
            <p:cNvCxnSpPr>
              <a:cxnSpLocks/>
              <a:stCxn id="16" idx="2"/>
              <a:endCxn id="22" idx="0"/>
            </p:cNvCxnSpPr>
            <p:nvPr/>
          </p:nvCxnSpPr>
          <p:spPr>
            <a:xfrm flipH="1">
              <a:off x="1308450" y="3928646"/>
              <a:ext cx="709550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6329586-5CE7-CC4C-AB8B-EA6D75055660}"/>
              </a:ext>
            </a:extLst>
          </p:cNvPr>
          <p:cNvGrpSpPr/>
          <p:nvPr/>
        </p:nvGrpSpPr>
        <p:grpSpPr>
          <a:xfrm>
            <a:off x="1081250" y="4614446"/>
            <a:ext cx="455574" cy="762000"/>
            <a:chOff x="1081250" y="4614446"/>
            <a:chExt cx="455574" cy="76200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D2D29D7-D1FD-1440-A97F-F83AE3226927}"/>
                </a:ext>
              </a:extLst>
            </p:cNvPr>
            <p:cNvSpPr txBox="1"/>
            <p:nvPr/>
          </p:nvSpPr>
          <p:spPr>
            <a:xfrm>
              <a:off x="1081250" y="49763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A0E5A1A-87FA-144F-9D86-C81E9C33D012}"/>
                </a:ext>
              </a:extLst>
            </p:cNvPr>
            <p:cNvCxnSpPr>
              <a:cxnSpLocks/>
              <a:stCxn id="22" idx="2"/>
              <a:endCxn id="29" idx="0"/>
            </p:cNvCxnSpPr>
            <p:nvPr/>
          </p:nvCxnSpPr>
          <p:spPr>
            <a:xfrm>
              <a:off x="1308450" y="4614446"/>
              <a:ext cx="587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304694B-7D66-8342-9B46-FE1EDAA59860}"/>
              </a:ext>
            </a:extLst>
          </p:cNvPr>
          <p:cNvGrpSpPr/>
          <p:nvPr/>
        </p:nvGrpSpPr>
        <p:grpSpPr>
          <a:xfrm>
            <a:off x="2438400" y="4614446"/>
            <a:ext cx="455574" cy="762000"/>
            <a:chOff x="2438400" y="4614446"/>
            <a:chExt cx="455574" cy="76200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DE4C848-5754-B247-8639-A4FAFBB0A4A8}"/>
                </a:ext>
              </a:extLst>
            </p:cNvPr>
            <p:cNvSpPr txBox="1"/>
            <p:nvPr/>
          </p:nvSpPr>
          <p:spPr>
            <a:xfrm>
              <a:off x="2438400" y="49763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383E1C7-86D2-ED49-9FE3-ACCF7965D574}"/>
                </a:ext>
              </a:extLst>
            </p:cNvPr>
            <p:cNvCxnSpPr>
              <a:cxnSpLocks/>
              <a:stCxn id="23" idx="2"/>
              <a:endCxn id="32" idx="0"/>
            </p:cNvCxnSpPr>
            <p:nvPr/>
          </p:nvCxnSpPr>
          <p:spPr>
            <a:xfrm flipH="1">
              <a:off x="2666187" y="4614446"/>
              <a:ext cx="8083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2A34AF3-6BA2-4245-817F-6A7269E2A83E}"/>
              </a:ext>
            </a:extLst>
          </p:cNvPr>
          <p:cNvGrpSpPr/>
          <p:nvPr/>
        </p:nvGrpSpPr>
        <p:grpSpPr>
          <a:xfrm>
            <a:off x="1136496" y="5376446"/>
            <a:ext cx="327334" cy="750332"/>
            <a:chOff x="1136496" y="5376446"/>
            <a:chExt cx="327334" cy="75033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C37690C-052E-D64E-AFAE-EC036159589E}"/>
                </a:ext>
              </a:extLst>
            </p:cNvPr>
            <p:cNvSpPr txBox="1"/>
            <p:nvPr/>
          </p:nvSpPr>
          <p:spPr>
            <a:xfrm>
              <a:off x="1136496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2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609D117-0C37-174D-9EDF-937F7B4EDD1B}"/>
                </a:ext>
              </a:extLst>
            </p:cNvPr>
            <p:cNvCxnSpPr>
              <a:cxnSpLocks/>
              <a:stCxn id="29" idx="2"/>
              <a:endCxn id="35" idx="0"/>
            </p:cNvCxnSpPr>
            <p:nvPr/>
          </p:nvCxnSpPr>
          <p:spPr>
            <a:xfrm flipH="1">
              <a:off x="1300163" y="5376446"/>
              <a:ext cx="8874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4EEC359-7895-974C-B531-2D9689EFA384}"/>
              </a:ext>
            </a:extLst>
          </p:cNvPr>
          <p:cNvGrpSpPr/>
          <p:nvPr/>
        </p:nvGrpSpPr>
        <p:grpSpPr>
          <a:xfrm>
            <a:off x="2503449" y="5376446"/>
            <a:ext cx="327334" cy="750332"/>
            <a:chOff x="2503449" y="5376446"/>
            <a:chExt cx="327334" cy="75033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BD1F071-1574-CE44-ABB9-D2E907B336F6}"/>
                </a:ext>
              </a:extLst>
            </p:cNvPr>
            <p:cNvSpPr txBox="1"/>
            <p:nvPr/>
          </p:nvSpPr>
          <p:spPr>
            <a:xfrm>
              <a:off x="2503449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3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E7296C7-090E-884D-A541-D6129BF8F95E}"/>
                </a:ext>
              </a:extLst>
            </p:cNvPr>
            <p:cNvCxnSpPr>
              <a:cxnSpLocks/>
              <a:stCxn id="32" idx="2"/>
              <a:endCxn id="38" idx="0"/>
            </p:cNvCxnSpPr>
            <p:nvPr/>
          </p:nvCxnSpPr>
          <p:spPr>
            <a:xfrm>
              <a:off x="2666187" y="5376446"/>
              <a:ext cx="929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495AAD9-4B15-4042-8C19-721807CBD3A3}"/>
              </a:ext>
            </a:extLst>
          </p:cNvPr>
          <p:cNvGrpSpPr/>
          <p:nvPr/>
        </p:nvGrpSpPr>
        <p:grpSpPr>
          <a:xfrm>
            <a:off x="5286604" y="2907268"/>
            <a:ext cx="3299092" cy="3295710"/>
            <a:chOff x="1600200" y="2754868"/>
            <a:chExt cx="3299092" cy="3295710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1E809B8-FDE1-3F48-8F4B-EFB9413122BC}"/>
                </a:ext>
              </a:extLst>
            </p:cNvPr>
            <p:cNvSpPr txBox="1"/>
            <p:nvPr/>
          </p:nvSpPr>
          <p:spPr>
            <a:xfrm>
              <a:off x="2263698" y="2754868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B324717-70E3-BE4B-8AD2-FF8E4F8D9F54}"/>
                </a:ext>
              </a:extLst>
            </p:cNvPr>
            <p:cNvGrpSpPr/>
            <p:nvPr/>
          </p:nvGrpSpPr>
          <p:grpSpPr>
            <a:xfrm>
              <a:off x="1686877" y="3852446"/>
              <a:ext cx="455574" cy="1066800"/>
              <a:chOff x="1686877" y="3852446"/>
              <a:chExt cx="455574" cy="1066800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FADB838-9A1D-024C-A168-119DA6CE0863}"/>
                  </a:ext>
                </a:extLst>
              </p:cNvPr>
              <p:cNvSpPr txBox="1"/>
              <p:nvPr/>
            </p:nvSpPr>
            <p:spPr>
              <a:xfrm>
                <a:off x="1686877" y="4519136"/>
                <a:ext cx="4555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int</a:t>
                </a:r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A3132175-E1D8-7D49-B4D1-45670E27BA76}"/>
                  </a:ext>
                </a:extLst>
              </p:cNvPr>
              <p:cNvCxnSpPr>
                <a:cxnSpLocks/>
                <a:stCxn id="64" idx="2"/>
                <a:endCxn id="72" idx="0"/>
              </p:cNvCxnSpPr>
              <p:nvPr/>
            </p:nvCxnSpPr>
            <p:spPr>
              <a:xfrm flipH="1">
                <a:off x="1914664" y="3852446"/>
                <a:ext cx="27136" cy="6666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0DF2B405-9F57-474E-853D-48B9F6BFDF62}"/>
                </a:ext>
              </a:extLst>
            </p:cNvPr>
            <p:cNvGrpSpPr/>
            <p:nvPr/>
          </p:nvGrpSpPr>
          <p:grpSpPr>
            <a:xfrm>
              <a:off x="1752600" y="4919246"/>
              <a:ext cx="311304" cy="1131332"/>
              <a:chOff x="1752600" y="4919246"/>
              <a:chExt cx="311304" cy="1131332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A248173B-D3D1-324D-BC54-3FE15D20F621}"/>
                  </a:ext>
                </a:extLst>
              </p:cNvPr>
              <p:cNvSpPr txBox="1"/>
              <p:nvPr/>
            </p:nvSpPr>
            <p:spPr>
              <a:xfrm>
                <a:off x="1752600" y="5650468"/>
                <a:ext cx="31130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2</a:t>
                </a:r>
              </a:p>
            </p:txBody>
          </p: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51D30A7E-47B8-9840-B7F9-296E2D544535}"/>
                  </a:ext>
                </a:extLst>
              </p:cNvPr>
              <p:cNvCxnSpPr>
                <a:cxnSpLocks/>
                <a:stCxn id="72" idx="2"/>
                <a:endCxn id="70" idx="0"/>
              </p:cNvCxnSpPr>
              <p:nvPr/>
            </p:nvCxnSpPr>
            <p:spPr>
              <a:xfrm flipH="1">
                <a:off x="1908252" y="4919246"/>
                <a:ext cx="6412" cy="73122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0B9D8DC-CE9E-E74F-A75C-C6D9582176BE}"/>
                </a:ext>
              </a:extLst>
            </p:cNvPr>
            <p:cNvGrpSpPr/>
            <p:nvPr/>
          </p:nvGrpSpPr>
          <p:grpSpPr>
            <a:xfrm>
              <a:off x="1600200" y="3154978"/>
              <a:ext cx="2642098" cy="2895600"/>
              <a:chOff x="1600200" y="3154978"/>
              <a:chExt cx="2642098" cy="2895600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02AEC34-1D55-CC4E-9A98-C547EEC0AC5F}"/>
                  </a:ext>
                </a:extLst>
              </p:cNvPr>
              <p:cNvSpPr txBox="1"/>
              <p:nvPr/>
            </p:nvSpPr>
            <p:spPr>
              <a:xfrm>
                <a:off x="1600200" y="3452336"/>
                <a:ext cx="6832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expr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0EC0243-3EBC-464E-8BD6-30C9DD23805D}"/>
                  </a:ext>
                </a:extLst>
              </p:cNvPr>
              <p:cNvSpPr txBox="1"/>
              <p:nvPr/>
            </p:nvSpPr>
            <p:spPr>
              <a:xfrm>
                <a:off x="3559098" y="3452336"/>
                <a:ext cx="6832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expr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3568EDB-9F00-F64B-BF4D-A1FE41255C0D}"/>
                  </a:ext>
                </a:extLst>
              </p:cNvPr>
              <p:cNvSpPr txBox="1"/>
              <p:nvPr/>
            </p:nvSpPr>
            <p:spPr>
              <a:xfrm>
                <a:off x="2372955" y="5650468"/>
                <a:ext cx="3337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+</a:t>
                </a:r>
              </a:p>
            </p:txBody>
          </p: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B7C8EF15-37BF-E946-BA5C-CE27BBABB447}"/>
                  </a:ext>
                </a:extLst>
              </p:cNvPr>
              <p:cNvCxnSpPr>
                <a:stCxn id="41" idx="2"/>
                <a:endCxn id="64" idx="0"/>
              </p:cNvCxnSpPr>
              <p:nvPr/>
            </p:nvCxnSpPr>
            <p:spPr>
              <a:xfrm flipH="1">
                <a:off x="1941800" y="3154978"/>
                <a:ext cx="663498" cy="2973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86806F93-E904-0B4F-A21A-3E820FD17EF4}"/>
                  </a:ext>
                </a:extLst>
              </p:cNvPr>
              <p:cNvCxnSpPr>
                <a:cxnSpLocks/>
                <a:stCxn id="41" idx="2"/>
                <a:endCxn id="65" idx="0"/>
              </p:cNvCxnSpPr>
              <p:nvPr/>
            </p:nvCxnSpPr>
            <p:spPr>
              <a:xfrm>
                <a:off x="2605298" y="3154978"/>
                <a:ext cx="1295400" cy="2973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03BCFE6-8B47-CC45-B85F-09381EDAD1C1}"/>
                  </a:ext>
                </a:extLst>
              </p:cNvPr>
              <p:cNvCxnSpPr>
                <a:cxnSpLocks/>
                <a:stCxn id="41" idx="2"/>
                <a:endCxn id="66" idx="0"/>
              </p:cNvCxnSpPr>
              <p:nvPr/>
            </p:nvCxnSpPr>
            <p:spPr>
              <a:xfrm flipH="1">
                <a:off x="2539828" y="3154978"/>
                <a:ext cx="65470" cy="24954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BA2D80F3-043B-F64C-9327-956C9DAE68A0}"/>
                </a:ext>
              </a:extLst>
            </p:cNvPr>
            <p:cNvGrpSpPr/>
            <p:nvPr/>
          </p:nvGrpSpPr>
          <p:grpSpPr>
            <a:xfrm>
              <a:off x="2849548" y="3852446"/>
              <a:ext cx="2049744" cy="2198132"/>
              <a:chOff x="2849548" y="3852446"/>
              <a:chExt cx="2049744" cy="2198132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495D44D-2F59-CC46-854D-F7A871512F42}"/>
                  </a:ext>
                </a:extLst>
              </p:cNvPr>
              <p:cNvSpPr txBox="1"/>
              <p:nvPr/>
            </p:nvSpPr>
            <p:spPr>
              <a:xfrm>
                <a:off x="2849548" y="4138136"/>
                <a:ext cx="6832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expr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7B6EC461-A57A-7749-85B9-39688520E495}"/>
                  </a:ext>
                </a:extLst>
              </p:cNvPr>
              <p:cNvSpPr txBox="1"/>
              <p:nvPr/>
            </p:nvSpPr>
            <p:spPr>
              <a:xfrm>
                <a:off x="4216092" y="4138136"/>
                <a:ext cx="6832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expr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9D1A5561-A2F9-EB49-9C76-3F147BD06EBC}"/>
                  </a:ext>
                </a:extLst>
              </p:cNvPr>
              <p:cNvSpPr txBox="1"/>
              <p:nvPr/>
            </p:nvSpPr>
            <p:spPr>
              <a:xfrm>
                <a:off x="3711498" y="5650468"/>
                <a:ext cx="2840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*</a:t>
                </a: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CC92CAF8-5394-3443-8A90-BCE8783061DE}"/>
                  </a:ext>
                </a:extLst>
              </p:cNvPr>
              <p:cNvCxnSpPr>
                <a:cxnSpLocks/>
                <a:stCxn id="65" idx="2"/>
                <a:endCxn id="60" idx="0"/>
              </p:cNvCxnSpPr>
              <p:nvPr/>
            </p:nvCxnSpPr>
            <p:spPr>
              <a:xfrm flipH="1">
                <a:off x="3853524" y="3852446"/>
                <a:ext cx="47174" cy="179802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ED7E410B-E2BE-1145-A6CB-25F1CF92440C}"/>
                  </a:ext>
                </a:extLst>
              </p:cNvPr>
              <p:cNvCxnSpPr>
                <a:cxnSpLocks/>
                <a:stCxn id="65" idx="2"/>
                <a:endCxn id="59" idx="0"/>
              </p:cNvCxnSpPr>
              <p:nvPr/>
            </p:nvCxnSpPr>
            <p:spPr>
              <a:xfrm>
                <a:off x="3900698" y="3852446"/>
                <a:ext cx="656994" cy="2856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38B59CDF-E565-B74B-8DDF-20113FF963E7}"/>
                  </a:ext>
                </a:extLst>
              </p:cNvPr>
              <p:cNvCxnSpPr>
                <a:cxnSpLocks/>
                <a:stCxn id="65" idx="2"/>
                <a:endCxn id="58" idx="0"/>
              </p:cNvCxnSpPr>
              <p:nvPr/>
            </p:nvCxnSpPr>
            <p:spPr>
              <a:xfrm flipH="1">
                <a:off x="3191148" y="3852446"/>
                <a:ext cx="709550" cy="2856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AAC919CE-6878-2847-AB3B-6DFFC7871637}"/>
                </a:ext>
              </a:extLst>
            </p:cNvPr>
            <p:cNvGrpSpPr/>
            <p:nvPr/>
          </p:nvGrpSpPr>
          <p:grpSpPr>
            <a:xfrm>
              <a:off x="2949498" y="4538246"/>
              <a:ext cx="455574" cy="762000"/>
              <a:chOff x="2949498" y="4538246"/>
              <a:chExt cx="455574" cy="762000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DAA798E-BB24-674B-A14C-35B9879ED6C3}"/>
                  </a:ext>
                </a:extLst>
              </p:cNvPr>
              <p:cNvSpPr txBox="1"/>
              <p:nvPr/>
            </p:nvSpPr>
            <p:spPr>
              <a:xfrm>
                <a:off x="2949498" y="4900136"/>
                <a:ext cx="4555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int</a:t>
                </a:r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D62E9519-D61B-E646-960F-819681F447AF}"/>
                  </a:ext>
                </a:extLst>
              </p:cNvPr>
              <p:cNvCxnSpPr>
                <a:cxnSpLocks/>
                <a:stCxn id="58" idx="2"/>
                <a:endCxn id="56" idx="0"/>
              </p:cNvCxnSpPr>
              <p:nvPr/>
            </p:nvCxnSpPr>
            <p:spPr>
              <a:xfrm flipH="1">
                <a:off x="3177285" y="4538246"/>
                <a:ext cx="13863" cy="3618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A0A8EA64-4085-3B41-9464-690C327F7B33}"/>
                </a:ext>
              </a:extLst>
            </p:cNvPr>
            <p:cNvGrpSpPr/>
            <p:nvPr/>
          </p:nvGrpSpPr>
          <p:grpSpPr>
            <a:xfrm>
              <a:off x="4332973" y="4538246"/>
              <a:ext cx="455574" cy="762000"/>
              <a:chOff x="4332973" y="4538246"/>
              <a:chExt cx="455574" cy="762000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6A68F57-AA92-F04E-9C30-9C8EC6A8ED6C}"/>
                  </a:ext>
                </a:extLst>
              </p:cNvPr>
              <p:cNvSpPr txBox="1"/>
              <p:nvPr/>
            </p:nvSpPr>
            <p:spPr>
              <a:xfrm>
                <a:off x="4332973" y="4900136"/>
                <a:ext cx="4555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int</a:t>
                </a: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1BDC7AD4-D737-5D4D-8427-908D6FAF5DA3}"/>
                  </a:ext>
                </a:extLst>
              </p:cNvPr>
              <p:cNvCxnSpPr>
                <a:cxnSpLocks/>
                <a:stCxn id="59" idx="2"/>
                <a:endCxn id="54" idx="0"/>
              </p:cNvCxnSpPr>
              <p:nvPr/>
            </p:nvCxnSpPr>
            <p:spPr>
              <a:xfrm>
                <a:off x="4557692" y="4538246"/>
                <a:ext cx="3068" cy="3618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5226DD4B-B25A-4C44-B841-FA1C4D26A58C}"/>
                </a:ext>
              </a:extLst>
            </p:cNvPr>
            <p:cNvGrpSpPr/>
            <p:nvPr/>
          </p:nvGrpSpPr>
          <p:grpSpPr>
            <a:xfrm>
              <a:off x="3019194" y="5300246"/>
              <a:ext cx="327334" cy="750332"/>
              <a:chOff x="3019194" y="5300246"/>
              <a:chExt cx="327334" cy="750332"/>
            </a:xfrm>
          </p:grpSpPr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4ADE56F-F461-1044-B875-F659C1ABFFC9}"/>
                  </a:ext>
                </a:extLst>
              </p:cNvPr>
              <p:cNvSpPr txBox="1"/>
              <p:nvPr/>
            </p:nvSpPr>
            <p:spPr>
              <a:xfrm>
                <a:off x="3019194" y="5650468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3</a:t>
                </a: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CF9171E1-4384-1744-8ECD-848138F7D0C5}"/>
                  </a:ext>
                </a:extLst>
              </p:cNvPr>
              <p:cNvCxnSpPr>
                <a:cxnSpLocks/>
                <a:stCxn id="56" idx="2"/>
                <a:endCxn id="52" idx="0"/>
              </p:cNvCxnSpPr>
              <p:nvPr/>
            </p:nvCxnSpPr>
            <p:spPr>
              <a:xfrm>
                <a:off x="3177285" y="5300246"/>
                <a:ext cx="5576" cy="35022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A4662DC1-2CEB-6840-8EC9-16E75E55FDCF}"/>
                </a:ext>
              </a:extLst>
            </p:cNvPr>
            <p:cNvGrpSpPr/>
            <p:nvPr/>
          </p:nvGrpSpPr>
          <p:grpSpPr>
            <a:xfrm>
              <a:off x="4397298" y="5300246"/>
              <a:ext cx="327334" cy="750332"/>
              <a:chOff x="4397298" y="5300246"/>
              <a:chExt cx="327334" cy="750332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A77EBB6-91F8-144C-A7B3-1B86F946D6FC}"/>
                  </a:ext>
                </a:extLst>
              </p:cNvPr>
              <p:cNvSpPr txBox="1"/>
              <p:nvPr/>
            </p:nvSpPr>
            <p:spPr>
              <a:xfrm>
                <a:off x="4397298" y="5650468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4</a:t>
                </a:r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25D301D1-0852-E549-B361-E72B351E1BF7}"/>
                  </a:ext>
                </a:extLst>
              </p:cNvPr>
              <p:cNvCxnSpPr>
                <a:cxnSpLocks/>
                <a:stCxn id="54" idx="2"/>
                <a:endCxn id="50" idx="0"/>
              </p:cNvCxnSpPr>
              <p:nvPr/>
            </p:nvCxnSpPr>
            <p:spPr>
              <a:xfrm>
                <a:off x="4560760" y="5300246"/>
                <a:ext cx="205" cy="35022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A47EAA8-F0A1-2249-9CD9-726835D50D2C}"/>
              </a:ext>
            </a:extLst>
          </p:cNvPr>
          <p:cNvSpPr txBox="1"/>
          <p:nvPr/>
        </p:nvSpPr>
        <p:spPr>
          <a:xfrm>
            <a:off x="572469" y="2935069"/>
            <a:ext cx="117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+mn-lt"/>
              </a:rPr>
              <a:t>(2+3) * 4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8FC0A84-4550-2441-BC86-7E1BD822F792}"/>
              </a:ext>
            </a:extLst>
          </p:cNvPr>
          <p:cNvSpPr txBox="1"/>
          <p:nvPr/>
        </p:nvSpPr>
        <p:spPr>
          <a:xfrm>
            <a:off x="7457569" y="2808639"/>
            <a:ext cx="1242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+mn-lt"/>
              </a:rPr>
              <a:t>2 + (3* 4)</a:t>
            </a:r>
          </a:p>
        </p:txBody>
      </p:sp>
    </p:spTree>
    <p:extLst>
      <p:ext uri="{BB962C8B-B14F-4D97-AF65-F5344CB8AC3E}">
        <p14:creationId xmlns:p14="http://schemas.microsoft.com/office/powerpoint/2010/main" val="29205419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4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The Plan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Parsing overview</a:t>
            </a:r>
          </a:p>
          <a:p>
            <a:pPr eaLnBrk="1" hangingPunct="1"/>
            <a:r>
              <a:rPr lang="en-US" dirty="0">
                <a:latin typeface="Arial" charset="0"/>
              </a:rPr>
              <a:t>Context free grammars </a:t>
            </a:r>
          </a:p>
          <a:p>
            <a:pPr eaLnBrk="1" hangingPunct="1"/>
            <a:r>
              <a:rPr lang="en-US" dirty="0">
                <a:latin typeface="Arial" charset="0"/>
              </a:rPr>
              <a:t>Grammar problems - ambiguity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05585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Another 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Give two different leftmost derivations of 5+6+7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95800" y="152400"/>
            <a:ext cx="45237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-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       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*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/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 |  </a:t>
            </a:r>
            <a:r>
              <a:rPr lang="en-US" sz="2000" i="1" dirty="0" err="1">
                <a:latin typeface="Arial" charset="0"/>
              </a:rPr>
              <a:t>int</a:t>
            </a:r>
            <a:endParaRPr lang="en-US" sz="2000" i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::= 0 | 1 | 2 | 3 | 4 | 5 | 6 | 7 | 8 | 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6801FD-C544-324C-912C-E09C2F9D8B7B}"/>
              </a:ext>
            </a:extLst>
          </p:cNvPr>
          <p:cNvSpPr txBox="1"/>
          <p:nvPr/>
        </p:nvSpPr>
        <p:spPr>
          <a:xfrm>
            <a:off x="1606702" y="2754868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expr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9077F9A-01F6-A648-977B-F0679A2228D0}"/>
              </a:ext>
            </a:extLst>
          </p:cNvPr>
          <p:cNvGrpSpPr/>
          <p:nvPr/>
        </p:nvGrpSpPr>
        <p:grpSpPr>
          <a:xfrm>
            <a:off x="1018006" y="3852446"/>
            <a:ext cx="455574" cy="1066800"/>
            <a:chOff x="1675002" y="3852446"/>
            <a:chExt cx="455574" cy="10668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2150E8-BBC9-D244-A823-B920988AED33}"/>
                </a:ext>
              </a:extLst>
            </p:cNvPr>
            <p:cNvSpPr txBox="1"/>
            <p:nvPr/>
          </p:nvSpPr>
          <p:spPr>
            <a:xfrm>
              <a:off x="1675002" y="45191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0E2469C-A8EA-004A-AD7F-1F07437436A9}"/>
                </a:ext>
              </a:extLst>
            </p:cNvPr>
            <p:cNvCxnSpPr>
              <a:cxnSpLocks/>
              <a:stCxn id="15" idx="2"/>
              <a:endCxn id="9" idx="0"/>
            </p:cNvCxnSpPr>
            <p:nvPr/>
          </p:nvCxnSpPr>
          <p:spPr>
            <a:xfrm flipH="1">
              <a:off x="1902789" y="3852446"/>
              <a:ext cx="15261" cy="666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7B19A0F-55DE-5540-A621-969A897F1125}"/>
              </a:ext>
            </a:extLst>
          </p:cNvPr>
          <p:cNvGrpSpPr/>
          <p:nvPr/>
        </p:nvGrpSpPr>
        <p:grpSpPr>
          <a:xfrm>
            <a:off x="1089102" y="4919246"/>
            <a:ext cx="311304" cy="1138257"/>
            <a:chOff x="1746098" y="4907578"/>
            <a:chExt cx="311304" cy="113825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4C47D6-E0D2-7749-BD63-B57CEC6D5E13}"/>
                </a:ext>
              </a:extLst>
            </p:cNvPr>
            <p:cNvSpPr txBox="1"/>
            <p:nvPr/>
          </p:nvSpPr>
          <p:spPr>
            <a:xfrm>
              <a:off x="1746098" y="5645725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5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20F217C-132D-6241-B152-F4AD3B65BE5C}"/>
                </a:ext>
              </a:extLst>
            </p:cNvPr>
            <p:cNvCxnSpPr>
              <a:cxnSpLocks/>
              <a:stCxn id="9" idx="2"/>
              <a:endCxn id="12" idx="0"/>
            </p:cNvCxnSpPr>
            <p:nvPr/>
          </p:nvCxnSpPr>
          <p:spPr>
            <a:xfrm flipH="1">
              <a:off x="1901750" y="4907578"/>
              <a:ext cx="1039" cy="738147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4FBF83-5885-7F44-BD7F-C0E672162A1A}"/>
              </a:ext>
            </a:extLst>
          </p:cNvPr>
          <p:cNvGrpSpPr/>
          <p:nvPr/>
        </p:nvGrpSpPr>
        <p:grpSpPr>
          <a:xfrm>
            <a:off x="919454" y="3154978"/>
            <a:ext cx="2665848" cy="2895600"/>
            <a:chOff x="1576450" y="3154978"/>
            <a:chExt cx="2665848" cy="289560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E17635C-58B9-1741-B5AB-DE012C048F3B}"/>
                </a:ext>
              </a:extLst>
            </p:cNvPr>
            <p:cNvSpPr txBox="1"/>
            <p:nvPr/>
          </p:nvSpPr>
          <p:spPr>
            <a:xfrm>
              <a:off x="1576450" y="3452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927D5B8-EEA6-544E-9294-7BD14AF797BE}"/>
                </a:ext>
              </a:extLst>
            </p:cNvPr>
            <p:cNvSpPr txBox="1"/>
            <p:nvPr/>
          </p:nvSpPr>
          <p:spPr>
            <a:xfrm>
              <a:off x="3559098" y="3452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01455CF-6C76-BC48-B481-7AF00A4CE650}"/>
                </a:ext>
              </a:extLst>
            </p:cNvPr>
            <p:cNvSpPr txBox="1"/>
            <p:nvPr/>
          </p:nvSpPr>
          <p:spPr>
            <a:xfrm>
              <a:off x="2372955" y="565046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961B0F4-B3BD-E74C-831C-A43A10A92BAB}"/>
                </a:ext>
              </a:extLst>
            </p:cNvPr>
            <p:cNvCxnSpPr>
              <a:stCxn id="7" idx="2"/>
              <a:endCxn id="15" idx="0"/>
            </p:cNvCxnSpPr>
            <p:nvPr/>
          </p:nvCxnSpPr>
          <p:spPr>
            <a:xfrm flipH="1">
              <a:off x="1918050" y="3154978"/>
              <a:ext cx="687248" cy="2973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71808BD-D56E-014B-8816-F50C1B89AC4F}"/>
                </a:ext>
              </a:extLst>
            </p:cNvPr>
            <p:cNvCxnSpPr>
              <a:cxnSpLocks/>
              <a:stCxn id="7" idx="2"/>
              <a:endCxn id="16" idx="0"/>
            </p:cNvCxnSpPr>
            <p:nvPr/>
          </p:nvCxnSpPr>
          <p:spPr>
            <a:xfrm>
              <a:off x="2605298" y="3154978"/>
              <a:ext cx="1295400" cy="2973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DFF626B-69C1-D54B-A76F-44BB28A79A86}"/>
                </a:ext>
              </a:extLst>
            </p:cNvPr>
            <p:cNvCxnSpPr>
              <a:cxnSpLocks/>
              <a:stCxn id="7" idx="2"/>
              <a:endCxn id="17" idx="0"/>
            </p:cNvCxnSpPr>
            <p:nvPr/>
          </p:nvCxnSpPr>
          <p:spPr>
            <a:xfrm flipH="1">
              <a:off x="2539828" y="3154978"/>
              <a:ext cx="65470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E66905-080C-9E4C-B686-E85B87BAED42}"/>
              </a:ext>
            </a:extLst>
          </p:cNvPr>
          <p:cNvGrpSpPr/>
          <p:nvPr/>
        </p:nvGrpSpPr>
        <p:grpSpPr>
          <a:xfrm>
            <a:off x="2204427" y="3852446"/>
            <a:ext cx="2037869" cy="2198132"/>
            <a:chOff x="2861423" y="3852446"/>
            <a:chExt cx="2037869" cy="21981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E02C11E-7945-C347-9BDE-EB2265D338C4}"/>
                </a:ext>
              </a:extLst>
            </p:cNvPr>
            <p:cNvSpPr txBox="1"/>
            <p:nvPr/>
          </p:nvSpPr>
          <p:spPr>
            <a:xfrm>
              <a:off x="2861423" y="41381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9053706-2249-B648-91F1-A186D1CCAD56}"/>
                </a:ext>
              </a:extLst>
            </p:cNvPr>
            <p:cNvSpPr txBox="1"/>
            <p:nvPr/>
          </p:nvSpPr>
          <p:spPr>
            <a:xfrm>
              <a:off x="4216092" y="41381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D8CD889-0B77-A74C-A3D1-73B4541DE7D4}"/>
                </a:ext>
              </a:extLst>
            </p:cNvPr>
            <p:cNvSpPr txBox="1"/>
            <p:nvPr/>
          </p:nvSpPr>
          <p:spPr>
            <a:xfrm>
              <a:off x="3690659" y="565046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159C8E0-5421-3943-98E8-2A9B51E50473}"/>
                </a:ext>
              </a:extLst>
            </p:cNvPr>
            <p:cNvCxnSpPr>
              <a:cxnSpLocks/>
              <a:stCxn id="16" idx="2"/>
              <a:endCxn id="24" idx="0"/>
            </p:cNvCxnSpPr>
            <p:nvPr/>
          </p:nvCxnSpPr>
          <p:spPr>
            <a:xfrm flipH="1">
              <a:off x="3857532" y="3852446"/>
              <a:ext cx="43166" cy="17980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62FF550-9BC6-6841-924A-D70FFAA5807E}"/>
                </a:ext>
              </a:extLst>
            </p:cNvPr>
            <p:cNvCxnSpPr>
              <a:cxnSpLocks/>
              <a:stCxn id="16" idx="2"/>
              <a:endCxn id="23" idx="0"/>
            </p:cNvCxnSpPr>
            <p:nvPr/>
          </p:nvCxnSpPr>
          <p:spPr>
            <a:xfrm>
              <a:off x="3900698" y="3852446"/>
              <a:ext cx="656994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B841346-8090-024D-895B-64D8B0E3A1E3}"/>
                </a:ext>
              </a:extLst>
            </p:cNvPr>
            <p:cNvCxnSpPr>
              <a:cxnSpLocks/>
              <a:stCxn id="16" idx="2"/>
              <a:endCxn id="22" idx="0"/>
            </p:cNvCxnSpPr>
            <p:nvPr/>
          </p:nvCxnSpPr>
          <p:spPr>
            <a:xfrm flipH="1">
              <a:off x="3203023" y="3852446"/>
              <a:ext cx="697675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2E66191-6D6A-0B48-AEE4-14A22DB261ED}"/>
              </a:ext>
            </a:extLst>
          </p:cNvPr>
          <p:cNvGrpSpPr/>
          <p:nvPr/>
        </p:nvGrpSpPr>
        <p:grpSpPr>
          <a:xfrm>
            <a:off x="2300450" y="4538246"/>
            <a:ext cx="455574" cy="762000"/>
            <a:chOff x="2957446" y="4538246"/>
            <a:chExt cx="455574" cy="762000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C619E26-6F72-D041-A941-C68C2D29881E}"/>
                </a:ext>
              </a:extLst>
            </p:cNvPr>
            <p:cNvSpPr txBox="1"/>
            <p:nvPr/>
          </p:nvSpPr>
          <p:spPr>
            <a:xfrm>
              <a:off x="2957446" y="49001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F180FDF-7286-6845-A6BF-A6C3BBB464D0}"/>
                </a:ext>
              </a:extLst>
            </p:cNvPr>
            <p:cNvCxnSpPr>
              <a:cxnSpLocks/>
              <a:stCxn id="22" idx="2"/>
              <a:endCxn id="29" idx="0"/>
            </p:cNvCxnSpPr>
            <p:nvPr/>
          </p:nvCxnSpPr>
          <p:spPr>
            <a:xfrm flipH="1">
              <a:off x="3185233" y="4538246"/>
              <a:ext cx="17790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4A33BC9-CC17-6A4B-9322-7DC62673D3ED}"/>
              </a:ext>
            </a:extLst>
          </p:cNvPr>
          <p:cNvGrpSpPr/>
          <p:nvPr/>
        </p:nvGrpSpPr>
        <p:grpSpPr>
          <a:xfrm>
            <a:off x="3672050" y="4538246"/>
            <a:ext cx="455574" cy="762000"/>
            <a:chOff x="4329046" y="4538246"/>
            <a:chExt cx="455574" cy="76200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3E7A7E6-9789-C642-B4DF-7EAD1D19B777}"/>
                </a:ext>
              </a:extLst>
            </p:cNvPr>
            <p:cNvSpPr txBox="1"/>
            <p:nvPr/>
          </p:nvSpPr>
          <p:spPr>
            <a:xfrm>
              <a:off x="4329046" y="49001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903E61F-7E08-E543-B0C8-6E5A447FB957}"/>
                </a:ext>
              </a:extLst>
            </p:cNvPr>
            <p:cNvCxnSpPr>
              <a:cxnSpLocks/>
              <a:stCxn id="23" idx="2"/>
              <a:endCxn id="32" idx="0"/>
            </p:cNvCxnSpPr>
            <p:nvPr/>
          </p:nvCxnSpPr>
          <p:spPr>
            <a:xfrm flipH="1">
              <a:off x="4556833" y="4538246"/>
              <a:ext cx="859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886BAA6-B62B-9F42-B388-032DBBFC8D15}"/>
              </a:ext>
            </a:extLst>
          </p:cNvPr>
          <p:cNvGrpSpPr/>
          <p:nvPr/>
        </p:nvGrpSpPr>
        <p:grpSpPr>
          <a:xfrm>
            <a:off x="2362198" y="5300246"/>
            <a:ext cx="327334" cy="750332"/>
            <a:chOff x="3019194" y="5300246"/>
            <a:chExt cx="327334" cy="75033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59BDB88-2FFA-ED45-8C5D-2FB85D492527}"/>
                </a:ext>
              </a:extLst>
            </p:cNvPr>
            <p:cNvSpPr txBox="1"/>
            <p:nvPr/>
          </p:nvSpPr>
          <p:spPr>
            <a:xfrm>
              <a:off x="3019194" y="56504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6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5222214-2A5D-9E4C-914C-280EF1A15ECC}"/>
                </a:ext>
              </a:extLst>
            </p:cNvPr>
            <p:cNvCxnSpPr>
              <a:cxnSpLocks/>
              <a:stCxn id="29" idx="2"/>
              <a:endCxn id="35" idx="0"/>
            </p:cNvCxnSpPr>
            <p:nvPr/>
          </p:nvCxnSpPr>
          <p:spPr>
            <a:xfrm flipH="1">
              <a:off x="3182861" y="5300246"/>
              <a:ext cx="2372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4D359D4-5ED9-944C-9674-413F34C5971B}"/>
              </a:ext>
            </a:extLst>
          </p:cNvPr>
          <p:cNvGrpSpPr/>
          <p:nvPr/>
        </p:nvGrpSpPr>
        <p:grpSpPr>
          <a:xfrm>
            <a:off x="3728427" y="5300246"/>
            <a:ext cx="327334" cy="750332"/>
            <a:chOff x="4385423" y="5300246"/>
            <a:chExt cx="327334" cy="75033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FD80F74-D8A4-254D-A949-9D9430C439B2}"/>
                </a:ext>
              </a:extLst>
            </p:cNvPr>
            <p:cNvSpPr txBox="1"/>
            <p:nvPr/>
          </p:nvSpPr>
          <p:spPr>
            <a:xfrm>
              <a:off x="4385423" y="56504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7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2B767BD-F586-CE45-8E58-5BEAB3EC57AF}"/>
                </a:ext>
              </a:extLst>
            </p:cNvPr>
            <p:cNvCxnSpPr>
              <a:cxnSpLocks/>
              <a:stCxn id="32" idx="2"/>
              <a:endCxn id="38" idx="0"/>
            </p:cNvCxnSpPr>
            <p:nvPr/>
          </p:nvCxnSpPr>
          <p:spPr>
            <a:xfrm flipH="1">
              <a:off x="4549090" y="5300246"/>
              <a:ext cx="7743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83D6ED6-D7B9-0040-92D4-2075B1C4325F}"/>
              </a:ext>
            </a:extLst>
          </p:cNvPr>
          <p:cNvSpPr txBox="1"/>
          <p:nvPr/>
        </p:nvSpPr>
        <p:spPr>
          <a:xfrm>
            <a:off x="6889592" y="26670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expr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0B43FC8-D4EE-3D4B-AABD-33DD9E0EADDD}"/>
              </a:ext>
            </a:extLst>
          </p:cNvPr>
          <p:cNvGrpSpPr/>
          <p:nvPr/>
        </p:nvGrpSpPr>
        <p:grpSpPr>
          <a:xfrm>
            <a:off x="7924848" y="3928646"/>
            <a:ext cx="455574" cy="1066800"/>
            <a:chOff x="4054450" y="3928646"/>
            <a:chExt cx="455574" cy="106680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A194F69-FF50-A540-8A67-5CE54377B3A2}"/>
                </a:ext>
              </a:extLst>
            </p:cNvPr>
            <p:cNvSpPr txBox="1"/>
            <p:nvPr/>
          </p:nvSpPr>
          <p:spPr>
            <a:xfrm>
              <a:off x="4054450" y="45953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F92AD7C-86D3-C549-B0BA-F86B78CBCEEE}"/>
                </a:ext>
              </a:extLst>
            </p:cNvPr>
            <p:cNvCxnSpPr>
              <a:cxnSpLocks/>
              <a:stCxn id="48" idx="2"/>
              <a:endCxn id="42" idx="0"/>
            </p:cNvCxnSpPr>
            <p:nvPr/>
          </p:nvCxnSpPr>
          <p:spPr>
            <a:xfrm flipH="1">
              <a:off x="4282237" y="3928646"/>
              <a:ext cx="15261" cy="666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47B6C73-9CF9-D24E-A2F2-B3E427DE7234}"/>
              </a:ext>
            </a:extLst>
          </p:cNvPr>
          <p:cNvGrpSpPr/>
          <p:nvPr/>
        </p:nvGrpSpPr>
        <p:grpSpPr>
          <a:xfrm>
            <a:off x="7978696" y="4995446"/>
            <a:ext cx="327334" cy="1131332"/>
            <a:chOff x="4108298" y="4995446"/>
            <a:chExt cx="327334" cy="1131332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8EA81F8-9B97-0941-B3FB-C08349AF922A}"/>
                </a:ext>
              </a:extLst>
            </p:cNvPr>
            <p:cNvSpPr txBox="1"/>
            <p:nvPr/>
          </p:nvSpPr>
          <p:spPr>
            <a:xfrm>
              <a:off x="4108298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7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6402398-5714-3E40-B7E8-8E79FA01BC4B}"/>
                </a:ext>
              </a:extLst>
            </p:cNvPr>
            <p:cNvCxnSpPr>
              <a:cxnSpLocks/>
              <a:stCxn id="42" idx="2"/>
              <a:endCxn id="45" idx="0"/>
            </p:cNvCxnSpPr>
            <p:nvPr/>
          </p:nvCxnSpPr>
          <p:spPr>
            <a:xfrm flipH="1">
              <a:off x="4271965" y="4995446"/>
              <a:ext cx="10272" cy="731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641A3FF-D641-C643-A98A-77E4886C8EB9}"/>
              </a:ext>
            </a:extLst>
          </p:cNvPr>
          <p:cNvGrpSpPr/>
          <p:nvPr/>
        </p:nvGrpSpPr>
        <p:grpSpPr>
          <a:xfrm>
            <a:off x="5546798" y="3067110"/>
            <a:ext cx="2962698" cy="3059668"/>
            <a:chOff x="1676400" y="3067110"/>
            <a:chExt cx="2962698" cy="3059668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1318F6B-BB2F-AA48-A9C2-FBC13C7FC071}"/>
                </a:ext>
              </a:extLst>
            </p:cNvPr>
            <p:cNvSpPr txBox="1"/>
            <p:nvPr/>
          </p:nvSpPr>
          <p:spPr>
            <a:xfrm>
              <a:off x="3955898" y="35285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9251768-4749-BE40-BB0D-1E700984A145}"/>
                </a:ext>
              </a:extLst>
            </p:cNvPr>
            <p:cNvSpPr txBox="1"/>
            <p:nvPr/>
          </p:nvSpPr>
          <p:spPr>
            <a:xfrm>
              <a:off x="1676400" y="35285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BCFCA26-9B55-DE40-A613-7A2F05957895}"/>
                </a:ext>
              </a:extLst>
            </p:cNvPr>
            <p:cNvSpPr txBox="1"/>
            <p:nvPr/>
          </p:nvSpPr>
          <p:spPr>
            <a:xfrm>
              <a:off x="3145716" y="572666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BA46587-E6DC-C742-BAF0-D6DF0F92AC96}"/>
                </a:ext>
              </a:extLst>
            </p:cNvPr>
            <p:cNvCxnSpPr>
              <a:stCxn id="40" idx="2"/>
              <a:endCxn id="48" idx="0"/>
            </p:cNvCxnSpPr>
            <p:nvPr/>
          </p:nvCxnSpPr>
          <p:spPr>
            <a:xfrm>
              <a:off x="3360794" y="3067110"/>
              <a:ext cx="936704" cy="46142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1420535-C310-8D41-A74E-533264F68AF5}"/>
                </a:ext>
              </a:extLst>
            </p:cNvPr>
            <p:cNvCxnSpPr>
              <a:cxnSpLocks/>
              <a:stCxn id="40" idx="2"/>
              <a:endCxn id="49" idx="0"/>
            </p:cNvCxnSpPr>
            <p:nvPr/>
          </p:nvCxnSpPr>
          <p:spPr>
            <a:xfrm flipH="1">
              <a:off x="2018000" y="3067110"/>
              <a:ext cx="1342794" cy="461426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0186141-4BBA-4740-8A4B-207BF391E159}"/>
                </a:ext>
              </a:extLst>
            </p:cNvPr>
            <p:cNvCxnSpPr>
              <a:cxnSpLocks/>
              <a:stCxn id="40" idx="2"/>
              <a:endCxn id="50" idx="0"/>
            </p:cNvCxnSpPr>
            <p:nvPr/>
          </p:nvCxnSpPr>
          <p:spPr>
            <a:xfrm flipH="1">
              <a:off x="3312589" y="3067110"/>
              <a:ext cx="48205" cy="26595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11446B4-DF89-AE4A-9119-8A66A335067F}"/>
              </a:ext>
            </a:extLst>
          </p:cNvPr>
          <p:cNvGrpSpPr/>
          <p:nvPr/>
        </p:nvGrpSpPr>
        <p:grpSpPr>
          <a:xfrm>
            <a:off x="4860998" y="3928646"/>
            <a:ext cx="2025994" cy="2198132"/>
            <a:chOff x="990600" y="3928646"/>
            <a:chExt cx="2025994" cy="2198132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CBB71C5-6DC9-414C-AA7D-52263543FFB5}"/>
                </a:ext>
              </a:extLst>
            </p:cNvPr>
            <p:cNvSpPr txBox="1"/>
            <p:nvPr/>
          </p:nvSpPr>
          <p:spPr>
            <a:xfrm>
              <a:off x="990600" y="4214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5EC3161-F3A1-204D-849F-00EDFF857420}"/>
                </a:ext>
              </a:extLst>
            </p:cNvPr>
            <p:cNvSpPr txBox="1"/>
            <p:nvPr/>
          </p:nvSpPr>
          <p:spPr>
            <a:xfrm>
              <a:off x="2333394" y="4214336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F7C6137-5335-244E-B255-50D9CBACF0FA}"/>
                </a:ext>
              </a:extLst>
            </p:cNvPr>
            <p:cNvSpPr txBox="1"/>
            <p:nvPr/>
          </p:nvSpPr>
          <p:spPr>
            <a:xfrm>
              <a:off x="1807961" y="572666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2FEE9BB-8773-224A-94D6-B5076D2276C8}"/>
                </a:ext>
              </a:extLst>
            </p:cNvPr>
            <p:cNvCxnSpPr>
              <a:cxnSpLocks/>
              <a:stCxn id="49" idx="2"/>
              <a:endCxn id="57" idx="0"/>
            </p:cNvCxnSpPr>
            <p:nvPr/>
          </p:nvCxnSpPr>
          <p:spPr>
            <a:xfrm flipH="1">
              <a:off x="1974834" y="3928646"/>
              <a:ext cx="43166" cy="17980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4F5019B-F83D-6D4D-8DB6-57E6B20F05FA}"/>
                </a:ext>
              </a:extLst>
            </p:cNvPr>
            <p:cNvCxnSpPr>
              <a:cxnSpLocks/>
              <a:stCxn id="49" idx="2"/>
              <a:endCxn id="56" idx="0"/>
            </p:cNvCxnSpPr>
            <p:nvPr/>
          </p:nvCxnSpPr>
          <p:spPr>
            <a:xfrm>
              <a:off x="2018000" y="3928646"/>
              <a:ext cx="656994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FB89285-DE9B-8B49-8B1F-BFBFAEF2E367}"/>
                </a:ext>
              </a:extLst>
            </p:cNvPr>
            <p:cNvCxnSpPr>
              <a:cxnSpLocks/>
              <a:stCxn id="49" idx="2"/>
              <a:endCxn id="55" idx="0"/>
            </p:cNvCxnSpPr>
            <p:nvPr/>
          </p:nvCxnSpPr>
          <p:spPr>
            <a:xfrm flipH="1">
              <a:off x="1332200" y="3928646"/>
              <a:ext cx="685800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C68F097-8943-1942-BFA8-8841DE85317B}"/>
              </a:ext>
            </a:extLst>
          </p:cNvPr>
          <p:cNvGrpSpPr/>
          <p:nvPr/>
        </p:nvGrpSpPr>
        <p:grpSpPr>
          <a:xfrm>
            <a:off x="4963523" y="4614446"/>
            <a:ext cx="455574" cy="762000"/>
            <a:chOff x="1093125" y="4614446"/>
            <a:chExt cx="455574" cy="762000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BF95B5A-8BD5-DA4C-91DC-EEAA335870D5}"/>
                </a:ext>
              </a:extLst>
            </p:cNvPr>
            <p:cNvSpPr txBox="1"/>
            <p:nvPr/>
          </p:nvSpPr>
          <p:spPr>
            <a:xfrm>
              <a:off x="1093125" y="49763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2285037-ED1B-5846-AE8A-A5AE6CA35AC5}"/>
                </a:ext>
              </a:extLst>
            </p:cNvPr>
            <p:cNvCxnSpPr>
              <a:cxnSpLocks/>
              <a:stCxn id="55" idx="2"/>
              <a:endCxn id="62" idx="0"/>
            </p:cNvCxnSpPr>
            <p:nvPr/>
          </p:nvCxnSpPr>
          <p:spPr>
            <a:xfrm flipH="1">
              <a:off x="1320912" y="4614446"/>
              <a:ext cx="11288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415EBFC-B136-4942-822C-1D6A315A07D8}"/>
              </a:ext>
            </a:extLst>
          </p:cNvPr>
          <p:cNvGrpSpPr/>
          <p:nvPr/>
        </p:nvGrpSpPr>
        <p:grpSpPr>
          <a:xfrm>
            <a:off x="6320673" y="4614446"/>
            <a:ext cx="455574" cy="762000"/>
            <a:chOff x="2450275" y="4614446"/>
            <a:chExt cx="455574" cy="76200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306B0E0-2192-9C4C-8EDF-C93C96D08A8C}"/>
                </a:ext>
              </a:extLst>
            </p:cNvPr>
            <p:cNvSpPr txBox="1"/>
            <p:nvPr/>
          </p:nvSpPr>
          <p:spPr>
            <a:xfrm>
              <a:off x="2450275" y="49763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BE76F2A0-4AC1-2D49-8F61-D6A7CF1CEB56}"/>
                </a:ext>
              </a:extLst>
            </p:cNvPr>
            <p:cNvCxnSpPr>
              <a:cxnSpLocks/>
              <a:stCxn id="56" idx="2"/>
              <a:endCxn id="65" idx="0"/>
            </p:cNvCxnSpPr>
            <p:nvPr/>
          </p:nvCxnSpPr>
          <p:spPr>
            <a:xfrm>
              <a:off x="2674994" y="4614446"/>
              <a:ext cx="3068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8EB07B6-4DA7-C24E-A13A-04FA2780B278}"/>
              </a:ext>
            </a:extLst>
          </p:cNvPr>
          <p:cNvGrpSpPr/>
          <p:nvPr/>
        </p:nvGrpSpPr>
        <p:grpSpPr>
          <a:xfrm>
            <a:off x="5018769" y="5376446"/>
            <a:ext cx="327334" cy="750332"/>
            <a:chOff x="1148371" y="5376446"/>
            <a:chExt cx="327334" cy="750332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9839D4C-BDC6-8242-A74C-A148805ABDFC}"/>
                </a:ext>
              </a:extLst>
            </p:cNvPr>
            <p:cNvSpPr txBox="1"/>
            <p:nvPr/>
          </p:nvSpPr>
          <p:spPr>
            <a:xfrm>
              <a:off x="1148371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5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2135A05-693E-5842-B143-39F772205C55}"/>
                </a:ext>
              </a:extLst>
            </p:cNvPr>
            <p:cNvCxnSpPr>
              <a:cxnSpLocks/>
              <a:stCxn id="62" idx="2"/>
              <a:endCxn id="68" idx="0"/>
            </p:cNvCxnSpPr>
            <p:nvPr/>
          </p:nvCxnSpPr>
          <p:spPr>
            <a:xfrm flipH="1">
              <a:off x="1312038" y="5376446"/>
              <a:ext cx="8874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BEB5F0F-67CA-614F-9A51-BC8016635526}"/>
              </a:ext>
            </a:extLst>
          </p:cNvPr>
          <p:cNvGrpSpPr/>
          <p:nvPr/>
        </p:nvGrpSpPr>
        <p:grpSpPr>
          <a:xfrm>
            <a:off x="6384998" y="5376446"/>
            <a:ext cx="327334" cy="750332"/>
            <a:chOff x="2514600" y="5376446"/>
            <a:chExt cx="327334" cy="750332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AF47DEBD-86B5-3B41-9A53-CE008D2670F1}"/>
                </a:ext>
              </a:extLst>
            </p:cNvPr>
            <p:cNvSpPr txBox="1"/>
            <p:nvPr/>
          </p:nvSpPr>
          <p:spPr>
            <a:xfrm>
              <a:off x="2514600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6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414DED49-D36A-F543-BB0C-53A42E551EEB}"/>
                </a:ext>
              </a:extLst>
            </p:cNvPr>
            <p:cNvCxnSpPr>
              <a:cxnSpLocks/>
              <a:stCxn id="65" idx="2"/>
              <a:endCxn id="71" idx="0"/>
            </p:cNvCxnSpPr>
            <p:nvPr/>
          </p:nvCxnSpPr>
          <p:spPr>
            <a:xfrm>
              <a:off x="2678062" y="5376446"/>
              <a:ext cx="205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6B2D4C81-4D4D-EB42-A27E-65856E0C2E11}"/>
              </a:ext>
            </a:extLst>
          </p:cNvPr>
          <p:cNvSpPr txBox="1"/>
          <p:nvPr/>
        </p:nvSpPr>
        <p:spPr>
          <a:xfrm>
            <a:off x="2609030" y="2401669"/>
            <a:ext cx="1221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+mn-lt"/>
              </a:rPr>
              <a:t>5 + (6+7)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5300FBE-623C-EC4D-9F0C-173F8996A72A}"/>
              </a:ext>
            </a:extLst>
          </p:cNvPr>
          <p:cNvSpPr txBox="1"/>
          <p:nvPr/>
        </p:nvSpPr>
        <p:spPr>
          <a:xfrm>
            <a:off x="4965260" y="2401669"/>
            <a:ext cx="1221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66FF"/>
                </a:solidFill>
                <a:latin typeface="+mn-lt"/>
              </a:rPr>
              <a:t>(5+6) + 7</a:t>
            </a:r>
          </a:p>
        </p:txBody>
      </p:sp>
    </p:spTree>
    <p:extLst>
      <p:ext uri="{BB962C8B-B14F-4D97-AF65-F5344CB8AC3E}">
        <p14:creationId xmlns:p14="http://schemas.microsoft.com/office/powerpoint/2010/main" val="6709983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0" grpId="0"/>
      <p:bldP spid="73" grpId="0"/>
      <p:bldP spid="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What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going on here?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This grammar has no notion of precedence or associatively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Standard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Create a non-terminal for each level of precedence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Isolate the corresponding part of the grammar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Force the parser to recognize higher precedence subexpressions first</a:t>
            </a:r>
          </a:p>
        </p:txBody>
      </p:sp>
      <p:sp>
        <p:nvSpPr>
          <p:cNvPr id="25605" name="Text Box 5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41325" y="61277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606" name="Text Box 6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01000" y="54864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???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81391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Classic Expression Grammar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800" i="1" dirty="0" err="1">
                <a:latin typeface="Arial" charset="0"/>
              </a:rPr>
              <a:t>expr</a:t>
            </a:r>
            <a:r>
              <a:rPr lang="en-US" sz="2800" dirty="0">
                <a:latin typeface="Arial" charset="0"/>
              </a:rPr>
              <a:t> ::= </a:t>
            </a:r>
            <a:r>
              <a:rPr lang="en-US" sz="2800" i="1" dirty="0" err="1">
                <a:latin typeface="Arial" charset="0"/>
              </a:rPr>
              <a:t>expr</a:t>
            </a:r>
            <a:r>
              <a:rPr lang="en-US" sz="2800" dirty="0">
                <a:latin typeface="Arial" charset="0"/>
              </a:rPr>
              <a:t> + </a:t>
            </a:r>
            <a:r>
              <a:rPr lang="en-US" sz="2800" i="1" dirty="0">
                <a:latin typeface="Arial" charset="0"/>
              </a:rPr>
              <a:t>term</a:t>
            </a:r>
            <a:r>
              <a:rPr lang="en-US" sz="2800" dirty="0">
                <a:latin typeface="Arial" charset="0"/>
              </a:rPr>
              <a:t> | </a:t>
            </a:r>
            <a:r>
              <a:rPr lang="en-US" sz="2800" i="1" dirty="0" err="1">
                <a:latin typeface="Arial" charset="0"/>
              </a:rPr>
              <a:t>expr</a:t>
            </a:r>
            <a:r>
              <a:rPr lang="en-US" sz="2800" dirty="0">
                <a:latin typeface="Arial" charset="0"/>
              </a:rPr>
              <a:t> – </a:t>
            </a:r>
            <a:r>
              <a:rPr lang="en-US" sz="2800" i="1" dirty="0">
                <a:latin typeface="Arial" charset="0"/>
              </a:rPr>
              <a:t>term</a:t>
            </a:r>
            <a:r>
              <a:rPr lang="en-US" sz="2800" dirty="0">
                <a:latin typeface="Arial" charset="0"/>
              </a:rPr>
              <a:t> | </a:t>
            </a:r>
            <a:r>
              <a:rPr lang="en-US" sz="2800" i="1" dirty="0">
                <a:latin typeface="Arial" charset="0"/>
              </a:rPr>
              <a:t>term</a:t>
            </a:r>
          </a:p>
          <a:p>
            <a:pPr eaLnBrk="1" hangingPunct="1">
              <a:buFont typeface="Wingdings" charset="0"/>
              <a:buNone/>
            </a:pPr>
            <a:r>
              <a:rPr lang="en-US" sz="2800" i="1" dirty="0">
                <a:latin typeface="Arial" charset="0"/>
              </a:rPr>
              <a:t>term</a:t>
            </a:r>
            <a:r>
              <a:rPr lang="en-US" sz="2800" dirty="0">
                <a:latin typeface="Arial" charset="0"/>
              </a:rPr>
              <a:t> ::= </a:t>
            </a:r>
            <a:r>
              <a:rPr lang="en-US" sz="2800" i="1" dirty="0">
                <a:latin typeface="Arial" charset="0"/>
              </a:rPr>
              <a:t>term</a:t>
            </a:r>
            <a:r>
              <a:rPr lang="en-US" sz="2800" dirty="0">
                <a:latin typeface="Arial" charset="0"/>
              </a:rPr>
              <a:t> * </a:t>
            </a:r>
            <a:r>
              <a:rPr lang="en-US" sz="2800" i="1" dirty="0">
                <a:latin typeface="Arial" charset="0"/>
              </a:rPr>
              <a:t>factor</a:t>
            </a:r>
            <a:r>
              <a:rPr lang="en-US" sz="2800" dirty="0">
                <a:latin typeface="Arial" charset="0"/>
              </a:rPr>
              <a:t> | </a:t>
            </a:r>
            <a:r>
              <a:rPr lang="en-US" sz="2800" i="1" dirty="0">
                <a:latin typeface="Arial" charset="0"/>
              </a:rPr>
              <a:t>term</a:t>
            </a:r>
            <a:r>
              <a:rPr lang="en-US" sz="2800" dirty="0">
                <a:latin typeface="Arial" charset="0"/>
              </a:rPr>
              <a:t> / </a:t>
            </a:r>
            <a:r>
              <a:rPr lang="en-US" sz="2800" i="1" dirty="0">
                <a:latin typeface="Arial" charset="0"/>
              </a:rPr>
              <a:t>factor</a:t>
            </a:r>
            <a:r>
              <a:rPr lang="en-US" sz="2800" dirty="0">
                <a:latin typeface="Arial" charset="0"/>
              </a:rPr>
              <a:t> | </a:t>
            </a:r>
            <a:r>
              <a:rPr lang="en-US" sz="2800" i="1" dirty="0">
                <a:latin typeface="Arial" charset="0"/>
              </a:rPr>
              <a:t>factor</a:t>
            </a:r>
          </a:p>
          <a:p>
            <a:pPr eaLnBrk="1" hangingPunct="1">
              <a:buFont typeface="Wingdings" charset="0"/>
              <a:buNone/>
            </a:pPr>
            <a:r>
              <a:rPr lang="en-US" sz="2800" i="1" dirty="0">
                <a:latin typeface="Arial" charset="0"/>
              </a:rPr>
              <a:t>factor</a:t>
            </a:r>
            <a:r>
              <a:rPr lang="en-US" sz="2800" dirty="0">
                <a:latin typeface="Arial" charset="0"/>
              </a:rPr>
              <a:t> ::= </a:t>
            </a:r>
            <a:r>
              <a:rPr lang="en-US" sz="2800" i="1" dirty="0" err="1">
                <a:latin typeface="Arial" charset="0"/>
              </a:rPr>
              <a:t>int</a:t>
            </a:r>
            <a:r>
              <a:rPr lang="en-US" sz="2800" dirty="0">
                <a:latin typeface="Arial" charset="0"/>
              </a:rPr>
              <a:t> | ( </a:t>
            </a:r>
            <a:r>
              <a:rPr lang="en-US" sz="2800" i="1" dirty="0" err="1">
                <a:latin typeface="Arial" charset="0"/>
              </a:rPr>
              <a:t>expr</a:t>
            </a:r>
            <a:r>
              <a:rPr lang="en-US" sz="2800" dirty="0">
                <a:latin typeface="Arial" charset="0"/>
              </a:rPr>
              <a:t> )</a:t>
            </a:r>
          </a:p>
          <a:p>
            <a:pPr eaLnBrk="1" hangingPunct="1">
              <a:buFont typeface="Wingdings" charset="0"/>
              <a:buNone/>
            </a:pPr>
            <a:r>
              <a:rPr lang="en-US" sz="2800" i="1" dirty="0" err="1">
                <a:latin typeface="Arial" charset="0"/>
              </a:rPr>
              <a:t>int</a:t>
            </a:r>
            <a:r>
              <a:rPr lang="en-US" sz="2800" dirty="0">
                <a:latin typeface="Arial" charset="0"/>
              </a:rPr>
              <a:t> ::= 0 | 1 | 2 | 3 | 4 | 5 | 6 | 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74996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Check: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Derive 2+3*4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38600" y="0"/>
            <a:ext cx="50196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term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* </a:t>
            </a: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/ </a:t>
            </a: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factor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| (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)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::= 0 | 1 | 2 | 3 | 4 | 5 | 6 | 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D8E0F-9CEF-A543-9710-E6D27BFC1AAD}"/>
              </a:ext>
            </a:extLst>
          </p:cNvPr>
          <p:cNvSpPr txBox="1"/>
          <p:nvPr/>
        </p:nvSpPr>
        <p:spPr>
          <a:xfrm>
            <a:off x="2263698" y="14478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expr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3DAD08-2264-8045-9A7A-D28E74D96AAD}"/>
              </a:ext>
            </a:extLst>
          </p:cNvPr>
          <p:cNvGrpSpPr/>
          <p:nvPr/>
        </p:nvGrpSpPr>
        <p:grpSpPr>
          <a:xfrm>
            <a:off x="1394647" y="4145578"/>
            <a:ext cx="455574" cy="674132"/>
            <a:chOff x="1394647" y="4145578"/>
            <a:chExt cx="455574" cy="67413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CFDFC53-72B9-F44A-9973-FF2760AA2BC8}"/>
                </a:ext>
              </a:extLst>
            </p:cNvPr>
            <p:cNvSpPr txBox="1"/>
            <p:nvPr/>
          </p:nvSpPr>
          <p:spPr>
            <a:xfrm>
              <a:off x="1394647" y="4419600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40D4052-D711-594C-866B-3C2AAF149DC3}"/>
                </a:ext>
              </a:extLst>
            </p:cNvPr>
            <p:cNvCxnSpPr>
              <a:cxnSpLocks/>
              <a:stCxn id="40" idx="2"/>
              <a:endCxn id="8" idx="0"/>
            </p:cNvCxnSpPr>
            <p:nvPr/>
          </p:nvCxnSpPr>
          <p:spPr>
            <a:xfrm flipH="1">
              <a:off x="1622434" y="4145578"/>
              <a:ext cx="8899" cy="2740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CD233E2-B75E-7D42-A8C6-2D78B083F0D4}"/>
              </a:ext>
            </a:extLst>
          </p:cNvPr>
          <p:cNvGrpSpPr/>
          <p:nvPr/>
        </p:nvGrpSpPr>
        <p:grpSpPr>
          <a:xfrm>
            <a:off x="1458133" y="4819710"/>
            <a:ext cx="311304" cy="926068"/>
            <a:chOff x="1458133" y="4819710"/>
            <a:chExt cx="311304" cy="92606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694E5E6-0D6B-1A48-9899-43AFA2A28866}"/>
                </a:ext>
              </a:extLst>
            </p:cNvPr>
            <p:cNvSpPr txBox="1"/>
            <p:nvPr/>
          </p:nvSpPr>
          <p:spPr>
            <a:xfrm>
              <a:off x="1458133" y="5345668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2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958A4AE-D771-C843-9A97-DDF03ADA2E5D}"/>
                </a:ext>
              </a:extLst>
            </p:cNvPr>
            <p:cNvCxnSpPr>
              <a:cxnSpLocks/>
              <a:stCxn id="8" idx="2"/>
              <a:endCxn id="11" idx="0"/>
            </p:cNvCxnSpPr>
            <p:nvPr/>
          </p:nvCxnSpPr>
          <p:spPr>
            <a:xfrm flipH="1">
              <a:off x="1613785" y="4819710"/>
              <a:ext cx="8649" cy="5259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EAAA8-B1F0-2B4A-8ECF-4E9B72674509}"/>
              </a:ext>
            </a:extLst>
          </p:cNvPr>
          <p:cNvGrpSpPr/>
          <p:nvPr/>
        </p:nvGrpSpPr>
        <p:grpSpPr>
          <a:xfrm>
            <a:off x="1299638" y="1847910"/>
            <a:ext cx="3130141" cy="3886200"/>
            <a:chOff x="1299638" y="1847910"/>
            <a:chExt cx="3130141" cy="388620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044F028-F353-FD44-AE89-266EBD6FA228}"/>
                </a:ext>
              </a:extLst>
            </p:cNvPr>
            <p:cNvSpPr txBox="1"/>
            <p:nvPr/>
          </p:nvSpPr>
          <p:spPr>
            <a:xfrm>
              <a:off x="1299638" y="2286000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49DB89C-628D-2849-BDBF-253353000123}"/>
                </a:ext>
              </a:extLst>
            </p:cNvPr>
            <p:cNvSpPr txBox="1"/>
            <p:nvPr/>
          </p:nvSpPr>
          <p:spPr>
            <a:xfrm>
              <a:off x="3733755" y="2286000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term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78C1312-AC76-C541-9C20-992C6C57FAEE}"/>
                </a:ext>
              </a:extLst>
            </p:cNvPr>
            <p:cNvSpPr txBox="1"/>
            <p:nvPr/>
          </p:nvSpPr>
          <p:spPr>
            <a:xfrm>
              <a:off x="2286000" y="5334000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D79384D-BC86-B946-8516-647C9B387305}"/>
                </a:ext>
              </a:extLst>
            </p:cNvPr>
            <p:cNvCxnSpPr>
              <a:stCxn id="6" idx="2"/>
              <a:endCxn id="14" idx="0"/>
            </p:cNvCxnSpPr>
            <p:nvPr/>
          </p:nvCxnSpPr>
          <p:spPr>
            <a:xfrm flipH="1">
              <a:off x="1641238" y="1847910"/>
              <a:ext cx="964060" cy="4380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06F1CCE-4909-A843-BFCE-D67084CB8C38}"/>
                </a:ext>
              </a:extLst>
            </p:cNvPr>
            <p:cNvCxnSpPr>
              <a:cxnSpLocks/>
              <a:stCxn id="6" idx="2"/>
              <a:endCxn id="15" idx="0"/>
            </p:cNvCxnSpPr>
            <p:nvPr/>
          </p:nvCxnSpPr>
          <p:spPr>
            <a:xfrm>
              <a:off x="2605298" y="1847910"/>
              <a:ext cx="1476469" cy="4380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54E63C9-8E8B-E541-BF0B-AFDC29E0CE4D}"/>
                </a:ext>
              </a:extLst>
            </p:cNvPr>
            <p:cNvCxnSpPr>
              <a:cxnSpLocks/>
              <a:stCxn id="6" idx="2"/>
              <a:endCxn id="16" idx="0"/>
            </p:cNvCxnSpPr>
            <p:nvPr/>
          </p:nvCxnSpPr>
          <p:spPr>
            <a:xfrm flipH="1">
              <a:off x="2452873" y="1847910"/>
              <a:ext cx="152425" cy="34860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13AFF20-C7A7-8842-8295-C23DCB3E65F5}"/>
              </a:ext>
            </a:extLst>
          </p:cNvPr>
          <p:cNvGrpSpPr/>
          <p:nvPr/>
        </p:nvGrpSpPr>
        <p:grpSpPr>
          <a:xfrm>
            <a:off x="3048679" y="2686110"/>
            <a:ext cx="2241952" cy="3059668"/>
            <a:chOff x="3048679" y="2686110"/>
            <a:chExt cx="2241952" cy="305966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AB1C6C2-0587-8A4D-91AB-6ED4CA622B74}"/>
                </a:ext>
              </a:extLst>
            </p:cNvPr>
            <p:cNvSpPr txBox="1"/>
            <p:nvPr/>
          </p:nvSpPr>
          <p:spPr>
            <a:xfrm>
              <a:off x="3048679" y="3429000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term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6FFEDE7-3A08-9B40-BE2C-E80886044152}"/>
                </a:ext>
              </a:extLst>
            </p:cNvPr>
            <p:cNvSpPr txBox="1"/>
            <p:nvPr/>
          </p:nvSpPr>
          <p:spPr>
            <a:xfrm>
              <a:off x="4413055" y="3429000"/>
              <a:ext cx="8775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factor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E1B5C9B-7DD8-F846-B541-CE479BF655AC}"/>
                </a:ext>
              </a:extLst>
            </p:cNvPr>
            <p:cNvSpPr txBox="1"/>
            <p:nvPr/>
          </p:nvSpPr>
          <p:spPr>
            <a:xfrm>
              <a:off x="3900581" y="5345668"/>
              <a:ext cx="284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*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83EBC5D-F64D-B24B-86AA-9F834DF29179}"/>
                </a:ext>
              </a:extLst>
            </p:cNvPr>
            <p:cNvCxnSpPr>
              <a:cxnSpLocks/>
              <a:stCxn id="15" idx="2"/>
              <a:endCxn id="23" idx="0"/>
            </p:cNvCxnSpPr>
            <p:nvPr/>
          </p:nvCxnSpPr>
          <p:spPr>
            <a:xfrm flipH="1">
              <a:off x="4042607" y="2686110"/>
              <a:ext cx="39160" cy="26595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850F8DB-4BE6-D749-886E-A31E48A16CB4}"/>
                </a:ext>
              </a:extLst>
            </p:cNvPr>
            <p:cNvCxnSpPr>
              <a:cxnSpLocks/>
              <a:stCxn id="15" idx="2"/>
              <a:endCxn id="22" idx="0"/>
            </p:cNvCxnSpPr>
            <p:nvPr/>
          </p:nvCxnSpPr>
          <p:spPr>
            <a:xfrm>
              <a:off x="4081767" y="2686110"/>
              <a:ext cx="770076" cy="742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90DC58A-8476-7E49-BF48-4F8825209CE5}"/>
                </a:ext>
              </a:extLst>
            </p:cNvPr>
            <p:cNvCxnSpPr>
              <a:cxnSpLocks/>
              <a:stCxn id="15" idx="2"/>
              <a:endCxn id="21" idx="0"/>
            </p:cNvCxnSpPr>
            <p:nvPr/>
          </p:nvCxnSpPr>
          <p:spPr>
            <a:xfrm flipH="1">
              <a:off x="3396691" y="2686110"/>
              <a:ext cx="685076" cy="742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1029E4E-0A77-4649-ABE8-77E5BE040596}"/>
              </a:ext>
            </a:extLst>
          </p:cNvPr>
          <p:cNvGrpSpPr/>
          <p:nvPr/>
        </p:nvGrpSpPr>
        <p:grpSpPr>
          <a:xfrm>
            <a:off x="2975684" y="3829110"/>
            <a:ext cx="824265" cy="663498"/>
            <a:chOff x="2975684" y="3829110"/>
            <a:chExt cx="824265" cy="66349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67CC88A-342A-2F43-886E-A14B2E6BD014}"/>
                </a:ext>
              </a:extLst>
            </p:cNvPr>
            <p:cNvSpPr txBox="1"/>
            <p:nvPr/>
          </p:nvSpPr>
          <p:spPr>
            <a:xfrm>
              <a:off x="2975684" y="4092498"/>
              <a:ext cx="824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factor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39DFD20-892F-FF4F-B79F-94095C1B690B}"/>
                </a:ext>
              </a:extLst>
            </p:cNvPr>
            <p:cNvCxnSpPr>
              <a:cxnSpLocks/>
              <a:stCxn id="21" idx="2"/>
              <a:endCxn id="28" idx="0"/>
            </p:cNvCxnSpPr>
            <p:nvPr/>
          </p:nvCxnSpPr>
          <p:spPr>
            <a:xfrm flipH="1">
              <a:off x="3387817" y="3829110"/>
              <a:ext cx="8874" cy="26338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D4EF781-F42E-F04E-8156-FEA05E8151B9}"/>
              </a:ext>
            </a:extLst>
          </p:cNvPr>
          <p:cNvGrpSpPr/>
          <p:nvPr/>
        </p:nvGrpSpPr>
        <p:grpSpPr>
          <a:xfrm>
            <a:off x="4610131" y="3829110"/>
            <a:ext cx="475854" cy="1078468"/>
            <a:chOff x="4610131" y="3829110"/>
            <a:chExt cx="475854" cy="1078468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04BE1D-9E0A-204D-83F9-DE9FB470C6CF}"/>
                </a:ext>
              </a:extLst>
            </p:cNvPr>
            <p:cNvSpPr txBox="1"/>
            <p:nvPr/>
          </p:nvSpPr>
          <p:spPr>
            <a:xfrm>
              <a:off x="4610131" y="4507468"/>
              <a:ext cx="4758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1CAE0AD-68C1-3947-B898-7B9406D5F8A2}"/>
                </a:ext>
              </a:extLst>
            </p:cNvPr>
            <p:cNvCxnSpPr>
              <a:cxnSpLocks/>
              <a:stCxn id="22" idx="2"/>
              <a:endCxn id="31" idx="0"/>
            </p:cNvCxnSpPr>
            <p:nvPr/>
          </p:nvCxnSpPr>
          <p:spPr>
            <a:xfrm flipH="1">
              <a:off x="4848058" y="3829110"/>
              <a:ext cx="3785" cy="6783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0B44C9C-4A15-044D-AF95-C31A7372867F}"/>
              </a:ext>
            </a:extLst>
          </p:cNvPr>
          <p:cNvGrpSpPr/>
          <p:nvPr/>
        </p:nvGrpSpPr>
        <p:grpSpPr>
          <a:xfrm>
            <a:off x="3155153" y="4492608"/>
            <a:ext cx="455574" cy="631902"/>
            <a:chOff x="3155153" y="4492608"/>
            <a:chExt cx="455574" cy="63190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140DBD4-5800-FA4F-9450-E254910C3DFF}"/>
                </a:ext>
              </a:extLst>
            </p:cNvPr>
            <p:cNvSpPr txBox="1"/>
            <p:nvPr/>
          </p:nvSpPr>
          <p:spPr>
            <a:xfrm>
              <a:off x="3155153" y="4724400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13970B3-F80F-6346-BAFB-23FFD2BCD449}"/>
                </a:ext>
              </a:extLst>
            </p:cNvPr>
            <p:cNvCxnSpPr>
              <a:cxnSpLocks/>
              <a:stCxn id="28" idx="2"/>
              <a:endCxn id="34" idx="0"/>
            </p:cNvCxnSpPr>
            <p:nvPr/>
          </p:nvCxnSpPr>
          <p:spPr>
            <a:xfrm flipH="1">
              <a:off x="3382940" y="4492608"/>
              <a:ext cx="4877" cy="23179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7A15FFE-9655-524A-BB45-E74323CD341A}"/>
              </a:ext>
            </a:extLst>
          </p:cNvPr>
          <p:cNvGrpSpPr/>
          <p:nvPr/>
        </p:nvGrpSpPr>
        <p:grpSpPr>
          <a:xfrm>
            <a:off x="4679786" y="4907578"/>
            <a:ext cx="327334" cy="838200"/>
            <a:chOff x="4679786" y="4907578"/>
            <a:chExt cx="327334" cy="83820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5EC5A4D-FD24-E445-911F-8113C7D9956F}"/>
                </a:ext>
              </a:extLst>
            </p:cNvPr>
            <p:cNvSpPr txBox="1"/>
            <p:nvPr/>
          </p:nvSpPr>
          <p:spPr>
            <a:xfrm>
              <a:off x="4679786" y="5345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4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D4EF7CF-5BE7-1E48-9644-D5D1C59A6AF2}"/>
                </a:ext>
              </a:extLst>
            </p:cNvPr>
            <p:cNvCxnSpPr>
              <a:cxnSpLocks/>
              <a:stCxn id="31" idx="2"/>
              <a:endCxn id="37" idx="0"/>
            </p:cNvCxnSpPr>
            <p:nvPr/>
          </p:nvCxnSpPr>
          <p:spPr>
            <a:xfrm flipH="1">
              <a:off x="4843453" y="4907578"/>
              <a:ext cx="4605" cy="4380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F0DA726-7EF2-D046-B2B0-7B75EEACB4E7}"/>
              </a:ext>
            </a:extLst>
          </p:cNvPr>
          <p:cNvGrpSpPr/>
          <p:nvPr/>
        </p:nvGrpSpPr>
        <p:grpSpPr>
          <a:xfrm>
            <a:off x="1219200" y="3383578"/>
            <a:ext cx="824265" cy="762000"/>
            <a:chOff x="1219200" y="3383578"/>
            <a:chExt cx="824265" cy="762000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A5A0DCE-6802-A143-A574-9323602985FC}"/>
                </a:ext>
              </a:extLst>
            </p:cNvPr>
            <p:cNvSpPr txBox="1"/>
            <p:nvPr/>
          </p:nvSpPr>
          <p:spPr>
            <a:xfrm>
              <a:off x="1219200" y="3745468"/>
              <a:ext cx="824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factor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044A7D3-A83C-1B46-8612-B93986279476}"/>
                </a:ext>
              </a:extLst>
            </p:cNvPr>
            <p:cNvCxnSpPr>
              <a:cxnSpLocks/>
              <a:stCxn id="43" idx="2"/>
              <a:endCxn id="40" idx="0"/>
            </p:cNvCxnSpPr>
            <p:nvPr/>
          </p:nvCxnSpPr>
          <p:spPr>
            <a:xfrm flipH="1">
              <a:off x="1631333" y="3383578"/>
              <a:ext cx="1890" cy="361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5B973ED-F515-B141-AAD7-CD7A3259FFEE}"/>
              </a:ext>
            </a:extLst>
          </p:cNvPr>
          <p:cNvGrpSpPr/>
          <p:nvPr/>
        </p:nvGrpSpPr>
        <p:grpSpPr>
          <a:xfrm>
            <a:off x="1285211" y="2686110"/>
            <a:ext cx="696024" cy="697468"/>
            <a:chOff x="1285211" y="2686110"/>
            <a:chExt cx="696024" cy="697468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D7ADBF1-3ED2-BB48-8FDD-F259B6F82BCA}"/>
                </a:ext>
              </a:extLst>
            </p:cNvPr>
            <p:cNvSpPr txBox="1"/>
            <p:nvPr/>
          </p:nvSpPr>
          <p:spPr>
            <a:xfrm>
              <a:off x="1285211" y="2983468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term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232ED38-EA02-2344-AC3E-69E37EDFA4F5}"/>
                </a:ext>
              </a:extLst>
            </p:cNvPr>
            <p:cNvCxnSpPr>
              <a:cxnSpLocks/>
              <a:stCxn id="14" idx="2"/>
              <a:endCxn id="43" idx="0"/>
            </p:cNvCxnSpPr>
            <p:nvPr/>
          </p:nvCxnSpPr>
          <p:spPr>
            <a:xfrm flipH="1">
              <a:off x="1633223" y="2686110"/>
              <a:ext cx="8015" cy="2973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F5D8B37-7372-A24C-99D5-8A158F593272}"/>
              </a:ext>
            </a:extLst>
          </p:cNvPr>
          <p:cNvGrpSpPr/>
          <p:nvPr/>
        </p:nvGrpSpPr>
        <p:grpSpPr>
          <a:xfrm>
            <a:off x="3216903" y="5124510"/>
            <a:ext cx="327334" cy="609600"/>
            <a:chOff x="3216903" y="5124510"/>
            <a:chExt cx="327334" cy="60960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69CAE4C-5EF3-0E4B-B3F7-8C14D62F2A9F}"/>
                </a:ext>
              </a:extLst>
            </p:cNvPr>
            <p:cNvSpPr txBox="1"/>
            <p:nvPr/>
          </p:nvSpPr>
          <p:spPr>
            <a:xfrm>
              <a:off x="3216903" y="533400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3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28EF9EA-1376-AE45-8640-EC476E47971A}"/>
                </a:ext>
              </a:extLst>
            </p:cNvPr>
            <p:cNvCxnSpPr>
              <a:cxnSpLocks/>
              <a:stCxn id="34" idx="2"/>
              <a:endCxn id="46" idx="0"/>
            </p:cNvCxnSpPr>
            <p:nvPr/>
          </p:nvCxnSpPr>
          <p:spPr>
            <a:xfrm flipH="1">
              <a:off x="3380570" y="5124510"/>
              <a:ext cx="2370" cy="209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">
            <a:extLst>
              <a:ext uri="{FF2B5EF4-FFF2-40B4-BE49-F238E27FC236}">
                <a16:creationId xmlns:a16="http://schemas.microsoft.com/office/drawing/2014/main" id="{F75D63B4-BD46-0146-877D-7F807A840D1B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087447" y="1600200"/>
            <a:ext cx="2599353" cy="4525963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/>
              <a:t>Separation of non-terminals enforces precedence</a:t>
            </a:r>
          </a:p>
        </p:txBody>
      </p:sp>
    </p:spTree>
    <p:extLst>
      <p:ext uri="{BB962C8B-B14F-4D97-AF65-F5344CB8AC3E}">
        <p14:creationId xmlns:p14="http://schemas.microsoft.com/office/powerpoint/2010/main" val="24390731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Check: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Derive 5+6+7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8600" y="0"/>
            <a:ext cx="50196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term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* </a:t>
            </a: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/ </a:t>
            </a: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factor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| (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)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::= 0 | 1 | 2 | 3 | 4 | 5 | 6 |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9B8B97-B665-B34F-BE70-98A13D415AD6}"/>
              </a:ext>
            </a:extLst>
          </p:cNvPr>
          <p:cNvGrpSpPr/>
          <p:nvPr/>
        </p:nvGrpSpPr>
        <p:grpSpPr>
          <a:xfrm>
            <a:off x="688400" y="2773978"/>
            <a:ext cx="2417168" cy="3341132"/>
            <a:chOff x="688400" y="2773978"/>
            <a:chExt cx="2417168" cy="334113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B3380FA-9598-FB4C-AF7A-332D2CFE1165}"/>
                </a:ext>
              </a:extLst>
            </p:cNvPr>
            <p:cNvSpPr txBox="1"/>
            <p:nvPr/>
          </p:nvSpPr>
          <p:spPr>
            <a:xfrm>
              <a:off x="688400" y="3059668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CC170BB-5E41-A44D-92F8-6E189281F2B5}"/>
                </a:ext>
              </a:extLst>
            </p:cNvPr>
            <p:cNvCxnSpPr>
              <a:cxnSpLocks/>
              <a:stCxn id="52" idx="2"/>
              <a:endCxn id="10" idx="0"/>
            </p:cNvCxnSpPr>
            <p:nvPr/>
          </p:nvCxnSpPr>
          <p:spPr>
            <a:xfrm flipH="1">
              <a:off x="1030000" y="2773978"/>
              <a:ext cx="889496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A8CF055-DD77-D749-AB77-191FB3018C9D}"/>
                </a:ext>
              </a:extLst>
            </p:cNvPr>
            <p:cNvCxnSpPr>
              <a:cxnSpLocks/>
              <a:stCxn id="52" idx="2"/>
              <a:endCxn id="15" idx="0"/>
            </p:cNvCxnSpPr>
            <p:nvPr/>
          </p:nvCxnSpPr>
          <p:spPr>
            <a:xfrm>
              <a:off x="1919496" y="2773978"/>
              <a:ext cx="838060" cy="3502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2D36796-438A-DF45-A3B3-3BCA889324A8}"/>
                </a:ext>
              </a:extLst>
            </p:cNvPr>
            <p:cNvSpPr txBox="1"/>
            <p:nvPr/>
          </p:nvSpPr>
          <p:spPr>
            <a:xfrm>
              <a:off x="1723654" y="5715000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6DCB37B-481D-024F-83C0-49D918C4B9E0}"/>
                </a:ext>
              </a:extLst>
            </p:cNvPr>
            <p:cNvCxnSpPr>
              <a:cxnSpLocks/>
              <a:stCxn id="52" idx="2"/>
              <a:endCxn id="13" idx="0"/>
            </p:cNvCxnSpPr>
            <p:nvPr/>
          </p:nvCxnSpPr>
          <p:spPr>
            <a:xfrm flipH="1">
              <a:off x="1890527" y="2773978"/>
              <a:ext cx="28969" cy="29410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8F60BF8-665D-0C47-91F3-A2B04DA9061B}"/>
                </a:ext>
              </a:extLst>
            </p:cNvPr>
            <p:cNvSpPr txBox="1"/>
            <p:nvPr/>
          </p:nvSpPr>
          <p:spPr>
            <a:xfrm>
              <a:off x="2409544" y="3124200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term</a:t>
              </a:r>
            </a:p>
          </p:txBody>
        </p:sp>
      </p:grpSp>
      <p:sp>
        <p:nvSpPr>
          <p:cNvPr id="16" name="Rectangle 4">
            <a:extLst>
              <a:ext uri="{FF2B5EF4-FFF2-40B4-BE49-F238E27FC236}">
                <a16:creationId xmlns:a16="http://schemas.microsoft.com/office/drawing/2014/main" id="{1E7DFD3A-DA83-0D4D-92A5-18FE79E02804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087447" y="1600201"/>
            <a:ext cx="2599353" cy="229766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/>
              <a:t>Note interaction between left- vs right-recursive rules and resulting associativity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CED42C-749A-7347-B396-AA20075AEA51}"/>
              </a:ext>
            </a:extLst>
          </p:cNvPr>
          <p:cNvSpPr txBox="1"/>
          <p:nvPr/>
        </p:nvSpPr>
        <p:spPr>
          <a:xfrm>
            <a:off x="3330496" y="144780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</a:rPr>
              <a:t>expr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A550D45-FE79-6442-8BC1-3203AE063714}"/>
              </a:ext>
            </a:extLst>
          </p:cNvPr>
          <p:cNvGrpSpPr/>
          <p:nvPr/>
        </p:nvGrpSpPr>
        <p:grpSpPr>
          <a:xfrm>
            <a:off x="799685" y="4755178"/>
            <a:ext cx="455574" cy="697468"/>
            <a:chOff x="633350" y="4755178"/>
            <a:chExt cx="455574" cy="69746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308816E-6EC1-8145-831F-113B3478B1D0}"/>
                </a:ext>
              </a:extLst>
            </p:cNvPr>
            <p:cNvSpPr txBox="1"/>
            <p:nvPr/>
          </p:nvSpPr>
          <p:spPr>
            <a:xfrm>
              <a:off x="633350" y="505253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43018AD-4CE6-024A-97B8-451312D8E46E}"/>
                </a:ext>
              </a:extLst>
            </p:cNvPr>
            <p:cNvCxnSpPr>
              <a:cxnSpLocks/>
              <a:stCxn id="31" idx="2"/>
              <a:endCxn id="19" idx="0"/>
            </p:cNvCxnSpPr>
            <p:nvPr/>
          </p:nvCxnSpPr>
          <p:spPr>
            <a:xfrm flipH="1">
              <a:off x="861137" y="4755178"/>
              <a:ext cx="8196" cy="2973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053C964-541C-A340-988F-831820B9CAF2}"/>
              </a:ext>
            </a:extLst>
          </p:cNvPr>
          <p:cNvGrpSpPr/>
          <p:nvPr/>
        </p:nvGrpSpPr>
        <p:grpSpPr>
          <a:xfrm>
            <a:off x="860396" y="5452646"/>
            <a:ext cx="311304" cy="662464"/>
            <a:chOff x="896021" y="5452646"/>
            <a:chExt cx="311304" cy="66246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5AA5904-8593-6A4D-B12E-F59D3196B1EE}"/>
                </a:ext>
              </a:extLst>
            </p:cNvPr>
            <p:cNvSpPr txBox="1"/>
            <p:nvPr/>
          </p:nvSpPr>
          <p:spPr>
            <a:xfrm>
              <a:off x="896021" y="5715000"/>
              <a:ext cx="311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5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354F638-ADD0-4C45-8647-A22BA38F8245}"/>
                </a:ext>
              </a:extLst>
            </p:cNvPr>
            <p:cNvCxnSpPr>
              <a:cxnSpLocks/>
              <a:stCxn id="19" idx="2"/>
              <a:endCxn id="22" idx="0"/>
            </p:cNvCxnSpPr>
            <p:nvPr/>
          </p:nvCxnSpPr>
          <p:spPr>
            <a:xfrm flipH="1">
              <a:off x="1051673" y="5452646"/>
              <a:ext cx="11424" cy="262354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D39DC1A-1F2D-1141-A00A-39689D13E00F}"/>
              </a:ext>
            </a:extLst>
          </p:cNvPr>
          <p:cNvGrpSpPr/>
          <p:nvPr/>
        </p:nvGrpSpPr>
        <p:grpSpPr>
          <a:xfrm>
            <a:off x="4865649" y="2762310"/>
            <a:ext cx="824265" cy="1295400"/>
            <a:chOff x="4865649" y="2762310"/>
            <a:chExt cx="824265" cy="129540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FC31E7D-5D2F-AC42-95D3-CF90AD96A8D6}"/>
                </a:ext>
              </a:extLst>
            </p:cNvPr>
            <p:cNvSpPr txBox="1"/>
            <p:nvPr/>
          </p:nvSpPr>
          <p:spPr>
            <a:xfrm>
              <a:off x="4865649" y="3657600"/>
              <a:ext cx="824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factor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DE3BC70-598E-A445-9D69-86635F23BF2F}"/>
                </a:ext>
              </a:extLst>
            </p:cNvPr>
            <p:cNvCxnSpPr>
              <a:cxnSpLocks/>
              <a:stCxn id="51" idx="2"/>
              <a:endCxn id="25" idx="0"/>
            </p:cNvCxnSpPr>
            <p:nvPr/>
          </p:nvCxnSpPr>
          <p:spPr>
            <a:xfrm flipH="1">
              <a:off x="5277782" y="2762310"/>
              <a:ext cx="928" cy="8952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9072D81-ABCC-A14F-9EBF-E567C0123327}"/>
              </a:ext>
            </a:extLst>
          </p:cNvPr>
          <p:cNvGrpSpPr/>
          <p:nvPr/>
        </p:nvGrpSpPr>
        <p:grpSpPr>
          <a:xfrm>
            <a:off x="5041075" y="4057710"/>
            <a:ext cx="455574" cy="914400"/>
            <a:chOff x="5041075" y="4057710"/>
            <a:chExt cx="455574" cy="91440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C414C24-AA16-774A-9A8C-C3E0501FF792}"/>
                </a:ext>
              </a:extLst>
            </p:cNvPr>
            <p:cNvSpPr txBox="1"/>
            <p:nvPr/>
          </p:nvSpPr>
          <p:spPr>
            <a:xfrm>
              <a:off x="5041075" y="4572000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93DB0B2-577B-754D-9C59-3252BAD0119C}"/>
                </a:ext>
              </a:extLst>
            </p:cNvPr>
            <p:cNvCxnSpPr>
              <a:cxnSpLocks/>
              <a:stCxn id="25" idx="2"/>
              <a:endCxn id="28" idx="0"/>
            </p:cNvCxnSpPr>
            <p:nvPr/>
          </p:nvCxnSpPr>
          <p:spPr>
            <a:xfrm flipH="1">
              <a:off x="5268862" y="4057710"/>
              <a:ext cx="8920" cy="5142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198BA26-5FBA-E24F-8213-53ECCBA7E7DD}"/>
              </a:ext>
            </a:extLst>
          </p:cNvPr>
          <p:cNvGrpSpPr/>
          <p:nvPr/>
        </p:nvGrpSpPr>
        <p:grpSpPr>
          <a:xfrm>
            <a:off x="623535" y="4069378"/>
            <a:ext cx="824265" cy="685800"/>
            <a:chOff x="457200" y="4069378"/>
            <a:chExt cx="824265" cy="68580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1F99147-A60A-EA40-A606-E30AEC5D88BE}"/>
                </a:ext>
              </a:extLst>
            </p:cNvPr>
            <p:cNvSpPr txBox="1"/>
            <p:nvPr/>
          </p:nvSpPr>
          <p:spPr>
            <a:xfrm>
              <a:off x="457200" y="4355068"/>
              <a:ext cx="824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factor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D170707-BE08-A144-A8E9-046366DD90AC}"/>
                </a:ext>
              </a:extLst>
            </p:cNvPr>
            <p:cNvCxnSpPr>
              <a:cxnSpLocks/>
              <a:stCxn id="34" idx="2"/>
              <a:endCxn id="31" idx="0"/>
            </p:cNvCxnSpPr>
            <p:nvPr/>
          </p:nvCxnSpPr>
          <p:spPr>
            <a:xfrm flipH="1">
              <a:off x="869333" y="4069378"/>
              <a:ext cx="928" cy="2856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A795967-C3EB-2E4B-9D8B-95DE13FCF6B9}"/>
              </a:ext>
            </a:extLst>
          </p:cNvPr>
          <p:cNvGrpSpPr/>
          <p:nvPr/>
        </p:nvGrpSpPr>
        <p:grpSpPr>
          <a:xfrm>
            <a:off x="688584" y="3459778"/>
            <a:ext cx="696024" cy="609600"/>
            <a:chOff x="522249" y="3459778"/>
            <a:chExt cx="696024" cy="609600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14E434C-EBBE-6B44-9965-89FD6B107EB0}"/>
                </a:ext>
              </a:extLst>
            </p:cNvPr>
            <p:cNvSpPr txBox="1"/>
            <p:nvPr/>
          </p:nvSpPr>
          <p:spPr>
            <a:xfrm>
              <a:off x="522249" y="3669268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term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7025583-AF1C-D347-85BD-8D8A161BAE93}"/>
                </a:ext>
              </a:extLst>
            </p:cNvPr>
            <p:cNvCxnSpPr>
              <a:cxnSpLocks/>
              <a:stCxn id="10" idx="2"/>
              <a:endCxn id="34" idx="0"/>
            </p:cNvCxnSpPr>
            <p:nvPr/>
          </p:nvCxnSpPr>
          <p:spPr>
            <a:xfrm>
              <a:off x="863665" y="3459778"/>
              <a:ext cx="6596" cy="209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6C434BD-5FF9-6242-AD39-60138E4345CA}"/>
              </a:ext>
            </a:extLst>
          </p:cNvPr>
          <p:cNvGrpSpPr/>
          <p:nvPr/>
        </p:nvGrpSpPr>
        <p:grpSpPr>
          <a:xfrm>
            <a:off x="5098896" y="4972110"/>
            <a:ext cx="327334" cy="1154668"/>
            <a:chOff x="5098896" y="4972110"/>
            <a:chExt cx="327334" cy="115466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F47C62A-0D15-6D43-835A-D7C7FC5870F2}"/>
                </a:ext>
              </a:extLst>
            </p:cNvPr>
            <p:cNvSpPr txBox="1"/>
            <p:nvPr/>
          </p:nvSpPr>
          <p:spPr>
            <a:xfrm>
              <a:off x="5098896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7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9BC9766-CC6F-DC4C-BA8F-2E42B6D20B2E}"/>
                </a:ext>
              </a:extLst>
            </p:cNvPr>
            <p:cNvCxnSpPr>
              <a:cxnSpLocks/>
              <a:stCxn id="28" idx="2"/>
              <a:endCxn id="37" idx="0"/>
            </p:cNvCxnSpPr>
            <p:nvPr/>
          </p:nvCxnSpPr>
          <p:spPr>
            <a:xfrm flipH="1">
              <a:off x="5262563" y="4972110"/>
              <a:ext cx="6299" cy="7545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1334D9A-20ED-CA48-A59B-A71F73F7A05E}"/>
              </a:ext>
            </a:extLst>
          </p:cNvPr>
          <p:cNvGrpSpPr/>
          <p:nvPr/>
        </p:nvGrpSpPr>
        <p:grpSpPr>
          <a:xfrm>
            <a:off x="2355655" y="3524310"/>
            <a:ext cx="824265" cy="773668"/>
            <a:chOff x="2355655" y="3524310"/>
            <a:chExt cx="824265" cy="773668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0CCC650-C266-9244-87D2-4E9D50E172E0}"/>
                </a:ext>
              </a:extLst>
            </p:cNvPr>
            <p:cNvSpPr txBox="1"/>
            <p:nvPr/>
          </p:nvSpPr>
          <p:spPr>
            <a:xfrm>
              <a:off x="2355655" y="3897868"/>
              <a:ext cx="8242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factor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FDF5D22-1FDA-7140-B044-F642B8AAEBEB}"/>
                </a:ext>
              </a:extLst>
            </p:cNvPr>
            <p:cNvCxnSpPr>
              <a:cxnSpLocks/>
              <a:stCxn id="15" idx="2"/>
              <a:endCxn id="40" idx="0"/>
            </p:cNvCxnSpPr>
            <p:nvPr/>
          </p:nvCxnSpPr>
          <p:spPr>
            <a:xfrm>
              <a:off x="2757556" y="3524310"/>
              <a:ext cx="10232" cy="3735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A1476FA-F5EB-5246-9580-4E430C282DE2}"/>
              </a:ext>
            </a:extLst>
          </p:cNvPr>
          <p:cNvGrpSpPr/>
          <p:nvPr/>
        </p:nvGrpSpPr>
        <p:grpSpPr>
          <a:xfrm>
            <a:off x="2534400" y="4297978"/>
            <a:ext cx="455574" cy="826532"/>
            <a:chOff x="2534400" y="4297978"/>
            <a:chExt cx="455574" cy="826532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458AAC6-4001-894D-9A17-BADE7FB48311}"/>
                </a:ext>
              </a:extLst>
            </p:cNvPr>
            <p:cNvSpPr txBox="1"/>
            <p:nvPr/>
          </p:nvSpPr>
          <p:spPr>
            <a:xfrm>
              <a:off x="2534400" y="4724400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int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8DF6137-694E-6944-AC87-C69B1AF2782E}"/>
                </a:ext>
              </a:extLst>
            </p:cNvPr>
            <p:cNvCxnSpPr>
              <a:cxnSpLocks/>
              <a:stCxn id="40" idx="2"/>
              <a:endCxn id="43" idx="0"/>
            </p:cNvCxnSpPr>
            <p:nvPr/>
          </p:nvCxnSpPr>
          <p:spPr>
            <a:xfrm flipH="1">
              <a:off x="2762187" y="4297978"/>
              <a:ext cx="5601" cy="426422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F2B51D9-7999-824E-8F6B-7EB3E682074C}"/>
              </a:ext>
            </a:extLst>
          </p:cNvPr>
          <p:cNvGrpSpPr/>
          <p:nvPr/>
        </p:nvGrpSpPr>
        <p:grpSpPr>
          <a:xfrm>
            <a:off x="2596150" y="5124510"/>
            <a:ext cx="327334" cy="1002268"/>
            <a:chOff x="2596150" y="5124510"/>
            <a:chExt cx="327334" cy="1002268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C61C7F3-C8A0-844A-B45E-FC19AF51BB8F}"/>
                </a:ext>
              </a:extLst>
            </p:cNvPr>
            <p:cNvSpPr txBox="1"/>
            <p:nvPr/>
          </p:nvSpPr>
          <p:spPr>
            <a:xfrm>
              <a:off x="2596150" y="5726668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6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DDDDFE8-EA43-2E4F-9F00-5F78AD254A41}"/>
                </a:ext>
              </a:extLst>
            </p:cNvPr>
            <p:cNvCxnSpPr>
              <a:cxnSpLocks/>
              <a:stCxn id="43" idx="2"/>
              <a:endCxn id="46" idx="0"/>
            </p:cNvCxnSpPr>
            <p:nvPr/>
          </p:nvCxnSpPr>
          <p:spPr>
            <a:xfrm flipH="1">
              <a:off x="2759817" y="5124510"/>
              <a:ext cx="2370" cy="6021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CCF76DF-C2ED-C041-A350-F9C0C13CFBDB}"/>
              </a:ext>
            </a:extLst>
          </p:cNvPr>
          <p:cNvGrpSpPr/>
          <p:nvPr/>
        </p:nvGrpSpPr>
        <p:grpSpPr>
          <a:xfrm>
            <a:off x="1577896" y="1847910"/>
            <a:ext cx="4048826" cy="4278868"/>
            <a:chOff x="1577896" y="1847910"/>
            <a:chExt cx="4048826" cy="4278868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994D554-9F1B-6446-9156-0BE9CA3A4AC8}"/>
                </a:ext>
              </a:extLst>
            </p:cNvPr>
            <p:cNvSpPr txBox="1"/>
            <p:nvPr/>
          </p:nvSpPr>
          <p:spPr>
            <a:xfrm>
              <a:off x="3515953" y="5726668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+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7CA9BD3-AA93-B84B-A040-E7BD53AC63CC}"/>
                </a:ext>
              </a:extLst>
            </p:cNvPr>
            <p:cNvCxnSpPr>
              <a:cxnSpLocks/>
              <a:stCxn id="17" idx="2"/>
              <a:endCxn id="49" idx="0"/>
            </p:cNvCxnSpPr>
            <p:nvPr/>
          </p:nvCxnSpPr>
          <p:spPr>
            <a:xfrm>
              <a:off x="3672096" y="1847910"/>
              <a:ext cx="10730" cy="38787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27D26E0-5A5B-FE4F-A6F1-5E140695064B}"/>
                </a:ext>
              </a:extLst>
            </p:cNvPr>
            <p:cNvSpPr txBox="1"/>
            <p:nvPr/>
          </p:nvSpPr>
          <p:spPr>
            <a:xfrm>
              <a:off x="4930698" y="2362200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term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DAF0FCC-F81D-5E4B-BA59-516A8AD27192}"/>
                </a:ext>
              </a:extLst>
            </p:cNvPr>
            <p:cNvSpPr txBox="1"/>
            <p:nvPr/>
          </p:nvSpPr>
          <p:spPr>
            <a:xfrm>
              <a:off x="1577896" y="2373868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expr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4FD57D4-1C75-5A42-B2BA-C1A9582BA347}"/>
                </a:ext>
              </a:extLst>
            </p:cNvPr>
            <p:cNvCxnSpPr>
              <a:cxnSpLocks/>
              <a:stCxn id="17" idx="2"/>
              <a:endCxn id="51" idx="0"/>
            </p:cNvCxnSpPr>
            <p:nvPr/>
          </p:nvCxnSpPr>
          <p:spPr>
            <a:xfrm>
              <a:off x="3672096" y="1847910"/>
              <a:ext cx="1606614" cy="5142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F677CBD-0239-D84F-9090-88DBC62B9456}"/>
                </a:ext>
              </a:extLst>
            </p:cNvPr>
            <p:cNvCxnSpPr>
              <a:cxnSpLocks/>
              <a:stCxn id="17" idx="2"/>
              <a:endCxn id="52" idx="0"/>
            </p:cNvCxnSpPr>
            <p:nvPr/>
          </p:nvCxnSpPr>
          <p:spPr>
            <a:xfrm flipH="1">
              <a:off x="1919496" y="1847910"/>
              <a:ext cx="1752600" cy="52595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4874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Check: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Derive 5+(6+7)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038600" y="0"/>
            <a:ext cx="50196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+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term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* </a:t>
            </a: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term</a:t>
            </a:r>
            <a:r>
              <a:rPr lang="en-US" sz="2000" dirty="0">
                <a:latin typeface="Arial" charset="0"/>
              </a:rPr>
              <a:t> / </a:t>
            </a: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| </a:t>
            </a:r>
            <a:r>
              <a:rPr lang="en-US" sz="2000" i="1" dirty="0">
                <a:latin typeface="Arial" charset="0"/>
              </a:rPr>
              <a:t>factor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>
                <a:latin typeface="Arial" charset="0"/>
              </a:rPr>
              <a:t>factor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| ( </a:t>
            </a:r>
            <a:r>
              <a:rPr lang="en-US" sz="2000" i="1" dirty="0" err="1">
                <a:latin typeface="Arial" charset="0"/>
              </a:rPr>
              <a:t>expr</a:t>
            </a:r>
            <a:r>
              <a:rPr lang="en-US" sz="2000" dirty="0">
                <a:latin typeface="Arial" charset="0"/>
              </a:rPr>
              <a:t> )</a:t>
            </a:r>
          </a:p>
          <a:p>
            <a:pPr eaLnBrk="1" hangingPunct="1"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::= 0 | 1 | 2 | 3 | 4 | 5 | 6 |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14786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Another Classic Example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Grammar for conditional statements</a:t>
            </a:r>
          </a:p>
          <a:p>
            <a:pPr lvl="1" eaLnBrk="1" hangingPunct="1">
              <a:buFont typeface="Wingdings" charset="0"/>
              <a:buNone/>
            </a:pPr>
            <a:r>
              <a:rPr lang="en-US" i="1" dirty="0" err="1">
                <a:latin typeface="Arial" charset="0"/>
              </a:rPr>
              <a:t>stmt</a:t>
            </a:r>
            <a:r>
              <a:rPr lang="en-US" dirty="0">
                <a:latin typeface="Arial" charset="0"/>
              </a:rPr>
              <a:t> ::= if ( </a:t>
            </a:r>
            <a:r>
              <a:rPr lang="en-US" i="1" dirty="0" err="1">
                <a:latin typeface="Arial" charset="0"/>
              </a:rPr>
              <a:t>cond</a:t>
            </a:r>
            <a:r>
              <a:rPr lang="en-US" dirty="0">
                <a:latin typeface="Arial" charset="0"/>
              </a:rPr>
              <a:t> ) </a:t>
            </a:r>
            <a:r>
              <a:rPr lang="en-US" i="1" dirty="0" err="1">
                <a:latin typeface="Arial" charset="0"/>
              </a:rPr>
              <a:t>stmt</a:t>
            </a:r>
            <a:endParaRPr lang="en-US" i="1" dirty="0">
              <a:latin typeface="Aria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	      | if ( </a:t>
            </a:r>
            <a:r>
              <a:rPr lang="en-US" i="1" dirty="0" err="1">
                <a:latin typeface="Arial" charset="0"/>
              </a:rPr>
              <a:t>cond</a:t>
            </a:r>
            <a:r>
              <a:rPr lang="en-US" dirty="0">
                <a:latin typeface="Arial" charset="0"/>
              </a:rPr>
              <a:t> ) </a:t>
            </a:r>
            <a:r>
              <a:rPr lang="en-US" i="1" dirty="0" err="1">
                <a:latin typeface="Arial" charset="0"/>
              </a:rPr>
              <a:t>stmt</a:t>
            </a:r>
            <a:r>
              <a:rPr lang="en-US" i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 else </a:t>
            </a:r>
            <a:r>
              <a:rPr lang="en-US" i="1" dirty="0" err="1">
                <a:latin typeface="Arial" charset="0"/>
              </a:rPr>
              <a:t>stmt</a:t>
            </a:r>
            <a:endParaRPr lang="en-US" i="1" dirty="0">
              <a:latin typeface="Aria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i="1" dirty="0">
                <a:latin typeface="Arial" charset="0"/>
              </a:rPr>
              <a:t>		      </a:t>
            </a:r>
            <a:r>
              <a:rPr lang="en-US" dirty="0">
                <a:latin typeface="Arial" charset="0"/>
              </a:rPr>
              <a:t>| </a:t>
            </a:r>
            <a:r>
              <a:rPr lang="en-US" i="1" dirty="0">
                <a:latin typeface="Arial" charset="0"/>
              </a:rPr>
              <a:t>assign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Exercise: show that this is ambiguous</a:t>
            </a:r>
          </a:p>
          <a:p>
            <a:pPr lvl="1" eaLnBrk="1" hangingPunct="1"/>
            <a:r>
              <a:rPr lang="en-US" dirty="0">
                <a:latin typeface="Arial" charset="0"/>
              </a:rPr>
              <a:t>How?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33280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One Derivation</a:t>
            </a:r>
          </a:p>
        </p:txBody>
      </p:sp>
      <p:sp>
        <p:nvSpPr>
          <p:cNvPr id="31749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62400" y="0"/>
            <a:ext cx="518160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lvl="1" algn="l" eaLnBrk="1" hangingPunct="1"/>
            <a:r>
              <a:rPr lang="en-US" i="1" dirty="0" err="1"/>
              <a:t>stmt</a:t>
            </a:r>
            <a:r>
              <a:rPr lang="en-US" dirty="0"/>
              <a:t> ::= if ( </a:t>
            </a:r>
            <a:r>
              <a:rPr lang="en-US" i="1" dirty="0" err="1"/>
              <a:t>cond</a:t>
            </a:r>
            <a:r>
              <a:rPr lang="en-US" dirty="0"/>
              <a:t> ) </a:t>
            </a:r>
            <a:r>
              <a:rPr lang="en-US" i="1" dirty="0" err="1"/>
              <a:t>stmt</a:t>
            </a:r>
            <a:endParaRPr lang="en-US" i="1" dirty="0"/>
          </a:p>
          <a:p>
            <a:pPr lvl="1" algn="l" eaLnBrk="1" hangingPunct="1"/>
            <a:r>
              <a:rPr lang="en-US" dirty="0"/>
              <a:t>	    | if ( </a:t>
            </a:r>
            <a:r>
              <a:rPr lang="en-US" i="1" dirty="0" err="1"/>
              <a:t>cond</a:t>
            </a:r>
            <a:r>
              <a:rPr lang="en-US" dirty="0"/>
              <a:t> ) </a:t>
            </a:r>
            <a:r>
              <a:rPr lang="en-US" i="1" dirty="0" err="1"/>
              <a:t>stmt</a:t>
            </a:r>
            <a:r>
              <a:rPr lang="en-US" dirty="0"/>
              <a:t>  else </a:t>
            </a:r>
            <a:r>
              <a:rPr lang="en-US" i="1" dirty="0" err="1"/>
              <a:t>stmt</a:t>
            </a:r>
            <a:endParaRPr lang="en-US" i="1" dirty="0"/>
          </a:p>
          <a:p>
            <a:pPr lvl="1" algn="l" eaLnBrk="1" hangingPunct="1"/>
            <a:r>
              <a:rPr lang="en-US" dirty="0"/>
              <a:t>	    | </a:t>
            </a:r>
            <a:r>
              <a:rPr lang="en-US" i="1" dirty="0"/>
              <a:t>assign</a:t>
            </a:r>
          </a:p>
        </p:txBody>
      </p:sp>
      <p:sp>
        <p:nvSpPr>
          <p:cNvPr id="31750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98725" y="10223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4FF4337-648C-614D-9139-1FB503228FB1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4"/>
            </p:custDataLst>
          </p:nvPr>
        </p:nvSpPr>
        <p:spPr>
          <a:xfrm>
            <a:off x="457200" y="5650468"/>
            <a:ext cx="8229600" cy="59793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if    (  </a:t>
            </a:r>
            <a:r>
              <a:rPr lang="en-US" sz="2000" i="1" dirty="0" err="1"/>
              <a:t>cond</a:t>
            </a:r>
            <a:r>
              <a:rPr lang="en-US" sz="2000" dirty="0"/>
              <a:t>   )   if    (  </a:t>
            </a:r>
            <a:r>
              <a:rPr lang="en-US" sz="2000" i="1" dirty="0" err="1"/>
              <a:t>cond</a:t>
            </a:r>
            <a:r>
              <a:rPr lang="en-US" sz="2000" i="1" dirty="0"/>
              <a:t>  </a:t>
            </a:r>
            <a:r>
              <a:rPr lang="en-US" sz="2000" dirty="0"/>
              <a:t> )    </a:t>
            </a:r>
            <a:r>
              <a:rPr lang="en-US" sz="2000" i="1" dirty="0" err="1"/>
              <a:t>stmt</a:t>
            </a:r>
            <a:r>
              <a:rPr lang="en-US" sz="2000" dirty="0"/>
              <a:t>      else      </a:t>
            </a:r>
            <a:r>
              <a:rPr lang="en-US" sz="2000" i="1" dirty="0" err="1"/>
              <a:t>stmt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427B44-9CB5-A543-8198-ECF6D0A811C4}"/>
              </a:ext>
            </a:extLst>
          </p:cNvPr>
          <p:cNvSpPr txBox="1"/>
          <p:nvPr/>
        </p:nvSpPr>
        <p:spPr>
          <a:xfrm>
            <a:off x="2133601" y="1459468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stmt</a:t>
            </a:r>
            <a:endParaRPr lang="en-US" sz="2000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C2C680-8BD7-514F-9F61-4F18135717F6}"/>
              </a:ext>
            </a:extLst>
          </p:cNvPr>
          <p:cNvGrpSpPr/>
          <p:nvPr/>
        </p:nvGrpSpPr>
        <p:grpSpPr>
          <a:xfrm>
            <a:off x="685800" y="1828800"/>
            <a:ext cx="3918260" cy="3821668"/>
            <a:chOff x="685800" y="1828800"/>
            <a:chExt cx="3918260" cy="382166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ED28392-45B7-B94A-8C40-7DFEBFC07D36}"/>
                </a:ext>
              </a:extLst>
            </p:cNvPr>
            <p:cNvSpPr txBox="1"/>
            <p:nvPr/>
          </p:nvSpPr>
          <p:spPr>
            <a:xfrm>
              <a:off x="3936890" y="2754868"/>
              <a:ext cx="6671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+mn-lt"/>
                </a:rPr>
                <a:t>stmt</a:t>
              </a:r>
              <a:endParaRPr lang="en-US" sz="2000" dirty="0">
                <a:latin typeface="+mn-lt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F897E89-10BC-FD42-91D3-DCB7C15040A4}"/>
                </a:ext>
              </a:extLst>
            </p:cNvPr>
            <p:cNvCxnSpPr>
              <a:stCxn id="11" idx="2"/>
              <a:endCxn id="13" idx="0"/>
            </p:cNvCxnSpPr>
            <p:nvPr/>
          </p:nvCxnSpPr>
          <p:spPr>
            <a:xfrm>
              <a:off x="2467186" y="1859578"/>
              <a:ext cx="1803289" cy="8952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49D8320-F59F-E746-9A90-CD6CEE3582E8}"/>
                </a:ext>
              </a:extLst>
            </p:cNvPr>
            <p:cNvCxnSpPr>
              <a:cxnSpLocks/>
              <a:stCxn id="11" idx="2"/>
            </p:cNvCxnSpPr>
            <p:nvPr/>
          </p:nvCxnSpPr>
          <p:spPr>
            <a:xfrm flipH="1">
              <a:off x="685800" y="1859578"/>
              <a:ext cx="1781386" cy="3790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4CF160B-ED80-304D-8EFC-7A6E8E440D8C}"/>
                </a:ext>
              </a:extLst>
            </p:cNvPr>
            <p:cNvCxnSpPr>
              <a:cxnSpLocks/>
              <a:stCxn id="11" idx="2"/>
            </p:cNvCxnSpPr>
            <p:nvPr/>
          </p:nvCxnSpPr>
          <p:spPr>
            <a:xfrm flipH="1">
              <a:off x="990600" y="1859578"/>
              <a:ext cx="1476586" cy="3790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4FEFE09-FB35-714D-9BB3-05CB720BD2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7799" y="1828800"/>
              <a:ext cx="1003356" cy="3821668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5910FBF-D9C9-3140-8823-C6D1CF47A04C}"/>
                </a:ext>
              </a:extLst>
            </p:cNvPr>
            <p:cNvCxnSpPr>
              <a:cxnSpLocks/>
              <a:stCxn id="11" idx="2"/>
            </p:cNvCxnSpPr>
            <p:nvPr/>
          </p:nvCxnSpPr>
          <p:spPr>
            <a:xfrm flipH="1">
              <a:off x="1949478" y="1859578"/>
              <a:ext cx="517708" cy="368294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371EBDD-1C5D-2D4F-B61C-7479F0FB19C7}"/>
              </a:ext>
            </a:extLst>
          </p:cNvPr>
          <p:cNvGrpSpPr/>
          <p:nvPr/>
        </p:nvGrpSpPr>
        <p:grpSpPr>
          <a:xfrm>
            <a:off x="2298757" y="3154978"/>
            <a:ext cx="3721043" cy="2495490"/>
            <a:chOff x="2298757" y="3154978"/>
            <a:chExt cx="3721043" cy="249549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1C2C9A4-6223-314A-878D-C090F2C3B0CC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>
              <a:off x="2298757" y="3154978"/>
              <a:ext cx="1971718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0D97BE5-B490-6B45-85EC-1A17C77B7FC8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>
              <a:off x="2698723" y="3154978"/>
              <a:ext cx="1571752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36293EF-83ED-6342-A5D1-0B4E1552B8CC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>
              <a:off x="3124201" y="3154978"/>
              <a:ext cx="1146274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53D39C3-11D4-0C46-8AAD-CC8F8F54A958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>
              <a:off x="4270475" y="3154978"/>
              <a:ext cx="1749325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12A7-D53B-204D-B57F-D006A529F307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>
              <a:off x="4270475" y="3154978"/>
              <a:ext cx="866648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53D7BC3-8901-B847-BDD7-F531E3DD2E92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>
              <a:off x="4254445" y="3154978"/>
              <a:ext cx="16030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B648B91-3092-3045-9574-BF290FBD4C62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>
              <a:off x="3689323" y="3154978"/>
              <a:ext cx="581152" cy="2495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C5FE183-4CFE-EB47-B7C2-497B2B7C60F5}"/>
              </a:ext>
            </a:extLst>
          </p:cNvPr>
          <p:cNvSpPr txBox="1"/>
          <p:nvPr/>
        </p:nvSpPr>
        <p:spPr>
          <a:xfrm>
            <a:off x="6576329" y="2057400"/>
            <a:ext cx="14622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if (</a:t>
            </a:r>
            <a:r>
              <a:rPr lang="en-US" sz="2000" dirty="0" err="1">
                <a:latin typeface="+mn-lt"/>
              </a:rPr>
              <a:t>cond</a:t>
            </a:r>
            <a:r>
              <a:rPr lang="en-US" sz="2000" dirty="0">
                <a:latin typeface="+mn-lt"/>
              </a:rPr>
              <a:t>)</a:t>
            </a:r>
          </a:p>
          <a:p>
            <a:pPr algn="l"/>
            <a:r>
              <a:rPr lang="en-US" sz="2000" dirty="0">
                <a:latin typeface="+mn-lt"/>
              </a:rPr>
              <a:t>     if (</a:t>
            </a:r>
            <a:r>
              <a:rPr lang="en-US" sz="2000" dirty="0" err="1">
                <a:latin typeface="+mn-lt"/>
              </a:rPr>
              <a:t>cond</a:t>
            </a:r>
            <a:r>
              <a:rPr lang="en-US" sz="2000" dirty="0">
                <a:latin typeface="+mn-lt"/>
              </a:rPr>
              <a:t>)</a:t>
            </a:r>
          </a:p>
          <a:p>
            <a:pPr algn="l"/>
            <a:r>
              <a:rPr lang="en-US" sz="2000" dirty="0">
                <a:latin typeface="+mn-lt"/>
              </a:rPr>
              <a:t>          </a:t>
            </a:r>
            <a:r>
              <a:rPr lang="en-US" sz="2000" dirty="0" err="1">
                <a:latin typeface="+mn-lt"/>
              </a:rPr>
              <a:t>stmt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     else</a:t>
            </a:r>
          </a:p>
          <a:p>
            <a:pPr algn="l"/>
            <a:r>
              <a:rPr lang="en-US" sz="2000" dirty="0">
                <a:latin typeface="+mn-lt"/>
              </a:rPr>
              <a:t>          </a:t>
            </a:r>
            <a:r>
              <a:rPr lang="en-US" sz="2000" dirty="0" err="1">
                <a:latin typeface="+mn-lt"/>
              </a:rPr>
              <a:t>stmt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56239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Another Derivation</a:t>
            </a:r>
          </a:p>
        </p:txBody>
      </p:sp>
      <p:sp>
        <p:nvSpPr>
          <p:cNvPr id="32773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62400" y="0"/>
            <a:ext cx="518160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lvl="1" algn="l" eaLnBrk="1" hangingPunct="1"/>
            <a:r>
              <a:rPr lang="en-US" i="1" dirty="0" err="1"/>
              <a:t>stmt</a:t>
            </a:r>
            <a:r>
              <a:rPr lang="en-US" dirty="0"/>
              <a:t> ::= if ( </a:t>
            </a:r>
            <a:r>
              <a:rPr lang="en-US" i="1" dirty="0" err="1"/>
              <a:t>cond</a:t>
            </a:r>
            <a:r>
              <a:rPr lang="en-US" dirty="0"/>
              <a:t> ) </a:t>
            </a:r>
            <a:r>
              <a:rPr lang="en-US" i="1" dirty="0" err="1"/>
              <a:t>stmt</a:t>
            </a:r>
            <a:endParaRPr lang="en-US" i="1" dirty="0"/>
          </a:p>
          <a:p>
            <a:pPr lvl="1" algn="l" eaLnBrk="1" hangingPunct="1"/>
            <a:r>
              <a:rPr lang="en-US" dirty="0"/>
              <a:t>	    | if ( </a:t>
            </a:r>
            <a:r>
              <a:rPr lang="en-US" i="1" dirty="0" err="1"/>
              <a:t>cond</a:t>
            </a:r>
            <a:r>
              <a:rPr lang="en-US" dirty="0"/>
              <a:t> ) </a:t>
            </a:r>
            <a:r>
              <a:rPr lang="en-US" i="1" dirty="0" err="1"/>
              <a:t>stmt</a:t>
            </a:r>
            <a:r>
              <a:rPr lang="en-US" dirty="0"/>
              <a:t>  else </a:t>
            </a:r>
            <a:r>
              <a:rPr lang="en-US" i="1" dirty="0" err="1"/>
              <a:t>stmt</a:t>
            </a:r>
            <a:endParaRPr lang="en-US" i="1" dirty="0"/>
          </a:p>
          <a:p>
            <a:pPr lvl="1" algn="l" eaLnBrk="1" hangingPunct="1"/>
            <a:r>
              <a:rPr lang="en-US" dirty="0"/>
              <a:t>	    | </a:t>
            </a:r>
            <a:r>
              <a:rPr lang="en-US" i="1" dirty="0"/>
              <a:t>assign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A06221B-7658-E34B-95CE-AB48365CCE18}"/>
              </a:ext>
            </a:extLst>
          </p:cNvPr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457200" y="5650468"/>
            <a:ext cx="8229600" cy="59793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if  (    </a:t>
            </a:r>
            <a:r>
              <a:rPr lang="en-US" sz="2000" i="1" dirty="0" err="1"/>
              <a:t>cond</a:t>
            </a:r>
            <a:r>
              <a:rPr lang="en-US" sz="2000" dirty="0"/>
              <a:t>   )   if   (  </a:t>
            </a:r>
            <a:r>
              <a:rPr lang="en-US" sz="2000" i="1" dirty="0" err="1"/>
              <a:t>cond</a:t>
            </a:r>
            <a:r>
              <a:rPr lang="en-US" sz="2000" i="1" dirty="0"/>
              <a:t>   </a:t>
            </a:r>
            <a:r>
              <a:rPr lang="en-US" sz="2000" dirty="0"/>
              <a:t> )    </a:t>
            </a:r>
            <a:r>
              <a:rPr lang="en-US" sz="2000" i="1" dirty="0" err="1"/>
              <a:t>stmt</a:t>
            </a:r>
            <a:r>
              <a:rPr lang="en-US" sz="2000" dirty="0"/>
              <a:t>       else    </a:t>
            </a:r>
            <a:r>
              <a:rPr lang="en-US" sz="2000" i="1" dirty="0" err="1"/>
              <a:t>stmt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16B5D6-48DA-694D-ACA1-17091E2AC5B6}"/>
              </a:ext>
            </a:extLst>
          </p:cNvPr>
          <p:cNvSpPr txBox="1"/>
          <p:nvPr/>
        </p:nvSpPr>
        <p:spPr>
          <a:xfrm>
            <a:off x="2133601" y="1459468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stmt</a:t>
            </a:r>
            <a:endParaRPr lang="en-US" sz="2000" dirty="0">
              <a:latin typeface="+mn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546F5D9-4B3E-944C-BF75-E990183B534E}"/>
              </a:ext>
            </a:extLst>
          </p:cNvPr>
          <p:cNvGrpSpPr/>
          <p:nvPr/>
        </p:nvGrpSpPr>
        <p:grpSpPr>
          <a:xfrm>
            <a:off x="609600" y="1859578"/>
            <a:ext cx="5257800" cy="3790890"/>
            <a:chOff x="609600" y="1859578"/>
            <a:chExt cx="5257800" cy="379089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DD468D6-AD78-684A-81CC-E469B2332DD2}"/>
                </a:ext>
              </a:extLst>
            </p:cNvPr>
            <p:cNvSpPr txBox="1"/>
            <p:nvPr/>
          </p:nvSpPr>
          <p:spPr>
            <a:xfrm>
              <a:off x="2717690" y="3593068"/>
              <a:ext cx="6671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+mn-lt"/>
                </a:rPr>
                <a:t>stmt</a:t>
              </a:r>
              <a:endParaRPr lang="en-US" sz="2000" dirty="0">
                <a:latin typeface="+mn-lt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6F1A4F-99C8-CE44-B834-6B718DF33059}"/>
                </a:ext>
              </a:extLst>
            </p:cNvPr>
            <p:cNvCxnSpPr>
              <a:stCxn id="10" idx="2"/>
              <a:endCxn id="12" idx="0"/>
            </p:cNvCxnSpPr>
            <p:nvPr/>
          </p:nvCxnSpPr>
          <p:spPr>
            <a:xfrm>
              <a:off x="2467186" y="1859578"/>
              <a:ext cx="584089" cy="17334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AC9920B-3B73-534A-907D-6C8464588785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2467186" y="1859578"/>
              <a:ext cx="2714414" cy="37623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5E5456-CEF2-E44E-A9A7-D287E027AEE9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2467186" y="1859578"/>
              <a:ext cx="3400214" cy="37623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B1FB471-0877-2C46-A3D4-1FA104267F85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609600" y="1859578"/>
              <a:ext cx="1857586" cy="37623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440EF70-7841-7C42-98A5-F0FD926260C0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914400" y="1859578"/>
              <a:ext cx="1552786" cy="37623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8E03D89-9964-424E-AF12-6D319413A499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1447800" y="1859578"/>
              <a:ext cx="1019386" cy="37908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60AAB61-F457-4E49-A73F-5064107779E7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1949478" y="1859578"/>
              <a:ext cx="517708" cy="37623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5BEBF04-80F3-A94B-955E-C244D45112D8}"/>
              </a:ext>
            </a:extLst>
          </p:cNvPr>
          <p:cNvGrpSpPr/>
          <p:nvPr/>
        </p:nvGrpSpPr>
        <p:grpSpPr>
          <a:xfrm>
            <a:off x="2324101" y="3993178"/>
            <a:ext cx="1943099" cy="1657290"/>
            <a:chOff x="2324101" y="3993178"/>
            <a:chExt cx="1943099" cy="165729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4CCCC64-05C6-0B48-B01A-487C5E7128EF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 flipH="1">
              <a:off x="2324101" y="3993178"/>
              <a:ext cx="727174" cy="16287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B20BF83-A0AB-5D47-99D7-68BFB13FA337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 flipH="1">
              <a:off x="2679673" y="3993178"/>
              <a:ext cx="371602" cy="16287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332DABB-CD61-764F-B43B-BDC1E0262A34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>
              <a:off x="3051275" y="3993178"/>
              <a:ext cx="606325" cy="1628715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4C91C82-C787-6C42-9C33-AE6C31ED4FD7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>
              <a:off x="3051275" y="3993178"/>
              <a:ext cx="1215925" cy="165729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2798209-2CF0-4243-9A2F-1AE8ACE52A4B}"/>
              </a:ext>
            </a:extLst>
          </p:cNvPr>
          <p:cNvSpPr txBox="1"/>
          <p:nvPr/>
        </p:nvSpPr>
        <p:spPr>
          <a:xfrm>
            <a:off x="6576329" y="2057400"/>
            <a:ext cx="14622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if (</a:t>
            </a:r>
            <a:r>
              <a:rPr lang="en-US" sz="2000" dirty="0" err="1">
                <a:latin typeface="+mn-lt"/>
              </a:rPr>
              <a:t>cond</a:t>
            </a:r>
            <a:r>
              <a:rPr lang="en-US" sz="2000" dirty="0">
                <a:latin typeface="+mn-lt"/>
              </a:rPr>
              <a:t>)</a:t>
            </a:r>
          </a:p>
          <a:p>
            <a:pPr algn="l"/>
            <a:r>
              <a:rPr lang="en-US" sz="2000" dirty="0">
                <a:latin typeface="+mn-lt"/>
              </a:rPr>
              <a:t>     if (</a:t>
            </a:r>
            <a:r>
              <a:rPr lang="en-US" sz="2000" dirty="0" err="1">
                <a:latin typeface="+mn-lt"/>
              </a:rPr>
              <a:t>cond</a:t>
            </a:r>
            <a:r>
              <a:rPr lang="en-US" sz="2000" dirty="0">
                <a:latin typeface="+mn-lt"/>
              </a:rPr>
              <a:t>)</a:t>
            </a:r>
          </a:p>
          <a:p>
            <a:pPr algn="l"/>
            <a:r>
              <a:rPr lang="en-US" sz="2000" dirty="0">
                <a:latin typeface="+mn-lt"/>
              </a:rPr>
              <a:t>          </a:t>
            </a:r>
            <a:r>
              <a:rPr lang="en-US" sz="2000" dirty="0" err="1">
                <a:latin typeface="+mn-lt"/>
              </a:rPr>
              <a:t>stmt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else</a:t>
            </a:r>
          </a:p>
          <a:p>
            <a:pPr algn="l"/>
            <a:r>
              <a:rPr lang="en-US" sz="2000" dirty="0">
                <a:latin typeface="+mn-lt"/>
              </a:rPr>
              <a:t>     </a:t>
            </a:r>
            <a:r>
              <a:rPr lang="en-US" sz="2000" dirty="0" err="1">
                <a:latin typeface="+mn-lt"/>
              </a:rPr>
              <a:t>stmt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74611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Solving if Ambiguity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Fix the grammar to separate </a:t>
            </a:r>
            <a:r>
              <a:rPr lang="en-US" b="1" dirty="0">
                <a:latin typeface="Courier New"/>
                <a:cs typeface="Courier New"/>
              </a:rPr>
              <a:t>if</a:t>
            </a:r>
            <a:r>
              <a:rPr lang="en-US" dirty="0"/>
              <a:t> statements with </a:t>
            </a:r>
            <a:r>
              <a:rPr lang="en-US" b="1" dirty="0">
                <a:latin typeface="Courier New"/>
                <a:cs typeface="Courier New"/>
              </a:rPr>
              <a:t>else </a:t>
            </a:r>
            <a:r>
              <a:rPr lang="en-US" dirty="0"/>
              <a:t>from if statements with no </a:t>
            </a:r>
            <a:r>
              <a:rPr lang="en-US" b="1" dirty="0">
                <a:latin typeface="Courier New"/>
                <a:cs typeface="Courier New"/>
              </a:rPr>
              <a:t>else</a:t>
            </a:r>
          </a:p>
          <a:p>
            <a:pPr lvl="1"/>
            <a:r>
              <a:rPr lang="en-US" dirty="0"/>
              <a:t>Done in original Java reference grammar</a:t>
            </a:r>
          </a:p>
          <a:p>
            <a:pPr lvl="1"/>
            <a:r>
              <a:rPr lang="en-US" dirty="0"/>
              <a:t>Adds lots of non-terminals</a:t>
            </a:r>
          </a:p>
          <a:p>
            <a:pPr lvl="2"/>
            <a:r>
              <a:rPr lang="en-US" dirty="0"/>
              <a:t>Need productions for things like </a:t>
            </a:r>
            <a:r>
              <a:rPr lang="ja-JP" altLang="en-US" dirty="0"/>
              <a:t>“</a:t>
            </a:r>
            <a:r>
              <a:rPr lang="en-US" dirty="0"/>
              <a:t>while statement that contains an unmatched if</a:t>
            </a:r>
            <a:r>
              <a:rPr lang="ja-JP" altLang="en-US" dirty="0"/>
              <a:t>”</a:t>
            </a:r>
            <a:r>
              <a:rPr lang="en-US" dirty="0"/>
              <a:t> and </a:t>
            </a:r>
            <a:r>
              <a:rPr lang="ja-JP" altLang="en-US" dirty="0"/>
              <a:t>“</a:t>
            </a:r>
            <a:r>
              <a:rPr lang="en-US" dirty="0"/>
              <a:t>while statement with only matched ifs</a:t>
            </a:r>
            <a:r>
              <a:rPr lang="ja-JP" altLang="en-US" dirty="0"/>
              <a:t>”</a:t>
            </a:r>
            <a:r>
              <a:rPr lang="en-US" dirty="0"/>
              <a:t>, etc. etc. etc.</a:t>
            </a:r>
          </a:p>
          <a:p>
            <a:r>
              <a:rPr lang="en-US" dirty="0"/>
              <a:t>Use some ad-hoc rule in parser</a:t>
            </a:r>
          </a:p>
          <a:p>
            <a:pPr lvl="1"/>
            <a:r>
              <a:rPr lang="ja-JP" altLang="en-US" dirty="0"/>
              <a:t>“</a:t>
            </a:r>
            <a:r>
              <a:rPr lang="en-US" dirty="0"/>
              <a:t>else matches closest unpaired if</a:t>
            </a:r>
            <a:r>
              <a:rPr lang="ja-JP" altLang="en-US" dirty="0"/>
              <a:t>”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1636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Parsing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The syntax of most programming languages can be specified by a </a:t>
            </a:r>
            <a:r>
              <a:rPr lang="en-US" i="1" dirty="0">
                <a:solidFill>
                  <a:srgbClr val="0000FF"/>
                </a:solidFill>
              </a:rPr>
              <a:t>context-free grammar </a:t>
            </a:r>
            <a:r>
              <a:rPr lang="en-US" dirty="0"/>
              <a:t>(CGF)</a:t>
            </a:r>
          </a:p>
          <a:p>
            <a:pPr lvl="1"/>
            <a:r>
              <a:rPr lang="en-US" dirty="0"/>
              <a:t>A grammar allowing recursive rules (</a:t>
            </a:r>
            <a:r>
              <a:rPr lang="en-US" i="1" dirty="0"/>
              <a:t>A</a:t>
            </a:r>
            <a:r>
              <a:rPr lang="en-US" dirty="0"/>
              <a:t> ::= … </a:t>
            </a:r>
            <a:r>
              <a:rPr lang="en-US" i="1" dirty="0"/>
              <a:t>A</a:t>
            </a:r>
            <a:r>
              <a:rPr lang="en-US" dirty="0"/>
              <a:t> …)</a:t>
            </a:r>
          </a:p>
          <a:p>
            <a:r>
              <a:rPr lang="en-US" b="1" dirty="0">
                <a:solidFill>
                  <a:srgbClr val="0000FF"/>
                </a:solidFill>
              </a:rPr>
              <a:t>Parsing</a:t>
            </a:r>
            <a:r>
              <a:rPr lang="en-US" dirty="0"/>
              <a:t>: Given a grammar </a:t>
            </a:r>
            <a:r>
              <a:rPr lang="en-US" i="1" dirty="0">
                <a:solidFill>
                  <a:srgbClr val="0000FF"/>
                </a:solidFill>
              </a:rPr>
              <a:t>G</a:t>
            </a:r>
            <a:r>
              <a:rPr lang="en-US" dirty="0"/>
              <a:t>  and a sentence </a:t>
            </a:r>
            <a:r>
              <a:rPr lang="en-US" i="1" dirty="0">
                <a:solidFill>
                  <a:srgbClr val="0000FF"/>
                </a:solidFill>
              </a:rPr>
              <a:t>w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in </a:t>
            </a:r>
            <a:br>
              <a:rPr lang="en-US" dirty="0"/>
            </a:br>
            <a:r>
              <a:rPr lang="en-US" i="1" dirty="0">
                <a:solidFill>
                  <a:srgbClr val="0000FF"/>
                </a:solidFill>
              </a:rPr>
              <a:t>L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i="1" dirty="0">
                <a:solidFill>
                  <a:srgbClr val="0000FF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, traverse the derivation (parse tree) for </a:t>
            </a:r>
            <a:r>
              <a:rPr lang="en-US" i="1" dirty="0"/>
              <a:t>w</a:t>
            </a:r>
            <a:r>
              <a:rPr lang="en-US" dirty="0"/>
              <a:t> in some </a:t>
            </a:r>
            <a:r>
              <a:rPr lang="en-US" i="1" dirty="0">
                <a:solidFill>
                  <a:srgbClr val="0000FF"/>
                </a:solidFill>
              </a:rPr>
              <a:t>standard order </a:t>
            </a:r>
            <a:r>
              <a:rPr lang="en-US" dirty="0"/>
              <a:t>and do </a:t>
            </a:r>
            <a:r>
              <a:rPr lang="en-US" i="1" dirty="0">
                <a:solidFill>
                  <a:srgbClr val="0000FF"/>
                </a:solidFill>
              </a:rPr>
              <a:t>something useful </a:t>
            </a:r>
            <a:r>
              <a:rPr lang="en-US" dirty="0"/>
              <a:t>at each node</a:t>
            </a:r>
          </a:p>
          <a:p>
            <a:pPr lvl="1"/>
            <a:r>
              <a:rPr lang="en-US" dirty="0"/>
              <a:t>The tree might not be produced explicitly, but the control flow of a parser corresponds to a traversal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00078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Parser Tools and Operators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Most parser tools can cope with ambiguous grammars</a:t>
            </a:r>
          </a:p>
          <a:p>
            <a:pPr lvl="1"/>
            <a:r>
              <a:rPr lang="en-US"/>
              <a:t>Makes life simpler if used with discipline</a:t>
            </a:r>
          </a:p>
          <a:p>
            <a:r>
              <a:rPr lang="en-US"/>
              <a:t>Typically one can specify operator precedence &amp; associativity</a:t>
            </a:r>
          </a:p>
          <a:p>
            <a:pPr lvl="1"/>
            <a:r>
              <a:rPr lang="en-US"/>
              <a:t>Allows simpler, ambiguous grammar with fewer nonterminals as basis for generated parser, without creating problems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13258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/>
              <a:t>Parser Tools and Ambiguous Grammars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Possible rules for resolving other problems</a:t>
            </a:r>
          </a:p>
          <a:p>
            <a:pPr lvl="1"/>
            <a:r>
              <a:rPr lang="en-US" dirty="0"/>
              <a:t>Earlier productions in the grammar preferred to later ones</a:t>
            </a:r>
          </a:p>
          <a:p>
            <a:pPr lvl="1"/>
            <a:r>
              <a:rPr lang="en-US" dirty="0"/>
              <a:t>Longest match used if there is a choice</a:t>
            </a:r>
          </a:p>
          <a:p>
            <a:r>
              <a:rPr lang="en-US" dirty="0"/>
              <a:t>Parser tools normally allow for this</a:t>
            </a:r>
          </a:p>
          <a:p>
            <a:pPr lvl="1"/>
            <a:r>
              <a:rPr lang="en-US" dirty="0"/>
              <a:t>But be sure that what the tool does is really what you want</a:t>
            </a:r>
          </a:p>
          <a:p>
            <a:pPr lvl="2"/>
            <a:r>
              <a:rPr lang="en-US" dirty="0"/>
              <a:t>(Order in the input is particularly error-prone – reordering the input lines can change the meaning! </a:t>
            </a:r>
            <a:r>
              <a:rPr lang="en-US" dirty="0">
                <a:sym typeface="Wingdings"/>
              </a:rPr>
              <a:t>)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95964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Or…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848600" cy="44958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If the parser is hand-written, either fudge the grammar or the parser, or cheat a little where it helps.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to be continued…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62858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Old Example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173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76800" y="0"/>
            <a:ext cx="4278034" cy="20621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buClrTx/>
              <a:buSzTx/>
              <a:buFontTx/>
              <a:buNone/>
            </a:pPr>
            <a:r>
              <a:rPr lang="en-US" sz="1600" i="1" dirty="0"/>
              <a:t>program</a:t>
            </a:r>
            <a:r>
              <a:rPr lang="en-US" sz="1600" dirty="0"/>
              <a:t> ::= </a:t>
            </a:r>
            <a:r>
              <a:rPr lang="en-US" sz="1600" i="1" dirty="0"/>
              <a:t>statement</a:t>
            </a:r>
            <a:r>
              <a:rPr lang="en-US" sz="1600" dirty="0"/>
              <a:t> | </a:t>
            </a:r>
            <a:r>
              <a:rPr lang="en-US" sz="1600" i="1" dirty="0"/>
              <a:t>program</a:t>
            </a:r>
            <a:r>
              <a:rPr lang="en-US" sz="1600" dirty="0"/>
              <a:t> </a:t>
            </a:r>
            <a:r>
              <a:rPr lang="en-US" sz="1600" i="1" dirty="0"/>
              <a:t>statement</a:t>
            </a:r>
          </a:p>
          <a:p>
            <a:pPr algn="l">
              <a:buClrTx/>
              <a:buSzTx/>
              <a:buFontTx/>
              <a:buNone/>
            </a:pPr>
            <a:r>
              <a:rPr lang="en-US" sz="1600" i="1" dirty="0"/>
              <a:t>statement</a:t>
            </a:r>
            <a:r>
              <a:rPr lang="en-US" sz="1600" dirty="0"/>
              <a:t> ::= </a:t>
            </a:r>
            <a:r>
              <a:rPr lang="en-US" sz="1600" i="1" dirty="0" err="1"/>
              <a:t>assignStmt</a:t>
            </a:r>
            <a:r>
              <a:rPr lang="en-US" sz="1600" dirty="0"/>
              <a:t> | </a:t>
            </a:r>
            <a:r>
              <a:rPr lang="en-US" sz="1600" i="1" dirty="0" err="1"/>
              <a:t>ifStmt</a:t>
            </a:r>
            <a:endParaRPr lang="en-US" sz="1600" i="1" dirty="0"/>
          </a:p>
          <a:p>
            <a:pPr algn="l">
              <a:buClrTx/>
              <a:buSzTx/>
              <a:buFontTx/>
              <a:buNone/>
            </a:pPr>
            <a:r>
              <a:rPr lang="en-US" sz="1600" i="1" dirty="0" err="1"/>
              <a:t>assignStmt</a:t>
            </a:r>
            <a:r>
              <a:rPr lang="en-US" sz="1600" dirty="0"/>
              <a:t> ::= </a:t>
            </a:r>
            <a:r>
              <a:rPr lang="en-US" sz="1600" i="1" dirty="0"/>
              <a:t>id</a:t>
            </a:r>
            <a:r>
              <a:rPr lang="en-US" sz="1600" dirty="0"/>
              <a:t> = </a:t>
            </a:r>
            <a:r>
              <a:rPr lang="en-US" sz="1600" i="1" dirty="0" err="1"/>
              <a:t>expr</a:t>
            </a:r>
            <a:r>
              <a:rPr lang="en-US" sz="1600" dirty="0"/>
              <a:t> ;</a:t>
            </a:r>
          </a:p>
          <a:p>
            <a:pPr algn="l">
              <a:buClrTx/>
              <a:buSzTx/>
              <a:buFontTx/>
              <a:buNone/>
            </a:pPr>
            <a:r>
              <a:rPr lang="en-US" sz="1600" i="1" dirty="0" err="1"/>
              <a:t>ifStmt</a:t>
            </a:r>
            <a:r>
              <a:rPr lang="en-US" sz="1600" dirty="0"/>
              <a:t> ::= if ( </a:t>
            </a:r>
            <a:r>
              <a:rPr lang="en-US" sz="1600" i="1" dirty="0" err="1"/>
              <a:t>expr</a:t>
            </a:r>
            <a:r>
              <a:rPr lang="en-US" sz="1600" dirty="0"/>
              <a:t> ) </a:t>
            </a:r>
            <a:r>
              <a:rPr lang="en-US" sz="1600" i="1" dirty="0"/>
              <a:t>statement</a:t>
            </a:r>
          </a:p>
          <a:p>
            <a:pPr algn="l">
              <a:buClrTx/>
              <a:buSzTx/>
              <a:buFontTx/>
              <a:buNone/>
            </a:pPr>
            <a:r>
              <a:rPr lang="en-US" sz="1600" i="1" dirty="0" err="1"/>
              <a:t>expr</a:t>
            </a:r>
            <a:r>
              <a:rPr lang="en-US" sz="1600" dirty="0"/>
              <a:t> ::= </a:t>
            </a:r>
            <a:r>
              <a:rPr lang="en-US" sz="1600" i="1" dirty="0"/>
              <a:t>id</a:t>
            </a:r>
            <a:r>
              <a:rPr lang="en-US" sz="1600" dirty="0"/>
              <a:t> | </a:t>
            </a:r>
            <a:r>
              <a:rPr lang="en-US" sz="1600" i="1" dirty="0" err="1"/>
              <a:t>int</a:t>
            </a:r>
            <a:r>
              <a:rPr lang="en-US" sz="1600" dirty="0"/>
              <a:t> | </a:t>
            </a:r>
            <a:r>
              <a:rPr lang="en-US" sz="1600" i="1" dirty="0" err="1"/>
              <a:t>expr</a:t>
            </a:r>
            <a:r>
              <a:rPr lang="en-US" sz="1600" dirty="0"/>
              <a:t> + </a:t>
            </a:r>
            <a:r>
              <a:rPr lang="en-US" sz="1600" i="1" dirty="0" err="1"/>
              <a:t>expr</a:t>
            </a:r>
            <a:endParaRPr lang="en-US" sz="1600" i="1" dirty="0"/>
          </a:p>
          <a:p>
            <a:pPr algn="l">
              <a:buClrTx/>
              <a:buSzTx/>
              <a:buFontTx/>
              <a:buNone/>
            </a:pPr>
            <a:r>
              <a:rPr lang="en-US" sz="1600" i="1" dirty="0"/>
              <a:t>id</a:t>
            </a:r>
            <a:r>
              <a:rPr lang="en-US" sz="1600" dirty="0"/>
              <a:t> ::= a | b | c | </a:t>
            </a:r>
            <a:r>
              <a:rPr lang="en-US" sz="1600" dirty="0" err="1"/>
              <a:t>i</a:t>
            </a:r>
            <a:r>
              <a:rPr lang="en-US" sz="1600" dirty="0"/>
              <a:t> | j | k | n | x | y | z</a:t>
            </a:r>
          </a:p>
          <a:p>
            <a:pPr algn="l">
              <a:buClrTx/>
              <a:buSzTx/>
              <a:buFontTx/>
              <a:buNone/>
            </a:pPr>
            <a:r>
              <a:rPr lang="en-US" sz="1600" dirty="0" err="1"/>
              <a:t>int</a:t>
            </a:r>
            <a:r>
              <a:rPr lang="en-US" sz="1600" dirty="0"/>
              <a:t> ::= 0 | 1 | 2 | 3 | 4 | 5 | 6 | 7 | 8 | 9</a:t>
            </a:r>
          </a:p>
          <a:p>
            <a:pPr algn="l">
              <a:buClrTx/>
              <a:buSzTx/>
              <a:buFontTx/>
              <a:buNone/>
            </a:pPr>
            <a:endParaRPr lang="en-US" sz="1600" dirty="0"/>
          </a:p>
        </p:txBody>
      </p:sp>
      <p:sp>
        <p:nvSpPr>
          <p:cNvPr id="7226" name="Text Box 6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343400" y="762000"/>
            <a:ext cx="48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 dirty="0">
                <a:solidFill>
                  <a:srgbClr val="0000FF"/>
                </a:solidFill>
              </a:rPr>
              <a:t>G </a:t>
            </a:r>
            <a:endParaRPr lang="en-US" sz="9600" u="sng" dirty="0">
              <a:solidFill>
                <a:srgbClr val="0000FF"/>
              </a:solidFill>
            </a:endParaRPr>
          </a:p>
        </p:txBody>
      </p:sp>
      <p:sp>
        <p:nvSpPr>
          <p:cNvPr id="7227" name="Text Box 6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4325" y="5638800"/>
            <a:ext cx="5514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0000FF"/>
                </a:solidFill>
              </a:rPr>
              <a:t>w </a:t>
            </a:r>
          </a:p>
        </p:txBody>
      </p:sp>
      <p:sp>
        <p:nvSpPr>
          <p:cNvPr id="7228" name="Line 70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762000" y="5903912"/>
            <a:ext cx="3048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7229" name="Line 71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864100" y="152400"/>
            <a:ext cx="0" cy="1524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499C03-0700-3C47-874A-6EFA2D05AE35}"/>
              </a:ext>
            </a:extLst>
          </p:cNvPr>
          <p:cNvGrpSpPr/>
          <p:nvPr/>
        </p:nvGrpSpPr>
        <p:grpSpPr>
          <a:xfrm>
            <a:off x="1123052" y="1882775"/>
            <a:ext cx="6954148" cy="4217690"/>
            <a:chOff x="1123052" y="1882775"/>
            <a:chExt cx="6954148" cy="4217690"/>
          </a:xfrm>
        </p:grpSpPr>
        <p:sp>
          <p:nvSpPr>
            <p:cNvPr id="7174" name="Text Box 5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55988" y="1882775"/>
              <a:ext cx="1213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program</a:t>
              </a:r>
            </a:p>
          </p:txBody>
        </p:sp>
        <p:sp>
          <p:nvSpPr>
            <p:cNvPr id="7175" name="Text Box 6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667000" y="2452688"/>
              <a:ext cx="1213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program</a:t>
              </a:r>
            </a:p>
          </p:txBody>
        </p:sp>
        <p:sp>
          <p:nvSpPr>
            <p:cNvPr id="7176" name="Text Box 7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828800" y="3025775"/>
              <a:ext cx="139648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/>
                <a:t>statement</a:t>
              </a:r>
            </a:p>
          </p:txBody>
        </p:sp>
        <p:sp>
          <p:nvSpPr>
            <p:cNvPr id="7177" name="Text Box 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876800" y="2797175"/>
              <a:ext cx="139648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statement</a:t>
              </a:r>
            </a:p>
          </p:txBody>
        </p:sp>
        <p:sp>
          <p:nvSpPr>
            <p:cNvPr id="7178" name="Text Box 9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029200" y="3297766"/>
              <a:ext cx="9322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 dirty="0" err="1"/>
                <a:t>ifStmt</a:t>
              </a:r>
              <a:endParaRPr lang="en-US" sz="2000" i="1" dirty="0"/>
            </a:p>
          </p:txBody>
        </p:sp>
        <p:sp>
          <p:nvSpPr>
            <p:cNvPr id="7179" name="Text Box 10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304925" y="3863975"/>
              <a:ext cx="149842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assignStmt</a:t>
              </a:r>
            </a:p>
          </p:txBody>
        </p:sp>
        <p:sp>
          <p:nvSpPr>
            <p:cNvPr id="7180" name="Text Box 20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424613" y="3635375"/>
              <a:ext cx="139648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statement</a:t>
              </a:r>
            </a:p>
          </p:txBody>
        </p:sp>
        <p:sp>
          <p:nvSpPr>
            <p:cNvPr id="7181" name="Text Box 21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267200" y="4154488"/>
              <a:ext cx="7577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expr</a:t>
              </a:r>
            </a:p>
          </p:txBody>
        </p:sp>
        <p:sp>
          <p:nvSpPr>
            <p:cNvPr id="7182" name="Text Box 22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6410325" y="4092575"/>
              <a:ext cx="149842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assignStmt</a:t>
              </a:r>
            </a:p>
          </p:txBody>
        </p:sp>
        <p:sp>
          <p:nvSpPr>
            <p:cNvPr id="7183" name="Text Box 23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733800" y="4625975"/>
              <a:ext cx="19753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expr         expr</a:t>
              </a:r>
            </a:p>
          </p:txBody>
        </p:sp>
        <p:sp>
          <p:nvSpPr>
            <p:cNvPr id="7184" name="Text Box 24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245350" y="5159375"/>
              <a:ext cx="6078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int	</a:t>
              </a:r>
            </a:p>
          </p:txBody>
        </p:sp>
        <p:sp>
          <p:nvSpPr>
            <p:cNvPr id="7185" name="Text Box 25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740150" y="5159375"/>
              <a:ext cx="6078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id	</a:t>
              </a:r>
            </a:p>
          </p:txBody>
        </p:sp>
        <p:sp>
          <p:nvSpPr>
            <p:cNvPr id="7186" name="Text Box 26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327775" y="4611688"/>
              <a:ext cx="15993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id        expr</a:t>
              </a:r>
            </a:p>
          </p:txBody>
        </p:sp>
        <p:sp>
          <p:nvSpPr>
            <p:cNvPr id="7187" name="Text Box 27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758950" y="5159375"/>
              <a:ext cx="6078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int	</a:t>
              </a:r>
            </a:p>
          </p:txBody>
        </p:sp>
        <p:sp>
          <p:nvSpPr>
            <p:cNvPr id="7188" name="Text Box 28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1198563" y="4625975"/>
              <a:ext cx="13589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id     expr</a:t>
              </a:r>
            </a:p>
          </p:txBody>
        </p:sp>
        <p:sp>
          <p:nvSpPr>
            <p:cNvPr id="7189" name="Line 29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>
              <a:off x="2514600" y="2819400"/>
              <a:ext cx="53340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0" name="Line 30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 flipH="1">
              <a:off x="1905000" y="3392488"/>
              <a:ext cx="45720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1" name="Line 31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H="1">
              <a:off x="1447800" y="4230688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2" name="Line 32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flipH="1">
              <a:off x="1676400" y="4230688"/>
              <a:ext cx="152400" cy="1447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3" name="Line 33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1828800" y="4230688"/>
              <a:ext cx="762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4" name="Line 35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1828800" y="4230688"/>
              <a:ext cx="609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5" name="Line 36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2438400" y="4687888"/>
              <a:ext cx="0" cy="990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6" name="Line 37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H="1">
              <a:off x="3429000" y="2297113"/>
              <a:ext cx="533400" cy="2174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7" name="Line 38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3962400" y="2286000"/>
              <a:ext cx="1447800" cy="573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8" name="Line 39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1371600" y="4992688"/>
              <a:ext cx="0" cy="76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199" name="Line 40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1981200" y="4992688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0" name="Line 42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1981200" y="5449888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1" name="Line 43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5410200" y="3163888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2" name="Line 44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 flipH="1">
              <a:off x="2971800" y="3621088"/>
              <a:ext cx="243840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3" name="Line 45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 flipH="1">
              <a:off x="2895600" y="4306888"/>
              <a:ext cx="76200" cy="1371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4" name="Line 46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 flipH="1">
              <a:off x="3429000" y="3621088"/>
              <a:ext cx="1981200" cy="990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5" name="Line 47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3429000" y="4611688"/>
              <a:ext cx="0" cy="1066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6" name="Line 48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 flipH="1">
              <a:off x="4648200" y="3621088"/>
              <a:ext cx="76200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7" name="Line 49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5410200" y="3621088"/>
              <a:ext cx="304800" cy="2057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8" name="Line 50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5410200" y="3621088"/>
              <a:ext cx="1524000" cy="76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09" name="Line 51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6934200" y="39592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0" name="Line 52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 flipH="1">
              <a:off x="6553200" y="4459288"/>
              <a:ext cx="3810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1" name="Line 53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6934200" y="4459288"/>
              <a:ext cx="76200" cy="1295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2" name="Line 54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6934200" y="4459288"/>
              <a:ext cx="4572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3" name="Line 55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6934200" y="4459288"/>
              <a:ext cx="91440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4" name="Line 56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7848600" y="4764088"/>
              <a:ext cx="0" cy="914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5" name="Line 57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7467600" y="4992688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6" name="Line 58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>
              <a:off x="7467600" y="5526088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7" name="Line 59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6553200" y="4992688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8" name="Line 60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 flipH="1">
              <a:off x="4191000" y="4459288"/>
              <a:ext cx="3810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19" name="Line 61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>
              <a:off x="4572000" y="4459288"/>
              <a:ext cx="4572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20" name="Line 62"/>
            <p:cNvSpPr>
              <a:spLocks noChangeShapeType="1"/>
            </p:cNvSpPr>
            <p:nvPr>
              <p:custDataLst>
                <p:tags r:id="rId53"/>
              </p:custDataLst>
            </p:nvPr>
          </p:nvSpPr>
          <p:spPr bwMode="auto">
            <a:xfrm flipH="1">
              <a:off x="3962400" y="4916488"/>
              <a:ext cx="7620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21" name="Line 63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3886200" y="5449888"/>
              <a:ext cx="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22" name="Text Box 64"/>
            <p:cNvSpPr txBox="1"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4959350" y="5159375"/>
              <a:ext cx="6078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charset="0"/>
                <a:defRPr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i="1"/>
                <a:t>int	</a:t>
              </a:r>
            </a:p>
          </p:txBody>
        </p:sp>
        <p:sp>
          <p:nvSpPr>
            <p:cNvPr id="7223" name="Line 65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5181600" y="4992688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24" name="Line 66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>
              <a:off x="5181600" y="5526088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225" name="Line 67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4572000" y="4459288"/>
              <a:ext cx="0" cy="1219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8875DBA-7E4A-CE4E-8988-2798CDCFABF8}"/>
                </a:ext>
              </a:extLst>
            </p:cNvPr>
            <p:cNvSpPr txBox="1"/>
            <p:nvPr/>
          </p:nvSpPr>
          <p:spPr>
            <a:xfrm>
              <a:off x="1123052" y="5638800"/>
              <a:ext cx="69541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 a  = 1    ;    if    (     a      +     1     )        b   =    2   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699217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ja-JP" altLang="en-US"/>
              <a:t>“</a:t>
            </a:r>
            <a:r>
              <a:rPr lang="en-US"/>
              <a:t>Standard Order</a:t>
            </a:r>
            <a:r>
              <a:rPr lang="ja-JP" altLang="en-US"/>
              <a:t>”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For practical reasons we want the parser to be </a:t>
            </a:r>
            <a:r>
              <a:rPr lang="en-US" i="1" dirty="0">
                <a:solidFill>
                  <a:srgbClr val="0000FF"/>
                </a:solidFill>
              </a:rPr>
              <a:t>deterministic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(no backtracking), and we want to examine the source program from </a:t>
            </a:r>
            <a:r>
              <a:rPr lang="en-US" i="1" dirty="0">
                <a:solidFill>
                  <a:srgbClr val="0000FF"/>
                </a:solidFill>
              </a:rPr>
              <a:t>left to right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(i.e., parse the program in linear time in the order it appears in the source file)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6262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Common Orderings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Top-down</a:t>
            </a:r>
          </a:p>
          <a:p>
            <a:pPr lvl="1"/>
            <a:r>
              <a:rPr lang="en-US" dirty="0"/>
              <a:t>Start with the root</a:t>
            </a:r>
          </a:p>
          <a:p>
            <a:pPr lvl="1"/>
            <a:r>
              <a:rPr lang="en-US" dirty="0"/>
              <a:t>Traverse the parse tree depth-first, left-to-right (leftmost derivation)</a:t>
            </a:r>
          </a:p>
          <a:p>
            <a:pPr lvl="1"/>
            <a:r>
              <a:rPr lang="en-US" dirty="0"/>
              <a:t>LL(k), recursive-descent</a:t>
            </a:r>
          </a:p>
          <a:p>
            <a:r>
              <a:rPr lang="en-US" dirty="0"/>
              <a:t>Bottom-up</a:t>
            </a:r>
          </a:p>
          <a:p>
            <a:pPr lvl="1"/>
            <a:r>
              <a:rPr lang="en-US" dirty="0"/>
              <a:t>Start at leaves and build up to the root</a:t>
            </a:r>
          </a:p>
          <a:p>
            <a:pPr lvl="2"/>
            <a:r>
              <a:rPr lang="en-US" dirty="0"/>
              <a:t>Effectively a rightmost derivation in reverse(!)</a:t>
            </a:r>
          </a:p>
          <a:p>
            <a:pPr lvl="1"/>
            <a:r>
              <a:rPr lang="en-US" dirty="0"/>
              <a:t>LR(k) and subsets (LALR(k), SLR(k), etc.)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FF9075-D3EB-3A45-8C3D-048ED14720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152400"/>
            <a:ext cx="3352800" cy="21015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210431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ja-JP" altLang="en-US"/>
              <a:t>“</a:t>
            </a:r>
            <a:r>
              <a:rPr lang="en-US"/>
              <a:t>Something Useful</a:t>
            </a:r>
            <a:r>
              <a:rPr lang="ja-JP" altLang="en-US"/>
              <a:t>”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At each point (node) in the traversal, perform some </a:t>
            </a:r>
            <a:r>
              <a:rPr lang="en-US" i="1" dirty="0">
                <a:solidFill>
                  <a:srgbClr val="0000FF"/>
                </a:solidFill>
              </a:rPr>
              <a:t>semantic action</a:t>
            </a:r>
          </a:p>
          <a:p>
            <a:pPr lvl="1"/>
            <a:r>
              <a:rPr lang="en-US" dirty="0"/>
              <a:t>Construct nodes of full parse tree (rare)</a:t>
            </a:r>
          </a:p>
          <a:p>
            <a:pPr lvl="1"/>
            <a:r>
              <a:rPr lang="en-US" dirty="0"/>
              <a:t>Construct abstract syntax tree (common)</a:t>
            </a:r>
          </a:p>
          <a:p>
            <a:pPr lvl="1"/>
            <a:r>
              <a:rPr lang="en-US" dirty="0"/>
              <a:t>Construct linear, lower-level representation (more common in later parts of a modern compiler)</a:t>
            </a:r>
          </a:p>
          <a:p>
            <a:pPr lvl="1"/>
            <a:r>
              <a:rPr lang="en-US" dirty="0"/>
              <a:t>Generate target code or interpret on the fly </a:t>
            </a:r>
            <a:br>
              <a:rPr lang="en-US" dirty="0"/>
            </a:br>
            <a:r>
              <a:rPr lang="en-US" dirty="0"/>
              <a:t>(1-pass compilers &amp; interpreters; not common in production compilers – but works for our project)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0424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Context-Free Grammars </a:t>
            </a:r>
            <a:r>
              <a:rPr lang="en-US" sz="4000">
                <a:latin typeface="Arial" charset="0"/>
              </a:rPr>
              <a:t>(review)</a:t>
            </a:r>
            <a:endParaRPr lang="en-US"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Formally, a grammar </a:t>
            </a:r>
            <a:r>
              <a:rPr lang="en-US" sz="2800" i="1">
                <a:latin typeface="Arial" charset="0"/>
              </a:rPr>
              <a:t>G</a:t>
            </a:r>
            <a:r>
              <a:rPr lang="en-US" sz="2800">
                <a:latin typeface="Arial" charset="0"/>
              </a:rPr>
              <a:t>  is a tuple</a:t>
            </a:r>
            <a:r>
              <a:rPr lang="en-US" sz="2800" i="1">
                <a:latin typeface="Arial" charset="0"/>
              </a:rPr>
              <a:t> &lt;N,</a:t>
            </a:r>
            <a:r>
              <a:rPr lang="el-GR" sz="2800">
                <a:latin typeface="Arial" charset="0"/>
              </a:rPr>
              <a:t>Σ</a:t>
            </a:r>
            <a:r>
              <a:rPr lang="en-US" sz="2800" i="1">
                <a:latin typeface="Arial" charset="0"/>
              </a:rPr>
              <a:t>,P,S&gt; </a:t>
            </a:r>
            <a:r>
              <a:rPr lang="en-US" sz="2800">
                <a:latin typeface="Arial" charset="0"/>
              </a:rPr>
              <a:t>where:</a:t>
            </a:r>
          </a:p>
          <a:p>
            <a:pPr lvl="1" eaLnBrk="1" hangingPunct="1"/>
            <a:r>
              <a:rPr lang="en-US" sz="2400" i="1">
                <a:latin typeface="Arial" charset="0"/>
              </a:rPr>
              <a:t>N</a:t>
            </a:r>
            <a:r>
              <a:rPr lang="en-US" sz="2400">
                <a:latin typeface="Arial" charset="0"/>
              </a:rPr>
              <a:t>  a finite set of non-terminal symbols</a:t>
            </a:r>
          </a:p>
          <a:p>
            <a:pPr lvl="1" eaLnBrk="1" hangingPunct="1"/>
            <a:r>
              <a:rPr lang="el-GR" sz="2400">
                <a:latin typeface="Arial" charset="0"/>
              </a:rPr>
              <a:t>Σ</a:t>
            </a:r>
            <a:r>
              <a:rPr lang="en-US" sz="2400">
                <a:latin typeface="Arial" charset="0"/>
              </a:rPr>
              <a:t>  a finite set of terminal symbols</a:t>
            </a:r>
          </a:p>
          <a:p>
            <a:pPr lvl="1" eaLnBrk="1" hangingPunct="1"/>
            <a:r>
              <a:rPr lang="en-US" sz="2400" i="1">
                <a:latin typeface="Arial" charset="0"/>
              </a:rPr>
              <a:t>P  </a:t>
            </a:r>
            <a:r>
              <a:rPr lang="en-US" sz="2400">
                <a:latin typeface="Arial" charset="0"/>
              </a:rPr>
              <a:t>a finite set of productions</a:t>
            </a:r>
          </a:p>
          <a:p>
            <a:pPr lvl="2" eaLnBrk="1" hangingPunct="1"/>
            <a:r>
              <a:rPr lang="en-US" sz="2000">
                <a:latin typeface="Arial" charset="0"/>
              </a:rPr>
              <a:t>A subset of</a:t>
            </a:r>
            <a:r>
              <a:rPr lang="en-US" sz="2000" i="1">
                <a:latin typeface="Arial" charset="0"/>
              </a:rPr>
              <a:t> N × </a:t>
            </a:r>
            <a:r>
              <a:rPr lang="en-US" sz="2000">
                <a:latin typeface="Arial" charset="0"/>
              </a:rPr>
              <a:t>(</a:t>
            </a:r>
            <a:r>
              <a:rPr lang="en-US" sz="2000" i="1">
                <a:latin typeface="Arial" charset="0"/>
              </a:rPr>
              <a:t>N  </a:t>
            </a:r>
            <a:r>
              <a:rPr lang="en-US" sz="2000">
                <a:latin typeface="Arial" charset="0"/>
                <a:sym typeface="Symbol" charset="0"/>
              </a:rPr>
              <a:t></a:t>
            </a:r>
            <a:r>
              <a:rPr lang="en-US" sz="2000" i="1">
                <a:latin typeface="Arial" charset="0"/>
                <a:sym typeface="Symbol" charset="0"/>
              </a:rPr>
              <a:t> </a:t>
            </a:r>
            <a:r>
              <a:rPr lang="el-GR" sz="2000">
                <a:latin typeface="Arial" charset="0"/>
              </a:rPr>
              <a:t>Σ</a:t>
            </a:r>
            <a:r>
              <a:rPr lang="en-US" sz="2000" i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)*</a:t>
            </a:r>
          </a:p>
          <a:p>
            <a:pPr lvl="1" eaLnBrk="1" hangingPunct="1"/>
            <a:r>
              <a:rPr lang="en-US" sz="2400" i="1">
                <a:latin typeface="Arial" charset="0"/>
              </a:rPr>
              <a:t>S</a:t>
            </a:r>
            <a:r>
              <a:rPr lang="en-US" sz="2400">
                <a:latin typeface="Arial" charset="0"/>
              </a:rPr>
              <a:t>  the </a:t>
            </a:r>
            <a:r>
              <a:rPr lang="en-US" sz="2400" i="1">
                <a:latin typeface="Arial" charset="0"/>
              </a:rPr>
              <a:t>start symbol,</a:t>
            </a:r>
            <a:r>
              <a:rPr lang="en-US" sz="2400">
                <a:latin typeface="Arial" charset="0"/>
              </a:rPr>
              <a:t> a distinguished element of </a:t>
            </a:r>
            <a:r>
              <a:rPr lang="en-US" sz="2400" i="1">
                <a:latin typeface="Arial" charset="0"/>
              </a:rPr>
              <a:t>N</a:t>
            </a: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  <a:p>
            <a:pPr lvl="2" eaLnBrk="1" hangingPunct="1"/>
            <a:r>
              <a:rPr lang="en-US" sz="2000">
                <a:latin typeface="Arial" charset="0"/>
              </a:rPr>
              <a:t>If not specified otherwise, this is usually assumed to be the non-terminal on the left of the first production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3807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Standard Notations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a, b, c   elements of </a:t>
            </a:r>
            <a:r>
              <a:rPr lang="el-GR" dirty="0">
                <a:latin typeface="Arial" charset="0"/>
              </a:rPr>
              <a:t>Σ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w, x, y, z   elements of </a:t>
            </a:r>
            <a:r>
              <a:rPr lang="el-GR" dirty="0">
                <a:latin typeface="Arial" charset="0"/>
              </a:rPr>
              <a:t>Σ</a:t>
            </a:r>
            <a:r>
              <a:rPr lang="en-US" dirty="0">
                <a:latin typeface="Arial" charset="0"/>
              </a:rPr>
              <a:t>*</a:t>
            </a:r>
          </a:p>
          <a:p>
            <a:pPr eaLnBrk="1" hangingPunct="1"/>
            <a:r>
              <a:rPr lang="en-US" dirty="0">
                <a:latin typeface="Arial" charset="0"/>
              </a:rPr>
              <a:t>A, B, C   elements of </a:t>
            </a:r>
            <a:r>
              <a:rPr lang="en-US" i="1" dirty="0">
                <a:latin typeface="Arial" charset="0"/>
              </a:rPr>
              <a:t>N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X, Y, Z   elements of </a:t>
            </a:r>
            <a:r>
              <a:rPr lang="en-US" i="1" dirty="0"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    </a:t>
            </a:r>
            <a:r>
              <a:rPr lang="el-GR" dirty="0">
                <a:latin typeface="Arial" charset="0"/>
              </a:rPr>
              <a:t>Σ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  <a:sym typeface="Symbol" charset="0"/>
              </a:rPr>
              <a:t>, </a:t>
            </a:r>
            <a:r>
              <a:rPr lang="el-GR" dirty="0">
                <a:latin typeface="Arial" charset="0"/>
                <a:sym typeface="Symbol" charset="0"/>
              </a:rPr>
              <a:t></a:t>
            </a:r>
            <a:r>
              <a:rPr lang="en-US" dirty="0">
                <a:latin typeface="Arial" charset="0"/>
                <a:sym typeface="Symbol" charset="0"/>
              </a:rPr>
              <a:t>, </a:t>
            </a:r>
            <a:r>
              <a:rPr lang="el-GR" dirty="0">
                <a:latin typeface="Arial" charset="0"/>
                <a:sym typeface="Symbol" charset="0"/>
              </a:rPr>
              <a:t></a:t>
            </a:r>
            <a:r>
              <a:rPr lang="en-US" dirty="0">
                <a:latin typeface="Arial" charset="0"/>
              </a:rPr>
              <a:t>   elements of (</a:t>
            </a:r>
            <a:r>
              <a:rPr lang="en-US" i="1" dirty="0"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    </a:t>
            </a:r>
            <a:r>
              <a:rPr lang="el-GR" dirty="0">
                <a:latin typeface="Arial" charset="0"/>
              </a:rPr>
              <a:t>Σ</a:t>
            </a:r>
            <a:r>
              <a:rPr lang="en-US" dirty="0">
                <a:latin typeface="Arial" charset="0"/>
              </a:rPr>
              <a:t> )*</a:t>
            </a:r>
          </a:p>
          <a:p>
            <a:pPr eaLnBrk="1" hangingPunct="1"/>
            <a:r>
              <a:rPr lang="en-US" dirty="0">
                <a:latin typeface="Arial" charset="0"/>
              </a:rPr>
              <a:t>A   </a:t>
            </a:r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</a:rPr>
              <a:t> or A ::= </a:t>
            </a:r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</a:rPr>
              <a:t> if &lt;A, </a:t>
            </a:r>
            <a:r>
              <a:rPr lang="el-GR" dirty="0">
                <a:latin typeface="Arial" charset="0"/>
                <a:sym typeface="Symbol" charset="0"/>
              </a:rPr>
              <a:t></a:t>
            </a:r>
            <a:r>
              <a:rPr lang="en-US" dirty="0">
                <a:latin typeface="Arial" charset="0"/>
              </a:rPr>
              <a:t>&gt; in </a:t>
            </a:r>
            <a:r>
              <a:rPr lang="en-US" i="1" dirty="0"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</a:t>
            </a:r>
            <a:endParaRPr lang="el-GR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72475570"/>
              </p:ext>
            </p:extLst>
          </p:nvPr>
        </p:nvGraphicFramePr>
        <p:xfrm>
          <a:off x="4221206" y="3048000"/>
          <a:ext cx="329628" cy="253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6" name="Equation" r:id="rId8" imgW="164814" imgH="126780" progId="Equation.3">
                  <p:embed/>
                </p:oleObj>
              </mc:Choice>
              <mc:Fallback>
                <p:oleObj name="Equation" r:id="rId8" imgW="164814" imgH="126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1206" y="3048000"/>
                        <a:ext cx="329628" cy="253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339851" y="406375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450485925"/>
              </p:ext>
            </p:extLst>
          </p:nvPr>
        </p:nvGraphicFramePr>
        <p:xfrm>
          <a:off x="4191000" y="3505200"/>
          <a:ext cx="329628" cy="253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7" name="Equation" r:id="rId10" imgW="164814" imgH="126780" progId="Equation.3">
                  <p:embed/>
                </p:oleObj>
              </mc:Choice>
              <mc:Fallback>
                <p:oleObj name="Equation" r:id="rId10" imgW="164814" imgH="126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05200"/>
                        <a:ext cx="329628" cy="253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36991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1142</TotalTime>
  <Words>2109</Words>
  <Application>Microsoft Macintosh PowerPoint</Application>
  <PresentationFormat>On-screen Show (4:3)</PresentationFormat>
  <Paragraphs>433</Paragraphs>
  <Slides>32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Courier New</vt:lpstr>
      <vt:lpstr>Tahoma</vt:lpstr>
      <vt:lpstr>Times New Roman</vt:lpstr>
      <vt:lpstr>Wingdings</vt:lpstr>
      <vt:lpstr>simple</vt:lpstr>
      <vt:lpstr>Equation</vt:lpstr>
      <vt:lpstr>CSE 413 Programming Languages &amp; Implementation</vt:lpstr>
      <vt:lpstr>The Plan</vt:lpstr>
      <vt:lpstr>Parsing</vt:lpstr>
      <vt:lpstr>Old Example </vt:lpstr>
      <vt:lpstr>“Standard Order”</vt:lpstr>
      <vt:lpstr>Common Orderings</vt:lpstr>
      <vt:lpstr>“Something Useful”</vt:lpstr>
      <vt:lpstr>Context-Free Grammars (review)</vt:lpstr>
      <vt:lpstr>Standard Notations</vt:lpstr>
      <vt:lpstr>Derivation Relations (1)</vt:lpstr>
      <vt:lpstr>Derivation Relations (2)</vt:lpstr>
      <vt:lpstr>Languages</vt:lpstr>
      <vt:lpstr>Reduced Grammars</vt:lpstr>
      <vt:lpstr>Example </vt:lpstr>
      <vt:lpstr>Example</vt:lpstr>
      <vt:lpstr>Ambiguity</vt:lpstr>
      <vt:lpstr>Example: Ambiguous Grammar for Arithmetic Expressions</vt:lpstr>
      <vt:lpstr>Example (cont)</vt:lpstr>
      <vt:lpstr>Example (cont)</vt:lpstr>
      <vt:lpstr>Another example</vt:lpstr>
      <vt:lpstr>What’s going on here?</vt:lpstr>
      <vt:lpstr>Classic Expression Grammar</vt:lpstr>
      <vt:lpstr>Check:  Derive 2+3*4</vt:lpstr>
      <vt:lpstr>Check:  Derive 5+6+7</vt:lpstr>
      <vt:lpstr>Check:  Derive 5+(6+7)</vt:lpstr>
      <vt:lpstr>Another Classic Example</vt:lpstr>
      <vt:lpstr>One Derivation</vt:lpstr>
      <vt:lpstr>Another Derivation</vt:lpstr>
      <vt:lpstr>Solving if Ambiguity</vt:lpstr>
      <vt:lpstr>Parser Tools and Operators</vt:lpstr>
      <vt:lpstr>Parser Tools and Ambiguous Grammars</vt:lpstr>
      <vt:lpstr>Or…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166</cp:revision>
  <cp:lastPrinted>2016-11-21T01:40:45Z</cp:lastPrinted>
  <dcterms:created xsi:type="dcterms:W3CDTF">2012-03-07T18:29:58Z</dcterms:created>
  <dcterms:modified xsi:type="dcterms:W3CDTF">2021-05-19T01:08:46Z</dcterms:modified>
</cp:coreProperties>
</file>