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7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8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0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2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3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14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15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16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17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18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19.xml" ContentType="application/vnd.openxmlformats-officedocument.presentationml.notesSl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20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21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22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23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24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25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26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7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28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29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30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31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32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notesSlides/notesSlide33.xml" ContentType="application/vnd.openxmlformats-officedocument.presentationml.notesSlide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notesSlides/notesSlide34.xml" ContentType="application/vnd.openxmlformats-officedocument.presentationml.notesSlide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notesSlides/notesSlide35.xml" ContentType="application/vnd.openxmlformats-officedocument.presentationml.notesSlide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notesSlides/notesSlide36.xml" ContentType="application/vnd.openxmlformats-officedocument.presentationml.notesSlide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notesSlides/notesSlide37.xml" ContentType="application/vnd.openxmlformats-officedocument.presentationml.notesSlide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notesSlides/notesSlide38.xml" ContentType="application/vnd.openxmlformats-officedocument.presentationml.notesSlide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notesSlides/notesSlide39.xml" ContentType="application/vnd.openxmlformats-officedocument.presentationml.notesSlide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40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notesSlides/notesSlide41.xml" ContentType="application/vnd.openxmlformats-officedocument.presentationml.notesSlide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notesSlides/notesSlide42.xml" ContentType="application/vnd.openxmlformats-officedocument.presentationml.notesSlide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43.xml" ContentType="application/vnd.openxmlformats-officedocument.presentationml.notesSlide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notesSlides/notesSlide44.xml" ContentType="application/vnd.openxmlformats-officedocument.presentationml.notesSlide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notesSlides/notesSlide45.xml" ContentType="application/vnd.openxmlformats-officedocument.presentationml.notesSlide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85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8" r:id="rId13"/>
    <p:sldId id="299" r:id="rId14"/>
    <p:sldId id="297" r:id="rId15"/>
    <p:sldId id="336" r:id="rId16"/>
    <p:sldId id="337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38" r:id="rId31"/>
    <p:sldId id="314" r:id="rId32"/>
    <p:sldId id="316" r:id="rId33"/>
    <p:sldId id="339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  <p:sldId id="340" r:id="rId54"/>
  </p:sldIdLst>
  <p:sldSz cx="9144000" cy="6858000" type="screen4x3"/>
  <p:notesSz cx="6934200" cy="9220200"/>
  <p:custDataLst>
    <p:tags r:id="rId5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66" autoAdjust="0"/>
    <p:restoredTop sz="84469" autoAdjust="0"/>
  </p:normalViewPr>
  <p:slideViewPr>
    <p:cSldViewPr>
      <p:cViewPr varScale="1">
        <p:scale>
          <a:sx n="103" d="100"/>
          <a:sy n="103" d="100"/>
        </p:scale>
        <p:origin x="3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14584"/>
    </p:cViewPr>
  </p:sorterViewPr>
  <p:notesViewPr>
    <p:cSldViewPr>
      <p:cViewPr varScale="1">
        <p:scale>
          <a:sx n="96" d="100"/>
          <a:sy n="96" d="100"/>
        </p:scale>
        <p:origin x="2896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10A0D6-CD7C-F24F-8B83-81D0E03B8C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A0D7-121D-1146-8DC7-883E9C76A1FF}" type="datetimeFigureOut">
              <a:rPr lang="en-US" smtClean="0"/>
              <a:t>5/17/21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0F7894A-7981-8E46-913E-781F88AC555E}" type="slidenum">
              <a:rPr lang="en-US">
                <a:latin typeface="Arial" charset="0"/>
              </a:rPr>
              <a:pPr eaLnBrk="1" hangingPunct="1"/>
              <a:t>2</a:t>
            </a:fld>
            <a:endParaRPr lang="en-US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41E7A00-0855-2548-9665-E15D7D7F0FA2}" type="slidenum">
              <a:rPr lang="en-US">
                <a:latin typeface="Arial" charset="0"/>
              </a:rPr>
              <a:pPr eaLnBrk="1" hangingPunct="1"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F56B40C-5173-2A4A-87AC-DF7E7C13E4A1}" type="slidenum">
              <a:rPr lang="en-US">
                <a:latin typeface="Arial" charset="0"/>
              </a:rPr>
              <a:pPr eaLnBrk="1" hangingPunct="1"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576CEB5-5CBA-A847-8B1E-97DF9F0EEA63}" type="slidenum">
              <a:rPr lang="en-US">
                <a:latin typeface="Arial" charset="0"/>
              </a:rPr>
              <a:pPr eaLnBrk="1" hangingPunct="1"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9A948F-5C1D-884A-9A08-BA7DE4BC6539}" type="slidenum">
              <a:rPr lang="en-US">
                <a:latin typeface="Arial" charset="0"/>
              </a:rPr>
              <a:pPr eaLnBrk="1" hangingPunct="1"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EB27120-2F40-404B-B773-AC4C957BC30F}" type="slidenum">
              <a:rPr lang="en-US">
                <a:latin typeface="Arial" charset="0"/>
              </a:rPr>
              <a:pPr eaLnBrk="1" hangingPunct="1"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5E3BDDD-E94E-474C-874E-F6854D7F59AE}" type="slidenum">
              <a:rPr lang="en-US">
                <a:latin typeface="Arial" charset="0"/>
              </a:rPr>
              <a:pPr eaLnBrk="1" hangingPunct="1"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137A4A1-22B2-AA4D-B5A5-A5DC91A448BD}" type="slidenum">
              <a:rPr lang="en-US">
                <a:latin typeface="Arial" charset="0"/>
              </a:rPr>
              <a:pPr eaLnBrk="1" hangingPunct="1"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7FFDFE2-E9D2-4F40-AA26-0AD92F178219}" type="slidenum">
              <a:rPr lang="en-US">
                <a:latin typeface="Arial" charset="0"/>
              </a:rPr>
              <a:pPr eaLnBrk="1" hangingPunct="1"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8FD813E-4FF7-5143-B3BE-2536BAD0A07F}" type="slidenum">
              <a:rPr lang="en-US">
                <a:latin typeface="Arial" charset="0"/>
              </a:rPr>
              <a:pPr eaLnBrk="1" hangingPunct="1"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89F3FE6-5A83-814F-AA92-E1BB4A004C65}" type="slidenum">
              <a:rPr lang="en-US">
                <a:latin typeface="Arial" charset="0"/>
              </a:rPr>
              <a:pPr eaLnBrk="1" hangingPunct="1"/>
              <a:t>25</a:t>
            </a:fld>
            <a:endParaRPr lang="en-US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F80EC47-C95A-2C4C-BD96-A58F9F58A6DD}" type="slidenum">
              <a:rPr lang="en-US">
                <a:latin typeface="Arial" charset="0"/>
              </a:rPr>
              <a:pPr eaLnBrk="1" hangingPunct="1"/>
              <a:t>4</a:t>
            </a:fld>
            <a:endParaRPr lang="en-US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A lot in common between the two.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E8C6214-A1B5-B74A-A0F7-0FC69D3D840B}" type="slidenum">
              <a:rPr lang="en-US">
                <a:latin typeface="Arial" charset="0"/>
              </a:rPr>
              <a:pPr eaLnBrk="1" hangingPunct="1"/>
              <a:t>26</a:t>
            </a:fld>
            <a:endParaRPr lang="en-US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8F17CAA-6881-9346-9CC6-32CCDBCFB5EF}" type="slidenum">
              <a:rPr lang="en-US">
                <a:latin typeface="Arial" charset="0"/>
              </a:rPr>
              <a:pPr eaLnBrk="1" hangingPunct="1"/>
              <a:t>27</a:t>
            </a:fld>
            <a:endParaRPr lang="en-US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5303D1A-D5E8-9A48-8C9F-81F3666B67E2}" type="slidenum">
              <a:rPr lang="en-US">
                <a:latin typeface="Arial" charset="0"/>
              </a:rPr>
              <a:pPr eaLnBrk="1" hangingPunct="1"/>
              <a:t>28</a:t>
            </a:fld>
            <a:endParaRPr lang="en-US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7FF217F-8FB9-9D49-9B58-49AE27874E64}" type="slidenum">
              <a:rPr lang="en-US">
                <a:latin typeface="Arial" charset="0"/>
              </a:rPr>
              <a:pPr eaLnBrk="1" hangingPunct="1"/>
              <a:t>29</a:t>
            </a:fld>
            <a:endParaRPr lang="en-US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8905243-FD1D-7B44-BE0E-1214E31BE79D}" type="slidenum">
              <a:rPr lang="en-US">
                <a:latin typeface="Arial" charset="0"/>
              </a:rPr>
              <a:pPr eaLnBrk="1" hangingPunct="1"/>
              <a:t>30</a:t>
            </a:fld>
            <a:endParaRPr lang="en-US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278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2189120-0A4D-5C46-8D71-5B55DF4ACE3B}" type="slidenum">
              <a:rPr lang="en-US">
                <a:latin typeface="Arial" charset="0"/>
              </a:rPr>
              <a:pPr eaLnBrk="1" hangingPunct="1"/>
              <a:t>31</a:t>
            </a:fld>
            <a:endParaRPr lang="en-US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8FF0665-367F-D648-AB79-1E5C0FE2B275}" type="slidenum">
              <a:rPr lang="en-US">
                <a:latin typeface="Arial" charset="0"/>
              </a:rPr>
              <a:pPr eaLnBrk="1" hangingPunct="1"/>
              <a:t>32</a:t>
            </a:fld>
            <a:endParaRPr lang="en-US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8FF0665-367F-D648-AB79-1E5C0FE2B275}" type="slidenum">
              <a:rPr lang="en-US">
                <a:latin typeface="Arial" charset="0"/>
              </a:rPr>
              <a:pPr eaLnBrk="1" hangingPunct="1"/>
              <a:t>33</a:t>
            </a:fld>
            <a:endParaRPr lang="en-US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076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7D78350-0340-4147-87F9-F7EF512F7FFF}" type="slidenum">
              <a:rPr lang="en-US">
                <a:latin typeface="Arial" charset="0"/>
              </a:rPr>
              <a:pPr eaLnBrk="1" hangingPunct="1"/>
              <a:t>34</a:t>
            </a:fld>
            <a:endParaRPr lang="en-US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FA81D66-A0EF-E04E-90C0-6913B6EFEACE}" type="slidenum">
              <a:rPr lang="en-US">
                <a:latin typeface="Arial" charset="0"/>
              </a:rPr>
              <a:pPr eaLnBrk="1" hangingPunct="1"/>
              <a:t>35</a:t>
            </a:fld>
            <a:endParaRPr lang="en-US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92035B-86ED-4248-8173-A9267E1E73BC}" type="slidenum">
              <a:rPr lang="en-US">
                <a:latin typeface="Arial" charset="0"/>
              </a:rPr>
              <a:pPr eaLnBrk="1" hangingPunct="1"/>
              <a:t>5</a:t>
            </a:fld>
            <a:endParaRPr lang="en-US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35497FE-0001-2148-96F8-E04DBD8D89B6}" type="slidenum">
              <a:rPr lang="en-US">
                <a:latin typeface="Arial" charset="0"/>
              </a:rPr>
              <a:pPr eaLnBrk="1" hangingPunct="1"/>
              <a:t>36</a:t>
            </a:fld>
            <a:endParaRPr lang="en-US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E3933A5-2CAB-304F-AA79-1F71741BF4AE}" type="slidenum">
              <a:rPr lang="en-US">
                <a:latin typeface="Arial" charset="0"/>
              </a:rPr>
              <a:pPr eaLnBrk="1" hangingPunct="1"/>
              <a:t>37</a:t>
            </a:fld>
            <a:endParaRPr lang="en-US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A17CC33-FEAB-654E-A79E-4803D8DEDDBE}" type="slidenum">
              <a:rPr lang="en-US">
                <a:latin typeface="Arial" charset="0"/>
              </a:rPr>
              <a:pPr eaLnBrk="1" hangingPunct="1"/>
              <a:t>38</a:t>
            </a:fld>
            <a:endParaRPr lang="en-US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47B76BB-3401-B843-9B35-4EC60549FCE2}" type="slidenum">
              <a:rPr lang="en-US">
                <a:latin typeface="Arial" charset="0"/>
              </a:rPr>
              <a:pPr eaLnBrk="1" hangingPunct="1"/>
              <a:t>39</a:t>
            </a:fld>
            <a:endParaRPr lang="en-US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24B007D-6ED3-474A-862B-198EC36517C1}" type="slidenum">
              <a:rPr lang="en-US">
                <a:latin typeface="Arial" charset="0"/>
              </a:rPr>
              <a:pPr eaLnBrk="1" hangingPunct="1"/>
              <a:t>40</a:t>
            </a:fld>
            <a:endParaRPr lang="en-US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E48CDCB-8BC9-C748-A0C8-A010526415C6}" type="slidenum">
              <a:rPr lang="en-US">
                <a:latin typeface="Arial" charset="0"/>
              </a:rPr>
              <a:pPr eaLnBrk="1" hangingPunct="1"/>
              <a:t>41</a:t>
            </a:fld>
            <a:endParaRPr lang="en-US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C1089EF-6A02-DF41-9E0F-2ABA3529F1CA}" type="slidenum">
              <a:rPr lang="en-US">
                <a:latin typeface="Arial" charset="0"/>
              </a:rPr>
              <a:pPr eaLnBrk="1" hangingPunct="1"/>
              <a:t>42</a:t>
            </a:fld>
            <a:endParaRPr lang="en-US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10E0A23-4257-DB4E-ACB7-C305FE540E7F}" type="slidenum">
              <a:rPr lang="en-US">
                <a:latin typeface="Arial" charset="0"/>
              </a:rPr>
              <a:pPr eaLnBrk="1" hangingPunct="1"/>
              <a:t>43</a:t>
            </a:fld>
            <a:endParaRPr lang="en-US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B38F9A5-1DC8-344D-89D8-627073635EDF}" type="slidenum">
              <a:rPr lang="en-US">
                <a:latin typeface="Arial" charset="0"/>
              </a:rPr>
              <a:pPr eaLnBrk="1" hangingPunct="1"/>
              <a:t>44</a:t>
            </a:fld>
            <a:endParaRPr lang="en-US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E5B7DCA-0098-C24B-8956-56510635B5DD}" type="slidenum">
              <a:rPr lang="en-US">
                <a:latin typeface="Arial" charset="0"/>
              </a:rPr>
              <a:pPr eaLnBrk="1" hangingPunct="1"/>
              <a:t>45</a:t>
            </a:fld>
            <a:endParaRPr lang="en-US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7471722-C57C-4E4E-9DCF-45CFF3691C07}" type="slidenum">
              <a:rPr lang="en-US">
                <a:latin typeface="Arial" charset="0"/>
              </a:rPr>
              <a:pPr eaLnBrk="1" hangingPunct="1"/>
              <a:t>6</a:t>
            </a:fld>
            <a:endParaRPr lang="en-US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553732E-6A24-FE46-9AA4-6E8E69A65CC3}" type="slidenum">
              <a:rPr lang="en-US">
                <a:latin typeface="Arial" charset="0"/>
              </a:rPr>
              <a:pPr eaLnBrk="1" hangingPunct="1"/>
              <a:t>46</a:t>
            </a:fld>
            <a:endParaRPr lang="en-US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CFC8BE5-D8C4-E44B-8173-01822F6F5C2D}" type="slidenum">
              <a:rPr lang="en-US">
                <a:latin typeface="Arial" charset="0"/>
              </a:rPr>
              <a:pPr eaLnBrk="1" hangingPunct="1"/>
              <a:t>47</a:t>
            </a:fld>
            <a:endParaRPr lang="en-US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5B19C50-5662-194A-8A39-8DD2DFDC7A1F}" type="slidenum">
              <a:rPr lang="en-US">
                <a:latin typeface="Arial" charset="0"/>
              </a:rPr>
              <a:pPr eaLnBrk="1" hangingPunct="1"/>
              <a:t>48</a:t>
            </a:fld>
            <a:endParaRPr lang="en-US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50A25A-AA04-E94D-9764-4EB551F75D7F}" type="slidenum">
              <a:rPr lang="en-US">
                <a:latin typeface="Arial" charset="0"/>
              </a:rPr>
              <a:pPr eaLnBrk="1" hangingPunct="1"/>
              <a:t>49</a:t>
            </a:fld>
            <a:endParaRPr lang="en-US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0EE0652-3AF0-4348-9198-252E5DF84C41}" type="slidenum">
              <a:rPr lang="en-US">
                <a:latin typeface="Arial" charset="0"/>
              </a:rPr>
              <a:pPr eaLnBrk="1" hangingPunct="1"/>
              <a:t>50</a:t>
            </a:fld>
            <a:endParaRPr lang="en-US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2B8320D-EE4D-374D-A593-7EAD6D327494}" type="slidenum">
              <a:rPr lang="en-US">
                <a:latin typeface="Arial" charset="0"/>
              </a:rPr>
              <a:pPr eaLnBrk="1" hangingPunct="1"/>
              <a:t>51</a:t>
            </a:fld>
            <a:endParaRPr lang="en-US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2CD03A7-42E4-BD4F-BF9A-1A1BD8C4AE56}" type="slidenum">
              <a:rPr lang="en-US">
                <a:latin typeface="Arial" charset="0"/>
              </a:rPr>
              <a:pPr eaLnBrk="1" hangingPunct="1"/>
              <a:t>7</a:t>
            </a:fld>
            <a:endParaRPr lang="en-US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47E7586-16FD-4240-8DD0-CDA55967B591}" type="slidenum">
              <a:rPr lang="en-US">
                <a:latin typeface="Arial" charset="0"/>
              </a:rPr>
              <a:pPr eaLnBrk="1" hangingPunct="1"/>
              <a:t>8</a:t>
            </a:fld>
            <a:endParaRPr lang="en-US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26B4A75-62C9-F64B-A54C-625CC42080C8}" type="slidenum">
              <a:rPr lang="en-US">
                <a:latin typeface="Arial" charset="0"/>
              </a:rPr>
              <a:pPr eaLnBrk="1" hangingPunct="1"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52101E2-8E7D-A04C-A4B1-E3CBFD6DCC40}" type="slidenum">
              <a:rPr lang="en-US">
                <a:latin typeface="Arial" charset="0"/>
              </a:rPr>
              <a:pPr eaLnBrk="1" hangingPunct="1"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37081" indent="-283493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33970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87558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41147" indent="-226794" defTabSz="92292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94735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48323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01911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55499" indent="-226794" defTabSz="92292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4C7A91D-D90A-3440-BEF5-67CAD2E3BBE3}" type="slidenum">
              <a:rPr lang="en-US">
                <a:latin typeface="Arial" charset="0"/>
              </a:rPr>
              <a:pPr eaLnBrk="1" hangingPunct="1"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19CFC8-89AC-B842-9680-9B8B15623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9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notesSlide" Target="../notesSlides/notesSlide12.xml"/><Relationship Id="rId5" Type="http://schemas.openxmlformats.org/officeDocument/2006/relationships/tags" Target="../tags/tag4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4.xml"/><Relationship Id="rId9" Type="http://schemas.openxmlformats.org/officeDocument/2006/relationships/tags" Target="../tags/tag4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26" Type="http://schemas.openxmlformats.org/officeDocument/2006/relationships/tags" Target="../tags/tag87.xml"/><Relationship Id="rId3" Type="http://schemas.openxmlformats.org/officeDocument/2006/relationships/tags" Target="../tags/tag64.xml"/><Relationship Id="rId21" Type="http://schemas.openxmlformats.org/officeDocument/2006/relationships/tags" Target="../tags/tag82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5" Type="http://schemas.openxmlformats.org/officeDocument/2006/relationships/tags" Target="../tags/tag86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0" Type="http://schemas.openxmlformats.org/officeDocument/2006/relationships/tags" Target="../tags/tag81.xml"/><Relationship Id="rId29" Type="http://schemas.openxmlformats.org/officeDocument/2006/relationships/notesSlide" Target="../notesSlides/notesSlide14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24" Type="http://schemas.openxmlformats.org/officeDocument/2006/relationships/tags" Target="../tags/tag85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tags" Target="../tags/tag84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tags" Target="../tags/tag83.xml"/><Relationship Id="rId27" Type="http://schemas.openxmlformats.org/officeDocument/2006/relationships/tags" Target="../tags/tag8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4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4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9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4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4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4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tags" Target="../tags/tag109.xml"/><Relationship Id="rId7" Type="http://schemas.openxmlformats.org/officeDocument/2006/relationships/oleObject" Target="../embeddings/oleObject1.bin"/><Relationship Id="rId2" Type="http://schemas.openxmlformats.org/officeDocument/2006/relationships/tags" Target="../tags/tag108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0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12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11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9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4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4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4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4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4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4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tags" Target="../tags/tag144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tags" Target="../tags/tag143.xml"/><Relationship Id="rId2" Type="http://schemas.openxmlformats.org/officeDocument/2006/relationships/tags" Target="../tags/tag133.xml"/><Relationship Id="rId16" Type="http://schemas.openxmlformats.org/officeDocument/2006/relationships/notesSlide" Target="../notesSlides/notesSlide32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41.xml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tags" Target="../tags/tag14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4" Type="http://schemas.openxmlformats.org/officeDocument/2006/relationships/notesSlide" Target="../notesSlides/notesSlide3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4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tags" Target="../tags/tag164.xml"/><Relationship Id="rId18" Type="http://schemas.openxmlformats.org/officeDocument/2006/relationships/tags" Target="../tags/tag169.xml"/><Relationship Id="rId26" Type="http://schemas.openxmlformats.org/officeDocument/2006/relationships/tags" Target="../tags/tag177.xml"/><Relationship Id="rId3" Type="http://schemas.openxmlformats.org/officeDocument/2006/relationships/tags" Target="../tags/tag154.xml"/><Relationship Id="rId21" Type="http://schemas.openxmlformats.org/officeDocument/2006/relationships/tags" Target="../tags/tag172.xml"/><Relationship Id="rId7" Type="http://schemas.openxmlformats.org/officeDocument/2006/relationships/tags" Target="../tags/tag158.xml"/><Relationship Id="rId12" Type="http://schemas.openxmlformats.org/officeDocument/2006/relationships/tags" Target="../tags/tag163.xml"/><Relationship Id="rId17" Type="http://schemas.openxmlformats.org/officeDocument/2006/relationships/tags" Target="../tags/tag168.xml"/><Relationship Id="rId25" Type="http://schemas.openxmlformats.org/officeDocument/2006/relationships/tags" Target="../tags/tag176.xml"/><Relationship Id="rId2" Type="http://schemas.openxmlformats.org/officeDocument/2006/relationships/tags" Target="../tags/tag153.xml"/><Relationship Id="rId16" Type="http://schemas.openxmlformats.org/officeDocument/2006/relationships/tags" Target="../tags/tag167.xml"/><Relationship Id="rId20" Type="http://schemas.openxmlformats.org/officeDocument/2006/relationships/tags" Target="../tags/tag171.xml"/><Relationship Id="rId29" Type="http://schemas.openxmlformats.org/officeDocument/2006/relationships/tags" Target="../tags/tag180.xml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11" Type="http://schemas.openxmlformats.org/officeDocument/2006/relationships/tags" Target="../tags/tag162.xml"/><Relationship Id="rId24" Type="http://schemas.openxmlformats.org/officeDocument/2006/relationships/tags" Target="../tags/tag175.xml"/><Relationship Id="rId32" Type="http://schemas.openxmlformats.org/officeDocument/2006/relationships/notesSlide" Target="../notesSlides/notesSlide36.xml"/><Relationship Id="rId5" Type="http://schemas.openxmlformats.org/officeDocument/2006/relationships/tags" Target="../tags/tag156.xml"/><Relationship Id="rId15" Type="http://schemas.openxmlformats.org/officeDocument/2006/relationships/tags" Target="../tags/tag166.xml"/><Relationship Id="rId23" Type="http://schemas.openxmlformats.org/officeDocument/2006/relationships/tags" Target="../tags/tag174.xml"/><Relationship Id="rId28" Type="http://schemas.openxmlformats.org/officeDocument/2006/relationships/tags" Target="../tags/tag179.xml"/><Relationship Id="rId10" Type="http://schemas.openxmlformats.org/officeDocument/2006/relationships/tags" Target="../tags/tag161.xml"/><Relationship Id="rId19" Type="http://schemas.openxmlformats.org/officeDocument/2006/relationships/tags" Target="../tags/tag170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tags" Target="../tags/tag165.xml"/><Relationship Id="rId22" Type="http://schemas.openxmlformats.org/officeDocument/2006/relationships/tags" Target="../tags/tag173.xml"/><Relationship Id="rId27" Type="http://schemas.openxmlformats.org/officeDocument/2006/relationships/tags" Target="../tags/tag178.xml"/><Relationship Id="rId30" Type="http://schemas.openxmlformats.org/officeDocument/2006/relationships/tags" Target="../tags/tag181.xml"/></Relationships>
</file>

<file path=ppt/slides/_rels/slide43.xml.rels><?xml version="1.0" encoding="UTF-8" standalone="yes"?>
<Relationships xmlns="http://schemas.openxmlformats.org/package/2006/relationships"><Relationship Id="rId13" Type="http://schemas.openxmlformats.org/officeDocument/2006/relationships/tags" Target="../tags/tag194.xml"/><Relationship Id="rId18" Type="http://schemas.openxmlformats.org/officeDocument/2006/relationships/tags" Target="../tags/tag199.xml"/><Relationship Id="rId26" Type="http://schemas.openxmlformats.org/officeDocument/2006/relationships/tags" Target="../tags/tag207.xml"/><Relationship Id="rId3" Type="http://schemas.openxmlformats.org/officeDocument/2006/relationships/tags" Target="../tags/tag184.xml"/><Relationship Id="rId21" Type="http://schemas.openxmlformats.org/officeDocument/2006/relationships/tags" Target="../tags/tag202.xml"/><Relationship Id="rId34" Type="http://schemas.openxmlformats.org/officeDocument/2006/relationships/tags" Target="../tags/tag215.xml"/><Relationship Id="rId7" Type="http://schemas.openxmlformats.org/officeDocument/2006/relationships/tags" Target="../tags/tag188.xml"/><Relationship Id="rId12" Type="http://schemas.openxmlformats.org/officeDocument/2006/relationships/tags" Target="../tags/tag193.xml"/><Relationship Id="rId17" Type="http://schemas.openxmlformats.org/officeDocument/2006/relationships/tags" Target="../tags/tag198.xml"/><Relationship Id="rId25" Type="http://schemas.openxmlformats.org/officeDocument/2006/relationships/tags" Target="../tags/tag206.xml"/><Relationship Id="rId33" Type="http://schemas.openxmlformats.org/officeDocument/2006/relationships/tags" Target="../tags/tag214.xml"/><Relationship Id="rId2" Type="http://schemas.openxmlformats.org/officeDocument/2006/relationships/tags" Target="../tags/tag183.xml"/><Relationship Id="rId16" Type="http://schemas.openxmlformats.org/officeDocument/2006/relationships/tags" Target="../tags/tag197.xml"/><Relationship Id="rId20" Type="http://schemas.openxmlformats.org/officeDocument/2006/relationships/tags" Target="../tags/tag201.xml"/><Relationship Id="rId29" Type="http://schemas.openxmlformats.org/officeDocument/2006/relationships/tags" Target="../tags/tag210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11" Type="http://schemas.openxmlformats.org/officeDocument/2006/relationships/tags" Target="../tags/tag192.xml"/><Relationship Id="rId24" Type="http://schemas.openxmlformats.org/officeDocument/2006/relationships/tags" Target="../tags/tag205.xml"/><Relationship Id="rId32" Type="http://schemas.openxmlformats.org/officeDocument/2006/relationships/tags" Target="../tags/tag213.xml"/><Relationship Id="rId5" Type="http://schemas.openxmlformats.org/officeDocument/2006/relationships/tags" Target="../tags/tag186.xml"/><Relationship Id="rId15" Type="http://schemas.openxmlformats.org/officeDocument/2006/relationships/tags" Target="../tags/tag196.xml"/><Relationship Id="rId23" Type="http://schemas.openxmlformats.org/officeDocument/2006/relationships/tags" Target="../tags/tag204.xml"/><Relationship Id="rId28" Type="http://schemas.openxmlformats.org/officeDocument/2006/relationships/tags" Target="../tags/tag209.xml"/><Relationship Id="rId36" Type="http://schemas.openxmlformats.org/officeDocument/2006/relationships/notesSlide" Target="../notesSlides/notesSlide37.xml"/><Relationship Id="rId10" Type="http://schemas.openxmlformats.org/officeDocument/2006/relationships/tags" Target="../tags/tag191.xml"/><Relationship Id="rId19" Type="http://schemas.openxmlformats.org/officeDocument/2006/relationships/tags" Target="../tags/tag200.xml"/><Relationship Id="rId31" Type="http://schemas.openxmlformats.org/officeDocument/2006/relationships/tags" Target="../tags/tag212.xml"/><Relationship Id="rId4" Type="http://schemas.openxmlformats.org/officeDocument/2006/relationships/tags" Target="../tags/tag185.xml"/><Relationship Id="rId9" Type="http://schemas.openxmlformats.org/officeDocument/2006/relationships/tags" Target="../tags/tag190.xml"/><Relationship Id="rId14" Type="http://schemas.openxmlformats.org/officeDocument/2006/relationships/tags" Target="../tags/tag195.xml"/><Relationship Id="rId22" Type="http://schemas.openxmlformats.org/officeDocument/2006/relationships/tags" Target="../tags/tag203.xml"/><Relationship Id="rId27" Type="http://schemas.openxmlformats.org/officeDocument/2006/relationships/tags" Target="../tags/tag208.xml"/><Relationship Id="rId30" Type="http://schemas.openxmlformats.org/officeDocument/2006/relationships/tags" Target="../tags/tag211.xml"/><Relationship Id="rId35" Type="http://schemas.openxmlformats.org/officeDocument/2006/relationships/slideLayout" Target="../slideLayouts/slideLayout2.xml"/><Relationship Id="rId8" Type="http://schemas.openxmlformats.org/officeDocument/2006/relationships/tags" Target="../tags/tag189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13" Type="http://schemas.openxmlformats.org/officeDocument/2006/relationships/tags" Target="../tags/tag228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12" Type="http://schemas.openxmlformats.org/officeDocument/2006/relationships/tags" Target="../tags/tag227.xml"/><Relationship Id="rId2" Type="http://schemas.openxmlformats.org/officeDocument/2006/relationships/tags" Target="../tags/tag217.xml"/><Relationship Id="rId16" Type="http://schemas.openxmlformats.org/officeDocument/2006/relationships/notesSlide" Target="../notesSlides/notesSlide38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11" Type="http://schemas.openxmlformats.org/officeDocument/2006/relationships/tags" Target="../tags/tag226.xml"/><Relationship Id="rId5" Type="http://schemas.openxmlformats.org/officeDocument/2006/relationships/tags" Target="../tags/tag220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225.xml"/><Relationship Id="rId4" Type="http://schemas.openxmlformats.org/officeDocument/2006/relationships/tags" Target="../tags/tag219.xml"/><Relationship Id="rId9" Type="http://schemas.openxmlformats.org/officeDocument/2006/relationships/tags" Target="../tags/tag224.xml"/><Relationship Id="rId14" Type="http://schemas.openxmlformats.org/officeDocument/2006/relationships/tags" Target="../tags/tag229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tags" Target="../tags/tag237.xml"/><Relationship Id="rId13" Type="http://schemas.openxmlformats.org/officeDocument/2006/relationships/tags" Target="../tags/tag242.xml"/><Relationship Id="rId3" Type="http://schemas.openxmlformats.org/officeDocument/2006/relationships/tags" Target="../tags/tag232.xml"/><Relationship Id="rId7" Type="http://schemas.openxmlformats.org/officeDocument/2006/relationships/tags" Target="../tags/tag236.xml"/><Relationship Id="rId12" Type="http://schemas.openxmlformats.org/officeDocument/2006/relationships/tags" Target="../tags/tag241.xml"/><Relationship Id="rId17" Type="http://schemas.openxmlformats.org/officeDocument/2006/relationships/notesSlide" Target="../notesSlides/notesSlide39.xml"/><Relationship Id="rId2" Type="http://schemas.openxmlformats.org/officeDocument/2006/relationships/tags" Target="../tags/tag231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11" Type="http://schemas.openxmlformats.org/officeDocument/2006/relationships/tags" Target="../tags/tag240.xml"/><Relationship Id="rId5" Type="http://schemas.openxmlformats.org/officeDocument/2006/relationships/tags" Target="../tags/tag234.xml"/><Relationship Id="rId15" Type="http://schemas.openxmlformats.org/officeDocument/2006/relationships/tags" Target="../tags/tag244.xml"/><Relationship Id="rId10" Type="http://schemas.openxmlformats.org/officeDocument/2006/relationships/tags" Target="../tags/tag239.xml"/><Relationship Id="rId4" Type="http://schemas.openxmlformats.org/officeDocument/2006/relationships/tags" Target="../tags/tag233.xml"/><Relationship Id="rId9" Type="http://schemas.openxmlformats.org/officeDocument/2006/relationships/tags" Target="../tags/tag238.xml"/><Relationship Id="rId14" Type="http://schemas.openxmlformats.org/officeDocument/2006/relationships/tags" Target="../tags/tag24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6.xml"/><Relationship Id="rId1" Type="http://schemas.openxmlformats.org/officeDocument/2006/relationships/tags" Target="../tags/tag245.xml"/><Relationship Id="rId4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4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0.xml"/><Relationship Id="rId1" Type="http://schemas.openxmlformats.org/officeDocument/2006/relationships/tags" Target="../tags/tag249.xml"/><Relationship Id="rId4" Type="http://schemas.openxmlformats.org/officeDocument/2006/relationships/notesSlide" Target="../notesSlides/notesSlide4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2.xml"/><Relationship Id="rId1" Type="http://schemas.openxmlformats.org/officeDocument/2006/relationships/tags" Target="../tags/tag251.xml"/><Relationship Id="rId4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4" Type="http://schemas.openxmlformats.org/officeDocument/2006/relationships/notesSlide" Target="../notesSlides/notesSlide4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6.xml"/><Relationship Id="rId1" Type="http://schemas.openxmlformats.org/officeDocument/2006/relationships/tags" Target="../tags/tag255.xml"/><Relationship Id="rId4" Type="http://schemas.openxmlformats.org/officeDocument/2006/relationships/notesSlide" Target="../notesSlides/notesSlide4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notesSlide" Target="../notesSlides/notesSlide6.xml"/><Relationship Id="rId5" Type="http://schemas.openxmlformats.org/officeDocument/2006/relationships/tags" Target="../tags/tag1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Grammars, Scanners &amp; Regular Expressions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66006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660066"/>
                </a:solidFill>
              </a:rPr>
              <a:t>CSE413 Spring 2021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Programming Language Specs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Since the 1960s, the syntax of every significant programming language has been specified by a formal grammar</a:t>
            </a:r>
          </a:p>
          <a:p>
            <a:pPr lvl="1"/>
            <a:r>
              <a:rPr lang="en-US" dirty="0"/>
              <a:t>First done in 1959 with BNF (Backus-Naur Form or Backus-Normal Form) used to specify the syntax of ALGOL 60</a:t>
            </a:r>
          </a:p>
          <a:p>
            <a:pPr lvl="1"/>
            <a:r>
              <a:rPr lang="en-US" dirty="0"/>
              <a:t>Adapted from the linguistics community (Chomsky)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9F39752-1C35-D048-97A9-A2DBED718B0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44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Grammar for a Tiny Language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program</a:t>
            </a:r>
            <a:r>
              <a:rPr lang="en-US" dirty="0"/>
              <a:t> ::= </a:t>
            </a:r>
            <a:r>
              <a:rPr lang="en-US" i="1" dirty="0"/>
              <a:t>statement</a:t>
            </a:r>
            <a:r>
              <a:rPr lang="en-US" dirty="0"/>
              <a:t> | </a:t>
            </a:r>
            <a:r>
              <a:rPr lang="en-US" i="1" dirty="0"/>
              <a:t>program</a:t>
            </a:r>
            <a:r>
              <a:rPr lang="en-US" dirty="0"/>
              <a:t> </a:t>
            </a:r>
            <a:r>
              <a:rPr lang="en-US" i="1" dirty="0"/>
              <a:t>statement</a:t>
            </a:r>
          </a:p>
          <a:p>
            <a:pPr marL="0" indent="0">
              <a:buNone/>
            </a:pPr>
            <a:r>
              <a:rPr lang="en-US" i="1" dirty="0"/>
              <a:t>statement</a:t>
            </a:r>
            <a:r>
              <a:rPr lang="en-US" dirty="0"/>
              <a:t> ::= </a:t>
            </a:r>
            <a:r>
              <a:rPr lang="en-US" i="1" dirty="0" err="1"/>
              <a:t>assignStmt</a:t>
            </a:r>
            <a:r>
              <a:rPr lang="en-US" dirty="0"/>
              <a:t> | </a:t>
            </a:r>
            <a:r>
              <a:rPr lang="en-US" i="1" dirty="0" err="1"/>
              <a:t>ifStmt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assignStmt</a:t>
            </a:r>
            <a:r>
              <a:rPr lang="en-US" dirty="0"/>
              <a:t> ::= </a:t>
            </a:r>
            <a:r>
              <a:rPr lang="en-US" i="1" dirty="0"/>
              <a:t>id</a:t>
            </a:r>
            <a:r>
              <a:rPr lang="en-US" dirty="0"/>
              <a:t> </a:t>
            </a:r>
            <a:r>
              <a:rPr lang="en-US" b="1" dirty="0">
                <a:latin typeface="Courier New"/>
                <a:cs typeface="Courier New"/>
              </a:rPr>
              <a:t>=</a:t>
            </a:r>
            <a:r>
              <a:rPr lang="en-US" dirty="0"/>
              <a:t> </a:t>
            </a:r>
            <a:r>
              <a:rPr lang="en-US" i="1" dirty="0" err="1"/>
              <a:t>expr</a:t>
            </a:r>
            <a:r>
              <a:rPr lang="en-US" dirty="0"/>
              <a:t> ;</a:t>
            </a:r>
          </a:p>
          <a:p>
            <a:pPr marL="0" indent="0">
              <a:buNone/>
            </a:pPr>
            <a:r>
              <a:rPr lang="en-US" i="1" dirty="0" err="1"/>
              <a:t>ifStmt</a:t>
            </a:r>
            <a:r>
              <a:rPr lang="en-US" dirty="0"/>
              <a:t> ::= </a:t>
            </a:r>
            <a:r>
              <a:rPr lang="en-US" b="1" dirty="0">
                <a:latin typeface="Courier New"/>
                <a:cs typeface="Courier New"/>
              </a:rPr>
              <a:t>if ( </a:t>
            </a:r>
            <a:r>
              <a:rPr lang="en-US" i="1" dirty="0" err="1"/>
              <a:t>expr</a:t>
            </a:r>
            <a:r>
              <a:rPr lang="en-US" dirty="0"/>
              <a:t> 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 </a:t>
            </a:r>
            <a:r>
              <a:rPr lang="en-US" i="1" dirty="0"/>
              <a:t>statement</a:t>
            </a:r>
          </a:p>
          <a:p>
            <a:pPr marL="0" indent="0">
              <a:buNone/>
            </a:pPr>
            <a:r>
              <a:rPr lang="en-US" i="1" dirty="0" err="1"/>
              <a:t>expr</a:t>
            </a:r>
            <a:r>
              <a:rPr lang="en-US" dirty="0"/>
              <a:t> ::= </a:t>
            </a:r>
            <a:r>
              <a:rPr lang="en-US" i="1" dirty="0"/>
              <a:t>id</a:t>
            </a:r>
            <a:r>
              <a:rPr lang="en-US" dirty="0"/>
              <a:t> | </a:t>
            </a:r>
            <a:r>
              <a:rPr lang="en-US" i="1" dirty="0" err="1"/>
              <a:t>int</a:t>
            </a:r>
            <a:r>
              <a:rPr lang="en-US" dirty="0"/>
              <a:t> | </a:t>
            </a:r>
            <a:r>
              <a:rPr lang="en-US" i="1" dirty="0" err="1"/>
              <a:t>expr</a:t>
            </a:r>
            <a:r>
              <a:rPr lang="en-US" dirty="0"/>
              <a:t> </a:t>
            </a:r>
            <a:r>
              <a:rPr lang="en-US" b="1" dirty="0">
                <a:latin typeface="Courier New"/>
                <a:cs typeface="Courier New"/>
              </a:rPr>
              <a:t>+</a:t>
            </a:r>
            <a:r>
              <a:rPr lang="en-US" dirty="0"/>
              <a:t> </a:t>
            </a:r>
            <a:r>
              <a:rPr lang="en-US" i="1" dirty="0" err="1"/>
              <a:t>expr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id</a:t>
            </a:r>
            <a:r>
              <a:rPr lang="en-US" dirty="0"/>
              <a:t> ::=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  <a:p>
            <a:pPr marL="0" indent="0">
              <a:buNone/>
            </a:pPr>
            <a:r>
              <a:rPr lang="en-US" i="1" dirty="0" err="1"/>
              <a:t>int</a:t>
            </a:r>
            <a:r>
              <a:rPr lang="en-US" dirty="0"/>
              <a:t> ::=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dirty="0"/>
              <a:t> |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5CBE0C1-54D9-1249-BA8A-07EABB61F07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4340" name="Text Box 4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69925" y="336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6837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Productions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5334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rules of a grammar are called </a:t>
            </a:r>
            <a:r>
              <a:rPr lang="en-US" i="1" dirty="0">
                <a:solidFill>
                  <a:srgbClr val="0000FF"/>
                </a:solidFill>
              </a:rPr>
              <a:t>productions</a:t>
            </a:r>
          </a:p>
          <a:p>
            <a:r>
              <a:rPr lang="en-US" dirty="0"/>
              <a:t>Rules contain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Nonterminal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symbols: grammar variables (</a:t>
            </a:r>
            <a:r>
              <a:rPr lang="en-US" i="1" dirty="0"/>
              <a:t>program</a:t>
            </a:r>
            <a:r>
              <a:rPr lang="en-US" dirty="0"/>
              <a:t>, </a:t>
            </a:r>
            <a:r>
              <a:rPr lang="en-US" i="1" dirty="0"/>
              <a:t>statement</a:t>
            </a:r>
            <a:r>
              <a:rPr lang="en-US" dirty="0"/>
              <a:t>, </a:t>
            </a:r>
            <a:r>
              <a:rPr lang="en-US" i="1" dirty="0"/>
              <a:t>id</a:t>
            </a:r>
            <a:r>
              <a:rPr lang="en-US" dirty="0"/>
              <a:t>, etc.)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Terminal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symbols: concrete syntax that appears in programs (</a:t>
            </a:r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b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c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0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1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if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{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}</a:t>
            </a:r>
            <a:r>
              <a:rPr lang="en-US" dirty="0"/>
              <a:t>, …)</a:t>
            </a:r>
          </a:p>
          <a:p>
            <a:r>
              <a:rPr lang="en-US" dirty="0"/>
              <a:t>Meaning of production 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i="1" dirty="0"/>
              <a:t>nonterminal</a:t>
            </a:r>
            <a:r>
              <a:rPr lang="en-US" dirty="0"/>
              <a:t> ::= &lt;sequence of terminals and </a:t>
            </a:r>
            <a:r>
              <a:rPr lang="en-US" dirty="0" err="1"/>
              <a:t>nonterminals</a:t>
            </a:r>
            <a:r>
              <a:rPr lang="en-US" dirty="0"/>
              <a:t>&gt;</a:t>
            </a:r>
          </a:p>
          <a:p>
            <a:pPr marL="857250" lvl="2" indent="0">
              <a:buNone/>
            </a:pPr>
            <a:r>
              <a:rPr lang="en-US" dirty="0"/>
              <a:t>In a derivation, any instance of </a:t>
            </a:r>
            <a:r>
              <a:rPr lang="en-US" i="1" dirty="0"/>
              <a:t>nonterminal</a:t>
            </a:r>
            <a:r>
              <a:rPr lang="en-US" dirty="0"/>
              <a:t> can be replaced by the sequence of terminals and </a:t>
            </a:r>
            <a:r>
              <a:rPr lang="en-US" dirty="0" err="1"/>
              <a:t>nonterminals</a:t>
            </a:r>
            <a:r>
              <a:rPr lang="en-US" dirty="0"/>
              <a:t> on the right of the production</a:t>
            </a:r>
            <a:endParaRPr lang="en-US" dirty="0">
              <a:sym typeface="Symbol" charset="0"/>
            </a:endParaRPr>
          </a:p>
          <a:p>
            <a:r>
              <a:rPr lang="en-US" dirty="0"/>
              <a:t>Often, there are two or more productions for a single nonterminal – can use any at different points in a derivation</a:t>
            </a:r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29935FBD-1C6D-8A4D-969C-8C81FFA9C4E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3217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Alternative Notations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There are several common notations for productions; all mean the same thing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i="1" dirty="0" err="1"/>
              <a:t>ifStmt</a:t>
            </a:r>
            <a:r>
              <a:rPr lang="en-US" dirty="0"/>
              <a:t> ::= if ( </a:t>
            </a:r>
            <a:r>
              <a:rPr lang="en-US" i="1" dirty="0" err="1"/>
              <a:t>expr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endParaRPr lang="en-US" i="1" dirty="0"/>
          </a:p>
          <a:p>
            <a:pPr marL="457200" lvl="1" indent="0">
              <a:buNone/>
            </a:pPr>
            <a:r>
              <a:rPr lang="en-US" i="1" dirty="0" err="1"/>
              <a:t>ifStmt</a:t>
            </a:r>
            <a:r>
              <a:rPr lang="en-US" dirty="0"/>
              <a:t>      if ( </a:t>
            </a:r>
            <a:r>
              <a:rPr lang="en-US" i="1" dirty="0" err="1"/>
              <a:t>expr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&lt;</a:t>
            </a:r>
            <a:r>
              <a:rPr lang="en-US" dirty="0" err="1"/>
              <a:t>ifStmt</a:t>
            </a:r>
            <a:r>
              <a:rPr lang="en-US" dirty="0"/>
              <a:t>&gt; ::= if ( &lt;</a:t>
            </a:r>
            <a:r>
              <a:rPr lang="en-US" dirty="0" err="1"/>
              <a:t>expr</a:t>
            </a:r>
            <a:r>
              <a:rPr lang="en-US" dirty="0"/>
              <a:t>&gt; ) &lt;</a:t>
            </a:r>
            <a:r>
              <a:rPr lang="en-US" dirty="0" err="1"/>
              <a:t>stmt</a:t>
            </a:r>
            <a:r>
              <a:rPr lang="en-US" dirty="0"/>
              <a:t>&gt;</a:t>
            </a:r>
          </a:p>
        </p:txBody>
      </p: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06F98BB-06D2-7840-B4D5-B892CD342C6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079296" y="3461404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1783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Context-Free Grammars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Formally, a grammar G  is a tuple &lt;N,</a:t>
            </a:r>
            <a:r>
              <a:rPr lang="el-GR" dirty="0"/>
              <a:t>Σ</a:t>
            </a:r>
            <a:r>
              <a:rPr lang="en-US" dirty="0"/>
              <a:t>,P,S&gt; where</a:t>
            </a:r>
          </a:p>
          <a:p>
            <a:pPr marL="457200" lvl="1" indent="0">
              <a:buNone/>
            </a:pPr>
            <a:r>
              <a:rPr lang="en-US" dirty="0"/>
              <a:t>N  a finite set of non-terminal symbols</a:t>
            </a:r>
          </a:p>
          <a:p>
            <a:pPr marL="457200" lvl="1" indent="0">
              <a:buNone/>
            </a:pPr>
            <a:r>
              <a:rPr lang="el-GR" dirty="0"/>
              <a:t>Σ</a:t>
            </a:r>
            <a:r>
              <a:rPr lang="en-US" dirty="0"/>
              <a:t>  a finite set of terminal symbols</a:t>
            </a:r>
          </a:p>
          <a:p>
            <a:pPr marL="457200" lvl="1" indent="0">
              <a:buNone/>
            </a:pPr>
            <a:r>
              <a:rPr lang="en-US" dirty="0"/>
              <a:t>P  a finite set of productions</a:t>
            </a:r>
          </a:p>
          <a:p>
            <a:pPr marL="914400" lvl="2" indent="0">
              <a:buNone/>
            </a:pPr>
            <a:r>
              <a:rPr lang="en-US" dirty="0"/>
              <a:t>A subset of N × (N 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 </a:t>
            </a:r>
            <a:r>
              <a:rPr lang="el-GR" dirty="0"/>
              <a:t>Σ</a:t>
            </a:r>
            <a:r>
              <a:rPr lang="en-US" dirty="0"/>
              <a:t> )*</a:t>
            </a:r>
          </a:p>
          <a:p>
            <a:pPr marL="1371600" lvl="3" indent="0">
              <a:buNone/>
            </a:pPr>
            <a:r>
              <a:rPr lang="en-US" dirty="0"/>
              <a:t>( can think of these as rules from N  → (N 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 </a:t>
            </a:r>
            <a:r>
              <a:rPr lang="el-GR" dirty="0"/>
              <a:t>Σ</a:t>
            </a:r>
            <a:r>
              <a:rPr lang="en-US" dirty="0"/>
              <a:t> )* )</a:t>
            </a:r>
          </a:p>
          <a:p>
            <a:pPr marL="457200" lvl="1" indent="0">
              <a:buNone/>
            </a:pPr>
            <a:r>
              <a:rPr lang="en-US" dirty="0"/>
              <a:t>S  the start symbol, a distinguished element of N </a:t>
            </a:r>
          </a:p>
          <a:p>
            <a:pPr marL="1371600" lvl="3" indent="0">
              <a:buNone/>
            </a:pPr>
            <a:r>
              <a:rPr lang="en-US" dirty="0"/>
              <a:t>If not otherwise specified, this is usually assumed to be the non-terminal on the left of the first production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7BE7247-2C7D-924C-8357-F1E6E11371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4913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Derivation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CSE413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B-</a:t>
            </a:r>
            <a:fld id="{FF72E316-E37A-40E5-B99B-3D24A6F2D5D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92688" y="76200"/>
            <a:ext cx="3694112" cy="20208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program</a:t>
            </a:r>
            <a:r>
              <a:rPr lang="en-US" sz="1400" dirty="0"/>
              <a:t> ::= </a:t>
            </a:r>
            <a:r>
              <a:rPr lang="en-US" sz="1400" i="1" dirty="0"/>
              <a:t>statement</a:t>
            </a:r>
            <a:r>
              <a:rPr lang="en-US" sz="1400" dirty="0"/>
              <a:t> | </a:t>
            </a:r>
            <a:r>
              <a:rPr lang="en-US" sz="1400" i="1" dirty="0"/>
              <a:t>program</a:t>
            </a:r>
            <a:r>
              <a:rPr lang="en-US" sz="1400" dirty="0"/>
              <a:t> </a:t>
            </a:r>
            <a:r>
              <a:rPr lang="en-US" sz="1400" i="1" dirty="0"/>
              <a:t>statement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statement</a:t>
            </a:r>
            <a:r>
              <a:rPr lang="en-US" sz="1400" dirty="0"/>
              <a:t> ::= </a:t>
            </a:r>
            <a:r>
              <a:rPr lang="en-US" sz="1400" i="1" dirty="0" err="1"/>
              <a:t>assignStmt</a:t>
            </a:r>
            <a:r>
              <a:rPr lang="en-US" sz="1400" dirty="0"/>
              <a:t> | </a:t>
            </a:r>
            <a:r>
              <a:rPr lang="en-US" sz="1400" i="1" dirty="0" err="1"/>
              <a:t>ifStmt</a:t>
            </a:r>
            <a:endParaRPr lang="en-US" sz="1400" i="1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assignStmt</a:t>
            </a:r>
            <a:r>
              <a:rPr lang="en-US" sz="1400" dirty="0"/>
              <a:t> ::= </a:t>
            </a:r>
            <a:r>
              <a:rPr lang="en-US" sz="1400" i="1" dirty="0"/>
              <a:t>id</a:t>
            </a:r>
            <a:r>
              <a:rPr lang="en-US" sz="1400" dirty="0"/>
              <a:t> = </a:t>
            </a:r>
            <a:r>
              <a:rPr lang="en-US" sz="1400" i="1" dirty="0" err="1"/>
              <a:t>expr</a:t>
            </a:r>
            <a:r>
              <a:rPr lang="en-US" sz="1400" dirty="0"/>
              <a:t> 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ifStmt</a:t>
            </a:r>
            <a:r>
              <a:rPr lang="en-US" sz="1400" dirty="0"/>
              <a:t> ::= if ( </a:t>
            </a:r>
            <a:r>
              <a:rPr lang="en-US" sz="1400" i="1" dirty="0" err="1"/>
              <a:t>expr</a:t>
            </a:r>
            <a:r>
              <a:rPr lang="en-US" sz="1400" dirty="0"/>
              <a:t> ) </a:t>
            </a:r>
            <a:r>
              <a:rPr lang="en-US" sz="1400" i="1" dirty="0"/>
              <a:t>statement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expr</a:t>
            </a:r>
            <a:r>
              <a:rPr lang="en-US" sz="1400" dirty="0"/>
              <a:t> ::= </a:t>
            </a:r>
            <a:r>
              <a:rPr lang="en-US" sz="1400" i="1" dirty="0"/>
              <a:t>id</a:t>
            </a:r>
            <a:r>
              <a:rPr lang="en-US" sz="1400" dirty="0"/>
              <a:t> | </a:t>
            </a:r>
            <a:r>
              <a:rPr lang="en-US" sz="1400" i="1" dirty="0" err="1"/>
              <a:t>int</a:t>
            </a:r>
            <a:r>
              <a:rPr lang="en-US" sz="1400" dirty="0"/>
              <a:t> | </a:t>
            </a:r>
            <a:r>
              <a:rPr lang="en-US" sz="1400" i="1" dirty="0" err="1"/>
              <a:t>expr</a:t>
            </a:r>
            <a:r>
              <a:rPr lang="en-US" sz="1400" dirty="0"/>
              <a:t> + </a:t>
            </a:r>
            <a:r>
              <a:rPr lang="en-US" sz="1400" i="1" dirty="0" err="1"/>
              <a:t>expr</a:t>
            </a:r>
            <a:endParaRPr lang="en-US" sz="1400" i="1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id</a:t>
            </a:r>
            <a:r>
              <a:rPr lang="en-US" sz="1400" dirty="0"/>
              <a:t> ::= a | b | c | </a:t>
            </a:r>
            <a:r>
              <a:rPr lang="en-US" sz="1400" dirty="0" err="1"/>
              <a:t>i</a:t>
            </a:r>
            <a:r>
              <a:rPr lang="en-US" sz="1400" dirty="0"/>
              <a:t> | j | k | n | x | y | z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int</a:t>
            </a:r>
            <a:r>
              <a:rPr lang="en-US" sz="1400" dirty="0"/>
              <a:t> ::= 0 | 1 | 2 | 3 | 4 | 5 | 6 | 7 | 8 | 9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BD3AE796-8A49-E34A-B2DE-837453BDD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Content Placeholder 9">
            <a:extLst>
              <a:ext uri="{FF2B5EF4-FFF2-40B4-BE49-F238E27FC236}">
                <a16:creationId xmlns:a16="http://schemas.microsoft.com/office/drawing/2014/main" id="{52247BFE-C0A9-0445-8D46-F4707093C18B}"/>
              </a:ext>
            </a:extLst>
          </p:cNvPr>
          <p:cNvSpPr txBox="1">
            <a:spLocks/>
          </p:cNvSpPr>
          <p:nvPr/>
        </p:nvSpPr>
        <p:spPr bwMode="auto">
          <a:xfrm>
            <a:off x="457200" y="5913437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/>
              <a:t>  a   =    1     ;       if   (   a     +   1   )      b      =    2     ;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97145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Derivation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5913437"/>
            <a:ext cx="8229600" cy="7921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a   =    1     ;       if   (   a     +   1   )      b      =    2     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CSE413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B-</a:t>
            </a:r>
            <a:fld id="{FF72E316-E37A-40E5-B99B-3D24A6F2D5D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92688" y="76200"/>
            <a:ext cx="3694112" cy="20208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program</a:t>
            </a:r>
            <a:r>
              <a:rPr lang="en-US" sz="1400" dirty="0"/>
              <a:t> ::= </a:t>
            </a:r>
            <a:r>
              <a:rPr lang="en-US" sz="1400" i="1" dirty="0"/>
              <a:t>statement</a:t>
            </a:r>
            <a:r>
              <a:rPr lang="en-US" sz="1400" dirty="0"/>
              <a:t> | </a:t>
            </a:r>
            <a:r>
              <a:rPr lang="en-US" sz="1400" i="1" dirty="0"/>
              <a:t>program</a:t>
            </a:r>
            <a:r>
              <a:rPr lang="en-US" sz="1400" dirty="0"/>
              <a:t> </a:t>
            </a:r>
            <a:r>
              <a:rPr lang="en-US" sz="1400" i="1" dirty="0"/>
              <a:t>statement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statement</a:t>
            </a:r>
            <a:r>
              <a:rPr lang="en-US" sz="1400" dirty="0"/>
              <a:t> ::= </a:t>
            </a:r>
            <a:r>
              <a:rPr lang="en-US" sz="1400" i="1" dirty="0" err="1"/>
              <a:t>assignStmt</a:t>
            </a:r>
            <a:r>
              <a:rPr lang="en-US" sz="1400" dirty="0"/>
              <a:t> | </a:t>
            </a:r>
            <a:r>
              <a:rPr lang="en-US" sz="1400" i="1" dirty="0" err="1"/>
              <a:t>ifStmt</a:t>
            </a:r>
            <a:endParaRPr lang="en-US" sz="1400" i="1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assignStmt</a:t>
            </a:r>
            <a:r>
              <a:rPr lang="en-US" sz="1400" dirty="0"/>
              <a:t> ::= </a:t>
            </a:r>
            <a:r>
              <a:rPr lang="en-US" sz="1400" i="1" dirty="0"/>
              <a:t>id</a:t>
            </a:r>
            <a:r>
              <a:rPr lang="en-US" sz="1400" dirty="0"/>
              <a:t> = </a:t>
            </a:r>
            <a:r>
              <a:rPr lang="en-US" sz="1400" i="1" dirty="0" err="1"/>
              <a:t>expr</a:t>
            </a:r>
            <a:r>
              <a:rPr lang="en-US" sz="1400" dirty="0"/>
              <a:t> 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ifStmt</a:t>
            </a:r>
            <a:r>
              <a:rPr lang="en-US" sz="1400" dirty="0"/>
              <a:t> ::= if ( </a:t>
            </a:r>
            <a:r>
              <a:rPr lang="en-US" sz="1400" i="1" dirty="0" err="1"/>
              <a:t>expr</a:t>
            </a:r>
            <a:r>
              <a:rPr lang="en-US" sz="1400" dirty="0"/>
              <a:t> ) </a:t>
            </a:r>
            <a:r>
              <a:rPr lang="en-US" sz="1400" i="1" dirty="0"/>
              <a:t>statement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expr</a:t>
            </a:r>
            <a:r>
              <a:rPr lang="en-US" sz="1400" dirty="0"/>
              <a:t> ::= </a:t>
            </a:r>
            <a:r>
              <a:rPr lang="en-US" sz="1400" i="1" dirty="0"/>
              <a:t>id</a:t>
            </a:r>
            <a:r>
              <a:rPr lang="en-US" sz="1400" dirty="0"/>
              <a:t> | </a:t>
            </a:r>
            <a:r>
              <a:rPr lang="en-US" sz="1400" i="1" dirty="0" err="1"/>
              <a:t>int</a:t>
            </a:r>
            <a:r>
              <a:rPr lang="en-US" sz="1400" dirty="0"/>
              <a:t> | </a:t>
            </a:r>
            <a:r>
              <a:rPr lang="en-US" sz="1400" i="1" dirty="0" err="1"/>
              <a:t>expr</a:t>
            </a:r>
            <a:r>
              <a:rPr lang="en-US" sz="1400" dirty="0"/>
              <a:t> + </a:t>
            </a:r>
            <a:r>
              <a:rPr lang="en-US" sz="1400" i="1" dirty="0" err="1"/>
              <a:t>expr</a:t>
            </a:r>
            <a:endParaRPr lang="en-US" sz="1400" i="1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/>
              <a:t>id</a:t>
            </a:r>
            <a:r>
              <a:rPr lang="en-US" sz="1400" dirty="0"/>
              <a:t> ::= a | b | c | </a:t>
            </a:r>
            <a:r>
              <a:rPr lang="en-US" sz="1400" dirty="0" err="1"/>
              <a:t>i</a:t>
            </a:r>
            <a:r>
              <a:rPr lang="en-US" sz="1400" dirty="0"/>
              <a:t> | j | k | n | x | y | z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i="1" dirty="0" err="1"/>
              <a:t>int</a:t>
            </a:r>
            <a:r>
              <a:rPr lang="en-US" sz="1400" dirty="0"/>
              <a:t> ::= 0 | 1 | 2 | 3 | 4 | 5 | 6 | 7 | 8 |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518E1-A475-4145-AFD2-5819C197CEFA}"/>
              </a:ext>
            </a:extLst>
          </p:cNvPr>
          <p:cNvSpPr txBox="1"/>
          <p:nvPr/>
        </p:nvSpPr>
        <p:spPr>
          <a:xfrm>
            <a:off x="2667000" y="1600200"/>
            <a:ext cx="104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90C11B-9D17-6E47-9DC2-E6D5FE557F2F}"/>
              </a:ext>
            </a:extLst>
          </p:cNvPr>
          <p:cNvSpPr txBox="1"/>
          <p:nvPr/>
        </p:nvSpPr>
        <p:spPr>
          <a:xfrm>
            <a:off x="6705600" y="534566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E17BAF4-5254-4F44-ABAD-E6B0125B108D}"/>
              </a:ext>
            </a:extLst>
          </p:cNvPr>
          <p:cNvGrpSpPr/>
          <p:nvPr/>
        </p:nvGrpSpPr>
        <p:grpSpPr>
          <a:xfrm>
            <a:off x="1676400" y="1969532"/>
            <a:ext cx="3134024" cy="697468"/>
            <a:chOff x="1676400" y="1969532"/>
            <a:chExt cx="3134024" cy="69746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7A9A46-2F40-B54F-808C-F64416D0CEFF}"/>
                </a:ext>
              </a:extLst>
            </p:cNvPr>
            <p:cNvSpPr txBox="1"/>
            <p:nvPr/>
          </p:nvSpPr>
          <p:spPr>
            <a:xfrm>
              <a:off x="1676400" y="2297668"/>
              <a:ext cx="1043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program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0D3E59C-BF56-0F4E-B28C-61F8C42222E4}"/>
                </a:ext>
              </a:extLst>
            </p:cNvPr>
            <p:cNvSpPr txBox="1"/>
            <p:nvPr/>
          </p:nvSpPr>
          <p:spPr>
            <a:xfrm>
              <a:off x="3604645" y="2286000"/>
              <a:ext cx="1205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statement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A17A082-4D5B-8948-8F7B-048A40B57DD5}"/>
                </a:ext>
              </a:extLst>
            </p:cNvPr>
            <p:cNvCxnSpPr>
              <a:stCxn id="3" idx="2"/>
              <a:endCxn id="8" idx="0"/>
            </p:cNvCxnSpPr>
            <p:nvPr/>
          </p:nvCxnSpPr>
          <p:spPr>
            <a:xfrm flipH="1">
              <a:off x="2198178" y="1969532"/>
              <a:ext cx="990600" cy="3281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92AAA23-B4B8-AE48-A332-4EF8EE609ED9}"/>
                </a:ext>
              </a:extLst>
            </p:cNvPr>
            <p:cNvCxnSpPr>
              <a:cxnSpLocks/>
              <a:stCxn id="3" idx="2"/>
              <a:endCxn id="9" idx="0"/>
            </p:cNvCxnSpPr>
            <p:nvPr/>
          </p:nvCxnSpPr>
          <p:spPr>
            <a:xfrm>
              <a:off x="3188778" y="1969532"/>
              <a:ext cx="1018757" cy="3164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15EA273-7AD4-8241-A680-E4F02B7673D7}"/>
              </a:ext>
            </a:extLst>
          </p:cNvPr>
          <p:cNvGrpSpPr/>
          <p:nvPr/>
        </p:nvGrpSpPr>
        <p:grpSpPr>
          <a:xfrm>
            <a:off x="1219200" y="2667000"/>
            <a:ext cx="1205779" cy="674132"/>
            <a:chOff x="1219200" y="2667000"/>
            <a:chExt cx="1205779" cy="67413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7AD74DB-AAB8-654A-A997-BF77739ED7BD}"/>
                </a:ext>
              </a:extLst>
            </p:cNvPr>
            <p:cNvSpPr txBox="1"/>
            <p:nvPr/>
          </p:nvSpPr>
          <p:spPr>
            <a:xfrm>
              <a:off x="1219200" y="2971800"/>
              <a:ext cx="1205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statement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689243A-1B83-554D-A2F9-EE2EE358EBDD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>
            <a:xfrm flipH="1">
              <a:off x="1822090" y="2667000"/>
              <a:ext cx="376088" cy="304800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A576407-9FF8-F340-8A1E-E16BA5988832}"/>
              </a:ext>
            </a:extLst>
          </p:cNvPr>
          <p:cNvGrpSpPr/>
          <p:nvPr/>
        </p:nvGrpSpPr>
        <p:grpSpPr>
          <a:xfrm>
            <a:off x="762000" y="3341132"/>
            <a:ext cx="1297150" cy="762000"/>
            <a:chOff x="762000" y="3341132"/>
            <a:chExt cx="1297150" cy="762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C67725C-EDB3-0C45-B3E9-262794098AA0}"/>
                </a:ext>
              </a:extLst>
            </p:cNvPr>
            <p:cNvSpPr txBox="1"/>
            <p:nvPr/>
          </p:nvSpPr>
          <p:spPr>
            <a:xfrm>
              <a:off x="762000" y="3733800"/>
              <a:ext cx="1297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assignStmt</a:t>
              </a:r>
              <a:endPara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905D75F-D42A-E64D-86C1-E69FAF4EF3E4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>
            <a:xfrm flipH="1">
              <a:off x="1410575" y="3341132"/>
              <a:ext cx="411515" cy="3926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DE677741-3E1E-E84D-926B-1EF83B051F2F}"/>
              </a:ext>
            </a:extLst>
          </p:cNvPr>
          <p:cNvGrpSpPr/>
          <p:nvPr/>
        </p:nvGrpSpPr>
        <p:grpSpPr>
          <a:xfrm>
            <a:off x="624794" y="4103132"/>
            <a:ext cx="1666740" cy="1810305"/>
            <a:chOff x="624794" y="4103132"/>
            <a:chExt cx="1666740" cy="181030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84B717D-98FD-704E-95C0-EFE60B2A1A1E}"/>
                </a:ext>
              </a:extLst>
            </p:cNvPr>
            <p:cNvSpPr txBox="1"/>
            <p:nvPr/>
          </p:nvSpPr>
          <p:spPr>
            <a:xfrm>
              <a:off x="1447800" y="4419600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expr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A3B128-FC01-A54C-B68C-CC723477BEAF}"/>
                </a:ext>
              </a:extLst>
            </p:cNvPr>
            <p:cNvSpPr txBox="1"/>
            <p:nvPr/>
          </p:nvSpPr>
          <p:spPr>
            <a:xfrm>
              <a:off x="624794" y="4659868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id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7295ED9-DEDA-FD49-A95E-9BA39E15F729}"/>
                </a:ext>
              </a:extLst>
            </p:cNvPr>
            <p:cNvCxnSpPr>
              <a:cxnSpLocks/>
              <a:stCxn id="12" idx="2"/>
              <a:endCxn id="20" idx="0"/>
            </p:cNvCxnSpPr>
            <p:nvPr/>
          </p:nvCxnSpPr>
          <p:spPr>
            <a:xfrm flipH="1">
              <a:off x="807697" y="4103132"/>
              <a:ext cx="602878" cy="5567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392A743-AD06-3644-875E-927D3EADED22}"/>
                </a:ext>
              </a:extLst>
            </p:cNvPr>
            <p:cNvCxnSpPr>
              <a:cxnSpLocks/>
              <a:stCxn id="12" idx="2"/>
              <a:endCxn id="19" idx="0"/>
            </p:cNvCxnSpPr>
            <p:nvPr/>
          </p:nvCxnSpPr>
          <p:spPr>
            <a:xfrm>
              <a:off x="1410575" y="4103132"/>
              <a:ext cx="353177" cy="3164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D5182F-A723-664D-8172-867C40493648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1274574" y="4103132"/>
              <a:ext cx="136001" cy="1810305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5E74E440-6CD8-1244-A3E6-499071E9C2BA}"/>
                </a:ext>
              </a:extLst>
            </p:cNvPr>
            <p:cNvSpPr/>
            <p:nvPr/>
          </p:nvSpPr>
          <p:spPr>
            <a:xfrm>
              <a:off x="1417320" y="4114800"/>
              <a:ext cx="874214" cy="1748790"/>
            </a:xfrm>
            <a:custGeom>
              <a:avLst/>
              <a:gdLst>
                <a:gd name="connsiteX0" fmla="*/ 0 w 922081"/>
                <a:gd name="connsiteY0" fmla="*/ 0 h 1748790"/>
                <a:gd name="connsiteX1" fmla="*/ 685800 w 922081"/>
                <a:gd name="connsiteY1" fmla="*/ 137160 h 1748790"/>
                <a:gd name="connsiteX2" fmla="*/ 914400 w 922081"/>
                <a:gd name="connsiteY2" fmla="*/ 491490 h 1748790"/>
                <a:gd name="connsiteX3" fmla="*/ 845820 w 922081"/>
                <a:gd name="connsiteY3" fmla="*/ 1748790 h 1748790"/>
                <a:gd name="connsiteX0" fmla="*/ 0 w 922081"/>
                <a:gd name="connsiteY0" fmla="*/ 0 h 1748790"/>
                <a:gd name="connsiteX1" fmla="*/ 560070 w 922081"/>
                <a:gd name="connsiteY1" fmla="*/ 148590 h 1748790"/>
                <a:gd name="connsiteX2" fmla="*/ 914400 w 922081"/>
                <a:gd name="connsiteY2" fmla="*/ 491490 h 1748790"/>
                <a:gd name="connsiteX3" fmla="*/ 845820 w 922081"/>
                <a:gd name="connsiteY3" fmla="*/ 1748790 h 1748790"/>
                <a:gd name="connsiteX0" fmla="*/ 0 w 874214"/>
                <a:gd name="connsiteY0" fmla="*/ 0 h 1748790"/>
                <a:gd name="connsiteX1" fmla="*/ 560070 w 874214"/>
                <a:gd name="connsiteY1" fmla="*/ 148590 h 1748790"/>
                <a:gd name="connsiteX2" fmla="*/ 845820 w 874214"/>
                <a:gd name="connsiteY2" fmla="*/ 502920 h 1748790"/>
                <a:gd name="connsiteX3" fmla="*/ 845820 w 874214"/>
                <a:gd name="connsiteY3" fmla="*/ 1748790 h 174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214" h="1748790">
                  <a:moveTo>
                    <a:pt x="0" y="0"/>
                  </a:moveTo>
                  <a:cubicBezTo>
                    <a:pt x="266700" y="27622"/>
                    <a:pt x="419100" y="64770"/>
                    <a:pt x="560070" y="148590"/>
                  </a:cubicBezTo>
                  <a:cubicBezTo>
                    <a:pt x="701040" y="232410"/>
                    <a:pt x="819150" y="234315"/>
                    <a:pt x="845820" y="502920"/>
                  </a:cubicBezTo>
                  <a:cubicBezTo>
                    <a:pt x="872490" y="771525"/>
                    <a:pt x="893445" y="1254442"/>
                    <a:pt x="845820" y="174879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CAFD8309-846F-0046-A2F4-4A05BCAE56FB}"/>
              </a:ext>
            </a:extLst>
          </p:cNvPr>
          <p:cNvGrpSpPr/>
          <p:nvPr/>
        </p:nvGrpSpPr>
        <p:grpSpPr>
          <a:xfrm>
            <a:off x="1539194" y="4788932"/>
            <a:ext cx="442750" cy="697468"/>
            <a:chOff x="1539194" y="4788932"/>
            <a:chExt cx="442750" cy="69746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F19E58-0C0D-B04D-A9F7-FA0B08205D9B}"/>
                </a:ext>
              </a:extLst>
            </p:cNvPr>
            <p:cNvSpPr txBox="1"/>
            <p:nvPr/>
          </p:nvSpPr>
          <p:spPr>
            <a:xfrm>
              <a:off x="1539194" y="511706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4941248-D47D-994E-A4CA-48372B36F363}"/>
                </a:ext>
              </a:extLst>
            </p:cNvPr>
            <p:cNvCxnSpPr>
              <a:cxnSpLocks/>
              <a:stCxn id="19" idx="2"/>
              <a:endCxn id="23" idx="0"/>
            </p:cNvCxnSpPr>
            <p:nvPr/>
          </p:nvCxnSpPr>
          <p:spPr>
            <a:xfrm flipH="1">
              <a:off x="1760569" y="4788932"/>
              <a:ext cx="3183" cy="3281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84ED053-EC6D-E04F-819B-3DAB148B254B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1760569" y="5486400"/>
            <a:ext cx="0" cy="328136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2565460-2B85-144E-9E8C-4A428878B219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807697" y="5029200"/>
            <a:ext cx="11267" cy="880030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011B07B6-9361-244B-958E-95C262F5D594}"/>
              </a:ext>
            </a:extLst>
          </p:cNvPr>
          <p:cNvGrpSpPr/>
          <p:nvPr/>
        </p:nvGrpSpPr>
        <p:grpSpPr>
          <a:xfrm>
            <a:off x="4207535" y="2655332"/>
            <a:ext cx="1202665" cy="609600"/>
            <a:chOff x="4207535" y="2655332"/>
            <a:chExt cx="1202665" cy="60960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CCE969-55C5-0E46-9B2D-69B16BFB6B08}"/>
                </a:ext>
              </a:extLst>
            </p:cNvPr>
            <p:cNvSpPr txBox="1"/>
            <p:nvPr/>
          </p:nvSpPr>
          <p:spPr>
            <a:xfrm>
              <a:off x="4622356" y="2895600"/>
              <a:ext cx="787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ifStmt</a:t>
              </a:r>
              <a:endPara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73EB9B0-6D31-1A45-A96E-CF9B78FA3318}"/>
                </a:ext>
              </a:extLst>
            </p:cNvPr>
            <p:cNvCxnSpPr>
              <a:cxnSpLocks/>
              <a:stCxn id="9" idx="2"/>
              <a:endCxn id="13" idx="0"/>
            </p:cNvCxnSpPr>
            <p:nvPr/>
          </p:nvCxnSpPr>
          <p:spPr>
            <a:xfrm>
              <a:off x="4207535" y="2655332"/>
              <a:ext cx="808743" cy="2402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EEBD124C-6BF7-774E-8DC6-E80B674DD47C}"/>
              </a:ext>
            </a:extLst>
          </p:cNvPr>
          <p:cNvGrpSpPr/>
          <p:nvPr/>
        </p:nvGrpSpPr>
        <p:grpSpPr>
          <a:xfrm>
            <a:off x="3482896" y="3886200"/>
            <a:ext cx="1546304" cy="1977390"/>
            <a:chOff x="3482896" y="3886200"/>
            <a:chExt cx="1546304" cy="197739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39C0891-8DCA-0E44-8B27-245E569CF934}"/>
                </a:ext>
              </a:extLst>
            </p:cNvPr>
            <p:cNvSpPr txBox="1"/>
            <p:nvPr/>
          </p:nvSpPr>
          <p:spPr>
            <a:xfrm>
              <a:off x="3482896" y="4278868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expr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DD0E68D-785E-7243-9A64-B7774ECB26B2}"/>
                </a:ext>
              </a:extLst>
            </p:cNvPr>
            <p:cNvSpPr txBox="1"/>
            <p:nvPr/>
          </p:nvSpPr>
          <p:spPr>
            <a:xfrm>
              <a:off x="4397296" y="4267200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expr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CBEE8CC1-BA86-BE40-A150-AF50DBABF2B9}"/>
                </a:ext>
              </a:extLst>
            </p:cNvPr>
            <p:cNvCxnSpPr>
              <a:cxnSpLocks/>
              <a:stCxn id="14" idx="2"/>
              <a:endCxn id="17" idx="0"/>
            </p:cNvCxnSpPr>
            <p:nvPr/>
          </p:nvCxnSpPr>
          <p:spPr>
            <a:xfrm flipH="1">
              <a:off x="3798848" y="3886200"/>
              <a:ext cx="403304" cy="3926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719EE4E-B25F-D14C-877D-A0995A490DC6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>
              <a:off x="4202152" y="3886200"/>
              <a:ext cx="128604" cy="1977390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A28FB2C-13AF-494D-8E8C-E32A518A96B6}"/>
                </a:ext>
              </a:extLst>
            </p:cNvPr>
            <p:cNvCxnSpPr>
              <a:cxnSpLocks/>
            </p:cNvCxnSpPr>
            <p:nvPr/>
          </p:nvCxnSpPr>
          <p:spPr>
            <a:xfrm>
              <a:off x="4202152" y="3886200"/>
              <a:ext cx="511096" cy="381000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CD5E3FF-36C8-8D4E-854F-F49CFE083C9A}"/>
              </a:ext>
            </a:extLst>
          </p:cNvPr>
          <p:cNvGrpSpPr/>
          <p:nvPr/>
        </p:nvGrpSpPr>
        <p:grpSpPr>
          <a:xfrm>
            <a:off x="3596594" y="4648200"/>
            <a:ext cx="365806" cy="838200"/>
            <a:chOff x="3596594" y="4648200"/>
            <a:chExt cx="365806" cy="8382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B1D33D8-6EDA-704E-9E33-C71E1FAEA913}"/>
                </a:ext>
              </a:extLst>
            </p:cNvPr>
            <p:cNvSpPr txBox="1"/>
            <p:nvPr/>
          </p:nvSpPr>
          <p:spPr>
            <a:xfrm>
              <a:off x="3596594" y="5117068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id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DEDEABA-DCA4-9842-BCCF-C4AB2B7D383E}"/>
                </a:ext>
              </a:extLst>
            </p:cNvPr>
            <p:cNvCxnSpPr>
              <a:cxnSpLocks/>
              <a:stCxn id="17" idx="2"/>
              <a:endCxn id="26" idx="0"/>
            </p:cNvCxnSpPr>
            <p:nvPr/>
          </p:nvCxnSpPr>
          <p:spPr>
            <a:xfrm flipH="1">
              <a:off x="3779497" y="4648200"/>
              <a:ext cx="19351" cy="46886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EB5E6FC-B3BC-AB4C-AF80-6D3304548EBC}"/>
              </a:ext>
            </a:extLst>
          </p:cNvPr>
          <p:cNvGrpSpPr/>
          <p:nvPr/>
        </p:nvGrpSpPr>
        <p:grpSpPr>
          <a:xfrm>
            <a:off x="4510250" y="4636532"/>
            <a:ext cx="442750" cy="849868"/>
            <a:chOff x="4510250" y="4636532"/>
            <a:chExt cx="442750" cy="84986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E1475A3-8CA1-DC48-9371-2AE3E4F3D02C}"/>
                </a:ext>
              </a:extLst>
            </p:cNvPr>
            <p:cNvSpPr txBox="1"/>
            <p:nvPr/>
          </p:nvSpPr>
          <p:spPr>
            <a:xfrm>
              <a:off x="4510250" y="511706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E7A91E5-C4AD-FD4F-A49D-F3BBF16A4773}"/>
                </a:ext>
              </a:extLst>
            </p:cNvPr>
            <p:cNvCxnSpPr>
              <a:cxnSpLocks/>
              <a:stCxn id="18" idx="2"/>
              <a:endCxn id="24" idx="0"/>
            </p:cNvCxnSpPr>
            <p:nvPr/>
          </p:nvCxnSpPr>
          <p:spPr>
            <a:xfrm>
              <a:off x="4713248" y="4636532"/>
              <a:ext cx="18377" cy="4805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C21C19B-3F05-3A41-AADA-26C1FEE2A196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3779497" y="5486400"/>
            <a:ext cx="19351" cy="468868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C970B92-5F38-9646-9E66-79E1DDB1B422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4731625" y="5486400"/>
            <a:ext cx="12011" cy="392668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394204E4-BC05-6545-BEEF-047D71356AC2}"/>
              </a:ext>
            </a:extLst>
          </p:cNvPr>
          <p:cNvGrpSpPr/>
          <p:nvPr/>
        </p:nvGrpSpPr>
        <p:grpSpPr>
          <a:xfrm>
            <a:off x="5713250" y="3821668"/>
            <a:ext cx="1297150" cy="662464"/>
            <a:chOff x="5713250" y="3821668"/>
            <a:chExt cx="1297150" cy="6624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04CBBAF-960A-1A4B-81A2-A2310B94B75F}"/>
                </a:ext>
              </a:extLst>
            </p:cNvPr>
            <p:cNvSpPr txBox="1"/>
            <p:nvPr/>
          </p:nvSpPr>
          <p:spPr>
            <a:xfrm>
              <a:off x="5713250" y="4114800"/>
              <a:ext cx="1297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assignStmt</a:t>
              </a:r>
              <a:endPara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A6A3785-DEA0-CE49-A121-D2DFA131F5F3}"/>
                </a:ext>
              </a:extLst>
            </p:cNvPr>
            <p:cNvCxnSpPr>
              <a:cxnSpLocks/>
              <a:stCxn id="15" idx="2"/>
              <a:endCxn id="16" idx="0"/>
            </p:cNvCxnSpPr>
            <p:nvPr/>
          </p:nvCxnSpPr>
          <p:spPr>
            <a:xfrm>
              <a:off x="6331311" y="3821668"/>
              <a:ext cx="30514" cy="293132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34ED20B-C2B1-6E4E-B687-6EB846A403E9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>
            <a:off x="6923048" y="5196443"/>
            <a:ext cx="3927" cy="149225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CB5ED4B6-6A90-254F-8CB5-8B2953C61A7D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6926975" y="5715000"/>
            <a:ext cx="7225" cy="181730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6F1A2964-8594-5247-AD3C-FF6E476D8F4A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814593" y="5260975"/>
            <a:ext cx="0" cy="617458"/>
          </a:xfrm>
          <a:prstGeom prst="line">
            <a:avLst/>
          </a:prstGeom>
          <a:ln w="22225"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9A33DBF6-C76C-6F4E-9CAE-603A5B35EFF1}"/>
              </a:ext>
            </a:extLst>
          </p:cNvPr>
          <p:cNvGrpSpPr/>
          <p:nvPr/>
        </p:nvGrpSpPr>
        <p:grpSpPr>
          <a:xfrm>
            <a:off x="5631690" y="4498975"/>
            <a:ext cx="1912110" cy="1520825"/>
            <a:chOff x="5631690" y="4484132"/>
            <a:chExt cx="1912110" cy="152082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4EDB291-1EDC-2F46-810B-A65507EC9BBD}"/>
                </a:ext>
              </a:extLst>
            </p:cNvPr>
            <p:cNvSpPr txBox="1"/>
            <p:nvPr/>
          </p:nvSpPr>
          <p:spPr>
            <a:xfrm>
              <a:off x="6607096" y="4812268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expr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D72EDE8-4CA0-B94D-BBF9-5C1393B2E70D}"/>
                </a:ext>
              </a:extLst>
            </p:cNvPr>
            <p:cNvSpPr txBox="1"/>
            <p:nvPr/>
          </p:nvSpPr>
          <p:spPr>
            <a:xfrm>
              <a:off x="5631690" y="4876800"/>
              <a:ext cx="365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id</a:t>
              </a: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17E8F81-0553-694B-B3FB-2C95209E719F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flipH="1">
              <a:off x="5814593" y="4484132"/>
              <a:ext cx="547232" cy="407511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8146C19-4336-BE41-ABE9-97D6F41DE408}"/>
                </a:ext>
              </a:extLst>
            </p:cNvPr>
            <p:cNvCxnSpPr>
              <a:cxnSpLocks/>
              <a:stCxn id="16" idx="2"/>
            </p:cNvCxnSpPr>
            <p:nvPr/>
          </p:nvCxnSpPr>
          <p:spPr>
            <a:xfrm>
              <a:off x="6361825" y="4484132"/>
              <a:ext cx="101343" cy="1447323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8469D78-8BC7-5148-8806-84E0F274B3A2}"/>
                </a:ext>
              </a:extLst>
            </p:cNvPr>
            <p:cNvCxnSpPr>
              <a:cxnSpLocks/>
            </p:cNvCxnSpPr>
            <p:nvPr/>
          </p:nvCxnSpPr>
          <p:spPr>
            <a:xfrm>
              <a:off x="6361825" y="4484132"/>
              <a:ext cx="561223" cy="3281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9D709835-ADF3-E94D-8340-3DAE2D91CF58}"/>
                </a:ext>
              </a:extLst>
            </p:cNvPr>
            <p:cNvSpPr/>
            <p:nvPr/>
          </p:nvSpPr>
          <p:spPr>
            <a:xfrm>
              <a:off x="6373836" y="4495800"/>
              <a:ext cx="1169964" cy="1509157"/>
            </a:xfrm>
            <a:custGeom>
              <a:avLst/>
              <a:gdLst>
                <a:gd name="connsiteX0" fmla="*/ 0 w 922081"/>
                <a:gd name="connsiteY0" fmla="*/ 0 h 1748790"/>
                <a:gd name="connsiteX1" fmla="*/ 685800 w 922081"/>
                <a:gd name="connsiteY1" fmla="*/ 137160 h 1748790"/>
                <a:gd name="connsiteX2" fmla="*/ 914400 w 922081"/>
                <a:gd name="connsiteY2" fmla="*/ 491490 h 1748790"/>
                <a:gd name="connsiteX3" fmla="*/ 845820 w 922081"/>
                <a:gd name="connsiteY3" fmla="*/ 1748790 h 1748790"/>
                <a:gd name="connsiteX0" fmla="*/ 0 w 922081"/>
                <a:gd name="connsiteY0" fmla="*/ 0 h 1748790"/>
                <a:gd name="connsiteX1" fmla="*/ 560070 w 922081"/>
                <a:gd name="connsiteY1" fmla="*/ 148590 h 1748790"/>
                <a:gd name="connsiteX2" fmla="*/ 914400 w 922081"/>
                <a:gd name="connsiteY2" fmla="*/ 491490 h 1748790"/>
                <a:gd name="connsiteX3" fmla="*/ 845820 w 922081"/>
                <a:gd name="connsiteY3" fmla="*/ 1748790 h 1748790"/>
                <a:gd name="connsiteX0" fmla="*/ 0 w 874214"/>
                <a:gd name="connsiteY0" fmla="*/ 0 h 1748790"/>
                <a:gd name="connsiteX1" fmla="*/ 560070 w 874214"/>
                <a:gd name="connsiteY1" fmla="*/ 148590 h 1748790"/>
                <a:gd name="connsiteX2" fmla="*/ 845820 w 874214"/>
                <a:gd name="connsiteY2" fmla="*/ 502920 h 1748790"/>
                <a:gd name="connsiteX3" fmla="*/ 845820 w 874214"/>
                <a:gd name="connsiteY3" fmla="*/ 1748790 h 174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214" h="1748790">
                  <a:moveTo>
                    <a:pt x="0" y="0"/>
                  </a:moveTo>
                  <a:cubicBezTo>
                    <a:pt x="266700" y="27622"/>
                    <a:pt x="419100" y="64770"/>
                    <a:pt x="560070" y="148590"/>
                  </a:cubicBezTo>
                  <a:cubicBezTo>
                    <a:pt x="701040" y="232410"/>
                    <a:pt x="819150" y="234315"/>
                    <a:pt x="845820" y="502920"/>
                  </a:cubicBezTo>
                  <a:cubicBezTo>
                    <a:pt x="872490" y="771525"/>
                    <a:pt x="893445" y="1254442"/>
                    <a:pt x="845820" y="174879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537EF67-F835-804B-B4E5-3F19FECEE46A}"/>
              </a:ext>
            </a:extLst>
          </p:cNvPr>
          <p:cNvGrpSpPr/>
          <p:nvPr/>
        </p:nvGrpSpPr>
        <p:grpSpPr>
          <a:xfrm>
            <a:off x="2978000" y="3239386"/>
            <a:ext cx="3956200" cy="2669843"/>
            <a:chOff x="2978000" y="3239386"/>
            <a:chExt cx="3956200" cy="266984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0FBBBBA-5645-F343-B6A8-B958D6F54BE6}"/>
                </a:ext>
              </a:extLst>
            </p:cNvPr>
            <p:cNvSpPr txBox="1"/>
            <p:nvPr/>
          </p:nvSpPr>
          <p:spPr>
            <a:xfrm>
              <a:off x="3886200" y="3516868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expr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35D2C52-7814-C04E-A823-4BCF04208421}"/>
                </a:ext>
              </a:extLst>
            </p:cNvPr>
            <p:cNvSpPr txBox="1"/>
            <p:nvPr/>
          </p:nvSpPr>
          <p:spPr>
            <a:xfrm>
              <a:off x="5728421" y="3452336"/>
              <a:ext cx="1205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statement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5B20B25-E3F8-8247-B629-7E0329ECEEFB}"/>
                </a:ext>
              </a:extLst>
            </p:cNvPr>
            <p:cNvCxnSpPr>
              <a:cxnSpLocks/>
              <a:stCxn id="13" idx="2"/>
              <a:endCxn id="14" idx="0"/>
            </p:cNvCxnSpPr>
            <p:nvPr/>
          </p:nvCxnSpPr>
          <p:spPr>
            <a:xfrm flipH="1">
              <a:off x="4202152" y="3264932"/>
              <a:ext cx="814126" cy="251936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B026A160-3F23-7646-AC41-ABA71B2E72E7}"/>
                </a:ext>
              </a:extLst>
            </p:cNvPr>
            <p:cNvCxnSpPr>
              <a:cxnSpLocks/>
              <a:stCxn id="13" idx="2"/>
              <a:endCxn id="15" idx="0"/>
            </p:cNvCxnSpPr>
            <p:nvPr/>
          </p:nvCxnSpPr>
          <p:spPr>
            <a:xfrm>
              <a:off x="5016278" y="3264932"/>
              <a:ext cx="1315033" cy="187404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013CD10E-CBBC-6348-B7C7-CAC4FD276241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5016278" y="3264932"/>
              <a:ext cx="165322" cy="2631798"/>
            </a:xfrm>
            <a:prstGeom prst="line">
              <a:avLst/>
            </a:prstGeom>
            <a:ln w="22225">
              <a:solidFill>
                <a:schemeClr val="tx1"/>
              </a:solidFill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3221DEF2-C899-5748-8B62-A69233CB3B96}"/>
                </a:ext>
              </a:extLst>
            </p:cNvPr>
            <p:cNvSpPr/>
            <p:nvPr/>
          </p:nvSpPr>
          <p:spPr>
            <a:xfrm>
              <a:off x="3379688" y="3253562"/>
              <a:ext cx="1649511" cy="2655667"/>
            </a:xfrm>
            <a:custGeom>
              <a:avLst/>
              <a:gdLst>
                <a:gd name="connsiteX0" fmla="*/ 1645762 w 1645762"/>
                <a:gd name="connsiteY0" fmla="*/ 0 h 2551814"/>
                <a:gd name="connsiteX1" fmla="*/ 465548 w 1645762"/>
                <a:gd name="connsiteY1" fmla="*/ 85060 h 2551814"/>
                <a:gd name="connsiteX2" fmla="*/ 61511 w 1645762"/>
                <a:gd name="connsiteY2" fmla="*/ 276446 h 2551814"/>
                <a:gd name="connsiteX3" fmla="*/ 8348 w 1645762"/>
                <a:gd name="connsiteY3" fmla="*/ 2551814 h 2551814"/>
                <a:gd name="connsiteX0" fmla="*/ 1649511 w 1649511"/>
                <a:gd name="connsiteY0" fmla="*/ 0 h 2551814"/>
                <a:gd name="connsiteX1" fmla="*/ 469297 w 1649511"/>
                <a:gd name="connsiteY1" fmla="*/ 85060 h 2551814"/>
                <a:gd name="connsiteX2" fmla="*/ 54628 w 1649511"/>
                <a:gd name="connsiteY2" fmla="*/ 616688 h 2551814"/>
                <a:gd name="connsiteX3" fmla="*/ 12097 w 1649511"/>
                <a:gd name="connsiteY3" fmla="*/ 2551814 h 255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9511" h="2551814">
                  <a:moveTo>
                    <a:pt x="1649511" y="0"/>
                  </a:moveTo>
                  <a:cubicBezTo>
                    <a:pt x="1191425" y="19493"/>
                    <a:pt x="735111" y="-17721"/>
                    <a:pt x="469297" y="85060"/>
                  </a:cubicBezTo>
                  <a:cubicBezTo>
                    <a:pt x="203483" y="187841"/>
                    <a:pt x="130828" y="205562"/>
                    <a:pt x="54628" y="616688"/>
                  </a:cubicBezTo>
                  <a:cubicBezTo>
                    <a:pt x="-21572" y="1027814"/>
                    <a:pt x="578" y="1619693"/>
                    <a:pt x="12097" y="2551814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FA835E90-1AA3-4044-9A84-23FCEB1078F0}"/>
                </a:ext>
              </a:extLst>
            </p:cNvPr>
            <p:cNvSpPr/>
            <p:nvPr/>
          </p:nvSpPr>
          <p:spPr>
            <a:xfrm>
              <a:off x="2978000" y="3239386"/>
              <a:ext cx="2024311" cy="2631798"/>
            </a:xfrm>
            <a:custGeom>
              <a:avLst/>
              <a:gdLst>
                <a:gd name="connsiteX0" fmla="*/ 1645762 w 1645762"/>
                <a:gd name="connsiteY0" fmla="*/ 0 h 2551814"/>
                <a:gd name="connsiteX1" fmla="*/ 465548 w 1645762"/>
                <a:gd name="connsiteY1" fmla="*/ 85060 h 2551814"/>
                <a:gd name="connsiteX2" fmla="*/ 61511 w 1645762"/>
                <a:gd name="connsiteY2" fmla="*/ 276446 h 2551814"/>
                <a:gd name="connsiteX3" fmla="*/ 8348 w 1645762"/>
                <a:gd name="connsiteY3" fmla="*/ 2551814 h 2551814"/>
                <a:gd name="connsiteX0" fmla="*/ 1649511 w 1649511"/>
                <a:gd name="connsiteY0" fmla="*/ 0 h 2551814"/>
                <a:gd name="connsiteX1" fmla="*/ 469297 w 1649511"/>
                <a:gd name="connsiteY1" fmla="*/ 85060 h 2551814"/>
                <a:gd name="connsiteX2" fmla="*/ 54628 w 1649511"/>
                <a:gd name="connsiteY2" fmla="*/ 616688 h 2551814"/>
                <a:gd name="connsiteX3" fmla="*/ 12097 w 1649511"/>
                <a:gd name="connsiteY3" fmla="*/ 2551814 h 255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9511" h="2551814">
                  <a:moveTo>
                    <a:pt x="1649511" y="0"/>
                  </a:moveTo>
                  <a:cubicBezTo>
                    <a:pt x="1191425" y="19493"/>
                    <a:pt x="735111" y="-17721"/>
                    <a:pt x="469297" y="85060"/>
                  </a:cubicBezTo>
                  <a:cubicBezTo>
                    <a:pt x="203483" y="187841"/>
                    <a:pt x="130828" y="205562"/>
                    <a:pt x="54628" y="616688"/>
                  </a:cubicBezTo>
                  <a:cubicBezTo>
                    <a:pt x="-21572" y="1027814"/>
                    <a:pt x="578" y="1619693"/>
                    <a:pt x="12097" y="2551814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245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Parsing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Parsing: reconstruct the derivation (syntactic structure) of a program</a:t>
            </a:r>
          </a:p>
          <a:p>
            <a:r>
              <a:rPr lang="en-US"/>
              <a:t>In principle, a single recognizer could work directly from the concrete, character-by-character grammar</a:t>
            </a:r>
          </a:p>
          <a:p>
            <a:r>
              <a:rPr lang="en-US"/>
              <a:t>In practice this is never done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C021F2CD-F59F-3441-8169-3386F1295D3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6264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Parsing &amp; Scanning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In real compilers the recognizer is split into two phases</a:t>
            </a:r>
          </a:p>
          <a:p>
            <a:pPr lvl="1"/>
            <a:r>
              <a:rPr lang="en-US" dirty="0"/>
              <a:t>Scanner: translate input characters to tokens</a:t>
            </a:r>
          </a:p>
          <a:p>
            <a:pPr lvl="2"/>
            <a:r>
              <a:rPr lang="en-US" dirty="0"/>
              <a:t>Also, report lexical errors like illegal characters and illegal symbols</a:t>
            </a:r>
          </a:p>
          <a:p>
            <a:pPr lvl="1"/>
            <a:r>
              <a:rPr lang="en-US" dirty="0"/>
              <a:t>Parser: read token stream and reconstruct the derivation</a:t>
            </a:r>
          </a:p>
          <a:p>
            <a:r>
              <a:rPr lang="en-US" dirty="0"/>
              <a:t>Typically a procedural interface – parser asks the scanner for new tokens when needed</a:t>
            </a:r>
          </a:p>
        </p:txBody>
      </p:sp>
      <p:sp>
        <p:nvSpPr>
          <p:cNvPr id="2048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1B68116-15E0-BE47-A554-56B8F31AFA85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20484" name="Group 13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882900" y="5486400"/>
            <a:ext cx="3746500" cy="838200"/>
            <a:chOff x="1576" y="3264"/>
            <a:chExt cx="2360" cy="528"/>
          </a:xfrm>
        </p:grpSpPr>
        <p:sp>
          <p:nvSpPr>
            <p:cNvPr id="20487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064" y="3264"/>
              <a:ext cx="672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Scanner</a:t>
              </a:r>
            </a:p>
          </p:txBody>
        </p:sp>
        <p:sp>
          <p:nvSpPr>
            <p:cNvPr id="20488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264" y="3264"/>
              <a:ext cx="672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Parser</a:t>
              </a:r>
            </a:p>
          </p:txBody>
        </p:sp>
        <p:sp>
          <p:nvSpPr>
            <p:cNvPr id="20489" name="Line 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584" y="355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2736" y="355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Text Box 10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576" y="3360"/>
              <a:ext cx="4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buClrTx/>
                <a:buSzTx/>
                <a:buFontTx/>
                <a:buNone/>
              </a:pPr>
              <a:r>
                <a:rPr lang="en-US" sz="1400"/>
                <a:t>source</a:t>
              </a:r>
            </a:p>
          </p:txBody>
        </p:sp>
        <p:sp>
          <p:nvSpPr>
            <p:cNvPr id="20492" name="Text Box 11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776" y="3360"/>
              <a:ext cx="44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buClrTx/>
                <a:buSzTx/>
                <a:buFontTx/>
                <a:buNone/>
              </a:pPr>
              <a:r>
                <a:rPr lang="en-US" sz="1400"/>
                <a:t>tokens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6407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Scanner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447800"/>
            <a:ext cx="80772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Input text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// this statement does very little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if (x &gt;= y) y = 42;</a:t>
            </a:r>
          </a:p>
          <a:p>
            <a:r>
              <a:rPr lang="en-US" dirty="0"/>
              <a:t>Token Stream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Tokens are atomic items, not character strings*</a:t>
            </a:r>
          </a:p>
          <a:p>
            <a:pPr lvl="1"/>
            <a:r>
              <a:rPr lang="en-US" dirty="0"/>
              <a:t>Comments and whitespace are not  tokens in most programming languages</a:t>
            </a:r>
          </a:p>
          <a:p>
            <a:pPr lvl="2"/>
            <a:r>
              <a:rPr lang="en-US" dirty="0"/>
              <a:t>But sometimes whitespace does matter Examples: Python indentation, Ruby newlines</a:t>
            </a:r>
          </a:p>
          <a:p>
            <a:pPr marL="0" indent="0">
              <a:buNone/>
            </a:pPr>
            <a:r>
              <a:rPr lang="en-US" sz="1400" dirty="0"/>
              <a:t>*We might fudge this a little in our final programming projects, but for now let’s keep the distinction</a:t>
            </a:r>
          </a:p>
        </p:txBody>
      </p:sp>
      <p:sp>
        <p:nvSpPr>
          <p:cNvPr id="2151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0DA571EB-71C2-6743-B097-48C33C7EC2B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1508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76400" y="3352800"/>
            <a:ext cx="414096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IF</a:t>
            </a:r>
          </a:p>
        </p:txBody>
      </p:sp>
      <p:sp>
        <p:nvSpPr>
          <p:cNvPr id="21509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209800" y="3352800"/>
            <a:ext cx="1075835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LPAREN</a:t>
            </a:r>
          </a:p>
        </p:txBody>
      </p:sp>
      <p:sp>
        <p:nvSpPr>
          <p:cNvPr id="21510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348038" y="3352800"/>
            <a:ext cx="777652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ID(x)</a:t>
            </a:r>
          </a:p>
        </p:txBody>
      </p:sp>
      <p:sp>
        <p:nvSpPr>
          <p:cNvPr id="21511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51313" y="3352800"/>
            <a:ext cx="681221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GEQ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22838" y="3352800"/>
            <a:ext cx="77840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ID(y)</a:t>
            </a:r>
          </a:p>
        </p:txBody>
      </p:sp>
      <p:sp>
        <p:nvSpPr>
          <p:cNvPr id="21513" name="Text Box 1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76400" y="3887788"/>
            <a:ext cx="110739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RPAREN</a:t>
            </a:r>
          </a:p>
        </p:txBody>
      </p:sp>
      <p:sp>
        <p:nvSpPr>
          <p:cNvPr id="21514" name="Text 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63850" y="3886200"/>
            <a:ext cx="77840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ID(y)</a:t>
            </a:r>
          </a:p>
        </p:txBody>
      </p:sp>
      <p:sp>
        <p:nvSpPr>
          <p:cNvPr id="21515" name="Text Box 1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68725" y="3886200"/>
            <a:ext cx="129963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BECOMES</a:t>
            </a:r>
          </a:p>
        </p:txBody>
      </p:sp>
      <p:sp>
        <p:nvSpPr>
          <p:cNvPr id="21516" name="Text Box 14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133975" y="3886200"/>
            <a:ext cx="107771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INT(42)</a:t>
            </a:r>
          </a:p>
        </p:txBody>
      </p:sp>
      <p:sp>
        <p:nvSpPr>
          <p:cNvPr id="21517" name="Text Box 1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245225" y="3886200"/>
            <a:ext cx="114108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SCOLON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35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Overview of language recognizers</a:t>
            </a:r>
          </a:p>
          <a:p>
            <a:r>
              <a:rPr lang="en-US"/>
              <a:t>Basic concepts of formal grammars </a:t>
            </a:r>
          </a:p>
          <a:p>
            <a:r>
              <a:rPr lang="en-US"/>
              <a:t>Scanner Theory</a:t>
            </a:r>
          </a:p>
          <a:p>
            <a:pPr lvl="1"/>
            <a:r>
              <a:rPr lang="en-US"/>
              <a:t>Regular expressions</a:t>
            </a:r>
          </a:p>
          <a:p>
            <a:pPr lvl="1"/>
            <a:r>
              <a:rPr lang="en-US"/>
              <a:t>Finite automata (to recognize regular expressions)</a:t>
            </a:r>
          </a:p>
          <a:p>
            <a:r>
              <a:rPr lang="en-US"/>
              <a:t>Scanner Implementation</a:t>
            </a:r>
            <a:endParaRPr lang="en-US" dirty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7B08294-71D0-6448-A2BD-A4556A27C47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43235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Parser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Token Stream Input</a:t>
            </a:r>
          </a:p>
        </p:txBody>
      </p:sp>
      <p:sp>
        <p:nvSpPr>
          <p:cNvPr id="2254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E4EA401-1987-5241-AE20-EDC4628987A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2532" name="Rectangle 14"/>
          <p:cNvSpPr>
            <a:spLocks noGrp="1" noChangeArrowheads="1"/>
          </p:cNvSpPr>
          <p:nvPr>
            <p:ph sz="half" idx="4294967295"/>
            <p:custDataLst>
              <p:tags r:id="rId3"/>
            </p:custDataLst>
          </p:nvPr>
        </p:nvSpPr>
        <p:spPr>
          <a:xfrm>
            <a:off x="4724400" y="1600200"/>
            <a:ext cx="3810000" cy="44958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Abstract Syntax Tree</a:t>
            </a:r>
          </a:p>
        </p:txBody>
      </p:sp>
      <p:sp>
        <p:nvSpPr>
          <p:cNvPr id="22533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71600" y="2667000"/>
            <a:ext cx="414096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IF</a:t>
            </a:r>
          </a:p>
        </p:txBody>
      </p:sp>
      <p:sp>
        <p:nvSpPr>
          <p:cNvPr id="22534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05000" y="2667000"/>
            <a:ext cx="1075835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LPAREN</a:t>
            </a:r>
          </a:p>
        </p:txBody>
      </p:sp>
      <p:sp>
        <p:nvSpPr>
          <p:cNvPr id="22535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3238" y="2667000"/>
            <a:ext cx="777652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ID(x)</a:t>
            </a:r>
          </a:p>
        </p:txBody>
      </p:sp>
      <p:sp>
        <p:nvSpPr>
          <p:cNvPr id="22536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71600" y="3201988"/>
            <a:ext cx="681221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GEQ</a:t>
            </a:r>
          </a:p>
        </p:txBody>
      </p:sp>
      <p:sp>
        <p:nvSpPr>
          <p:cNvPr id="22537" name="Text Box 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03438" y="3201988"/>
            <a:ext cx="77840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ID(y)</a:t>
            </a:r>
          </a:p>
        </p:txBody>
      </p:sp>
      <p:sp>
        <p:nvSpPr>
          <p:cNvPr id="22538" name="Text Box 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40050" y="3200400"/>
            <a:ext cx="110739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RPAREN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409700" y="3733800"/>
            <a:ext cx="77840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ID(y)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314575" y="3733800"/>
            <a:ext cx="129963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BECOMES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419225" y="4267200"/>
            <a:ext cx="107771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INT(42)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530475" y="4267200"/>
            <a:ext cx="1141083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SCOLON</a:t>
            </a:r>
          </a:p>
        </p:txBody>
      </p:sp>
      <p:grpSp>
        <p:nvGrpSpPr>
          <p:cNvPr id="22543" name="Group 28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4724400" y="2743200"/>
            <a:ext cx="3962400" cy="1981200"/>
            <a:chOff x="2976" y="1728"/>
            <a:chExt cx="2496" cy="1248"/>
          </a:xfrm>
        </p:grpSpPr>
        <p:sp>
          <p:nvSpPr>
            <p:cNvPr id="22546" name="Oval 1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792" y="1728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ifStmt</a:t>
              </a:r>
            </a:p>
          </p:txBody>
        </p:sp>
        <p:sp>
          <p:nvSpPr>
            <p:cNvPr id="22547" name="Oval 1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216" y="2160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&gt;=</a:t>
              </a:r>
            </a:p>
          </p:txBody>
        </p:sp>
        <p:sp>
          <p:nvSpPr>
            <p:cNvPr id="22548" name="Oval 17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76" y="2688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ID(x)</a:t>
              </a:r>
            </a:p>
          </p:txBody>
        </p:sp>
        <p:sp>
          <p:nvSpPr>
            <p:cNvPr id="22549" name="Oval 1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600" y="2688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ID(y)</a:t>
              </a:r>
            </a:p>
          </p:txBody>
        </p:sp>
        <p:sp>
          <p:nvSpPr>
            <p:cNvPr id="22550" name="Oval 1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512" y="2160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assign</a:t>
              </a:r>
            </a:p>
          </p:txBody>
        </p:sp>
        <p:sp>
          <p:nvSpPr>
            <p:cNvPr id="22551" name="Oval 20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272" y="2688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ID(y)</a:t>
              </a:r>
            </a:p>
          </p:txBody>
        </p:sp>
        <p:sp>
          <p:nvSpPr>
            <p:cNvPr id="22552" name="Oval 2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896" y="2688"/>
              <a:ext cx="576" cy="288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INT(42)</a:t>
              </a:r>
            </a:p>
          </p:txBody>
        </p:sp>
        <p:sp>
          <p:nvSpPr>
            <p:cNvPr id="22553" name="Line 22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3552" y="19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4" name="Line 23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>
              <a:off x="3264" y="2448"/>
              <a:ext cx="14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5" name="Line 24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H="1">
              <a:off x="4560" y="2448"/>
              <a:ext cx="14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6" name="Line 25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600" y="244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7" name="Line 26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896" y="244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8" name="Line 27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320" y="1968"/>
              <a:ext cx="43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7642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/>
              <a:t>Why Separate the Scanner and Parser?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Simplicity &amp; Separation of Concerns</a:t>
            </a:r>
          </a:p>
          <a:p>
            <a:pPr lvl="1"/>
            <a:r>
              <a:rPr lang="en-US" dirty="0"/>
              <a:t>Scanner hides details from parser (comments, whitespace, etc.)</a:t>
            </a:r>
          </a:p>
          <a:p>
            <a:pPr lvl="1"/>
            <a:r>
              <a:rPr lang="en-US" dirty="0"/>
              <a:t>Parser is easier to build; has simpler input stream (tokens)</a:t>
            </a:r>
          </a:p>
          <a:p>
            <a:r>
              <a:rPr lang="en-US" dirty="0"/>
              <a:t>Efficiency</a:t>
            </a:r>
          </a:p>
          <a:p>
            <a:pPr lvl="1"/>
            <a:r>
              <a:rPr lang="en-US" dirty="0"/>
              <a:t>Scanner can use simpler, faster design</a:t>
            </a:r>
          </a:p>
          <a:p>
            <a:pPr lvl="2"/>
            <a:r>
              <a:rPr lang="en-US" dirty="0"/>
              <a:t>(But still often consumes a surprising amount of the compiler</a:t>
            </a:r>
            <a:r>
              <a:rPr lang="ja-JP" altLang="en-US" dirty="0"/>
              <a:t>’</a:t>
            </a:r>
            <a:r>
              <a:rPr lang="en-US" dirty="0"/>
              <a:t>s total execution time if you’re not careful)</a:t>
            </a: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0FC64E14-2A70-8345-AD5E-16DB8CA97DA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0902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Tokens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Idea: we want a distinct token kind (lexical class) to represent each distinct terminal symbol in the programming language</a:t>
            </a:r>
          </a:p>
          <a:p>
            <a:pPr lvl="1"/>
            <a:r>
              <a:rPr lang="en-US" dirty="0"/>
              <a:t>Examine the grammar to find these</a:t>
            </a:r>
          </a:p>
          <a:p>
            <a:endParaRPr lang="en-US" dirty="0"/>
          </a:p>
          <a:p>
            <a:r>
              <a:rPr lang="en-US" dirty="0"/>
              <a:t>Some tokens may have attributes. Examples:</a:t>
            </a:r>
          </a:p>
          <a:p>
            <a:pPr lvl="1"/>
            <a:r>
              <a:rPr lang="en-US" dirty="0"/>
              <a:t>All integer constants are a single kind of token, but the actual value (17, 42, …) will be an attribute</a:t>
            </a:r>
          </a:p>
          <a:p>
            <a:pPr lvl="1"/>
            <a:r>
              <a:rPr lang="en-US" dirty="0"/>
              <a:t>Identifier tokens carry the actual identifier string as an attribute of the single “identifier” token kind</a:t>
            </a:r>
          </a:p>
        </p:txBody>
      </p:sp>
      <p:sp>
        <p:nvSpPr>
          <p:cNvPr id="24581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4F9E0FF-20A7-5546-812B-7AEFDDBDD05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41859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/>
              <a:t>Typical Programming Language Tokens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Operators &amp; Punctuation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+ - * / ( ) { } [ ] ; : :: &lt; &lt;= == = != !</a:t>
            </a:r>
            <a:r>
              <a:rPr lang="en-US" dirty="0"/>
              <a:t> …</a:t>
            </a:r>
          </a:p>
          <a:p>
            <a:pPr lvl="1"/>
            <a:r>
              <a:rPr lang="en-US" dirty="0"/>
              <a:t>Each of these is a distinct lexical class</a:t>
            </a:r>
          </a:p>
          <a:p>
            <a:r>
              <a:rPr lang="en-US" dirty="0"/>
              <a:t>Keywords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if while for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b="1" dirty="0">
                <a:latin typeface="Courier New"/>
                <a:cs typeface="Courier New"/>
              </a:rPr>
              <a:t> return switch void</a:t>
            </a:r>
            <a:r>
              <a:rPr lang="en-US" dirty="0"/>
              <a:t>  …</a:t>
            </a:r>
          </a:p>
          <a:p>
            <a:pPr lvl="1"/>
            <a:r>
              <a:rPr lang="en-US" dirty="0"/>
              <a:t>Each of these is also a distinct lexical class (</a:t>
            </a:r>
            <a:r>
              <a:rPr lang="en-US" i="1" dirty="0"/>
              <a:t>not</a:t>
            </a:r>
            <a:r>
              <a:rPr lang="en-US" dirty="0"/>
              <a:t> a string)</a:t>
            </a:r>
          </a:p>
          <a:p>
            <a:r>
              <a:rPr lang="en-US" dirty="0"/>
              <a:t>Identifiers</a:t>
            </a:r>
          </a:p>
          <a:p>
            <a:pPr lvl="1"/>
            <a:r>
              <a:rPr lang="en-US" dirty="0"/>
              <a:t>A single ID lexical class, but parameterized by actual id</a:t>
            </a:r>
          </a:p>
          <a:p>
            <a:r>
              <a:rPr lang="en-US" dirty="0"/>
              <a:t>Integer constants</a:t>
            </a:r>
          </a:p>
          <a:p>
            <a:pPr lvl="1"/>
            <a:r>
              <a:rPr lang="en-US" dirty="0"/>
              <a:t>A single INT lexical class, but parameterized by </a:t>
            </a:r>
            <a:r>
              <a:rPr lang="en-US" dirty="0" err="1"/>
              <a:t>int</a:t>
            </a:r>
            <a:r>
              <a:rPr lang="en-US" dirty="0"/>
              <a:t> value</a:t>
            </a:r>
          </a:p>
          <a:p>
            <a:r>
              <a:rPr lang="en-US" dirty="0"/>
              <a:t>Other constants (doubles, strings, </a:t>
            </a:r>
            <a:r>
              <a:rPr lang="is-IS" dirty="0"/>
              <a:t>…)</a:t>
            </a:r>
            <a:r>
              <a:rPr lang="en-US" dirty="0"/>
              <a:t>, etc.</a:t>
            </a:r>
          </a:p>
        </p:txBody>
      </p:sp>
      <p:sp>
        <p:nvSpPr>
          <p:cNvPr id="2560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99302DA-328A-AF47-92AB-193409FF4A9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175521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Principle of Longest Match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In most languages, the scanner should pick the longest possible string to make up the next token if there is a choice</a:t>
            </a:r>
          </a:p>
          <a:p>
            <a:r>
              <a:rPr lang="en-US" dirty="0"/>
              <a:t>Example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return iffy != </a:t>
            </a:r>
            <a:r>
              <a:rPr lang="en-US" b="1" dirty="0" err="1">
                <a:latin typeface="Courier New"/>
                <a:cs typeface="Courier New"/>
              </a:rPr>
              <a:t>dowhile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457200" lvl="1" indent="0">
              <a:buNone/>
            </a:pPr>
            <a:r>
              <a:rPr lang="en-US" dirty="0"/>
              <a:t>should be recognized as 5 tokens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not more (i.e., not parts of words or identifiers, not ! and = as separate tokens)</a:t>
            </a:r>
          </a:p>
        </p:txBody>
      </p:sp>
      <p:sp>
        <p:nvSpPr>
          <p:cNvPr id="2663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B04A1EB-7B5B-1446-BEC0-13698777895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81200" y="4419600"/>
            <a:ext cx="1040932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800"/>
              <a:t>RETURN</a:t>
            </a:r>
          </a:p>
        </p:txBody>
      </p:sp>
      <p:sp>
        <p:nvSpPr>
          <p:cNvPr id="2662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24200" y="4419600"/>
            <a:ext cx="914809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800"/>
              <a:t>ID(iffy)</a:t>
            </a:r>
          </a:p>
        </p:txBody>
      </p:sp>
      <p:sp>
        <p:nvSpPr>
          <p:cNvPr id="26630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167187" y="4419600"/>
            <a:ext cx="63156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800"/>
              <a:t>NEQ</a:t>
            </a:r>
          </a:p>
        </p:txBody>
      </p:sp>
      <p:sp>
        <p:nvSpPr>
          <p:cNvPr id="26631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970462" y="4419600"/>
            <a:ext cx="1384251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800" dirty="0"/>
              <a:t>ID(</a:t>
            </a:r>
            <a:r>
              <a:rPr lang="en-US" sz="1800" dirty="0" err="1"/>
              <a:t>dowhile</a:t>
            </a:r>
            <a:r>
              <a:rPr lang="en-US" sz="1800" dirty="0"/>
              <a:t>)</a:t>
            </a:r>
          </a:p>
        </p:txBody>
      </p:sp>
      <p:sp>
        <p:nvSpPr>
          <p:cNvPr id="26632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98359" y="4419600"/>
            <a:ext cx="1045441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800" dirty="0"/>
              <a:t>SCOLON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067955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Formal Languages &amp; Automata Theory (in one slide)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Alphabet: a finite set of symbols</a:t>
            </a:r>
          </a:p>
          <a:p>
            <a:r>
              <a:rPr lang="en-US" dirty="0"/>
              <a:t>String: a finite, possibly empty sequence of symbols from an alphabet</a:t>
            </a:r>
          </a:p>
          <a:p>
            <a:r>
              <a:rPr lang="en-US" dirty="0"/>
              <a:t>Language: a set, often infinite, of strings</a:t>
            </a:r>
          </a:p>
          <a:p>
            <a:r>
              <a:rPr lang="en-US" dirty="0"/>
              <a:t>Finite specifications of (possibly infinite) languages</a:t>
            </a:r>
          </a:p>
          <a:p>
            <a:pPr lvl="1"/>
            <a:r>
              <a:rPr lang="en-US" dirty="0"/>
              <a:t>Automaton – a recognizer; a machine that accepts all strings in a language (and rejects all other strings)</a:t>
            </a:r>
          </a:p>
          <a:p>
            <a:pPr lvl="1"/>
            <a:r>
              <a:rPr lang="en-US" dirty="0"/>
              <a:t>Grammar – a generator; a system for producing all strings in the language (and no other strings)</a:t>
            </a:r>
          </a:p>
          <a:p>
            <a:r>
              <a:rPr lang="en-US" dirty="0"/>
              <a:t>A particular language may be specified by many different grammars and automata</a:t>
            </a:r>
          </a:p>
          <a:p>
            <a:r>
              <a:rPr lang="en-US" dirty="0"/>
              <a:t>A grammar or automaton specifies only one language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6DAE424-EB13-5E4C-9D4D-0A3D2BF3879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56502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Regular Expressions and FAs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lexical grammar (structure) of most programming languages can be specified with regular expressions</a:t>
            </a:r>
          </a:p>
          <a:p>
            <a:pPr lvl="1"/>
            <a:r>
              <a:rPr lang="en-US" dirty="0"/>
              <a:t>Not always, e.g., ancient FORTRAN and some others, but can usually cheat in the unusual corner cases</a:t>
            </a:r>
          </a:p>
          <a:p>
            <a:r>
              <a:rPr lang="en-US" dirty="0"/>
              <a:t>Tokens can be recognized by a deterministic finite automaton (DFA)</a:t>
            </a:r>
          </a:p>
          <a:p>
            <a:pPr lvl="1"/>
            <a:r>
              <a:rPr lang="en-US" dirty="0"/>
              <a:t>Can be either table-driven or built by hand based on lexical grammar</a:t>
            </a:r>
          </a:p>
          <a:p>
            <a:endParaRPr lang="en-US" dirty="0"/>
          </a:p>
          <a:p>
            <a:r>
              <a:rPr lang="en-US" dirty="0"/>
              <a:t>Facts (er, theorems): Any language that can be generated by regular expressions can be recognized by a DFA. For every DFA, there is a set of regular expressions that generate the language that the DFA recognizes.</a:t>
            </a:r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6D68474-0BA1-8F44-A0E1-8086FF33B00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24493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Defined over some alphabet </a:t>
            </a:r>
            <a:r>
              <a:rPr lang="el-GR" dirty="0"/>
              <a:t>Σ</a:t>
            </a:r>
            <a:endParaRPr lang="en-US" dirty="0"/>
          </a:p>
          <a:p>
            <a:pPr lvl="1"/>
            <a:r>
              <a:rPr lang="en-US" dirty="0"/>
              <a:t>For programming languages, commonly ASCII or Unicode</a:t>
            </a:r>
          </a:p>
          <a:p>
            <a:r>
              <a:rPr lang="en-US" dirty="0"/>
              <a:t>If </a:t>
            </a:r>
            <a:r>
              <a:rPr lang="en-US" i="1" dirty="0"/>
              <a:t>re</a:t>
            </a:r>
            <a:r>
              <a:rPr lang="en-US" dirty="0"/>
              <a:t> is a regular expression, L(</a:t>
            </a:r>
            <a:r>
              <a:rPr lang="en-US" i="1" dirty="0"/>
              <a:t>re</a:t>
            </a:r>
            <a:r>
              <a:rPr lang="en-US" dirty="0"/>
              <a:t>) is the language (set of strings) generated by re</a:t>
            </a:r>
          </a:p>
          <a:p>
            <a:endParaRPr lang="en-US" dirty="0"/>
          </a:p>
          <a:p>
            <a:r>
              <a:rPr lang="en-US" dirty="0"/>
              <a:t>Many software libraries and languages have “regular expression” packages that include things that go beyond actual mathematical regular expressions.  We will limit things to core regular expressions </a:t>
            </a:r>
            <a:r>
              <a:rPr lang="en-US" i="1" dirty="0"/>
              <a:t>only</a:t>
            </a:r>
            <a:r>
              <a:rPr lang="en-US" dirty="0"/>
              <a:t> for now.</a:t>
            </a: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1E462E03-336C-0443-BE10-70564C2D239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827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Fundamental REs</a:t>
            </a:r>
          </a:p>
        </p:txBody>
      </p:sp>
      <p:graphicFrame>
        <p:nvGraphicFramePr>
          <p:cNvPr id="171056" name="Group 48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97838507"/>
              </p:ext>
            </p:extLst>
          </p:nvPr>
        </p:nvGraphicFramePr>
        <p:xfrm>
          <a:off x="685800" y="1600200"/>
          <a:ext cx="7772399" cy="2859089"/>
        </p:xfrm>
        <a:graphic>
          <a:graphicData uri="http://schemas.openxmlformats.org/drawingml/2006/table">
            <a:tbl>
              <a:tblPr/>
              <a:tblGrid>
                <a:gridCol w="934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1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re</a:t>
                      </a:r>
                    </a:p>
                  </a:txBody>
                  <a:tcPr marL="97685" marR="97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L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</a:t>
                      </a: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re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)</a:t>
                      </a:r>
                      <a:endParaRPr kumimoji="0" lang="en-US" sz="2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Notes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</a:t>
                      </a:r>
                    </a:p>
                  </a:txBody>
                  <a:tcPr marL="97685" marR="97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{ a }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Singleton set, for each a in 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Σ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ε</a:t>
                      </a:r>
                    </a:p>
                  </a:txBody>
                  <a:tcPr marL="97685" marR="97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{ 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ε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}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Empty string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marL="97685" marR="97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{ }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Empty language</a:t>
                      </a:r>
                    </a:p>
                  </a:txBody>
                  <a:tcPr marL="97685" marR="97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4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FE6D552F-D3A0-6643-AEFF-0A6AD479385F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30723" name="Object 32"/>
          <p:cNvGraphicFramePr>
            <a:graphicFrameLocks noGrp="1" noChangeAspect="1"/>
          </p:cNvGraphicFramePr>
          <p:nvPr>
            <p:ph type="tbl" idx="4294967295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82955497"/>
              </p:ext>
            </p:extLst>
          </p:nvPr>
        </p:nvGraphicFramePr>
        <p:xfrm>
          <a:off x="795337" y="3810000"/>
          <a:ext cx="4238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5" name="Equation" r:id="rId7" imgW="164814" imgH="177492" progId="Equation.3">
                  <p:embed/>
                </p:oleObj>
              </mc:Choice>
              <mc:Fallback>
                <p:oleObj name="Equation" r:id="rId7" imgW="164814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7" y="3810000"/>
                        <a:ext cx="4238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9776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Operations on REs</a:t>
            </a:r>
          </a:p>
        </p:txBody>
      </p:sp>
      <p:graphicFrame>
        <p:nvGraphicFramePr>
          <p:cNvPr id="180256" name="Group 32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79273302"/>
              </p:ext>
            </p:extLst>
          </p:nvPr>
        </p:nvGraphicFramePr>
        <p:xfrm>
          <a:off x="685800" y="1986996"/>
          <a:ext cx="7772400" cy="249930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L(re 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Notes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L(r)L(s)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Concatenation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| s</a:t>
                      </a:r>
                      <a:endParaRPr kumimoji="0" 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L(r)    L(s)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Combination (union)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r*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L(r)*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or more occurrences (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Kleene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closure)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71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C15BEBCF-20AF-B74A-9E5B-FF1DEB989E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1769" name="Rectangle 37"/>
          <p:cNvSpPr>
            <a:spLocks noGrp="1" noChangeArrowheads="1"/>
          </p:cNvSpPr>
          <p:nvPr>
            <p:ph type="body" idx="4294967295"/>
            <p:custDataLst>
              <p:tags r:id="rId4"/>
            </p:custDataLst>
          </p:nvPr>
        </p:nvSpPr>
        <p:spPr>
          <a:xfrm>
            <a:off x="685800" y="4876800"/>
            <a:ext cx="77724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Precedence: * (highest), concatenation, | (lowest)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Parentheses can be used to group REs as needed</a:t>
            </a:r>
          </a:p>
        </p:txBody>
      </p:sp>
      <p:graphicFrame>
        <p:nvGraphicFramePr>
          <p:cNvPr id="31770" name="Object 26"/>
          <p:cNvGraphicFramePr>
            <a:graphicFrameLocks noGrp="1" noChangeAspect="1"/>
          </p:cNvGraphicFramePr>
          <p:nvPr>
            <p:ph sz="half" idx="4294967295"/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652280446"/>
              </p:ext>
            </p:extLst>
          </p:nvPr>
        </p:nvGraphicFramePr>
        <p:xfrm>
          <a:off x="2243137" y="3179763"/>
          <a:ext cx="4238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3" name="Equation" r:id="rId8" imgW="164814" imgH="126780" progId="Equation.3">
                  <p:embed/>
                </p:oleObj>
              </mc:Choice>
              <mc:Fallback>
                <p:oleObj name="Equation" r:id="rId8" imgW="164814" imgH="126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7" y="3179763"/>
                        <a:ext cx="4238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0858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And the point is…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do we execute this?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nPos</a:t>
            </a:r>
            <a:r>
              <a:rPr lang="en-US" b="1" dirty="0">
                <a:latin typeface="Courier New"/>
                <a:cs typeface="Courier New"/>
              </a:rPr>
              <a:t> = 0;</a:t>
            </a:r>
          </a:p>
          <a:p>
            <a:pPr marL="914400" lvl="2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k = 0;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while (k &lt; length) {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if (a[k] &gt; 0) {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   </a:t>
            </a:r>
            <a:r>
              <a:rPr lang="en-US" b="1" dirty="0" err="1">
                <a:latin typeface="Courier New"/>
                <a:cs typeface="Courier New"/>
              </a:rPr>
              <a:t>nPos</a:t>
            </a:r>
            <a:r>
              <a:rPr lang="en-US" b="1" dirty="0">
                <a:latin typeface="Courier New"/>
                <a:cs typeface="Courier New"/>
              </a:rPr>
              <a:t>++;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}</a:t>
            </a:r>
          </a:p>
          <a:p>
            <a:pPr marL="914400" lvl="2" indent="0"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Or, more concretely, how do we program a computer to understand and carry out a computation written as text in a file?  The computer only knows 1’s &amp; 0’s: encodings of instructions and data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AAF96A51-DD2F-124A-B66C-61B377633E0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139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3821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DDEFAC4-D85B-414A-8F71-89672C816E9C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8" name="Group 44">
            <a:extLst>
              <a:ext uri="{FF2B5EF4-FFF2-40B4-BE49-F238E27FC236}">
                <a16:creationId xmlns:a16="http://schemas.microsoft.com/office/drawing/2014/main" id="{B281ED08-AE59-2346-A6DA-F2A46884E756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85472116"/>
              </p:ext>
            </p:extLst>
          </p:nvPr>
        </p:nvGraphicFramePr>
        <p:xfrm>
          <a:off x="457200" y="1600200"/>
          <a:ext cx="8229600" cy="4583748"/>
        </p:xfrm>
        <a:graphic>
          <a:graphicData uri="http://schemas.openxmlformats.org/drawingml/2006/table">
            <a:tbl>
              <a:tblPr/>
              <a:tblGrid>
                <a:gridCol w="270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8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single + character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!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single ! character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=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single = character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!=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character sequence "!="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xyzzy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 character sequence ”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xyzzy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”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(1|0)*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or more binary digits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(1|0)(1|0)*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or more binary digits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0|1(0|1)*</a:t>
                      </a:r>
                    </a:p>
                  </a:txBody>
                  <a:tcPr marL="96819" marR="968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sequence of binary digits with no leading 0’s, except for 0 itself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541895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graphicFrame>
        <p:nvGraphicFramePr>
          <p:cNvPr id="182307" name="Group 35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08919837"/>
              </p:ext>
            </p:extLst>
          </p:nvPr>
        </p:nvGraphicFramePr>
        <p:xfrm>
          <a:off x="762000" y="3048000"/>
          <a:ext cx="7772400" cy="297180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1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Abbr.</a:t>
                      </a:r>
                    </a:p>
                  </a:txBody>
                  <a:tcPr marL="97155" marR="971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Meaning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Notes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r+</a:t>
                      </a:r>
                    </a:p>
                  </a:txBody>
                  <a:tcPr marL="97155" marR="971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(rr*)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1 or more occurrences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r?</a:t>
                      </a:r>
                    </a:p>
                  </a:txBody>
                  <a:tcPr marL="97155" marR="971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(r | 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ε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)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0 or 1 occurrence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[a-z]</a:t>
                      </a:r>
                    </a:p>
                  </a:txBody>
                  <a:tcPr marL="97155" marR="971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(a|b|…|z)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1 character in given range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[abxyz]</a:t>
                      </a:r>
                    </a:p>
                  </a:txBody>
                  <a:tcPr marL="97155" marR="971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(a|b|x|y|z)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1 of the given characters</a:t>
                      </a:r>
                    </a:p>
                  </a:txBody>
                  <a:tcPr marL="97155" marR="971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79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A781BFA8-69A3-584A-A045-21FFCE99AC9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2797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685800" y="1487487"/>
            <a:ext cx="7772400" cy="1331913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</a:rPr>
              <a:t>The basic operations generate all possible regular expressions, but there are common abbreviations used for convenience.  Typical examples: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05822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graphicFrame>
        <p:nvGraphicFramePr>
          <p:cNvPr id="190507" name="Group 4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8937272"/>
              </p:ext>
            </p:extLst>
          </p:nvPr>
        </p:nvGraphicFramePr>
        <p:xfrm>
          <a:off x="685800" y="1600200"/>
          <a:ext cx="7772400" cy="4070352"/>
        </p:xfrm>
        <a:graphic>
          <a:graphicData uri="http://schemas.openxmlformats.org/drawingml/2006/table">
            <a:tbl>
              <a:tblPr/>
              <a:tblGrid>
                <a:gridCol w="3108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3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Meaning</a:t>
                      </a: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[abc]+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[abc]*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[0-9]+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[1-9][0-9]*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[a-zA-Z][a-zA-Z0-9_]*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4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FDDBE73D-1D57-684F-97FF-05AEDACABC0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04323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graphicFrame>
        <p:nvGraphicFramePr>
          <p:cNvPr id="190507" name="Group 4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52732179"/>
              </p:ext>
            </p:extLst>
          </p:nvPr>
        </p:nvGraphicFramePr>
        <p:xfrm>
          <a:off x="685800" y="1600200"/>
          <a:ext cx="7772400" cy="4070352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Meaning</a:t>
                      </a: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[abc]+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[abc]*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[0-9]+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[1-9][0-9]*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[a-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-Z][a-zA-Z0-9_ ]*</a:t>
                      </a:r>
                    </a:p>
                  </a:txBody>
                  <a:tcPr marL="87989" marR="879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4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FDDBE73D-1D57-684F-97FF-05AEDACABC0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B6B45-4F12-B54E-96E9-3E6A96574EE8}"/>
              </a:ext>
            </a:extLst>
          </p:cNvPr>
          <p:cNvSpPr txBox="1"/>
          <p:nvPr/>
        </p:nvSpPr>
        <p:spPr>
          <a:xfrm>
            <a:off x="3886200" y="2438400"/>
            <a:ext cx="410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 of 1 or more a’s, b’s, and c’s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C2B8B8-0BA6-A247-8BFD-73D900AB9738}"/>
              </a:ext>
            </a:extLst>
          </p:cNvPr>
          <p:cNvSpPr txBox="1"/>
          <p:nvPr/>
        </p:nvSpPr>
        <p:spPr>
          <a:xfrm>
            <a:off x="3886200" y="3124200"/>
            <a:ext cx="410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 of 0 or more a’s, b’s, and c’s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D27840-9455-D143-8A69-FE541AF9D141}"/>
              </a:ext>
            </a:extLst>
          </p:cNvPr>
          <p:cNvSpPr txBox="1"/>
          <p:nvPr/>
        </p:nvSpPr>
        <p:spPr>
          <a:xfrm>
            <a:off x="3886200" y="3776246"/>
            <a:ext cx="3978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 of 1 or more decimal digits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C3739E-90D2-1C45-87AB-4EBE407C1F17}"/>
              </a:ext>
            </a:extLst>
          </p:cNvPr>
          <p:cNvSpPr txBox="1"/>
          <p:nvPr/>
        </p:nvSpPr>
        <p:spPr>
          <a:xfrm>
            <a:off x="3886200" y="4343400"/>
            <a:ext cx="397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 of 1 or more decimal digits</a:t>
            </a:r>
          </a:p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a leading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6C6F32-2A38-3540-B37F-BB7B739281D9}"/>
              </a:ext>
            </a:extLst>
          </p:cNvPr>
          <p:cNvSpPr txBox="1"/>
          <p:nvPr/>
        </p:nvSpPr>
        <p:spPr>
          <a:xfrm>
            <a:off x="3916489" y="5054025"/>
            <a:ext cx="3831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Identifiers in </a:t>
            </a:r>
            <a:r>
              <a:rPr lang="en-US" sz="1800" dirty="0">
                <a:latin typeface="Lucida Calligraphy" panose="03010101010101010101" pitchFamily="66" charset="77"/>
                <a:ea typeface="Tahoma" panose="020B0604030504040204" pitchFamily="34" charset="0"/>
                <a:cs typeface="Tahoma" panose="020B0604030504040204" pitchFamily="34" charset="0"/>
              </a:rPr>
              <a:t>Your Favorite </a:t>
            </a:r>
            <a:br>
              <a:rPr lang="en-US" sz="1800" dirty="0">
                <a:latin typeface="Lucida Calligraphy" panose="03010101010101010101" pitchFamily="66" charset="77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dirty="0">
                <a:latin typeface="Lucida Calligraphy" panose="03010101010101010101" pitchFamily="66" charset="77"/>
                <a:ea typeface="Tahoma" panose="020B0604030504040204" pitchFamily="34" charset="0"/>
                <a:cs typeface="Tahoma" panose="020B0604030504040204" pitchFamily="34" charset="0"/>
              </a:rPr>
              <a:t>Programming Language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™  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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224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Abbreviations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Many systems allow abbreviations to make writing and reading definitions easier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dirty="0"/>
              <a:t>		name ::= 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Restriction: abbreviations may not be circular (recursive) either directly or indirectly</a:t>
            </a:r>
          </a:p>
          <a:p>
            <a:pPr marL="914400" lvl="2" indent="0">
              <a:buNone/>
            </a:pPr>
            <a:r>
              <a:rPr lang="en-US" dirty="0"/>
              <a:t>(otherwise it would no longer be a regular expression – would be a context-free grammar)</a:t>
            </a:r>
          </a:p>
        </p:txBody>
      </p:sp>
      <p:sp>
        <p:nvSpPr>
          <p:cNvPr id="3584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1FAA442-7B19-BD45-84D4-3612C180691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764135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Possible syntax for numeric constants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	digit ::= [0-9]</a:t>
            </a:r>
          </a:p>
          <a:p>
            <a:pPr marL="457200" lvl="1" indent="0">
              <a:buNone/>
            </a:pPr>
            <a:r>
              <a:rPr lang="en-US" dirty="0"/>
              <a:t>	digits ::= digit+</a:t>
            </a:r>
          </a:p>
          <a:p>
            <a:pPr marL="457200" lvl="1" indent="0">
              <a:buNone/>
            </a:pPr>
            <a:r>
              <a:rPr lang="en-US" dirty="0"/>
              <a:t>	number ::= digits  ( . digits )?</a:t>
            </a:r>
          </a:p>
          <a:p>
            <a:pPr marL="457200" lvl="1" indent="0">
              <a:buNone/>
            </a:pPr>
            <a:r>
              <a:rPr lang="en-US" dirty="0"/>
              <a:t>				    ( [</a:t>
            </a:r>
            <a:r>
              <a:rPr lang="en-US" dirty="0" err="1"/>
              <a:t>eE</a:t>
            </a:r>
            <a:r>
              <a:rPr lang="en-US" dirty="0"/>
              <a:t>] (+ | -)? digits ) ?</a:t>
            </a:r>
          </a:p>
        </p:txBody>
      </p:sp>
      <p:sp>
        <p:nvSpPr>
          <p:cNvPr id="3686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BAE5173C-78D0-8D4B-9392-A170C0D2E11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34153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Recognizing REs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Finite automata can be used to recognize strings generated by regular expressions</a:t>
            </a:r>
          </a:p>
          <a:p>
            <a:r>
              <a:rPr lang="en-US" dirty="0"/>
              <a:t>Can build by hand or automatically</a:t>
            </a:r>
          </a:p>
          <a:p>
            <a:pPr lvl="1"/>
            <a:r>
              <a:rPr lang="en-US" dirty="0"/>
              <a:t>Not always totally straightforward, but can be done systematically</a:t>
            </a:r>
          </a:p>
          <a:p>
            <a:pPr lvl="1"/>
            <a:r>
              <a:rPr lang="en-US" dirty="0"/>
              <a:t>Compiler tools like Lex, Flex, and </a:t>
            </a:r>
            <a:r>
              <a:rPr lang="en-US" dirty="0" err="1"/>
              <a:t>JLex</a:t>
            </a:r>
            <a:r>
              <a:rPr lang="en-US" dirty="0"/>
              <a:t> do this automatically from a set of REs read as input</a:t>
            </a:r>
          </a:p>
          <a:p>
            <a:pPr lvl="1"/>
            <a:r>
              <a:rPr lang="en-US" dirty="0"/>
              <a:t>Even if you don</a:t>
            </a:r>
            <a:r>
              <a:rPr lang="ja-JP" altLang="en-US" dirty="0"/>
              <a:t>’</a:t>
            </a:r>
            <a:r>
              <a:rPr lang="en-US" dirty="0"/>
              <a:t>t use a FA explicitly, it is a good way to think about the recognition problem</a:t>
            </a:r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D0F10042-9139-FD48-BFAA-FDCC4F3C534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29856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Finite State Automaton (FSA)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finite set of states</a:t>
            </a:r>
          </a:p>
          <a:p>
            <a:pPr lvl="1"/>
            <a:r>
              <a:rPr lang="en-US" dirty="0"/>
              <a:t>One marked as initial state</a:t>
            </a:r>
          </a:p>
          <a:p>
            <a:pPr lvl="1"/>
            <a:r>
              <a:rPr lang="en-US" dirty="0"/>
              <a:t>One or more marked as final states</a:t>
            </a:r>
          </a:p>
          <a:p>
            <a:pPr lvl="1"/>
            <a:r>
              <a:rPr lang="en-US" dirty="0"/>
              <a:t>States sometimes labeled or numbered</a:t>
            </a:r>
          </a:p>
          <a:p>
            <a:r>
              <a:rPr lang="en-US" dirty="0"/>
              <a:t>A set of transitions from state to state</a:t>
            </a:r>
          </a:p>
          <a:p>
            <a:pPr lvl="1"/>
            <a:r>
              <a:rPr lang="en-US" dirty="0"/>
              <a:t>Each labeled with symbol from </a:t>
            </a:r>
            <a:r>
              <a:rPr lang="el-GR" dirty="0"/>
              <a:t>Σ</a:t>
            </a:r>
            <a:r>
              <a:rPr lang="en-US" dirty="0"/>
              <a:t>, or </a:t>
            </a:r>
            <a:r>
              <a:rPr lang="el-GR" dirty="0"/>
              <a:t>ε</a:t>
            </a:r>
            <a:endParaRPr lang="en-US" dirty="0"/>
          </a:p>
          <a:p>
            <a:r>
              <a:rPr lang="en-US" dirty="0"/>
              <a:t>Operate by reading input symbols (usually characters)</a:t>
            </a:r>
          </a:p>
          <a:p>
            <a:pPr lvl="1"/>
            <a:r>
              <a:rPr lang="en-US" dirty="0"/>
              <a:t>Transition can be taken if labeled with current symbol</a:t>
            </a:r>
          </a:p>
          <a:p>
            <a:pPr lvl="1"/>
            <a:r>
              <a:rPr lang="el-GR" dirty="0"/>
              <a:t>ε</a:t>
            </a:r>
            <a:r>
              <a:rPr lang="en-US" dirty="0"/>
              <a:t>-transition can be taken at any time</a:t>
            </a:r>
          </a:p>
          <a:p>
            <a:r>
              <a:rPr lang="en-US" dirty="0"/>
              <a:t>Accept when final state reached &amp; no more input</a:t>
            </a:r>
          </a:p>
          <a:p>
            <a:pPr lvl="1"/>
            <a:r>
              <a:rPr lang="en-US" dirty="0"/>
              <a:t>Difference in a scanner: start scan in initial state at previous point in input. When a final state is reached, recognize the token corresponding to that final state</a:t>
            </a:r>
          </a:p>
          <a:p>
            <a:r>
              <a:rPr lang="en-US" dirty="0"/>
              <a:t>Reject if no transition possible, or no more input and not in final state (DFA)</a:t>
            </a:r>
            <a:endParaRPr lang="el-GR" dirty="0"/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00FF8D34-41A4-3B41-9C2B-F89730061EA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7529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Example: FSA for </a:t>
            </a:r>
            <a:r>
              <a:rPr lang="ja-JP" altLang="en-US"/>
              <a:t>“</a:t>
            </a:r>
            <a:r>
              <a:rPr lang="en-US"/>
              <a:t>cat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3995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CCB871F-E594-F848-91F5-A9E300129B0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9939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2895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52800" y="2895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800600" y="2895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2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248400" y="2895600"/>
            <a:ext cx="685800" cy="685800"/>
            <a:chOff x="3504" y="1824"/>
            <a:chExt cx="432" cy="432"/>
          </a:xfrm>
        </p:grpSpPr>
        <p:sp>
          <p:nvSpPr>
            <p:cNvPr id="39952" name="Oval 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504" y="1824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Oval 9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552" y="1872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3" name="Line 11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5908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12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40386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13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486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1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1430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Text Box 1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206875" y="2819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/>
              <a:t>a</a:t>
            </a:r>
          </a:p>
        </p:txBody>
      </p:sp>
      <p:sp>
        <p:nvSpPr>
          <p:cNvPr id="39948" name="Text Box 1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638800" y="28194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/>
              <a:t>t</a:t>
            </a:r>
          </a:p>
        </p:txBody>
      </p:sp>
      <p:sp>
        <p:nvSpPr>
          <p:cNvPr id="39949" name="Text Box 2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19400" y="2819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/>
              <a:t>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79073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DFA vs NFA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Deterministic Finite Automata (DFA)</a:t>
            </a:r>
          </a:p>
          <a:p>
            <a:pPr lvl="1"/>
            <a:r>
              <a:rPr lang="en-US"/>
              <a:t>No choice of which transition to take under any condition</a:t>
            </a:r>
          </a:p>
          <a:p>
            <a:r>
              <a:rPr lang="en-US"/>
              <a:t>Non-deterministic Finite Automata (NFA)</a:t>
            </a:r>
          </a:p>
          <a:p>
            <a:pPr lvl="1"/>
            <a:r>
              <a:rPr lang="en-US"/>
              <a:t>Choice of transition in at least one case</a:t>
            </a:r>
          </a:p>
          <a:p>
            <a:pPr lvl="1"/>
            <a:r>
              <a:rPr lang="en-US"/>
              <a:t>Accept - if some way to reach final state on given input</a:t>
            </a:r>
          </a:p>
          <a:p>
            <a:pPr lvl="1"/>
            <a:r>
              <a:rPr lang="en-US"/>
              <a:t>Reject - if no possible way to final state</a:t>
            </a:r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B0E8CCD4-15B6-254A-B6D5-2C9EF4DBAD0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6081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Compilers vs. Interpreters (recall)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Interpreter</a:t>
            </a:r>
          </a:p>
          <a:p>
            <a:pPr lvl="1"/>
            <a:r>
              <a:rPr lang="en-US" dirty="0"/>
              <a:t>A program that reads a source program and executes that program</a:t>
            </a:r>
          </a:p>
          <a:p>
            <a:r>
              <a:rPr lang="en-US" dirty="0">
                <a:solidFill>
                  <a:srgbClr val="0000FF"/>
                </a:solidFill>
              </a:rPr>
              <a:t>Compiler</a:t>
            </a:r>
          </a:p>
          <a:p>
            <a:pPr lvl="1"/>
            <a:r>
              <a:rPr lang="en-US" dirty="0"/>
              <a:t>A program that translates a program from one language (the source) to another (the target)</a:t>
            </a:r>
          </a:p>
          <a:p>
            <a:endParaRPr lang="en-US" dirty="0"/>
          </a:p>
          <a:p>
            <a:r>
              <a:rPr lang="en-US" dirty="0"/>
              <a:t>For both of these we need to represent the program in some suitable data structure (usually a tree)</a:t>
            </a:r>
          </a:p>
          <a:p>
            <a:pPr lvl="1"/>
            <a:r>
              <a:rPr lang="en-US" dirty="0"/>
              <a:t>With MUPL we started with the tree and didn’t worry about where it came from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B0A376E-58C3-5E42-B7B2-0EB5B59BC8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87632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FAs in Scanners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Want DFA for speed (no backtracking)</a:t>
            </a:r>
          </a:p>
          <a:p>
            <a:endParaRPr lang="en-US" dirty="0"/>
          </a:p>
          <a:p>
            <a:r>
              <a:rPr lang="en-US" dirty="0"/>
              <a:t>Conversion from regular expressions to NFA is easy</a:t>
            </a:r>
          </a:p>
          <a:p>
            <a:endParaRPr lang="en-US" dirty="0"/>
          </a:p>
          <a:p>
            <a:r>
              <a:rPr lang="en-US" dirty="0"/>
              <a:t>There is a well-defined procedure for converting a NFA to an equivalent DFA (subset construction)</a:t>
            </a:r>
          </a:p>
          <a:p>
            <a:pPr lvl="1"/>
            <a:r>
              <a:rPr lang="en-US" dirty="0"/>
              <a:t>See any formal language or compiler textbook for details (RE to NFA to DFA to minimized DFA)</a:t>
            </a:r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DF07132D-F5C1-204E-9602-E40F8790FE2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538199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/>
              <a:t>Example: DFA for hand-written scanner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/>
              <a:t>Idea: show a hand-written DFA for some typical programming language constructs</a:t>
            </a:r>
          </a:p>
          <a:p>
            <a:pPr lvl="1"/>
            <a:r>
              <a:rPr lang="en-US" dirty="0"/>
              <a:t>Use this to outline logic of a hand-written scanner</a:t>
            </a:r>
          </a:p>
          <a:p>
            <a:r>
              <a:rPr lang="en-US" dirty="0"/>
              <a:t>Setting: Scanner is called when parser needs a new token</a:t>
            </a:r>
          </a:p>
          <a:p>
            <a:pPr lvl="1"/>
            <a:r>
              <a:rPr lang="en-US" dirty="0"/>
              <a:t>Scanner knows (saves) current position in input</a:t>
            </a:r>
          </a:p>
          <a:p>
            <a:pPr lvl="1"/>
            <a:r>
              <a:rPr lang="en-US" dirty="0"/>
              <a:t>From there, use a DFA to recognize the longest possible input sequence that makes up a token and return that token; save updated position for next time</a:t>
            </a:r>
          </a:p>
          <a:p>
            <a:r>
              <a:rPr lang="en-US" dirty="0"/>
              <a:t>Disclaimer: we’re abusing the DFA notation a little – not all arrows in the diagram correspond to consuming an input character, but meaning should be pretty obvious</a:t>
            </a:r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23554413-6BF6-7E46-992B-348D30942DE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01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Scanner DFA Example (1)</a:t>
            </a:r>
          </a:p>
        </p:txBody>
      </p:sp>
      <p:sp>
        <p:nvSpPr>
          <p:cNvPr id="4405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C2485147-8E8B-A442-B500-BBE28361816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4035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23622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>
              <a:buClrTx/>
              <a:buSzTx/>
              <a:buFontTx/>
              <a:buNone/>
            </a:pPr>
            <a:r>
              <a:rPr lang="en-US"/>
              <a:t>0</a:t>
            </a:r>
          </a:p>
        </p:txBody>
      </p:sp>
      <p:sp>
        <p:nvSpPr>
          <p:cNvPr id="44036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143000" y="2743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Freeform 11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2514600" y="2133600"/>
            <a:ext cx="914400" cy="914400"/>
          </a:xfrm>
          <a:custGeom>
            <a:avLst/>
            <a:gdLst>
              <a:gd name="T0" fmla="*/ 2147483647 w 696"/>
              <a:gd name="T1" fmla="*/ 2147483647 h 768"/>
              <a:gd name="T2" fmla="*/ 2147483647 w 696"/>
              <a:gd name="T3" fmla="*/ 2147483647 h 768"/>
              <a:gd name="T4" fmla="*/ 2147483647 w 696"/>
              <a:gd name="T5" fmla="*/ 2147483647 h 768"/>
              <a:gd name="T6" fmla="*/ 2147483647 w 696"/>
              <a:gd name="T7" fmla="*/ 0 h 768"/>
              <a:gd name="T8" fmla="*/ 0 w 696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6"/>
              <a:gd name="T16" fmla="*/ 0 h 768"/>
              <a:gd name="T17" fmla="*/ 696 w 696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6" h="768">
                <a:moveTo>
                  <a:pt x="48" y="576"/>
                </a:moveTo>
                <a:cubicBezTo>
                  <a:pt x="188" y="672"/>
                  <a:pt x="328" y="768"/>
                  <a:pt x="432" y="720"/>
                </a:cubicBezTo>
                <a:cubicBezTo>
                  <a:pt x="536" y="672"/>
                  <a:pt x="696" y="408"/>
                  <a:pt x="672" y="288"/>
                </a:cubicBezTo>
                <a:cubicBezTo>
                  <a:pt x="648" y="168"/>
                  <a:pt x="400" y="0"/>
                  <a:pt x="288" y="0"/>
                </a:cubicBezTo>
                <a:cubicBezTo>
                  <a:pt x="176" y="0"/>
                  <a:pt x="48" y="240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92713" y="4092575"/>
            <a:ext cx="1385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LPAREN</a:t>
            </a:r>
          </a:p>
        </p:txBody>
      </p:sp>
      <p:sp>
        <p:nvSpPr>
          <p:cNvPr id="44039" name="Line 15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209800" y="3048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diamond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1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209800" y="424497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Text 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108325" y="3895725"/>
            <a:ext cx="282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(</a:t>
            </a:r>
          </a:p>
        </p:txBody>
      </p:sp>
      <p:grpSp>
        <p:nvGrpSpPr>
          <p:cNvPr id="44042" name="Group 22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4419600" y="3940175"/>
            <a:ext cx="685800" cy="685800"/>
            <a:chOff x="2784" y="2352"/>
            <a:chExt cx="432" cy="432"/>
          </a:xfrm>
        </p:grpSpPr>
        <p:sp>
          <p:nvSpPr>
            <p:cNvPr id="44064" name="Oval 19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5" name="Oval 20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2</a:t>
              </a:r>
            </a:p>
          </p:txBody>
        </p:sp>
      </p:grpSp>
      <p:sp>
        <p:nvSpPr>
          <p:cNvPr id="44043" name="Text Box 2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192713" y="4865688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RPAREN</a:t>
            </a:r>
          </a:p>
        </p:txBody>
      </p:sp>
      <p:sp>
        <p:nvSpPr>
          <p:cNvPr id="44044" name="Line 2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209800" y="501808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2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108325" y="4668838"/>
            <a:ext cx="282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)</a:t>
            </a:r>
          </a:p>
        </p:txBody>
      </p:sp>
      <p:grpSp>
        <p:nvGrpSpPr>
          <p:cNvPr id="44046" name="Group 26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4419600" y="4713288"/>
            <a:ext cx="685800" cy="685800"/>
            <a:chOff x="2784" y="2352"/>
            <a:chExt cx="432" cy="432"/>
          </a:xfrm>
        </p:grpSpPr>
        <p:sp>
          <p:nvSpPr>
            <p:cNvPr id="44062" name="Oval 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Oval 2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3</a:t>
              </a:r>
            </a:p>
          </p:txBody>
        </p:sp>
      </p:grpSp>
      <p:sp>
        <p:nvSpPr>
          <p:cNvPr id="44047" name="Text Box 2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200400" y="1828800"/>
            <a:ext cx="12080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whitespace</a:t>
            </a:r>
            <a:br>
              <a:rPr lang="en-US" sz="1400"/>
            </a:br>
            <a:r>
              <a:rPr lang="en-US" sz="1400"/>
              <a:t>or comments</a:t>
            </a:r>
          </a:p>
        </p:txBody>
      </p:sp>
      <p:sp>
        <p:nvSpPr>
          <p:cNvPr id="44048" name="Text 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192713" y="5638800"/>
            <a:ext cx="1425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SCOLON</a:t>
            </a:r>
          </a:p>
        </p:txBody>
      </p:sp>
      <p:sp>
        <p:nvSpPr>
          <p:cNvPr id="44049" name="Line 3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209800" y="5791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Text Box 3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108325" y="5441950"/>
            <a:ext cx="2753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;</a:t>
            </a:r>
          </a:p>
        </p:txBody>
      </p:sp>
      <p:grpSp>
        <p:nvGrpSpPr>
          <p:cNvPr id="44051" name="Group 33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4419600" y="5486400"/>
            <a:ext cx="685800" cy="685800"/>
            <a:chOff x="2784" y="2352"/>
            <a:chExt cx="432" cy="432"/>
          </a:xfrm>
        </p:grpSpPr>
        <p:sp>
          <p:nvSpPr>
            <p:cNvPr id="44060" name="Oval 34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Oval 35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4</a:t>
              </a:r>
            </a:p>
          </p:txBody>
        </p:sp>
      </p:grpSp>
      <p:sp>
        <p:nvSpPr>
          <p:cNvPr id="44052" name="Text Box 36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192713" y="3276600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EOF</a:t>
            </a:r>
          </a:p>
        </p:txBody>
      </p:sp>
      <p:sp>
        <p:nvSpPr>
          <p:cNvPr id="44053" name="Line 37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22098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Text Box 3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590800" y="3079750"/>
            <a:ext cx="1557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dirty="0"/>
              <a:t>end of input</a:t>
            </a:r>
          </a:p>
        </p:txBody>
      </p:sp>
      <p:grpSp>
        <p:nvGrpSpPr>
          <p:cNvPr id="44055" name="Group 39"/>
          <p:cNvGrpSpPr>
            <a:grpSpLocks/>
          </p:cNvGrpSpPr>
          <p:nvPr>
            <p:custDataLst>
              <p:tags r:id="rId22"/>
            </p:custDataLst>
          </p:nvPr>
        </p:nvGrpSpPr>
        <p:grpSpPr bwMode="auto">
          <a:xfrm>
            <a:off x="4419600" y="3124200"/>
            <a:ext cx="685800" cy="685800"/>
            <a:chOff x="2784" y="2352"/>
            <a:chExt cx="432" cy="432"/>
          </a:xfrm>
        </p:grpSpPr>
        <p:sp>
          <p:nvSpPr>
            <p:cNvPr id="44058" name="Oval 4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Oval 41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1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01371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Scanner DFA Example (2)</a:t>
            </a:r>
          </a:p>
        </p:txBody>
      </p:sp>
      <p:sp>
        <p:nvSpPr>
          <p:cNvPr id="4508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7D83BA4-9AF5-CB47-BB2D-B8034994D743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5059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0" y="2743200"/>
            <a:ext cx="1106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NEQ</a:t>
            </a:r>
          </a:p>
        </p:txBody>
      </p:sp>
      <p:sp>
        <p:nvSpPr>
          <p:cNvPr id="45060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143000" y="22860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061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1430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062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797050" y="2546350"/>
            <a:ext cx="2698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!</a:t>
            </a:r>
          </a:p>
        </p:txBody>
      </p:sp>
      <p:grpSp>
        <p:nvGrpSpPr>
          <p:cNvPr id="45063" name="Group 8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572000" y="2514600"/>
            <a:ext cx="685800" cy="685800"/>
            <a:chOff x="2784" y="2352"/>
            <a:chExt cx="432" cy="432"/>
          </a:xfrm>
        </p:grpSpPr>
        <p:sp>
          <p:nvSpPr>
            <p:cNvPr id="45092" name="Oval 9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Oval 10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6</a:t>
              </a:r>
            </a:p>
          </p:txBody>
        </p:sp>
      </p:grpSp>
      <p:sp>
        <p:nvSpPr>
          <p:cNvPr id="45064" name="Text 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45113" y="3581400"/>
            <a:ext cx="1109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NOT</a:t>
            </a:r>
          </a:p>
        </p:txBody>
      </p:sp>
      <p:grpSp>
        <p:nvGrpSpPr>
          <p:cNvPr id="45065" name="Group 14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4572000" y="3429000"/>
            <a:ext cx="685800" cy="685800"/>
            <a:chOff x="2784" y="2352"/>
            <a:chExt cx="432" cy="432"/>
          </a:xfrm>
        </p:grpSpPr>
        <p:sp>
          <p:nvSpPr>
            <p:cNvPr id="45090" name="Oval 15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Oval 16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7</a:t>
              </a:r>
            </a:p>
          </p:txBody>
        </p:sp>
      </p:grpSp>
      <p:sp>
        <p:nvSpPr>
          <p:cNvPr id="45066" name="Oval 2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514600" y="2514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>
              <a:buClrTx/>
              <a:buSzTx/>
              <a:buFontTx/>
              <a:buNone/>
            </a:pPr>
            <a:r>
              <a:rPr lang="en-US"/>
              <a:t>5</a:t>
            </a:r>
          </a:p>
        </p:txBody>
      </p:sp>
      <p:sp>
        <p:nvSpPr>
          <p:cNvPr id="45067" name="Line 2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819400" y="3810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Text Box 2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57600" y="2536825"/>
            <a:ext cx="371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=</a:t>
            </a:r>
          </a:p>
        </p:txBody>
      </p:sp>
      <p:sp>
        <p:nvSpPr>
          <p:cNvPr id="45069" name="Line 2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8194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070" name="Line 2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2004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Text Box 2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29000" y="3429000"/>
            <a:ext cx="857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i="1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45072" name="Text Box 2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334000" y="4648200"/>
            <a:ext cx="1076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LEQ</a:t>
            </a:r>
          </a:p>
        </p:txBody>
      </p:sp>
      <p:sp>
        <p:nvSpPr>
          <p:cNvPr id="45073" name="Line 3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143000" y="4800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074" name="Text Box 31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797050" y="4451350"/>
            <a:ext cx="371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&lt;</a:t>
            </a:r>
          </a:p>
        </p:txBody>
      </p:sp>
      <p:grpSp>
        <p:nvGrpSpPr>
          <p:cNvPr id="45075" name="Group 32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4572000" y="4419600"/>
            <a:ext cx="685800" cy="685800"/>
            <a:chOff x="2784" y="2352"/>
            <a:chExt cx="432" cy="432"/>
          </a:xfrm>
        </p:grpSpPr>
        <p:sp>
          <p:nvSpPr>
            <p:cNvPr id="45088" name="Oval 33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Oval 3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9</a:t>
              </a:r>
            </a:p>
          </p:txBody>
        </p:sp>
      </p:grpSp>
      <p:sp>
        <p:nvSpPr>
          <p:cNvPr id="45076" name="Text Box 35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345113" y="5486400"/>
            <a:ext cx="1147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LESS</a:t>
            </a:r>
          </a:p>
        </p:txBody>
      </p:sp>
      <p:grpSp>
        <p:nvGrpSpPr>
          <p:cNvPr id="45077" name="Group 36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4572000" y="5334000"/>
            <a:ext cx="685800" cy="685800"/>
            <a:chOff x="2784" y="2352"/>
            <a:chExt cx="432" cy="432"/>
          </a:xfrm>
        </p:grpSpPr>
        <p:sp>
          <p:nvSpPr>
            <p:cNvPr id="45086" name="Oval 3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Oval 3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10</a:t>
              </a:r>
            </a:p>
          </p:txBody>
        </p:sp>
      </p:grpSp>
      <p:sp>
        <p:nvSpPr>
          <p:cNvPr id="45078" name="Oval 39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514600" y="4419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>
              <a:buClrTx/>
              <a:buSzTx/>
              <a:buFontTx/>
              <a:buNone/>
            </a:pPr>
            <a:r>
              <a:rPr lang="en-US"/>
              <a:t>8</a:t>
            </a:r>
          </a:p>
        </p:txBody>
      </p:sp>
      <p:sp>
        <p:nvSpPr>
          <p:cNvPr id="45079" name="Line 40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819400" y="5715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Text Box 41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657600" y="4441825"/>
            <a:ext cx="371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=</a:t>
            </a:r>
          </a:p>
        </p:txBody>
      </p:sp>
      <p:sp>
        <p:nvSpPr>
          <p:cNvPr id="45081" name="Line 42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28194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082" name="Line 43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200400" y="4800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Text Box 44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429000" y="5334000"/>
            <a:ext cx="857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i="1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32371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Scanner DFA Example (3)</a:t>
            </a:r>
          </a:p>
        </p:txBody>
      </p:sp>
      <p:sp>
        <p:nvSpPr>
          <p:cNvPr id="4609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B48F3707-BD97-7149-91EE-ED5591B6C57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6083" name="Line 4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143000" y="22860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1430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5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47800" y="2546350"/>
            <a:ext cx="7542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dirty="0"/>
              <a:t>[0-9]</a:t>
            </a:r>
          </a:p>
        </p:txBody>
      </p:sp>
      <p:sp>
        <p:nvSpPr>
          <p:cNvPr id="46086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45113" y="3581400"/>
            <a:ext cx="1050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INT</a:t>
            </a:r>
          </a:p>
        </p:txBody>
      </p:sp>
      <p:grpSp>
        <p:nvGrpSpPr>
          <p:cNvPr id="46087" name="Group 1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572000" y="3429000"/>
            <a:ext cx="685800" cy="685800"/>
            <a:chOff x="2784" y="2352"/>
            <a:chExt cx="432" cy="432"/>
          </a:xfrm>
        </p:grpSpPr>
        <p:sp>
          <p:nvSpPr>
            <p:cNvPr id="46096" name="Oval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Oval 1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12</a:t>
              </a:r>
            </a:p>
          </p:txBody>
        </p:sp>
      </p:grpSp>
      <p:sp>
        <p:nvSpPr>
          <p:cNvPr id="46088" name="Oval 1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14600" y="2514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>
              <a:buClrTx/>
              <a:buSzTx/>
              <a:buFontTx/>
              <a:buNone/>
            </a:pPr>
            <a:r>
              <a:rPr lang="en-US"/>
              <a:t>11</a:t>
            </a:r>
          </a:p>
        </p:txBody>
      </p:sp>
      <p:sp>
        <p:nvSpPr>
          <p:cNvPr id="46089" name="Line 15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819400" y="3810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Line 1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8194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1" name="Text Box 1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429000" y="3429000"/>
            <a:ext cx="857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i="1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46092" name="Freeform 36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3135313" y="2286000"/>
            <a:ext cx="914400" cy="914400"/>
          </a:xfrm>
          <a:custGeom>
            <a:avLst/>
            <a:gdLst>
              <a:gd name="T0" fmla="*/ 2147483647 w 696"/>
              <a:gd name="T1" fmla="*/ 2147483647 h 768"/>
              <a:gd name="T2" fmla="*/ 2147483647 w 696"/>
              <a:gd name="T3" fmla="*/ 2147483647 h 768"/>
              <a:gd name="T4" fmla="*/ 2147483647 w 696"/>
              <a:gd name="T5" fmla="*/ 2147483647 h 768"/>
              <a:gd name="T6" fmla="*/ 2147483647 w 696"/>
              <a:gd name="T7" fmla="*/ 0 h 768"/>
              <a:gd name="T8" fmla="*/ 0 w 696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6"/>
              <a:gd name="T16" fmla="*/ 0 h 768"/>
              <a:gd name="T17" fmla="*/ 696 w 696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6" h="768">
                <a:moveTo>
                  <a:pt x="48" y="576"/>
                </a:moveTo>
                <a:cubicBezTo>
                  <a:pt x="188" y="672"/>
                  <a:pt x="328" y="768"/>
                  <a:pt x="432" y="720"/>
                </a:cubicBezTo>
                <a:cubicBezTo>
                  <a:pt x="536" y="672"/>
                  <a:pt x="696" y="408"/>
                  <a:pt x="672" y="288"/>
                </a:cubicBezTo>
                <a:cubicBezTo>
                  <a:pt x="648" y="168"/>
                  <a:pt x="400" y="0"/>
                  <a:pt x="288" y="0"/>
                </a:cubicBezTo>
                <a:cubicBezTo>
                  <a:pt x="176" y="0"/>
                  <a:pt x="48" y="240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Text Box 3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962400" y="2438400"/>
            <a:ext cx="7542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[0-9]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49480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Scanner DFA Example (4)</a:t>
            </a:r>
          </a:p>
        </p:txBody>
      </p:sp>
      <p:sp>
        <p:nvSpPr>
          <p:cNvPr id="47107" name="Rectangle 17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Strategies for handling identifiers </a:t>
            </a:r>
            <a:r>
              <a:rPr lang="en-US" dirty="0" err="1"/>
              <a:t>vs</a:t>
            </a:r>
            <a:r>
              <a:rPr lang="en-US" dirty="0"/>
              <a:t> keywords</a:t>
            </a:r>
          </a:p>
          <a:p>
            <a:pPr lvl="1"/>
            <a:r>
              <a:rPr lang="en-US" dirty="0"/>
              <a:t>Hand-written scanner: look up identifier-like things in table of keywords to classify (good application of perfect hashing)</a:t>
            </a:r>
          </a:p>
          <a:p>
            <a:pPr lvl="1"/>
            <a:r>
              <a:rPr lang="en-US" dirty="0"/>
              <a:t>Machine-generated scanner: generate DFA with appropriate transitions to recognize keywords</a:t>
            </a:r>
          </a:p>
          <a:p>
            <a:pPr lvl="2"/>
            <a:r>
              <a:rPr lang="en-US" dirty="0"/>
              <a:t>Lots </a:t>
            </a:r>
            <a:r>
              <a:rPr lang="ja-JP" altLang="en-US" dirty="0"/>
              <a:t>’</a:t>
            </a:r>
            <a:r>
              <a:rPr lang="en-US" dirty="0"/>
              <a:t>o states, but efficient (no extra lookup step)</a:t>
            </a:r>
          </a:p>
        </p:txBody>
      </p:sp>
      <p:sp>
        <p:nvSpPr>
          <p:cNvPr id="4711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707FA105-9618-A649-BDAA-9B53CCDD994C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7108" name="Line 3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1430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Line 4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143000" y="2438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0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95400" y="2089150"/>
            <a:ext cx="10987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dirty="0"/>
              <a:t>[a-</a:t>
            </a:r>
            <a:r>
              <a:rPr lang="en-US" sz="2000" dirty="0" err="1"/>
              <a:t>zA</a:t>
            </a:r>
            <a:r>
              <a:rPr lang="en-US" sz="2000" dirty="0"/>
              <a:t>-Z]</a:t>
            </a:r>
          </a:p>
        </p:txBody>
      </p:sp>
      <p:sp>
        <p:nvSpPr>
          <p:cNvPr id="47111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45113" y="3124200"/>
            <a:ext cx="1882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1400"/>
              <a:t>Accept ID or keyword</a:t>
            </a:r>
          </a:p>
        </p:txBody>
      </p:sp>
      <p:grpSp>
        <p:nvGrpSpPr>
          <p:cNvPr id="47112" name="Group 7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572000" y="2971800"/>
            <a:ext cx="685800" cy="685800"/>
            <a:chOff x="2784" y="2352"/>
            <a:chExt cx="432" cy="432"/>
          </a:xfrm>
        </p:grpSpPr>
        <p:sp>
          <p:nvSpPr>
            <p:cNvPr id="47121" name="Oval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784" y="2352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Oval 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32" y="240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>
                <a:buClrTx/>
                <a:buSzTx/>
                <a:buFontTx/>
                <a:buNone/>
              </a:pPr>
              <a:r>
                <a:rPr lang="en-US"/>
                <a:t>14</a:t>
              </a:r>
            </a:p>
          </p:txBody>
        </p:sp>
      </p:grpSp>
      <p:sp>
        <p:nvSpPr>
          <p:cNvPr id="47113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514600" y="20574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>
              <a:buClrTx/>
              <a:buSzTx/>
              <a:buFontTx/>
              <a:buNone/>
            </a:pPr>
            <a:r>
              <a:rPr lang="en-US"/>
              <a:t>13</a:t>
            </a:r>
          </a:p>
        </p:txBody>
      </p:sp>
      <p:sp>
        <p:nvSpPr>
          <p:cNvPr id="47114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819400" y="3352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819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29000" y="2971800"/>
            <a:ext cx="857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 i="1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47117" name="Freeform 14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3135313" y="1828800"/>
            <a:ext cx="914400" cy="914400"/>
          </a:xfrm>
          <a:custGeom>
            <a:avLst/>
            <a:gdLst>
              <a:gd name="T0" fmla="*/ 2147483647 w 696"/>
              <a:gd name="T1" fmla="*/ 2147483647 h 768"/>
              <a:gd name="T2" fmla="*/ 2147483647 w 696"/>
              <a:gd name="T3" fmla="*/ 2147483647 h 768"/>
              <a:gd name="T4" fmla="*/ 2147483647 w 696"/>
              <a:gd name="T5" fmla="*/ 2147483647 h 768"/>
              <a:gd name="T6" fmla="*/ 2147483647 w 696"/>
              <a:gd name="T7" fmla="*/ 0 h 768"/>
              <a:gd name="T8" fmla="*/ 0 w 696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6"/>
              <a:gd name="T16" fmla="*/ 0 h 768"/>
              <a:gd name="T17" fmla="*/ 696 w 696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6" h="768">
                <a:moveTo>
                  <a:pt x="48" y="576"/>
                </a:moveTo>
                <a:cubicBezTo>
                  <a:pt x="188" y="672"/>
                  <a:pt x="328" y="768"/>
                  <a:pt x="432" y="720"/>
                </a:cubicBezTo>
                <a:cubicBezTo>
                  <a:pt x="536" y="672"/>
                  <a:pt x="696" y="408"/>
                  <a:pt x="672" y="288"/>
                </a:cubicBezTo>
                <a:cubicBezTo>
                  <a:pt x="648" y="168"/>
                  <a:pt x="400" y="0"/>
                  <a:pt x="288" y="0"/>
                </a:cubicBezTo>
                <a:cubicBezTo>
                  <a:pt x="176" y="0"/>
                  <a:pt x="48" y="240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8" name="Text 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62400" y="1981200"/>
            <a:ext cx="16119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sz="2000"/>
              <a:t>[a-zA-Z0-9_]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550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Implementing a Scanner by Hand: Token Representation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r>
              <a:rPr lang="en-US" sz="1800" dirty="0"/>
              <a:t>A token is a simple, tagged structure. Something like:</a:t>
            </a:r>
          </a:p>
          <a:p>
            <a:pPr marL="514350" lvl="1" indent="0">
              <a:buNone/>
            </a:pPr>
            <a:endParaRPr lang="en-US" sz="1800" dirty="0"/>
          </a:p>
          <a:p>
            <a:pPr marL="514350" lvl="1" indent="0">
              <a:buNone/>
            </a:pPr>
            <a:r>
              <a:rPr lang="en-US" sz="1800" dirty="0"/>
              <a:t>   public class Token {</a:t>
            </a:r>
          </a:p>
          <a:p>
            <a:pPr marL="514350" lvl="1" indent="0">
              <a:buNone/>
            </a:pPr>
            <a:r>
              <a:rPr lang="en-US" sz="1800" dirty="0"/>
              <a:t>	public Kind kind;            	// token</a:t>
            </a:r>
            <a:r>
              <a:rPr lang="ja-JP" altLang="en-US" sz="1800" dirty="0"/>
              <a:t>’</a:t>
            </a:r>
            <a:r>
              <a:rPr lang="en-US" sz="1800" dirty="0"/>
              <a:t>s lexical class</a:t>
            </a:r>
          </a:p>
          <a:p>
            <a:pPr marL="514350" lvl="1" indent="0">
              <a:buNone/>
            </a:pPr>
            <a:r>
              <a:rPr lang="en-US" sz="1800" dirty="0"/>
              <a:t>	public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intVal</a:t>
            </a:r>
            <a:r>
              <a:rPr lang="en-US" sz="1800" dirty="0"/>
              <a:t>;	  	// integer value if class = INT</a:t>
            </a:r>
          </a:p>
          <a:p>
            <a:pPr marL="514350" lvl="1" indent="0">
              <a:buNone/>
            </a:pPr>
            <a:r>
              <a:rPr lang="en-US" sz="1800" dirty="0"/>
              <a:t>	public String id;		// actual identifier if class = ID</a:t>
            </a:r>
          </a:p>
          <a:p>
            <a:pPr lvl="2">
              <a:lnSpc>
                <a:spcPct val="90000"/>
              </a:lnSpc>
              <a:buNone/>
            </a:pPr>
            <a:r>
              <a:rPr lang="en-US" sz="1800" dirty="0"/>
              <a:t>public </a:t>
            </a:r>
            <a:r>
              <a:rPr lang="en-US" sz="1800" dirty="0" err="1"/>
              <a:t>enum</a:t>
            </a:r>
            <a:r>
              <a:rPr lang="en-US" sz="1800" dirty="0"/>
              <a:t> Kind {	// lexical classes: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EOF,			//   “end of file” token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ID,			//   identifier, not keyword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INT,			//   integer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LPAREN,		//   punctuation 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SCOLN,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WHILE,		//   keywords 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 IF,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/>
              <a:t>   // etc. etc. etc. …</a:t>
            </a:r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F57A5AC4-478B-E342-8CCA-488F677E367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3977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Simple Scanner Example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// global state and methods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char </a:t>
            </a:r>
            <a:r>
              <a:rPr lang="en-US" dirty="0" err="1"/>
              <a:t>nextch</a:t>
            </a:r>
            <a:r>
              <a:rPr lang="en-US" dirty="0"/>
              <a:t>;	// next unprocessed input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 advance to next input char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getch</a:t>
            </a:r>
            <a:r>
              <a:rPr lang="en-US" dirty="0"/>
              <a:t>() { …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 skip whitespace and comments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skipWhitespace</a:t>
            </a:r>
            <a:r>
              <a:rPr lang="en-US" dirty="0"/>
              <a:t>() { …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915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533A019-5600-7E45-AA6F-6D9C3E4FD8E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88854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Scanner </a:t>
            </a:r>
            <a:r>
              <a:rPr lang="en-US" dirty="0" err="1"/>
              <a:t>getToken</a:t>
            </a:r>
            <a:r>
              <a:rPr lang="en-US" dirty="0"/>
              <a:t>() </a:t>
            </a:r>
            <a:r>
              <a:rPr lang="en-US" dirty="0" err="1"/>
              <a:t>pseudocode</a:t>
            </a:r>
            <a:endParaRPr lang="en-US" dirty="0"/>
          </a:p>
        </p:txBody>
      </p:sp>
      <p:sp>
        <p:nvSpPr>
          <p:cNvPr id="50179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// return next input token</a:t>
            </a:r>
          </a:p>
          <a:p>
            <a:pPr marL="0" indent="0">
              <a:buNone/>
            </a:pPr>
            <a:r>
              <a:rPr lang="en-US" dirty="0"/>
              <a:t>public Token </a:t>
            </a:r>
            <a:r>
              <a:rPr lang="en-US" dirty="0" err="1"/>
              <a:t>getToken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Token result;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skipWhiteSpace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if (no more input) {</a:t>
            </a:r>
          </a:p>
          <a:p>
            <a:pPr marL="0" indent="0">
              <a:buNone/>
            </a:pPr>
            <a:r>
              <a:rPr lang="en-US" dirty="0"/>
              <a:t>	result = new Token(</a:t>
            </a:r>
            <a:r>
              <a:rPr lang="en-US" dirty="0" err="1"/>
              <a:t>Token.Kind.EOF</a:t>
            </a:r>
            <a:r>
              <a:rPr lang="en-US" dirty="0"/>
              <a:t>); return result;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switch(</a:t>
            </a:r>
            <a:r>
              <a:rPr lang="en-US" dirty="0" err="1"/>
              <a:t>nextch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case '(': result = new Token(</a:t>
            </a:r>
            <a:r>
              <a:rPr lang="en-US" dirty="0" err="1"/>
              <a:t>Token.Kind.LPAREN</a:t>
            </a:r>
            <a:r>
              <a:rPr lang="en-US" dirty="0"/>
              <a:t>); </a:t>
            </a:r>
            <a:r>
              <a:rPr lang="en-US" dirty="0" err="1"/>
              <a:t>getch</a:t>
            </a:r>
            <a:r>
              <a:rPr lang="en-US" dirty="0"/>
              <a:t>(); return result; </a:t>
            </a:r>
          </a:p>
          <a:p>
            <a:pPr marL="0" indent="0">
              <a:buNone/>
            </a:pPr>
            <a:r>
              <a:rPr lang="en-US" dirty="0"/>
              <a:t>      case </a:t>
            </a:r>
            <a:r>
              <a:rPr lang="ja-JP" altLang="en-US" dirty="0"/>
              <a:t>‘</a:t>
            </a:r>
            <a:r>
              <a:rPr lang="en-US" dirty="0"/>
              <a:t>)': result = new Token(</a:t>
            </a:r>
            <a:r>
              <a:rPr lang="en-US" dirty="0" err="1"/>
              <a:t>Token.Kind.RPAREN</a:t>
            </a:r>
            <a:r>
              <a:rPr lang="en-US" dirty="0"/>
              <a:t>); </a:t>
            </a:r>
            <a:r>
              <a:rPr lang="en-US" dirty="0" err="1"/>
              <a:t>getch</a:t>
            </a:r>
            <a:r>
              <a:rPr lang="en-US" dirty="0"/>
              <a:t>(); return result;</a:t>
            </a:r>
          </a:p>
          <a:p>
            <a:pPr marL="0" indent="0">
              <a:buNone/>
            </a:pPr>
            <a:r>
              <a:rPr lang="en-US" dirty="0"/>
              <a:t>      case </a:t>
            </a:r>
            <a:r>
              <a:rPr lang="ja-JP" altLang="en-US" dirty="0"/>
              <a:t>‘</a:t>
            </a:r>
            <a:r>
              <a:rPr lang="en-US" dirty="0"/>
              <a:t>;': result = new Token(</a:t>
            </a:r>
            <a:r>
              <a:rPr lang="en-US" dirty="0" err="1"/>
              <a:t>Token.Kind.SCOLON</a:t>
            </a:r>
            <a:r>
              <a:rPr lang="en-US" dirty="0"/>
              <a:t>); </a:t>
            </a:r>
            <a:r>
              <a:rPr lang="en-US" dirty="0" err="1"/>
              <a:t>getch</a:t>
            </a:r>
            <a:r>
              <a:rPr lang="en-US" dirty="0"/>
              <a:t>(); return result;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     // etc. …</a:t>
            </a:r>
          </a:p>
        </p:txBody>
      </p:sp>
      <p:sp>
        <p:nvSpPr>
          <p:cNvPr id="5018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77C7C969-6A02-C647-8C10-0EC587A9960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5471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getToken()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	case '!':   // ! or !=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getch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    if (</a:t>
            </a:r>
            <a:r>
              <a:rPr lang="en-US" dirty="0" err="1"/>
              <a:t>nextch</a:t>
            </a:r>
            <a:r>
              <a:rPr lang="en-US" dirty="0"/>
              <a:t> == '=') {</a:t>
            </a:r>
          </a:p>
          <a:p>
            <a:pPr marL="0" indent="0">
              <a:buNone/>
            </a:pPr>
            <a:r>
              <a:rPr lang="en-US" dirty="0"/>
              <a:t>	       result = new Token(</a:t>
            </a:r>
            <a:r>
              <a:rPr lang="en-US" dirty="0" err="1"/>
              <a:t>Token.Kind.NEQ</a:t>
            </a:r>
            <a:r>
              <a:rPr lang="en-US" dirty="0"/>
              <a:t>); </a:t>
            </a:r>
            <a:r>
              <a:rPr lang="en-US" dirty="0" err="1"/>
              <a:t>getch</a:t>
            </a:r>
            <a:r>
              <a:rPr lang="en-US" dirty="0"/>
              <a:t>(); return result;</a:t>
            </a:r>
          </a:p>
          <a:p>
            <a:pPr marL="0" indent="0">
              <a:buNone/>
            </a:pPr>
            <a:r>
              <a:rPr lang="en-US" dirty="0"/>
              <a:t>	    } else {</a:t>
            </a:r>
          </a:p>
          <a:p>
            <a:pPr marL="0" indent="0">
              <a:buNone/>
            </a:pPr>
            <a:r>
              <a:rPr lang="en-US" dirty="0"/>
              <a:t>	       result = new Token(</a:t>
            </a:r>
            <a:r>
              <a:rPr lang="en-US" dirty="0" err="1"/>
              <a:t>Token.Kind.NOT</a:t>
            </a:r>
            <a:r>
              <a:rPr lang="en-US" dirty="0"/>
              <a:t>); return result;</a:t>
            </a:r>
          </a:p>
          <a:p>
            <a:pPr marL="0" indent="0">
              <a:buNone/>
            </a:pPr>
            <a:r>
              <a:rPr lang="en-US" dirty="0"/>
              <a:t>	    }</a:t>
            </a:r>
          </a:p>
          <a:p>
            <a:pPr marL="0" indent="0">
              <a:buNone/>
            </a:pPr>
            <a:r>
              <a:rPr lang="en-US" dirty="0"/>
              <a:t> 	</a:t>
            </a:r>
          </a:p>
          <a:p>
            <a:pPr marL="0" indent="0">
              <a:buNone/>
            </a:pPr>
            <a:r>
              <a:rPr lang="en-US" dirty="0"/>
              <a:t>	case '&lt;':   // &lt; or &lt;=</a:t>
            </a:r>
          </a:p>
          <a:p>
            <a:pPr marL="0" indent="0">
              <a:buNone/>
            </a:pPr>
            <a:r>
              <a:rPr lang="en-US" dirty="0"/>
              <a:t>	   </a:t>
            </a:r>
            <a:r>
              <a:rPr lang="en-US" dirty="0" err="1"/>
              <a:t>getch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   if (</a:t>
            </a:r>
            <a:r>
              <a:rPr lang="en-US" dirty="0" err="1"/>
              <a:t>nextch</a:t>
            </a:r>
            <a:r>
              <a:rPr lang="en-US" dirty="0"/>
              <a:t> == '=') {</a:t>
            </a:r>
          </a:p>
          <a:p>
            <a:pPr marL="0" indent="0">
              <a:buNone/>
            </a:pPr>
            <a:r>
              <a:rPr lang="en-US" dirty="0"/>
              <a:t>	     result = new Token(</a:t>
            </a:r>
            <a:r>
              <a:rPr lang="en-US" dirty="0" err="1"/>
              <a:t>Token.Kind.LEQ</a:t>
            </a:r>
            <a:r>
              <a:rPr lang="en-US" dirty="0"/>
              <a:t>); </a:t>
            </a:r>
            <a:r>
              <a:rPr lang="en-US" dirty="0" err="1"/>
              <a:t>getch</a:t>
            </a:r>
            <a:r>
              <a:rPr lang="en-US" dirty="0"/>
              <a:t>(); return result;</a:t>
            </a:r>
          </a:p>
          <a:p>
            <a:pPr marL="0" indent="0">
              <a:buNone/>
            </a:pPr>
            <a:r>
              <a:rPr lang="en-US" dirty="0"/>
              <a:t>	   } else {</a:t>
            </a:r>
          </a:p>
          <a:p>
            <a:pPr marL="0" indent="0">
              <a:buNone/>
            </a:pPr>
            <a:r>
              <a:rPr lang="en-US" dirty="0"/>
              <a:t>	     result = new Token(</a:t>
            </a:r>
            <a:r>
              <a:rPr lang="en-US" dirty="0" err="1"/>
              <a:t>Token.Kind.LESS</a:t>
            </a:r>
            <a:r>
              <a:rPr lang="en-US" dirty="0"/>
              <a:t>); return result;</a:t>
            </a:r>
          </a:p>
          <a:p>
            <a:pPr marL="0" indent="0">
              <a:buNone/>
            </a:pPr>
            <a:r>
              <a:rPr lang="en-US" dirty="0"/>
              <a:t>	   }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  // etc. …</a:t>
            </a:r>
          </a:p>
        </p:txBody>
      </p:sp>
      <p:sp>
        <p:nvSpPr>
          <p:cNvPr id="5120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236CBC1-6A12-C541-89C2-D81083E7DB7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448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Interpreter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Interpreter</a:t>
            </a:r>
          </a:p>
          <a:p>
            <a:pPr lvl="1"/>
            <a:r>
              <a:rPr lang="en-US" dirty="0"/>
              <a:t>Execution engine</a:t>
            </a:r>
          </a:p>
          <a:p>
            <a:pPr lvl="1"/>
            <a:r>
              <a:rPr lang="en-US" dirty="0"/>
              <a:t>Program execution interleaved with analysis</a:t>
            </a:r>
          </a:p>
          <a:p>
            <a:pPr marL="914400" lvl="2" indent="0">
              <a:buNone/>
            </a:pPr>
            <a:r>
              <a:rPr lang="en-US" dirty="0"/>
              <a:t>	running = true;</a:t>
            </a:r>
          </a:p>
          <a:p>
            <a:pPr marL="914400" lvl="2" indent="0">
              <a:buNone/>
            </a:pPr>
            <a:r>
              <a:rPr lang="en-US" dirty="0"/>
              <a:t>	while (running) {</a:t>
            </a:r>
          </a:p>
          <a:p>
            <a:pPr marL="914400" lvl="2" indent="0">
              <a:buNone/>
            </a:pPr>
            <a:r>
              <a:rPr lang="en-US" dirty="0"/>
              <a:t>	    analyze next statement;</a:t>
            </a:r>
          </a:p>
          <a:p>
            <a:pPr marL="914400" lvl="2" indent="0">
              <a:buNone/>
            </a:pPr>
            <a:r>
              <a:rPr lang="en-US" dirty="0"/>
              <a:t>	    execute that statement;</a:t>
            </a:r>
          </a:p>
          <a:p>
            <a:pPr marL="914400" lvl="2" indent="0">
              <a:buNone/>
            </a:pPr>
            <a:r>
              <a:rPr lang="en-US" dirty="0"/>
              <a:t>	}</a:t>
            </a:r>
          </a:p>
          <a:p>
            <a:pPr lvl="1"/>
            <a:r>
              <a:rPr lang="en-US" dirty="0"/>
              <a:t>May involve repeated analysis of some statements (loops, functions)</a:t>
            </a:r>
          </a:p>
          <a:p>
            <a:pPr lvl="1"/>
            <a:r>
              <a:rPr lang="en-US" dirty="0"/>
              <a:t>MUPL was a special case of this – a function to evaluate expressions under a given environment</a:t>
            </a: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27EE2828-CC5F-BE42-9BDB-3712E5E5E77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32671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getToken() (3)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	 case '0': case '1': case '2': case '3': case '4': </a:t>
            </a:r>
          </a:p>
          <a:p>
            <a:pPr marL="0" indent="0">
              <a:buNone/>
            </a:pPr>
            <a:r>
              <a:rPr lang="en-US" sz="1800" dirty="0"/>
              <a:t>	 case '5': case '6': case '7': case '8': case '9': </a:t>
            </a:r>
          </a:p>
          <a:p>
            <a:pPr marL="0" indent="0">
              <a:buNone/>
            </a:pPr>
            <a:r>
              <a:rPr lang="en-US" sz="1800" dirty="0"/>
              <a:t>	   // integer constant</a:t>
            </a:r>
          </a:p>
          <a:p>
            <a:pPr marL="0" indent="0">
              <a:buNone/>
            </a:pPr>
            <a:r>
              <a:rPr lang="en-US" sz="1800" dirty="0"/>
              <a:t>	   String num = </a:t>
            </a:r>
            <a:r>
              <a:rPr lang="en-US" sz="1800" dirty="0" err="1"/>
              <a:t>nextch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	   </a:t>
            </a:r>
            <a:r>
              <a:rPr lang="en-US" sz="1800" dirty="0" err="1"/>
              <a:t>getch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	   while (</a:t>
            </a:r>
            <a:r>
              <a:rPr lang="en-US" sz="1800" dirty="0" err="1"/>
              <a:t>nextch</a:t>
            </a:r>
            <a:r>
              <a:rPr lang="en-US" sz="1800" dirty="0"/>
              <a:t> is a digit) {</a:t>
            </a:r>
          </a:p>
          <a:p>
            <a:pPr marL="0" indent="0">
              <a:buNone/>
            </a:pPr>
            <a:r>
              <a:rPr lang="en-US" sz="1800" dirty="0"/>
              <a:t>	      num = num + </a:t>
            </a:r>
            <a:r>
              <a:rPr lang="en-US" sz="1800" dirty="0" err="1"/>
              <a:t>nextch</a:t>
            </a:r>
            <a:r>
              <a:rPr lang="en-US" sz="1800" dirty="0"/>
              <a:t>; </a:t>
            </a:r>
            <a:r>
              <a:rPr lang="en-US" sz="1800" dirty="0" err="1"/>
              <a:t>getch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	   }</a:t>
            </a:r>
          </a:p>
          <a:p>
            <a:pPr marL="0" indent="0">
              <a:buNone/>
            </a:pPr>
            <a:r>
              <a:rPr lang="en-US" sz="1800" dirty="0"/>
              <a:t>	   result = new Token(</a:t>
            </a:r>
            <a:r>
              <a:rPr lang="en-US" sz="1800" dirty="0" err="1"/>
              <a:t>Token.Kind.INT</a:t>
            </a:r>
            <a:r>
              <a:rPr lang="en-US" sz="1800" dirty="0"/>
              <a:t>, Integer(num).</a:t>
            </a:r>
            <a:r>
              <a:rPr lang="en-US" sz="1800" dirty="0" err="1"/>
              <a:t>intValue</a:t>
            </a:r>
            <a:r>
              <a:rPr lang="en-US" sz="1800" dirty="0"/>
              <a:t>());</a:t>
            </a:r>
          </a:p>
          <a:p>
            <a:pPr marL="0" indent="0">
              <a:buNone/>
            </a:pPr>
            <a:r>
              <a:rPr lang="en-US" sz="1800" dirty="0"/>
              <a:t>	   return result;</a:t>
            </a:r>
          </a:p>
          <a:p>
            <a:pPr marL="0" indent="0">
              <a:buNone/>
            </a:pPr>
            <a:r>
              <a:rPr lang="en-US" sz="1800" dirty="0"/>
              <a:t>	…</a:t>
            </a:r>
          </a:p>
        </p:txBody>
      </p:sp>
      <p:sp>
        <p:nvSpPr>
          <p:cNvPr id="5222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0FC640A-38D5-414C-AF35-8BE8151D1655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42526"/>
      </p:ext>
    </p:extLst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getToken (4)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case 'a': … case 'z':</a:t>
            </a:r>
          </a:p>
          <a:p>
            <a:pPr marL="0" indent="0">
              <a:buNone/>
            </a:pPr>
            <a:r>
              <a:rPr lang="en-US" sz="2000" dirty="0"/>
              <a:t>	case 'A': … case 'Z':   // id or keyword</a:t>
            </a:r>
          </a:p>
          <a:p>
            <a:pPr marL="0" indent="0">
              <a:buNone/>
            </a:pPr>
            <a:r>
              <a:rPr lang="en-US" sz="2000" dirty="0"/>
              <a:t>	   string s = </a:t>
            </a:r>
            <a:r>
              <a:rPr lang="en-US" sz="2000" dirty="0" err="1"/>
              <a:t>nextch</a:t>
            </a:r>
            <a:r>
              <a:rPr lang="en-US" sz="2000" dirty="0"/>
              <a:t>; </a:t>
            </a:r>
            <a:r>
              <a:rPr lang="en-US" sz="2000" dirty="0" err="1"/>
              <a:t>getch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	   while (</a:t>
            </a:r>
            <a:r>
              <a:rPr lang="en-US" sz="2000" dirty="0" err="1"/>
              <a:t>nextch</a:t>
            </a:r>
            <a:r>
              <a:rPr lang="en-US" sz="2000" dirty="0"/>
              <a:t> is a letter, digit, or underscore) {</a:t>
            </a:r>
          </a:p>
          <a:p>
            <a:pPr marL="0" indent="0">
              <a:buNone/>
            </a:pPr>
            <a:r>
              <a:rPr lang="en-US" sz="2000" dirty="0"/>
              <a:t>	      s = s + </a:t>
            </a:r>
            <a:r>
              <a:rPr lang="en-US" sz="2000" dirty="0" err="1"/>
              <a:t>nextch</a:t>
            </a:r>
            <a:r>
              <a:rPr lang="en-US" sz="2000" dirty="0"/>
              <a:t>; </a:t>
            </a:r>
            <a:r>
              <a:rPr lang="en-US" sz="2000" dirty="0" err="1"/>
              <a:t>getch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	   }</a:t>
            </a:r>
          </a:p>
          <a:p>
            <a:pPr marL="0" indent="0">
              <a:buNone/>
            </a:pPr>
            <a:r>
              <a:rPr lang="en-US" sz="2000" dirty="0"/>
              <a:t>	   if (s is a keyword) {</a:t>
            </a:r>
          </a:p>
          <a:p>
            <a:pPr marL="0" indent="0">
              <a:buNone/>
            </a:pPr>
            <a:r>
              <a:rPr lang="en-US" sz="2000" dirty="0"/>
              <a:t>	      result = new Token(</a:t>
            </a:r>
            <a:r>
              <a:rPr lang="en-US" sz="2000" dirty="0" err="1"/>
              <a:t>keywordTable.getKind</a:t>
            </a:r>
            <a:r>
              <a:rPr lang="en-US" sz="2000" dirty="0"/>
              <a:t>(s));</a:t>
            </a:r>
          </a:p>
          <a:p>
            <a:pPr marL="0" indent="0">
              <a:buNone/>
            </a:pPr>
            <a:r>
              <a:rPr lang="en-US" sz="2000" dirty="0"/>
              <a:t>	   } else {</a:t>
            </a:r>
          </a:p>
          <a:p>
            <a:pPr marL="0" indent="0">
              <a:buNone/>
            </a:pPr>
            <a:r>
              <a:rPr lang="en-US" sz="2000" dirty="0"/>
              <a:t>	      result = new Token(</a:t>
            </a:r>
            <a:r>
              <a:rPr lang="en-US" sz="2000" dirty="0" err="1"/>
              <a:t>Token.Kind.ID</a:t>
            </a:r>
            <a:r>
              <a:rPr lang="en-US" sz="2000" dirty="0"/>
              <a:t>, s);</a:t>
            </a:r>
          </a:p>
          <a:p>
            <a:pPr marL="0" indent="0">
              <a:buNone/>
            </a:pPr>
            <a:r>
              <a:rPr lang="en-US" sz="2000" dirty="0"/>
              <a:t>	   }</a:t>
            </a:r>
          </a:p>
          <a:p>
            <a:pPr marL="0" indent="0">
              <a:buNone/>
            </a:pPr>
            <a:r>
              <a:rPr lang="en-US" sz="2000" dirty="0"/>
              <a:t>	   return result;</a:t>
            </a:r>
          </a:p>
        </p:txBody>
      </p:sp>
      <p:sp>
        <p:nvSpPr>
          <p:cNvPr id="5325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1582677B-EFF8-9545-8275-DF218323D11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0656"/>
      </p:ext>
    </p:extLst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Alternatives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Use a tool to build the scanner from the (</a:t>
            </a:r>
            <a:r>
              <a:rPr lang="en-US" dirty="0" err="1"/>
              <a:t>regexp</a:t>
            </a:r>
            <a:r>
              <a:rPr lang="en-US" dirty="0"/>
              <a:t>) grammar</a:t>
            </a:r>
          </a:p>
          <a:p>
            <a:pPr lvl="1"/>
            <a:r>
              <a:rPr lang="en-US" dirty="0"/>
              <a:t>Resulting code often can be more efficient than hand-coded!</a:t>
            </a:r>
          </a:p>
          <a:p>
            <a:endParaRPr lang="en-US" dirty="0"/>
          </a:p>
          <a:p>
            <a:r>
              <a:rPr lang="en-US" dirty="0"/>
              <a:t>Build an ad-hoc scanner using regular expression package in implementation language</a:t>
            </a:r>
          </a:p>
          <a:p>
            <a:pPr lvl="1"/>
            <a:r>
              <a:rPr lang="en-US" dirty="0"/>
              <a:t>Ruby, Perl, Java, many others</a:t>
            </a:r>
          </a:p>
          <a:p>
            <a:pPr lvl="1"/>
            <a:r>
              <a:rPr lang="en-US" dirty="0"/>
              <a:t>Suggest you use this for our project (good excuse to learn the Ruby </a:t>
            </a:r>
            <a:r>
              <a:rPr lang="en-US" dirty="0" err="1"/>
              <a:t>regexp</a:t>
            </a:r>
            <a:r>
              <a:rPr lang="en-US" dirty="0"/>
              <a:t> package)</a:t>
            </a:r>
          </a:p>
        </p:txBody>
      </p:sp>
      <p:sp>
        <p:nvSpPr>
          <p:cNvPr id="5427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FDEFE09A-5402-FB40-B5B6-2D735183FBD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40972"/>
      </p:ext>
    </p:extLst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095FD-6DF4-D946-A7F0-DAE811DE6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B7AEF-C904-9842-A33D-748A5FB82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Context free grammars &amp; ambiguity</a:t>
            </a:r>
          </a:p>
          <a:p>
            <a:endParaRPr lang="en-US" dirty="0"/>
          </a:p>
          <a:p>
            <a:r>
              <a:rPr lang="en-US" dirty="0"/>
              <a:t>Recursive-descent top-down parsers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1D3A7-E8D8-784F-8E99-C2C7EF8E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CSE413 Spring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AB7A1-91A5-1D42-8FC6-E7E3657A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9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Compiler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Read and analyze entire program</a:t>
            </a:r>
          </a:p>
          <a:p>
            <a:r>
              <a:rPr lang="en-US" dirty="0"/>
              <a:t>Translate to semantically equivalent program in another language</a:t>
            </a:r>
          </a:p>
          <a:p>
            <a:pPr lvl="1"/>
            <a:r>
              <a:rPr lang="en-US" dirty="0"/>
              <a:t>Presumably easier to execute or more efficient</a:t>
            </a:r>
          </a:p>
          <a:p>
            <a:pPr lvl="1"/>
            <a:r>
              <a:rPr lang="en-US" dirty="0"/>
              <a:t>Usually </a:t>
            </a:r>
            <a:r>
              <a:rPr lang="ja-JP" altLang="en-US" dirty="0"/>
              <a:t>“</a:t>
            </a:r>
            <a:r>
              <a:rPr lang="en-US" dirty="0"/>
              <a:t>improve</a:t>
            </a:r>
            <a:r>
              <a:rPr lang="ja-JP" altLang="en-US" dirty="0"/>
              <a:t>”</a:t>
            </a:r>
            <a:r>
              <a:rPr lang="en-US" dirty="0"/>
              <a:t> the program in some fashion</a:t>
            </a:r>
          </a:p>
          <a:p>
            <a:r>
              <a:rPr lang="en-US" dirty="0"/>
              <a:t>Offline process</a:t>
            </a:r>
          </a:p>
          <a:p>
            <a:pPr lvl="1"/>
            <a:r>
              <a:rPr lang="en-US" dirty="0"/>
              <a:t>Tradeoff: compile time overhead (preprocessing step) </a:t>
            </a:r>
            <a:r>
              <a:rPr lang="en-US" dirty="0" err="1"/>
              <a:t>vs</a:t>
            </a:r>
            <a:r>
              <a:rPr lang="en-US" dirty="0"/>
              <a:t> execution performance</a:t>
            </a: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274B58DE-E95D-7D4C-A5B4-E20F5F44167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5949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Hybrid approaches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Well-known example: Java</a:t>
            </a:r>
          </a:p>
          <a:p>
            <a:pPr lvl="1"/>
            <a:r>
              <a:rPr lang="en-US" dirty="0"/>
              <a:t>Compile Java source to byte codes – Java Virtual Machine language (.class files)</a:t>
            </a:r>
          </a:p>
          <a:p>
            <a:pPr lvl="1"/>
            <a:r>
              <a:rPr lang="en-US" dirty="0"/>
              <a:t>Execution</a:t>
            </a:r>
          </a:p>
          <a:p>
            <a:pPr lvl="2"/>
            <a:r>
              <a:rPr lang="en-US" dirty="0"/>
              <a:t>Interpret byte codes directly (interpreter included in JVM), or</a:t>
            </a:r>
          </a:p>
          <a:p>
            <a:pPr lvl="2"/>
            <a:r>
              <a:rPr lang="en-US" dirty="0"/>
              <a:t>Compile some or all byte codes to native code</a:t>
            </a:r>
          </a:p>
          <a:p>
            <a:pPr lvl="3"/>
            <a:r>
              <a:rPr lang="en-US" dirty="0"/>
              <a:t>Just-In-Time compiler (JIT) – detect hot spots &amp; compile on the fly to native code when executed repeatedly (avoid interpretation overhead on repeated executions)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7735EA91-84B4-9344-8988-CF4A21F4D3D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1388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Compiler/Interpreter Structure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First approximation</a:t>
            </a:r>
          </a:p>
          <a:p>
            <a:pPr lvl="1"/>
            <a:r>
              <a:rPr lang="en-US" dirty="0"/>
              <a:t>Front end: analysis</a:t>
            </a:r>
          </a:p>
          <a:p>
            <a:pPr lvl="2"/>
            <a:r>
              <a:rPr lang="en-US" dirty="0"/>
              <a:t>Read source program and understand its structure and meaning</a:t>
            </a:r>
          </a:p>
          <a:p>
            <a:pPr lvl="1"/>
            <a:r>
              <a:rPr lang="en-US" dirty="0"/>
              <a:t>Back end: synthesis</a:t>
            </a:r>
          </a:p>
          <a:p>
            <a:pPr lvl="2"/>
            <a:r>
              <a:rPr lang="en-US" dirty="0"/>
              <a:t>Execute or generate equivalent target program</a:t>
            </a:r>
          </a:p>
        </p:txBody>
      </p:sp>
      <p:sp>
        <p:nvSpPr>
          <p:cNvPr id="1127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1C66DE4F-555B-B540-8DF2-8A2CE508A3E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268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5105400"/>
            <a:ext cx="1295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Source</a:t>
            </a:r>
          </a:p>
        </p:txBody>
      </p:sp>
      <p:sp>
        <p:nvSpPr>
          <p:cNvPr id="11269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5105400"/>
            <a:ext cx="1295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Target</a:t>
            </a:r>
          </a:p>
        </p:txBody>
      </p:sp>
      <p:sp>
        <p:nvSpPr>
          <p:cNvPr id="11270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0" y="51054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Front End</a:t>
            </a:r>
          </a:p>
        </p:txBody>
      </p:sp>
      <p:sp>
        <p:nvSpPr>
          <p:cNvPr id="11271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00600" y="51054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Back End</a:t>
            </a:r>
          </a:p>
        </p:txBody>
      </p:sp>
      <p:sp>
        <p:nvSpPr>
          <p:cNvPr id="11272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743200" y="5562600"/>
            <a:ext cx="304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495800" y="5562600"/>
            <a:ext cx="304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248400" y="5562600"/>
            <a:ext cx="304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2109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Common Issues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/>
              <a:t>Compilers and interpreters both must read the input – a stream of characters – and </a:t>
            </a:r>
            <a:r>
              <a:rPr lang="ja-JP" altLang="en-US" dirty="0"/>
              <a:t>“</a:t>
            </a:r>
            <a:r>
              <a:rPr lang="en-US" dirty="0"/>
              <a:t>understand</a:t>
            </a:r>
            <a:r>
              <a:rPr lang="ja-JP" altLang="en-US" dirty="0"/>
              <a:t>”</a:t>
            </a:r>
            <a:r>
              <a:rPr lang="en-US" dirty="0"/>
              <a:t> it: analysis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>
                <a:latin typeface="Courier New"/>
                <a:cs typeface="Courier New"/>
              </a:rPr>
              <a:t>w h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l e ( k &lt; l e n g t h ) { &lt;</a:t>
            </a:r>
            <a:r>
              <a:rPr lang="en-US" b="1" dirty="0" err="1">
                <a:latin typeface="Courier New"/>
                <a:cs typeface="Courier New"/>
              </a:rPr>
              <a:t>nl</a:t>
            </a:r>
            <a:r>
              <a:rPr lang="en-US" b="1" dirty="0">
                <a:latin typeface="Courier New"/>
                <a:cs typeface="Courier New"/>
              </a:rPr>
              <a:t>&gt; &lt;tab&gt;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f ( a [ k ] &gt; 0 ) &lt;</a:t>
            </a:r>
            <a:r>
              <a:rPr lang="en-US" b="1" dirty="0" err="1">
                <a:latin typeface="Courier New"/>
                <a:cs typeface="Courier New"/>
              </a:rPr>
              <a:t>nl</a:t>
            </a:r>
            <a:r>
              <a:rPr lang="en-US" b="1" dirty="0">
                <a:latin typeface="Courier New"/>
                <a:cs typeface="Courier New"/>
              </a:rPr>
              <a:t>&gt; &lt;tab&gt; &lt;tab&gt;{ n P o s + + ; } &lt;</a:t>
            </a:r>
            <a:r>
              <a:rPr lang="en-US" b="1" dirty="0" err="1">
                <a:latin typeface="Courier New"/>
                <a:cs typeface="Courier New"/>
              </a:rPr>
              <a:t>nl</a:t>
            </a:r>
            <a:r>
              <a:rPr lang="en-US" b="1" dirty="0">
                <a:latin typeface="Courier New"/>
                <a:cs typeface="Courier New"/>
              </a:rPr>
              <a:t>&gt; &lt;tab&gt; }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0A9CBA87-8D4A-0940-A05C-A76FBEF9EC8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7701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1180</TotalTime>
  <Words>3881</Words>
  <Application>Microsoft Macintosh PowerPoint</Application>
  <PresentationFormat>On-screen Show (4:3)</PresentationFormat>
  <Paragraphs>709</Paragraphs>
  <Slides>53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Courier New</vt:lpstr>
      <vt:lpstr>Lucida Calligraphy</vt:lpstr>
      <vt:lpstr>Tahoma</vt:lpstr>
      <vt:lpstr>Times New Roman</vt:lpstr>
      <vt:lpstr>Wingdings</vt:lpstr>
      <vt:lpstr>simple</vt:lpstr>
      <vt:lpstr>Equation</vt:lpstr>
      <vt:lpstr>CSE 413 Programming Languages &amp; Implementation</vt:lpstr>
      <vt:lpstr>Agenda</vt:lpstr>
      <vt:lpstr>And the point is… </vt:lpstr>
      <vt:lpstr>Compilers vs. Interpreters (recall)</vt:lpstr>
      <vt:lpstr>Interpreter</vt:lpstr>
      <vt:lpstr>Compiler</vt:lpstr>
      <vt:lpstr>Hybrid approaches</vt:lpstr>
      <vt:lpstr>Compiler/Interpreter Structure</vt:lpstr>
      <vt:lpstr>Common Issues</vt:lpstr>
      <vt:lpstr>Programming Language Specs</vt:lpstr>
      <vt:lpstr>Grammar for a Tiny Language</vt:lpstr>
      <vt:lpstr>Productions</vt:lpstr>
      <vt:lpstr>Alternative Notations</vt:lpstr>
      <vt:lpstr>Context-Free Grammars</vt:lpstr>
      <vt:lpstr>Example Derivation</vt:lpstr>
      <vt:lpstr>Example Derivation</vt:lpstr>
      <vt:lpstr>Parsing</vt:lpstr>
      <vt:lpstr>Parsing &amp; Scanning</vt:lpstr>
      <vt:lpstr>Scanner Example</vt:lpstr>
      <vt:lpstr>Parser Example</vt:lpstr>
      <vt:lpstr>Why Separate the Scanner and Parser?</vt:lpstr>
      <vt:lpstr>Tokens</vt:lpstr>
      <vt:lpstr>Typical Programming Language Tokens </vt:lpstr>
      <vt:lpstr>Principle of Longest Match</vt:lpstr>
      <vt:lpstr>Formal Languages &amp; Automata Theory (in one slide)</vt:lpstr>
      <vt:lpstr>Regular Expressions and FAs</vt:lpstr>
      <vt:lpstr>Regular Expressions</vt:lpstr>
      <vt:lpstr>Fundamental REs</vt:lpstr>
      <vt:lpstr>Operations on REs</vt:lpstr>
      <vt:lpstr>Examples</vt:lpstr>
      <vt:lpstr>Abbreviations</vt:lpstr>
      <vt:lpstr>More Examples</vt:lpstr>
      <vt:lpstr>More Examples</vt:lpstr>
      <vt:lpstr>Abbreviations</vt:lpstr>
      <vt:lpstr>Example</vt:lpstr>
      <vt:lpstr>Recognizing REs</vt:lpstr>
      <vt:lpstr>Finite State Automaton (FSA)</vt:lpstr>
      <vt:lpstr>Example: FSA for “cat”</vt:lpstr>
      <vt:lpstr>DFA vs NFA</vt:lpstr>
      <vt:lpstr>FAs in Scanners</vt:lpstr>
      <vt:lpstr>Example: DFA for hand-written scanner</vt:lpstr>
      <vt:lpstr>Scanner DFA Example (1)</vt:lpstr>
      <vt:lpstr>Scanner DFA Example (2)</vt:lpstr>
      <vt:lpstr>Scanner DFA Example (3)</vt:lpstr>
      <vt:lpstr>Scanner DFA Example (4)</vt:lpstr>
      <vt:lpstr>Implementing a Scanner by Hand: Token Representation</vt:lpstr>
      <vt:lpstr>Simple Scanner Example</vt:lpstr>
      <vt:lpstr>Scanner getToken() pseudocode</vt:lpstr>
      <vt:lpstr>getToken() (2)</vt:lpstr>
      <vt:lpstr>getToken() (3)</vt:lpstr>
      <vt:lpstr>getToken (4)</vt:lpstr>
      <vt:lpstr>Alternatives</vt:lpstr>
      <vt:lpstr>Next …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171</cp:revision>
  <cp:lastPrinted>2021-05-15T14:58:10Z</cp:lastPrinted>
  <dcterms:created xsi:type="dcterms:W3CDTF">2012-03-07T18:29:58Z</dcterms:created>
  <dcterms:modified xsi:type="dcterms:W3CDTF">2021-05-17T16:34:04Z</dcterms:modified>
</cp:coreProperties>
</file>