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5" r:id="rId2"/>
    <p:sldId id="319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</p:sldIdLst>
  <p:sldSz cx="9144000" cy="6858000" type="screen4x3"/>
  <p:notesSz cx="6934200" cy="92202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0" autoAdjust="0"/>
    <p:restoredTop sz="84459" autoAdjust="0"/>
  </p:normalViewPr>
  <p:slideViewPr>
    <p:cSldViewPr>
      <p:cViewPr varScale="1">
        <p:scale>
          <a:sx n="100" d="100"/>
          <a:sy n="100" d="100"/>
        </p:scale>
        <p:origin x="13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352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Ruby: Duck Typing, Inheritance, and Modules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660066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6600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00" y="2133600"/>
            <a:ext cx="2032000" cy="2032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660066"/>
                </a:solidFill>
              </a:rPr>
              <a:t>CSE413 Spring 2021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Ruby – Why Subclasses?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Since we can add/change methods on the fly, why use a subclass?</a:t>
            </a:r>
          </a:p>
          <a:p>
            <a:r>
              <a:rPr lang="en-US" dirty="0"/>
              <a:t>Instead of class </a:t>
            </a:r>
            <a:r>
              <a:rPr lang="en-US" b="1" dirty="0" err="1">
                <a:latin typeface="Courier New"/>
                <a:cs typeface="Courier New"/>
              </a:rPr>
              <a:t>ColorPoint</a:t>
            </a:r>
            <a:r>
              <a:rPr lang="en-US" dirty="0"/>
              <a:t>, why not just add a color field to </a:t>
            </a:r>
            <a:r>
              <a:rPr lang="en-US" b="1" dirty="0">
                <a:latin typeface="Courier New"/>
                <a:cs typeface="Courier New"/>
              </a:rPr>
              <a:t>Point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Can</a:t>
            </a:r>
            <a:r>
              <a:rPr lang="ja-JP" altLang="en-US" dirty="0"/>
              <a:t>’</a:t>
            </a:r>
            <a:r>
              <a:rPr lang="en-US" dirty="0"/>
              <a:t>t do this in Java</a:t>
            </a:r>
          </a:p>
          <a:p>
            <a:pPr lvl="1"/>
            <a:r>
              <a:rPr lang="en-US" dirty="0"/>
              <a:t>Can do it in Ruby, but it changes all </a:t>
            </a:r>
            <a:r>
              <a:rPr lang="en-US" b="1" dirty="0">
                <a:latin typeface="Courier New"/>
                <a:cs typeface="Courier New"/>
              </a:rPr>
              <a:t>Point</a:t>
            </a:r>
            <a:r>
              <a:rPr lang="en-US" dirty="0"/>
              <a:t> instances (including subclasses), even existing ones</a:t>
            </a:r>
          </a:p>
          <a:p>
            <a:pPr lvl="1"/>
            <a:r>
              <a:rPr lang="en-US" dirty="0"/>
              <a:t>Pro: now all </a:t>
            </a:r>
            <a:r>
              <a:rPr lang="en-US" b="1" dirty="0">
                <a:latin typeface="Courier New"/>
                <a:cs typeface="Courier New"/>
              </a:rPr>
              <a:t>Point</a:t>
            </a:r>
            <a:r>
              <a:rPr lang="en-US" dirty="0"/>
              <a:t> classes have a color</a:t>
            </a:r>
          </a:p>
          <a:p>
            <a:pPr lvl="1"/>
            <a:r>
              <a:rPr lang="en-US" dirty="0"/>
              <a:t>Con: Maybe that breaks something else or is the wrong abstraction for some </a:t>
            </a:r>
            <a:r>
              <a:rPr lang="en-US" b="1" dirty="0">
                <a:latin typeface="Courier New"/>
                <a:cs typeface="Courier New"/>
              </a:rPr>
              <a:t>Point</a:t>
            </a:r>
            <a:r>
              <a:rPr lang="en-US" dirty="0"/>
              <a:t> clients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4167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Organizing Large(r) Programs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  <a:p>
            <a:pPr lvl="1"/>
            <a:r>
              <a:rPr lang="en-US" dirty="0"/>
              <a:t>Idea: divide code into manageable components</a:t>
            </a:r>
          </a:p>
          <a:p>
            <a:pPr lvl="1"/>
            <a:r>
              <a:rPr lang="en-US" dirty="0"/>
              <a:t>Also: want to take advantage of reusable chunks of code (libraries, classes, etc.)</a:t>
            </a:r>
          </a:p>
          <a:p>
            <a:r>
              <a:rPr lang="en-US" dirty="0"/>
              <a:t>Strategy: Split code into separate files</a:t>
            </a:r>
          </a:p>
          <a:p>
            <a:pPr lvl="1"/>
            <a:r>
              <a:rPr lang="en-US" dirty="0"/>
              <a:t>Typically, one or more classes per file</a:t>
            </a:r>
          </a:p>
          <a:p>
            <a:pPr lvl="1"/>
            <a:r>
              <a:rPr lang="en-US" dirty="0"/>
              <a:t>Use </a:t>
            </a:r>
            <a:r>
              <a:rPr lang="ja-JP" altLang="en-US" dirty="0"/>
              <a:t>“</a:t>
            </a:r>
            <a:r>
              <a:rPr lang="en-US" dirty="0"/>
              <a:t>require</a:t>
            </a:r>
            <a:r>
              <a:rPr lang="ja-JP" altLang="en-US" dirty="0"/>
              <a:t>”</a:t>
            </a:r>
            <a:r>
              <a:rPr lang="en-US" dirty="0"/>
              <a:t> (or sometimes </a:t>
            </a:r>
            <a:r>
              <a:rPr lang="ja-JP" altLang="en-US" dirty="0"/>
              <a:t>“</a:t>
            </a:r>
            <a:r>
              <a:rPr lang="en-US" dirty="0"/>
              <a:t>load</a:t>
            </a:r>
            <a:r>
              <a:rPr lang="ja-JP" altLang="en-US" dirty="0"/>
              <a:t>”</a:t>
            </a:r>
            <a:r>
              <a:rPr lang="en-US" dirty="0"/>
              <a:t>) to access in Ruby</a:t>
            </a:r>
          </a:p>
          <a:p>
            <a:pPr lvl="1"/>
            <a:r>
              <a:rPr lang="en-US" dirty="0"/>
              <a:t>What about components that aren’t classes?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0112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Namespaces &amp; Modules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Idea: Want to break larger programs into pieces where names can be reused independently</a:t>
            </a:r>
          </a:p>
          <a:p>
            <a:pPr lvl="1"/>
            <a:r>
              <a:rPr lang="en-US" dirty="0"/>
              <a:t>Avoids clashes when combining libraries written by different organizations or at different times</a:t>
            </a:r>
          </a:p>
          <a:p>
            <a:endParaRPr lang="en-US" dirty="0"/>
          </a:p>
          <a:p>
            <a:r>
              <a:rPr lang="en-US" dirty="0"/>
              <a:t>Ruby solution: modules</a:t>
            </a:r>
          </a:p>
          <a:p>
            <a:pPr lvl="1"/>
            <a:r>
              <a:rPr lang="en-US" dirty="0"/>
              <a:t>Separate source files that define namespaces, but not necessarily 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48068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Example </a:t>
            </a:r>
            <a:r>
              <a:rPr lang="en-US" sz="3200">
                <a:latin typeface="Arial" charset="0"/>
              </a:rPr>
              <a:t>(from Programming Ruby)</a:t>
            </a:r>
            <a:endParaRPr lang="en-US">
              <a:latin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module Trig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PI = 3.14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def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Trig.sin</a:t>
            </a:r>
            <a:r>
              <a:rPr lang="en-US" sz="2400" dirty="0">
                <a:latin typeface="Arial" charset="0"/>
              </a:rPr>
              <a:t>(x)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  # 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end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def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Trig.cos</a:t>
            </a:r>
            <a:r>
              <a:rPr lang="en-US" sz="2400" dirty="0">
                <a:latin typeface="Arial" charset="0"/>
              </a:rPr>
              <a:t>(x)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  # 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end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end</a:t>
            </a:r>
          </a:p>
        </p:txBody>
      </p:sp>
      <p:sp>
        <p:nvSpPr>
          <p:cNvPr id="10244" name="Content Placeholder 4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module Moral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VERY_BAD = 0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BAD             = 1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def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Moral.sin</a:t>
            </a:r>
            <a:r>
              <a:rPr lang="en-US" sz="2400" dirty="0">
                <a:latin typeface="Arial" charset="0"/>
              </a:rPr>
              <a:t>(badness)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  # …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  end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031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Using Modules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  # …</a:t>
            </a:r>
          </a:p>
          <a:p>
            <a:pPr marL="0" indent="0">
              <a:buNone/>
            </a:pPr>
            <a:r>
              <a:rPr lang="en-US" sz="2400" dirty="0"/>
              <a:t>  require </a:t>
            </a:r>
            <a:r>
              <a:rPr lang="ja-JP" altLang="en-US" sz="2400" dirty="0"/>
              <a:t>‘</a:t>
            </a:r>
            <a:r>
              <a:rPr lang="en-US" sz="2400" dirty="0"/>
              <a:t>trig</a:t>
            </a:r>
            <a:r>
              <a:rPr lang="ja-JP" altLang="en-US" sz="2400" dirty="0"/>
              <a:t>’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require </a:t>
            </a:r>
            <a:r>
              <a:rPr lang="ja-JP" altLang="en-US" sz="2400" dirty="0"/>
              <a:t>‘</a:t>
            </a:r>
            <a:r>
              <a:rPr lang="en-US" sz="2400" dirty="0"/>
              <a:t>moral</a:t>
            </a:r>
            <a:r>
              <a:rPr lang="ja-JP" altLang="en-US" sz="2400" dirty="0"/>
              <a:t>’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y = </a:t>
            </a:r>
            <a:r>
              <a:rPr lang="en-US" sz="2400" dirty="0" err="1"/>
              <a:t>Trig.sin</a:t>
            </a:r>
            <a:r>
              <a:rPr lang="en-US" sz="2400" dirty="0"/>
              <a:t>(Trig::PI/4)</a:t>
            </a:r>
          </a:p>
          <a:p>
            <a:pPr marL="0" indent="0">
              <a:buNone/>
            </a:pPr>
            <a:r>
              <a:rPr lang="en-US" sz="2400" dirty="0"/>
              <a:t>  penance = </a:t>
            </a:r>
            <a:r>
              <a:rPr lang="en-US" sz="2400" dirty="0" err="1"/>
              <a:t>Moral.sin</a:t>
            </a:r>
            <a:r>
              <a:rPr lang="en-US" sz="2400" dirty="0"/>
              <a:t>(</a:t>
            </a:r>
          </a:p>
          <a:p>
            <a:pPr marL="0" indent="0">
              <a:buNone/>
            </a:pPr>
            <a:r>
              <a:rPr lang="en-US" sz="2400" dirty="0"/>
              <a:t>          Moral::VERY_BAD)</a:t>
            </a:r>
          </a:p>
          <a:p>
            <a:pPr marL="0" indent="0">
              <a:buNone/>
            </a:pPr>
            <a:r>
              <a:rPr lang="en-US" sz="2400" dirty="0"/>
              <a:t>  # …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Key point: Each module defines a namespace</a:t>
            </a:r>
          </a:p>
          <a:p>
            <a:pPr lvl="1"/>
            <a:r>
              <a:rPr lang="en-US"/>
              <a:t>No clashes with same names in other modules</a:t>
            </a:r>
          </a:p>
          <a:p>
            <a:r>
              <a:rPr lang="en-US"/>
              <a:t>Module methods are a lot like class methods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04574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Mixins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Modules can be used to add behavior to classes – </a:t>
            </a:r>
            <a:r>
              <a:rPr lang="en-US" i="1" dirty="0" err="1">
                <a:solidFill>
                  <a:srgbClr val="7030A0"/>
                </a:solidFill>
                <a:latin typeface="Arial" charset="0"/>
              </a:rPr>
              <a:t>mixins</a:t>
            </a:r>
            <a:r>
              <a:rPr lang="en-US" i="1" dirty="0">
                <a:solidFill>
                  <a:srgbClr val="7030A0"/>
                </a:solidFill>
                <a:latin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Define instance methods and data in module</a:t>
            </a:r>
          </a:p>
          <a:p>
            <a:pPr lvl="1">
              <a:lnSpc>
                <a:spcPct val="90000"/>
              </a:lnSpc>
            </a:pPr>
            <a:endParaRPr lang="en-US" altLang="ja-JP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include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the module in a class – incorporates the module definitions into the class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Arial" charset="0"/>
              </a:rPr>
              <a:t>Now the class has its original behavior plus whatever was added in the </a:t>
            </a:r>
            <a:r>
              <a:rPr lang="en-US" dirty="0" err="1">
                <a:latin typeface="Arial" charset="0"/>
              </a:rPr>
              <a:t>mixin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Provides most of the capabilities of multiple inheritance and/or Java interfaces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092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module Debug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def</a:t>
            </a:r>
            <a:r>
              <a:rPr lang="en-US" sz="2400" dirty="0"/>
              <a:t> trace</a:t>
            </a:r>
          </a:p>
          <a:p>
            <a:pPr marL="0" indent="0">
              <a:buNone/>
            </a:pPr>
            <a:r>
              <a:rPr lang="en-US" sz="2400" dirty="0"/>
              <a:t>    # …</a:t>
            </a:r>
          </a:p>
          <a:p>
            <a:pPr marL="0" indent="0">
              <a:buNone/>
            </a:pPr>
            <a:r>
              <a:rPr lang="en-US" sz="2400" dirty="0"/>
              <a:t>  end</a:t>
            </a:r>
          </a:p>
          <a:p>
            <a:pPr marL="0" indent="0">
              <a:buNone/>
            </a:pPr>
            <a:r>
              <a:rPr lang="en-US" sz="2400" dirty="0"/>
              <a:t>end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class Something</a:t>
            </a:r>
          </a:p>
          <a:p>
            <a:pPr marL="0" indent="0">
              <a:buNone/>
            </a:pPr>
            <a:r>
              <a:rPr lang="en-US" sz="2400" dirty="0"/>
              <a:t>  include debug</a:t>
            </a:r>
          </a:p>
          <a:p>
            <a:pPr marL="0" indent="0">
              <a:buNone/>
            </a:pPr>
            <a:r>
              <a:rPr lang="en-US" sz="2400" dirty="0"/>
              <a:t>  # …</a:t>
            </a:r>
          </a:p>
          <a:p>
            <a:pPr marL="0" indent="0">
              <a:buNone/>
            </a:pPr>
            <a:r>
              <a:rPr lang="en-US" sz="2400" dirty="0"/>
              <a:t>end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38100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SomethingElse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include debug</a:t>
            </a:r>
          </a:p>
          <a:p>
            <a:pPr marL="0" indent="0">
              <a:buNone/>
            </a:pPr>
            <a:r>
              <a:rPr lang="en-US" dirty="0"/>
              <a:t>  # …</a:t>
            </a:r>
          </a:p>
          <a:p>
            <a:pPr marL="0" indent="0">
              <a:buNone/>
            </a:pPr>
            <a:r>
              <a:rPr lang="en-US" dirty="0"/>
              <a:t>  end</a:t>
            </a:r>
          </a:p>
          <a:p>
            <a:endParaRPr lang="en-US" dirty="0"/>
          </a:p>
          <a:p>
            <a:r>
              <a:rPr lang="en-US" dirty="0"/>
              <a:t>Both classes have the trace method defined, and it can interact with other methods and data in the host class as if it was defined there</a:t>
            </a:r>
          </a:p>
          <a:p>
            <a:pPr lvl="1"/>
            <a:r>
              <a:rPr lang="en-US" dirty="0"/>
              <a:t>(trace is not </a:t>
            </a:r>
            <a:r>
              <a:rPr lang="ja-JP" altLang="en-US" dirty="0"/>
              <a:t>“</a:t>
            </a:r>
            <a:r>
              <a:rPr lang="en-US" dirty="0"/>
              <a:t>shared</a:t>
            </a:r>
            <a:r>
              <a:rPr lang="ja-JP" altLang="en-US" dirty="0"/>
              <a:t>”</a:t>
            </a:r>
            <a:r>
              <a:rPr lang="en-US" dirty="0"/>
              <a:t> by the classes and can</a:t>
            </a:r>
            <a:r>
              <a:rPr lang="ja-JP" altLang="en-US" dirty="0"/>
              <a:t>’</a:t>
            </a:r>
            <a:r>
              <a:rPr lang="en-US" dirty="0"/>
              <a:t>t pass information back and forth)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574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Exploiting Mixins – Comparable</a:t>
            </a:r>
          </a:p>
        </p:txBody>
      </p:sp>
      <p:sp>
        <p:nvSpPr>
          <p:cNvPr id="14339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The  real power of this is when </a:t>
            </a:r>
            <a:r>
              <a:rPr lang="en-US" dirty="0" err="1"/>
              <a:t>mixins</a:t>
            </a:r>
            <a:r>
              <a:rPr lang="en-US" dirty="0"/>
              <a:t> build on or interact with code in the classes that use them</a:t>
            </a:r>
          </a:p>
          <a:p>
            <a:endParaRPr lang="en-US" dirty="0"/>
          </a:p>
          <a:p>
            <a:r>
              <a:rPr lang="en-US" dirty="0"/>
              <a:t>Example: library </a:t>
            </a:r>
            <a:r>
              <a:rPr lang="en-US" dirty="0" err="1"/>
              <a:t>mixin</a:t>
            </a:r>
            <a:r>
              <a:rPr lang="en-US" dirty="0"/>
              <a:t> </a:t>
            </a:r>
            <a:r>
              <a:rPr lang="en-US" b="1" dirty="0">
                <a:latin typeface="Courier New"/>
                <a:cs typeface="Courier New"/>
              </a:rPr>
              <a:t>Comparable</a:t>
            </a:r>
          </a:p>
          <a:p>
            <a:pPr lvl="1"/>
            <a:r>
              <a:rPr lang="en-US" dirty="0"/>
              <a:t>Class must define operator &lt;=&gt;</a:t>
            </a:r>
          </a:p>
          <a:p>
            <a:pPr marL="914400" lvl="2" indent="0">
              <a:buNone/>
            </a:pPr>
            <a:r>
              <a:rPr lang="en-US" dirty="0"/>
              <a:t>(a &lt;=&gt; b returns -1, 0, +1 if a&lt;b, a==b, a&gt;b)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Comparable</a:t>
            </a:r>
            <a:r>
              <a:rPr lang="en-US" dirty="0"/>
              <a:t> </a:t>
            </a:r>
            <a:r>
              <a:rPr lang="en-US" dirty="0" err="1"/>
              <a:t>mixin</a:t>
            </a:r>
            <a:r>
              <a:rPr lang="en-US" dirty="0"/>
              <a:t> uses </a:t>
            </a:r>
            <a:r>
              <a:rPr lang="ja-JP" altLang="en-US" dirty="0"/>
              <a:t>“</a:t>
            </a:r>
            <a:r>
              <a:rPr lang="en-US" dirty="0"/>
              <a:t>client</a:t>
            </a:r>
            <a:r>
              <a:rPr lang="ja-JP" altLang="en-US" dirty="0"/>
              <a:t>”</a:t>
            </a:r>
            <a:r>
              <a:rPr lang="en-US" dirty="0"/>
              <a:t> &lt;=&gt; to define &lt;, &lt;=, ==, &gt;=, &gt;, and </a:t>
            </a:r>
            <a:r>
              <a:rPr lang="en-US" b="1" dirty="0">
                <a:latin typeface="Courier New"/>
                <a:cs typeface="Courier New"/>
              </a:rPr>
              <a:t>between?</a:t>
            </a:r>
            <a:r>
              <a:rPr lang="en-US" dirty="0"/>
              <a:t> for that class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3748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Another example – Enumerable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Container/collection class provides an </a:t>
            </a:r>
            <a:r>
              <a:rPr lang="en-US" b="1" dirty="0">
                <a:latin typeface="Courier New"/>
                <a:cs typeface="Courier New"/>
              </a:rPr>
              <a:t>each</a:t>
            </a:r>
            <a:r>
              <a:rPr lang="en-US" dirty="0">
                <a:latin typeface="Arial" charset="0"/>
              </a:rPr>
              <a:t> method to call a block for each item in the collection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Enumerable module builds many mapping-like operations on top of this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/>
                <a:cs typeface="Courier New"/>
              </a:rPr>
              <a:t>map</a:t>
            </a:r>
            <a:r>
              <a:rPr lang="en-US" dirty="0">
                <a:latin typeface="Arial" charset="0"/>
              </a:rPr>
              <a:t>, </a:t>
            </a:r>
            <a:r>
              <a:rPr lang="en-US" b="1" dirty="0">
                <a:latin typeface="Courier New"/>
                <a:cs typeface="Courier New"/>
              </a:rPr>
              <a:t>include?</a:t>
            </a:r>
            <a:r>
              <a:rPr lang="en-US" dirty="0">
                <a:latin typeface="Arial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find_all</a:t>
            </a:r>
            <a:r>
              <a:rPr lang="en-US" dirty="0">
                <a:latin typeface="Arial" charset="0"/>
              </a:rPr>
              <a:t>,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If items in the collection implement &lt;=&gt; you also get </a:t>
            </a:r>
            <a:r>
              <a:rPr lang="en-US" b="1" dirty="0">
                <a:latin typeface="Courier New"/>
                <a:cs typeface="Courier New"/>
              </a:rPr>
              <a:t>sort</a:t>
            </a:r>
            <a:r>
              <a:rPr lang="en-US" dirty="0">
                <a:latin typeface="Arial" charset="0"/>
              </a:rPr>
              <a:t>, </a:t>
            </a:r>
            <a:r>
              <a:rPr lang="en-US" b="1" dirty="0">
                <a:latin typeface="Courier New"/>
                <a:cs typeface="Courier New"/>
              </a:rPr>
              <a:t>min</a:t>
            </a:r>
            <a:r>
              <a:rPr lang="en-US" dirty="0">
                <a:latin typeface="Arial" charset="0"/>
              </a:rPr>
              <a:t>, </a:t>
            </a:r>
            <a:r>
              <a:rPr lang="en-US" b="1" dirty="0">
                <a:latin typeface="Courier New"/>
                <a:cs typeface="Courier New"/>
              </a:rPr>
              <a:t>max</a:t>
            </a:r>
            <a:r>
              <a:rPr lang="en-US" dirty="0">
                <a:latin typeface="Arial" charset="0"/>
              </a:rPr>
              <a:t>, 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7063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Iterator Example</a:t>
            </a:r>
          </a:p>
        </p:txBody>
      </p:sp>
      <p:sp>
        <p:nvSpPr>
          <p:cNvPr id="16387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Suppose we want to define a class of </a:t>
            </a:r>
            <a:r>
              <a:rPr lang="en-US" b="1" dirty="0">
                <a:latin typeface="Courier New"/>
                <a:cs typeface="Courier New"/>
              </a:rPr>
              <a:t>Sequence</a:t>
            </a:r>
            <a:r>
              <a:rPr lang="en-US" dirty="0">
                <a:latin typeface="Arial" charset="0"/>
              </a:rPr>
              <a:t> objects that have a </a:t>
            </a:r>
            <a:r>
              <a:rPr lang="en-US" b="1" dirty="0">
                <a:latin typeface="Courier New"/>
                <a:cs typeface="Courier New"/>
              </a:rPr>
              <a:t>from</a:t>
            </a:r>
            <a:r>
              <a:rPr lang="en-US" dirty="0">
                <a:latin typeface="Arial" charset="0"/>
              </a:rPr>
              <a:t>, </a:t>
            </a:r>
            <a:r>
              <a:rPr lang="en-US" b="1" dirty="0">
                <a:latin typeface="Courier New"/>
                <a:cs typeface="Courier New"/>
              </a:rPr>
              <a:t>to</a:t>
            </a:r>
            <a:r>
              <a:rPr lang="en-US" dirty="0">
                <a:latin typeface="Arial" charset="0"/>
              </a:rPr>
              <a:t>, and </a:t>
            </a:r>
            <a:r>
              <a:rPr lang="en-US" b="1" dirty="0">
                <a:latin typeface="Courier New"/>
                <a:cs typeface="Courier New"/>
              </a:rPr>
              <a:t>step</a:t>
            </a:r>
            <a:r>
              <a:rPr lang="en-US" dirty="0">
                <a:latin typeface="Arial" charset="0"/>
              </a:rPr>
              <a:t>, and contain numbers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Arial" charset="0"/>
              </a:rPr>
              <a:t> such that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from &lt;= x &lt;= to</a:t>
            </a:r>
            <a:r>
              <a:rPr lang="en-US" dirty="0">
                <a:latin typeface="Arial" charset="0"/>
              </a:rPr>
              <a:t>, and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x = from + n*step </a:t>
            </a:r>
            <a:r>
              <a:rPr lang="en-US" dirty="0">
                <a:latin typeface="Arial" charset="0"/>
              </a:rPr>
              <a:t>for integer value </a:t>
            </a:r>
            <a:r>
              <a:rPr lang="en-US" b="1" dirty="0">
                <a:latin typeface="Courier New"/>
                <a:cs typeface="Courier New"/>
              </a:rPr>
              <a:t>n</a:t>
            </a:r>
          </a:p>
          <a:p>
            <a:pPr lvl="1"/>
            <a:endParaRPr lang="en-US" dirty="0">
              <a:latin typeface="Arial" charset="0"/>
            </a:endParaRPr>
          </a:p>
          <a:p>
            <a:pPr>
              <a:buFont typeface="Wingding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 sz="1800" dirty="0">
                <a:latin typeface="Arial" charset="0"/>
              </a:rPr>
              <a:t>(Credit: </a:t>
            </a:r>
            <a:r>
              <a:rPr lang="en-US" sz="1800" i="1" dirty="0">
                <a:latin typeface="Arial" charset="0"/>
              </a:rPr>
              <a:t>Ruby Programming Language</a:t>
            </a:r>
            <a:r>
              <a:rPr lang="en-US" sz="1800" dirty="0">
                <a:latin typeface="Arial" charset="0"/>
              </a:rPr>
              <a:t>, Flanagan &amp; Matsumoto)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4716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Several related topics:</a:t>
            </a:r>
          </a:p>
          <a:p>
            <a:r>
              <a:rPr lang="en-US" dirty="0"/>
              <a:t>“Duck typing” – dynamic typing in Ruby</a:t>
            </a:r>
          </a:p>
          <a:p>
            <a:r>
              <a:rPr lang="en-US" dirty="0"/>
              <a:t>Inheritance and classes</a:t>
            </a:r>
          </a:p>
          <a:p>
            <a:r>
              <a:rPr lang="en-US" dirty="0"/>
              <a:t>Modularity and </a:t>
            </a:r>
            <a:r>
              <a:rPr lang="en-US" dirty="0" err="1"/>
              <a:t>mixins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Later:</a:t>
            </a:r>
          </a:p>
          <a:p>
            <a:r>
              <a:rPr lang="en-US" dirty="0"/>
              <a:t>Multiple inheritance, interfaces, and </a:t>
            </a:r>
            <a:r>
              <a:rPr lang="en-US" dirty="0" err="1"/>
              <a:t>mixins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And then:</a:t>
            </a:r>
          </a:p>
          <a:p>
            <a:r>
              <a:rPr lang="en-US" dirty="0"/>
              <a:t>Start on grammars, scanners, parsers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43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Sequence Class &amp;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class Sequence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  # mixin all of the methods in Enumerable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  include Enumerable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>
              <a:latin typeface="Arial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  def initialize(from, to, step)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    @from, @to, @step = from, to, step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  end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  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7195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Sequence each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To add an iterator to Sequence and make it also work with Enumerable, all we need is this:</a:t>
            </a:r>
          </a:p>
          <a:p>
            <a:pPr marL="857250" lvl="2" indent="0">
              <a:buNone/>
            </a:pPr>
            <a:r>
              <a:rPr lang="en-US" dirty="0" err="1"/>
              <a:t>def</a:t>
            </a:r>
            <a:r>
              <a:rPr lang="en-US" dirty="0"/>
              <a:t> each</a:t>
            </a:r>
          </a:p>
          <a:p>
            <a:pPr marL="857250" lvl="2" indent="0">
              <a:buNone/>
            </a:pPr>
            <a:r>
              <a:rPr lang="en-US" dirty="0"/>
              <a:t>  x = @from</a:t>
            </a:r>
          </a:p>
          <a:p>
            <a:pPr marL="857250" lvl="2" indent="0">
              <a:buNone/>
            </a:pPr>
            <a:r>
              <a:rPr lang="en-US" dirty="0"/>
              <a:t>  while x &lt;= @to</a:t>
            </a:r>
          </a:p>
          <a:p>
            <a:pPr marL="857250" lvl="2" indent="0">
              <a:buNone/>
            </a:pPr>
            <a:r>
              <a:rPr lang="en-US" dirty="0"/>
              <a:t>    yield x</a:t>
            </a:r>
          </a:p>
          <a:p>
            <a:pPr marL="857250" lvl="2" indent="0">
              <a:buNone/>
            </a:pPr>
            <a:r>
              <a:rPr lang="en-US" dirty="0"/>
              <a:t>    x += @step</a:t>
            </a:r>
          </a:p>
          <a:p>
            <a:pPr marL="857250" lvl="2" indent="0">
              <a:buNone/>
            </a:pPr>
            <a:r>
              <a:rPr lang="en-US" dirty="0"/>
              <a:t>  end</a:t>
            </a:r>
          </a:p>
          <a:p>
            <a:pPr marL="857250" lvl="2" indent="0">
              <a:buNone/>
            </a:pPr>
            <a:r>
              <a:rPr lang="en-US" dirty="0"/>
              <a:t>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6242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Types in Ruby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Ruby is dynamically typed – everything is an object</a:t>
            </a:r>
          </a:p>
          <a:p>
            <a:r>
              <a:rPr lang="en-US"/>
              <a:t>Only notion of an object</a:t>
            </a:r>
            <a:r>
              <a:rPr lang="ja-JP" altLang="en-US"/>
              <a:t>’</a:t>
            </a:r>
            <a:r>
              <a:rPr lang="en-US"/>
              <a:t>s </a:t>
            </a:r>
            <a:r>
              <a:rPr lang="ja-JP" altLang="en-US"/>
              <a:t>“</a:t>
            </a:r>
            <a:r>
              <a:rPr lang="en-US"/>
              <a:t>type</a:t>
            </a:r>
            <a:r>
              <a:rPr lang="ja-JP" altLang="en-US"/>
              <a:t>”</a:t>
            </a:r>
            <a:r>
              <a:rPr lang="en-US"/>
              <a:t> is what messages it can respond to</a:t>
            </a:r>
          </a:p>
          <a:p>
            <a:pPr lvl="1"/>
            <a:r>
              <a:rPr lang="en-US"/>
              <a:t>i.e., whether it has methods for a particular message</a:t>
            </a:r>
          </a:p>
          <a:p>
            <a:pPr lvl="1"/>
            <a:r>
              <a:rPr lang="en-US"/>
              <a:t>This can change dynamically for either all objects of a class or for individual objects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7777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Duck Typing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If it walks like a duck and talks like a duck, it must be a duck</a:t>
            </a:r>
            <a:r>
              <a:rPr lang="ja-JP" altLang="en-US" dirty="0">
                <a:latin typeface="Arial" charset="0"/>
              </a:rPr>
              <a:t>”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Even if it </a:t>
            </a:r>
            <a:r>
              <a:rPr lang="en-US" dirty="0" err="1">
                <a:latin typeface="Arial" charset="0"/>
              </a:rPr>
              <a:t>isn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t</a:t>
            </a:r>
          </a:p>
          <a:p>
            <a:pPr lvl="1"/>
            <a:r>
              <a:rPr lang="en-US" dirty="0">
                <a:latin typeface="Arial" charset="0"/>
              </a:rPr>
              <a:t>All that matters is how an object behaves</a:t>
            </a:r>
          </a:p>
          <a:p>
            <a:pPr lvl="2"/>
            <a:r>
              <a:rPr lang="en-US" dirty="0">
                <a:latin typeface="Arial" charset="0"/>
              </a:rPr>
              <a:t>(</a:t>
            </a:r>
            <a:r>
              <a:rPr lang="en-US" dirty="0" err="1">
                <a:latin typeface="Arial" charset="0"/>
              </a:rPr>
              <a:t>i.e</a:t>
            </a:r>
            <a:r>
              <a:rPr lang="en-US" dirty="0">
                <a:latin typeface="Arial" charset="0"/>
              </a:rPr>
              <a:t>, what messages it understands)</a:t>
            </a:r>
          </a:p>
          <a:p>
            <a:pPr lvl="2"/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Maybe more accurate: it might as well be a duck if you can’t tell the difference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947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Thought Experiment (1)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What must be true about x for this method to work?</a:t>
            </a:r>
          </a:p>
          <a:p>
            <a:pPr lvl="1">
              <a:buFont typeface="Wingdings" charset="0"/>
              <a:buNone/>
            </a:pPr>
            <a:endParaRPr lang="en-US">
              <a:latin typeface="Arial" charset="0"/>
            </a:endParaRPr>
          </a:p>
          <a:p>
            <a:pPr lvl="1">
              <a:buFont typeface="Wingdings" charset="0"/>
              <a:buNone/>
            </a:pPr>
            <a:r>
              <a:rPr lang="en-US">
                <a:latin typeface="Arial" charset="0"/>
              </a:rPr>
              <a:t>def foo x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Arial" charset="0"/>
              </a:rPr>
              <a:t>  x.m + x.n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Arial" charset="0"/>
              </a:rPr>
              <a:t>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1088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Thought Experiment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What is true about x?</a:t>
            </a:r>
          </a:p>
          <a:p>
            <a:pPr marL="857250" lvl="2" indent="0">
              <a:buNone/>
            </a:pPr>
            <a:r>
              <a:rPr lang="en-US" dirty="0"/>
              <a:t>	</a:t>
            </a:r>
            <a:r>
              <a:rPr lang="en-US" dirty="0" err="1"/>
              <a:t>x.m</a:t>
            </a:r>
            <a:r>
              <a:rPr lang="en-US" dirty="0"/>
              <a:t> + </a:t>
            </a:r>
            <a:r>
              <a:rPr lang="en-US" dirty="0" err="1"/>
              <a:t>x.n</a:t>
            </a:r>
            <a:endParaRPr lang="en-US" dirty="0"/>
          </a:p>
          <a:p>
            <a:endParaRPr lang="en-US" dirty="0"/>
          </a:p>
          <a:p>
            <a:r>
              <a:rPr lang="en-US" dirty="0"/>
              <a:t>Less than you might think</a:t>
            </a:r>
          </a:p>
          <a:p>
            <a:pPr lvl="1"/>
            <a:r>
              <a:rPr lang="en-US" dirty="0"/>
              <a:t>x must have 0-argument methods m and n</a:t>
            </a:r>
          </a:p>
          <a:p>
            <a:pPr lvl="1"/>
            <a:r>
              <a:rPr lang="en-US" dirty="0"/>
              <a:t>The object returned by </a:t>
            </a:r>
            <a:r>
              <a:rPr lang="en-US" dirty="0" err="1"/>
              <a:t>x.m</a:t>
            </a:r>
            <a:r>
              <a:rPr lang="en-US" dirty="0"/>
              <a:t> must have a + method that takes one argument</a:t>
            </a:r>
          </a:p>
          <a:p>
            <a:pPr lvl="1"/>
            <a:r>
              <a:rPr lang="en-US" dirty="0"/>
              <a:t>The object returned by </a:t>
            </a:r>
            <a:r>
              <a:rPr lang="en-US" dirty="0" err="1"/>
              <a:t>x.n</a:t>
            </a:r>
            <a:r>
              <a:rPr lang="en-US" dirty="0"/>
              <a:t> must have whatever methods are needed by </a:t>
            </a:r>
            <a:r>
              <a:rPr lang="en-US" dirty="0" err="1"/>
              <a:t>x.m</a:t>
            </a:r>
            <a:r>
              <a:rPr lang="en-US" dirty="0"/>
              <a:t>.+ (!)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488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Duck Typing Tradeoffs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Plus</a:t>
            </a:r>
          </a:p>
          <a:p>
            <a:pPr lvl="1"/>
            <a:r>
              <a:rPr lang="en-US"/>
              <a:t>Convenient, promotes code reuse</a:t>
            </a:r>
          </a:p>
          <a:p>
            <a:pPr lvl="1"/>
            <a:r>
              <a:rPr lang="en-US"/>
              <a:t>All that matters is what messages an object can receive</a:t>
            </a:r>
          </a:p>
          <a:p>
            <a:r>
              <a:rPr lang="en-US"/>
              <a:t>Minus</a:t>
            </a:r>
          </a:p>
          <a:p>
            <a:pPr lvl="1"/>
            <a:r>
              <a:rPr lang="ja-JP" altLang="en-US"/>
              <a:t>“</a:t>
            </a:r>
            <a:r>
              <a:rPr lang="en-US"/>
              <a:t>Obvious</a:t>
            </a:r>
            <a:r>
              <a:rPr lang="ja-JP" altLang="en-US"/>
              <a:t>”</a:t>
            </a:r>
            <a:r>
              <a:rPr lang="en-US"/>
              <a:t> equivalences don</a:t>
            </a:r>
            <a:r>
              <a:rPr lang="ja-JP" altLang="en-US"/>
              <a:t>’</a:t>
            </a:r>
            <a:r>
              <a:rPr lang="en-US"/>
              <a:t>t hold: x+x, 2*x, x*2</a:t>
            </a:r>
          </a:p>
          <a:p>
            <a:pPr lvl="1"/>
            <a:r>
              <a:rPr lang="en-US"/>
              <a:t>May expose more about an object than might be desirable (more coupling in code)</a:t>
            </a:r>
          </a:p>
          <a:p>
            <a:pPr lvl="1"/>
            <a:r>
              <a:rPr lang="en-US"/>
              <a:t>May allow objects to </a:t>
            </a:r>
            <a:r>
              <a:rPr lang="ja-JP" altLang="en-US"/>
              <a:t>“</a:t>
            </a:r>
            <a:r>
              <a:rPr lang="en-US"/>
              <a:t>work</a:t>
            </a:r>
            <a:r>
              <a:rPr lang="ja-JP" altLang="en-US"/>
              <a:t>”</a:t>
            </a:r>
            <a:r>
              <a:rPr lang="en-US"/>
              <a:t> in unintended / inappropriate contexts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5679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Classes &amp;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Ruby </a:t>
            </a:r>
            <a:r>
              <a:rPr lang="en-US" dirty="0" err="1"/>
              <a:t>vs</a:t>
            </a:r>
            <a:r>
              <a:rPr lang="en-US" dirty="0"/>
              <a:t> Java:</a:t>
            </a:r>
          </a:p>
          <a:p>
            <a:pPr lvl="1"/>
            <a:r>
              <a:rPr lang="en-US" dirty="0" err="1"/>
              <a:t>Subclassing</a:t>
            </a:r>
            <a:r>
              <a:rPr lang="en-US" dirty="0"/>
              <a:t> in Ruby is not about type checking – it is not subtyping (because of dynamic typing)</a:t>
            </a:r>
          </a:p>
          <a:p>
            <a:pPr lvl="1"/>
            <a:r>
              <a:rPr lang="en-US" dirty="0" err="1"/>
              <a:t>Subclassing</a:t>
            </a:r>
            <a:r>
              <a:rPr lang="en-US" dirty="0"/>
              <a:t> in Ruby is about inheriting methods</a:t>
            </a:r>
          </a:p>
          <a:p>
            <a:pPr lvl="1"/>
            <a:r>
              <a:rPr lang="en-US" dirty="0"/>
              <a:t>Java </a:t>
            </a:r>
            <a:r>
              <a:rPr lang="en-US" dirty="0" err="1"/>
              <a:t>subclassing</a:t>
            </a:r>
            <a:r>
              <a:rPr lang="en-US" dirty="0"/>
              <a:t> is about both (subtyping and code inheritance)</a:t>
            </a:r>
          </a:p>
          <a:p>
            <a:r>
              <a:rPr lang="en-US" dirty="0"/>
              <a:t>Can use </a:t>
            </a:r>
            <a:r>
              <a:rPr lang="en-US" b="1" dirty="0">
                <a:latin typeface="Courier New"/>
                <a:cs typeface="Courier New"/>
              </a:rPr>
              <a:t>super</a:t>
            </a:r>
            <a:r>
              <a:rPr lang="en-US" dirty="0"/>
              <a:t> to refer to inherited code</a:t>
            </a:r>
          </a:p>
          <a:p>
            <a:r>
              <a:rPr lang="en-US" dirty="0"/>
              <a:t>See examples in </a:t>
            </a:r>
            <a:r>
              <a:rPr lang="en-US" b="1" dirty="0" err="1">
                <a:latin typeface="Courier New"/>
                <a:cs typeface="Courier New"/>
              </a:rPr>
              <a:t>Points.rb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ThreeDPoint</a:t>
            </a:r>
            <a:r>
              <a:rPr lang="en-US" dirty="0"/>
              <a:t> inherits methods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ColorPoint</a:t>
            </a:r>
            <a:r>
              <a:rPr lang="en-US" dirty="0"/>
              <a:t> inherits </a:t>
            </a:r>
            <a:r>
              <a:rPr lang="en-US" b="1" dirty="0">
                <a:latin typeface="Courier New"/>
                <a:cs typeface="Courier New"/>
              </a:rPr>
              <a:t>distance</a:t>
            </a:r>
            <a:r>
              <a:rPr lang="en-US" dirty="0"/>
              <a:t> methods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4959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Overriding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With dynamic typing, inheritance alone is just avoiding cut/paste</a:t>
            </a:r>
          </a:p>
          <a:p>
            <a:r>
              <a:rPr lang="en-US" dirty="0">
                <a:latin typeface="Arial" charset="0"/>
              </a:rPr>
              <a:t>Overriding is the key difference</a:t>
            </a:r>
          </a:p>
          <a:p>
            <a:pPr lvl="1"/>
            <a:r>
              <a:rPr lang="en-US" dirty="0">
                <a:latin typeface="Arial" charset="0"/>
              </a:rPr>
              <a:t>When a method in a superclass makes a </a:t>
            </a:r>
            <a:r>
              <a:rPr lang="en-US" b="1" i="1" dirty="0">
                <a:latin typeface="Courier New"/>
                <a:cs typeface="Courier New"/>
              </a:rPr>
              <a:t>self</a:t>
            </a:r>
            <a:r>
              <a:rPr lang="en-US" dirty="0">
                <a:latin typeface="Arial" charset="0"/>
              </a:rPr>
              <a:t> call, it resolves to a method defined in the subclass if there is one</a:t>
            </a:r>
          </a:p>
          <a:p>
            <a:pPr lvl="1"/>
            <a:r>
              <a:rPr lang="en-US" dirty="0">
                <a:latin typeface="Arial" charset="0"/>
              </a:rPr>
              <a:t>Example: </a:t>
            </a:r>
            <a:r>
              <a:rPr lang="en-US" b="1" dirty="0">
                <a:latin typeface="Courier New"/>
                <a:cs typeface="Courier New"/>
              </a:rPr>
              <a:t>distFromOrigin2</a:t>
            </a:r>
            <a:r>
              <a:rPr lang="en-US" dirty="0">
                <a:latin typeface="Arial" charset="0"/>
              </a:rPr>
              <a:t> in </a:t>
            </a:r>
            <a:r>
              <a:rPr lang="en-US" b="1" dirty="0" err="1">
                <a:latin typeface="Courier New"/>
                <a:cs typeface="Courier New"/>
              </a:rPr>
              <a:t>PolarPoint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59330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1283</TotalTime>
  <Words>1306</Words>
  <Application>Microsoft Macintosh PowerPoint</Application>
  <PresentationFormat>On-screen Show (4:3)</PresentationFormat>
  <Paragraphs>218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simple</vt:lpstr>
      <vt:lpstr>CSE 413 Programming Languages &amp; Implementation</vt:lpstr>
      <vt:lpstr>The plan…</vt:lpstr>
      <vt:lpstr>Types in Ruby</vt:lpstr>
      <vt:lpstr>Duck Typing</vt:lpstr>
      <vt:lpstr>Thought Experiment (1)</vt:lpstr>
      <vt:lpstr>Thought Experiment (2)</vt:lpstr>
      <vt:lpstr>Duck Typing Tradeoffs</vt:lpstr>
      <vt:lpstr>Classes &amp; Inheritance</vt:lpstr>
      <vt:lpstr>Overriding</vt:lpstr>
      <vt:lpstr>Ruby – Why Subclasses?</vt:lpstr>
      <vt:lpstr>Organizing Large(r) Programs</vt:lpstr>
      <vt:lpstr>Namespaces &amp; Modules</vt:lpstr>
      <vt:lpstr>Example (from Programming Ruby)</vt:lpstr>
      <vt:lpstr>Using Modules</vt:lpstr>
      <vt:lpstr>Mixins</vt:lpstr>
      <vt:lpstr>Example</vt:lpstr>
      <vt:lpstr>Exploiting Mixins – Comparable</vt:lpstr>
      <vt:lpstr>Another example – Enumerable</vt:lpstr>
      <vt:lpstr>Iterator Example</vt:lpstr>
      <vt:lpstr>Sequence Class &amp; Constructor</vt:lpstr>
      <vt:lpstr>Sequence each method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134</cp:revision>
  <cp:lastPrinted>2014-11-07T19:00:52Z</cp:lastPrinted>
  <dcterms:created xsi:type="dcterms:W3CDTF">2012-03-07T18:29:58Z</dcterms:created>
  <dcterms:modified xsi:type="dcterms:W3CDTF">2021-05-07T03:19:06Z</dcterms:modified>
</cp:coreProperties>
</file>