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5" r:id="rId11"/>
    <p:sldId id="316" r:id="rId12"/>
    <p:sldId id="317" r:id="rId13"/>
    <p:sldId id="318" r:id="rId14"/>
    <p:sldId id="323" r:id="rId15"/>
    <p:sldId id="320" r:id="rId16"/>
    <p:sldId id="321" r:id="rId17"/>
    <p:sldId id="324" r:id="rId18"/>
  </p:sldIdLst>
  <p:sldSz cx="9144000" cy="6858000" type="screen4x3"/>
  <p:notesSz cx="6934200" cy="9220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000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7" autoAdjust="0"/>
    <p:restoredTop sz="84469" autoAdjust="0"/>
  </p:normalViewPr>
  <p:slideViewPr>
    <p:cSldViewPr>
      <p:cViewPr varScale="1">
        <p:scale>
          <a:sx n="107" d="100"/>
          <a:sy n="107" d="100"/>
        </p:scale>
        <p:origin x="11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3104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19wi: deferring to cse341 videos for details because of missed lectures due to weather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71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Ruby Containers, Blocks, and </a:t>
            </a:r>
            <a:r>
              <a:rPr lang="en-US" dirty="0" err="1"/>
              <a:t>Procs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800080"/>
                </a:solidFill>
              </a:rPr>
              <a:t>CSE413 Spring 2021</a:t>
            </a:r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Block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/>
              <a:t>Any method call can be followed by a block.  The block is executed by the method – when depends on the method</a:t>
            </a:r>
          </a:p>
          <a:p>
            <a:r>
              <a:rPr lang="en-US" dirty="0"/>
              <a:t>A block is executed in the context of the method call</a:t>
            </a:r>
          </a:p>
          <a:p>
            <a:pPr lvl="1"/>
            <a:r>
              <a:rPr lang="en-US" dirty="0"/>
              <a:t>Block has access to variables at the call location</a:t>
            </a:r>
          </a:p>
          <a:p>
            <a:pPr lvl="1"/>
            <a:r>
              <a:rPr lang="en-US" dirty="0"/>
              <a:t>Return in a block returns from surrounding method(!)</a:t>
            </a:r>
          </a:p>
          <a:p>
            <a:pPr marL="914400" lvl="2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def</a:t>
            </a:r>
            <a:r>
              <a:rPr lang="en-US" sz="2000" b="1" dirty="0">
                <a:latin typeface="Courier New"/>
                <a:cs typeface="Courier New"/>
              </a:rPr>
              <a:t> search(x, words)</a:t>
            </a:r>
          </a:p>
          <a:p>
            <a:pPr marL="914400" lvl="2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2000" b="1" dirty="0" err="1">
                <a:latin typeface="Courier New"/>
                <a:cs typeface="Courier New"/>
              </a:rPr>
              <a:t>words.each</a:t>
            </a:r>
            <a:r>
              <a:rPr lang="en-US" sz="2000" b="1" dirty="0">
                <a:latin typeface="Courier New"/>
                <a:cs typeface="Courier New"/>
              </a:rPr>
              <a:t> { |w| if x==w then return end }</a:t>
            </a:r>
          </a:p>
          <a:p>
            <a:pPr marL="914400" lvl="2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puts "not found"</a:t>
            </a:r>
          </a:p>
          <a:p>
            <a:pPr marL="914400" lvl="2" indent="0">
              <a:buNone/>
            </a:pPr>
            <a:r>
              <a:rPr lang="en-US" sz="2000" b="1" dirty="0">
                <a:latin typeface="Courier New"/>
                <a:cs typeface="Courier New"/>
              </a:rPr>
              <a:t>end</a:t>
            </a:r>
          </a:p>
          <a:p>
            <a:pPr lvl="2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9610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yield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Any method call can be followed by a trailing block.  A method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calls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the block with a </a:t>
            </a:r>
            <a:r>
              <a:rPr lang="en-US" b="1" dirty="0">
                <a:latin typeface="Courier New"/>
                <a:cs typeface="Courier New"/>
              </a:rPr>
              <a:t>yield</a:t>
            </a:r>
            <a:r>
              <a:rPr lang="en-US" dirty="0">
                <a:latin typeface="Arial" charset="0"/>
              </a:rPr>
              <a:t> statement.</a:t>
            </a:r>
          </a:p>
          <a:p>
            <a:endParaRPr lang="en-US" dirty="0">
              <a:latin typeface="Arial" charset="0"/>
            </a:endParaRPr>
          </a:p>
          <a:p>
            <a:pPr lvl="1">
              <a:buFont typeface="Wingdings" charset="0"/>
              <a:buNone/>
            </a:pP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repeat</a:t>
            </a:r>
            <a:r>
              <a:rPr lang="en-US" dirty="0">
                <a:latin typeface="Arial" charset="0"/>
              </a:rPr>
              <a:t>			Output:</a:t>
            </a:r>
          </a:p>
          <a:p>
            <a:pPr lvl="1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	yield					hello</a:t>
            </a:r>
          </a:p>
          <a:p>
            <a:pPr lvl="1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	yield					hello</a:t>
            </a:r>
          </a:p>
          <a:p>
            <a:pPr lvl="1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  <a:p>
            <a:pPr lvl="1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repeat { puts "hello" 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7555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yield with arguments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If the block has parameters, use expressions with yield to pass arguments</a:t>
            </a:r>
          </a:p>
          <a:p>
            <a:endParaRPr lang="en-US" dirty="0">
              <a:latin typeface="Arial" charset="0"/>
            </a:endParaRPr>
          </a:p>
          <a:p>
            <a:pPr lvl="2">
              <a:buFont typeface="Wingdings" charset="0"/>
              <a:buNone/>
            </a:pP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xvii</a:t>
            </a:r>
          </a:p>
          <a:p>
            <a:pPr lvl="2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	yield 17</a:t>
            </a:r>
          </a:p>
          <a:p>
            <a:pPr lvl="2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  <a:p>
            <a:pPr lvl="2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xvii { | n | puts n+1 }</a:t>
            </a:r>
          </a:p>
          <a:p>
            <a:pPr lvl="2"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This is exactly how an iterator works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0828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Blocks are “second-class”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Blocks (and methods) are not objects in Ruby – i.e., not things that can be passed around as first-class values</a:t>
            </a:r>
          </a:p>
          <a:p>
            <a:r>
              <a:rPr lang="en-US" dirty="0"/>
              <a:t>All a method can do with a block is </a:t>
            </a:r>
            <a:r>
              <a:rPr lang="en-US" b="1" dirty="0">
                <a:latin typeface="Courier New"/>
                <a:cs typeface="Courier New"/>
              </a:rPr>
              <a:t>yield</a:t>
            </a:r>
            <a:r>
              <a:rPr lang="en-US" dirty="0"/>
              <a:t> to it (i.e., call it)</a:t>
            </a:r>
          </a:p>
          <a:p>
            <a:pPr lvl="1"/>
            <a:r>
              <a:rPr lang="en-US" dirty="0"/>
              <a:t>Can’t return it, store it in an object, etc.</a:t>
            </a:r>
          </a:p>
          <a:p>
            <a:pPr lvl="1"/>
            <a:r>
              <a:rPr lang="en-US" dirty="0"/>
              <a:t>But we also can turn blocks into real closures (next slide)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2936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First-class 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Implicit block arguments and yield are often sufficient</a:t>
            </a:r>
          </a:p>
          <a:p>
            <a:r>
              <a:rPr lang="en-US" dirty="0"/>
              <a:t>But when you want a closure that can be returned, stored, passed as an argument:</a:t>
            </a:r>
          </a:p>
          <a:p>
            <a:pPr lvl="1"/>
            <a:r>
              <a:rPr lang="en-US" dirty="0"/>
              <a:t>The built-in </a:t>
            </a:r>
            <a:r>
              <a:rPr lang="en-US" b="1" dirty="0" err="1">
                <a:latin typeface="Courier New"/>
                <a:cs typeface="Courier New"/>
              </a:rPr>
              <a:t>Proc</a:t>
            </a:r>
            <a:r>
              <a:rPr lang="en-US" dirty="0"/>
              <a:t> class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Lambda</a:t>
            </a:r>
            <a:r>
              <a:rPr lang="en-US" dirty="0"/>
              <a:t> method of </a:t>
            </a:r>
            <a:r>
              <a:rPr lang="en-US" b="1" dirty="0">
                <a:latin typeface="Courier New"/>
                <a:cs typeface="Courier New"/>
              </a:rPr>
              <a:t>Object</a:t>
            </a:r>
            <a:r>
              <a:rPr lang="en-US" dirty="0"/>
              <a:t> takes a block and makes a </a:t>
            </a:r>
            <a:r>
              <a:rPr lang="en-US" b="1" dirty="0" err="1">
                <a:latin typeface="Courier New"/>
                <a:cs typeface="Courier New"/>
              </a:rPr>
              <a:t>Proc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Instances of </a:t>
            </a:r>
            <a:r>
              <a:rPr lang="en-US" b="1" dirty="0" err="1">
                <a:latin typeface="Courier New"/>
                <a:cs typeface="Courier New"/>
              </a:rPr>
              <a:t>Proc</a:t>
            </a:r>
            <a:r>
              <a:rPr lang="en-US" dirty="0"/>
              <a:t> have a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method that can be used to execute them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73464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Creating </a:t>
            </a:r>
            <a:r>
              <a:rPr lang="en-US" dirty="0" err="1">
                <a:latin typeface="Arial" charset="0"/>
              </a:rPr>
              <a:t>Procs</a:t>
            </a:r>
            <a:r>
              <a:rPr lang="en-US" dirty="0">
                <a:latin typeface="Arial" charset="0"/>
              </a:rPr>
              <a:t>: examples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Create a </a:t>
            </a:r>
            <a:r>
              <a:rPr lang="en-US" b="1" dirty="0" err="1">
                <a:latin typeface="Courier New"/>
                <a:cs typeface="Courier New"/>
              </a:rPr>
              <a:t>Proc</a:t>
            </a:r>
            <a:r>
              <a:rPr lang="en-US" dirty="0">
                <a:latin typeface="Arial" charset="0"/>
              </a:rPr>
              <a:t> object explicitly</a:t>
            </a:r>
          </a:p>
          <a:p>
            <a:endParaRPr lang="en-US" dirty="0">
              <a:latin typeface="Arial" charset="0"/>
            </a:endParaRPr>
          </a:p>
          <a:p>
            <a:pPr lvl="2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p = </a:t>
            </a:r>
            <a:r>
              <a:rPr lang="en-US" b="1" dirty="0" err="1">
                <a:latin typeface="Courier New"/>
                <a:cs typeface="Courier New"/>
              </a:rPr>
              <a:t>Proc.new</a:t>
            </a:r>
            <a:r>
              <a:rPr lang="en-US" b="1" dirty="0">
                <a:latin typeface="Courier New"/>
                <a:cs typeface="Courier New"/>
              </a:rPr>
              <a:t> { | x, y | </a:t>
            </a:r>
            <a:r>
              <a:rPr lang="en-US" b="1" dirty="0" err="1">
                <a:latin typeface="Courier New"/>
                <a:cs typeface="Courier New"/>
              </a:rPr>
              <a:t>x+y</a:t>
            </a:r>
            <a:r>
              <a:rPr lang="en-US" b="1" dirty="0">
                <a:latin typeface="Courier New"/>
                <a:cs typeface="Courier New"/>
              </a:rPr>
              <a:t> }</a:t>
            </a:r>
          </a:p>
          <a:p>
            <a:pPr lvl="2">
              <a:buFont typeface="Wingdings" charset="0"/>
              <a:buNone/>
            </a:pPr>
            <a:r>
              <a:rPr lang="en-US" b="1" dirty="0">
                <a:latin typeface="Courier New"/>
                <a:cs typeface="Courier New"/>
              </a:rPr>
              <a:t>…</a:t>
            </a:r>
          </a:p>
          <a:p>
            <a:pPr lvl="2">
              <a:buFont typeface="Wingdings" charset="0"/>
              <a:buNone/>
            </a:pPr>
            <a:r>
              <a:rPr lang="en-US" b="1" dirty="0" err="1">
                <a:latin typeface="Courier New"/>
                <a:cs typeface="Courier New"/>
              </a:rPr>
              <a:t>p.call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x,y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Use Object’s </a:t>
            </a:r>
            <a:r>
              <a:rPr lang="en-US" b="1" dirty="0">
                <a:latin typeface="Courier New"/>
                <a:cs typeface="Courier New"/>
              </a:rPr>
              <a:t>lambda</a:t>
            </a:r>
            <a:r>
              <a:rPr lang="en-US" dirty="0">
                <a:latin typeface="Arial" charset="0"/>
              </a:rPr>
              <a:t> method</a:t>
            </a:r>
          </a:p>
          <a:p>
            <a:endParaRPr lang="en-US" dirty="0">
              <a:latin typeface="Arial" charset="0"/>
            </a:endParaRPr>
          </a:p>
          <a:p>
            <a:pPr lvl="2">
              <a:buFont typeface="Wingdings" charset="0"/>
              <a:buNone/>
            </a:pPr>
            <a:r>
              <a:rPr lang="en-US" b="1" dirty="0" err="1">
                <a:latin typeface="Courier New"/>
                <a:cs typeface="Courier New"/>
              </a:rPr>
              <a:t>is_positive</a:t>
            </a:r>
            <a:r>
              <a:rPr lang="en-US" b="1" dirty="0">
                <a:latin typeface="Courier New"/>
                <a:cs typeface="Courier New"/>
              </a:rPr>
              <a:t> = lambda { |x| x &gt; 0 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1089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Procs vs. Lambdas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Proc is a block wrapped in an object – and behaves just like a block</a:t>
            </a:r>
          </a:p>
          <a:p>
            <a:pPr lvl="1"/>
            <a:r>
              <a:rPr lang="en-US">
                <a:latin typeface="Arial" charset="0"/>
              </a:rPr>
              <a:t>In particular, a return in a Proc will return from the </a:t>
            </a:r>
            <a:r>
              <a:rPr lang="en-US" i="1">
                <a:latin typeface="Arial" charset="0"/>
              </a:rPr>
              <a:t>surrounding</a:t>
            </a:r>
            <a:r>
              <a:rPr lang="en-US">
                <a:latin typeface="Arial" charset="0"/>
              </a:rPr>
              <a:t> method where the Proc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closure was created</a:t>
            </a:r>
          </a:p>
          <a:p>
            <a:pPr lvl="2"/>
            <a:r>
              <a:rPr lang="en-US">
                <a:latin typeface="Arial" charset="0"/>
              </a:rPr>
              <a:t>Error if that method has already terminated</a:t>
            </a:r>
          </a:p>
          <a:p>
            <a:r>
              <a:rPr lang="en-US">
                <a:latin typeface="Arial" charset="0"/>
              </a:rPr>
              <a:t>A Lambda is more like a method</a:t>
            </a:r>
          </a:p>
          <a:p>
            <a:pPr lvl="1"/>
            <a:r>
              <a:rPr lang="en-US">
                <a:latin typeface="Arial" charset="0"/>
              </a:rPr>
              <a:t>Return just exits from the lambda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3894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108AF-66C4-7E4B-86D8-212B4271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 next time…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67820-BECB-AA49-AE3A-972CF1A96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Duck typing</a:t>
            </a:r>
          </a:p>
          <a:p>
            <a:endParaRPr lang="en-US" dirty="0"/>
          </a:p>
          <a:p>
            <a:r>
              <a:rPr lang="en-US" dirty="0"/>
              <a:t>Modules</a:t>
            </a:r>
          </a:p>
          <a:p>
            <a:endParaRPr lang="en-US" dirty="0"/>
          </a:p>
          <a:p>
            <a:r>
              <a:rPr lang="en-US" dirty="0" err="1"/>
              <a:t>mixins</a:t>
            </a:r>
            <a:endParaRPr lang="en-US" dirty="0"/>
          </a:p>
          <a:p>
            <a:endParaRPr lang="en-US" dirty="0"/>
          </a:p>
          <a:p>
            <a:r>
              <a:rPr lang="en-US" dirty="0"/>
              <a:t>…</a:t>
            </a:r>
            <a:r>
              <a:rPr lang="en-US"/>
              <a:t>and more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1FA69E-3FCA-C444-B802-FF490FB74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381F7-A201-0043-8121-CF78B0EE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8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Ruby container data structures</a:t>
            </a:r>
          </a:p>
          <a:p>
            <a:r>
              <a:rPr lang="en-US" dirty="0"/>
              <a:t>Blocks and control structures (iterators, etc.)</a:t>
            </a:r>
          </a:p>
          <a:p>
            <a:r>
              <a:rPr lang="en-US" dirty="0"/>
              <a:t>Blocks and first-</a:t>
            </a:r>
            <a:r>
              <a:rPr lang="en-US"/>
              <a:t>class closures</a:t>
            </a:r>
          </a:p>
          <a:p>
            <a:endParaRPr lang="en-US" dirty="0"/>
          </a:p>
          <a:p>
            <a:r>
              <a:rPr lang="en-US" dirty="0"/>
              <a:t>Later:</a:t>
            </a:r>
          </a:p>
          <a:p>
            <a:pPr lvl="1"/>
            <a:r>
              <a:rPr lang="en-US" dirty="0"/>
              <a:t>Duck typing</a:t>
            </a:r>
          </a:p>
          <a:p>
            <a:pPr lvl="1"/>
            <a:r>
              <a:rPr lang="en-US" dirty="0"/>
              <a:t>Inheritance</a:t>
            </a:r>
          </a:p>
          <a:p>
            <a:pPr lvl="1"/>
            <a:r>
              <a:rPr lang="en-US" dirty="0"/>
              <a:t>Modules and </a:t>
            </a:r>
            <a:r>
              <a:rPr lang="en-US" dirty="0" err="1"/>
              <a:t>mixins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2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Containers in Ruby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Like most scripting languages, Ruby provides very general container classes</a:t>
            </a:r>
          </a:p>
          <a:p>
            <a:r>
              <a:rPr lang="en-US"/>
              <a:t>Two major kinds</a:t>
            </a:r>
          </a:p>
          <a:p>
            <a:pPr lvl="1"/>
            <a:r>
              <a:rPr lang="en-US"/>
              <a:t>Arrays: ordered by position</a:t>
            </a:r>
          </a:p>
          <a:p>
            <a:pPr lvl="1"/>
            <a:r>
              <a:rPr lang="en-US"/>
              <a:t>Hashes: collections of &lt;key, value&gt; pairs</a:t>
            </a:r>
          </a:p>
          <a:p>
            <a:pPr lvl="2"/>
            <a:r>
              <a:rPr lang="en-US"/>
              <a:t>Often known as associative arrays, maps, or dictionaries</a:t>
            </a:r>
          </a:p>
          <a:p>
            <a:pPr lvl="2"/>
            <a:r>
              <a:rPr lang="en-US"/>
              <a:t>Unordered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5948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Ruby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Instances of class </a:t>
            </a:r>
            <a:r>
              <a:rPr lang="en-US" b="1" dirty="0">
                <a:latin typeface="Courier New"/>
                <a:cs typeface="Courier New"/>
              </a:rPr>
              <a:t>Array</a:t>
            </a:r>
          </a:p>
          <a:p>
            <a:r>
              <a:rPr lang="en-US" dirty="0"/>
              <a:t>Create with an array literal, or </a:t>
            </a:r>
            <a:r>
              <a:rPr lang="en-US" b="1" dirty="0" err="1">
                <a:latin typeface="Courier New"/>
                <a:cs typeface="Courier New"/>
              </a:rPr>
              <a:t>Array.new</a:t>
            </a:r>
            <a:endParaRPr lang="en-US" b="1" dirty="0">
              <a:latin typeface="Courier New"/>
              <a:cs typeface="Courier New"/>
            </a:endParaRPr>
          </a:p>
          <a:p>
            <a:pPr marL="514350" lvl="1" indent="0">
              <a:buNone/>
            </a:pPr>
            <a:r>
              <a:rPr lang="en-US" b="1" dirty="0">
                <a:latin typeface="Courier New"/>
                <a:cs typeface="Courier New"/>
              </a:rPr>
              <a:t>words = [ 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 err="1">
                <a:latin typeface="Courier New"/>
                <a:cs typeface="Courier New"/>
              </a:rPr>
              <a:t>how",</a:t>
            </a:r>
            <a:r>
              <a:rPr lang="en-US" altLang="ja-JP" b="1" dirty="0" err="1">
                <a:latin typeface="Courier New"/>
                <a:cs typeface="Courier New"/>
              </a:rPr>
              <a:t>"</a:t>
            </a:r>
            <a:r>
              <a:rPr lang="en-US" b="1" dirty="0" err="1">
                <a:latin typeface="Courier New"/>
                <a:cs typeface="Courier New"/>
              </a:rPr>
              <a:t>now",</a:t>
            </a:r>
            <a:r>
              <a:rPr lang="en-US" altLang="ja-JP" b="1" dirty="0" err="1">
                <a:latin typeface="Courier New"/>
                <a:cs typeface="Courier New"/>
              </a:rPr>
              <a:t>"</a:t>
            </a:r>
            <a:r>
              <a:rPr lang="en-US" b="1" dirty="0" err="1">
                <a:latin typeface="Courier New"/>
                <a:cs typeface="Courier New"/>
              </a:rPr>
              <a:t>brown</a:t>
            </a:r>
            <a:r>
              <a:rPr lang="en-US" b="1" dirty="0">
                <a:latin typeface="Courier New"/>
                <a:cs typeface="Courier New"/>
              </a:rPr>
              <a:t>",</a:t>
            </a:r>
            <a:r>
              <a:rPr lang="en-US" altLang="ja-JP" b="1" dirty="0">
                <a:latin typeface="Courier New"/>
                <a:cs typeface="Courier New"/>
              </a:rPr>
              <a:t> "</a:t>
            </a:r>
            <a:r>
              <a:rPr lang="en-US" b="1" dirty="0">
                <a:latin typeface="Courier New"/>
                <a:cs typeface="Courier New"/>
              </a:rPr>
              <a:t>cow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 ]</a:t>
            </a:r>
          </a:p>
          <a:p>
            <a:pPr marL="514350" lvl="1" indent="0">
              <a:buNone/>
            </a:pPr>
            <a:r>
              <a:rPr lang="en-US" b="1" dirty="0">
                <a:latin typeface="Courier New"/>
                <a:cs typeface="Courier New"/>
              </a:rPr>
              <a:t>stuff = [ 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thing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, 413, nil ]</a:t>
            </a:r>
          </a:p>
          <a:p>
            <a:pPr marL="514350" lvl="1" indent="0">
              <a:buNone/>
            </a:pPr>
            <a:r>
              <a:rPr lang="en-US" b="1" dirty="0" err="1">
                <a:latin typeface="Courier New"/>
                <a:cs typeface="Courier New"/>
              </a:rPr>
              <a:t>seq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Array.new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Indexed with [ ] operator, 0-origin; negative indices count from right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words[0]  stuff[2]  words[-2]</a:t>
            </a:r>
          </a:p>
          <a:p>
            <a:pPr marL="914400" lvl="2" indent="0">
              <a:buNone/>
            </a:pPr>
            <a:r>
              <a:rPr lang="en-US" b="1" dirty="0" err="1">
                <a:latin typeface="Courier New"/>
                <a:cs typeface="Courier New"/>
              </a:rPr>
              <a:t>seq</a:t>
            </a:r>
            <a:r>
              <a:rPr lang="en-US" b="1" dirty="0">
                <a:latin typeface="Courier New"/>
                <a:cs typeface="Courier New"/>
              </a:rPr>
              <a:t>[1] = 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something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3486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Ruby Hashes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Instances of class </a:t>
            </a:r>
            <a:r>
              <a:rPr lang="en-US" b="1" dirty="0">
                <a:latin typeface="Courier New"/>
                <a:cs typeface="Courier New"/>
              </a:rPr>
              <a:t>Hash</a:t>
            </a:r>
          </a:p>
          <a:p>
            <a:r>
              <a:rPr lang="en-US" dirty="0"/>
              <a:t>Create with an hash literal, or </a:t>
            </a:r>
            <a:r>
              <a:rPr lang="en-US" b="1" dirty="0" err="1">
                <a:latin typeface="Courier New"/>
                <a:cs typeface="Courier New"/>
              </a:rPr>
              <a:t>Hash.new</a:t>
            </a:r>
            <a:endParaRPr lang="en-US" b="1" dirty="0">
              <a:latin typeface="Courier New"/>
              <a:cs typeface="Courier New"/>
            </a:endParaRPr>
          </a:p>
          <a:p>
            <a:pPr marL="514350" lvl="1" indent="0">
              <a:buNone/>
            </a:pPr>
            <a:r>
              <a:rPr lang="en-US" b="1" dirty="0">
                <a:latin typeface="Courier New"/>
                <a:cs typeface="Courier New"/>
              </a:rPr>
              <a:t>pets = { 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spot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=&gt;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 err="1">
                <a:latin typeface="Courier New"/>
                <a:cs typeface="Courier New"/>
              </a:rPr>
              <a:t>dog</a:t>
            </a:r>
            <a:r>
              <a:rPr lang="en-US" altLang="ja-JP" b="1" dirty="0" err="1">
                <a:latin typeface="Courier New"/>
                <a:cs typeface="Courier New"/>
              </a:rPr>
              <a:t>"</a:t>
            </a:r>
            <a:r>
              <a:rPr lang="en-US" b="1" dirty="0" err="1">
                <a:latin typeface="Courier New"/>
                <a:cs typeface="Courier New"/>
              </a:rPr>
              <a:t>,</a:t>
            </a:r>
            <a:r>
              <a:rPr lang="en-US" altLang="ja-JP" b="1" dirty="0" err="1">
                <a:latin typeface="Courier New"/>
                <a:cs typeface="Courier New"/>
              </a:rPr>
              <a:t>"</a:t>
            </a:r>
            <a:r>
              <a:rPr lang="en-US" b="1" dirty="0" err="1">
                <a:latin typeface="Courier New"/>
                <a:cs typeface="Courier New"/>
              </a:rPr>
              <a:t>puff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=&gt;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cat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 }</a:t>
            </a:r>
          </a:p>
          <a:p>
            <a:pPr marL="514350" lvl="1" indent="0">
              <a:buNone/>
            </a:pPr>
            <a:r>
              <a:rPr lang="en-US" b="1" dirty="0" err="1">
                <a:latin typeface="Courier New"/>
                <a:cs typeface="Courier New"/>
              </a:rPr>
              <a:t>tbl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Hash.new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Indexed with [ ] operator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pets["puff"]   pets["</a:t>
            </a:r>
            <a:r>
              <a:rPr lang="en-US" b="1" dirty="0" err="1">
                <a:latin typeface="Courier New"/>
                <a:cs typeface="Courier New"/>
              </a:rPr>
              <a:t>fido</a:t>
            </a:r>
            <a:r>
              <a:rPr lang="en-US" b="1" dirty="0">
                <a:latin typeface="Courier New"/>
                <a:cs typeface="Courier New"/>
              </a:rPr>
              <a:t>"]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pets["</a:t>
            </a:r>
            <a:r>
              <a:rPr lang="en-US" b="1" dirty="0" err="1">
                <a:latin typeface="Courier New"/>
                <a:cs typeface="Courier New"/>
              </a:rPr>
              <a:t>cheeta</a:t>
            </a:r>
            <a:r>
              <a:rPr lang="en-US" b="1" dirty="0">
                <a:latin typeface="Courier New"/>
                <a:cs typeface="Courier New"/>
              </a:rPr>
              <a:t>"] = "monkey" </a:t>
            </a:r>
          </a:p>
          <a:p>
            <a:pPr lvl="1"/>
            <a:r>
              <a:rPr lang="en-US" dirty="0"/>
              <a:t>Can use almost anything as key type; can use anything as element type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9310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Containers and Iterators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All containers respond to the message </a:t>
            </a:r>
            <a:r>
              <a:rPr lang="ja-JP" altLang="en-US" dirty="0"/>
              <a:t>“</a:t>
            </a:r>
            <a:r>
              <a:rPr lang="en-US" dirty="0"/>
              <a:t>each</a:t>
            </a:r>
            <a:r>
              <a:rPr lang="ja-JP" altLang="en-US" dirty="0"/>
              <a:t>”</a:t>
            </a:r>
            <a:r>
              <a:rPr lang="en-US" dirty="0"/>
              <a:t>, executing a block of code for each item in the container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 err="1">
                <a:latin typeface="Courier New"/>
                <a:cs typeface="Courier New"/>
              </a:rPr>
              <a:t>words.each</a:t>
            </a:r>
            <a:r>
              <a:rPr lang="en-US" b="1" dirty="0">
                <a:latin typeface="Courier New"/>
                <a:cs typeface="Courier New"/>
              </a:rPr>
              <a:t> { puts "another word" }</a:t>
            </a:r>
          </a:p>
          <a:p>
            <a:pPr marL="914400" lvl="2" indent="0">
              <a:buNone/>
            </a:pPr>
            <a:r>
              <a:rPr lang="en-US" b="1" dirty="0" err="1">
                <a:latin typeface="Courier New"/>
                <a:cs typeface="Courier New"/>
              </a:rPr>
              <a:t>words.each</a:t>
            </a:r>
            <a:r>
              <a:rPr lang="en-US" b="1" dirty="0">
                <a:latin typeface="Courier New"/>
                <a:cs typeface="Courier New"/>
              </a:rPr>
              <a:t> { | w | puts w }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781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 block is a sequence of statements surrounded by { … } or </a:t>
            </a:r>
            <a:r>
              <a:rPr lang="en-US" b="1" dirty="0">
                <a:latin typeface="Courier New"/>
                <a:cs typeface="Courier New"/>
              </a:rPr>
              <a:t>do</a:t>
            </a:r>
            <a:r>
              <a:rPr lang="en-US" b="1" dirty="0"/>
              <a:t> </a:t>
            </a:r>
            <a:r>
              <a:rPr lang="en-US" dirty="0"/>
              <a:t>… </a:t>
            </a:r>
            <a:r>
              <a:rPr lang="en-US" b="1" dirty="0">
                <a:latin typeface="Courier New"/>
                <a:cs typeface="Courier New"/>
              </a:rPr>
              <a:t>end</a:t>
            </a:r>
          </a:p>
          <a:p>
            <a:r>
              <a:rPr lang="en-US" dirty="0"/>
              <a:t>Blocks must appear immediately following the method call that executes them, on the same line</a:t>
            </a:r>
          </a:p>
          <a:p>
            <a:r>
              <a:rPr lang="en-US" dirty="0"/>
              <a:t>Blocks may have 1 or more parameters at the beginning surrounded by | … |</a:t>
            </a:r>
          </a:p>
          <a:p>
            <a:pPr lvl="1"/>
            <a:r>
              <a:rPr lang="en-US" dirty="0"/>
              <a:t>Initialized by the method that runs (executes, “calls”) the block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4828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Blocks as Closures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Blocks can access variables in surrounding scopes</a:t>
            </a:r>
          </a:p>
          <a:p>
            <a:pPr marL="514350" lvl="1" indent="0">
              <a:buNone/>
            </a:pPr>
            <a:r>
              <a:rPr lang="en-US" b="1" dirty="0">
                <a:latin typeface="Courier New"/>
                <a:cs typeface="Courier New"/>
              </a:rPr>
              <a:t>wordlist = ""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 err="1">
                <a:latin typeface="Courier New"/>
                <a:cs typeface="Courier New"/>
              </a:rPr>
              <a:t>words.each</a:t>
            </a:r>
            <a:r>
              <a:rPr lang="en-US" b="1" dirty="0">
                <a:latin typeface="Courier New"/>
                <a:cs typeface="Courier New"/>
              </a:rPr>
              <a:t> { |w| wordlist = wordlist +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						w + " " }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These are almost, but not quite, first-class closures (some differences in scope rules compared to Racket)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8922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More Block Uses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Besides iterating through containers, blocks are used in many other contexts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3.times { puts "hello" }</a:t>
            </a:r>
          </a:p>
          <a:p>
            <a:pPr marL="914400" lvl="2" indent="0">
              <a:buNone/>
            </a:pPr>
            <a:endParaRPr lang="en-US" b="1" dirty="0">
              <a:latin typeface="Courier New"/>
              <a:cs typeface="Courier New"/>
            </a:endParaRP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n = 0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100.times { | k | n += k }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puts </a:t>
            </a:r>
            <a:r>
              <a:rPr lang="en-US" altLang="ja-JP" b="1" dirty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sum of 0 + … + 99 is " + 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86214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986</TotalTime>
  <Words>969</Words>
  <Application>Microsoft Macintosh PowerPoint</Application>
  <PresentationFormat>On-screen Show (4:3)</PresentationFormat>
  <Paragraphs>157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Times New Roman</vt:lpstr>
      <vt:lpstr>Wingdings</vt:lpstr>
      <vt:lpstr>simple</vt:lpstr>
      <vt:lpstr>CSE 413 Programming Languages &amp; Implementation</vt:lpstr>
      <vt:lpstr>The Plan</vt:lpstr>
      <vt:lpstr>Containers in Ruby</vt:lpstr>
      <vt:lpstr>Ruby Arrays</vt:lpstr>
      <vt:lpstr>Ruby Hashes</vt:lpstr>
      <vt:lpstr>Containers and Iterators</vt:lpstr>
      <vt:lpstr>Blocks</vt:lpstr>
      <vt:lpstr>Blocks as Closures</vt:lpstr>
      <vt:lpstr>More Block Uses</vt:lpstr>
      <vt:lpstr>Block Execution</vt:lpstr>
      <vt:lpstr>yield</vt:lpstr>
      <vt:lpstr>yield with arguments</vt:lpstr>
      <vt:lpstr>Blocks are “second-class”</vt:lpstr>
      <vt:lpstr>First-class closures</vt:lpstr>
      <vt:lpstr>Creating Procs: examples</vt:lpstr>
      <vt:lpstr>Procs vs. Lambdas</vt:lpstr>
      <vt:lpstr>Coming up next time…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137</cp:revision>
  <cp:lastPrinted>2014-10-31T05:21:44Z</cp:lastPrinted>
  <dcterms:created xsi:type="dcterms:W3CDTF">2012-03-07T18:29:58Z</dcterms:created>
  <dcterms:modified xsi:type="dcterms:W3CDTF">2021-05-04T23:24:04Z</dcterms:modified>
</cp:coreProperties>
</file>