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85" r:id="rId2"/>
    <p:sldId id="306" r:id="rId3"/>
    <p:sldId id="307" r:id="rId4"/>
    <p:sldId id="315" r:id="rId5"/>
    <p:sldId id="295" r:id="rId6"/>
    <p:sldId id="298" r:id="rId7"/>
    <p:sldId id="316" r:id="rId8"/>
    <p:sldId id="299" r:id="rId9"/>
    <p:sldId id="308" r:id="rId10"/>
    <p:sldId id="309" r:id="rId11"/>
    <p:sldId id="310" r:id="rId12"/>
    <p:sldId id="300" r:id="rId13"/>
    <p:sldId id="302" r:id="rId14"/>
    <p:sldId id="313" r:id="rId15"/>
    <p:sldId id="312" r:id="rId16"/>
    <p:sldId id="303" r:id="rId17"/>
    <p:sldId id="304" r:id="rId18"/>
    <p:sldId id="305" r:id="rId19"/>
    <p:sldId id="311" r:id="rId20"/>
  </p:sldIdLst>
  <p:sldSz cx="9144000" cy="6858000" type="screen4x3"/>
  <p:notesSz cx="6934200" cy="9220200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8000"/>
    <a:srgbClr val="FF0066"/>
    <a:srgbClr val="FFFF00"/>
    <a:srgbClr val="FF0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86" autoAdjust="0"/>
    <p:restoredTop sz="84470" autoAdjust="0"/>
  </p:normalViewPr>
  <p:slideViewPr>
    <p:cSldViewPr>
      <p:cViewPr varScale="1">
        <p:scale>
          <a:sx n="100" d="100"/>
          <a:sy n="100" d="100"/>
        </p:scale>
        <p:origin x="86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2832" y="200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 dirty="0"/>
            </a:lvl1pPr>
          </a:lstStyle>
          <a:p>
            <a:pPr>
              <a:defRPr/>
            </a:pPr>
            <a:r>
              <a:rPr lang="en-US" dirty="0"/>
              <a:t>CSE 413 21sp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4490ECC9-DBDA-4236-ABEF-47C2FD79DC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99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80" y="1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58" y="4379901"/>
            <a:ext cx="5086284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0C86982-0651-4A87-8CCD-A42616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628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32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762000" y="57912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8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1F6C098-13F0-41FA-8110-EA5113992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0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ACDB-C1BA-4139-A3B5-ECE71C1D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5BC84-1DEC-4E9D-8DD0-2C203C730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CF16-E0F0-4B7F-BDAB-0ED6A37A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2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4CED-1F2F-4C0D-A4F7-58F3EB91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BA81-96FB-474D-A3C6-C60125E8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CD30-6C9D-46DE-B266-6B0D81F4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E8722-9256-42EB-B779-63A99D304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983B7-E459-4701-B580-D0BD95C5F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4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64B7-D971-4815-8FF7-96068F85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15EA6-3B7E-4A7B-BCDE-0EB3FFF8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12A14B3B-27EA-4853-B4FC-2EDFCA0593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0.xml"/><Relationship Id="rId1" Type="http://schemas.openxmlformats.org/officeDocument/2006/relationships/tags" Target="../tags/tag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2.xml"/><Relationship Id="rId1" Type="http://schemas.openxmlformats.org/officeDocument/2006/relationships/tags" Target="../tags/tag2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413</a:t>
            </a:r>
            <a:br>
              <a:rPr lang="en-US" dirty="0"/>
            </a:br>
            <a:r>
              <a:rPr lang="en-US" dirty="0"/>
              <a:t>Programming Languages &amp;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Hal Perkins</a:t>
            </a:r>
          </a:p>
          <a:p>
            <a:r>
              <a:rPr lang="en-US" dirty="0"/>
              <a:t>Spring 2021</a:t>
            </a:r>
          </a:p>
          <a:p>
            <a:r>
              <a:rPr lang="en-US" dirty="0"/>
              <a:t>Introduction to Ruby</a:t>
            </a:r>
          </a:p>
          <a:p>
            <a:r>
              <a:rPr lang="en-US" sz="1600" dirty="0"/>
              <a:t>(adapted from CSE 341, Dan Grossman)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891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class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Courier New"/>
                <a:cs typeface="Courier New"/>
              </a:rPr>
              <a:t>ClassName.new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args</a:t>
            </a:r>
            <a:r>
              <a:rPr lang="en-US" b="1" dirty="0">
                <a:latin typeface="Courier New"/>
                <a:cs typeface="Courier New"/>
              </a:rPr>
              <a:t>)</a:t>
            </a:r>
            <a:r>
              <a:rPr lang="en-US" dirty="0"/>
              <a:t> creates a new instance of </a:t>
            </a:r>
            <a:r>
              <a:rPr lang="en-US" b="1" dirty="0" err="1">
                <a:latin typeface="Courier New"/>
                <a:cs typeface="Courier New"/>
              </a:rPr>
              <a:t>ClassName</a:t>
            </a:r>
            <a:r>
              <a:rPr lang="en-US" dirty="0"/>
              <a:t> and calls its </a:t>
            </a:r>
            <a:r>
              <a:rPr lang="en-US" b="1" dirty="0">
                <a:latin typeface="Courier New"/>
                <a:cs typeface="Courier New"/>
              </a:rPr>
              <a:t>initialize</a:t>
            </a:r>
            <a:r>
              <a:rPr lang="en-US" dirty="0"/>
              <a:t> method with </a:t>
            </a:r>
            <a:r>
              <a:rPr lang="en-US" dirty="0" err="1"/>
              <a:t>args</a:t>
            </a:r>
            <a:endParaRPr lang="en-US" dirty="0"/>
          </a:p>
          <a:p>
            <a:r>
              <a:rPr lang="en-US" dirty="0"/>
              <a:t>Every variable references an object (possibly the </a:t>
            </a:r>
            <a:r>
              <a:rPr lang="en-US" b="1" dirty="0">
                <a:latin typeface="Courier New"/>
                <a:cs typeface="Courier New"/>
              </a:rPr>
              <a:t>nil</a:t>
            </a:r>
            <a:r>
              <a:rPr lang="en-US" dirty="0"/>
              <a:t> object – and </a:t>
            </a:r>
            <a:r>
              <a:rPr lang="en-US" b="1" dirty="0">
                <a:latin typeface="Courier New"/>
                <a:cs typeface="Courier New"/>
              </a:rPr>
              <a:t>nil</a:t>
            </a:r>
            <a:r>
              <a:rPr lang="en-US" dirty="0"/>
              <a:t> really </a:t>
            </a:r>
            <a:r>
              <a:rPr lang="en-US" i="1" dirty="0"/>
              <a:t>is</a:t>
            </a:r>
            <a:r>
              <a:rPr lang="en-US" dirty="0"/>
              <a:t> an object)</a:t>
            </a:r>
          </a:p>
          <a:p>
            <a:pPr lvl="1"/>
            <a:r>
              <a:rPr lang="en-US" dirty="0"/>
              <a:t>Local variables (in a method) </a:t>
            </a:r>
            <a:r>
              <a:rPr lang="en-US" b="1" dirty="0">
                <a:latin typeface="Courier New"/>
                <a:cs typeface="Courier New"/>
              </a:rPr>
              <a:t>foo</a:t>
            </a:r>
            <a:endParaRPr lang="en-US" dirty="0"/>
          </a:p>
          <a:p>
            <a:pPr lvl="1"/>
            <a:r>
              <a:rPr lang="en-US" dirty="0"/>
              <a:t>Instance variables (fields) </a:t>
            </a:r>
            <a:r>
              <a:rPr lang="en-US" b="1" dirty="0">
                <a:latin typeface="Courier New"/>
                <a:cs typeface="Courier New"/>
              </a:rPr>
              <a:t>@foo</a:t>
            </a:r>
            <a:endParaRPr lang="en-US" dirty="0"/>
          </a:p>
          <a:p>
            <a:pPr lvl="1"/>
            <a:r>
              <a:rPr lang="en-US" dirty="0"/>
              <a:t>Class variables (static fields) </a:t>
            </a:r>
            <a:r>
              <a:rPr lang="en-US" b="1" dirty="0">
                <a:latin typeface="Courier New"/>
                <a:cs typeface="Courier New"/>
              </a:rPr>
              <a:t>@@foo</a:t>
            </a:r>
          </a:p>
          <a:p>
            <a:pPr lvl="1"/>
            <a:r>
              <a:rPr lang="en-US" dirty="0"/>
              <a:t>Global variables and constants </a:t>
            </a:r>
            <a:r>
              <a:rPr lang="en-US" b="1" dirty="0">
                <a:latin typeface="Courier New"/>
                <a:cs typeface="Courier New"/>
              </a:rPr>
              <a:t>$foo $MAX</a:t>
            </a:r>
          </a:p>
          <a:p>
            <a:pPr lvl="1"/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22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class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use an object with a method call</a:t>
            </a:r>
          </a:p>
          <a:p>
            <a:pPr lvl="1"/>
            <a:r>
              <a:rPr lang="en-US" dirty="0"/>
              <a:t>Also known as message send</a:t>
            </a:r>
          </a:p>
          <a:p>
            <a:pPr lvl="1"/>
            <a:r>
              <a:rPr lang="en-US" dirty="0"/>
              <a:t>Object’s class determines its behavior</a:t>
            </a:r>
          </a:p>
          <a:p>
            <a:pPr lvl="1"/>
            <a:endParaRPr lang="en-US" dirty="0"/>
          </a:p>
          <a:p>
            <a:r>
              <a:rPr lang="en-US" dirty="0"/>
              <a:t>Examples:  </a:t>
            </a:r>
            <a:r>
              <a:rPr lang="en-US" b="1" dirty="0" err="1">
                <a:latin typeface="Courier New"/>
                <a:cs typeface="Courier New"/>
              </a:rPr>
              <a:t>x.m</a:t>
            </a:r>
            <a:r>
              <a:rPr lang="en-US" b="1" dirty="0">
                <a:latin typeface="Courier New"/>
                <a:cs typeface="Courier New"/>
              </a:rPr>
              <a:t> 4  x.m1.m2(y.m3)  -42.abs  </a:t>
            </a:r>
          </a:p>
          <a:p>
            <a:pPr lvl="1"/>
            <a:r>
              <a:rPr lang="en-US" b="1" dirty="0">
                <a:latin typeface="Courier New"/>
                <a:cs typeface="Courier New"/>
              </a:rPr>
              <a:t>m</a:t>
            </a:r>
            <a:r>
              <a:rPr lang="en-US" dirty="0"/>
              <a:t> and </a:t>
            </a:r>
            <a:r>
              <a:rPr lang="en-US" b="1" dirty="0">
                <a:latin typeface="Courier New"/>
                <a:cs typeface="Courier New"/>
              </a:rPr>
              <a:t>m(…) </a:t>
            </a:r>
            <a:r>
              <a:rPr lang="en-US" dirty="0"/>
              <a:t>are syntactic sugar for </a:t>
            </a:r>
            <a:r>
              <a:rPr lang="en-US" b="1" dirty="0" err="1">
                <a:latin typeface="Courier New"/>
                <a:cs typeface="Courier New"/>
              </a:rPr>
              <a:t>self.m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dirty="0"/>
              <a:t>and </a:t>
            </a:r>
            <a:r>
              <a:rPr lang="en-US" b="1" dirty="0" err="1">
                <a:latin typeface="Courier New"/>
                <a:cs typeface="Courier New"/>
              </a:rPr>
              <a:t>self.m</a:t>
            </a:r>
            <a:r>
              <a:rPr lang="en-US" b="1" dirty="0">
                <a:latin typeface="Courier New"/>
                <a:cs typeface="Courier New"/>
              </a:rPr>
              <a:t>(…)</a:t>
            </a:r>
          </a:p>
          <a:p>
            <a:pPr lvl="1"/>
            <a:r>
              <a:rPr lang="en-US" b="1" dirty="0">
                <a:latin typeface="Courier New"/>
                <a:cs typeface="Courier New"/>
              </a:rPr>
              <a:t>e1+e2 </a:t>
            </a:r>
            <a:r>
              <a:rPr lang="en-US" dirty="0"/>
              <a:t>is sugar for </a:t>
            </a:r>
            <a:r>
              <a:rPr lang="en-US" b="1" dirty="0">
                <a:latin typeface="Courier New"/>
                <a:cs typeface="Courier New"/>
              </a:rPr>
              <a:t>e1.+(e2)  </a:t>
            </a:r>
            <a:r>
              <a:rPr lang="en-US" dirty="0"/>
              <a:t>(yup, really!!!)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643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No Variable Declarations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600200"/>
            <a:ext cx="7772400" cy="4800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If you assign to a variable, it’s mutation</a:t>
            </a:r>
          </a:p>
          <a:p>
            <a:r>
              <a:rPr lang="en-US" dirty="0"/>
              <a:t>If the variable is not in scope, it is created(!)   (Do not </a:t>
            </a:r>
            <a:r>
              <a:rPr lang="en-US" dirty="0" err="1"/>
              <a:t>mispeal</a:t>
            </a:r>
            <a:r>
              <a:rPr lang="en-US" dirty="0"/>
              <a:t> things!!)</a:t>
            </a:r>
          </a:p>
          <a:p>
            <a:pPr lvl="1"/>
            <a:r>
              <a:rPr lang="en-US" dirty="0"/>
              <a:t>Scope of new variable is the method you are in</a:t>
            </a:r>
          </a:p>
          <a:p>
            <a:r>
              <a:rPr lang="en-US" dirty="0"/>
              <a:t>Same with fields: if you assign to a field, that object has that field</a:t>
            </a:r>
          </a:p>
          <a:p>
            <a:pPr lvl="1"/>
            <a:r>
              <a:rPr lang="en-US" dirty="0"/>
              <a:t>So different objects of the same class can have different fields(!)</a:t>
            </a:r>
          </a:p>
          <a:p>
            <a:r>
              <a:rPr lang="en-US" dirty="0"/>
              <a:t>Fewer keystrokes in programs, “cuts down on typing”, but compiler catches fewer bugs</a:t>
            </a:r>
          </a:p>
          <a:p>
            <a:pPr lvl="1"/>
            <a:r>
              <a:rPr lang="en-US" dirty="0"/>
              <a:t>A hallmark of “scripting languages”</a:t>
            </a:r>
          </a:p>
          <a:p>
            <a:pPr lvl="1"/>
            <a:r>
              <a:rPr lang="en-US" dirty="0"/>
              <a:t>Thorough testing will catch bugs anyway (claim)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448867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Protection?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Fields are inaccessible outside (individual) instances (unlike Java where protection is based on classes)</a:t>
            </a:r>
          </a:p>
          <a:p>
            <a:pPr lvl="1"/>
            <a:r>
              <a:rPr lang="en-US" dirty="0"/>
              <a:t>All instance variables are (object) private</a:t>
            </a:r>
          </a:p>
          <a:p>
            <a:pPr lvl="1"/>
            <a:r>
              <a:rPr lang="en-US" dirty="0"/>
              <a:t>Define getter/setter methods as needed</a:t>
            </a:r>
          </a:p>
          <a:p>
            <a:r>
              <a:rPr lang="en-US" dirty="0"/>
              <a:t>Methods are public, protected, private</a:t>
            </a:r>
          </a:p>
          <a:p>
            <a:pPr lvl="1"/>
            <a:r>
              <a:rPr lang="en-US" dirty="0"/>
              <a:t>public is the default</a:t>
            </a:r>
          </a:p>
          <a:p>
            <a:pPr lvl="1"/>
            <a:r>
              <a:rPr lang="en-US" dirty="0"/>
              <a:t>protected: only callable from class or subclass object</a:t>
            </a:r>
          </a:p>
          <a:p>
            <a:pPr lvl="1"/>
            <a:r>
              <a:rPr lang="en-US" dirty="0"/>
              <a:t>private: only callable from self </a:t>
            </a:r>
          </a:p>
          <a:p>
            <a:pPr lvl="1"/>
            <a:r>
              <a:rPr lang="en-US" dirty="0"/>
              <a:t>protected &amp; private differ from Java (how?)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688017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Getters and setters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724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If you want outside access, must define methods</a:t>
            </a:r>
          </a:p>
          <a:p>
            <a:pPr marL="800100" lvl="2" indent="0">
              <a:buNone/>
            </a:pPr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foo		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foo= x</a:t>
            </a:r>
          </a:p>
          <a:p>
            <a:pPr marL="800100" lvl="2" indent="0">
              <a:buNone/>
            </a:pPr>
            <a:r>
              <a:rPr lang="en-US" b="1" dirty="0">
                <a:latin typeface="Courier New"/>
                <a:cs typeface="Courier New"/>
              </a:rPr>
              <a:t>	  @foo		  @foo = x</a:t>
            </a:r>
          </a:p>
          <a:p>
            <a:pPr marL="800100" lvl="2" indent="0">
              <a:buNone/>
            </a:pPr>
            <a:r>
              <a:rPr lang="en-US" b="1" dirty="0">
                <a:latin typeface="Courier New"/>
                <a:cs typeface="Courier New"/>
              </a:rPr>
              <a:t>	end			end</a:t>
            </a:r>
          </a:p>
          <a:p>
            <a:r>
              <a:rPr lang="en-US" dirty="0"/>
              <a:t>The foo= convention allows sugar via extra spaces</a:t>
            </a:r>
          </a:p>
          <a:p>
            <a:pPr marL="800100" lvl="2" indent="0">
              <a:buNone/>
            </a:pPr>
            <a:r>
              <a:rPr lang="en-US" dirty="0"/>
              <a:t>	</a:t>
            </a:r>
            <a:r>
              <a:rPr lang="en-US" b="1" dirty="0" err="1">
                <a:latin typeface="Courier New"/>
                <a:cs typeface="Courier New"/>
              </a:rPr>
              <a:t>x.foo</a:t>
            </a:r>
            <a:r>
              <a:rPr lang="en-US" b="1" dirty="0">
                <a:latin typeface="Courier New"/>
                <a:cs typeface="Courier New"/>
              </a:rPr>
              <a:t>		</a:t>
            </a:r>
            <a:r>
              <a:rPr lang="en-US" b="1" dirty="0" err="1">
                <a:latin typeface="Courier New"/>
                <a:cs typeface="Courier New"/>
              </a:rPr>
              <a:t>x.foo</a:t>
            </a:r>
            <a:r>
              <a:rPr lang="en-US" b="1" dirty="0">
                <a:latin typeface="Courier New"/>
                <a:cs typeface="Courier New"/>
              </a:rPr>
              <a:t> = 42</a:t>
            </a:r>
          </a:p>
          <a:p>
            <a:r>
              <a:rPr lang="en-US" dirty="0"/>
              <a:t>Shorter syntax for defining getters/setters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 err="1">
                <a:latin typeface="Courier New"/>
                <a:cs typeface="Courier New"/>
              </a:rPr>
              <a:t>attr_reader</a:t>
            </a:r>
            <a:r>
              <a:rPr lang="en-US" b="1" dirty="0">
                <a:latin typeface="Courier New"/>
                <a:cs typeface="Courier New"/>
              </a:rPr>
              <a:t> :foo  </a:t>
            </a:r>
            <a:r>
              <a:rPr lang="en-US" b="1" dirty="0" err="1">
                <a:latin typeface="Courier New"/>
                <a:cs typeface="Courier New"/>
              </a:rPr>
              <a:t>attr_writer</a:t>
            </a:r>
            <a:r>
              <a:rPr lang="en-US" b="1" dirty="0">
                <a:latin typeface="Courier New"/>
                <a:cs typeface="Courier New"/>
              </a:rPr>
              <a:t> :foo</a:t>
            </a:r>
          </a:p>
          <a:p>
            <a:r>
              <a:rPr lang="en-US" dirty="0"/>
              <a:t>Overall, requiring getters/setters is more uniform, OO</a:t>
            </a:r>
          </a:p>
          <a:p>
            <a:pPr lvl="1"/>
            <a:r>
              <a:rPr lang="en-US" dirty="0"/>
              <a:t>Can change methods later without changing clients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364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definitions are dynamic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definitions in Ruby are dynamic</a:t>
            </a:r>
          </a:p>
          <a:p>
            <a:r>
              <a:rPr lang="en-US" dirty="0"/>
              <a:t>Example: Any code can add or remove methods on existing classes</a:t>
            </a:r>
          </a:p>
          <a:p>
            <a:pPr lvl="1"/>
            <a:r>
              <a:rPr lang="en-US" dirty="0"/>
              <a:t>Very occasionally useful (or cute) to add your own method to an existing class that is then visible to all instances of that class</a:t>
            </a:r>
          </a:p>
          <a:p>
            <a:r>
              <a:rPr lang="en-US" dirty="0"/>
              <a:t>Changing a class affects all instances – even if already created</a:t>
            </a:r>
          </a:p>
          <a:p>
            <a:pPr lvl="1"/>
            <a:r>
              <a:rPr lang="en-US" dirty="0"/>
              <a:t>Disastrous example: changing </a:t>
            </a:r>
            <a:r>
              <a:rPr lang="en-US" b="1" dirty="0" err="1">
                <a:latin typeface="Courier New"/>
                <a:cs typeface="Courier New"/>
              </a:rPr>
              <a:t>Fixnum</a:t>
            </a:r>
            <a:r>
              <a:rPr lang="en-US" dirty="0" err="1"/>
              <a:t>’s</a:t>
            </a:r>
            <a:r>
              <a:rPr lang="en-US" dirty="0"/>
              <a:t> + method</a:t>
            </a:r>
          </a:p>
          <a:p>
            <a:r>
              <a:rPr lang="en-US" dirty="0"/>
              <a:t>Overall: a simple language where everything can be changed and method lookup uses instance’s classes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286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/>
              <a:t>Unusual syntax</a:t>
            </a:r>
            <a:br>
              <a:rPr lang="en-US" dirty="0"/>
            </a:br>
            <a:r>
              <a:rPr lang="en-US" sz="2400" dirty="0"/>
              <a:t>(add to this list as you discover things)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Newlines often matter – example: don’t need semi-colon if a statement ends a line</a:t>
            </a:r>
          </a:p>
          <a:p>
            <a:r>
              <a:rPr lang="en-US" dirty="0"/>
              <a:t>Message sends (function calls) with 0 or 1 arguments often don’t need parentheses</a:t>
            </a:r>
          </a:p>
          <a:p>
            <a:r>
              <a:rPr lang="en-US" dirty="0"/>
              <a:t>Infix operations like + are just message sends</a:t>
            </a:r>
          </a:p>
          <a:p>
            <a:r>
              <a:rPr lang="en-US" dirty="0"/>
              <a:t>Can define operators including = [ ]</a:t>
            </a:r>
          </a:p>
          <a:p>
            <a:r>
              <a:rPr lang="en-US" dirty="0"/>
              <a:t>Conditional expressions </a:t>
            </a:r>
            <a:r>
              <a:rPr lang="en-US" i="1" dirty="0"/>
              <a:t>e1</a:t>
            </a:r>
            <a:r>
              <a:rPr lang="en-US" dirty="0"/>
              <a:t> </a:t>
            </a:r>
            <a:r>
              <a:rPr lang="en-US" b="1" dirty="0">
                <a:latin typeface="Courier New"/>
                <a:cs typeface="Courier New"/>
              </a:rPr>
              <a:t>if</a:t>
            </a:r>
            <a:r>
              <a:rPr lang="en-US" dirty="0"/>
              <a:t> </a:t>
            </a:r>
            <a:r>
              <a:rPr lang="en-US" i="1" dirty="0"/>
              <a:t>e2</a:t>
            </a:r>
            <a:r>
              <a:rPr lang="en-US" dirty="0"/>
              <a:t> and similar things (as well is </a:t>
            </a:r>
            <a:r>
              <a:rPr lang="en-US" b="1" dirty="0">
                <a:latin typeface="Courier New"/>
                <a:cs typeface="Courier New"/>
              </a:rPr>
              <a:t>if</a:t>
            </a:r>
            <a:r>
              <a:rPr lang="en-US" dirty="0"/>
              <a:t> e1 </a:t>
            </a:r>
            <a:r>
              <a:rPr lang="en-US" b="1" dirty="0">
                <a:latin typeface="Courier New"/>
                <a:cs typeface="Courier New"/>
              </a:rPr>
              <a:t>then</a:t>
            </a:r>
            <a:r>
              <a:rPr lang="en-US" dirty="0"/>
              <a:t> e2)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467703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/>
              <a:t>Unusual syntax</a:t>
            </a:r>
            <a:br>
              <a:rPr lang="en-US" dirty="0"/>
            </a:br>
            <a:r>
              <a:rPr lang="en-US" sz="2400" dirty="0"/>
              <a:t>(add to this list as you discover things)</a:t>
            </a:r>
            <a:endParaRPr lang="en-US" sz="3200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Classes don</a:t>
            </a:r>
            <a:r>
              <a:rPr lang="ja-JP" altLang="en-US" dirty="0"/>
              <a:t>’</a:t>
            </a:r>
            <a:r>
              <a:rPr lang="en-US" dirty="0"/>
              <a:t>t need to be defined in one place (similar to C#, not Java or C++)</a:t>
            </a:r>
          </a:p>
          <a:p>
            <a:pPr lvl="1"/>
            <a:r>
              <a:rPr lang="en-US" dirty="0"/>
              <a:t>A class definition can span multiple files</a:t>
            </a:r>
          </a:p>
          <a:p>
            <a:r>
              <a:rPr lang="en-US" dirty="0"/>
              <a:t>Class names must be capitalized</a:t>
            </a:r>
          </a:p>
          <a:p>
            <a:r>
              <a:rPr lang="en-US" b="1" dirty="0">
                <a:latin typeface="Courier New"/>
                <a:cs typeface="Courier New"/>
              </a:rPr>
              <a:t>self</a:t>
            </a:r>
            <a:r>
              <a:rPr lang="en-US" dirty="0"/>
              <a:t> is Java</a:t>
            </a:r>
            <a:r>
              <a:rPr lang="ja-JP" altLang="en-US" dirty="0"/>
              <a:t>’</a:t>
            </a:r>
            <a:r>
              <a:rPr lang="en-US" dirty="0"/>
              <a:t>s </a:t>
            </a:r>
            <a:r>
              <a:rPr lang="ja-JP" altLang="en-US" dirty="0"/>
              <a:t>“</a:t>
            </a:r>
            <a:r>
              <a:rPr lang="en-US" dirty="0"/>
              <a:t>this</a:t>
            </a:r>
            <a:r>
              <a:rPr lang="ja-JP" altLang="en-US" dirty="0"/>
              <a:t>”</a:t>
            </a:r>
            <a:endParaRPr lang="en-US" dirty="0"/>
          </a:p>
          <a:p>
            <a:r>
              <a:rPr lang="en-US" dirty="0"/>
              <a:t>Loops, conditionals, classes, methods are self-bracketing (end with </a:t>
            </a:r>
            <a:r>
              <a:rPr lang="en-US" b="1" dirty="0">
                <a:latin typeface="Courier New"/>
                <a:cs typeface="Courier New"/>
              </a:rPr>
              <a:t>end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Actually not unusual except for programmers with too much exposure to C/Java/C#/C++ and other languages of the curly brace persuasion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7186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A bit about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Everything is an expression and produces a value</a:t>
            </a:r>
          </a:p>
          <a:p>
            <a:r>
              <a:rPr lang="en-US" b="1" dirty="0">
                <a:latin typeface="Courier New"/>
                <a:cs typeface="Courier New"/>
              </a:rPr>
              <a:t>nil</a:t>
            </a:r>
            <a:r>
              <a:rPr lang="en-US" dirty="0"/>
              <a:t> means </a:t>
            </a:r>
            <a:r>
              <a:rPr lang="ja-JP" altLang="en-US" dirty="0"/>
              <a:t>“</a:t>
            </a:r>
            <a:r>
              <a:rPr lang="en-US" dirty="0"/>
              <a:t>nothing</a:t>
            </a:r>
            <a:r>
              <a:rPr lang="ja-JP" altLang="en-US" dirty="0"/>
              <a:t>”</a:t>
            </a:r>
            <a:r>
              <a:rPr lang="en-US" dirty="0"/>
              <a:t>, but it is an object (an instance of class </a:t>
            </a:r>
            <a:r>
              <a:rPr lang="en-US" b="1" dirty="0" err="1">
                <a:latin typeface="Courier New"/>
                <a:cs typeface="Courier New"/>
              </a:rPr>
              <a:t>NilClass</a:t>
            </a:r>
            <a:r>
              <a:rPr lang="en-US" dirty="0"/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nil</a:t>
            </a:r>
            <a:r>
              <a:rPr lang="en-US" dirty="0"/>
              <a:t> and </a:t>
            </a:r>
            <a:r>
              <a:rPr lang="en-US" b="1" dirty="0">
                <a:latin typeface="Courier New"/>
                <a:cs typeface="Courier New"/>
              </a:rPr>
              <a:t>false</a:t>
            </a:r>
            <a:r>
              <a:rPr lang="en-US" dirty="0"/>
              <a:t> are false in a </a:t>
            </a:r>
            <a:r>
              <a:rPr lang="en-US" dirty="0" err="1"/>
              <a:t>boolean</a:t>
            </a:r>
            <a:r>
              <a:rPr lang="en-US" dirty="0"/>
              <a:t> context; everything else is true (including 0)</a:t>
            </a:r>
          </a:p>
          <a:p>
            <a:r>
              <a:rPr lang="ja-JP" altLang="en-US" dirty="0"/>
              <a:t>‘</a:t>
            </a:r>
            <a:r>
              <a:rPr lang="en-US" dirty="0"/>
              <a:t>strings</a:t>
            </a:r>
            <a:r>
              <a:rPr lang="ja-JP" altLang="en-US" dirty="0"/>
              <a:t>’</a:t>
            </a:r>
            <a:r>
              <a:rPr lang="en-US" dirty="0"/>
              <a:t> are taken literally (almost)</a:t>
            </a:r>
          </a:p>
          <a:p>
            <a:r>
              <a:rPr lang="ja-JP" altLang="en-US" dirty="0"/>
              <a:t>“</a:t>
            </a:r>
            <a:r>
              <a:rPr lang="en-US" dirty="0"/>
              <a:t>strings</a:t>
            </a:r>
            <a:r>
              <a:rPr lang="ja-JP" altLang="en-US" dirty="0"/>
              <a:t>”</a:t>
            </a:r>
            <a:r>
              <a:rPr lang="en-US" dirty="0"/>
              <a:t> allow more substitutions </a:t>
            </a:r>
          </a:p>
          <a:p>
            <a:pPr lvl="1"/>
            <a:r>
              <a:rPr lang="en-US" dirty="0"/>
              <a:t>including #{expressions}</a:t>
            </a:r>
          </a:p>
          <a:p>
            <a:pPr lvl="1"/>
            <a:r>
              <a:rPr lang="en-US" dirty="0"/>
              <a:t>(Elaborate regular expression package.  Won’t cover in class but learn/use when needed, like in hw7</a:t>
            </a:r>
            <a:r>
              <a:rPr lang="en-US" dirty="0">
                <a:sym typeface="Wingdings" pitchFamily="2" charset="2"/>
              </a:rPr>
              <a:t></a:t>
            </a:r>
            <a:r>
              <a:rPr lang="en-US" dirty="0"/>
              <a:t>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169293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648200"/>
          </a:xfrm>
        </p:spPr>
        <p:txBody>
          <a:bodyPr/>
          <a:lstStyle/>
          <a:p>
            <a:r>
              <a:rPr lang="en-US" dirty="0"/>
              <a:t>Expressions at top-level are evaluated in the context of an implicit “main” object with class </a:t>
            </a:r>
            <a:r>
              <a:rPr lang="en-US" b="1" dirty="0">
                <a:latin typeface="Courier New"/>
                <a:cs typeface="Courier New"/>
              </a:rPr>
              <a:t>Object  </a:t>
            </a:r>
          </a:p>
          <a:p>
            <a:pPr lvl="1"/>
            <a:r>
              <a:rPr lang="en-US" dirty="0"/>
              <a:t>That is how a standalone program can “get started” rather than requiring creating an object and calling a method (particularly useful in </a:t>
            </a:r>
            <a:r>
              <a:rPr lang="en-US" dirty="0" err="1"/>
              <a:t>irb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Top-level methods are added to </a:t>
            </a:r>
            <a:r>
              <a:rPr lang="en-US" b="1" dirty="0">
                <a:latin typeface="Courier New"/>
                <a:cs typeface="Courier New"/>
              </a:rPr>
              <a:t>Object</a:t>
            </a:r>
            <a:r>
              <a:rPr lang="en-US" dirty="0"/>
              <a:t>, which makes them available everywhere</a:t>
            </a:r>
          </a:p>
          <a:p>
            <a:endParaRPr lang="en-US" dirty="0"/>
          </a:p>
          <a:p>
            <a:r>
              <a:rPr lang="en-US" dirty="0" err="1"/>
              <a:t>irb</a:t>
            </a:r>
            <a:r>
              <a:rPr lang="en-US" dirty="0"/>
              <a:t>: Ruby REPL/interpreter</a:t>
            </a:r>
          </a:p>
          <a:p>
            <a:pPr lvl="1"/>
            <a:r>
              <a:rPr lang="en-US" dirty="0"/>
              <a:t>Use load “</a:t>
            </a:r>
            <a:r>
              <a:rPr lang="en-US" i="1" dirty="0" err="1"/>
              <a:t>filename</a:t>
            </a:r>
            <a:r>
              <a:rPr lang="en-US" dirty="0" err="1"/>
              <a:t>.rb</a:t>
            </a:r>
            <a:r>
              <a:rPr lang="en-US" dirty="0"/>
              <a:t>” to read code from file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931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Why Ruby?</a:t>
            </a:r>
          </a:p>
          <a:p>
            <a:r>
              <a:rPr lang="en-US" dirty="0"/>
              <a:t>Some basics of Ruby programs</a:t>
            </a:r>
          </a:p>
          <a:p>
            <a:pPr lvl="1"/>
            <a:r>
              <a:rPr lang="en-US" dirty="0"/>
              <a:t>Syntax</a:t>
            </a:r>
          </a:p>
          <a:p>
            <a:pPr lvl="1"/>
            <a:r>
              <a:rPr lang="en-US" dirty="0"/>
              <a:t>Classes, methods</a:t>
            </a:r>
          </a:p>
          <a:p>
            <a:pPr lvl="1"/>
            <a:r>
              <a:rPr lang="en-US" dirty="0"/>
              <a:t>Fields, variables, scope</a:t>
            </a:r>
          </a:p>
          <a:p>
            <a:pPr lvl="1"/>
            <a:r>
              <a:rPr lang="en-US" dirty="0"/>
              <a:t>Dynamic typing</a:t>
            </a:r>
          </a:p>
          <a:p>
            <a:r>
              <a:rPr lang="en-US" dirty="0"/>
              <a:t>We won’t cover all (or most) of the details in class</a:t>
            </a:r>
          </a:p>
          <a:p>
            <a:pPr marL="342900" lvl="1" indent="-342900">
              <a:buFontTx/>
              <a:buChar char="•"/>
            </a:pPr>
            <a:r>
              <a:rPr lang="en-US" dirty="0"/>
              <a:t>Focus on OO, dynamic typing, blocks, </a:t>
            </a:r>
            <a:r>
              <a:rPr lang="en-US" dirty="0" err="1"/>
              <a:t>mixins</a:t>
            </a:r>
            <a:endParaRPr lang="en-US" dirty="0"/>
          </a:p>
          <a:p>
            <a:r>
              <a:rPr lang="en-US" dirty="0"/>
              <a:t>References: online library docs +</a:t>
            </a:r>
          </a:p>
          <a:p>
            <a:pPr lvl="1"/>
            <a:r>
              <a:rPr lang="en-US" dirty="0"/>
              <a:t>Thomas </a:t>
            </a:r>
            <a:r>
              <a:rPr lang="en-US" i="1" dirty="0"/>
              <a:t>Programming Ruby</a:t>
            </a:r>
            <a:r>
              <a:rPr lang="en-US" dirty="0"/>
              <a:t> (4</a:t>
            </a:r>
            <a:r>
              <a:rPr lang="en-US" baseline="30000" dirty="0"/>
              <a:t>th</a:t>
            </a:r>
            <a:r>
              <a:rPr lang="en-US" dirty="0"/>
              <a:t> ed, v1.9-2.0, </a:t>
            </a:r>
            <a:r>
              <a:rPr lang="en-US" dirty="0" err="1"/>
              <a:t>chs</a:t>
            </a:r>
            <a:r>
              <a:rPr lang="en-US" dirty="0"/>
              <a:t>. 1-10; 1</a:t>
            </a:r>
            <a:r>
              <a:rPr lang="en-US" baseline="30000" dirty="0"/>
              <a:t>st</a:t>
            </a:r>
            <a:r>
              <a:rPr lang="en-US" dirty="0"/>
              <a:t> </a:t>
            </a:r>
            <a:r>
              <a:rPr lang="en-US" dirty="0" err="1"/>
              <a:t>ed</a:t>
            </a:r>
            <a:r>
              <a:rPr lang="en-US" dirty="0"/>
              <a:t> online, </a:t>
            </a:r>
            <a:r>
              <a:rPr lang="en-US" dirty="0" err="1"/>
              <a:t>ch</a:t>
            </a:r>
            <a:r>
              <a:rPr lang="en-US" dirty="0"/>
              <a:t> 1-8)</a:t>
            </a:r>
          </a:p>
          <a:p>
            <a:pPr lvl="2"/>
            <a:r>
              <a:rPr lang="en-US" dirty="0"/>
              <a:t>Electronic copies available ($) from publisher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621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We’ll use version 2.x for some recent x</a:t>
            </a:r>
          </a:p>
          <a:p>
            <a:pPr lvl="1"/>
            <a:r>
              <a:rPr lang="en-US" dirty="0"/>
              <a:t>REPL (</a:t>
            </a:r>
            <a:r>
              <a:rPr lang="en-US" dirty="0" err="1"/>
              <a:t>irb</a:t>
            </a:r>
            <a:r>
              <a:rPr lang="en-US" dirty="0"/>
              <a:t>) + full Ruby</a:t>
            </a:r>
          </a:p>
          <a:p>
            <a:pPr lvl="1"/>
            <a:r>
              <a:rPr lang="en-US" dirty="0"/>
              <a:t>Exact version shouldn’t matter for what we’re doing</a:t>
            </a:r>
          </a:p>
          <a:p>
            <a:r>
              <a:rPr lang="en-US" dirty="0"/>
              <a:t>Installation instructions, etc. on course web:</a:t>
            </a:r>
          </a:p>
          <a:p>
            <a:pPr lvl="1"/>
            <a:r>
              <a:rPr lang="en-US" dirty="0"/>
              <a:t>Windows: use “one click installer”</a:t>
            </a:r>
          </a:p>
          <a:p>
            <a:pPr lvl="1"/>
            <a:r>
              <a:rPr lang="en-US" dirty="0"/>
              <a:t>OS X: Recent OS X should have it already (run </a:t>
            </a:r>
            <a:r>
              <a:rPr lang="en-US" dirty="0" err="1"/>
              <a:t>irb</a:t>
            </a:r>
            <a:r>
              <a:rPr lang="en-US" dirty="0"/>
              <a:t> in a terminal window to see if it’s there); if not, get command-line tools and install</a:t>
            </a:r>
          </a:p>
          <a:p>
            <a:pPr lvl="2"/>
            <a:r>
              <a:rPr lang="en-US" dirty="0"/>
              <a:t>(If you install homebrew that should also have installed command-line tools with Ruby)</a:t>
            </a:r>
          </a:p>
          <a:p>
            <a:pPr lvl="1"/>
            <a:r>
              <a:rPr lang="en-US" dirty="0"/>
              <a:t>Linux: use your favorite package manager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242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Why?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>
                <a:latin typeface="Arial" charset="0"/>
              </a:rPr>
              <a:t>Because:</a:t>
            </a:r>
          </a:p>
          <a:p>
            <a:pPr lvl="1" eaLnBrk="1" hangingPunct="1"/>
            <a:r>
              <a:rPr lang="en-US" dirty="0">
                <a:latin typeface="Arial" charset="0"/>
              </a:rPr>
              <a:t>Pure object-oriented language</a:t>
            </a:r>
          </a:p>
          <a:p>
            <a:pPr lvl="2" eaLnBrk="1" hangingPunct="1"/>
            <a:r>
              <a:rPr lang="en-US" dirty="0">
                <a:latin typeface="Arial" charset="0"/>
              </a:rPr>
              <a:t>Interesting, not entirely obvious implications</a:t>
            </a:r>
          </a:p>
          <a:p>
            <a:pPr lvl="1" eaLnBrk="1" hangingPunct="1"/>
            <a:r>
              <a:rPr lang="en-US" dirty="0">
                <a:latin typeface="Arial" charset="0"/>
              </a:rPr>
              <a:t>Interesting design decisions </a:t>
            </a:r>
          </a:p>
          <a:p>
            <a:pPr lvl="2" eaLnBrk="1" hangingPunct="1"/>
            <a:r>
              <a:rPr lang="en-US" dirty="0">
                <a:latin typeface="Arial" charset="0"/>
              </a:rPr>
              <a:t>Type system, </a:t>
            </a:r>
            <a:r>
              <a:rPr lang="en-US" dirty="0" err="1">
                <a:latin typeface="Arial" charset="0"/>
              </a:rPr>
              <a:t>mixins</a:t>
            </a:r>
            <a:r>
              <a:rPr lang="en-US" dirty="0">
                <a:latin typeface="Arial" charset="0"/>
              </a:rPr>
              <a:t>, syntax (</a:t>
            </a:r>
            <a:r>
              <a:rPr lang="ja-JP" altLang="en-US" dirty="0">
                <a:latin typeface="Arial" charset="0"/>
              </a:rPr>
              <a:t>“</a:t>
            </a:r>
            <a:r>
              <a:rPr lang="en-US" dirty="0">
                <a:latin typeface="Arial" charset="0"/>
              </a:rPr>
              <a:t>friendly</a:t>
            </a:r>
            <a:r>
              <a:rPr lang="ja-JP" altLang="en-US" dirty="0">
                <a:latin typeface="Arial" charset="0"/>
              </a:rPr>
              <a:t>”</a:t>
            </a:r>
            <a:r>
              <a:rPr lang="en-US" dirty="0">
                <a:latin typeface="Arial" charset="0"/>
              </a:rPr>
              <a:t>), etc.</a:t>
            </a:r>
          </a:p>
          <a:p>
            <a:pPr eaLnBrk="1" hangingPunct="1"/>
            <a:r>
              <a:rPr lang="en-US" dirty="0">
                <a:latin typeface="Arial" charset="0"/>
              </a:rPr>
              <a:t>Also interesting, but we’re skipping: RAILS web framework</a:t>
            </a:r>
          </a:p>
          <a:p>
            <a:pPr lvl="1" eaLnBrk="1" hangingPunct="1"/>
            <a:r>
              <a:rPr lang="en-US" dirty="0">
                <a:latin typeface="Arial" charset="0"/>
              </a:rPr>
              <a:t>Major reason for industry interest in Ruby, but no time to cover (would take a month)</a:t>
            </a:r>
          </a:p>
          <a:p>
            <a:pPr lvl="1" eaLnBrk="1" hangingPunct="1"/>
            <a:r>
              <a:rPr lang="en-US" dirty="0">
                <a:latin typeface="Arial" charset="0"/>
              </a:rPr>
              <a:t>But you should be able to pick it up after 413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0927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sz="3600" dirty="0">
                <a:latin typeface="Arial" charset="0"/>
              </a:rPr>
              <a:t>Where Ruby fits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Design choices for O-O and functional languages</a:t>
            </a:r>
          </a:p>
          <a:p>
            <a:pPr eaLnBrk="1" hangingPunct="1"/>
            <a:endParaRPr lang="en-US" dirty="0">
              <a:latin typeface="Arial" charset="0"/>
            </a:endParaRPr>
          </a:p>
          <a:p>
            <a:pPr eaLnBrk="1" hangingPunct="1"/>
            <a:endParaRPr lang="en-US" dirty="0">
              <a:latin typeface="Arial" charset="0"/>
            </a:endParaRPr>
          </a:p>
          <a:p>
            <a:pPr eaLnBrk="1" hangingPunct="1"/>
            <a:endParaRPr lang="en-US" dirty="0">
              <a:latin typeface="Arial" charset="0"/>
            </a:endParaRPr>
          </a:p>
          <a:p>
            <a:pPr eaLnBrk="1" hangingPunct="1"/>
            <a:endParaRPr lang="en-US" dirty="0">
              <a:latin typeface="Arial" charset="0"/>
            </a:endParaRPr>
          </a:p>
          <a:p>
            <a:pPr eaLnBrk="1" hangingPunct="1"/>
            <a:r>
              <a:rPr lang="en-US" dirty="0">
                <a:latin typeface="Arial" charset="0"/>
              </a:rPr>
              <a:t>Dynamic typed OO helps isolate OO’s essence without details of type system</a:t>
            </a:r>
          </a:p>
          <a:p>
            <a:pPr eaLnBrk="1" hangingPunct="1"/>
            <a:r>
              <a:rPr lang="en-US" dirty="0">
                <a:latin typeface="Arial" charset="0"/>
              </a:rPr>
              <a:t>Historical note: Smalltalk</a:t>
            </a:r>
          </a:p>
          <a:p>
            <a:pPr lvl="1" eaLnBrk="1" hangingPunct="1"/>
            <a:r>
              <a:rPr lang="en-US" dirty="0">
                <a:latin typeface="Arial" charset="0"/>
              </a:rPr>
              <a:t>Classic dynamically typed, class-based, pure OO </a:t>
            </a:r>
          </a:p>
          <a:p>
            <a:pPr lvl="1" eaLnBrk="1" hangingPunct="1"/>
            <a:r>
              <a:rPr lang="en-US" dirty="0">
                <a:latin typeface="Arial" charset="0"/>
              </a:rPr>
              <a:t>Ruby takes much from this tradition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166140247"/>
              </p:ext>
            </p:extLst>
          </p:nvPr>
        </p:nvGraphicFramePr>
        <p:xfrm>
          <a:off x="685800" y="2239962"/>
          <a:ext cx="7772400" cy="1493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7946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dynamically typed</a:t>
                      </a:r>
                    </a:p>
                  </a:txBody>
                  <a:tcPr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statically typed</a:t>
                      </a:r>
                    </a:p>
                  </a:txBody>
                  <a:tcPr marT="45730" marB="4573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functional</a:t>
                      </a:r>
                    </a:p>
                  </a:txBody>
                  <a:tcPr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Scheme/Racket</a:t>
                      </a:r>
                    </a:p>
                  </a:txBody>
                  <a:tcPr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Haskell, ML (not in 413)</a:t>
                      </a:r>
                    </a:p>
                  </a:txBody>
                  <a:tcPr marT="45730" marB="4573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object-oriented</a:t>
                      </a:r>
                    </a:p>
                  </a:txBody>
                  <a:tcPr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Ruby</a:t>
                      </a:r>
                    </a:p>
                  </a:txBody>
                  <a:tcPr marT="45730" marB="457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Java</a:t>
                      </a:r>
                    </a:p>
                  </a:txBody>
                  <a:tcPr marT="45730" marB="4573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085499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Rules for class-based OOP </a:t>
            </a:r>
            <a:r>
              <a:rPr lang="en-US" sz="2000" dirty="0">
                <a:latin typeface="Arial" charset="0"/>
              </a:rPr>
              <a:t>(in Ruby)</a:t>
            </a:r>
            <a:endParaRPr lang="en-US" dirty="0">
              <a:latin typeface="Arial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92500"/>
          </a:bodyPr>
          <a:lstStyle/>
          <a:p>
            <a:pPr marL="457200" indent="-457200" eaLnBrk="1" hangingPunct="1">
              <a:buFont typeface="+mj-lt"/>
              <a:buAutoNum type="arabicPeriod"/>
            </a:pPr>
            <a:r>
              <a:rPr lang="en-US" dirty="0">
                <a:latin typeface="Arial" charset="0"/>
              </a:rPr>
              <a:t>All values are references to objects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dirty="0">
                <a:latin typeface="Arial" charset="0"/>
              </a:rPr>
              <a:t>Objects communicate via </a:t>
            </a:r>
            <a:r>
              <a:rPr lang="en-US" i="1" dirty="0">
                <a:latin typeface="Arial" charset="0"/>
              </a:rPr>
              <a:t>method calls</a:t>
            </a:r>
            <a:r>
              <a:rPr lang="en-US" dirty="0">
                <a:latin typeface="Arial" charset="0"/>
              </a:rPr>
              <a:t>, also known as </a:t>
            </a:r>
            <a:r>
              <a:rPr lang="en-US" i="1" dirty="0">
                <a:latin typeface="Arial" charset="0"/>
              </a:rPr>
              <a:t>messages</a:t>
            </a:r>
            <a:endParaRPr lang="en-US" dirty="0">
              <a:latin typeface="Arial" charset="0"/>
            </a:endParaRP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dirty="0">
                <a:latin typeface="Arial" charset="0"/>
              </a:rPr>
              <a:t>Each object has its own (private) state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dirty="0">
                <a:latin typeface="Arial" charset="0"/>
              </a:rPr>
              <a:t>Every object is the instance of a class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dirty="0">
                <a:latin typeface="Arial" charset="0"/>
              </a:rPr>
              <a:t>An object’s class determines the object’s </a:t>
            </a:r>
            <a:r>
              <a:rPr lang="en-US" i="1" dirty="0">
                <a:latin typeface="Arial" charset="0"/>
              </a:rPr>
              <a:t>behavior</a:t>
            </a:r>
            <a:r>
              <a:rPr lang="en-US" dirty="0">
                <a:latin typeface="Arial" charset="0"/>
              </a:rPr>
              <a:t> </a:t>
            </a:r>
          </a:p>
          <a:p>
            <a:pPr lvl="1" eaLnBrk="1" hangingPunct="1"/>
            <a:r>
              <a:rPr lang="en-US" dirty="0">
                <a:latin typeface="Arial" charset="0"/>
              </a:rPr>
              <a:t>How it handles method calls (responds to messages)</a:t>
            </a:r>
          </a:p>
          <a:p>
            <a:pPr lvl="1" eaLnBrk="1" hangingPunct="1"/>
            <a:r>
              <a:rPr lang="en-US" dirty="0">
                <a:latin typeface="Arial" charset="0"/>
              </a:rPr>
              <a:t>Class contains method definitions</a:t>
            </a:r>
          </a:p>
          <a:p>
            <a:pPr eaLnBrk="1" hangingPunct="1"/>
            <a:endParaRPr lang="en-US" dirty="0">
              <a:latin typeface="Arial" charset="0"/>
            </a:endParaRPr>
          </a:p>
          <a:p>
            <a:pPr marL="0" indent="0" eaLnBrk="1" hangingPunct="1">
              <a:buNone/>
            </a:pPr>
            <a:r>
              <a:rPr lang="en-US" dirty="0">
                <a:latin typeface="Arial" charset="0"/>
              </a:rPr>
              <a:t>Java/C#/etc. similar but do not follow (1) (e.g., numbers, null), and allow objects to have non-private state.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054432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Ruby key ideas (1)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i="1" dirty="0">
                <a:solidFill>
                  <a:srgbClr val="7030A0"/>
                </a:solidFill>
                <a:latin typeface="Arial" charset="0"/>
              </a:rPr>
              <a:t>Everything</a:t>
            </a:r>
            <a:r>
              <a:rPr lang="en-US" dirty="0">
                <a:latin typeface="Arial" charset="0"/>
              </a:rPr>
              <a:t> is an object (with constructor, fields, methods); even numbers, even classes(!)</a:t>
            </a:r>
          </a:p>
          <a:p>
            <a:pPr eaLnBrk="1" hangingPunct="1"/>
            <a:r>
              <a:rPr lang="en-US" dirty="0">
                <a:latin typeface="Arial" charset="0"/>
              </a:rPr>
              <a:t>Class based: every object has a class, which determines how it responds to messages</a:t>
            </a:r>
          </a:p>
          <a:p>
            <a:pPr lvl="1" eaLnBrk="1" hangingPunct="1"/>
            <a:r>
              <a:rPr lang="en-US" dirty="0">
                <a:latin typeface="Arial" charset="0"/>
              </a:rPr>
              <a:t>Like Java, not like </a:t>
            </a:r>
            <a:r>
              <a:rPr lang="en-US" dirty="0" err="1">
                <a:latin typeface="Arial" charset="0"/>
              </a:rPr>
              <a:t>Javascript</a:t>
            </a:r>
            <a:endParaRPr lang="en-US" dirty="0">
              <a:latin typeface="Arial" charset="0"/>
            </a:endParaRPr>
          </a:p>
          <a:p>
            <a:pPr eaLnBrk="1" hangingPunct="1"/>
            <a:r>
              <a:rPr lang="en-US" dirty="0">
                <a:latin typeface="Arial" charset="0"/>
              </a:rPr>
              <a:t>Dynamic typing</a:t>
            </a:r>
          </a:p>
          <a:p>
            <a:pPr lvl="1" eaLnBrk="1" hangingPunct="1"/>
            <a:r>
              <a:rPr lang="en-US" dirty="0" err="1">
                <a:latin typeface="Arial" charset="0"/>
              </a:rPr>
              <a:t>vs</a:t>
            </a:r>
            <a:r>
              <a:rPr lang="en-US" dirty="0">
                <a:latin typeface="Arial" charset="0"/>
              </a:rPr>
              <a:t> static typing in Java</a:t>
            </a:r>
          </a:p>
          <a:p>
            <a:pPr eaLnBrk="1" hangingPunct="1"/>
            <a:r>
              <a:rPr lang="en-US" dirty="0">
                <a:latin typeface="Arial" charset="0"/>
              </a:rPr>
              <a:t>Convenient reflection (runtime inspection of objects)</a:t>
            </a:r>
          </a:p>
          <a:p>
            <a:pPr eaLnBrk="1" hangingPunct="1"/>
            <a:r>
              <a:rPr lang="en-US" dirty="0">
                <a:latin typeface="Arial" charset="0"/>
              </a:rPr>
              <a:t>Dynamic dispatch (like Java)</a:t>
            </a:r>
          </a:p>
          <a:p>
            <a:pPr eaLnBrk="1" hangingPunct="1"/>
            <a:r>
              <a:rPr lang="en-US" dirty="0">
                <a:latin typeface="Arial" charset="0"/>
              </a:rPr>
              <a:t>Sends to </a:t>
            </a:r>
            <a:r>
              <a:rPr lang="en-US" i="1" dirty="0">
                <a:solidFill>
                  <a:srgbClr val="7030A0"/>
                </a:solidFill>
                <a:latin typeface="Arial" charset="0"/>
              </a:rPr>
              <a:t>self</a:t>
            </a:r>
            <a:r>
              <a:rPr lang="en-US" dirty="0">
                <a:latin typeface="Arial" charset="0"/>
              </a:rPr>
              <a:t>  (same as </a:t>
            </a:r>
            <a:r>
              <a:rPr lang="en-US" i="1" dirty="0">
                <a:solidFill>
                  <a:srgbClr val="7030A0"/>
                </a:solidFill>
                <a:latin typeface="Arial" charset="0"/>
              </a:rPr>
              <a:t>this</a:t>
            </a:r>
            <a:r>
              <a:rPr lang="en-US" dirty="0">
                <a:latin typeface="Arial" charset="0"/>
              </a:rPr>
              <a:t> in Java)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684329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Ruby Key Ideas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600200"/>
            <a:ext cx="7772400" cy="4800600"/>
          </a:xfrm>
        </p:spPr>
        <p:txBody>
          <a:bodyPr>
            <a:normAutofit fontScale="92500"/>
          </a:bodyPr>
          <a:lstStyle/>
          <a:p>
            <a:r>
              <a:rPr lang="en-US" dirty="0"/>
              <a:t>Everything is </a:t>
            </a:r>
            <a:r>
              <a:rPr lang="ja-JP" altLang="en-US" dirty="0"/>
              <a:t>“</a:t>
            </a:r>
            <a:r>
              <a:rPr lang="en-US" dirty="0"/>
              <a:t>dynamic</a:t>
            </a:r>
            <a:r>
              <a:rPr lang="ja-JP" altLang="en-US" dirty="0"/>
              <a:t>”</a:t>
            </a:r>
            <a:endParaRPr lang="en-US" dirty="0"/>
          </a:p>
          <a:p>
            <a:pPr lvl="1"/>
            <a:r>
              <a:rPr lang="en-US" dirty="0"/>
              <a:t>Evaluation can add/remove classes, add/remove methods, add/remove fields, etc.</a:t>
            </a:r>
          </a:p>
          <a:p>
            <a:r>
              <a:rPr lang="en-US" dirty="0"/>
              <a:t>Blocks and libraries encourage use of closure idioms</a:t>
            </a:r>
          </a:p>
          <a:p>
            <a:r>
              <a:rPr lang="en-US" dirty="0" err="1"/>
              <a:t>mixins</a:t>
            </a:r>
            <a:r>
              <a:rPr lang="en-US" dirty="0"/>
              <a:t>: interesting modularity feature (very different from Java interfaces or C++ multiple inheritance)</a:t>
            </a:r>
          </a:p>
          <a:p>
            <a:r>
              <a:rPr lang="en-US" dirty="0"/>
              <a:t>Syntax and scoping rules of a “scripting language”</a:t>
            </a:r>
          </a:p>
          <a:p>
            <a:pPr lvl="1"/>
            <a:r>
              <a:rPr lang="en-US" dirty="0"/>
              <a:t>Often many ways to say something – “why not” attitude</a:t>
            </a:r>
          </a:p>
          <a:p>
            <a:pPr lvl="1"/>
            <a:r>
              <a:rPr lang="en-US" dirty="0"/>
              <a:t>Variables “spring to life” on first use</a:t>
            </a:r>
          </a:p>
          <a:p>
            <a:pPr lvl="1"/>
            <a:r>
              <a:rPr lang="en-US" dirty="0"/>
              <a:t>Some interesting (odd?) scoping rules</a:t>
            </a:r>
          </a:p>
          <a:p>
            <a:r>
              <a:rPr lang="en-US" dirty="0"/>
              <a:t>And a few C/Java-like features (loops, return, etc.)</a:t>
            </a:r>
          </a:p>
          <a:p>
            <a:pPr lvl="1"/>
            <a:r>
              <a:rPr lang="en-US" dirty="0"/>
              <a:t>Rarely need loops because of blocks, iterators</a:t>
            </a:r>
          </a:p>
          <a:p>
            <a:pPr lvl="2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81876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a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(download full definition from course web)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class Rat =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 # no instance variable (field) declarations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 # just assign to @foo to create field foo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initialize (</a:t>
            </a:r>
            <a:r>
              <a:rPr lang="en-US" b="1" dirty="0" err="1">
                <a:latin typeface="Courier New"/>
                <a:cs typeface="Courier New"/>
              </a:rPr>
              <a:t>num</a:t>
            </a:r>
            <a:r>
              <a:rPr lang="en-US" b="1" dirty="0">
                <a:latin typeface="Courier New"/>
                <a:cs typeface="Courier New"/>
              </a:rPr>
              <a:t>, den=1)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   …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   @</a:t>
            </a:r>
            <a:r>
              <a:rPr lang="en-US" b="1" dirty="0" err="1">
                <a:latin typeface="Courier New"/>
                <a:cs typeface="Courier New"/>
              </a:rPr>
              <a:t>num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 err="1">
                <a:latin typeface="Courier New"/>
                <a:cs typeface="Courier New"/>
              </a:rPr>
              <a:t>num</a:t>
            </a:r>
            <a:endParaRPr lang="en-US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   @den = den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 end</a:t>
            </a:r>
          </a:p>
          <a:p>
            <a:pPr marL="0" indent="0">
              <a:buNone/>
            </a:pPr>
            <a:endParaRPr lang="en-US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print … end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add r … </a:t>
            </a:r>
            <a:r>
              <a:rPr lang="en-US" b="1" dirty="0" err="1">
                <a:latin typeface="Courier New"/>
                <a:cs typeface="Courier New"/>
              </a:rPr>
              <a:t>edn</a:t>
            </a:r>
            <a:endParaRPr lang="en-US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CSE413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1820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</Template>
  <TotalTime>917</TotalTime>
  <Words>1586</Words>
  <Application>Microsoft Macintosh PowerPoint</Application>
  <PresentationFormat>On-screen Show (4:3)</PresentationFormat>
  <Paragraphs>218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Courier New</vt:lpstr>
      <vt:lpstr>Times New Roman</vt:lpstr>
      <vt:lpstr>simple</vt:lpstr>
      <vt:lpstr>CSE 413 Programming Languages &amp; Implementation</vt:lpstr>
      <vt:lpstr>The Plan</vt:lpstr>
      <vt:lpstr>Logistics</vt:lpstr>
      <vt:lpstr>Why?</vt:lpstr>
      <vt:lpstr>Where Ruby fits</vt:lpstr>
      <vt:lpstr>Rules for class-based OOP (in Ruby)</vt:lpstr>
      <vt:lpstr>Ruby key ideas (1)</vt:lpstr>
      <vt:lpstr>Ruby Key Ideas (2)</vt:lpstr>
      <vt:lpstr>Defining a class</vt:lpstr>
      <vt:lpstr>Using a class (1)</vt:lpstr>
      <vt:lpstr>Using a class (2)</vt:lpstr>
      <vt:lpstr>No Variable Declarations</vt:lpstr>
      <vt:lpstr>Protection?</vt:lpstr>
      <vt:lpstr>Getters and setters</vt:lpstr>
      <vt:lpstr>Class definitions are dynamic</vt:lpstr>
      <vt:lpstr>Unusual syntax (add to this list as you discover things)</vt:lpstr>
      <vt:lpstr>Unusual syntax (add to this list as you discover things)</vt:lpstr>
      <vt:lpstr>A bit about Expressions</vt:lpstr>
      <vt:lpstr>Top-level</vt:lpstr>
    </vt:vector>
  </TitlesOfParts>
  <Company>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374 Programming Concepts &amp; Tools</dc:title>
  <dc:creator>Hal Perkins</dc:creator>
  <cp:lastModifiedBy>Hal Perkins</cp:lastModifiedBy>
  <cp:revision>141</cp:revision>
  <cp:lastPrinted>2021-04-29T22:23:26Z</cp:lastPrinted>
  <dcterms:created xsi:type="dcterms:W3CDTF">2012-03-07T18:29:58Z</dcterms:created>
  <dcterms:modified xsi:type="dcterms:W3CDTF">2021-04-29T22:23:33Z</dcterms:modified>
</cp:coreProperties>
</file>