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5" r:id="rId2"/>
    <p:sldId id="287" r:id="rId3"/>
    <p:sldId id="288" r:id="rId4"/>
    <p:sldId id="305" r:id="rId5"/>
    <p:sldId id="306" r:id="rId6"/>
    <p:sldId id="289" r:id="rId7"/>
    <p:sldId id="290" r:id="rId8"/>
    <p:sldId id="307" r:id="rId9"/>
    <p:sldId id="308" r:id="rId10"/>
    <p:sldId id="309" r:id="rId11"/>
    <p:sldId id="310" r:id="rId12"/>
    <p:sldId id="291" r:id="rId13"/>
    <p:sldId id="312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13" r:id="rId27"/>
    <p:sldId id="304" r:id="rId28"/>
  </p:sldIdLst>
  <p:sldSz cx="9144000" cy="6858000" type="screen4x3"/>
  <p:notesSz cx="6934200" cy="92202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9900"/>
    <a:srgbClr val="FF000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 autoAdjust="0"/>
    <p:restoredTop sz="94769" autoAdjust="0"/>
  </p:normalViewPr>
  <p:slideViewPr>
    <p:cSldViewPr>
      <p:cViewPr varScale="1">
        <p:scale>
          <a:sx n="136" d="100"/>
          <a:sy n="136" d="100"/>
        </p:scale>
        <p:origin x="163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704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 err="1"/>
              <a:t>Structs</a:t>
            </a:r>
            <a:r>
              <a:rPr lang="en-US" dirty="0"/>
              <a:t>, Implementing Languages</a:t>
            </a:r>
            <a:br>
              <a:rPr lang="en-US" dirty="0"/>
            </a:br>
            <a:r>
              <a:rPr lang="en-US" sz="1800" dirty="0"/>
              <a:t>(credits: Dan Grossman, CSE 341)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800080"/>
                </a:solidFill>
              </a:rPr>
              <a:t>CSE413 Spring 2021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add (e1 e2) #:transparent)</a:t>
            </a:r>
          </a:p>
          <a:p>
            <a:endParaRPr lang="en-US" dirty="0"/>
          </a:p>
          <a:p>
            <a:r>
              <a:rPr lang="en-US" dirty="0"/>
              <a:t>The result of evaluating </a:t>
            </a:r>
            <a:r>
              <a:rPr lang="en-US" b="1" dirty="0">
                <a:latin typeface="Courier New"/>
                <a:cs typeface="Courier New"/>
              </a:rPr>
              <a:t>(add x y)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a list</a:t>
            </a:r>
          </a:p>
          <a:p>
            <a:pPr lvl="1"/>
            <a:r>
              <a:rPr lang="en-US" dirty="0"/>
              <a:t>And there is no list for which </a:t>
            </a:r>
            <a:r>
              <a:rPr lang="en-US" b="1" dirty="0">
                <a:latin typeface="Courier New"/>
                <a:cs typeface="Courier New"/>
              </a:rPr>
              <a:t>add?</a:t>
            </a:r>
            <a:r>
              <a:rPr lang="en-US" dirty="0"/>
              <a:t> returns #t</a:t>
            </a:r>
          </a:p>
          <a:p>
            <a:endParaRPr lang="en-US" dirty="0"/>
          </a:p>
          <a:p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makes a new kind of thing – a new type</a:t>
            </a:r>
          </a:p>
          <a:p>
            <a:endParaRPr lang="en-US" dirty="0"/>
          </a:p>
          <a:p>
            <a:r>
              <a:rPr lang="en-US" dirty="0"/>
              <a:t>So using an “add” as an argument to car, </a:t>
            </a:r>
            <a:r>
              <a:rPr lang="en-US" dirty="0" err="1"/>
              <a:t>cdr</a:t>
            </a:r>
            <a:r>
              <a:rPr lang="en-US" dirty="0"/>
              <a:t>, etc. is a runtime error – not true for the version with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6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Step back to look at approaches to implementing programming languages</a:t>
            </a:r>
            <a:r>
              <a:rPr lang="is-IS" dirty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4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Much of the course so far has been about fundamental concepts for </a:t>
            </a:r>
            <a:r>
              <a:rPr lang="en-US" i="1" dirty="0">
                <a:solidFill>
                  <a:schemeClr val="accent6"/>
                </a:solidFill>
              </a:rPr>
              <a:t>using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PLs</a:t>
            </a:r>
          </a:p>
          <a:p>
            <a:pPr marL="457200" lvl="1" indent="0">
              <a:buNone/>
            </a:pPr>
            <a:r>
              <a:rPr lang="en-US" dirty="0"/>
              <a:t>Syntax, semantics, idioms</a:t>
            </a:r>
          </a:p>
          <a:p>
            <a:pPr marL="457200" lvl="1" indent="0">
              <a:buNone/>
            </a:pPr>
            <a:r>
              <a:rPr lang="en-US" dirty="0"/>
              <a:t>Important concepts like closures, delayed evaluation,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we also want to learn basics of </a:t>
            </a:r>
            <a:r>
              <a:rPr lang="en-US" i="1" dirty="0">
                <a:solidFill>
                  <a:schemeClr val="accent6"/>
                </a:solidFill>
              </a:rPr>
              <a:t>implementing</a:t>
            </a:r>
            <a:r>
              <a:rPr lang="en-US" i="1" dirty="0"/>
              <a:t> </a:t>
            </a:r>
            <a:r>
              <a:rPr lang="en-US" dirty="0"/>
              <a:t>PLs</a:t>
            </a:r>
          </a:p>
          <a:p>
            <a:pPr marL="457200" lvl="1" indent="0">
              <a:buNone/>
            </a:pPr>
            <a:r>
              <a:rPr lang="en-US" dirty="0"/>
              <a:t>Requires fully understanding semantics</a:t>
            </a:r>
          </a:p>
          <a:p>
            <a:pPr marL="457200" lvl="1" indent="0">
              <a:buNone/>
            </a:pPr>
            <a:r>
              <a:rPr lang="en-US" dirty="0"/>
              <a:t>Things like closures and objects are not “magic”</a:t>
            </a:r>
          </a:p>
          <a:p>
            <a:pPr marL="457200" lvl="1" indent="0">
              <a:buNone/>
            </a:pPr>
            <a:r>
              <a:rPr lang="en-US" dirty="0"/>
              <a:t>Many programming techniques are related/similar</a:t>
            </a:r>
          </a:p>
          <a:p>
            <a:pPr marL="914400" lvl="2" indent="0">
              <a:buNone/>
            </a:pPr>
            <a:r>
              <a:rPr lang="en-US" dirty="0"/>
              <a:t>Ex: rendering a document (“program” is the structured document, “pixels” is the output)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0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Typical workflow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106903"/>
            <a:ext cx="3259723" cy="40011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"(</a:t>
            </a:r>
            <a:r>
              <a:rPr lang="en-US" sz="2000" b="1" dirty="0" err="1">
                <a:latin typeface="Courier New" pitchFamily="49" charset="0"/>
              </a:rPr>
              <a:t>fn</a:t>
            </a:r>
            <a:r>
              <a:rPr lang="en-US" sz="2000" b="1" dirty="0">
                <a:latin typeface="Courier New" pitchFamily="49" charset="0"/>
              </a:rPr>
              <a:t> x =&gt; x + x) 4"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45523" y="2287802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Parsing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895600" y="3016957"/>
            <a:ext cx="3261201" cy="2823746"/>
            <a:chOff x="2819400" y="2455217"/>
            <a:chExt cx="3261201" cy="2823746"/>
          </a:xfrm>
        </p:grpSpPr>
        <p:sp>
          <p:nvSpPr>
            <p:cNvPr id="41" name="Rectangle 40"/>
            <p:cNvSpPr/>
            <p:nvPr/>
          </p:nvSpPr>
          <p:spPr bwMode="auto">
            <a:xfrm>
              <a:off x="2828604" y="2455217"/>
              <a:ext cx="3251997" cy="28237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819400" y="2667000"/>
              <a:ext cx="3124200" cy="2514600"/>
              <a:chOff x="2819400" y="2667000"/>
              <a:chExt cx="3124200" cy="2514600"/>
            </a:xfrm>
            <a:noFill/>
          </p:grpSpPr>
          <p:sp>
            <p:nvSpPr>
              <p:cNvPr id="10" name="TextBox 9"/>
              <p:cNvSpPr txBox="1"/>
              <p:nvPr/>
            </p:nvSpPr>
            <p:spPr>
              <a:xfrm>
                <a:off x="4154269" y="2667000"/>
                <a:ext cx="800219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Call</a:t>
                </a:r>
              </a:p>
            </p:txBody>
          </p:sp>
          <p:cxnSp>
            <p:nvCxnSpPr>
              <p:cNvPr id="11" name="Straight Connector 10"/>
              <p:cNvCxnSpPr>
                <a:stCxn id="10" idx="2"/>
              </p:cNvCxnSpPr>
              <p:nvPr/>
            </p:nvCxnSpPr>
            <p:spPr bwMode="auto">
              <a:xfrm flipH="1">
                <a:off x="3886203" y="3067110"/>
                <a:ext cx="668176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>
                <a:stCxn id="10" idx="2"/>
              </p:cNvCxnSpPr>
              <p:nvPr/>
            </p:nvCxnSpPr>
            <p:spPr bwMode="auto">
              <a:xfrm>
                <a:off x="4554379" y="3067110"/>
                <a:ext cx="551021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2819400" y="3257490"/>
                <a:ext cx="1415772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Function</a:t>
                </a:r>
              </a:p>
            </p:txBody>
          </p:sp>
          <p:cxnSp>
            <p:nvCxnSpPr>
              <p:cNvPr id="14" name="Straight Connector 13"/>
              <p:cNvCxnSpPr>
                <a:stCxn id="21" idx="0"/>
                <a:endCxn id="13" idx="2"/>
              </p:cNvCxnSpPr>
              <p:nvPr/>
            </p:nvCxnSpPr>
            <p:spPr bwMode="auto">
              <a:xfrm flipV="1">
                <a:off x="3217277" y="3657600"/>
                <a:ext cx="310009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" name="TextBox 14"/>
              <p:cNvSpPr txBox="1"/>
              <p:nvPr/>
            </p:nvSpPr>
            <p:spPr>
              <a:xfrm>
                <a:off x="3700046" y="3867090"/>
                <a:ext cx="338554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+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527828" y="3297763"/>
                <a:ext cx="1415772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Constant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 bwMode="auto">
              <a:xfrm flipV="1">
                <a:off x="5194757" y="3678763"/>
                <a:ext cx="4465" cy="15240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5029200" y="3812053"/>
                <a:ext cx="338554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048000" y="3867090"/>
                <a:ext cx="338554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x</a:t>
                </a:r>
              </a:p>
            </p:txBody>
          </p:sp>
          <p:cxnSp>
            <p:nvCxnSpPr>
              <p:cNvPr id="22" name="Straight Connector 21"/>
              <p:cNvCxnSpPr>
                <a:stCxn id="15" idx="0"/>
                <a:endCxn id="13" idx="2"/>
              </p:cNvCxnSpPr>
              <p:nvPr/>
            </p:nvCxnSpPr>
            <p:spPr bwMode="auto">
              <a:xfrm flipH="1" flipV="1">
                <a:off x="3527286" y="3657600"/>
                <a:ext cx="342037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3352800" y="4781490"/>
                <a:ext cx="338554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x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081046" y="4781490"/>
                <a:ext cx="338554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x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 flipV="1">
                <a:off x="3581400" y="4191000"/>
                <a:ext cx="310009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flipH="1" flipV="1">
                <a:off x="3891409" y="4191000"/>
                <a:ext cx="342037" cy="20949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3239869" y="4419600"/>
                <a:ext cx="646331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>
                    <a:latin typeface="Courier New" pitchFamily="49" charset="0"/>
                    <a:cs typeface="Courier New" pitchFamily="49" charset="0"/>
                  </a:rPr>
                  <a:t>Var</a:t>
                </a:r>
                <a:endParaRPr lang="en-US" sz="20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001869" y="4400490"/>
                <a:ext cx="646331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>
                    <a:latin typeface="Courier New" pitchFamily="49" charset="0"/>
                    <a:cs typeface="Courier New" pitchFamily="49" charset="0"/>
                  </a:rPr>
                  <a:t>Var</a:t>
                </a:r>
                <a:endParaRPr lang="en-US" sz="20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V="1">
                <a:off x="4267200" y="4724400"/>
                <a:ext cx="4465" cy="15240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3505200" y="4724400"/>
                <a:ext cx="4465" cy="152400"/>
              </a:xfrm>
              <a:prstGeom prst="line">
                <a:avLst/>
              </a:prstGeom>
              <a:grpFill/>
              <a:ln w="349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1" name="Right Arrow 30"/>
          <p:cNvSpPr/>
          <p:nvPr/>
        </p:nvSpPr>
        <p:spPr bwMode="auto">
          <a:xfrm rot="20344306">
            <a:off x="6142596" y="4669476"/>
            <a:ext cx="1211420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48237" y="5086085"/>
            <a:ext cx="2221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Type checking?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15200" y="3878374"/>
            <a:ext cx="1399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Possible </a:t>
            </a:r>
          </a:p>
          <a:p>
            <a:r>
              <a:rPr lang="en-US" dirty="0"/>
              <a:t>errors /</a:t>
            </a:r>
          </a:p>
          <a:p>
            <a:r>
              <a:rPr lang="en-US" dirty="0"/>
              <a:t>warnings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57800" y="5916903"/>
            <a:ext cx="3563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Rest of implementation</a:t>
            </a:r>
          </a:p>
        </p:txBody>
      </p:sp>
      <p:sp>
        <p:nvSpPr>
          <p:cNvPr id="36" name="Right Arrow 35"/>
          <p:cNvSpPr/>
          <p:nvPr/>
        </p:nvSpPr>
        <p:spPr bwMode="auto">
          <a:xfrm rot="20685298">
            <a:off x="3787275" y="1877890"/>
            <a:ext cx="1252261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1219" y="1295400"/>
            <a:ext cx="13997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Possible </a:t>
            </a:r>
          </a:p>
          <a:p>
            <a:r>
              <a:rPr lang="en-US" dirty="0"/>
              <a:t>errors /</a:t>
            </a:r>
          </a:p>
          <a:p>
            <a:r>
              <a:rPr lang="en-US" dirty="0"/>
              <a:t>warnings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0" y="1714802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>
                <a:latin typeface="+mj-lt"/>
              </a:rPr>
              <a:t>concrete syntax (string)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7134" y="3301941"/>
            <a:ext cx="2587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>
                <a:latin typeface="+mj-lt"/>
              </a:rPr>
              <a:t>abstract syntax (tree)</a:t>
            </a:r>
          </a:p>
        </p:txBody>
      </p:sp>
      <p:sp>
        <p:nvSpPr>
          <p:cNvPr id="8" name="Right Arrow 7"/>
          <p:cNvSpPr/>
          <p:nvPr/>
        </p:nvSpPr>
        <p:spPr bwMode="auto">
          <a:xfrm rot="3579161">
            <a:off x="3483328" y="2715079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7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/>
      <p:bldP spid="31" grpId="0" animBg="1"/>
      <p:bldP spid="32" grpId="0"/>
      <p:bldP spid="33" grpId="0"/>
      <p:bldP spid="34" grpId="0"/>
      <p:bldP spid="36" grpId="0" animBg="1"/>
      <p:bldP spid="37" grpId="0"/>
      <p:bldP spid="38" grpId="0"/>
      <p:bldP spid="39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Interpreters or Compilers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“rest of implementation” takes the abstract syntax tree (AST) as data and “runs the program” to produce a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fundamental ways to implement a </a:t>
            </a:r>
            <a:r>
              <a:rPr lang="en-US" dirty="0" err="1"/>
              <a:t>prog</a:t>
            </a:r>
            <a:r>
              <a:rPr lang="en-US" dirty="0"/>
              <a:t>. lang. A</a:t>
            </a:r>
          </a:p>
          <a:p>
            <a:r>
              <a:rPr lang="en-US" dirty="0"/>
              <a:t>Write an </a:t>
            </a:r>
            <a:r>
              <a:rPr lang="en-US" i="1" dirty="0">
                <a:solidFill>
                  <a:schemeClr val="accent6"/>
                </a:solidFill>
              </a:rPr>
              <a:t>interpreter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in another language B</a:t>
            </a:r>
          </a:p>
          <a:p>
            <a:pPr lvl="1"/>
            <a:r>
              <a:rPr lang="en-US" dirty="0"/>
              <a:t>(Better names: evaluator, executor)</a:t>
            </a:r>
          </a:p>
          <a:p>
            <a:pPr lvl="1"/>
            <a:r>
              <a:rPr lang="en-US" dirty="0"/>
              <a:t>Read program in A and produce an answer (in A)</a:t>
            </a:r>
          </a:p>
          <a:p>
            <a:r>
              <a:rPr lang="en-US" dirty="0"/>
              <a:t>Write a </a:t>
            </a:r>
            <a:r>
              <a:rPr lang="en-US" i="1" dirty="0">
                <a:solidFill>
                  <a:schemeClr val="accent6"/>
                </a:solidFill>
              </a:rPr>
              <a:t>compiler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in another language B</a:t>
            </a:r>
          </a:p>
          <a:p>
            <a:pPr lvl="1"/>
            <a:r>
              <a:rPr lang="en-US" dirty="0"/>
              <a:t>(Better name: translator)</a:t>
            </a:r>
          </a:p>
          <a:p>
            <a:pPr lvl="1"/>
            <a:r>
              <a:rPr lang="en-US" dirty="0"/>
              <a:t>Read program in A, produce an equivalent program in another language C</a:t>
            </a:r>
          </a:p>
          <a:p>
            <a:pPr lvl="1"/>
            <a:r>
              <a:rPr lang="en-US" dirty="0"/>
              <a:t>Translation must </a:t>
            </a:r>
            <a:r>
              <a:rPr lang="en-US" i="1" dirty="0"/>
              <a:t>preserve meaning </a:t>
            </a:r>
            <a:r>
              <a:rPr lang="en-US" dirty="0"/>
              <a:t>(equivalence) </a:t>
            </a:r>
          </a:p>
          <a:p>
            <a:r>
              <a:rPr lang="en-US" dirty="0"/>
              <a:t>We call B the “</a:t>
            </a:r>
            <a:r>
              <a:rPr lang="en-US" dirty="0" err="1"/>
              <a:t>metalanguage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Crucial to keep A and B straight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65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really more complicated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Evaluation (interpreter) and translation (compiler) are the options, but many languages are implemented with both and have multiple layers</a:t>
            </a:r>
          </a:p>
          <a:p>
            <a:pPr marL="0" indent="0">
              <a:buNone/>
            </a:pPr>
            <a:r>
              <a:rPr lang="en-US" dirty="0"/>
              <a:t>Example: Java</a:t>
            </a:r>
          </a:p>
          <a:p>
            <a:pPr marL="457200" lvl="1" indent="0">
              <a:buNone/>
            </a:pPr>
            <a:r>
              <a:rPr lang="en-US" dirty="0"/>
              <a:t>Compiler to </a:t>
            </a:r>
            <a:r>
              <a:rPr lang="en-US" dirty="0" err="1"/>
              <a:t>bytecode</a:t>
            </a:r>
            <a:r>
              <a:rPr lang="en-US" dirty="0"/>
              <a:t> intermediate language (.class)</a:t>
            </a:r>
          </a:p>
          <a:p>
            <a:pPr marL="457200" lvl="1" indent="0">
              <a:buNone/>
            </a:pPr>
            <a:r>
              <a:rPr lang="en-US" dirty="0"/>
              <a:t>Can interpret the </a:t>
            </a:r>
            <a:r>
              <a:rPr lang="en-US" dirty="0" err="1"/>
              <a:t>bytecode</a:t>
            </a:r>
            <a:r>
              <a:rPr lang="en-US" dirty="0"/>
              <a:t> directly, but also</a:t>
            </a:r>
            <a:r>
              <a:rPr lang="is-IS" dirty="0"/>
              <a:t>…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Can compile frequently executed code to binary </a:t>
            </a:r>
          </a:p>
          <a:p>
            <a:pPr marL="457200" lvl="1" indent="0">
              <a:buNone/>
            </a:pPr>
            <a:r>
              <a:rPr lang="en-US" dirty="0"/>
              <a:t>The processor chip is an interpreter for binary</a:t>
            </a:r>
          </a:p>
          <a:p>
            <a:pPr marL="914400" lvl="2" indent="0">
              <a:buNone/>
            </a:pPr>
            <a:r>
              <a:rPr lang="en-US" dirty="0"/>
              <a:t>Except these days the chip translates x86 binary to a more primitive code that it executes</a:t>
            </a:r>
          </a:p>
          <a:p>
            <a:pPr marL="0" indent="0">
              <a:buNone/>
            </a:pPr>
            <a:r>
              <a:rPr lang="en-US" dirty="0"/>
              <a:t>Racket uses a similar mix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78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Sermon (er, rant)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Interpreter </a:t>
            </a:r>
            <a:r>
              <a:rPr lang="en-US" dirty="0" err="1"/>
              <a:t>vs</a:t>
            </a:r>
            <a:r>
              <a:rPr lang="en-US" dirty="0"/>
              <a:t> compiler </a:t>
            </a:r>
            <a:r>
              <a:rPr lang="en-US" dirty="0" err="1"/>
              <a:t>vs</a:t>
            </a:r>
            <a:r>
              <a:rPr lang="en-US" dirty="0"/>
              <a:t> combinations is about language implementation, not language definition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is no such thing as a “compiled language” or “interpreted language”</a:t>
            </a:r>
          </a:p>
          <a:p>
            <a:pPr marL="457200" lvl="1" indent="0">
              <a:buNone/>
            </a:pPr>
            <a:r>
              <a:rPr lang="en-US" dirty="0"/>
              <a:t>Program cannot see how the implementation works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Unfortunately you hear things like this all the time:</a:t>
            </a:r>
          </a:p>
          <a:p>
            <a:pPr marL="457200" lvl="1" indent="0">
              <a:buNone/>
            </a:pPr>
            <a:r>
              <a:rPr lang="en-US" dirty="0"/>
              <a:t>“C is faster because it’s compiled and LISP is interpreted”</a:t>
            </a:r>
          </a:p>
          <a:p>
            <a:pPr marL="457200" lvl="1" indent="0">
              <a:buNone/>
            </a:pPr>
            <a:r>
              <a:rPr lang="en-US" dirty="0"/>
              <a:t>Nonsense: You can write a C interpreter or a LISP compiler</a:t>
            </a:r>
          </a:p>
          <a:p>
            <a:pPr marL="457200" lvl="1" indent="0">
              <a:buNone/>
            </a:pPr>
            <a:r>
              <a:rPr lang="en-US" dirty="0"/>
              <a:t>Please politely correct your managers, friends, and other professors. 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7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they do have a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traditional compiler does not need the language implementation to run the program</a:t>
            </a:r>
          </a:p>
          <a:p>
            <a:pPr marL="457200" lvl="1" indent="0">
              <a:buNone/>
            </a:pPr>
            <a:r>
              <a:rPr lang="en-US" dirty="0"/>
              <a:t>Can “ship the binary” without the compiler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Racket, Scheme, </a:t>
            </a:r>
            <a:r>
              <a:rPr lang="en-US" dirty="0" err="1"/>
              <a:t>Javascript</a:t>
            </a:r>
            <a:r>
              <a:rPr lang="en-US" dirty="0"/>
              <a:t>, Ruby, … have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/>
              <a:t>At runtime can create data and treat it as a program</a:t>
            </a:r>
          </a:p>
          <a:p>
            <a:pPr marL="457200" lvl="1" indent="0">
              <a:buNone/>
            </a:pPr>
            <a:r>
              <a:rPr lang="en-US" dirty="0"/>
              <a:t>Then run that program</a:t>
            </a:r>
          </a:p>
          <a:p>
            <a:pPr marL="457200" lvl="1" indent="0">
              <a:buNone/>
            </a:pPr>
            <a:r>
              <a:rPr lang="en-US" dirty="0"/>
              <a:t>So we need an implementation (compiler, interpreter, combination) at runtime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It is also true that some languages are designed with a particular implementation strategy in mind, but it doesn’t mean they couldn’t be implemented differently.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11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Embedding one language in 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How 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(negate (add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2)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2)))</a:t>
            </a:r>
            <a:r>
              <a:rPr lang="en-US" sz="2000" dirty="0"/>
              <a:t>  </a:t>
            </a:r>
            <a:br>
              <a:rPr lang="en-US" sz="2000" dirty="0"/>
            </a:br>
            <a:r>
              <a:rPr lang="en-US" sz="2000" dirty="0"/>
              <a:t>a “program” compared to “-(2+2)” ?</a:t>
            </a:r>
          </a:p>
          <a:p>
            <a:pPr marL="0" indent="0">
              <a:buNone/>
            </a:pPr>
            <a:r>
              <a:rPr lang="en-US" sz="2000" dirty="0"/>
              <a:t>A traditional implementation includes a </a:t>
            </a:r>
            <a:r>
              <a:rPr lang="en-US" sz="2000" i="1" dirty="0">
                <a:solidFill>
                  <a:schemeClr val="accent6"/>
                </a:solidFill>
              </a:rPr>
              <a:t>parser</a:t>
            </a:r>
            <a:r>
              <a:rPr lang="en-US" sz="2000" dirty="0">
                <a:solidFill>
                  <a:schemeClr val="accent6"/>
                </a:solidFill>
              </a:rPr>
              <a:t> </a:t>
            </a:r>
            <a:r>
              <a:rPr lang="en-US" sz="2000" dirty="0"/>
              <a:t>to read the string </a:t>
            </a:r>
            <a:br>
              <a:rPr lang="en-US" sz="2000" dirty="0"/>
            </a:br>
            <a:r>
              <a:rPr lang="en-US" sz="2000" dirty="0"/>
              <a:t>“-(2+2)” and turn it into a tree-like data structure called an </a:t>
            </a:r>
            <a:r>
              <a:rPr lang="en-US" sz="2000" i="1" dirty="0">
                <a:solidFill>
                  <a:schemeClr val="accent6"/>
                </a:solidFill>
              </a:rPr>
              <a:t>abstract syntax tree (AST)</a:t>
            </a:r>
            <a:r>
              <a:rPr lang="en-US" sz="2000" dirty="0"/>
              <a:t>.</a:t>
            </a:r>
          </a:p>
          <a:p>
            <a:pPr marL="457200" lvl="1" indent="0">
              <a:buNone/>
            </a:pPr>
            <a:r>
              <a:rPr lang="en-US" sz="2000" dirty="0"/>
              <a:t>Ideal representation for either interpreting or as an intermediate stage in compiling</a:t>
            </a:r>
          </a:p>
          <a:p>
            <a:pPr marL="457200" lvl="1" indent="0">
              <a:buNone/>
            </a:pPr>
            <a:r>
              <a:rPr lang="en-US" sz="2000" dirty="0"/>
              <a:t>Our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(negate ...)</a:t>
            </a:r>
            <a:r>
              <a:rPr lang="is-IS" sz="2000" dirty="0"/>
              <a:t>data structure is an AST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For now we’ll create trees directly and interpret them  </a:t>
            </a:r>
          </a:p>
          <a:p>
            <a:pPr marL="857250" lvl="2" indent="0">
              <a:buNone/>
            </a:pPr>
            <a:r>
              <a:rPr lang="en-US" sz="2000" dirty="0"/>
              <a:t>Will cover parsing later in the course</a:t>
            </a:r>
          </a:p>
          <a:p>
            <a:pPr marL="457200" lvl="1" indent="0">
              <a:buNone/>
            </a:pPr>
            <a:r>
              <a:rPr lang="en-US" sz="2000" dirty="0"/>
              <a:t>We’ll also assume perfect programmers and not worry about syntax errors – parser would normally guarantee legal AST</a:t>
            </a:r>
          </a:p>
          <a:p>
            <a:pPr marL="857250" lvl="2" indent="0">
              <a:buNone/>
            </a:pPr>
            <a:r>
              <a:rPr lang="en-US" sz="2000" dirty="0"/>
              <a:t>Interpreter still needs to worry about semantic (type)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01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arith-exp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This embedding approach is exactly what we did to represent the language of arithmetic expressions using Racket </a:t>
            </a:r>
            <a:r>
              <a:rPr lang="en-US" dirty="0" err="1"/>
              <a:t>structs</a:t>
            </a:r>
            <a:endParaRPr lang="en-US" dirty="0"/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  #:transparent)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add (e1 e2) #:transparent)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negate (e)  #:transparent)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(add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4)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(negate (add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1)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(negate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7)))))</a:t>
            </a:r>
          </a:p>
          <a:p>
            <a:pPr marL="0" indent="0">
              <a:buNone/>
            </a:pPr>
            <a:r>
              <a:rPr lang="en-US" dirty="0"/>
              <a:t>The missing piece is to define the interpreter</a:t>
            </a:r>
          </a:p>
          <a:p>
            <a:pPr marL="40005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(define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 … )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2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programs as data</a:t>
            </a:r>
          </a:p>
          <a:p>
            <a:r>
              <a:rPr lang="en-US" dirty="0"/>
              <a:t>Racket </a:t>
            </a:r>
            <a:r>
              <a:rPr lang="en-US" dirty="0" err="1"/>
              <a:t>structs</a:t>
            </a:r>
            <a:r>
              <a:rPr lang="en-US" dirty="0"/>
              <a:t> as a better way to represent abstract programs (&amp; other data)</a:t>
            </a:r>
          </a:p>
          <a:p>
            <a:r>
              <a:rPr lang="en-US" dirty="0"/>
              <a:t>Writing interpreters to execute programs represented as data</a:t>
            </a:r>
          </a:p>
          <a:p>
            <a:r>
              <a:rPr lang="en-US" dirty="0"/>
              <a:t>Using closures to implement higher-order functions</a:t>
            </a:r>
          </a:p>
          <a:p>
            <a:endParaRPr lang="en-US" dirty="0"/>
          </a:p>
          <a:p>
            <a:r>
              <a:rPr lang="en-US" dirty="0"/>
              <a:t>This stuff is crucial for the next assignment</a:t>
            </a:r>
          </a:p>
          <a:p>
            <a:pPr lvl="1"/>
            <a:r>
              <a:rPr lang="en-US" dirty="0"/>
              <a:t>Without it you will be totally lost</a:t>
            </a:r>
          </a:p>
          <a:p>
            <a:pPr lvl="1"/>
            <a:r>
              <a:rPr lang="en-US" dirty="0"/>
              <a:t>With it, it’s challenging but straightforward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54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interpreter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/>
              <a:t>An interpreter takes programs in the language and produces values (answers) in the language</a:t>
            </a:r>
          </a:p>
          <a:p>
            <a:pPr marL="457200" lvl="1" indent="0">
              <a:buNone/>
            </a:pPr>
            <a:r>
              <a:rPr lang="en-US" sz="3400" dirty="0"/>
              <a:t>Typically via recursive helper functions with cases</a:t>
            </a:r>
          </a:p>
          <a:p>
            <a:pPr marL="457200" lvl="1" indent="0">
              <a:buNone/>
            </a:pPr>
            <a:r>
              <a:rPr lang="en-US" sz="3400" dirty="0"/>
              <a:t>This example is so simple we don’t need helpers and can assume all recursive results are constants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(define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? e) e)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((add? e) 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  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(+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const-i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(add-e1 e)))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const-i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(add-e2 e))))))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((negate? e)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(-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const-i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(negate-e e))))))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(#t (error 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eval-exp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expected an expression”))))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900" dirty="0"/>
              <a:t>See example code – two versions, one with just </a:t>
            </a:r>
            <a:r>
              <a:rPr lang="en-US" sz="2900" dirty="0" err="1"/>
              <a:t>ints</a:t>
            </a:r>
            <a:r>
              <a:rPr lang="en-US" sz="2900" dirty="0"/>
              <a:t>, one with a second </a:t>
            </a:r>
            <a:r>
              <a:rPr lang="en-US" sz="2900" dirty="0" err="1"/>
              <a:t>boolean</a:t>
            </a:r>
            <a:r>
              <a:rPr lang="en-US" sz="2900" dirty="0"/>
              <a:t> type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“Macros”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Another advantage of the embedding approach is we can use the </a:t>
            </a:r>
            <a:r>
              <a:rPr lang="en-US" dirty="0" err="1"/>
              <a:t>metalanguage</a:t>
            </a:r>
            <a:r>
              <a:rPr lang="en-US" dirty="0"/>
              <a:t> to define helper functions that create (new) programs in our language</a:t>
            </a:r>
          </a:p>
          <a:p>
            <a:pPr marL="457200" lvl="1" indent="0">
              <a:buNone/>
            </a:pPr>
            <a:r>
              <a:rPr lang="en-US" dirty="0"/>
              <a:t>They generate the (abstract) syntax</a:t>
            </a:r>
          </a:p>
          <a:p>
            <a:pPr marL="457200" lvl="1" indent="0">
              <a:buNone/>
            </a:pPr>
            <a:r>
              <a:rPr lang="en-US" dirty="0"/>
              <a:t>Result can </a:t>
            </a:r>
            <a:r>
              <a:rPr lang="en-US" i="1" dirty="0"/>
              <a:t>then</a:t>
            </a:r>
            <a:r>
              <a:rPr lang="en-US" dirty="0"/>
              <a:t> be put in a larger program or evaluated</a:t>
            </a:r>
          </a:p>
          <a:p>
            <a:pPr marL="0" indent="0">
              <a:buNone/>
            </a:pPr>
            <a:r>
              <a:rPr lang="en-US" dirty="0"/>
              <a:t>Example – Racket functions that produce abstract code: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(define (triple x) (add x (add x x)))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(define p (add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1) (triple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2)))))</a:t>
            </a:r>
          </a:p>
          <a:p>
            <a:pPr marL="857250" lvl="2" indent="0">
              <a:buNone/>
            </a:pPr>
            <a:r>
              <a:rPr lang="en-US" dirty="0"/>
              <a:t>(all this does in create a program with 4 constant expressions)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40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major things missing from this language</a:t>
            </a:r>
          </a:p>
          <a:p>
            <a:pPr lvl="1"/>
            <a:r>
              <a:rPr lang="en-US" dirty="0"/>
              <a:t>Variables: let bindings, function arguments</a:t>
            </a:r>
          </a:p>
          <a:p>
            <a:pPr lvl="1"/>
            <a:r>
              <a:rPr lang="en-US" dirty="0"/>
              <a:t>Higher-order functions with lexical scope (closures)</a:t>
            </a:r>
          </a:p>
          <a:p>
            <a:pPr lvl="1"/>
            <a:endParaRPr lang="en-US" dirty="0"/>
          </a:p>
          <a:p>
            <a:r>
              <a:rPr lang="en-US" dirty="0"/>
              <a:t>To support local variables:</a:t>
            </a:r>
          </a:p>
          <a:p>
            <a:pPr lvl="1"/>
            <a:r>
              <a:rPr lang="en-US" dirty="0"/>
              <a:t>Interpreter function(s) need an </a:t>
            </a:r>
            <a:r>
              <a:rPr lang="en-US" i="1" dirty="0">
                <a:solidFill>
                  <a:schemeClr val="accent6"/>
                </a:solidFill>
              </a:rPr>
              <a:t>environment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as an additional argument</a:t>
            </a:r>
          </a:p>
          <a:p>
            <a:pPr lvl="2"/>
            <a:r>
              <a:rPr lang="en-US" dirty="0"/>
              <a:t>Environment maps names to values</a:t>
            </a:r>
          </a:p>
          <a:p>
            <a:pPr lvl="2"/>
            <a:r>
              <a:rPr lang="en-US" dirty="0"/>
              <a:t>A Racket association list works fine for us</a:t>
            </a:r>
          </a:p>
          <a:p>
            <a:pPr lvl="1"/>
            <a:r>
              <a:rPr lang="en-US" dirty="0"/>
              <a:t>Evaluate a variable expression by looking up the name</a:t>
            </a:r>
          </a:p>
          <a:p>
            <a:pPr lvl="1"/>
            <a:r>
              <a:rPr lang="en-US" dirty="0"/>
              <a:t>A let-body is evaluated in an augmented environment with the local binding(s)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0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“magic”: How is the “right environment” found for lexical scope when functions may return other functions, store them in data structures, etc.?</a:t>
            </a:r>
          </a:p>
          <a:p>
            <a:pPr marL="0" indent="0">
              <a:buNone/>
            </a:pPr>
            <a:r>
              <a:rPr lang="en-US" dirty="0"/>
              <a:t>Lack of magic: The interpreter uses a closure data structure (with two parts) to keep the environment it will need to use later when the closure function is executed</a:t>
            </a:r>
          </a:p>
          <a:p>
            <a:pPr marL="0" indent="0">
              <a:buNone/>
            </a:pPr>
            <a:r>
              <a:rPr lang="en-US" dirty="0"/>
              <a:t>To evaluate a function expression:</a:t>
            </a:r>
          </a:p>
          <a:p>
            <a:pPr marL="457200" lvl="1" indent="0">
              <a:buNone/>
            </a:pPr>
            <a:r>
              <a:rPr lang="en-US" dirty="0"/>
              <a:t>A function is not a value, a closure is a value</a:t>
            </a:r>
          </a:p>
          <a:p>
            <a:pPr marL="857250" lvl="2" indent="0">
              <a:buNone/>
            </a:pPr>
            <a:r>
              <a:rPr lang="en-US" dirty="0"/>
              <a:t>Evaluation of a function returns a closure</a:t>
            </a:r>
          </a:p>
          <a:p>
            <a:pPr marL="457200" lvl="1" indent="0">
              <a:buNone/>
            </a:pPr>
            <a:r>
              <a:rPr lang="en-US" dirty="0"/>
              <a:t>Create a closure out of (</a:t>
            </a:r>
            <a:r>
              <a:rPr lang="en-US" dirty="0" err="1"/>
              <a:t>i</a:t>
            </a:r>
            <a:r>
              <a:rPr lang="en-US" dirty="0"/>
              <a:t>) the function and (ii) the current environment</a:t>
            </a:r>
          </a:p>
          <a:p>
            <a:pPr marL="0" indent="0">
              <a:buNone/>
            </a:pPr>
            <a:r>
              <a:rPr lang="en-US" dirty="0"/>
              <a:t>To evaluate a function call…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90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To evaluate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exp1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exp2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  </a:t>
            </a:r>
          </a:p>
          <a:p>
            <a:pPr marL="400050" lvl="1" indent="0">
              <a:buNone/>
            </a:pPr>
            <a:r>
              <a:rPr lang="en-US" dirty="0"/>
              <a:t>Evaluate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exp1</a:t>
            </a:r>
            <a:r>
              <a:rPr lang="en-US" dirty="0"/>
              <a:t> in the current environment to get a </a:t>
            </a:r>
            <a:r>
              <a:rPr lang="en-US" dirty="0">
                <a:solidFill>
                  <a:schemeClr val="accent6"/>
                </a:solidFill>
              </a:rPr>
              <a:t>closure</a:t>
            </a:r>
          </a:p>
          <a:p>
            <a:pPr marL="400050" lvl="1" indent="0">
              <a:buNone/>
            </a:pPr>
            <a:r>
              <a:rPr lang="en-US" dirty="0"/>
              <a:t>Evaluate </a:t>
            </a:r>
            <a:r>
              <a:rPr lang="en-US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exp2</a:t>
            </a:r>
            <a:r>
              <a:rPr lang="en-US" dirty="0"/>
              <a:t> in the current environment to get a </a:t>
            </a:r>
            <a:r>
              <a:rPr lang="en-US" dirty="0">
                <a:solidFill>
                  <a:srgbClr val="009900"/>
                </a:solidFill>
              </a:rPr>
              <a:t>value</a:t>
            </a:r>
          </a:p>
          <a:p>
            <a:pPr marL="400050" lvl="1" indent="0">
              <a:buNone/>
            </a:pPr>
            <a:r>
              <a:rPr lang="en-US" dirty="0"/>
              <a:t>Evaluate the closure’s function’s body </a:t>
            </a:r>
            <a:r>
              <a:rPr lang="en-US" i="1" dirty="0">
                <a:solidFill>
                  <a:srgbClr val="800080"/>
                </a:solidFill>
              </a:rPr>
              <a:t>in the closure’s environment</a:t>
            </a:r>
            <a:r>
              <a:rPr lang="en-US" dirty="0"/>
              <a:t> extended to map the function’s argument name to the argument value</a:t>
            </a:r>
          </a:p>
          <a:p>
            <a:pPr marL="857250" lvl="2" indent="0">
              <a:buNone/>
            </a:pPr>
            <a:r>
              <a:rPr lang="en-US" dirty="0"/>
              <a:t>We only will implement single-argument functions</a:t>
            </a:r>
          </a:p>
          <a:p>
            <a:pPr marL="857250" lvl="2" indent="0">
              <a:buNone/>
            </a:pPr>
            <a:r>
              <a:rPr lang="en-US" dirty="0"/>
              <a:t>For recursion, a function name will evaluate to its entire closure</a:t>
            </a:r>
          </a:p>
          <a:p>
            <a:pPr marL="0" indent="0">
              <a:buNone/>
            </a:pPr>
            <a:r>
              <a:rPr lang="en-US" dirty="0"/>
              <a:t>This is the same semantics we’ve been learning </a:t>
            </a:r>
          </a:p>
          <a:p>
            <a:pPr marL="0" indent="0">
              <a:buNone/>
            </a:pPr>
            <a:r>
              <a:rPr lang="en-US" dirty="0"/>
              <a:t>Given a closure, the code part is always evaluated using the closure’s environment part (extended with the argument binding), </a:t>
            </a:r>
            <a:r>
              <a:rPr lang="en-US" i="1" dirty="0"/>
              <a:t>not</a:t>
            </a:r>
            <a:r>
              <a:rPr lang="en-US" dirty="0"/>
              <a:t> the current environment at the call 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13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Sounds expensive!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It isn’t!!</a:t>
            </a:r>
          </a:p>
          <a:p>
            <a:pPr marL="457200" lvl="1" indent="0">
              <a:buNone/>
            </a:pPr>
            <a:r>
              <a:rPr lang="en-US" i="1" dirty="0"/>
              <a:t>Time</a:t>
            </a:r>
            <a:r>
              <a:rPr lang="en-US" dirty="0"/>
              <a:t> to build a closure is tiny: </a:t>
            </a:r>
            <a:r>
              <a:rPr lang="en-US" dirty="0" err="1"/>
              <a:t>struct</a:t>
            </a:r>
            <a:r>
              <a:rPr lang="en-US" dirty="0"/>
              <a:t> with two fields</a:t>
            </a:r>
          </a:p>
          <a:p>
            <a:pPr marL="457200" lvl="1" indent="0">
              <a:buNone/>
            </a:pPr>
            <a:r>
              <a:rPr lang="en-US" i="1" dirty="0"/>
              <a:t>Space</a:t>
            </a:r>
            <a:r>
              <a:rPr lang="en-US" dirty="0"/>
              <a:t> to store closures </a:t>
            </a:r>
            <a:r>
              <a:rPr lang="en-US" i="1" dirty="0"/>
              <a:t>might</a:t>
            </a:r>
            <a:r>
              <a:rPr lang="en-US" dirty="0"/>
              <a:t> be large if the environment is large</a:t>
            </a:r>
          </a:p>
          <a:p>
            <a:pPr marL="914400" lvl="2" indent="0">
              <a:buNone/>
            </a:pPr>
            <a:r>
              <a:rPr lang="en-US" dirty="0"/>
              <a:t>But environments are immutable, so lots of sharing is natural and correct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Possible HW challenge problem (extra credit): when creating a closure store a possibly smaller environment holding only function </a:t>
            </a:r>
            <a:r>
              <a:rPr lang="en-US" i="1" dirty="0"/>
              <a:t>free variables</a:t>
            </a:r>
            <a:r>
              <a:rPr lang="en-US" dirty="0"/>
              <a:t>, i.e., “global” variables used in a function but not bound in it</a:t>
            </a:r>
          </a:p>
          <a:p>
            <a:pPr marL="514350" lvl="1" indent="0">
              <a:buNone/>
            </a:pPr>
            <a:r>
              <a:rPr lang="en-US" dirty="0"/>
              <a:t>Function body would never need anything else from the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2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 details of MUPL (interpreter assignment)</a:t>
            </a:r>
          </a:p>
          <a:p>
            <a:pPr lvl="1"/>
            <a:r>
              <a:rPr lang="en-US" dirty="0"/>
              <a:t>Demo/questions now</a:t>
            </a:r>
          </a:p>
          <a:p>
            <a:endParaRPr lang="en-US" dirty="0"/>
          </a:p>
          <a:p>
            <a:r>
              <a:rPr lang="en-US" dirty="0"/>
              <a:t>Then we’re mostly done with functional programming…</a:t>
            </a:r>
          </a:p>
          <a:p>
            <a:endParaRPr lang="en-US" dirty="0"/>
          </a:p>
          <a:p>
            <a:pPr marL="0" indent="0" algn="r">
              <a:buNone/>
            </a:pPr>
            <a:r>
              <a:rPr lang="en-US" dirty="0"/>
              <a:t>…but need to take out the garbage later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that: Ruby and object-oriented programming, grammars, scanners, parsers, more implementation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21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Specific details of MUPL (interpreter assignment)</a:t>
            </a:r>
          </a:p>
          <a:p>
            <a:pPr lvl="1"/>
            <a:r>
              <a:rPr lang="en-US" dirty="0"/>
              <a:t>Demo</a:t>
            </a:r>
            <a:r>
              <a:rPr lang="en-US"/>
              <a:t>/questions now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 we’re mostly done with functional programming…</a:t>
            </a:r>
          </a:p>
          <a:p>
            <a:endParaRPr lang="en-US" dirty="0"/>
          </a:p>
          <a:p>
            <a:pPr marL="0" indent="0" algn="r">
              <a:buNone/>
            </a:pPr>
            <a:r>
              <a:rPr lang="en-US" dirty="0"/>
              <a:t>…but need to take out the garbage later</a:t>
            </a:r>
          </a:p>
          <a:p>
            <a:pPr marL="0" indent="0" algn="r">
              <a:buNone/>
            </a:pPr>
            <a:r>
              <a:rPr lang="en-US" dirty="0"/>
              <a:t>(and fit in a midterm exam when MUPL is done)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that: Ruby and object-oriented programming, grammars, scanners, parsers, more implementation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9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in Racket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We’ve been using functions to abstract from lists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(make-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left op right) =&gt; 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			(list left op right)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(operator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=&gt;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/>
              <a:t>etc.</a:t>
            </a:r>
          </a:p>
          <a:p>
            <a:pPr marL="0" indent="0">
              <a:buNone/>
            </a:pPr>
            <a:r>
              <a:rPr lang="en-US" dirty="0"/>
              <a:t>We could also build “weakly typed” or self-describing data by tagging each list: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(define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  (list ‘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(define (Add e1 e2) (list ‘Add e1 e2))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(define (Negate e)  (list ‘Negate e))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See sample code for more examples + evaluator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7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what we did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Using lists where the car of the list encodes “what kind of expression”</a:t>
            </a:r>
          </a:p>
          <a:p>
            <a:pPr marL="0" indent="0">
              <a:buNone/>
            </a:pPr>
            <a:r>
              <a:rPr lang="en-US" dirty="0"/>
              <a:t>Key points</a:t>
            </a:r>
          </a:p>
          <a:p>
            <a:r>
              <a:rPr lang="en-US" dirty="0"/>
              <a:t>Defined our own constructor, test, extract-data functions</a:t>
            </a:r>
          </a:p>
          <a:p>
            <a:pPr lvl="1"/>
            <a:r>
              <a:rPr lang="en-US" dirty="0"/>
              <a:t>Much better style than car, </a:t>
            </a:r>
            <a:r>
              <a:rPr lang="en-US" dirty="0" err="1"/>
              <a:t>cadr</a:t>
            </a:r>
            <a:r>
              <a:rPr lang="en-US" dirty="0"/>
              <a:t>, etc.</a:t>
            </a:r>
          </a:p>
          <a:p>
            <a:r>
              <a:rPr lang="en-US" dirty="0"/>
              <a:t>Elegant recursive evaluator with big 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With no type system, no notion of “what is an expression” other than documentation</a:t>
            </a:r>
          </a:p>
          <a:p>
            <a:pPr lvl="1"/>
            <a:r>
              <a:rPr lang="en-US" dirty="0"/>
              <a:t>But if we use the helper functions correctly, we’re ok</a:t>
            </a:r>
          </a:p>
          <a:p>
            <a:pPr lvl="1"/>
            <a:r>
              <a:rPr lang="en-US" dirty="0"/>
              <a:t>Could add more explicit error checking if desired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8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Racket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New Racket feature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foo (bar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bam)   #:transparent)</a:t>
            </a:r>
          </a:p>
          <a:p>
            <a:pPr marL="0" indent="0">
              <a:buNone/>
            </a:pPr>
            <a:r>
              <a:rPr lang="en-US" dirty="0"/>
              <a:t>Defines a new kind of thing (type) and introduces several associate functions:</a:t>
            </a:r>
          </a:p>
          <a:p>
            <a:r>
              <a:rPr lang="en-US" dirty="0"/>
              <a:t>Constructor: </a:t>
            </a:r>
            <a:r>
              <a:rPr lang="en-US" b="1" dirty="0">
                <a:latin typeface="Courier New"/>
                <a:cs typeface="Courier New"/>
              </a:rPr>
              <a:t>(foo e1 e2 e3)</a:t>
            </a:r>
          </a:p>
          <a:p>
            <a:pPr lvl="1"/>
            <a:r>
              <a:rPr lang="en-US" dirty="0"/>
              <a:t>Returns a new “</a:t>
            </a:r>
            <a:r>
              <a:rPr lang="en-US" b="1" dirty="0">
                <a:latin typeface="Courier New"/>
                <a:cs typeface="Courier New"/>
              </a:rPr>
              <a:t>foo</a:t>
            </a:r>
            <a:r>
              <a:rPr lang="en-US" dirty="0"/>
              <a:t>” with bar, </a:t>
            </a:r>
            <a:r>
              <a:rPr lang="en-US" dirty="0" err="1"/>
              <a:t>baz</a:t>
            </a:r>
            <a:r>
              <a:rPr lang="en-US" dirty="0"/>
              <a:t>, and bam fields initialized to e1, e2, e3</a:t>
            </a:r>
          </a:p>
          <a:p>
            <a:r>
              <a:rPr lang="en-US" dirty="0"/>
              <a:t>Predicate: </a:t>
            </a:r>
            <a:r>
              <a:rPr lang="en-US" b="1" dirty="0">
                <a:latin typeface="Courier New"/>
                <a:cs typeface="Courier New"/>
              </a:rPr>
              <a:t>(foo? e)</a:t>
            </a:r>
          </a:p>
          <a:p>
            <a:pPr lvl="1"/>
            <a:r>
              <a:rPr lang="en-US" dirty="0"/>
              <a:t>Evaluate e and return #t if it is something made with the </a:t>
            </a:r>
            <a:r>
              <a:rPr lang="en-US" b="1" dirty="0">
                <a:latin typeface="Courier New"/>
                <a:cs typeface="Courier New"/>
              </a:rPr>
              <a:t>foo </a:t>
            </a:r>
            <a:r>
              <a:rPr lang="en-US" dirty="0"/>
              <a:t>(constructor) function</a:t>
            </a:r>
          </a:p>
          <a:p>
            <a:r>
              <a:rPr lang="en-US" dirty="0"/>
              <a:t>Extractors: </a:t>
            </a:r>
            <a:r>
              <a:rPr lang="en-US" b="1" dirty="0">
                <a:latin typeface="Courier New"/>
                <a:cs typeface="Courier New"/>
              </a:rPr>
              <a:t>(foo-bar e)</a:t>
            </a:r>
          </a:p>
          <a:p>
            <a:pPr lvl="1"/>
            <a:r>
              <a:rPr lang="en-US" dirty="0"/>
              <a:t>Evaluate e.  If result was made with the </a:t>
            </a:r>
            <a:r>
              <a:rPr lang="en-US" b="1" dirty="0">
                <a:latin typeface="Courier New"/>
                <a:cs typeface="Courier New"/>
              </a:rPr>
              <a:t>foo </a:t>
            </a:r>
            <a:r>
              <a:rPr lang="en-US" dirty="0"/>
              <a:t>constructor, return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bar </a:t>
            </a:r>
            <a:r>
              <a:rPr lang="en-US" dirty="0"/>
              <a:t>field, else an error</a:t>
            </a:r>
          </a:p>
          <a:p>
            <a:pPr lvl="1"/>
            <a:r>
              <a:rPr lang="en-US" dirty="0"/>
              <a:t>Similar extractors for other fields (foo-</a:t>
            </a:r>
            <a:r>
              <a:rPr lang="en-US" dirty="0" err="1"/>
              <a:t>baz</a:t>
            </a:r>
            <a:r>
              <a:rPr lang="en-US" dirty="0"/>
              <a:t>, foo-bam)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idiom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  #:transparent)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add (e1 e2) #:transparent)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negate (e)  #:transparent)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For “types” like expressions, create one </a:t>
            </a:r>
            <a:r>
              <a:rPr lang="en-US" dirty="0" err="1"/>
              <a:t>struct</a:t>
            </a:r>
            <a:r>
              <a:rPr lang="en-US" dirty="0"/>
              <a:t> for each “kind of” expression</a:t>
            </a:r>
          </a:p>
          <a:p>
            <a:pPr lvl="1"/>
            <a:r>
              <a:rPr lang="en-US" dirty="0"/>
              <a:t>Conveniently </a:t>
            </a:r>
            <a:r>
              <a:rPr lang="en-US" dirty="0" err="1"/>
              <a:t>definies</a:t>
            </a:r>
            <a:r>
              <a:rPr lang="en-US" dirty="0"/>
              <a:t> constructors, tester, and extractor functions, e.g.,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add add? add-e1</a:t>
            </a:r>
            <a:endParaRPr lang="en-US" dirty="0"/>
          </a:p>
          <a:p>
            <a:pPr lvl="1"/>
            <a:r>
              <a:rPr lang="en-US" dirty="0"/>
              <a:t>There’s nothing that ties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together as the “expression type” other than the convention we have in our heads and in comments</a:t>
            </a:r>
          </a:p>
          <a:p>
            <a:pPr lvl="1"/>
            <a:r>
              <a:rPr lang="en-US" dirty="0"/>
              <a:t>Also nothing that restricts “types” of fields – also just convention in code and in comments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3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program as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use either lists or </a:t>
            </a:r>
            <a:r>
              <a:rPr lang="en-US" dirty="0" err="1"/>
              <a:t>structs</a:t>
            </a:r>
            <a:r>
              <a:rPr lang="en-US" dirty="0"/>
              <a:t> (we’ll use </a:t>
            </a:r>
            <a:r>
              <a:rPr lang="en-US" dirty="0" err="1"/>
              <a:t>structs</a:t>
            </a:r>
            <a:r>
              <a:rPr lang="en-US" dirty="0"/>
              <a:t>) to build trees to represent compound data &amp; programs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(add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4)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(negate (add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1)</a:t>
            </a:r>
          </a:p>
          <a:p>
            <a:pPr marL="4572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(negate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7)))))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 code for more extensive set of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defintions</a:t>
            </a:r>
            <a:r>
              <a:rPr lang="en-US" dirty="0"/>
              <a:t> and associated evaluator for a small integer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59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#:transparent</a:t>
            </a:r>
          </a:p>
          <a:p>
            <a:pPr lvl="1"/>
            <a:r>
              <a:rPr lang="en-US" dirty="0"/>
              <a:t>Optional; makes </a:t>
            </a:r>
            <a:r>
              <a:rPr lang="en-US" dirty="0" err="1"/>
              <a:t>struct</a:t>
            </a:r>
            <a:r>
              <a:rPr lang="en-US" dirty="0"/>
              <a:t> fields visible &amp; for us prints them in the interactions window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Also available (and optional):</a:t>
            </a:r>
          </a:p>
          <a:p>
            <a:r>
              <a:rPr lang="en-US" dirty="0"/>
              <a:t>#:mutable</a:t>
            </a:r>
          </a:p>
          <a:p>
            <a:pPr lvl="1"/>
            <a:r>
              <a:rPr lang="en-US" dirty="0"/>
              <a:t>Can decide if each </a:t>
            </a:r>
            <a:r>
              <a:rPr lang="en-US" dirty="0" err="1"/>
              <a:t>struct</a:t>
            </a:r>
            <a:r>
              <a:rPr lang="en-US" dirty="0"/>
              <a:t> type supports mutation</a:t>
            </a:r>
          </a:p>
          <a:p>
            <a:pPr lvl="2"/>
            <a:r>
              <a:rPr lang="en-US" dirty="0"/>
              <a:t>(we will avoid this; guarantees no mutation)</a:t>
            </a:r>
          </a:p>
          <a:p>
            <a:pPr lvl="1"/>
            <a:r>
              <a:rPr lang="en-US" dirty="0" err="1"/>
              <a:t>mcons</a:t>
            </a:r>
            <a:r>
              <a:rPr lang="en-US" dirty="0"/>
              <a:t> is just a predefined mutable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3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Contrasting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add (e1 e2)   #:transparent)</a:t>
            </a:r>
          </a:p>
          <a:p>
            <a:pPr marL="0" indent="0">
              <a:buNone/>
            </a:pPr>
            <a:r>
              <a:rPr lang="en-US" dirty="0" err="1"/>
              <a:t>vs</a:t>
            </a:r>
            <a:endParaRPr lang="en-US" dirty="0"/>
          </a:p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(define (add e1 e2) (list ‘add e1 e2)</a:t>
            </a:r>
          </a:p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(define (add? e) (</a:t>
            </a:r>
            <a:r>
              <a:rPr lang="en-US" b="1" dirty="0" err="1">
                <a:latin typeface="Courier New"/>
                <a:cs typeface="Courier New"/>
              </a:rPr>
              <a:t>eq</a:t>
            </a:r>
            <a:r>
              <a:rPr lang="en-US" b="1" dirty="0">
                <a:latin typeface="Courier New"/>
                <a:cs typeface="Courier New"/>
              </a:rPr>
              <a:t>? (car e) ‘add))</a:t>
            </a:r>
          </a:p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(define (add-e1) (car (</a:t>
            </a:r>
            <a:r>
              <a:rPr lang="en-US" b="1" dirty="0" err="1">
                <a:latin typeface="Courier New"/>
                <a:cs typeface="Courier New"/>
              </a:rPr>
              <a:t>cdr</a:t>
            </a:r>
            <a:r>
              <a:rPr lang="en-US" b="1" dirty="0">
                <a:latin typeface="Courier New"/>
                <a:cs typeface="Courier New"/>
              </a:rPr>
              <a:t> e)))</a:t>
            </a:r>
          </a:p>
          <a:p>
            <a:pPr marL="400050" lvl="1" indent="0">
              <a:buNone/>
            </a:pPr>
            <a:r>
              <a:rPr lang="en-US" b="1" dirty="0">
                <a:latin typeface="Courier New"/>
                <a:cs typeface="Courier New"/>
              </a:rPr>
              <a:t>(define (add-e2) (car (</a:t>
            </a:r>
            <a:r>
              <a:rPr lang="en-US" b="1" dirty="0" err="1">
                <a:latin typeface="Courier New"/>
                <a:cs typeface="Courier New"/>
              </a:rPr>
              <a:t>cdr</a:t>
            </a:r>
            <a:r>
              <a:rPr lang="en-US" b="1" dirty="0">
                <a:latin typeface="Courier New"/>
                <a:cs typeface="Courier New"/>
              </a:rPr>
              <a:t> (</a:t>
            </a:r>
            <a:r>
              <a:rPr lang="en-US" b="1" dirty="0" err="1">
                <a:latin typeface="Courier New"/>
                <a:cs typeface="Courier New"/>
              </a:rPr>
              <a:t>cdr</a:t>
            </a:r>
            <a:r>
              <a:rPr lang="en-US" b="1" dirty="0">
                <a:latin typeface="Courier New"/>
                <a:cs typeface="Courier New"/>
              </a:rPr>
              <a:t> e))))</a:t>
            </a:r>
          </a:p>
          <a:p>
            <a:endParaRPr lang="en-US" dirty="0"/>
          </a:p>
          <a:p>
            <a:r>
              <a:rPr lang="en-US" dirty="0"/>
              <a:t>This is </a:t>
            </a:r>
            <a:r>
              <a:rPr lang="en-US" i="1" dirty="0"/>
              <a:t>not</a:t>
            </a:r>
            <a:r>
              <a:rPr lang="en-US" dirty="0"/>
              <a:t> just “syntactic sugar”</a:t>
            </a:r>
          </a:p>
          <a:p>
            <a:pPr lvl="1"/>
            <a:r>
              <a:rPr lang="en-US" dirty="0"/>
              <a:t>i.e., not just convenient syntax for writing something already in the language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7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822</TotalTime>
  <Words>2352</Words>
  <Application>Microsoft Macintosh PowerPoint</Application>
  <PresentationFormat>On-screen Show (4:3)</PresentationFormat>
  <Paragraphs>319</Paragraphs>
  <Slides>27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Times New Roman</vt:lpstr>
      <vt:lpstr>simple</vt:lpstr>
      <vt:lpstr>CSE 413 Languages &amp; Implementation</vt:lpstr>
      <vt:lpstr>Goals</vt:lpstr>
      <vt:lpstr>Data structures in Racket</vt:lpstr>
      <vt:lpstr>Comments on what we did</vt:lpstr>
      <vt:lpstr>Racket structs</vt:lpstr>
      <vt:lpstr>An idiom</vt:lpstr>
      <vt:lpstr>Representing program as trees</vt:lpstr>
      <vt:lpstr>Attributes</vt:lpstr>
      <vt:lpstr>Contrasting approaches</vt:lpstr>
      <vt:lpstr>The key difference</vt:lpstr>
      <vt:lpstr>Now </vt:lpstr>
      <vt:lpstr>Implementing languages</vt:lpstr>
      <vt:lpstr>Typical workflow</vt:lpstr>
      <vt:lpstr>Interpreters or Compilers</vt:lpstr>
      <vt:lpstr>It’s really more complicated</vt:lpstr>
      <vt:lpstr>Sermon (er, rant)</vt:lpstr>
      <vt:lpstr>OK, they do have a point</vt:lpstr>
      <vt:lpstr>Embedding one language in another</vt:lpstr>
      <vt:lpstr>The arith-exp example</vt:lpstr>
      <vt:lpstr>The interpreter</vt:lpstr>
      <vt:lpstr>“Macros”</vt:lpstr>
      <vt:lpstr>What’s missing</vt:lpstr>
      <vt:lpstr>Higher-order functions</vt:lpstr>
      <vt:lpstr>Function calls</vt:lpstr>
      <vt:lpstr>Sounds expensive!</vt:lpstr>
      <vt:lpstr>What’s next?</vt:lpstr>
      <vt:lpstr>What’s next?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125</cp:revision>
  <cp:lastPrinted>2019-02-04T05:43:39Z</cp:lastPrinted>
  <dcterms:created xsi:type="dcterms:W3CDTF">2009-03-30T02:04:14Z</dcterms:created>
  <dcterms:modified xsi:type="dcterms:W3CDTF">2021-04-26T03:00:04Z</dcterms:modified>
</cp:coreProperties>
</file>