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3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6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7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47"/>
  </p:notesMasterIdLst>
  <p:handoutMasterIdLst>
    <p:handoutMasterId r:id="rId48"/>
  </p:handoutMasterIdLst>
  <p:sldIdLst>
    <p:sldId id="300" r:id="rId2"/>
    <p:sldId id="301" r:id="rId3"/>
    <p:sldId id="346" r:id="rId4"/>
    <p:sldId id="347" r:id="rId5"/>
    <p:sldId id="348" r:id="rId6"/>
    <p:sldId id="349" r:id="rId7"/>
    <p:sldId id="309" r:id="rId8"/>
    <p:sldId id="311" r:id="rId9"/>
    <p:sldId id="343" r:id="rId10"/>
    <p:sldId id="313" r:id="rId11"/>
    <p:sldId id="315" r:id="rId12"/>
    <p:sldId id="318" r:id="rId13"/>
    <p:sldId id="345" r:id="rId14"/>
    <p:sldId id="319" r:id="rId15"/>
    <p:sldId id="344" r:id="rId16"/>
    <p:sldId id="320" r:id="rId17"/>
    <p:sldId id="340" r:id="rId18"/>
    <p:sldId id="341" r:id="rId19"/>
    <p:sldId id="342" r:id="rId20"/>
    <p:sldId id="323" r:id="rId21"/>
    <p:sldId id="325" r:id="rId22"/>
    <p:sldId id="338" r:id="rId23"/>
    <p:sldId id="326" r:id="rId24"/>
    <p:sldId id="265" r:id="rId25"/>
    <p:sldId id="337" r:id="rId26"/>
    <p:sldId id="336" r:id="rId27"/>
    <p:sldId id="270" r:id="rId28"/>
    <p:sldId id="271" r:id="rId29"/>
    <p:sldId id="272" r:id="rId30"/>
    <p:sldId id="273" r:id="rId31"/>
    <p:sldId id="275" r:id="rId32"/>
    <p:sldId id="276" r:id="rId33"/>
    <p:sldId id="279" r:id="rId34"/>
    <p:sldId id="280" r:id="rId35"/>
    <p:sldId id="281" r:id="rId36"/>
    <p:sldId id="282" r:id="rId37"/>
    <p:sldId id="283" r:id="rId38"/>
    <p:sldId id="285" r:id="rId39"/>
    <p:sldId id="286" r:id="rId40"/>
    <p:sldId id="289" r:id="rId41"/>
    <p:sldId id="287" r:id="rId42"/>
    <p:sldId id="288" r:id="rId43"/>
    <p:sldId id="291" r:id="rId44"/>
    <p:sldId id="292" r:id="rId45"/>
    <p:sldId id="339" r:id="rId46"/>
  </p:sldIdLst>
  <p:sldSz cx="9144000" cy="6858000" type="screen4x3"/>
  <p:notesSz cx="6997700" cy="9283700"/>
  <p:custDataLst>
    <p:tags r:id="rId49"/>
  </p:custDataLst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accent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FFF00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00"/>
    <p:restoredTop sz="89101"/>
  </p:normalViewPr>
  <p:slideViewPr>
    <p:cSldViewPr>
      <p:cViewPr varScale="1">
        <p:scale>
          <a:sx n="105" d="100"/>
          <a:sy n="105" d="100"/>
        </p:scale>
        <p:origin x="384" y="19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"/>
    </p:cViewPr>
  </p:sorterViewPr>
  <p:notesViewPr>
    <p:cSldViewPr>
      <p:cViewPr varScale="1">
        <p:scale>
          <a:sx n="95" d="100"/>
          <a:sy n="95" d="100"/>
        </p:scale>
        <p:origin x="3112" y="19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6877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b" anchorCtr="0" compatLnSpc="1">
            <a:prstTxWarp prst="textNoShape">
              <a:avLst/>
            </a:prstTxWarp>
          </a:bodyPr>
          <a:lstStyle>
            <a:lvl1pPr defTabSz="930213" eaLnBrk="1" hangingPunct="1">
              <a:spcBef>
                <a:spcPct val="0"/>
              </a:spcBef>
              <a:defRPr sz="1100">
                <a:solidFill>
                  <a:schemeClr val="tx1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b" anchorCtr="0" compatLnSpc="1">
            <a:prstTxWarp prst="textNoShape">
              <a:avLst/>
            </a:prstTxWarp>
          </a:bodyPr>
          <a:lstStyle>
            <a:lvl1pPr algn="r" defTabSz="930213" eaLnBrk="1" hangingPunct="1">
              <a:spcBef>
                <a:spcPct val="0"/>
              </a:spcBef>
              <a:defRPr sz="1100">
                <a:solidFill>
                  <a:schemeClr val="tx1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D2F70F7-B0F3-2C42-B378-33CEE84C4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21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t" anchorCtr="0" compatLnSpc="1">
            <a:prstTxWarp prst="textNoShape">
              <a:avLst/>
            </a:prstTxWarp>
          </a:bodyPr>
          <a:lstStyle>
            <a:lvl1pPr defTabSz="930213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949A33D-F29D-4341-8A2C-6E5DF16ED855}" type="datetime1">
              <a:rPr lang="en-US"/>
              <a:pPr>
                <a:defRPr/>
              </a:pPr>
              <a:t>3/31/21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b" anchorCtr="0" compatLnSpc="1">
            <a:prstTxWarp prst="textNoShape">
              <a:avLst/>
            </a:prstTxWarp>
          </a:bodyPr>
          <a:lstStyle>
            <a:lvl1pPr defTabSz="930213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9" tIns="46389" rIns="92779" bIns="46389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45AF3A62-0FE6-D54C-8B5C-4BDBF8CDD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973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C53507-3591-7148-B212-397ED765842A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0075"/>
            <a:ext cx="512762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May try to move to a different room to get a whiteboard too.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B0E03BA-B729-9347-B407-5F13277A09FE}" type="slidenum">
              <a:rPr lang="en-US" sz="1200">
                <a:solidFill>
                  <a:schemeClr val="tx1"/>
                </a:solidFill>
              </a:rPr>
              <a:pPr/>
              <a:t>7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grading breakdown for normal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AF3A62-0FE6-D54C-8B5C-4BDBF8CDDA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03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NPR</a:t>
            </a:r>
            <a:r>
              <a:rPr lang="en-US" baseline="0" dirty="0"/>
              <a:t> segment:  play until 2:28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04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NPR</a:t>
            </a:r>
            <a:r>
              <a:rPr lang="en-US" baseline="0" dirty="0"/>
              <a:t> segment:  play until 2:28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62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F93366F-6D16-B243-A3E8-D21448E088DA}" type="slidenum">
              <a:rPr lang="en-US" sz="1200">
                <a:solidFill>
                  <a:schemeClr val="tx1"/>
                </a:solidFill>
              </a:rPr>
              <a:pPr/>
              <a:t>20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8688"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6A87D23-A97E-2843-B448-62922AECB6CA}" type="slidenum">
              <a:rPr lang="en-US" sz="1200">
                <a:solidFill>
                  <a:schemeClr val="tx1"/>
                </a:solidFill>
              </a:rPr>
              <a:pPr/>
              <a:t>32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257" tIns="45629" rIns="91257" bIns="45629"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3238E2-EE40-BA4D-BFED-4862E5AB3CB4}" type="datetime1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4C5BB321-0AF3-4F14-93D6-0B3EFAD055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6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2DF4D-F867-CF4B-914F-6AFBD537AE81}" type="datetime1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8685376C-FE5C-4AC8-8A63-12A0381DB8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9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9950B-BB78-5543-8C4F-4D6924F78754}" type="datetime1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1FA76CF5-A6EB-417C-A493-0FDCEC24C3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3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222B9-37CB-9948-ABFE-33926F25ED3D}" type="datetime1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2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ECCAC6-2539-864C-A94F-1C5C0434E4E2}" type="datetime1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754007A-5C15-4755-86A5-58309AE97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5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7AE403-7A28-F640-B411-DB1876BF5E2C}" type="datetime1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2B2E6DA1-75FC-4FDA-894D-B4D04785E5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3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535EB-7EAF-B34E-8183-E927FA0BB149}" type="datetime1">
              <a:rPr lang="en-US" smtClean="0"/>
              <a:t>3/31/21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F5B35ABC-4562-491C-BC36-BE01412E3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9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62D412-8A41-F848-B59F-5C53EF377D7E}" type="datetime1">
              <a:rPr lang="en-US" smtClean="0"/>
              <a:t>3/31/21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DF53D113-DCA5-49C2-AEAD-6C4CF6FBE2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5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A66C0-CBCE-744D-81E7-AD8299122AF3}" type="datetime1">
              <a:rPr lang="en-US" smtClean="0"/>
              <a:t>3/31/21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C247CEAC-1C00-4091-AD9A-E437940781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BD0E8-F51B-8A46-BB77-340D0534E49D}" type="datetime1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409FD1A4-2C3F-4FC3-8170-19BB17B433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1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6AE3F9-94B5-E648-ABE4-33FF533E889A}" type="datetime1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571B58EA-DA11-48AF-8BAD-1339FE9D70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4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E02FD0F-0621-FA43-AF8A-84120C4D6358}" type="datetime1">
              <a:rPr lang="en-US" smtClean="0"/>
              <a:t>3/31/21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37ABE0-131C-48D1-8124-C3CCDD4DE3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9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8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2016/04/17/474525392/attention-students-put-your-laptops-awa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notesSlide" Target="../notesSlides/notesSlide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4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4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4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CSE 413: Programming Languages and their Implementation</a:t>
            </a:r>
            <a:endParaRPr lang="en-US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05CF-D481-1B45-924A-2570644F69A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BF0B8C-B713-6846-B5DD-B2CC5704EBE9}"/>
              </a:ext>
            </a:extLst>
          </p:cNvPr>
          <p:cNvSpPr txBox="1"/>
          <p:nvPr/>
        </p:nvSpPr>
        <p:spPr>
          <a:xfrm>
            <a:off x="3051487" y="609600"/>
            <a:ext cx="3196913" cy="1162113"/>
          </a:xfrm>
          <a:prstGeom prst="rect">
            <a:avLst/>
          </a:prstGeom>
          <a:noFill/>
          <a:ln w="2222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432FF"/>
                </a:solidFill>
                <a:latin typeface="Calibri" pitchFamily="34" charset="0"/>
              </a:rPr>
              <a:t>Welcome – please set up your Zoom session.  We’ll start the actual class meeting at 10:30 am </a:t>
            </a:r>
            <a:r>
              <a:rPr lang="en-US" dirty="0" err="1">
                <a:solidFill>
                  <a:srgbClr val="0432FF"/>
                </a:solidFill>
                <a:latin typeface="Calibri" pitchFamily="34" charset="0"/>
              </a:rPr>
              <a:t>pdt</a:t>
            </a:r>
            <a:endParaRPr lang="en-US" dirty="0">
              <a:solidFill>
                <a:srgbClr val="0432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cse413-staff[at]cs mailing list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Mailing list to reach course staff with things not appropriate for ed</a:t>
            </a:r>
          </a:p>
          <a:p>
            <a:pPr lvl="1"/>
            <a:r>
              <a:rPr lang="en-US" dirty="0"/>
              <a:t>Admin issues or questions that require </a:t>
            </a:r>
            <a:r>
              <a:rPr lang="en-US" dirty="0" err="1"/>
              <a:t>followup</a:t>
            </a:r>
            <a:r>
              <a:rPr lang="en-US" dirty="0"/>
              <a:t> beyond a quick answer on the discussion board</a:t>
            </a:r>
          </a:p>
          <a:p>
            <a:pPr lvl="2"/>
            <a:r>
              <a:rPr lang="en-US" dirty="0"/>
              <a:t>(But we’ll use </a:t>
            </a:r>
            <a:r>
              <a:rPr lang="en-US" dirty="0" err="1"/>
              <a:t>Gradescope</a:t>
            </a:r>
            <a:r>
              <a:rPr lang="en-US" dirty="0"/>
              <a:t> for routine regrade requests)</a:t>
            </a:r>
          </a:p>
          <a:p>
            <a:pPr lvl="1"/>
            <a:r>
              <a:rPr lang="en-US" dirty="0"/>
              <a:t>Personal situations (illness, emergencies, etc.) where we can help out</a:t>
            </a:r>
          </a:p>
          <a:p>
            <a:r>
              <a:rPr lang="en-US" dirty="0"/>
              <a:t>Please prefer this to messages to individual staff if you can – easier to route to right person to handle them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Course Computing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All software is freely available and can be installed anywhere you want</a:t>
            </a:r>
          </a:p>
          <a:p>
            <a:pPr lvl="1"/>
            <a:r>
              <a:rPr lang="en-US" dirty="0"/>
              <a:t>Links on the course web</a:t>
            </a:r>
          </a:p>
          <a:p>
            <a:endParaRPr lang="en-US" dirty="0"/>
          </a:p>
          <a:p>
            <a:r>
              <a:rPr lang="en-US" dirty="0"/>
              <a:t>If you have trouble getting a working setup please contact the course staff to see what might be possible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Grading: Estimated Breakdown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Approximate Grading:</a:t>
            </a:r>
          </a:p>
          <a:p>
            <a:pPr lvl="1"/>
            <a:r>
              <a:rPr lang="en-US" dirty="0"/>
              <a:t>Homework: 	55%</a:t>
            </a:r>
          </a:p>
          <a:p>
            <a:pPr lvl="1"/>
            <a:r>
              <a:rPr lang="en-US" dirty="0"/>
              <a:t>Midterm:		15%	(in class, prob. Fri. Feb. 15)</a:t>
            </a:r>
          </a:p>
          <a:p>
            <a:pPr lvl="1"/>
            <a:r>
              <a:rPr lang="en-US" dirty="0"/>
              <a:t>Final:			25%	(Tue. March 19?, 2:30 pm)</a:t>
            </a:r>
          </a:p>
          <a:p>
            <a:pPr lvl="1"/>
            <a:r>
              <a:rPr lang="en-US" dirty="0"/>
              <a:t>Other			≤5%	(citizenship, effort, </a:t>
            </a:r>
            <a:r>
              <a:rPr lang="is-IS" dirty="0"/>
              <a:t>…)</a:t>
            </a:r>
            <a:r>
              <a:rPr lang="en-US" dirty="0"/>
              <a:t>	</a:t>
            </a:r>
          </a:p>
          <a:p>
            <a:pPr lvl="1"/>
            <a:endParaRPr lang="en-US" dirty="0"/>
          </a:p>
          <a:p>
            <a:r>
              <a:rPr lang="en-US" dirty="0"/>
              <a:t>Assignments:</a:t>
            </a:r>
          </a:p>
          <a:p>
            <a:pPr lvl="1"/>
            <a:r>
              <a:rPr lang="en-US" dirty="0"/>
              <a:t>Weights will differ depending on difficulty</a:t>
            </a:r>
          </a:p>
          <a:p>
            <a:pPr lvl="1"/>
            <a:r>
              <a:rPr lang="en-US" dirty="0"/>
              <a:t>Assignments will be a mix of shorter written exercises and shorter/longer programming projects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Workload and Grading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Not going to attempt a regular high-stakes midterm and final exam given the remote world.</a:t>
            </a:r>
          </a:p>
          <a:p>
            <a:endParaRPr lang="en-US" dirty="0"/>
          </a:p>
          <a:p>
            <a:r>
              <a:rPr lang="en-US" dirty="0"/>
              <a:t>Grading will be based on homework assignments</a:t>
            </a:r>
          </a:p>
          <a:p>
            <a:pPr lvl="1"/>
            <a:r>
              <a:rPr lang="en-US" dirty="0"/>
              <a:t>Weights will differ somewhat depending on difficulty</a:t>
            </a:r>
          </a:p>
          <a:p>
            <a:pPr lvl="1"/>
            <a:r>
              <a:rPr lang="en-US" dirty="0"/>
              <a:t>Assignments will be a mix of shorter written exercises and shorter/longer programming projects</a:t>
            </a:r>
          </a:p>
          <a:p>
            <a:pPr lvl="1"/>
            <a:endParaRPr lang="en-US" dirty="0"/>
          </a:p>
          <a:p>
            <a:r>
              <a:rPr lang="en-US" dirty="0"/>
              <a:t>Exploring ways to supplement this with short quizzes or other ways to help with review/mastery</a:t>
            </a:r>
          </a:p>
          <a:p>
            <a:pPr lvl="1"/>
            <a:r>
              <a:rPr lang="en-US" dirty="0"/>
              <a:t>Will announce well in advance if we do this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5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Deadlines &amp; Late Policy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Assignments submitted online, graded, and feedback returned via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Due @11pm</a:t>
            </a:r>
          </a:p>
          <a:p>
            <a:pPr lvl="1"/>
            <a:r>
              <a:rPr lang="en-US" dirty="0"/>
              <a:t>Most due Tuesday evenings, a few other nights</a:t>
            </a:r>
          </a:p>
          <a:p>
            <a:endParaRPr lang="en-US" dirty="0"/>
          </a:p>
          <a:p>
            <a:r>
              <a:rPr lang="en-US" dirty="0"/>
              <a:t>Late policy: 4 “late days” for entire quarter</a:t>
            </a:r>
          </a:p>
          <a:p>
            <a:pPr lvl="1"/>
            <a:r>
              <a:rPr lang="en-US" dirty="0"/>
              <a:t>At most 2 on any single assignment</a:t>
            </a:r>
          </a:p>
          <a:p>
            <a:pPr lvl="1"/>
            <a:r>
              <a:rPr lang="en-US" dirty="0"/>
              <a:t>Used only in integer, 24-hour units</a:t>
            </a:r>
          </a:p>
          <a:p>
            <a:pPr lvl="1"/>
            <a:r>
              <a:rPr lang="en-US" dirty="0"/>
              <a:t>Don’</a:t>
            </a:r>
            <a:r>
              <a:rPr lang="en-US" altLang="ja-JP" dirty="0"/>
              <a:t>t use them early!! Don’t “plan” on using them!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E54D2-D8AA-924E-B173-20A4DC6E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Unusual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6796E-FEB7-7D43-A8EA-285BEF56D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Unusual things happen – remember </a:t>
            </a:r>
            <a:r>
              <a:rPr lang="en-US"/>
              <a:t>to speak up.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will do our best to work with you, but you need to contact course staff or the instructor well in advance (unless not possible because of a true emergency)</a:t>
            </a:r>
          </a:p>
          <a:p>
            <a:endParaRPr lang="en-US" dirty="0"/>
          </a:p>
          <a:p>
            <a:r>
              <a:rPr lang="en-US" dirty="0"/>
              <a:t>Please reach out early – don’t let things fester until it’s late and much harder to fix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1AE0F-6A99-FF4B-8900-D1E7EF1B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59405-F6A3-8348-BDCE-3856409C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53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Academic (Mis-)Conduct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are expected to do your own work</a:t>
            </a:r>
          </a:p>
          <a:p>
            <a:pPr lvl="1"/>
            <a:r>
              <a:rPr lang="en-US" dirty="0"/>
              <a:t>Exceptions, if any, will be clearly announced</a:t>
            </a:r>
          </a:p>
          <a:p>
            <a:r>
              <a:rPr lang="en-US" dirty="0"/>
              <a:t>Things that are academic misconduct:</a:t>
            </a:r>
          </a:p>
          <a:p>
            <a:pPr lvl="1"/>
            <a:r>
              <a:rPr lang="en-US" dirty="0"/>
              <a:t>Sharing solutions, doing work for others, accepting work from others including have someone “walk you through” the details </a:t>
            </a:r>
          </a:p>
          <a:p>
            <a:pPr lvl="1"/>
            <a:r>
              <a:rPr lang="en-US" dirty="0"/>
              <a:t>Copying solutions found on the web</a:t>
            </a:r>
          </a:p>
          <a:p>
            <a:pPr lvl="1"/>
            <a:r>
              <a:rPr lang="en-US" dirty="0"/>
              <a:t>Consulting solutions from previous offerings of this course</a:t>
            </a:r>
          </a:p>
          <a:p>
            <a:pPr lvl="1"/>
            <a:r>
              <a:rPr lang="en-US" dirty="0"/>
              <a:t>etc.  Will not attempt to provide exact legislation and invite  attempts to weasel around the rules</a:t>
            </a:r>
          </a:p>
          <a:p>
            <a:r>
              <a:rPr lang="en-US" dirty="0"/>
              <a:t>Integrity is a fundamental principle in the academic world (and elsewhere) – we and your classmates trust you; don’t abuse that trust</a:t>
            </a:r>
          </a:p>
          <a:p>
            <a:r>
              <a:rPr lang="en-US" dirty="0"/>
              <a:t>You must know the course policy– </a:t>
            </a:r>
            <a:r>
              <a:rPr lang="en-US" b="1" dirty="0">
                <a:solidFill>
                  <a:srgbClr val="FF0000"/>
                </a:solidFill>
              </a:rPr>
              <a:t>Read It</a:t>
            </a:r>
            <a:r>
              <a:rPr lang="en-US" dirty="0"/>
              <a:t>! (on the web)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E4F08-CE3B-9041-903C-B0A8AA60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Colleagues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AE91-FC25-D843-B177-C54AB95B2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“Do your own work” does </a:t>
            </a:r>
            <a:r>
              <a:rPr lang="en-US" i="1" dirty="0"/>
              <a:t>not</a:t>
            </a:r>
            <a:r>
              <a:rPr lang="en-US" dirty="0"/>
              <a:t> mean “lock yourself in a windowless room”.  Learning from each other and from the course staff is a good thing; sharing ideas and talking is a good thing; finding useful resources is a good thing</a:t>
            </a:r>
          </a:p>
          <a:p>
            <a:endParaRPr lang="en-US" dirty="0"/>
          </a:p>
          <a:p>
            <a:pPr lvl="1"/>
            <a:r>
              <a:rPr lang="en-US" dirty="0"/>
              <a:t>Representing something that you didn’t do as your own is not.</a:t>
            </a:r>
          </a:p>
          <a:p>
            <a:pPr lvl="2"/>
            <a:r>
              <a:rPr lang="en-US" dirty="0"/>
              <a:t>OK?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2AB6A2-DB88-8F4F-8FDA-3FE1E154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54D13-F32D-0A43-88A6-7F5D6D8A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9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Gadgets reduce focus and learning</a:t>
            </a:r>
          </a:p>
          <a:p>
            <a:pPr lvl="1"/>
            <a:r>
              <a:rPr lang="en-US" dirty="0"/>
              <a:t>Bursts of info (</a:t>
            </a:r>
            <a:r>
              <a:rPr lang="en-US" i="1" dirty="0"/>
              <a:t>e.g.</a:t>
            </a:r>
            <a:r>
              <a:rPr lang="en-US" dirty="0"/>
              <a:t> emails, IMs, etc.) are </a:t>
            </a:r>
            <a:r>
              <a:rPr lang="en-US" i="1" dirty="0"/>
              <a:t>addictive</a:t>
            </a:r>
          </a:p>
          <a:p>
            <a:pPr lvl="1"/>
            <a:r>
              <a:rPr lang="en-US" dirty="0"/>
              <a:t>Heavy multitaskers have more trouble focusing and shutting out irrelevant information</a:t>
            </a:r>
          </a:p>
          <a:p>
            <a:pPr lvl="2"/>
            <a:r>
              <a:rPr lang="en-US" dirty="0">
                <a:hlinkClick r:id="rId3"/>
              </a:rPr>
              <a:t>http://www.npr.org/2016/04/17/474525392/attention-students-put-your-laptops-away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Seriously, you will learn more if you use </a:t>
            </a:r>
            <a:r>
              <a:rPr lang="en-US" b="1" dirty="0"/>
              <a:t>paper</a:t>
            </a:r>
            <a:r>
              <a:rPr lang="en-US" dirty="0"/>
              <a:t> instead!!!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064C-9D47-47A0-9DF7-65782A2155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Gadgets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 how should we deal with laptops/phones/etc.?</a:t>
            </a:r>
          </a:p>
          <a:p>
            <a:pPr lvl="1"/>
            <a:r>
              <a:rPr lang="en-US" dirty="0"/>
              <a:t>Just say no!</a:t>
            </a:r>
          </a:p>
          <a:p>
            <a:pPr lvl="1"/>
            <a:r>
              <a:rPr lang="en-US" dirty="0"/>
              <a:t>No open gadgets during class (really!)</a:t>
            </a:r>
            <a:r>
              <a:rPr lang="en-US" sz="1700" dirty="0"/>
              <a:t>*</a:t>
            </a:r>
            <a:endParaRPr lang="en-US" dirty="0"/>
          </a:p>
          <a:p>
            <a:pPr lvl="2"/>
            <a:r>
              <a:rPr lang="en-US" sz="1500" dirty="0"/>
              <a:t>*Exceptions possible in cases where it actually makes sense – discuss with instructor</a:t>
            </a:r>
          </a:p>
          <a:p>
            <a:pPr lvl="1"/>
            <a:r>
              <a:rPr lang="en-US" dirty="0"/>
              <a:t>Urge to search? – ask a question!  Everyone benefits!!</a:t>
            </a:r>
          </a:p>
          <a:p>
            <a:pPr lvl="1"/>
            <a:r>
              <a:rPr lang="en-US" dirty="0"/>
              <a:t>You may close/turn off your electronic devices now</a:t>
            </a:r>
          </a:p>
          <a:p>
            <a:pPr lvl="1"/>
            <a:r>
              <a:rPr lang="en-US" dirty="0"/>
              <a:t>Pull out a piece of paper and pen/pencil instead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We will post code samples and transcripts of demos; but you’ll want to have your own notes about key points and ideas</a:t>
            </a:r>
          </a:p>
          <a:p>
            <a:pPr lvl="1"/>
            <a:r>
              <a:rPr lang="en-US" dirty="0">
                <a:sym typeface="Wingdings" pitchFamily="2" charset="2"/>
              </a:rPr>
              <a:t>Class should not be the same as watching videos with brains clicked off 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064C-9D47-47A0-9DF7-65782A21555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6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Today</a:t>
            </a:r>
            <a:r>
              <a:rPr lang="ja-JP" altLang="en-US"/>
              <a:t>’</a:t>
            </a:r>
            <a:r>
              <a:rPr lang="en-US" altLang="ja-JP"/>
              <a:t>s Outline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Administrative info</a:t>
            </a:r>
          </a:p>
          <a:p>
            <a:r>
              <a:rPr lang="en-US" dirty="0"/>
              <a:t>Overview of the course</a:t>
            </a:r>
          </a:p>
          <a:p>
            <a:r>
              <a:rPr lang="en-US" dirty="0"/>
              <a:t>Introduction to Racket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required $$$ textbook – good free resources available</a:t>
            </a:r>
          </a:p>
          <a:p>
            <a:r>
              <a:rPr lang="en-US" dirty="0"/>
              <a:t>First several weeks: “Functional Programming / Racket” page on course web:</a:t>
            </a:r>
          </a:p>
          <a:p>
            <a:pPr lvl="1"/>
            <a:r>
              <a:rPr lang="en-US" dirty="0"/>
              <a:t>Course notes!  (also linked to calendar – </a:t>
            </a:r>
            <a:r>
              <a:rPr lang="en-US" i="1" dirty="0"/>
              <a:t>read them!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Racket documentation</a:t>
            </a:r>
          </a:p>
          <a:p>
            <a:pPr lvl="1"/>
            <a:r>
              <a:rPr lang="en-US" dirty="0"/>
              <a:t>How to Design Programs </a:t>
            </a:r>
          </a:p>
          <a:p>
            <a:pPr lvl="2"/>
            <a:r>
              <a:rPr lang="en-US" dirty="0"/>
              <a:t>Intro textbook using Scheme</a:t>
            </a:r>
          </a:p>
          <a:p>
            <a:pPr lvl="1"/>
            <a:r>
              <a:rPr lang="en-US" dirty="0"/>
              <a:t>Structure and Interpretation of Computer Programs </a:t>
            </a:r>
          </a:p>
          <a:p>
            <a:pPr lvl="2"/>
            <a:r>
              <a:rPr lang="en-US" dirty="0"/>
              <a:t>Fantastic, classic intro CS book from MIT.  Some good examples here that are directly useful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Tentative Course Schedule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Week 1: Functional Programming/Racket</a:t>
            </a:r>
          </a:p>
          <a:p>
            <a:r>
              <a:rPr lang="en-US"/>
              <a:t>Week 2: Functional Programming/Racket</a:t>
            </a:r>
          </a:p>
          <a:p>
            <a:r>
              <a:rPr lang="en-US"/>
              <a:t>Week 3: Functional Programming/Racket</a:t>
            </a:r>
          </a:p>
          <a:p>
            <a:r>
              <a:rPr lang="en-US"/>
              <a:t>Week 4: FP wrapup, environments, lazy eval</a:t>
            </a:r>
          </a:p>
          <a:p>
            <a:r>
              <a:rPr lang="en-US"/>
              <a:t>Weeks 5-6: Object-oriented programming and Ruby; scripting languages</a:t>
            </a:r>
          </a:p>
          <a:p>
            <a:r>
              <a:rPr lang="en-US"/>
              <a:t>Weeks 7-9: Language implementation, compilers and interpreters</a:t>
            </a:r>
          </a:p>
          <a:p>
            <a:r>
              <a:rPr lang="en-US"/>
              <a:t>Week 10: garbage collection; special topics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to do!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Download Racket and install</a:t>
            </a:r>
          </a:p>
          <a:p>
            <a:endParaRPr lang="en-US" dirty="0"/>
          </a:p>
          <a:p>
            <a:r>
              <a:rPr lang="en-US" dirty="0"/>
              <a:t>Run </a:t>
            </a:r>
            <a:r>
              <a:rPr lang="en-US" dirty="0" err="1"/>
              <a:t>DrRacket</a:t>
            </a:r>
            <a:r>
              <a:rPr lang="en-US" dirty="0"/>
              <a:t> and verify facts like 1+1=2</a:t>
            </a:r>
          </a:p>
          <a:p>
            <a:pPr lvl="1"/>
            <a:r>
              <a:rPr lang="en-US" dirty="0"/>
              <a:t>Which, in racket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 (+ 1 1) 2)</a:t>
            </a:r>
            <a:r>
              <a:rPr lang="en-US" dirty="0"/>
              <a:t>  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Learn your way around the course web and linked resources</a:t>
            </a:r>
          </a:p>
          <a:p>
            <a:pPr lvl="1"/>
            <a:r>
              <a:rPr lang="en-US" dirty="0"/>
              <a:t>Especially: </a:t>
            </a:r>
            <a:r>
              <a:rPr lang="en-US" i="1" dirty="0"/>
              <a:t>read</a:t>
            </a:r>
            <a:r>
              <a:rPr lang="en-US" dirty="0"/>
              <a:t> the Racket lecture notes that go with the first classes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Now where were we?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Programming Languages</a:t>
            </a:r>
          </a:p>
          <a:p>
            <a:endParaRPr lang="en-US"/>
          </a:p>
          <a:p>
            <a:r>
              <a:rPr lang="en-US"/>
              <a:t>Language Implementation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Why Functional Programming?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Focus on “functional programming” because of simplicity, power, elegance</a:t>
            </a:r>
          </a:p>
          <a:p>
            <a:r>
              <a:rPr lang="en-US" dirty="0"/>
              <a:t>Stretch our brains – different ways of thinking about programming and computation</a:t>
            </a:r>
          </a:p>
          <a:p>
            <a:pPr lvl="1"/>
            <a:r>
              <a:rPr lang="en-US" dirty="0"/>
              <a:t>Often a good way to think even if stuck with C/Java/…</a:t>
            </a:r>
          </a:p>
          <a:p>
            <a:r>
              <a:rPr lang="en-US" dirty="0"/>
              <a:t>Now mainstream – lambdas/closures in </a:t>
            </a:r>
            <a:r>
              <a:rPr lang="en-US" dirty="0" err="1"/>
              <a:t>Javascript</a:t>
            </a:r>
            <a:r>
              <a:rPr lang="en-US" dirty="0"/>
              <a:t>, C#; modern Java, C++; functional programming is the “secret sauce” in Google’s infrastructure; </a:t>
            </a:r>
            <a:r>
              <a:rPr lang="is-IS" dirty="0"/>
              <a:t>…</a:t>
            </a:r>
            <a:endParaRPr lang="en-US" dirty="0"/>
          </a:p>
          <a:p>
            <a:r>
              <a:rPr lang="en-US" dirty="0"/>
              <a:t>Let go of Java/C/… for now</a:t>
            </a:r>
          </a:p>
          <a:p>
            <a:pPr lvl="1"/>
            <a:r>
              <a:rPr lang="en-US" dirty="0"/>
              <a:t>Easier to approach functional prog. on its own terms</a:t>
            </a:r>
          </a:p>
          <a:p>
            <a:pPr lvl="1"/>
            <a:r>
              <a:rPr lang="en-US" dirty="0"/>
              <a:t>We’ll make connections to other languages as we go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Scheme / Racket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Scheme:  The classic functional language</a:t>
            </a:r>
          </a:p>
          <a:p>
            <a:pPr lvl="1"/>
            <a:r>
              <a:rPr lang="en-US" dirty="0"/>
              <a:t>Enormously influential in education, research</a:t>
            </a:r>
          </a:p>
          <a:p>
            <a:endParaRPr lang="en-US" dirty="0"/>
          </a:p>
          <a:p>
            <a:r>
              <a:rPr lang="en-US" dirty="0"/>
              <a:t>Racket</a:t>
            </a:r>
          </a:p>
          <a:p>
            <a:pPr lvl="1"/>
            <a:r>
              <a:rPr lang="en-US" dirty="0"/>
              <a:t>Modern Scheme dialect with some changes/extras</a:t>
            </a:r>
          </a:p>
          <a:p>
            <a:pPr lvl="1"/>
            <a:r>
              <a:rPr lang="en-US" dirty="0" err="1"/>
              <a:t>DrRacket</a:t>
            </a:r>
            <a:r>
              <a:rPr lang="en-US" dirty="0"/>
              <a:t> programming environment (was </a:t>
            </a:r>
            <a:r>
              <a:rPr lang="en-US" dirty="0" err="1"/>
              <a:t>DrScheme</a:t>
            </a:r>
            <a:r>
              <a:rPr lang="en-US" dirty="0"/>
              <a:t> for many years)</a:t>
            </a:r>
          </a:p>
          <a:p>
            <a:pPr lvl="1"/>
            <a:endParaRPr lang="en-US" dirty="0"/>
          </a:p>
          <a:p>
            <a:r>
              <a:rPr lang="en-US" dirty="0"/>
              <a:t>Expect your instructor to say “Scheme” accidentally at times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Programming consists of defining and evaluating functions</a:t>
            </a:r>
          </a:p>
          <a:p>
            <a:r>
              <a:rPr lang="en-US" dirty="0"/>
              <a:t>No side effects (assignment)</a:t>
            </a:r>
          </a:p>
          <a:p>
            <a:pPr lvl="1"/>
            <a:r>
              <a:rPr lang="en-US" dirty="0"/>
              <a:t>An expression will always yield the same value when evaluated (referential transparency)</a:t>
            </a:r>
          </a:p>
          <a:p>
            <a:r>
              <a:rPr lang="en-US" dirty="0"/>
              <a:t>No loops (use recursion instead)</a:t>
            </a:r>
          </a:p>
          <a:p>
            <a:endParaRPr lang="en-US" dirty="0"/>
          </a:p>
          <a:p>
            <a:r>
              <a:rPr lang="en-US" dirty="0"/>
              <a:t>Racket/Scheme/Lisp include assignment and loops but they are not needed and we won’t use</a:t>
            </a:r>
          </a:p>
          <a:p>
            <a:pPr lvl="1"/>
            <a:r>
              <a:rPr lang="en-US" dirty="0"/>
              <a:t>i.e., you will “lose points”, as the saying goes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Primitive Expressions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constants</a:t>
            </a:r>
          </a:p>
          <a:p>
            <a:pPr lvl="1"/>
            <a:r>
              <a:rPr lang="en-US" dirty="0"/>
              <a:t>Integer  </a:t>
            </a:r>
          </a:p>
          <a:p>
            <a:pPr lvl="1"/>
            <a:r>
              <a:rPr lang="en-US" dirty="0"/>
              <a:t>rational </a:t>
            </a:r>
          </a:p>
          <a:p>
            <a:pPr lvl="1"/>
            <a:r>
              <a:rPr lang="en-US" dirty="0"/>
              <a:t>real</a:t>
            </a:r>
          </a:p>
          <a:p>
            <a:pPr lvl="1"/>
            <a:r>
              <a:rPr lang="en-US" dirty="0" err="1"/>
              <a:t>boolean</a:t>
            </a:r>
            <a:endParaRPr lang="en-US" dirty="0"/>
          </a:p>
          <a:p>
            <a:r>
              <a:rPr lang="en-US" dirty="0"/>
              <a:t>variable names (symbols)</a:t>
            </a:r>
          </a:p>
          <a:p>
            <a:pPr lvl="1"/>
            <a:r>
              <a:rPr lang="en-US" dirty="0"/>
              <a:t>Names can contain almost any character except white space and parentheses</a:t>
            </a:r>
          </a:p>
          <a:p>
            <a:pPr lvl="1"/>
            <a:r>
              <a:rPr lang="en-US" dirty="0"/>
              <a:t>Stick with simple names like </a:t>
            </a:r>
            <a:r>
              <a:rPr lang="en-US" dirty="0" err="1"/>
              <a:t>sumsq</a:t>
            </a:r>
            <a:r>
              <a:rPr lang="en-US" dirty="0"/>
              <a:t>, x, </a:t>
            </a:r>
            <a:r>
              <a:rPr lang="en-US" dirty="0" err="1"/>
              <a:t>iter</a:t>
            </a:r>
            <a:r>
              <a:rPr lang="en-US" dirty="0"/>
              <a:t>, same?, 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Compound Expressions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Either a combination or a special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Combination: (operator op1 op2 …)</a:t>
            </a:r>
          </a:p>
          <a:p>
            <a:pPr lvl="1"/>
            <a:r>
              <a:rPr lang="en-US" dirty="0"/>
              <a:t>there are a lot of pre-defined operators</a:t>
            </a:r>
          </a:p>
          <a:p>
            <a:pPr lvl="1"/>
            <a:r>
              <a:rPr lang="en-US" dirty="0"/>
              <a:t>We can define our own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Special form</a:t>
            </a:r>
          </a:p>
          <a:p>
            <a:pPr lvl="1"/>
            <a:r>
              <a:rPr lang="en-US" dirty="0"/>
              <a:t>“keywords” in the language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, define, if, </a:t>
            </a:r>
            <a:r>
              <a:rPr lang="en-US" dirty="0" err="1"/>
              <a:t>cond</a:t>
            </a:r>
            <a:endParaRPr lang="en-US" dirty="0"/>
          </a:p>
          <a:p>
            <a:pPr lvl="1"/>
            <a:r>
              <a:rPr lang="en-US" dirty="0"/>
              <a:t>have non-standard evaluation rules (more later)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Combinations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(operator operand1 operand2 …)</a:t>
            </a:r>
          </a:p>
          <a:p>
            <a:endParaRPr lang="en-US" dirty="0"/>
          </a:p>
          <a:p>
            <a:r>
              <a:rPr lang="en-US" dirty="0"/>
              <a:t>this is prefix notation, the operator comes first</a:t>
            </a:r>
          </a:p>
          <a:p>
            <a:r>
              <a:rPr lang="en-US" dirty="0"/>
              <a:t>a combination always denotes a procedure application</a:t>
            </a:r>
          </a:p>
          <a:p>
            <a:r>
              <a:rPr lang="en-US" dirty="0"/>
              <a:t>the operator is a symbol or an expression, the applied procedure is the associated value</a:t>
            </a:r>
          </a:p>
          <a:p>
            <a:pPr lvl="1"/>
            <a:r>
              <a:rPr lang="en-US" dirty="0"/>
              <a:t>+, -, abs, new-function</a:t>
            </a:r>
          </a:p>
          <a:p>
            <a:pPr lvl="1"/>
            <a:r>
              <a:rPr lang="en-US" dirty="0"/>
              <a:t>characters like * and + are not special; if they do not stand alone then they are part of some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D41B-1424-494A-99D5-E1165C8B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first…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63B6-1D0B-F947-A485-BB834724D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It’s all virtual, all the time this quarter</a:t>
            </a:r>
          </a:p>
          <a:p>
            <a:endParaRPr lang="en-US" dirty="0"/>
          </a:p>
          <a:p>
            <a:r>
              <a:rPr lang="en-US" dirty="0"/>
              <a:t>Core infrastructure is same as usual (</a:t>
            </a:r>
            <a:r>
              <a:rPr lang="en-US" dirty="0" err="1"/>
              <a:t>Gradescope</a:t>
            </a:r>
            <a:r>
              <a:rPr lang="en-US" dirty="0"/>
              <a:t>, web, discussion board, canvas)</a:t>
            </a:r>
          </a:p>
          <a:p>
            <a:endParaRPr lang="en-US" dirty="0"/>
          </a:p>
          <a:p>
            <a:r>
              <a:rPr lang="en-US" dirty="0"/>
              <a:t>But lectures, office hours – Zoom</a:t>
            </a:r>
          </a:p>
          <a:p>
            <a:endParaRPr lang="en-US" dirty="0"/>
          </a:p>
          <a:p>
            <a:r>
              <a:rPr lang="en-US" dirty="0"/>
              <a:t>Most important: stay healthy, wear masks, keep your (physical) distance from others, help others</a:t>
            </a:r>
          </a:p>
          <a:p>
            <a:endParaRPr lang="en-US" dirty="0"/>
          </a:p>
          <a:p>
            <a:r>
              <a:rPr lang="en-US" dirty="0"/>
              <a:t>(Just a few more months and we could be past this!)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6AAE9-3DC7-A64E-90AF-0A3F4A76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19970-65D0-9C43-B28F-3CE1228C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557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Evaluating Combinations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To evaluate a combination</a:t>
            </a:r>
          </a:p>
          <a:p>
            <a:pPr lvl="1"/>
            <a:r>
              <a:rPr lang="en-US"/>
              <a:t>Evaluate the subexpressions of the combination</a:t>
            </a:r>
          </a:p>
          <a:p>
            <a:pPr lvl="2"/>
            <a:r>
              <a:rPr lang="en-US"/>
              <a:t>All of them, including the operator – it’s an expression too!</a:t>
            </a:r>
          </a:p>
          <a:p>
            <a:pPr lvl="1"/>
            <a:r>
              <a:rPr lang="en-US"/>
              <a:t>Apply the procedure that is the value of the leftmost subexpression (the operator) to the arguments that are the values of the other subexpresions (the operands)</a:t>
            </a:r>
          </a:p>
          <a:p>
            <a:r>
              <a:rPr lang="en-US"/>
              <a:t>Examples (demo)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Evaluating Special Forms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Special forms have unique evaluation rules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x 3) </a:t>
            </a:r>
            <a:r>
              <a:rPr lang="en-US" dirty="0"/>
              <a:t>is an example of a special form; it is not a combination</a:t>
            </a:r>
          </a:p>
          <a:p>
            <a:pPr lvl="1"/>
            <a:r>
              <a:rPr lang="en-US" dirty="0"/>
              <a:t>the evaluation rule for a simple define is "associate the given name with the given value” or, more concisely, “bind the value to the name”</a:t>
            </a:r>
          </a:p>
          <a:p>
            <a:pPr lvl="1"/>
            <a:r>
              <a:rPr lang="en-US" dirty="0"/>
              <a:t>All special forms do something different from simple evaluation of a value from (evaluated) operands</a:t>
            </a:r>
          </a:p>
          <a:p>
            <a:r>
              <a:rPr lang="en-US" dirty="0"/>
              <a:t>There are a few more special forms, but there are surprisingly few compared to other languages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05CF-D481-1B45-924A-2570644F69A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Recall the define special form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Special forms have unique evaluation rules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x 3) </a:t>
            </a:r>
            <a:r>
              <a:rPr lang="en-US" dirty="0"/>
              <a:t>is an example of a special form; it is not a combination</a:t>
            </a:r>
          </a:p>
          <a:p>
            <a:pPr lvl="1"/>
            <a:r>
              <a:rPr lang="en-US" dirty="0"/>
              <a:t>the evaluation rule for a simple define is “associate the given name with the given value”, i.e., “bind the value to the name”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Bind a value to a variable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name expr)</a:t>
            </a:r>
          </a:p>
          <a:p>
            <a:pPr lvl="1"/>
            <a:r>
              <a:rPr lang="en-US" dirty="0">
                <a:sym typeface="Symbol" charset="0"/>
              </a:rPr>
              <a:t>define - special form</a:t>
            </a:r>
          </a:p>
          <a:p>
            <a:pPr lvl="1"/>
            <a:r>
              <a:rPr lang="en-US" dirty="0">
                <a:sym typeface="Symbol" charset="0"/>
              </a:rPr>
              <a:t>name - name that the value of expr is bound to</a:t>
            </a:r>
          </a:p>
          <a:p>
            <a:pPr lvl="1"/>
            <a:r>
              <a:rPr lang="en-US" dirty="0">
                <a:sym typeface="Symbol" charset="0"/>
              </a:rPr>
              <a:t>expr - expression that is evaluated to give the value for name</a:t>
            </a:r>
          </a:p>
          <a:p>
            <a:r>
              <a:rPr lang="en-US" dirty="0">
                <a:sym typeface="Symbol" charset="0"/>
              </a:rPr>
              <a:t>define </a:t>
            </a:r>
            <a:r>
              <a:rPr lang="en-US" dirty="0"/>
              <a:t>is valid only at the top level of a &lt;program&gt; and at the beginning of a &lt;body&gt;</a:t>
            </a:r>
          </a:p>
          <a:p>
            <a:pPr lvl="1"/>
            <a:r>
              <a:rPr lang="en-US" dirty="0"/>
              <a:t>We will only use it at top-level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Bind a procedure value (!) to a name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name 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params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) body)</a:t>
            </a:r>
          </a:p>
          <a:p>
            <a:pPr lvl="1"/>
            <a:r>
              <a:rPr lang="en-US" dirty="0">
                <a:sym typeface="Symbol" charset="0"/>
              </a:rPr>
              <a:t>define - special form</a:t>
            </a:r>
          </a:p>
          <a:p>
            <a:pPr lvl="1"/>
            <a:r>
              <a:rPr lang="en-US" dirty="0">
                <a:sym typeface="Symbol" charset="0"/>
              </a:rPr>
              <a:t>name - the name that the procedure is bound to</a:t>
            </a:r>
          </a:p>
          <a:p>
            <a:pPr lvl="1"/>
            <a:r>
              <a:rPr lang="en-US" dirty="0">
                <a:sym typeface="Symbol" charset="0"/>
              </a:rPr>
              <a:t>formal parameters - names used within the body of procedure, bound when procedure is called</a:t>
            </a:r>
          </a:p>
          <a:p>
            <a:pPr lvl="1"/>
            <a:r>
              <a:rPr lang="en-US" dirty="0">
                <a:sym typeface="Symbol" charset="0"/>
              </a:rPr>
              <a:t>body - expression (or sequence of expressions) that will be evaluated when the procedure is called</a:t>
            </a:r>
          </a:p>
          <a:p>
            <a:pPr lvl="1"/>
            <a:r>
              <a:rPr lang="en-US" dirty="0">
                <a:sym typeface="Symbol" charset="0"/>
              </a:rPr>
              <a:t>The result of the last expression in the body will be returned as the result of the procedure call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 definitions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pi 3.1415926535)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(area-of-disk r)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(* pi (* r r)))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(area-of-ring outer inner)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(- (area-of-disk outer)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(area-of-disk inner)))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Defined procedures are “first class”</a:t>
            </a:r>
            <a:endParaRPr lang="en-US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Procedures that we define are used exactly the same way as the primitive procedures provided in Racket</a:t>
            </a:r>
          </a:p>
          <a:p>
            <a:pPr lvl="1"/>
            <a:r>
              <a:rPr lang="en-US" dirty="0"/>
              <a:t>names of built-in procedures are not special; they are simply names that have been pre-defined</a:t>
            </a:r>
          </a:p>
          <a:p>
            <a:pPr lvl="1"/>
            <a:r>
              <a:rPr lang="en-US" dirty="0"/>
              <a:t>you can't tell whether a name stands for a primitive (built-in) procedure or one we’ve defined by looking at the name or how it is used</a:t>
            </a:r>
          </a:p>
          <a:p>
            <a:pPr lvl="1"/>
            <a:r>
              <a:rPr lang="en-US" dirty="0"/>
              <a:t>[Disclaimer: This is almost but not always strictly true in Racket]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Booleans 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type of data object is </a:t>
            </a:r>
            <a:r>
              <a:rPr lang="en-US" dirty="0" err="1"/>
              <a:t>boolean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  <a:r>
              <a:rPr lang="en-US" dirty="0"/>
              <a:t> (true)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  <a:r>
              <a:rPr lang="en-US" dirty="0"/>
              <a:t> (false)</a:t>
            </a:r>
          </a:p>
          <a:p>
            <a:r>
              <a:rPr lang="en-US" dirty="0"/>
              <a:t>We can use these explicitly or by calculating them in expressions that yield </a:t>
            </a:r>
            <a:r>
              <a:rPr lang="en-US" dirty="0" err="1"/>
              <a:t>boolean</a:t>
            </a:r>
            <a:r>
              <a:rPr lang="en-US" dirty="0"/>
              <a:t> values</a:t>
            </a:r>
          </a:p>
          <a:p>
            <a:r>
              <a:rPr lang="en-US" dirty="0"/>
              <a:t>An expression that yields a true or false value is called a predicate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#t =&gt;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(&lt; 5 5) =&gt;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(&gt; pi 0) =&gt;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Conditional expressions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As in all languages, we need to be able to make decisions based on values </a:t>
            </a:r>
          </a:p>
          <a:p>
            <a:r>
              <a:rPr lang="en-US" dirty="0"/>
              <a:t>In Racket it’s not “if this is true, do that else do something else”</a:t>
            </a:r>
          </a:p>
          <a:p>
            <a:r>
              <a:rPr lang="en-US" dirty="0"/>
              <a:t>Instead, we have conditional expressions.  The value of a conditional expression is the value of one of its subexpressions – which one depends on the value(s) of other expression(s)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F8C38-0E9F-5649-8901-4D7BD64F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ACD6-BC86-0F40-966A-418DC1EE8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Classes will be mostly lectures (see links on canvas) – should work ok, but let us know what we can do better!</a:t>
            </a:r>
          </a:p>
          <a:p>
            <a:endParaRPr lang="en-US" dirty="0"/>
          </a:p>
          <a:p>
            <a:r>
              <a:rPr lang="en-US" dirty="0"/>
              <a:t>Conventions (from page on our web site)</a:t>
            </a:r>
          </a:p>
          <a:p>
            <a:pPr lvl="1"/>
            <a:r>
              <a:rPr lang="en-US" dirty="0"/>
              <a:t>Lecture will be recorded and archived – available to class only</a:t>
            </a:r>
          </a:p>
          <a:p>
            <a:pPr lvl="1"/>
            <a:r>
              <a:rPr lang="en-US" dirty="0"/>
              <a:t>If you have a question, type “hand” or “question” in Zoom chat window</a:t>
            </a:r>
          </a:p>
          <a:p>
            <a:pPr lvl="1"/>
            <a:r>
              <a:rPr lang="en-US" dirty="0"/>
              <a:t>If needed, indicate if we should pause recording while you’re talking</a:t>
            </a:r>
          </a:p>
          <a:p>
            <a:pPr lvl="1"/>
            <a:r>
              <a:rPr lang="en-US" dirty="0"/>
              <a:t>Please keep your microphone muted during class unless you’re using it for a question or during breakout room discussions</a:t>
            </a:r>
          </a:p>
          <a:p>
            <a:pPr lvl="1"/>
            <a:r>
              <a:rPr lang="en-US" dirty="0"/>
              <a:t>Lecture slides will be posted in advance along with “virtual handouts” for some lectures</a:t>
            </a:r>
          </a:p>
          <a:p>
            <a:pPr lvl="1"/>
            <a:r>
              <a:rPr lang="en-US" dirty="0"/>
              <a:t>Demo transcripts and code will be added to the calendars after class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01755-4AB3-CD4D-AC92-660F1E53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EC344-BDFA-C44F-8520-41A1A13E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426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Special form: if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e1 e2 e3)</a:t>
            </a:r>
          </a:p>
          <a:p>
            <a:endParaRPr lang="en-US" dirty="0">
              <a:sym typeface="Symbol" charset="0"/>
            </a:endParaRPr>
          </a:p>
          <a:p>
            <a:pPr marL="0" indent="0">
              <a:buNone/>
            </a:pPr>
            <a:r>
              <a:rPr lang="en-US" dirty="0">
                <a:sym typeface="Symbol" charset="0"/>
              </a:rPr>
              <a:t>Evaluation:</a:t>
            </a:r>
          </a:p>
          <a:p>
            <a:r>
              <a:rPr lang="en-US" dirty="0">
                <a:sym typeface="Symbol" charset="0"/>
              </a:rPr>
              <a:t>Evaluate e1</a:t>
            </a:r>
          </a:p>
          <a:p>
            <a:r>
              <a:rPr lang="en-US" dirty="0">
                <a:sym typeface="Symbol" charset="0"/>
              </a:rPr>
              <a:t>If true, evaluate e2 to get the if value </a:t>
            </a:r>
          </a:p>
          <a:p>
            <a:r>
              <a:rPr lang="en-US" dirty="0">
                <a:sym typeface="Symbol" charset="0"/>
              </a:rPr>
              <a:t>If false, evaluate e3 to get the if value</a:t>
            </a:r>
          </a:p>
          <a:p>
            <a:endParaRPr lang="en-US" dirty="0">
              <a:sym typeface="Symbol" charset="0"/>
            </a:endParaRPr>
          </a:p>
          <a:p>
            <a:r>
              <a:rPr lang="en-US" dirty="0">
                <a:sym typeface="Symbol" charset="0"/>
              </a:rPr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(if (&lt; x y) x y)</a:t>
            </a:r>
          </a:p>
          <a:p>
            <a:endParaRPr lang="en-US" dirty="0"/>
          </a:p>
          <a:p>
            <a:endParaRPr lang="en-US" dirty="0">
              <a:sym typeface="Symbol" charset="0"/>
            </a:endParaRPr>
          </a:p>
          <a:p>
            <a:endParaRPr lang="en-US" dirty="0">
              <a:sym typeface="Symbol" charset="0"/>
            </a:endParaRPr>
          </a:p>
          <a:p>
            <a:endParaRPr lang="en-US" dirty="0">
              <a:sym typeface="Symbo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Special form: cond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clause1 clause2 … 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clausen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)</a:t>
            </a:r>
          </a:p>
          <a:p>
            <a:endParaRPr lang="en-US" dirty="0">
              <a:sym typeface="Symbol" charset="0"/>
            </a:endParaRPr>
          </a:p>
          <a:p>
            <a:r>
              <a:rPr lang="en-US" dirty="0">
                <a:sym typeface="Symbol" charset="0"/>
              </a:rPr>
              <a:t>each clause has the form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predicate expression]</a:t>
            </a:r>
          </a:p>
          <a:p>
            <a:pPr lvl="2"/>
            <a:r>
              <a:rPr lang="en-US" dirty="0">
                <a:sym typeface="Symbol" charset="0"/>
              </a:rPr>
              <a:t>(Racket allows us to use[ ] and ( ) interchangeably, which can make things more readable)</a:t>
            </a:r>
          </a:p>
          <a:p>
            <a:endParaRPr lang="en-US" dirty="0">
              <a:sym typeface="Symbol" charset="0"/>
            </a:endParaRPr>
          </a:p>
          <a:p>
            <a:r>
              <a:rPr lang="en-US" dirty="0">
                <a:sym typeface="Symbol" charset="0"/>
              </a:rPr>
              <a:t>the last clause can be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[else expression]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Example: sign.scm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return the sign of x: -1, 0,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(sign 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[(&lt; x 0) -1]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[(= x 0) 0]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[(&gt; x 0) +1]))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Logical composition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e1 e2... 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)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e1 e2... 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)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(not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charset="0"/>
              </a:rPr>
              <a:t>e)</a:t>
            </a:r>
          </a:p>
          <a:p>
            <a:endParaRPr lang="en-US" dirty="0">
              <a:sym typeface="Symbol" charset="0"/>
            </a:endParaRPr>
          </a:p>
          <a:p>
            <a:r>
              <a:rPr lang="en-US" dirty="0">
                <a:sym typeface="Symbol" charset="0"/>
              </a:rPr>
              <a:t>Racket evaluates the expressions </a:t>
            </a:r>
            <a:r>
              <a:rPr lang="en-US" dirty="0" err="1">
                <a:sym typeface="Symbol" charset="0"/>
              </a:rPr>
              <a:t>ei</a:t>
            </a:r>
            <a:r>
              <a:rPr lang="en-US" dirty="0">
                <a:sym typeface="Symbol" charset="0"/>
              </a:rPr>
              <a:t> one at a time in left-to-right order until it determines the correct value</a:t>
            </a:r>
          </a:p>
          <a:p>
            <a:endParaRPr lang="en-US" dirty="0">
              <a:sym typeface="Symbol" charset="0"/>
            </a:endParaRPr>
          </a:p>
          <a:p>
            <a:endParaRPr lang="en-US" dirty="0">
              <a:sym typeface="Symbo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in-range.scm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true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lo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hi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(define (in-range lo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hi)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(and (&lt;= lo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(&lt;=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hi)))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Be Continued</a:t>
            </a:r>
            <a:r>
              <a:rPr lang="is-IS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For more information about Racket/Scheme, refer to notes on the Racket pages of the course web &amp; reference material linked there</a:t>
            </a:r>
          </a:p>
          <a:p>
            <a:endParaRPr lang="en-US"/>
          </a:p>
          <a:p>
            <a:r>
              <a:rPr lang="en-US"/>
              <a:t>More demos/examples in the next several lectures, very little PowerPoint, if any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9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B6E65-CF37-2247-8C3D-3558573D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DBB51-C20F-2846-B6F4-CD1E43F77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Also Zoom, will be added to canvas calendar in the next few days; combination of group gatherings, breakouts, waiting rooms – all as needed</a:t>
            </a:r>
          </a:p>
          <a:p>
            <a:endParaRPr lang="en-US" dirty="0"/>
          </a:p>
          <a:p>
            <a:r>
              <a:rPr lang="en-US" dirty="0"/>
              <a:t>Not recorded or archived</a:t>
            </a:r>
          </a:p>
          <a:p>
            <a:endParaRPr lang="en-US" dirty="0"/>
          </a:p>
          <a:p>
            <a:r>
              <a:rPr lang="en-US" dirty="0"/>
              <a:t>You will be bombarded with email as we add these things to Canvas/Zoom. Feel free to file away for future reference or ignore. 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40F38-B86F-2F44-B170-08B85BB8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1D0CD9-B129-AF44-B412-DF3051FC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6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6B25-8F70-4C4B-966F-98618397A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in touch – speak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8247-B7C1-F240-95AC-CA5B2B90A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This is a strange world we’re in and there’s a lot of stress for many people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Please speak up if things aren’t (or are!) going well</a:t>
            </a:r>
          </a:p>
          <a:p>
            <a:pPr lvl="1"/>
            <a:r>
              <a:rPr lang="en-US" dirty="0"/>
              <a:t>We can often help if we know about things, so stay in touch with TAs, instructor, advising, friends and peers, …</a:t>
            </a:r>
          </a:p>
          <a:p>
            <a:endParaRPr lang="en-US" dirty="0"/>
          </a:p>
          <a:p>
            <a:r>
              <a:rPr lang="en-US" dirty="0"/>
              <a:t>We’re all in this together but not all in the same way, so please show understanding and compassion for each other and help when you can – both in and outside of class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DF044-BE5B-7941-ACAC-8E521EC9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804824-FDB8-174A-B967-2090B42B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6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Who, Where &amp; When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Instructor: Hal Perkins (</a:t>
            </a:r>
            <a:r>
              <a:rPr lang="en-US" dirty="0" err="1"/>
              <a:t>perkins@cs.washington.edu</a:t>
            </a:r>
            <a:r>
              <a:rPr lang="en-US" dirty="0"/>
              <a:t>)</a:t>
            </a:r>
          </a:p>
          <a:p>
            <a:r>
              <a:rPr lang="en-US" dirty="0"/>
              <a:t>TAs: Smart Chang, </a:t>
            </a:r>
            <a:r>
              <a:rPr lang="en-US" dirty="0" err="1"/>
              <a:t>Xinyue</a:t>
            </a:r>
            <a:r>
              <a:rPr lang="en-US" dirty="0"/>
              <a:t> Chen, </a:t>
            </a:r>
            <a:r>
              <a:rPr lang="en-US" dirty="0" err="1"/>
              <a:t>Talin</a:t>
            </a:r>
            <a:r>
              <a:rPr lang="en-US" dirty="0"/>
              <a:t> Hans, </a:t>
            </a:r>
            <a:r>
              <a:rPr lang="en-US" dirty="0" err="1"/>
              <a:t>Shauray</a:t>
            </a:r>
            <a:r>
              <a:rPr lang="en-US" dirty="0"/>
              <a:t> Jain, Paul </a:t>
            </a:r>
            <a:r>
              <a:rPr lang="en-US" dirty="0" err="1"/>
              <a:t>Karmel</a:t>
            </a:r>
            <a:r>
              <a:rPr lang="en-US" dirty="0"/>
              <a:t>, Mike Nao, Wei </a:t>
            </a:r>
            <a:r>
              <a:rPr lang="en-US" dirty="0" err="1"/>
              <a:t>Qiang</a:t>
            </a:r>
            <a:endParaRPr lang="en-US" dirty="0"/>
          </a:p>
          <a:p>
            <a:r>
              <a:rPr lang="en-US" dirty="0"/>
              <a:t>Office hours: will set up and add to zoom calendar shortly</a:t>
            </a:r>
          </a:p>
          <a:p>
            <a:r>
              <a:rPr lang="en-US" dirty="0"/>
              <a:t>Lectures: MWF 10:30-11:20, </a:t>
            </a:r>
            <a:r>
              <a:rPr lang="en-US" dirty="0" err="1"/>
              <a:t>zooooommm</a:t>
            </a:r>
            <a:r>
              <a:rPr lang="en-US" dirty="0"/>
              <a:t>!</a:t>
            </a:r>
          </a:p>
          <a:p>
            <a:r>
              <a:rPr lang="en-US" dirty="0"/>
              <a:t>No sections, but would people be interested in some sort of (semi-)formal work sessions?</a:t>
            </a:r>
          </a:p>
          <a:p>
            <a:pPr lvl="1"/>
            <a:r>
              <a:rPr lang="en-US" dirty="0"/>
              <a:t>What if we attach 1 credit hour to it?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Course Web</a:t>
            </a:r>
            <a:endParaRPr lang="en-US" dirty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All info is on the CSE 413 web:</a:t>
            </a:r>
            <a:br>
              <a:rPr lang="en-US" dirty="0"/>
            </a:br>
            <a:r>
              <a:rPr lang="en-US" dirty="0"/>
              <a:t>			</a:t>
            </a:r>
            <a:r>
              <a:rPr lang="en-US" dirty="0" err="1"/>
              <a:t>www.cs.uw.edu</a:t>
            </a:r>
            <a:r>
              <a:rPr lang="en-US" dirty="0"/>
              <a:t>/413</a:t>
            </a:r>
          </a:p>
          <a:p>
            <a:r>
              <a:rPr lang="en-US" dirty="0"/>
              <a:t>Look there for schedules, contact information, lecture materials, assignments, links to discussion boards and mailing lists, etc.</a:t>
            </a:r>
          </a:p>
          <a:p>
            <a:endParaRPr lang="en-US" dirty="0"/>
          </a:p>
          <a:p>
            <a:r>
              <a:rPr lang="en-US" dirty="0"/>
              <a:t>Canvas used for zoom links and (eventually) final gradebook only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UW CSE 413 Spring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05A0-4987-574A-B556-C9C703BC4E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954A-7BA8-274B-ADFA-182DA8AE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discussion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9F9D-C89E-C74F-8580-FAF32A6BC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communications channel to stay in touch outside of class</a:t>
            </a:r>
          </a:p>
          <a:p>
            <a:pPr lvl="1"/>
            <a:r>
              <a:rPr lang="en-US" dirty="0"/>
              <a:t>Public discussions – join in, help out</a:t>
            </a:r>
          </a:p>
          <a:p>
            <a:pPr lvl="1"/>
            <a:r>
              <a:rPr lang="en-US" dirty="0"/>
              <a:t>Private messages for things like help with specific coding problems or other things that shouldn’t be posted </a:t>
            </a:r>
            <a:r>
              <a:rPr lang="en-US" dirty="0" err="1"/>
              <a:t>publically</a:t>
            </a:r>
            <a:endParaRPr lang="en-US" dirty="0"/>
          </a:p>
          <a:p>
            <a:pPr lvl="1"/>
            <a:r>
              <a:rPr lang="en-US" dirty="0"/>
              <a:t>Occasional broadcast messages from course staff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91EA7-AC60-5945-B845-22CC5C82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UW 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3126D-21D4-6F4F-B0E9-EDE848EB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A-</a:t>
            </a:r>
            <a:fld id="{002AD64E-618B-41CB-865B-DB6E4FCC0BC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97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10153</TotalTime>
  <Words>3124</Words>
  <Application>Microsoft Macintosh PowerPoint</Application>
  <PresentationFormat>On-screen Show (4:3)</PresentationFormat>
  <Paragraphs>413</Paragraphs>
  <Slides>45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Courier New</vt:lpstr>
      <vt:lpstr>Times New Roman</vt:lpstr>
      <vt:lpstr>Tw Cen MT</vt:lpstr>
      <vt:lpstr>Office Theme</vt:lpstr>
      <vt:lpstr>CSE 413: Programming Languages and their Implementation</vt:lpstr>
      <vt:lpstr>Today’s Outline</vt:lpstr>
      <vt:lpstr>But first…</vt:lpstr>
      <vt:lpstr>Virtual lectures</vt:lpstr>
      <vt:lpstr>Virtual office hours</vt:lpstr>
      <vt:lpstr>Stay in touch – speak up…</vt:lpstr>
      <vt:lpstr>Who, Where &amp; When</vt:lpstr>
      <vt:lpstr>Course Web</vt:lpstr>
      <vt:lpstr>ed discussion board</vt:lpstr>
      <vt:lpstr>cse413-staff[at]cs mailing list</vt:lpstr>
      <vt:lpstr>Course Computing</vt:lpstr>
      <vt:lpstr>Grading: Estimated Breakdown</vt:lpstr>
      <vt:lpstr>Workload and Grading</vt:lpstr>
      <vt:lpstr>Deadlines &amp; Late Policy</vt:lpstr>
      <vt:lpstr>Unusual situations</vt:lpstr>
      <vt:lpstr>Academic (Mis-)Conduct</vt:lpstr>
      <vt:lpstr>Working With Colleagues</vt:lpstr>
      <vt:lpstr>Gadgets (1)</vt:lpstr>
      <vt:lpstr>Gadgets (2)</vt:lpstr>
      <vt:lpstr>Reading</vt:lpstr>
      <vt:lpstr>Tentative Course Schedule</vt:lpstr>
      <vt:lpstr>Work to do!</vt:lpstr>
      <vt:lpstr>Now where were we?</vt:lpstr>
      <vt:lpstr>Why Functional Programming?</vt:lpstr>
      <vt:lpstr>Scheme / Racket</vt:lpstr>
      <vt:lpstr>Functional Programming</vt:lpstr>
      <vt:lpstr>Primitive Expressions</vt:lpstr>
      <vt:lpstr>Compound Expressions</vt:lpstr>
      <vt:lpstr>Combinations</vt:lpstr>
      <vt:lpstr>Evaluating Combinations</vt:lpstr>
      <vt:lpstr>Evaluating Special Forms</vt:lpstr>
      <vt:lpstr>Procedures</vt:lpstr>
      <vt:lpstr>Recall the define special form</vt:lpstr>
      <vt:lpstr>Bind a value to a variable</vt:lpstr>
      <vt:lpstr>Bind a procedure value (!) to a name</vt:lpstr>
      <vt:lpstr>Example definitions</vt:lpstr>
      <vt:lpstr>Defined procedures are “first class”</vt:lpstr>
      <vt:lpstr>Booleans </vt:lpstr>
      <vt:lpstr>Conditional expressions</vt:lpstr>
      <vt:lpstr>Special form: if</vt:lpstr>
      <vt:lpstr>Special form: cond</vt:lpstr>
      <vt:lpstr>Example: sign.scm</vt:lpstr>
      <vt:lpstr>Logical composition</vt:lpstr>
      <vt:lpstr>in-range.scm</vt:lpstr>
      <vt:lpstr>To Be Continued…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Hal Perkins</dc:creator>
  <cp:lastModifiedBy>Hal Perkins</cp:lastModifiedBy>
  <cp:revision>122</cp:revision>
  <cp:lastPrinted>2021-03-29T02:16:25Z</cp:lastPrinted>
  <dcterms:created xsi:type="dcterms:W3CDTF">2003-09-22T00:17:59Z</dcterms:created>
  <dcterms:modified xsi:type="dcterms:W3CDTF">2021-03-31T16:33:34Z</dcterms:modified>
</cp:coreProperties>
</file>