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  <p:sldMasterId id="2147483759" r:id="rId2"/>
  </p:sldMasterIdLst>
  <p:notesMasterIdLst>
    <p:notesMasterId r:id="rId27"/>
  </p:notesMasterIdLst>
  <p:handoutMasterIdLst>
    <p:handoutMasterId r:id="rId28"/>
  </p:handout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997700" cy="92837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SE" initials="UWCSE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23" autoAdjust="0"/>
    <p:restoredTop sz="92540" autoAdjust="0"/>
  </p:normalViewPr>
  <p:slideViewPr>
    <p:cSldViewPr snapToGrid="0" snapToObjects="1">
      <p:cViewPr>
        <p:scale>
          <a:sx n="100" d="100"/>
          <a:sy n="100" d="100"/>
        </p:scale>
        <p:origin x="-1944" y="-600"/>
      </p:cViewPr>
      <p:guideLst>
        <p:guide orient="horz" pos="720"/>
        <p:guide pos="2892"/>
      </p:guideLst>
    </p:cSldViewPr>
  </p:slideViewPr>
  <p:outlineViewPr>
    <p:cViewPr>
      <p:scale>
        <a:sx n="33" d="100"/>
        <a:sy n="33" d="100"/>
      </p:scale>
      <p:origin x="48" y="13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F2D688DA-F7D1-4AD9-B35A-0A2CD29BEF51}" type="datetimeFigureOut">
              <a:rPr lang="en-US" smtClean="0"/>
              <a:pPr/>
              <a:t>5/7/2012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BCAC0E30-FE5D-4E44-BCC0-8F57B2E759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06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>
                <a:latin typeface="Times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744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Times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770" y="4409758"/>
            <a:ext cx="5598160" cy="417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7904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>
                <a:latin typeface="Times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744" y="8817904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Times" pitchFamily="1" charset="0"/>
              </a:defRPr>
            </a:lvl1pPr>
          </a:lstStyle>
          <a:p>
            <a:pPr>
              <a:defRPr/>
            </a:pPr>
            <a:fld id="{39875255-8E73-4D19-AD83-DC4E54DE3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863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75255-8E73-4D19-AD83-DC4E54DE3B5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02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 be stubborn/argumentative.  Support your idea, but let them show you where you are wrong</a:t>
            </a:r>
            <a:r>
              <a:rPr lang="en-US" baseline="0" dirty="0" smtClean="0"/>
              <a:t> or could be better.</a:t>
            </a:r>
          </a:p>
          <a:p>
            <a:r>
              <a:rPr lang="en-US" baseline="0" dirty="0" smtClean="0"/>
              <a:t>They will ask questions that they think you can’t do.</a:t>
            </a:r>
          </a:p>
          <a:p>
            <a:r>
              <a:rPr lang="en-US" baseline="0" dirty="0" smtClean="0"/>
              <a:t>Find the pieces mentioned which you don’t have, and get them!</a:t>
            </a:r>
          </a:p>
          <a:p>
            <a:r>
              <a:rPr lang="en-US" baseline="0" dirty="0" smtClean="0"/>
              <a:t>You can ask for more time to make a decision and also ask them to hurry up.</a:t>
            </a:r>
          </a:p>
          <a:p>
            <a:r>
              <a:rPr lang="en-US" baseline="0" dirty="0" smtClean="0"/>
              <a:t>Don’t take it personally if you get rejected</a:t>
            </a:r>
          </a:p>
          <a:p>
            <a:r>
              <a:rPr lang="en-US" baseline="0" dirty="0" smtClean="0"/>
              <a:t>If you don’t like the team they give you an offer for, you can ask for another position within the company (be polite!)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77790-E1AA-436D-B759-60FCAD732FB0}" type="slidenum">
              <a:rPr lang="en-US" smtClean="0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212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 be stubborn/argumentative.  Support your idea, but let them show you where you are wrong</a:t>
            </a:r>
            <a:r>
              <a:rPr lang="en-US" baseline="0" dirty="0" smtClean="0"/>
              <a:t> or could be better.</a:t>
            </a:r>
          </a:p>
          <a:p>
            <a:r>
              <a:rPr lang="en-US" baseline="0" dirty="0" smtClean="0"/>
              <a:t>They will ask questions that they think you can’t do.</a:t>
            </a:r>
          </a:p>
          <a:p>
            <a:r>
              <a:rPr lang="en-US" baseline="0" dirty="0" smtClean="0"/>
              <a:t>Find the pieces mentioned which you don’t have, and get them!</a:t>
            </a:r>
          </a:p>
          <a:p>
            <a:r>
              <a:rPr lang="en-US" baseline="0" dirty="0" smtClean="0"/>
              <a:t>You can ask for more time to make a decision and also ask them to hurry up.</a:t>
            </a:r>
          </a:p>
          <a:p>
            <a:r>
              <a:rPr lang="en-US" baseline="0" dirty="0" smtClean="0"/>
              <a:t>Don’t take it personally if you get rejected</a:t>
            </a:r>
          </a:p>
          <a:p>
            <a:r>
              <a:rPr lang="en-US" baseline="0" dirty="0" smtClean="0"/>
              <a:t>If you don’t like the team they give you an offer for, you can ask for another position within the company (be polite!)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77790-E1AA-436D-B759-60FCAD732FB0}" type="slidenum">
              <a:rPr lang="en-US" smtClean="0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695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15015" indent="-275006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00023" indent="-220005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540032" indent="-220005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1980042" indent="-220005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420051" indent="-22000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860060" indent="-22000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300070" indent="-22000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740079" indent="-22000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908A975-0503-4CBD-80DE-7D84C4ECD93C}" type="slidenum">
              <a:rPr lang="en-US" smtClean="0">
                <a:latin typeface="Arial" charset="0"/>
              </a:rPr>
              <a:pPr eaLnBrk="1" hangingPunct="1"/>
              <a:t>5</a:t>
            </a:fld>
            <a:endParaRPr lang="en-US" smtClean="0">
              <a:latin typeface="Arial" charset="0"/>
            </a:endParaRPr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What else might you manage as well as source?  Documents, test cases, scripts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15015" indent="-275006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00023" indent="-220005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540032" indent="-220005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1980042" indent="-220005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420051" indent="-22000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860060" indent="-22000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300070" indent="-22000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740079" indent="-220005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7077BCC-8239-4175-935F-F73F4C90518C}" type="slidenum">
              <a:rPr lang="en-US" smtClean="0">
                <a:latin typeface="Arial" charset="0"/>
              </a:rPr>
              <a:pPr eaLnBrk="1" hangingPunct="1"/>
              <a:t>7</a:t>
            </a:fld>
            <a:endParaRPr lang="en-US" smtClean="0">
              <a:latin typeface="Arial" charset="0"/>
            </a:endParaRPr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Pulse of the project.  Whatever you do, don’t break the daily build!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77790-E1AA-436D-B759-60FCAD732FB0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786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77790-E1AA-436D-B759-60FCAD732FB0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771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Real code vs. pseudo-code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77790-E1AA-436D-B759-60FCAD732FB0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112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it’s a simple question, give the straight answer, and ask to clarify or ‘is there something else you’d like this to do?’</a:t>
            </a:r>
          </a:p>
          <a:p>
            <a:r>
              <a:rPr lang="en-US" dirty="0" smtClean="0"/>
              <a:t>	-don’t freeze up</a:t>
            </a:r>
          </a:p>
          <a:p>
            <a:r>
              <a:rPr lang="en-US" dirty="0" smtClean="0"/>
              <a:t>The questions get progressively</a:t>
            </a:r>
            <a:r>
              <a:rPr lang="en-US" baseline="0" dirty="0" smtClean="0"/>
              <a:t> harder. If you can’t answer a later one then that’s ok.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77790-E1AA-436D-B759-60FCAD732FB0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411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Don’t be afraid</a:t>
            </a:r>
            <a:r>
              <a:rPr lang="en-US" baseline="0" dirty="0" smtClean="0"/>
              <a:t> to erase your work and/or start over.</a:t>
            </a:r>
          </a:p>
          <a:p>
            <a:r>
              <a:rPr lang="en-US" baseline="0" dirty="0" smtClean="0"/>
              <a:t>If you would normally pull out a chunk of code to make a helper method, do it on the board.</a:t>
            </a:r>
          </a:p>
          <a:p>
            <a:r>
              <a:rPr lang="en-US" baseline="0" dirty="0" smtClean="0"/>
              <a:t>	-if out of time, just say that you would normally do it</a:t>
            </a:r>
          </a:p>
          <a:p>
            <a:r>
              <a:rPr lang="en-US" baseline="0" dirty="0" smtClean="0"/>
              <a:t>	-shows good style</a:t>
            </a:r>
          </a:p>
          <a:p>
            <a:r>
              <a:rPr lang="en-US" baseline="0" dirty="0" smtClean="0"/>
              <a:t>Ask the class ‘what would you to do solve…’</a:t>
            </a:r>
          </a:p>
          <a:p>
            <a:r>
              <a:rPr lang="en-US" baseline="0" dirty="0" smtClean="0"/>
              <a:t>If you’ve heard that question before, tell them that you’ve had it before.</a:t>
            </a:r>
          </a:p>
          <a:p>
            <a:r>
              <a:rPr lang="en-US" baseline="0" dirty="0" smtClean="0"/>
              <a:t>	-offer to answer it, but let them know so that they can give you a new one</a:t>
            </a:r>
          </a:p>
          <a:p>
            <a:r>
              <a:rPr lang="en-US" baseline="0" dirty="0" smtClean="0"/>
              <a:t>Be honest on your resume, and if they ask whether or not you know something, don’t lie.</a:t>
            </a:r>
          </a:p>
          <a:p>
            <a:r>
              <a:rPr lang="en-US" b="1" baseline="0" dirty="0" smtClean="0"/>
              <a:t>Let them give you help, don’t turn it down.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77790-E1AA-436D-B759-60FCAD732FB0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962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Stories:</a:t>
            </a:r>
          </a:p>
          <a:p>
            <a:r>
              <a:rPr lang="en-US" dirty="0" smtClean="0"/>
              <a:t>	-a group project</a:t>
            </a:r>
            <a:r>
              <a:rPr lang="en-US" baseline="0" dirty="0" smtClean="0"/>
              <a:t> you’ve worked on</a:t>
            </a:r>
          </a:p>
          <a:p>
            <a:r>
              <a:rPr lang="en-US" baseline="0" dirty="0" smtClean="0"/>
              <a:t>	-problems when on a team</a:t>
            </a:r>
          </a:p>
          <a:p>
            <a:r>
              <a:rPr lang="en-US" baseline="0" dirty="0" smtClean="0"/>
              <a:t>	-a failure of yours</a:t>
            </a:r>
          </a:p>
          <a:p>
            <a:r>
              <a:rPr lang="en-US" baseline="0" dirty="0" smtClean="0"/>
              <a:t>	-a project you did outside of school/for fun/with friends/etc.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77790-E1AA-436D-B759-60FCAD732FB0}" type="slidenum">
              <a:rPr lang="en-US" smtClean="0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055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A9A2CF-3181-487B-9AD4-744EA61661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55DCD-DD53-4D27-9759-E8ED78E7B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DFF4E-8388-456E-B82C-8E57F90A02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CSE403 Sp12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36CA508-7CCF-413C-BAFA-4F0036B272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44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27EB-205C-469F-B28D-42205700A3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9B35-D358-4938-82EE-952BA21D4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617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27EB-205C-469F-B28D-42205700A3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9B35-D358-4938-82EE-952BA21D4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2974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27EB-205C-469F-B28D-42205700A3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9B35-D358-4938-82EE-952BA21D4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984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27EB-205C-469F-B28D-42205700A3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9B35-D358-4938-82EE-952BA21D4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275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27EB-205C-469F-B28D-42205700A3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9B35-D358-4938-82EE-952BA21D4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668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27EB-205C-469F-B28D-42205700A3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9B35-D358-4938-82EE-952BA21D4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274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27EB-205C-469F-B28D-42205700A3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9B35-D358-4938-82EE-952BA21D4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886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1FA2C-3B3E-4FA6-BAFA-85683040B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27EB-205C-469F-B28D-42205700A3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9B35-D358-4938-82EE-952BA21D4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1976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27EB-205C-469F-B28D-42205700A3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9B35-D358-4938-82EE-952BA21D4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3166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27EB-205C-469F-B28D-42205700A3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9B35-D358-4938-82EE-952BA21D4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0298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627EB-205C-469F-B28D-42205700A34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5/7/2012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D9B35-D358-4938-82EE-952BA21D414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88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87209-3C7B-48C7-A0A0-09EFA8C63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93D72-9E2E-4A7D-BE67-19327E6AD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14727-0A28-4CC5-9A36-E56E237283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A4F5D-B194-4D02-97B9-FEAAE1970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A1E8F-9E64-4F57-9C28-9B348329C9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56C8F-A7E5-44F2-AD5A-C53FC4106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B87CC-CFCD-4586-8CBB-65EEB1038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rgbClr val="80008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rgbClr val="80008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rgbClr val="80008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7A9A2CF-3181-487B-9AD4-744EA61661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9639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8" r:id="rId1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A5627EB-205C-469F-B28D-42205700A34D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5/7/2012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85D9B35-D358-4938-82EE-952BA21D414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9890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513786"/>
              </p:ext>
            </p:extLst>
          </p:nvPr>
        </p:nvGraphicFramePr>
        <p:xfrm>
          <a:off x="323850" y="1473050"/>
          <a:ext cx="8153400" cy="480583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1609725"/>
                <a:gridCol w="1275080"/>
                <a:gridCol w="1674341"/>
                <a:gridCol w="1257300"/>
                <a:gridCol w="2336954"/>
              </a:tblGrid>
              <a:tr h="298366">
                <a:tc gridSpan="5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Week </a:t>
                      </a:r>
                      <a:r>
                        <a:rPr lang="en-US" dirty="0" smtClean="0"/>
                        <a:t>7-10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9836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Monday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Tuesday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Wednesday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Thursday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Friday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19630"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i="0" dirty="0" smtClean="0"/>
                        <a:t>Joel test &amp; interviewing</a:t>
                      </a:r>
                      <a:endParaRPr lang="en-US" sz="1800" b="0" i="0" dirty="0" smtClean="0"/>
                    </a:p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0" i="0" dirty="0" smtClean="0"/>
                        <a:t>No reading</a:t>
                      </a:r>
                      <a:endParaRPr lang="en-US" b="0" i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Groups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itchFamily="34" charset="0"/>
                        <a:buChar char="•"/>
                      </a:pPr>
                      <a:r>
                        <a:rPr lang="en-US" sz="1800" i="0" dirty="0" smtClean="0"/>
                        <a:t>Reviews</a:t>
                      </a:r>
                      <a:endParaRPr lang="en-US" sz="1800" i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Section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Progress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report due</a:t>
                      </a:r>
                    </a:p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Readings 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b="0" i="0" dirty="0" smtClean="0"/>
                        <a:t>Reading due</a:t>
                      </a:r>
                      <a:endParaRPr lang="en-US" b="0" i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Groups</a:t>
                      </a:r>
                    </a:p>
                    <a:p>
                      <a:pPr marL="114300" indent="-11430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Beta due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itchFamily="34" charset="0"/>
                        <a:buChar char="•"/>
                      </a:pPr>
                      <a:endParaRPr lang="en-US" sz="1800" i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Section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Progress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report due</a:t>
                      </a:r>
                    </a:p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Readings out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b="0" i="0" dirty="0" smtClean="0"/>
                        <a:t>No</a:t>
                      </a:r>
                      <a:r>
                        <a:rPr lang="en-US" b="0" i="0" baseline="0" dirty="0" smtClean="0"/>
                        <a:t> reading due</a:t>
                      </a:r>
                      <a:endParaRPr lang="en-US" b="0" i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Groups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itchFamily="34" charset="0"/>
                        <a:buChar char="•"/>
                      </a:pPr>
                      <a:r>
                        <a:rPr lang="en-US" sz="1800" i="0" dirty="0" smtClean="0"/>
                        <a:t>Midterm II</a:t>
                      </a:r>
                    </a:p>
                    <a:p>
                      <a:pPr marL="114300" indent="-114300">
                        <a:buFont typeface="Arial" pitchFamily="34" charset="0"/>
                        <a:buChar char="•"/>
                      </a:pPr>
                      <a:r>
                        <a:rPr lang="en-US" sz="1800" i="0" dirty="0" smtClean="0"/>
                        <a:t>Reading covered</a:t>
                      </a:r>
                      <a:br>
                        <a:rPr lang="en-US" sz="1800" i="0" dirty="0" smtClean="0"/>
                      </a:br>
                      <a:r>
                        <a:rPr lang="en-US" sz="1800" i="0" dirty="0" smtClean="0"/>
                        <a:t>[</a:t>
                      </a:r>
                      <a:r>
                        <a:rPr lang="en-US" sz="1800" i="0" dirty="0" err="1" smtClean="0"/>
                        <a:t>Notkin</a:t>
                      </a:r>
                      <a:r>
                        <a:rPr lang="en-US" sz="1800" i="0" baseline="0" dirty="0" smtClean="0"/>
                        <a:t> gone]</a:t>
                      </a:r>
                      <a:endParaRPr lang="en-US" sz="1800" i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No section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marR="0" indent="-1143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Progress report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due</a:t>
                      </a:r>
                      <a:endParaRPr lang="en-US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858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b="0" i="0" dirty="0" smtClean="0"/>
                        <a:t>Memorial Day Holiday</a:t>
                      </a:r>
                      <a:endParaRPr lang="en-US" b="0" i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-11430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Groups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800" b="0" i="0" dirty="0" smtClean="0"/>
                        <a:t>Final release due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600" b="1" i="0" dirty="0" smtClean="0"/>
                        <a:t>Project</a:t>
                      </a:r>
                      <a:r>
                        <a:rPr lang="en-US" sz="1600" b="1" i="0" baseline="0" dirty="0" smtClean="0"/>
                        <a:t> Pres. I</a:t>
                      </a:r>
                      <a:endParaRPr lang="en-US" sz="1600" b="1" i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="1" i="0" dirty="0" smtClean="0"/>
                        <a:t>Project</a:t>
                      </a:r>
                      <a:r>
                        <a:rPr lang="en-US" sz="1600" b="1" i="0" baseline="0" dirty="0" smtClean="0"/>
                        <a:t> Pres. II</a:t>
                      </a:r>
                      <a:endParaRPr lang="en-US" sz="1600" b="1" i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600" b="1" i="0" dirty="0" smtClean="0"/>
                        <a:t>Project</a:t>
                      </a:r>
                      <a:r>
                        <a:rPr lang="en-US" sz="1600" b="1" i="0" baseline="0" dirty="0" smtClean="0"/>
                        <a:t> Pres. I</a:t>
                      </a:r>
                      <a:r>
                        <a:rPr lang="en-US" sz="16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</a:t>
                      </a:r>
                      <a:endParaRPr lang="en-US" sz="1600" b="1" i="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CSE403</a:t>
            </a:r>
            <a:r>
              <a:rPr lang="en-US" sz="3200" smtClean="0">
                <a:solidFill>
                  <a:srgbClr val="7030A0"/>
                </a:solidFill>
                <a:latin typeface="Calibri"/>
                <a:cs typeface="Calibri"/>
              </a:rPr>
              <a:t> ●</a:t>
            </a:r>
            <a:r>
              <a:rPr lang="en-US" sz="3200" smtClean="0"/>
              <a:t> Software engineering </a:t>
            </a:r>
            <a:r>
              <a:rPr lang="en-US" sz="3200" smtClean="0">
                <a:solidFill>
                  <a:srgbClr val="7030A0"/>
                </a:solidFill>
                <a:latin typeface="Calibri"/>
                <a:cs typeface="Calibri"/>
              </a:rPr>
              <a:t>● </a:t>
            </a:r>
            <a:r>
              <a:rPr lang="en-US" sz="3200" smtClean="0"/>
              <a:t>sp12</a:t>
            </a:r>
            <a:endParaRPr lang="en-US" sz="3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20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3200" dirty="0" smtClean="0"/>
              <a:t>Do you have an up-to-date schedule?</a:t>
            </a:r>
            <a:endParaRPr lang="en-US" sz="3200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mtClean="0"/>
              <a:t>Keeps expectations realistic</a:t>
            </a:r>
          </a:p>
          <a:p>
            <a:pPr lvl="1"/>
            <a:r>
              <a:rPr lang="en-US" smtClean="0"/>
              <a:t>For the team, customers, stakeholders</a:t>
            </a:r>
          </a:p>
          <a:p>
            <a:r>
              <a:rPr lang="en-US" smtClean="0"/>
              <a:t>Allows for more accuracy</a:t>
            </a:r>
          </a:p>
          <a:p>
            <a:pPr lvl="1"/>
            <a:r>
              <a:rPr lang="en-US" smtClean="0"/>
              <a:t>Use experience to improve estimates</a:t>
            </a:r>
          </a:p>
          <a:p>
            <a:r>
              <a:rPr lang="en-US" smtClean="0"/>
              <a:t>Helps prevent feature creep</a:t>
            </a:r>
          </a:p>
          <a:p>
            <a:pPr lvl="1"/>
            <a:r>
              <a:rPr lang="en-US" smtClean="0"/>
              <a:t>Don’t take on anything without checking the schedule first</a:t>
            </a:r>
          </a:p>
          <a:p>
            <a:pPr lvl="1"/>
            <a:endParaRPr lang="en-US" smtClean="0"/>
          </a:p>
        </p:txBody>
      </p:sp>
      <p:sp>
        <p:nvSpPr>
          <p:cNvPr id="96260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81050" y="5125253"/>
            <a:ext cx="7620000" cy="954107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800" dirty="0">
                <a:latin typeface="Arial Unicode MS" pitchFamily="34" charset="-128"/>
              </a:rPr>
              <a:t>H</a:t>
            </a:r>
            <a:r>
              <a:rPr lang="en-US" sz="2800" dirty="0" smtClean="0">
                <a:latin typeface="Arial Unicode MS" pitchFamily="34" charset="-128"/>
              </a:rPr>
              <a:t>ighlight </a:t>
            </a:r>
            <a:r>
              <a:rPr lang="en-US" sz="2800" dirty="0">
                <a:latin typeface="Arial Unicode MS" pitchFamily="34" charset="-128"/>
              </a:rPr>
              <a:t>any changes, and keep all documents up to date.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5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Do you have a spec?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Easier to fix problems at the design stage</a:t>
            </a:r>
          </a:p>
          <a:p>
            <a:r>
              <a:rPr lang="en-US" dirty="0" smtClean="0"/>
              <a:t>You know what you are trying to build</a:t>
            </a:r>
          </a:p>
          <a:p>
            <a:pPr lvl="1"/>
            <a:r>
              <a:rPr lang="en-US" dirty="0" smtClean="0"/>
              <a:t>So do your teammates and customer</a:t>
            </a:r>
          </a:p>
          <a:p>
            <a:r>
              <a:rPr lang="en-US" dirty="0" smtClean="0"/>
              <a:t>More likely that you build the right thing</a:t>
            </a:r>
          </a:p>
          <a:p>
            <a:pPr lvl="1"/>
            <a:r>
              <a:rPr lang="en-US" dirty="0" smtClean="0"/>
              <a:t>Pieces fit together</a:t>
            </a:r>
          </a:p>
          <a:p>
            <a:pPr lvl="1"/>
            <a:r>
              <a:rPr lang="en-US" dirty="0" smtClean="0"/>
              <a:t>Customer is satisfied</a:t>
            </a:r>
          </a:p>
          <a:p>
            <a:r>
              <a:rPr lang="en-US" dirty="0" smtClean="0"/>
              <a:t>Conceptual integrity for your project</a:t>
            </a:r>
          </a:p>
          <a:p>
            <a:r>
              <a:rPr lang="en-US" dirty="0" smtClean="0"/>
              <a:t>Undocumented code has no commercial value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0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Do you do hallway usability testing?</a:t>
            </a:r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Grab someone in the hallway and make them use your code</a:t>
            </a:r>
          </a:p>
          <a:p>
            <a:r>
              <a:rPr lang="en-US" dirty="0" smtClean="0"/>
              <a:t>Key idea:  get feedback </a:t>
            </a:r>
            <a:r>
              <a:rPr lang="en-US" i="1" dirty="0" smtClean="0"/>
              <a:t>fast</a:t>
            </a:r>
          </a:p>
          <a:p>
            <a:r>
              <a:rPr lang="en-US" dirty="0" smtClean="0"/>
              <a:t>A little feedback now ≫ lots of feedback later</a:t>
            </a:r>
          </a:p>
          <a:p>
            <a:r>
              <a:rPr lang="en-US" dirty="0" smtClean="0"/>
              <a:t>You will get most of the valuable feedback from the first few users</a:t>
            </a:r>
          </a:p>
          <a:p>
            <a:pPr lvl="1"/>
            <a:r>
              <a:rPr lang="en-US" dirty="0" smtClean="0"/>
              <a:t>Brooks: you get infinite utility from your first user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7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Joel’s Disclaimer</a:t>
            </a:r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These are not the only factors that determine success or failure</a:t>
            </a:r>
          </a:p>
          <a:p>
            <a:pPr lvl="1"/>
            <a:r>
              <a:rPr lang="en-US" dirty="0" smtClean="0"/>
              <a:t>A great team will not help if you are building a product no one wants</a:t>
            </a:r>
          </a:p>
          <a:p>
            <a:pPr lvl="1"/>
            <a:r>
              <a:rPr lang="en-US" dirty="0" smtClean="0"/>
              <a:t>An incredibly talented team might produce an incredible product without these guidelines</a:t>
            </a:r>
          </a:p>
          <a:p>
            <a:r>
              <a:rPr lang="en-US" dirty="0" smtClean="0"/>
              <a:t>But all things being equal, these factors indicate a disciplined team that can consistently deliver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2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advice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808080"/>
                </a:solidFill>
                <a:latin typeface="Verdana" pitchFamily="34" charset="0"/>
              </a:rPr>
              <a:t>CSE403 Sp12</a:t>
            </a:r>
            <a:endParaRPr lang="en-US" smtClean="0">
              <a:solidFill>
                <a:srgbClr val="808080"/>
              </a:solidFill>
              <a:latin typeface="Verdana" pitchFamily="34" charset="0"/>
            </a:endParaRPr>
          </a:p>
        </p:txBody>
      </p:sp>
      <p:pic>
        <p:nvPicPr>
          <p:cNvPr id="14341" name="Picture 4" descr="http://www.coverbrowser.com/image/bestsellers-2007/433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713" y="914400"/>
            <a:ext cx="3506787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6" descr="http://dev.digi-corp.com/wp-content/uploads/2009/02/peoplewa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025" y="1562100"/>
            <a:ext cx="30861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0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86" y="1143000"/>
            <a:ext cx="7772400" cy="1470025"/>
          </a:xfrm>
        </p:spPr>
        <p:txBody>
          <a:bodyPr/>
          <a:lstStyle/>
          <a:p>
            <a:r>
              <a:rPr lang="en-US" dirty="0" smtClean="0"/>
              <a:t>Interviewing</a:t>
            </a:r>
            <a:endParaRPr lang="en-US" dirty="0"/>
          </a:p>
        </p:txBody>
      </p:sp>
      <p:pic>
        <p:nvPicPr>
          <p:cNvPr id="1026" name="Picture 2" descr="http://mondenero.paidtoblog.com/files/2009/08/job_interview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236" y="2971800"/>
            <a:ext cx="43053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83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54563"/>
          </a:xfrm>
        </p:spPr>
        <p:txBody>
          <a:bodyPr/>
          <a:lstStyle/>
          <a:p>
            <a:r>
              <a:rPr lang="en-US" dirty="0" smtClean="0"/>
              <a:t>Show up on time.</a:t>
            </a:r>
          </a:p>
          <a:p>
            <a:r>
              <a:rPr lang="en-US" dirty="0" smtClean="0"/>
              <a:t>Look professional.</a:t>
            </a:r>
          </a:p>
          <a:p>
            <a:pPr lvl="1"/>
            <a:r>
              <a:rPr lang="en-US" dirty="0" smtClean="0"/>
              <a:t>Better than the average employee.</a:t>
            </a:r>
          </a:p>
          <a:p>
            <a:r>
              <a:rPr lang="en-US" dirty="0" smtClean="0"/>
              <a:t>Be awake.</a:t>
            </a:r>
          </a:p>
          <a:p>
            <a:r>
              <a:rPr lang="en-US" dirty="0" smtClean="0"/>
              <a:t>Plan ahead to make sure you know where you are going and who to ask for.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Before the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Research the position.</a:t>
            </a:r>
          </a:p>
          <a:p>
            <a:pPr lvl="1"/>
            <a:r>
              <a:rPr lang="en-US" dirty="0" smtClean="0"/>
              <a:t>BAD: a ‘</a:t>
            </a:r>
            <a:r>
              <a:rPr lang="en-US" dirty="0" err="1" smtClean="0"/>
              <a:t>dev</a:t>
            </a:r>
            <a:r>
              <a:rPr lang="en-US" dirty="0" smtClean="0"/>
              <a:t>’ writes code, a ‘tester’ tests it, and a ‘manager’ keeps them on track.</a:t>
            </a:r>
          </a:p>
          <a:p>
            <a:pPr lvl="1"/>
            <a:r>
              <a:rPr lang="en-US" dirty="0" smtClean="0"/>
              <a:t>Research exactly what that position means at that company.</a:t>
            </a:r>
          </a:p>
          <a:p>
            <a:r>
              <a:rPr lang="en-US" dirty="0" smtClean="0"/>
              <a:t>Study Computer Science basics</a:t>
            </a:r>
          </a:p>
          <a:p>
            <a:r>
              <a:rPr lang="en-US" dirty="0" smtClean="0"/>
              <a:t>Plan answers to ‘common questions’</a:t>
            </a:r>
          </a:p>
          <a:p>
            <a:r>
              <a:rPr lang="en-US" dirty="0" smtClean="0"/>
              <a:t>Practice!</a:t>
            </a:r>
          </a:p>
          <a:p>
            <a:pPr lvl="1"/>
            <a:r>
              <a:rPr lang="en-US" dirty="0" smtClean="0"/>
              <a:t>It’s a lot more difficult than you might think.</a:t>
            </a:r>
          </a:p>
          <a:p>
            <a:pPr lvl="1"/>
            <a:r>
              <a:rPr lang="en-US" dirty="0" smtClean="0"/>
              <a:t>Practice on paper and/or a white board. Don’t use an IDE.</a:t>
            </a:r>
          </a:p>
          <a:p>
            <a:r>
              <a:rPr lang="en-US" dirty="0" smtClean="0"/>
              <a:t>Do general practice problems.</a:t>
            </a:r>
          </a:p>
          <a:p>
            <a:pPr lvl="1"/>
            <a:r>
              <a:rPr lang="en-US" dirty="0"/>
              <a:t>Use online suggestion sites (glassdoor.com) and practice problems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60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Computer Science ‘basics’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783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Know the details about the language you will be using.</a:t>
            </a:r>
          </a:p>
          <a:p>
            <a:pPr lvl="1"/>
            <a:r>
              <a:rPr lang="en-US" dirty="0" smtClean="0"/>
              <a:t>For Java: static, implements, extends, garbage collector, classes, methods, objects, etc.</a:t>
            </a:r>
          </a:p>
          <a:p>
            <a:r>
              <a:rPr lang="en-US" dirty="0" smtClean="0"/>
              <a:t>Know algorithms and data structures (you will be asked about these):</a:t>
            </a:r>
          </a:p>
          <a:p>
            <a:pPr lvl="1"/>
            <a:r>
              <a:rPr lang="en-US" dirty="0" smtClean="0"/>
              <a:t>Quick sort, Merge sort, Tree traversals (BST especially for sorting)</a:t>
            </a:r>
          </a:p>
          <a:p>
            <a:pPr lvl="1"/>
            <a:r>
              <a:rPr lang="en-US" dirty="0" smtClean="0"/>
              <a:t>Depth/breadth first search.</a:t>
            </a:r>
          </a:p>
          <a:p>
            <a:pPr lvl="1"/>
            <a:r>
              <a:rPr lang="en-US" dirty="0" smtClean="0"/>
              <a:t>Arrays/</a:t>
            </a:r>
            <a:r>
              <a:rPr lang="en-US" dirty="0" err="1" smtClean="0"/>
              <a:t>ArrayLists</a:t>
            </a:r>
            <a:r>
              <a:rPr lang="en-US" dirty="0" smtClean="0"/>
              <a:t>/Linked Lists/Etc.</a:t>
            </a:r>
          </a:p>
          <a:p>
            <a:pPr lvl="2"/>
            <a:r>
              <a:rPr lang="en-US" dirty="0" smtClean="0"/>
              <a:t>Insert/delete/search </a:t>
            </a:r>
            <a:r>
              <a:rPr lang="en-US" dirty="0" smtClean="0">
                <a:sym typeface="Wingdings" pitchFamily="2" charset="2"/>
              </a:rPr>
              <a:t> efficiency of each?</a:t>
            </a:r>
            <a:endParaRPr lang="en-US" dirty="0" smtClean="0"/>
          </a:p>
          <a:p>
            <a:pPr lvl="1"/>
            <a:r>
              <a:rPr lang="en-US" dirty="0" err="1" smtClean="0"/>
              <a:t>HashMaps</a:t>
            </a:r>
            <a:r>
              <a:rPr lang="en-US" dirty="0" smtClean="0"/>
              <a:t> (or other Hash object)</a:t>
            </a:r>
          </a:p>
          <a:p>
            <a:pPr lvl="2"/>
            <a:r>
              <a:rPr lang="en-US" dirty="0" smtClean="0"/>
              <a:t>Why it’s useful</a:t>
            </a:r>
          </a:p>
          <a:p>
            <a:pPr lvl="2"/>
            <a:r>
              <a:rPr lang="en-US" dirty="0" smtClean="0"/>
              <a:t>Insert/delete/search </a:t>
            </a:r>
            <a:r>
              <a:rPr lang="en-US" dirty="0" smtClean="0">
                <a:sym typeface="Wingdings" pitchFamily="2" charset="2"/>
              </a:rPr>
              <a:t> efficiency of each?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Properties of different variable types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Read the </a:t>
            </a:r>
            <a:r>
              <a:rPr lang="en-US" dirty="0" err="1" smtClean="0">
                <a:sym typeface="Wingdings" pitchFamily="2" charset="2"/>
              </a:rPr>
              <a:t>javadoc</a:t>
            </a:r>
            <a:r>
              <a:rPr lang="en-US" dirty="0" smtClean="0">
                <a:sym typeface="Wingdings" pitchFamily="2" charset="2"/>
              </a:rPr>
              <a:t> on Strings.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6185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Technical problems to expect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dirty="0" smtClean="0"/>
              <a:t>They’re meant to make you think (and talk).</a:t>
            </a:r>
          </a:p>
          <a:p>
            <a:r>
              <a:rPr lang="en-US" dirty="0" smtClean="0"/>
              <a:t>Rarely will the problem be obvious/blatant:</a:t>
            </a:r>
          </a:p>
          <a:p>
            <a:pPr lvl="1"/>
            <a:r>
              <a:rPr lang="en-US" dirty="0" smtClean="0"/>
              <a:t>“Write me a program that returns the 5</a:t>
            </a:r>
            <a:r>
              <a:rPr lang="en-US" baseline="30000" dirty="0" smtClean="0"/>
              <a:t>th</a:t>
            </a:r>
            <a:r>
              <a:rPr lang="en-US" dirty="0" smtClean="0"/>
              <a:t> character in a string.”</a:t>
            </a:r>
          </a:p>
          <a:p>
            <a:r>
              <a:rPr lang="en-US" dirty="0" smtClean="0"/>
              <a:t>The problems are designed to have more than one correct answer.</a:t>
            </a:r>
          </a:p>
          <a:p>
            <a:pPr lvl="1"/>
            <a:r>
              <a:rPr lang="en-US" dirty="0" smtClean="0"/>
              <a:t>“If you have an array of integers, give me back a list of all integers which appear more than once.”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7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Continue along ZFR, adding function as planned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82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Answering a technical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Do not obsess about finding the best answer right away. (they don’t care)</a:t>
            </a:r>
          </a:p>
          <a:p>
            <a:pPr lvl="1"/>
            <a:r>
              <a:rPr lang="en-US" dirty="0" smtClean="0"/>
              <a:t>Start with an obvious solution, write it out, and then improve on it.</a:t>
            </a:r>
          </a:p>
          <a:p>
            <a:r>
              <a:rPr lang="en-US" dirty="0" smtClean="0"/>
              <a:t>TALK!!!</a:t>
            </a:r>
          </a:p>
          <a:p>
            <a:pPr lvl="1"/>
            <a:r>
              <a:rPr lang="en-US" dirty="0" smtClean="0"/>
              <a:t>You’re code is </a:t>
            </a:r>
            <a:r>
              <a:rPr lang="en-US" i="1" dirty="0" smtClean="0"/>
              <a:t>not</a:t>
            </a:r>
            <a:r>
              <a:rPr lang="en-US" dirty="0" smtClean="0"/>
              <a:t> important.</a:t>
            </a:r>
          </a:p>
          <a:p>
            <a:r>
              <a:rPr lang="en-US" dirty="0" smtClean="0"/>
              <a:t>Plan it out first, don’t just start coding.</a:t>
            </a:r>
          </a:p>
          <a:p>
            <a:r>
              <a:rPr lang="en-US" dirty="0" smtClean="0"/>
              <a:t>Ask tons of questions, even if they may be obvious.</a:t>
            </a:r>
          </a:p>
          <a:p>
            <a:pPr lvl="1"/>
            <a:r>
              <a:rPr lang="en-US" dirty="0" smtClean="0"/>
              <a:t>Clarify the prompt.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07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Non-technical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They will ask about you:</a:t>
            </a:r>
          </a:p>
          <a:p>
            <a:pPr lvl="1"/>
            <a:r>
              <a:rPr lang="en-US" dirty="0" smtClean="0"/>
              <a:t>Experiences you’ve had.</a:t>
            </a:r>
          </a:p>
          <a:p>
            <a:pPr lvl="1"/>
            <a:r>
              <a:rPr lang="en-US" dirty="0" smtClean="0"/>
              <a:t>Lessons you’ve learned.</a:t>
            </a:r>
          </a:p>
          <a:p>
            <a:pPr lvl="1"/>
            <a:r>
              <a:rPr lang="en-US" dirty="0" smtClean="0"/>
              <a:t>Challenges you’ve overcome.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dirty="0" smtClean="0"/>
              <a:t>Assume they have read your resume, transcript, and application.</a:t>
            </a:r>
          </a:p>
          <a:p>
            <a:pPr lvl="1"/>
            <a:r>
              <a:rPr lang="en-US" dirty="0" smtClean="0"/>
              <a:t>Reference to it if that will help your answer.</a:t>
            </a:r>
          </a:p>
          <a:p>
            <a:r>
              <a:rPr lang="en-US" dirty="0" smtClean="0"/>
              <a:t>Come prepared with a few ‘stories’ about your Computer Science history.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22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Now it’s your turn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r>
              <a:rPr lang="en-US" dirty="0" smtClean="0"/>
              <a:t>Come with questions.</a:t>
            </a:r>
          </a:p>
          <a:p>
            <a:r>
              <a:rPr lang="en-US" dirty="0" smtClean="0"/>
              <a:t>Ask for advice.</a:t>
            </a:r>
          </a:p>
          <a:p>
            <a:r>
              <a:rPr lang="en-US" dirty="0" smtClean="0"/>
              <a:t>Use this time to tell them anything extra about you that hasn’t come up.</a:t>
            </a:r>
          </a:p>
          <a:p>
            <a:pPr lvl="1"/>
            <a:r>
              <a:rPr lang="en-US" dirty="0" smtClean="0"/>
              <a:t>If you have a great story, find a way to segue to it.</a:t>
            </a:r>
          </a:p>
          <a:p>
            <a:r>
              <a:rPr lang="en-US" dirty="0" smtClean="0"/>
              <a:t>This is their time to sell their company to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1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Final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Try to stay relaxed.</a:t>
            </a:r>
          </a:p>
          <a:p>
            <a:pPr lvl="1"/>
            <a:r>
              <a:rPr lang="en-US" dirty="0" smtClean="0"/>
              <a:t>Be a nice and interesting person, beyond your code.</a:t>
            </a:r>
          </a:p>
          <a:p>
            <a:r>
              <a:rPr lang="en-US" dirty="0" smtClean="0"/>
              <a:t>One bad interview won’t end your chances.</a:t>
            </a:r>
          </a:p>
          <a:p>
            <a:r>
              <a:rPr lang="en-US" dirty="0" smtClean="0"/>
              <a:t>They want to help you, let them do so!</a:t>
            </a:r>
          </a:p>
          <a:p>
            <a:pPr lvl="1"/>
            <a:r>
              <a:rPr lang="en-US" dirty="0" smtClean="0"/>
              <a:t>Ask tons of questions.</a:t>
            </a:r>
          </a:p>
          <a:p>
            <a:pPr lvl="1"/>
            <a:r>
              <a:rPr lang="en-US" dirty="0" smtClean="0"/>
              <a:t>Ask for advice.</a:t>
            </a:r>
          </a:p>
          <a:p>
            <a:r>
              <a:rPr lang="en-US" dirty="0" smtClean="0"/>
              <a:t>If you’ve gotten to the interview, you’re already doing well!</a:t>
            </a:r>
          </a:p>
          <a:p>
            <a:r>
              <a:rPr lang="en-US" dirty="0" smtClean="0"/>
              <a:t>Look back at these slides, and find what you’re missing.</a:t>
            </a:r>
          </a:p>
        </p:txBody>
      </p:sp>
    </p:spTree>
    <p:extLst>
      <p:ext uri="{BB962C8B-B14F-4D97-AF65-F5344CB8AC3E}">
        <p14:creationId xmlns:p14="http://schemas.microsoft.com/office/powerpoint/2010/main" val="127418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 smtClean="0"/>
              <a:t>After the Interview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you don’t hear back within a week or two, send them an email to remind them of you</a:t>
            </a:r>
            <a:r>
              <a:rPr lang="en-US" dirty="0" smtClean="0"/>
              <a:t>.</a:t>
            </a:r>
          </a:p>
          <a:p>
            <a:r>
              <a:rPr lang="en-US" dirty="0" smtClean="0"/>
              <a:t>Don’t take it personally if you don’t get an offer. </a:t>
            </a:r>
            <a:endParaRPr lang="en-US" dirty="0"/>
          </a:p>
          <a:p>
            <a:r>
              <a:rPr lang="en-US" dirty="0" smtClean="0"/>
              <a:t>You can ask for more time to make a decision (within reason)</a:t>
            </a:r>
          </a:p>
          <a:p>
            <a:pPr lvl="1"/>
            <a:r>
              <a:rPr lang="en-US" dirty="0" smtClean="0"/>
              <a:t>You can also ask them to hurry up if you have another time constraint.</a:t>
            </a:r>
          </a:p>
          <a:p>
            <a:r>
              <a:rPr lang="en-US" dirty="0" smtClean="0"/>
              <a:t>If you don’t like the team they place you on, you can ask for another position.</a:t>
            </a:r>
          </a:p>
          <a:p>
            <a:pPr lvl="1"/>
            <a:r>
              <a:rPr lang="en-US" dirty="0" smtClean="0"/>
              <a:t>BE POLITE!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925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The Joel Test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7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2076450"/>
            <a:ext cx="47625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1"/>
          <p:cNvSpPr>
            <a:spLocks noChangeArrowheads="1"/>
          </p:cNvSpPr>
          <p:nvPr/>
        </p:nvSpPr>
        <p:spPr bwMode="auto">
          <a:xfrm>
            <a:off x="0" y="5943600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buFont typeface="Wingdings 2" pitchFamily="18" charset="2"/>
              <a:buNone/>
            </a:pPr>
            <a:r>
              <a:rPr lang="en-US" sz="2400" dirty="0"/>
              <a:t>http://www.joelonsoftware.com/articles/fog0000000043.html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15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The Joel Test</a:t>
            </a:r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use source control?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Can you make a build in one step?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make daily builds?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have a bug database?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fix bugs before writing new code?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have an up-to-date schedule?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have a spec?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have quiet working conditions?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use the best tools money can buy?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have testers as part of the team?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have interview candidates write code?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Do you do hallway usability testing?</a:t>
            </a:r>
            <a:endParaRPr lang="en-US" dirty="0" smtClean="0"/>
          </a:p>
        </p:txBody>
      </p:sp>
      <p:sp>
        <p:nvSpPr>
          <p:cNvPr id="87044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096000" y="609600"/>
            <a:ext cx="2590800" cy="10160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000">
                <a:latin typeface="Arial Unicode MS" pitchFamily="34" charset="-128"/>
              </a:rPr>
              <a:t>In general, a score of &lt;= 10 means you’re in trouble.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504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Do you use source control?</a:t>
            </a:r>
            <a:endParaRPr lang="en-US" smtClean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mtClean="0"/>
              <a:t>What are the benefits?</a:t>
            </a:r>
          </a:p>
          <a:p>
            <a:pPr lvl="1"/>
            <a:r>
              <a:rPr lang="en-US" smtClean="0"/>
              <a:t>Allows multiple developers</a:t>
            </a:r>
          </a:p>
          <a:p>
            <a:pPr lvl="1"/>
            <a:r>
              <a:rPr lang="en-US" smtClean="0"/>
              <a:t>Keep project in consistent state</a:t>
            </a:r>
          </a:p>
          <a:p>
            <a:pPr lvl="1"/>
            <a:r>
              <a:rPr lang="en-US" smtClean="0"/>
              <a:t>Track changes and enable roll-back</a:t>
            </a:r>
          </a:p>
          <a:p>
            <a:pPr lvl="1"/>
            <a:r>
              <a:rPr lang="en-US" smtClean="0"/>
              <a:t>Manage multiple versions</a:t>
            </a:r>
          </a:p>
          <a:p>
            <a:pPr lvl="1"/>
            <a:r>
              <a:rPr lang="en-US" smtClean="0"/>
              <a:t>Save data in case of a disaster</a:t>
            </a:r>
          </a:p>
          <a:p>
            <a:pPr lvl="1"/>
            <a:r>
              <a:rPr lang="en-US" smtClean="0"/>
              <a:t>Authoritative source for “daily build”</a:t>
            </a:r>
            <a:endParaRPr lang="en-US" smtClean="0"/>
          </a:p>
        </p:txBody>
      </p:sp>
      <p:sp>
        <p:nvSpPr>
          <p:cNvPr id="89092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28600" y="5029200"/>
            <a:ext cx="8610600" cy="523875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800">
                <a:latin typeface="Arial Unicode MS" pitchFamily="34" charset="-128"/>
              </a:rPr>
              <a:t>The ZFR should indicate the state of your repository.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72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Do you have a one-step build?</a:t>
            </a:r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smtClean="0"/>
              <a:t>A single script that</a:t>
            </a:r>
          </a:p>
          <a:p>
            <a:pPr lvl="1"/>
            <a:r>
              <a:rPr lang="en-US" smtClean="0"/>
              <a:t>[does a full checkout from scratch]</a:t>
            </a:r>
          </a:p>
          <a:p>
            <a:pPr lvl="1"/>
            <a:r>
              <a:rPr lang="en-US" smtClean="0"/>
              <a:t>rebuilds every line of code</a:t>
            </a:r>
          </a:p>
          <a:p>
            <a:pPr lvl="1"/>
            <a:r>
              <a:rPr lang="en-US" smtClean="0"/>
              <a:t>makes the binary executable files in all versions, languages and #ifdef combinations</a:t>
            </a:r>
          </a:p>
          <a:p>
            <a:pPr lvl="1"/>
            <a:r>
              <a:rPr lang="en-US" smtClean="0"/>
              <a:t>[creates the installation package]</a:t>
            </a:r>
          </a:p>
          <a:p>
            <a:pPr lvl="1"/>
            <a:r>
              <a:rPr lang="en-US" smtClean="0"/>
              <a:t>[creates the final media - CDROM, web site, …]</a:t>
            </a:r>
          </a:p>
          <a:p>
            <a:pPr lvl="2"/>
            <a:endParaRPr lang="en-US" smtClean="0"/>
          </a:p>
          <a:p>
            <a:r>
              <a:rPr lang="en-US" smtClean="0"/>
              <a:t>All steps are automated and exercised regularly</a:t>
            </a:r>
          </a:p>
          <a:p>
            <a:endParaRPr lang="en-US" smtClean="0"/>
          </a:p>
          <a:p>
            <a:r>
              <a:rPr lang="en-US" smtClean="0"/>
              <a:t>So, why is this valuable?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7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mtClean="0"/>
              <a:t>Do you do a daily build and test?</a:t>
            </a: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Build the entire product every day and run a good test suite against the new version</a:t>
            </a:r>
          </a:p>
          <a:p>
            <a:pPr lvl="1"/>
            <a:r>
              <a:rPr lang="en-US" dirty="0" smtClean="0"/>
              <a:t>build from checked in sources</a:t>
            </a:r>
          </a:p>
          <a:p>
            <a:pPr lvl="1"/>
            <a:r>
              <a:rPr lang="en-US" dirty="0" smtClean="0"/>
              <a:t>automatic and frequent</a:t>
            </a:r>
          </a:p>
          <a:p>
            <a:pPr lvl="1"/>
            <a:r>
              <a:rPr lang="en-US" dirty="0" smtClean="0"/>
              <a:t>find out early that you’ve got problems and fix them before disaster strikes</a:t>
            </a:r>
          </a:p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Minimizes integration risk</a:t>
            </a:r>
          </a:p>
          <a:p>
            <a:pPr lvl="1"/>
            <a:r>
              <a:rPr lang="en-US" dirty="0" smtClean="0"/>
              <a:t>Reduces risk of low quality</a:t>
            </a:r>
          </a:p>
          <a:p>
            <a:pPr lvl="1"/>
            <a:r>
              <a:rPr lang="en-US" dirty="0" smtClean="0"/>
              <a:t>Supports easier defect diagnosis</a:t>
            </a:r>
          </a:p>
          <a:p>
            <a:pPr lvl="1"/>
            <a:r>
              <a:rPr lang="en-US" dirty="0" smtClean="0"/>
              <a:t>Improves morale - developers, managers, customers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9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smtClean="0"/>
              <a:t>Do you use a bug database?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You can’t keep the bug list in your head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Especially with multiple developers and multiple </a:t>
            </a:r>
            <a:r>
              <a:rPr lang="en-US" sz="2000" dirty="0" smtClean="0"/>
              <a:t>customers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400" dirty="0" smtClean="0"/>
              <a:t>    Moreover, looking at the history of bugs can be insightful</a:t>
            </a:r>
            <a:r>
              <a:rPr lang="en-US" sz="2400" dirty="0" smtClean="0"/>
              <a:t>!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To characterize a bug consider: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how to reproduce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expected behavior, actual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responsible party, status, </a:t>
            </a:r>
            <a:r>
              <a:rPr lang="en-US" sz="2000" dirty="0" smtClean="0"/>
              <a:t>priority</a:t>
            </a:r>
            <a:endParaRPr lang="en-US" sz="2400" dirty="0" smtClean="0"/>
          </a:p>
        </p:txBody>
      </p:sp>
      <p:sp>
        <p:nvSpPr>
          <p:cNvPr id="94212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81050" y="5010150"/>
            <a:ext cx="7620000" cy="946150"/>
          </a:xfrm>
          <a:prstGeom prst="rect">
            <a:avLst/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800" dirty="0">
                <a:latin typeface="Arial Unicode MS" pitchFamily="34" charset="-128"/>
              </a:rPr>
              <a:t>For the beta release </a:t>
            </a:r>
            <a:r>
              <a:rPr lang="en-US" sz="2800" dirty="0" smtClean="0">
                <a:latin typeface="Arial Unicode MS" pitchFamily="34" charset="-128"/>
              </a:rPr>
              <a:t>assignment</a:t>
            </a:r>
            <a:r>
              <a:rPr lang="en-US" sz="2800" dirty="0">
                <a:latin typeface="Arial Unicode MS" pitchFamily="34" charset="-128"/>
              </a:rPr>
              <a:t>, we’ll be asking to see a log of your bugs.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4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sz="3200" dirty="0" smtClean="0"/>
              <a:t>Do you fix bugs before writing new code?</a:t>
            </a:r>
            <a:endParaRPr lang="en-US" sz="3200" dirty="0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Why not fix them later?</a:t>
            </a:r>
          </a:p>
          <a:p>
            <a:endParaRPr lang="en-US" dirty="0" smtClean="0"/>
          </a:p>
          <a:p>
            <a:r>
              <a:rPr lang="en-US" dirty="0" smtClean="0"/>
              <a:t>Familiar with the code now</a:t>
            </a:r>
          </a:p>
          <a:p>
            <a:r>
              <a:rPr lang="en-US" dirty="0" smtClean="0"/>
              <a:t>Harder to find (and fix) later</a:t>
            </a:r>
          </a:p>
          <a:p>
            <a:r>
              <a:rPr lang="en-US" dirty="0" smtClean="0"/>
              <a:t>Later code may depend on this code (try building on quicksand…)</a:t>
            </a:r>
          </a:p>
          <a:p>
            <a:r>
              <a:rPr lang="en-US" dirty="0" smtClean="0"/>
              <a:t>Bugs may reveal fundamental problems</a:t>
            </a:r>
          </a:p>
          <a:p>
            <a:r>
              <a:rPr lang="en-US" dirty="0" smtClean="0"/>
              <a:t>Leaving all bugs to the end will make it harder to understand and keep the schedule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CSE403 Sp12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1FA2C-3B3E-4FA6-BAFA-85683040B98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8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dan_design_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dan_design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282575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282575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an_design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n_design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n_design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26877</TotalTime>
  <Words>1721</Words>
  <Application>Microsoft Office PowerPoint</Application>
  <PresentationFormat>On-screen Show (4:3)</PresentationFormat>
  <Paragraphs>272</Paragraphs>
  <Slides>24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dan_design_template</vt:lpstr>
      <vt:lpstr>Office Theme</vt:lpstr>
      <vt:lpstr>CSE403 ● Software engineering ● sp12</vt:lpstr>
      <vt:lpstr>Beta</vt:lpstr>
      <vt:lpstr>The Joel Test</vt:lpstr>
      <vt:lpstr>The Joel Test</vt:lpstr>
      <vt:lpstr>Do you use source control?</vt:lpstr>
      <vt:lpstr>Do you have a one-step build?</vt:lpstr>
      <vt:lpstr>Do you do a daily build and test?</vt:lpstr>
      <vt:lpstr>Do you use a bug database?</vt:lpstr>
      <vt:lpstr>Do you fix bugs before writing new code?</vt:lpstr>
      <vt:lpstr>Do you have an up-to-date schedule?</vt:lpstr>
      <vt:lpstr>Do you have a spec?</vt:lpstr>
      <vt:lpstr>Do you do hallway usability testing?</vt:lpstr>
      <vt:lpstr>Joel’s Disclaimer</vt:lpstr>
      <vt:lpstr>Other advice</vt:lpstr>
      <vt:lpstr>Interviewing</vt:lpstr>
      <vt:lpstr>The Basics</vt:lpstr>
      <vt:lpstr>Before the Interview</vt:lpstr>
      <vt:lpstr>Computer Science ‘basics’</vt:lpstr>
      <vt:lpstr>Technical problems to expect</vt:lpstr>
      <vt:lpstr>Answering a technical problem</vt:lpstr>
      <vt:lpstr>Non-technical questions</vt:lpstr>
      <vt:lpstr>Now it’s your turn</vt:lpstr>
      <vt:lpstr>Final Notes</vt:lpstr>
      <vt:lpstr>After the Interview</vt:lpstr>
    </vt:vector>
  </TitlesOfParts>
  <Company>_x0008_ᖤ]皤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CSE403 Software Engineering</dc:title>
  <dc:creator>David Notkin</dc:creator>
  <cp:lastModifiedBy>CSE</cp:lastModifiedBy>
  <cp:revision>1488</cp:revision>
  <cp:lastPrinted>2012-04-02T15:48:38Z</cp:lastPrinted>
  <dcterms:created xsi:type="dcterms:W3CDTF">2005-03-28T18:45:14Z</dcterms:created>
  <dcterms:modified xsi:type="dcterms:W3CDTF">2012-05-07T16:30:25Z</dcterms:modified>
</cp:coreProperties>
</file>