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5"/>
  </p:notesMasterIdLst>
  <p:handoutMasterIdLst>
    <p:handoutMasterId r:id="rId26"/>
  </p:handoutMasterIdLst>
  <p:sldIdLst>
    <p:sldId id="324" r:id="rId2"/>
    <p:sldId id="333" r:id="rId3"/>
    <p:sldId id="334" r:id="rId4"/>
    <p:sldId id="335" r:id="rId5"/>
    <p:sldId id="336" r:id="rId6"/>
    <p:sldId id="337" r:id="rId7"/>
    <p:sldId id="338" r:id="rId8"/>
    <p:sldId id="339" r:id="rId9"/>
    <p:sldId id="346" r:id="rId10"/>
    <p:sldId id="340" r:id="rId11"/>
    <p:sldId id="341" r:id="rId12"/>
    <p:sldId id="342" r:id="rId13"/>
    <p:sldId id="343" r:id="rId14"/>
    <p:sldId id="345" r:id="rId15"/>
    <p:sldId id="347" r:id="rId16"/>
    <p:sldId id="344" r:id="rId17"/>
    <p:sldId id="348" r:id="rId18"/>
    <p:sldId id="352" r:id="rId19"/>
    <p:sldId id="353" r:id="rId20"/>
    <p:sldId id="349" r:id="rId21"/>
    <p:sldId id="350" r:id="rId22"/>
    <p:sldId id="351" r:id="rId23"/>
    <p:sldId id="332" r:id="rId24"/>
  </p:sldIdLst>
  <p:sldSz cx="9144000" cy="6858000" type="screen4x3"/>
  <p:notesSz cx="6997700" cy="9283700"/>
  <p:defaultTextStyle>
    <a:defPPr>
      <a:defRPr lang="en-US"/>
    </a:defPPr>
    <a:lvl1pPr algn="ctr" rtl="0" fontAlgn="base">
      <a:spcBef>
        <a:spcPct val="20000"/>
      </a:spcBef>
      <a:spcAft>
        <a:spcPct val="0"/>
      </a:spcAft>
      <a:defRPr sz="2400" kern="1200">
        <a:solidFill>
          <a:schemeClr val="tx1"/>
        </a:solidFill>
        <a:latin typeface="Arial" charset="0"/>
        <a:ea typeface="+mn-ea"/>
        <a:cs typeface="+mn-cs"/>
      </a:defRPr>
    </a:lvl1pPr>
    <a:lvl2pPr marL="457200" algn="ctr" rtl="0" fontAlgn="base">
      <a:spcBef>
        <a:spcPct val="20000"/>
      </a:spcBef>
      <a:spcAft>
        <a:spcPct val="0"/>
      </a:spcAft>
      <a:defRPr sz="2400" kern="1200">
        <a:solidFill>
          <a:schemeClr val="tx1"/>
        </a:solidFill>
        <a:latin typeface="Arial" charset="0"/>
        <a:ea typeface="+mn-ea"/>
        <a:cs typeface="+mn-cs"/>
      </a:defRPr>
    </a:lvl2pPr>
    <a:lvl3pPr marL="914400" algn="ctr" rtl="0" fontAlgn="base">
      <a:spcBef>
        <a:spcPct val="20000"/>
      </a:spcBef>
      <a:spcAft>
        <a:spcPct val="0"/>
      </a:spcAft>
      <a:defRPr sz="2400" kern="1200">
        <a:solidFill>
          <a:schemeClr val="tx1"/>
        </a:solidFill>
        <a:latin typeface="Arial" charset="0"/>
        <a:ea typeface="+mn-ea"/>
        <a:cs typeface="+mn-cs"/>
      </a:defRPr>
    </a:lvl3pPr>
    <a:lvl4pPr marL="1371600" algn="ctr" rtl="0" fontAlgn="base">
      <a:spcBef>
        <a:spcPct val="20000"/>
      </a:spcBef>
      <a:spcAft>
        <a:spcPct val="0"/>
      </a:spcAft>
      <a:defRPr sz="2400" kern="1200">
        <a:solidFill>
          <a:schemeClr val="tx1"/>
        </a:solidFill>
        <a:latin typeface="Arial" charset="0"/>
        <a:ea typeface="+mn-ea"/>
        <a:cs typeface="+mn-cs"/>
      </a:defRPr>
    </a:lvl4pPr>
    <a:lvl5pPr marL="1828800" algn="ctr"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E" initials="UWCS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3" autoAdjust="0"/>
    <p:restoredTop sz="86679" autoAdjust="0"/>
  </p:normalViewPr>
  <p:slideViewPr>
    <p:cSldViewPr snapToGrid="0" snapToObjects="1">
      <p:cViewPr>
        <p:scale>
          <a:sx n="90" d="100"/>
          <a:sy n="90" d="100"/>
        </p:scale>
        <p:origin x="-1500" y="-570"/>
      </p:cViewPr>
      <p:guideLst>
        <p:guide orient="horz" pos="720"/>
        <p:guide pos="2880"/>
      </p:guideLst>
    </p:cSldViewPr>
  </p:slideViewPr>
  <p:outlineViewPr>
    <p:cViewPr>
      <p:scale>
        <a:sx n="33" d="100"/>
        <a:sy n="33" d="100"/>
      </p:scale>
      <p:origin x="48" y="136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F2D688DA-F7D1-4AD9-B35A-0A2CD29BEF51}" type="datetimeFigureOut">
              <a:rPr lang="en-US" smtClean="0"/>
              <a:pPr/>
              <a:t>4/6/2012</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BCAC0E30-FE5D-4E44-BCC0-8F57B2E759CD}" type="slidenum">
              <a:rPr lang="en-US" smtClean="0"/>
              <a:pPr/>
              <a:t>‹#›</a:t>
            </a:fld>
            <a:endParaRPr lang="en-US"/>
          </a:p>
        </p:txBody>
      </p:sp>
    </p:spTree>
    <p:extLst>
      <p:ext uri="{BB962C8B-B14F-4D97-AF65-F5344CB8AC3E}">
        <p14:creationId xmlns:p14="http://schemas.microsoft.com/office/powerpoint/2010/main" val="197750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27"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spcBef>
                <a:spcPct val="0"/>
              </a:spcBef>
              <a:defRPr sz="1200">
                <a:latin typeface="Times" pitchFamily="1"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31"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spcBef>
                <a:spcPct val="0"/>
              </a:spcBef>
              <a:defRPr sz="1200">
                <a:latin typeface="Times" pitchFamily="1" charset="0"/>
              </a:defRPr>
            </a:lvl1pPr>
          </a:lstStyle>
          <a:p>
            <a:pPr>
              <a:defRPr/>
            </a:pPr>
            <a:fld id="{39875255-8E73-4D19-AD83-DC4E54DE3B5E}" type="slidenum">
              <a:rPr lang="en-US"/>
              <a:pPr>
                <a:defRPr/>
              </a:pPr>
              <a:t>‹#›</a:t>
            </a:fld>
            <a:endParaRPr lang="en-US"/>
          </a:p>
        </p:txBody>
      </p:sp>
    </p:spTree>
    <p:extLst>
      <p:ext uri="{BB962C8B-B14F-4D97-AF65-F5344CB8AC3E}">
        <p14:creationId xmlns:p14="http://schemas.microsoft.com/office/powerpoint/2010/main" val="3158886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ffectLst/>
        </p:spPr>
        <p:txBody>
          <a:bodyPr/>
          <a:lstStyle/>
          <a:p>
            <a:pPr>
              <a:defRPr/>
            </a:pPr>
            <a:endParaRPr lang="en-US"/>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r>
              <a:rPr lang="en-US" smtClean="0"/>
              <a:t>CSE403 Sp12</a:t>
            </a:r>
            <a:endParaRPr lang="en-US"/>
          </a:p>
        </p:txBody>
      </p:sp>
      <p:sp>
        <p:nvSpPr>
          <p:cNvPr id="11" name="Slide Number Placeholder 10"/>
          <p:cNvSpPr>
            <a:spLocks noGrp="1"/>
          </p:cNvSpPr>
          <p:nvPr>
            <p:ph type="sldNum" sz="quarter" idx="11"/>
          </p:nvPr>
        </p:nvSpPr>
        <p:spPr/>
        <p:txBody>
          <a:bodyPr/>
          <a:lstStyle/>
          <a:p>
            <a:pPr>
              <a:defRPr/>
            </a:pPr>
            <a:fld id="{27A9A2CF-3181-487B-9AD4-744EA61661BF}"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55DCD-DD53-4D27-9759-E8ED78E7B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DFF4E-8388-456E-B82C-8E57F90A02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28D94-0481-4444-BA16-CFAE62D37DF3}" type="slidenum">
              <a:rPr lang="en-US"/>
              <a:pPr>
                <a:defRPr/>
              </a:pPr>
              <a:t>‹#›</a:t>
            </a:fld>
            <a:endParaRPr lang="en-US"/>
          </a:p>
        </p:txBody>
      </p:sp>
    </p:spTree>
    <p:extLst>
      <p:ext uri="{BB962C8B-B14F-4D97-AF65-F5344CB8AC3E}">
        <p14:creationId xmlns:p14="http://schemas.microsoft.com/office/powerpoint/2010/main" val="294202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1FA2C-3B3E-4FA6-BAFA-85683040B9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87209-3C7B-48C7-A0A0-09EFA8C63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93D72-9E2E-4A7D-BE67-19327E6AD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614727-0A28-4CC5-9A36-E56E23728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A4F5D-B194-4D02-97B9-FEAAE1970A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A1E8F-9E64-4F57-9C28-9B348329C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56C8F-A7E5-44F2-AD5A-C53FC410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CSE403 Sp12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B87CC-CFCD-4586-8CBB-65EEB10385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800080"/>
                </a:solidFill>
                <a:latin typeface="Times New Roman" pitchFamily="18" charset="0"/>
              </a:defRPr>
            </a:lvl1pPr>
          </a:lstStyle>
          <a:p>
            <a:pPr>
              <a:defRPr/>
            </a:pPr>
            <a:r>
              <a:rPr lang="en-US" smtClean="0"/>
              <a:t>CSE403 Sp12</a:t>
            </a:r>
            <a:endParaRPr lang="en-US"/>
          </a:p>
        </p:txBody>
      </p:sp>
      <p:sp>
        <p:nvSpPr>
          <p:cNvPr id="69637"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800080"/>
                </a:solidFill>
                <a:latin typeface="Times New Roman" pitchFamily="18" charset="0"/>
              </a:defRPr>
            </a:lvl1pPr>
          </a:lstStyle>
          <a:p>
            <a:pPr>
              <a:defRPr/>
            </a:pPr>
            <a:endParaRPr lang="en-US" dirty="0"/>
          </a:p>
        </p:txBody>
      </p:sp>
      <p:sp>
        <p:nvSpPr>
          <p:cNvPr id="69638"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800080"/>
                </a:solidFill>
                <a:latin typeface="Times New Roman" pitchFamily="18" charset="0"/>
              </a:defRPr>
            </a:lvl1pPr>
          </a:lstStyle>
          <a:p>
            <a:pPr>
              <a:defRPr/>
            </a:pPr>
            <a:fld id="{27A9A2CF-3181-487B-9AD4-744EA61661BF}" type="slidenum">
              <a:rPr lang="en-US"/>
              <a:pPr>
                <a:defRPr/>
              </a:pPr>
              <a:t>‹#›</a:t>
            </a:fld>
            <a:endParaRPr lang="en-US" dirty="0"/>
          </a:p>
        </p:txBody>
      </p:sp>
      <p:sp>
        <p:nvSpPr>
          <p:cNvPr id="69639"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hdr="0" ftr="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fontAlgn="base">
        <a:spcBef>
          <a:spcPct val="0"/>
        </a:spcBef>
        <a:spcAft>
          <a:spcPct val="0"/>
        </a:spcAft>
        <a:defRPr sz="3600">
          <a:solidFill>
            <a:srgbClr val="800080"/>
          </a:solidFill>
          <a:latin typeface="Arial" charset="0"/>
        </a:defRPr>
      </a:lvl6pPr>
      <a:lvl7pPr marL="914400" algn="l" rtl="0" fontAlgn="base">
        <a:spcBef>
          <a:spcPct val="0"/>
        </a:spcBef>
        <a:spcAft>
          <a:spcPct val="0"/>
        </a:spcAft>
        <a:defRPr sz="3600">
          <a:solidFill>
            <a:srgbClr val="800080"/>
          </a:solidFill>
          <a:latin typeface="Arial" charset="0"/>
        </a:defRPr>
      </a:lvl7pPr>
      <a:lvl8pPr marL="1371600" algn="l" rtl="0" fontAlgn="base">
        <a:spcBef>
          <a:spcPct val="0"/>
        </a:spcBef>
        <a:spcAft>
          <a:spcPct val="0"/>
        </a:spcAft>
        <a:defRPr sz="3600">
          <a:solidFill>
            <a:srgbClr val="800080"/>
          </a:solidFill>
          <a:latin typeface="Arial" charset="0"/>
        </a:defRPr>
      </a:lvl8pPr>
      <a:lvl9pPr marL="1828800" algn="l" rtl="0" fontAlgn="base">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xtremeprogramming.org/value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xprogramming.com/images/circles.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4/4f/SoftwareDevelopmentLifeCycle.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veryspec.com/DoD/DoD-STD/DOD-STD-2167A_847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gile-proces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extremeprogramming.org/map/iteration.html" TargetMode="Externa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hyperlink" Target="http://www.extremeprogramming.org/map/images/loop.gi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205743" y="2801491"/>
            <a:ext cx="7772400" cy="1143000"/>
          </a:xfrm>
          <a:noFill/>
          <a:scene3d>
            <a:camera prst="orthographicFront">
              <a:rot lat="0" lon="0" rev="5400000"/>
            </a:camera>
            <a:lightRig rig="threePt" dir="t"/>
          </a:scene3d>
        </p:spPr>
        <p:txBody>
          <a:bodyPr/>
          <a:lstStyle/>
          <a:p>
            <a:pPr algn="ctr"/>
            <a:r>
              <a:rPr lang="en-US" sz="2400" dirty="0" smtClean="0"/>
              <a:t>CSE403</a:t>
            </a:r>
            <a:r>
              <a:rPr lang="en-US" sz="2400" dirty="0">
                <a:solidFill>
                  <a:srgbClr val="7030A0"/>
                </a:solidFill>
                <a:latin typeface="Calibri"/>
                <a:cs typeface="Calibri"/>
              </a:rPr>
              <a:t> ●</a:t>
            </a:r>
            <a:r>
              <a:rPr lang="en-US" sz="2400" dirty="0" smtClean="0"/>
              <a:t> Software engineering </a:t>
            </a:r>
            <a:r>
              <a:rPr lang="en-US" sz="2400" dirty="0">
                <a:solidFill>
                  <a:srgbClr val="7030A0"/>
                </a:solidFill>
                <a:latin typeface="Calibri"/>
                <a:cs typeface="Calibri"/>
              </a:rPr>
              <a:t>● </a:t>
            </a:r>
            <a:r>
              <a:rPr lang="en-US" sz="2400" dirty="0" smtClean="0">
                <a:solidFill>
                  <a:srgbClr val="7030A0"/>
                </a:solidFill>
                <a:latin typeface="Calibri"/>
                <a:cs typeface="Calibri"/>
              </a:rPr>
              <a:t> </a:t>
            </a:r>
            <a:r>
              <a:rPr lang="en-US" sz="2400" dirty="0" smtClean="0"/>
              <a:t>sp12</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371" y="198475"/>
            <a:ext cx="6050254" cy="6349032"/>
          </a:xfrm>
          <a:prstGeom prst="rect">
            <a:avLst/>
          </a:prstGeom>
          <a:noFill/>
          <a:ln w="762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2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 Coding</a:t>
            </a:r>
            <a:endParaRPr lang="en-US" dirty="0"/>
          </a:p>
        </p:txBody>
      </p:sp>
      <p:sp>
        <p:nvSpPr>
          <p:cNvPr id="3" name="Content Placeholder 2"/>
          <p:cNvSpPr>
            <a:spLocks noGrp="1"/>
          </p:cNvSpPr>
          <p:nvPr>
            <p:ph idx="1"/>
          </p:nvPr>
        </p:nvSpPr>
        <p:spPr/>
        <p:txBody>
          <a:bodyPr/>
          <a:lstStyle/>
          <a:p>
            <a:r>
              <a:rPr lang="en-US" dirty="0" smtClean="0"/>
              <a:t>“It’s the source, Luke!”</a:t>
            </a:r>
          </a:p>
          <a:p>
            <a:r>
              <a:rPr lang="en-US" dirty="0" smtClean="0"/>
              <a:t>It’s a way to communicate both with the computer and also with other developers in a more precise way</a:t>
            </a:r>
            <a:endParaRPr lang="en-US" dirty="0"/>
          </a:p>
        </p:txBody>
      </p:sp>
    </p:spTree>
    <p:extLst>
      <p:ext uri="{BB962C8B-B14F-4D97-AF65-F5344CB8AC3E}">
        <p14:creationId xmlns:p14="http://schemas.microsoft.com/office/powerpoint/2010/main" val="239075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 Testing</a:t>
            </a:r>
            <a:endParaRPr lang="en-US" dirty="0"/>
          </a:p>
        </p:txBody>
      </p:sp>
      <p:sp>
        <p:nvSpPr>
          <p:cNvPr id="3" name="Content Placeholder 2"/>
          <p:cNvSpPr>
            <a:spLocks noGrp="1"/>
          </p:cNvSpPr>
          <p:nvPr>
            <p:ph idx="1"/>
          </p:nvPr>
        </p:nvSpPr>
        <p:spPr/>
        <p:txBody>
          <a:bodyPr>
            <a:normAutofit/>
          </a:bodyPr>
          <a:lstStyle/>
          <a:p>
            <a:r>
              <a:rPr lang="en-US" dirty="0" smtClean="0"/>
              <a:t>If a little testing is good, a lot of testing is better</a:t>
            </a:r>
          </a:p>
          <a:p>
            <a:r>
              <a:rPr lang="en-US" dirty="0" smtClean="0"/>
              <a:t>Unit </a:t>
            </a:r>
            <a:r>
              <a:rPr lang="en-US" dirty="0"/>
              <a:t>tests </a:t>
            </a:r>
            <a:r>
              <a:rPr lang="en-US" dirty="0" smtClean="0"/>
              <a:t>essentially represent the specification of a feature </a:t>
            </a:r>
            <a:r>
              <a:rPr lang="en-US" dirty="0"/>
              <a:t>works </a:t>
            </a:r>
            <a:endParaRPr lang="en-US" dirty="0" smtClean="0"/>
          </a:p>
          <a:p>
            <a:r>
              <a:rPr lang="en-US" dirty="0" smtClean="0"/>
              <a:t>When all the tests pass, the </a:t>
            </a:r>
            <a:r>
              <a:rPr lang="en-US" dirty="0"/>
              <a:t>coding is </a:t>
            </a:r>
            <a:r>
              <a:rPr lang="en-US" dirty="0" smtClean="0"/>
              <a:t>complete</a:t>
            </a:r>
          </a:p>
          <a:p>
            <a:r>
              <a:rPr lang="en-US" dirty="0" smtClean="0"/>
              <a:t>All code is </a:t>
            </a:r>
            <a:r>
              <a:rPr lang="en-US" dirty="0"/>
              <a:t>tested </a:t>
            </a:r>
            <a:r>
              <a:rPr lang="en-US" dirty="0" smtClean="0"/>
              <a:t>as it is developed</a:t>
            </a:r>
            <a:endParaRPr lang="en-US" dirty="0"/>
          </a:p>
          <a:p>
            <a:endParaRPr lang="en-US" dirty="0"/>
          </a:p>
        </p:txBody>
      </p:sp>
    </p:spTree>
    <p:extLst>
      <p:ext uri="{BB962C8B-B14F-4D97-AF65-F5344CB8AC3E}">
        <p14:creationId xmlns:p14="http://schemas.microsoft.com/office/powerpoint/2010/main" val="331624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 Listening</a:t>
            </a:r>
            <a:endParaRPr lang="en-US" dirty="0"/>
          </a:p>
        </p:txBody>
      </p:sp>
      <p:sp>
        <p:nvSpPr>
          <p:cNvPr id="3" name="Content Placeholder 2"/>
          <p:cNvSpPr>
            <a:spLocks noGrp="1"/>
          </p:cNvSpPr>
          <p:nvPr>
            <p:ph idx="1"/>
          </p:nvPr>
        </p:nvSpPr>
        <p:spPr/>
        <p:txBody>
          <a:bodyPr>
            <a:normAutofit fontScale="92500"/>
          </a:bodyPr>
          <a:lstStyle/>
          <a:p>
            <a:r>
              <a:rPr lang="en-US" dirty="0" smtClean="0"/>
              <a:t>The developers have to listen, carefully, to the customers </a:t>
            </a:r>
          </a:p>
          <a:p>
            <a:r>
              <a:rPr lang="en-US" dirty="0" smtClean="0"/>
              <a:t>Not only to figure out what to build, but also to provide clear information about the </a:t>
            </a:r>
            <a:r>
              <a:rPr lang="en-US" dirty="0"/>
              <a:t>technical aspects </a:t>
            </a:r>
            <a:r>
              <a:rPr lang="en-US" dirty="0" smtClean="0"/>
              <a:t> and costs of </a:t>
            </a:r>
            <a:r>
              <a:rPr lang="en-US" dirty="0"/>
              <a:t>how the problem might be </a:t>
            </a:r>
            <a:r>
              <a:rPr lang="en-US" dirty="0" smtClean="0"/>
              <a:t>solved (or not</a:t>
            </a:r>
            <a:r>
              <a:rPr lang="en-US" dirty="0" smtClean="0"/>
              <a:t>)</a:t>
            </a:r>
          </a:p>
          <a:p>
            <a:r>
              <a:rPr lang="en-US" dirty="0" smtClean="0"/>
              <a:t>User stories (roughly, use cases) are a key vehicle for this</a:t>
            </a:r>
            <a:endParaRPr lang="en-US" dirty="0" smtClean="0"/>
          </a:p>
          <a:p>
            <a:r>
              <a:rPr lang="en-US" dirty="0"/>
              <a:t>T</a:t>
            </a:r>
            <a:r>
              <a:rPr lang="en-US" dirty="0" smtClean="0"/>
              <a:t>he </a:t>
            </a:r>
            <a:r>
              <a:rPr lang="en-US" dirty="0"/>
              <a:t>Planning </a:t>
            </a:r>
            <a:r>
              <a:rPr lang="en-US" dirty="0" smtClean="0"/>
              <a:t>Game – meeting once/iteration (often weekly) with both release planning – customers and developers determine what features should go in upcoming releases – and iteration planning – developers defines the tasks and activities to achieve the releases</a:t>
            </a:r>
          </a:p>
          <a:p>
            <a:pPr lvl="1"/>
            <a:r>
              <a:rPr lang="en-US" dirty="0" smtClean="0"/>
              <a:t>Intent of planning is to steer the project in the right direction</a:t>
            </a:r>
            <a:endParaRPr lang="en-US" dirty="0" smtClean="0"/>
          </a:p>
        </p:txBody>
      </p:sp>
    </p:spTree>
    <p:extLst>
      <p:ext uri="{BB962C8B-B14F-4D97-AF65-F5344CB8AC3E}">
        <p14:creationId xmlns:p14="http://schemas.microsoft.com/office/powerpoint/2010/main" val="1547001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 Designing</a:t>
            </a:r>
            <a:endParaRPr lang="en-US" dirty="0"/>
          </a:p>
        </p:txBody>
      </p:sp>
      <p:sp>
        <p:nvSpPr>
          <p:cNvPr id="3" name="Content Placeholder 2"/>
          <p:cNvSpPr>
            <a:spLocks noGrp="1"/>
          </p:cNvSpPr>
          <p:nvPr>
            <p:ph idx="1"/>
          </p:nvPr>
        </p:nvSpPr>
        <p:spPr/>
        <p:txBody>
          <a:bodyPr>
            <a:normAutofit/>
          </a:bodyPr>
          <a:lstStyle/>
          <a:p>
            <a:r>
              <a:rPr lang="en-US" dirty="0" smtClean="0"/>
              <a:t>“Good </a:t>
            </a:r>
            <a:r>
              <a:rPr lang="en-US" dirty="0"/>
              <a:t>design will avoid lots of dependencies within a system; this means that changing one part of the system will not affect other parts of the system</a:t>
            </a:r>
            <a:r>
              <a:rPr lang="en-US" dirty="0" smtClean="0"/>
              <a:t>.”</a:t>
            </a:r>
          </a:p>
          <a:p>
            <a:r>
              <a:rPr lang="en-US" dirty="0" smtClean="0"/>
              <a:t>In XP, this goes with the notion of simplicity – don’t anticipate change</a:t>
            </a:r>
            <a:r>
              <a:rPr lang="en-US" baseline="30000" dirty="0" smtClean="0">
                <a:solidFill>
                  <a:srgbClr val="FF0000"/>
                </a:solidFill>
                <a:sym typeface="Wingdings"/>
              </a:rPr>
              <a:t></a:t>
            </a:r>
            <a:r>
              <a:rPr lang="en-US" dirty="0" smtClean="0">
                <a:sym typeface="Wingdings"/>
              </a:rPr>
              <a:t> but when you see an actual need for abstraction, do it</a:t>
            </a:r>
            <a:br>
              <a:rPr lang="en-US" dirty="0" smtClean="0">
                <a:sym typeface="Wingdings"/>
              </a:rPr>
            </a:br>
            <a:r>
              <a:rPr lang="en-US" dirty="0" smtClean="0">
                <a:sym typeface="Wingdings"/>
              </a:rPr>
              <a:t/>
            </a:r>
            <a:br>
              <a:rPr lang="en-US" dirty="0" smtClean="0">
                <a:sym typeface="Wingdings"/>
              </a:rPr>
            </a:br>
            <a:r>
              <a:rPr lang="en-US" dirty="0" smtClean="0">
                <a:sym typeface="Wingdings"/>
              </a:rPr>
              <a:t/>
            </a:r>
            <a:br>
              <a:rPr lang="en-US" dirty="0" smtClean="0">
                <a:sym typeface="Wingdings"/>
              </a:rPr>
            </a:br>
            <a:r>
              <a:rPr lang="en-US" baseline="30000" dirty="0" smtClean="0">
                <a:solidFill>
                  <a:srgbClr val="FF0000"/>
                </a:solidFill>
                <a:sym typeface="Wingdings"/>
              </a:rPr>
              <a:t></a:t>
            </a:r>
            <a:r>
              <a:rPr lang="en-US" dirty="0" smtClean="0">
                <a:sym typeface="Wingdings"/>
              </a:rPr>
              <a:t>We’ll look next week, and in Reading III, at the more common notion of information hiding and anticipating change</a:t>
            </a:r>
            <a:endParaRPr lang="en-US" dirty="0"/>
          </a:p>
        </p:txBody>
      </p:sp>
    </p:spTree>
    <p:extLst>
      <p:ext uri="{BB962C8B-B14F-4D97-AF65-F5344CB8AC3E}">
        <p14:creationId xmlns:p14="http://schemas.microsoft.com/office/powerpoint/2010/main" val="1559694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 </a:t>
            </a:r>
            <a:r>
              <a:rPr lang="en-US" dirty="0" smtClean="0">
                <a:hlinkClick r:id="rId2"/>
              </a:rPr>
              <a:t>Values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Simplicity: “</a:t>
            </a:r>
            <a:r>
              <a:rPr lang="en-US" dirty="0"/>
              <a:t>We will do what is needed and asked for, but no more. </a:t>
            </a:r>
            <a:r>
              <a:rPr lang="en-US" dirty="0" smtClean="0"/>
              <a:t>… We </a:t>
            </a:r>
            <a:r>
              <a:rPr lang="en-US" dirty="0"/>
              <a:t>will take small simple steps to our goal and mitigate failures as they happen. We will create something we are proud of and maintain it long term for reasonable costs</a:t>
            </a:r>
            <a:r>
              <a:rPr lang="en-US" dirty="0" smtClean="0"/>
              <a:t>.”</a:t>
            </a:r>
          </a:p>
          <a:p>
            <a:r>
              <a:rPr lang="en-US" dirty="0" smtClean="0"/>
              <a:t>Communication: …</a:t>
            </a:r>
          </a:p>
          <a:p>
            <a:r>
              <a:rPr lang="en-US" dirty="0" smtClean="0"/>
              <a:t>Feedback: “</a:t>
            </a:r>
            <a:r>
              <a:rPr lang="en-US" dirty="0"/>
              <a:t>We will take every iteration commitment seriously by delivering working software</a:t>
            </a:r>
            <a:r>
              <a:rPr lang="en-US" dirty="0" smtClean="0"/>
              <a:t>.”</a:t>
            </a:r>
          </a:p>
          <a:p>
            <a:r>
              <a:rPr lang="en-US" dirty="0" smtClean="0"/>
              <a:t>Respect: “</a:t>
            </a:r>
            <a:r>
              <a:rPr lang="en-US" dirty="0"/>
              <a:t>Everyone gives and feels the respect they deserve as a valued team member. Everyone contributes value even if it's simply enthusiasm. Developers respect the expertise of the customers and vice versa. Management respects our right to accept responsibility and receive authority over our own work</a:t>
            </a:r>
            <a:r>
              <a:rPr lang="en-US" dirty="0" smtClean="0"/>
              <a:t>.”</a:t>
            </a:r>
          </a:p>
          <a:p>
            <a:r>
              <a:rPr lang="en-US" dirty="0" smtClean="0"/>
              <a:t>Courage: “We </a:t>
            </a:r>
            <a:r>
              <a:rPr lang="en-US" dirty="0"/>
              <a:t>will tell the truth about progress and estimates. </a:t>
            </a:r>
            <a:r>
              <a:rPr lang="en-US" dirty="0" smtClean="0"/>
              <a:t>…”</a:t>
            </a:r>
          </a:p>
          <a:p>
            <a:endParaRPr lang="en-US" dirty="0"/>
          </a:p>
        </p:txBody>
      </p:sp>
      <p:sp>
        <p:nvSpPr>
          <p:cNvPr id="4" name="Date Placeholder 3"/>
          <p:cNvSpPr>
            <a:spLocks noGrp="1"/>
          </p:cNvSpPr>
          <p:nvPr>
            <p:ph type="dt" sz="half" idx="10"/>
          </p:nvPr>
        </p:nvSpPr>
        <p:spPr/>
        <p:txBody>
          <a:bodyPr/>
          <a:lstStyle/>
          <a:p>
            <a:pPr>
              <a:defRPr/>
            </a:pPr>
            <a:r>
              <a:rPr lang="en-US" dirty="0" smtClean="0"/>
              <a:t>CSE403 Sp12</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14</a:t>
            </a:fld>
            <a:endParaRPr lang="en-US"/>
          </a:p>
        </p:txBody>
      </p:sp>
    </p:spTree>
    <p:extLst>
      <p:ext uri="{BB962C8B-B14F-4D97-AF65-F5344CB8AC3E}">
        <p14:creationId xmlns:p14="http://schemas.microsoft.com/office/powerpoint/2010/main" val="1554037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15</a:t>
            </a:fld>
            <a:endParaRPr lang="en-US"/>
          </a:p>
        </p:txBody>
      </p:sp>
      <p:pic>
        <p:nvPicPr>
          <p:cNvPr id="6" name="Picture 2" descr="http://xprogramming.com/images/circl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981" y="839972"/>
            <a:ext cx="6754037" cy="506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00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41002"/>
            <a:ext cx="7772400" cy="1143000"/>
          </a:xfrm>
        </p:spPr>
        <p:txBody>
          <a:bodyPr/>
          <a:lstStyle/>
          <a:p>
            <a:r>
              <a:rPr lang="en-US" dirty="0" smtClean="0"/>
              <a:t>12 in four categories</a:t>
            </a:r>
            <a:br>
              <a:rPr lang="en-US" dirty="0" smtClean="0"/>
            </a:br>
            <a:r>
              <a:rPr lang="en-US" sz="2400" dirty="0" smtClean="0"/>
              <a:t>[Previous slide has 13, including refactoring]</a:t>
            </a:r>
            <a:endParaRPr lang="en-US" sz="2400" dirty="0"/>
          </a:p>
        </p:txBody>
      </p:sp>
      <p:sp>
        <p:nvSpPr>
          <p:cNvPr id="15" name="Content Placeholder 14"/>
          <p:cNvSpPr>
            <a:spLocks noGrp="1"/>
          </p:cNvSpPr>
          <p:nvPr>
            <p:ph sz="half" idx="1"/>
          </p:nvPr>
        </p:nvSpPr>
        <p:spPr>
          <a:xfrm>
            <a:off x="318977" y="1600200"/>
            <a:ext cx="4176823" cy="4495800"/>
          </a:xfrm>
        </p:spPr>
        <p:txBody>
          <a:bodyPr/>
          <a:lstStyle/>
          <a:p>
            <a:r>
              <a:rPr lang="en-US" dirty="0" smtClean="0"/>
              <a:t>Fine </a:t>
            </a:r>
            <a:r>
              <a:rPr lang="en-US" dirty="0"/>
              <a:t>scale feedback</a:t>
            </a:r>
          </a:p>
          <a:p>
            <a:pPr lvl="1"/>
            <a:r>
              <a:rPr lang="en-US" dirty="0"/>
              <a:t>Pair programming</a:t>
            </a:r>
          </a:p>
          <a:p>
            <a:pPr lvl="1"/>
            <a:r>
              <a:rPr lang="en-US" dirty="0"/>
              <a:t>Planning game</a:t>
            </a:r>
          </a:p>
          <a:p>
            <a:pPr lvl="1"/>
            <a:r>
              <a:rPr lang="en-US" dirty="0"/>
              <a:t>Test driven development</a:t>
            </a:r>
          </a:p>
          <a:p>
            <a:pPr lvl="1"/>
            <a:r>
              <a:rPr lang="en-US" dirty="0"/>
              <a:t>Whole team</a:t>
            </a:r>
          </a:p>
          <a:p>
            <a:r>
              <a:rPr lang="en-US" dirty="0"/>
              <a:t>Continuous process</a:t>
            </a:r>
          </a:p>
          <a:p>
            <a:pPr lvl="1"/>
            <a:r>
              <a:rPr lang="en-US" dirty="0"/>
              <a:t>Continuous integration</a:t>
            </a:r>
          </a:p>
          <a:p>
            <a:pPr lvl="1"/>
            <a:r>
              <a:rPr lang="en-US" dirty="0"/>
              <a:t>Design improvement</a:t>
            </a:r>
          </a:p>
          <a:p>
            <a:pPr lvl="1"/>
            <a:r>
              <a:rPr lang="en-US" dirty="0"/>
              <a:t>Small releases</a:t>
            </a:r>
          </a:p>
          <a:p>
            <a:endParaRPr lang="en-US" dirty="0"/>
          </a:p>
        </p:txBody>
      </p:sp>
      <p:sp>
        <p:nvSpPr>
          <p:cNvPr id="8" name="Content Placeholder 7"/>
          <p:cNvSpPr>
            <a:spLocks noGrp="1"/>
          </p:cNvSpPr>
          <p:nvPr>
            <p:ph sz="half" idx="2"/>
          </p:nvPr>
        </p:nvSpPr>
        <p:spPr>
          <a:xfrm>
            <a:off x="4648199" y="1600200"/>
            <a:ext cx="4091763" cy="4495800"/>
          </a:xfrm>
        </p:spPr>
        <p:txBody>
          <a:bodyPr/>
          <a:lstStyle/>
          <a:p>
            <a:r>
              <a:rPr lang="en-US" dirty="0"/>
              <a:t>Shared understanding</a:t>
            </a:r>
          </a:p>
          <a:p>
            <a:pPr lvl="1"/>
            <a:r>
              <a:rPr lang="en-US" dirty="0"/>
              <a:t>Coding standard</a:t>
            </a:r>
          </a:p>
          <a:p>
            <a:pPr lvl="1"/>
            <a:r>
              <a:rPr lang="en-US" dirty="0"/>
              <a:t>Collective code ownership</a:t>
            </a:r>
          </a:p>
          <a:p>
            <a:pPr lvl="1"/>
            <a:r>
              <a:rPr lang="en-US" dirty="0"/>
              <a:t>Simple design</a:t>
            </a:r>
          </a:p>
          <a:p>
            <a:pPr lvl="1"/>
            <a:r>
              <a:rPr lang="en-US" dirty="0"/>
              <a:t>System metaphor</a:t>
            </a:r>
          </a:p>
          <a:p>
            <a:r>
              <a:rPr lang="en-US" dirty="0"/>
              <a:t>Programmer welfare</a:t>
            </a:r>
          </a:p>
          <a:p>
            <a:pPr lvl="1"/>
            <a:r>
              <a:rPr lang="en-US" dirty="0"/>
              <a:t>Sustainable pace</a:t>
            </a:r>
          </a:p>
        </p:txBody>
      </p:sp>
      <p:sp>
        <p:nvSpPr>
          <p:cNvPr id="4" name="Date Placeholder 3"/>
          <p:cNvSpPr>
            <a:spLocks noGrp="1"/>
          </p:cNvSpPr>
          <p:nvPr>
            <p:ph type="dt" sz="half" idx="10"/>
          </p:nvPr>
        </p:nvSpPr>
        <p:spPr/>
        <p:txBody>
          <a:bodyPr/>
          <a:lstStyle/>
          <a:p>
            <a:r>
              <a:rPr lang="en-US" smtClean="0"/>
              <a:t>CSE403 Sp12</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16</a:t>
            </a:fld>
            <a:endParaRPr lang="en-US"/>
          </a:p>
        </p:txBody>
      </p:sp>
      <p:sp>
        <p:nvSpPr>
          <p:cNvPr id="22" name="TextBox 21"/>
          <p:cNvSpPr txBox="1"/>
          <p:nvPr/>
        </p:nvSpPr>
        <p:spPr>
          <a:xfrm>
            <a:off x="4965405" y="5443871"/>
            <a:ext cx="3125971" cy="830997"/>
          </a:xfrm>
          <a:prstGeom prst="rect">
            <a:avLst/>
          </a:prstGeom>
          <a:noFill/>
          <a:ln>
            <a:solidFill>
              <a:srgbClr val="7030A0"/>
            </a:solidFill>
          </a:ln>
        </p:spPr>
        <p:txBody>
          <a:bodyPr wrap="square" rtlCol="0">
            <a:spAutoFit/>
          </a:bodyPr>
          <a:lstStyle/>
          <a:p>
            <a:r>
              <a:rPr lang="en-US" dirty="0" smtClean="0">
                <a:solidFill>
                  <a:srgbClr val="7030A0"/>
                </a:solidFill>
              </a:rPr>
              <a:t>Is it XP unless it follows all practices?</a:t>
            </a:r>
            <a:endParaRPr lang="en-US" dirty="0">
              <a:solidFill>
                <a:srgbClr val="7030A0"/>
              </a:solidFill>
            </a:endParaRPr>
          </a:p>
        </p:txBody>
      </p:sp>
    </p:spTree>
    <p:extLst>
      <p:ext uri="{BB962C8B-B14F-4D97-AF65-F5344CB8AC3E}">
        <p14:creationId xmlns:p14="http://schemas.microsoft.com/office/powerpoint/2010/main" val="366263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5" name="Date Placeholder 4"/>
          <p:cNvSpPr>
            <a:spLocks noGrp="1"/>
          </p:cNvSpPr>
          <p:nvPr>
            <p:ph type="dt" sz="half" idx="10"/>
          </p:nvPr>
        </p:nvSpPr>
        <p:spPr/>
        <p:txBody>
          <a:bodyPr/>
          <a:lstStyle/>
          <a:p>
            <a:pPr>
              <a:defRPr/>
            </a:pPr>
            <a:r>
              <a:rPr lang="en-US" smtClean="0"/>
              <a:t>CSE403 Sp12</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17</a:t>
            </a:fld>
            <a:endParaRPr lang="en-US"/>
          </a:p>
        </p:txBody>
      </p:sp>
      <p:sp>
        <p:nvSpPr>
          <p:cNvPr id="7" name="TextBox 6"/>
          <p:cNvSpPr txBox="1"/>
          <p:nvPr/>
        </p:nvSpPr>
        <p:spPr>
          <a:xfrm>
            <a:off x="505039" y="610595"/>
            <a:ext cx="8142398" cy="523220"/>
          </a:xfrm>
          <a:prstGeom prst="rect">
            <a:avLst/>
          </a:prstGeom>
          <a:solidFill>
            <a:srgbClr val="92D050"/>
          </a:solidFill>
          <a:ln cap="rnd">
            <a:solidFill>
              <a:schemeClr val="tx1"/>
            </a:solidFill>
          </a:ln>
        </p:spPr>
        <p:txBody>
          <a:bodyPr wrap="square" rtlCol="0">
            <a:spAutoFit/>
          </a:bodyPr>
          <a:lstStyle/>
          <a:p>
            <a:r>
              <a:rPr lang="en-US" sz="2800" b="1" dirty="0" smtClean="0">
                <a:solidFill>
                  <a:schemeClr val="bg1"/>
                </a:solidFill>
              </a:rPr>
              <a:t>Comparison to SCRUM?</a:t>
            </a:r>
            <a:endParaRPr lang="en-US" sz="2800" b="1" dirty="0" smtClean="0">
              <a:solidFill>
                <a:schemeClr val="bg1"/>
              </a:solidFill>
            </a:endParaRPr>
          </a:p>
        </p:txBody>
      </p:sp>
      <p:sp>
        <p:nvSpPr>
          <p:cNvPr id="8" name="Oval Callout 7"/>
          <p:cNvSpPr/>
          <p:nvPr/>
        </p:nvSpPr>
        <p:spPr bwMode="auto">
          <a:xfrm>
            <a:off x="5646708" y="1437167"/>
            <a:ext cx="2262186" cy="346234"/>
          </a:xfrm>
          <a:prstGeom prst="wedgeEllipseCallout">
            <a:avLst>
              <a:gd name="adj1" fmla="val -12423"/>
              <a:gd name="adj2" fmla="val -1288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spAutoFit/>
          </a:bodyPr>
          <a:lstStyle/>
          <a:p>
            <a:r>
              <a:rPr lang="en-US" sz="1600" b="1" dirty="0" smtClean="0">
                <a:latin typeface="Arial Rounded MT Bold" pitchFamily="34" charset="0"/>
              </a:rPr>
              <a:t>Extra credit</a:t>
            </a:r>
            <a:endParaRPr kumimoji="0" lang="en-US" sz="1600" b="1" i="0" u="none" strike="noStrike" cap="none" normalizeH="0" baseline="0" dirty="0" smtClean="0">
              <a:ln>
                <a:noFill/>
              </a:ln>
              <a:solidFill>
                <a:schemeClr val="tx1"/>
              </a:solidFill>
              <a:effectLst/>
              <a:latin typeface="Arial Rounded MT Bold" pitchFamily="34" charset="0"/>
            </a:endParaRPr>
          </a:p>
        </p:txBody>
      </p:sp>
    </p:spTree>
    <p:extLst>
      <p:ext uri="{BB962C8B-B14F-4D97-AF65-F5344CB8AC3E}">
        <p14:creationId xmlns:p14="http://schemas.microsoft.com/office/powerpoint/2010/main" val="287604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024" y="123825"/>
            <a:ext cx="537210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337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2" y="1447800"/>
            <a:ext cx="50958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7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a:t>
            </a:fld>
            <a:endParaRPr lang="en-US"/>
          </a:p>
        </p:txBody>
      </p:sp>
      <p:pic>
        <p:nvPicPr>
          <p:cNvPr id="2050" name="Picture 2" descr="File:SoftwareDevelopmentLifeCycle.jpg">
            <a:hlinkClick r:id="rId2"/>
          </p:cNvPr>
          <p:cNvPicPr>
            <a:picLocks noChangeArrowheads="1"/>
          </p:cNvPicPr>
          <p:nvPr/>
        </p:nvPicPr>
        <p:blipFill rotWithShape="1">
          <a:blip r:embed="rId3">
            <a:extLst>
              <a:ext uri="{28A0092B-C50C-407E-A947-70E740481C1C}">
                <a14:useLocalDpi xmlns:a14="http://schemas.microsoft.com/office/drawing/2010/main" val="0"/>
              </a:ext>
            </a:extLst>
          </a:blip>
          <a:srcRect t="-3088" b="3088"/>
          <a:stretch/>
        </p:blipFill>
        <p:spPr bwMode="auto">
          <a:xfrm>
            <a:off x="527712" y="1007885"/>
            <a:ext cx="8097517" cy="530352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8213" y="166247"/>
            <a:ext cx="8807574" cy="830997"/>
          </a:xfrm>
          <a:prstGeom prst="rect">
            <a:avLst/>
          </a:prstGeom>
          <a:noFill/>
        </p:spPr>
        <p:txBody>
          <a:bodyPr wrap="square" rtlCol="0">
            <a:spAutoFit/>
          </a:bodyPr>
          <a:lstStyle/>
          <a:p>
            <a:r>
              <a:rPr lang="en-US" dirty="0" smtClean="0"/>
              <a:t>Genuine differences among agile approaches in scope and in content – but the commonalities are more important for now</a:t>
            </a:r>
            <a:endParaRPr lang="en-US" dirty="0"/>
          </a:p>
        </p:txBody>
      </p:sp>
    </p:spTree>
    <p:extLst>
      <p:ext uri="{BB962C8B-B14F-4D97-AF65-F5344CB8AC3E}">
        <p14:creationId xmlns:p14="http://schemas.microsoft.com/office/powerpoint/2010/main" val="3833836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WebQ</a:t>
            </a:r>
            <a:r>
              <a:rPr lang="en-US" dirty="0" smtClean="0"/>
              <a:t> feedback: easy comments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78321217"/>
              </p:ext>
            </p:extLst>
          </p:nvPr>
        </p:nvGraphicFramePr>
        <p:xfrm>
          <a:off x="685799" y="1600200"/>
          <a:ext cx="7033437" cy="2123440"/>
        </p:xfrm>
        <a:graphic>
          <a:graphicData uri="http://schemas.openxmlformats.org/drawingml/2006/table">
            <a:tbl>
              <a:tblPr firstRow="1" bandRow="1">
                <a:tableStyleId>{C4B1156A-380E-4F78-BDF5-A606A8083BF9}</a:tableStyleId>
              </a:tblPr>
              <a:tblGrid>
                <a:gridCol w="703343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 think it's too early to really tell.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meeting with TA, teaming up with people</a:t>
                      </a:r>
                      <a:endParaRPr lang="en-US" b="1"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website is pretty poorly formatted-- that's probably the most/only annoying thing so far.</a:t>
                      </a:r>
                      <a:endParaRPr lang="en-US" b="1"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okay.</a:t>
                      </a:r>
                      <a:endParaRPr lang="en-US" b="1" dirty="0" smtClean="0"/>
                    </a:p>
                  </a:txBody>
                  <a:tcPr/>
                </a:tc>
              </a:tr>
              <a:tr h="370840">
                <a:tc>
                  <a:txBody>
                    <a:bodyPr/>
                    <a:lstStyle/>
                    <a:p>
                      <a:r>
                        <a:rPr lang="en-US" dirty="0" smtClean="0"/>
                        <a:t>Fun times with a big project </a:t>
                      </a:r>
                      <a:endParaRPr lang="en-US" dirty="0"/>
                    </a:p>
                  </a:txBody>
                  <a:tcPr/>
                </a:tc>
              </a:tr>
            </a:tbl>
          </a:graphicData>
        </a:graphic>
      </p:graphicFrame>
      <p:sp>
        <p:nvSpPr>
          <p:cNvPr id="3" name="Date Placeholder 2"/>
          <p:cNvSpPr>
            <a:spLocks noGrp="1"/>
          </p:cNvSpPr>
          <p:nvPr>
            <p:ph type="dt" sz="half" idx="10"/>
          </p:nvPr>
        </p:nvSpPr>
        <p:spPr/>
        <p:txBody>
          <a:bodyPr/>
          <a:lstStyle/>
          <a:p>
            <a:pPr>
              <a:defRPr/>
            </a:pPr>
            <a:r>
              <a:rPr lang="en-US" smtClean="0"/>
              <a:t>CSE403 Sp12</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20</a:t>
            </a:fld>
            <a:endParaRPr lang="en-US"/>
          </a:p>
        </p:txBody>
      </p:sp>
    </p:spTree>
    <p:extLst>
      <p:ext uri="{BB962C8B-B14F-4D97-AF65-F5344CB8AC3E}">
        <p14:creationId xmlns:p14="http://schemas.microsoft.com/office/powerpoint/2010/main" val="4033861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WebQ</a:t>
            </a:r>
            <a:r>
              <a:rPr lang="en-US" dirty="0" smtClean="0"/>
              <a:t> feedback: other comments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3644594"/>
              </p:ext>
            </p:extLst>
          </p:nvPr>
        </p:nvGraphicFramePr>
        <p:xfrm>
          <a:off x="419985" y="1600200"/>
          <a:ext cx="8038215" cy="3662680"/>
        </p:xfrm>
        <a:graphic>
          <a:graphicData uri="http://schemas.openxmlformats.org/drawingml/2006/table">
            <a:tbl>
              <a:tblPr firstRow="1" bandRow="1">
                <a:tableStyleId>{C4B1156A-380E-4F78-BDF5-A606A8083BF9}</a:tableStyleId>
              </a:tblPr>
              <a:tblGrid>
                <a:gridCol w="8038215"/>
              </a:tblGrid>
              <a:tr h="370840">
                <a:tc>
                  <a:txBody>
                    <a:bodyPr/>
                    <a:lstStyle/>
                    <a:p>
                      <a:r>
                        <a:rPr lang="en-US" b="0" dirty="0" smtClean="0"/>
                        <a:t>I have a way to manage project *code*, but I'd like an easy way to keep track of tasks for members in my group. I'd like to be able to assign tasks to members, track due dates, keep a work log history, etc. And it should have a sexy UI. And it should be free and come with lots of awesome. Thanks.</a:t>
                      </a:r>
                      <a:endParaRPr lang="en-US"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 am a little bit confused so far about what the exams will be like. Is it going to be about the readings? Is it going to be about the topics discussed in lecture? Is it going to be multiple choice?</a:t>
                      </a:r>
                    </a:p>
                  </a:txBody>
                  <a:tcPr/>
                </a:tc>
              </a:tr>
              <a:tr h="370840">
                <a:tc>
                  <a:txBody>
                    <a:bodyPr/>
                    <a:lstStyle/>
                    <a:p>
                      <a:r>
                        <a:rPr lang="en-US" b="0" dirty="0" smtClean="0"/>
                        <a:t>I don't have a rough idea about what I am </a:t>
                      </a:r>
                      <a:r>
                        <a:rPr lang="en-US" b="0" dirty="0" err="1" smtClean="0"/>
                        <a:t>gonna</a:t>
                      </a:r>
                      <a:r>
                        <a:rPr lang="en-US" b="0" dirty="0" smtClean="0"/>
                        <a:t> learn throughout this course.</a:t>
                      </a:r>
                      <a:endParaRPr lang="en-US" b="0" dirty="0"/>
                    </a:p>
                  </a:txBody>
                  <a:tcPr/>
                </a:tc>
              </a:tr>
              <a:tr h="370840">
                <a:tc>
                  <a:txBody>
                    <a:bodyPr/>
                    <a:lstStyle/>
                    <a:p>
                      <a:r>
                        <a:rPr lang="en-US" b="0" dirty="0" smtClean="0"/>
                        <a:t>The readings are way too long and thorough, and because of that it is less useful. A more concise article would be more useful, as one would be reading only the important points, which would be easier to understand, as we read exactly what is important.</a:t>
                      </a:r>
                      <a:endParaRPr lang="en-US" b="0" dirty="0"/>
                    </a:p>
                  </a:txBody>
                  <a:tcPr/>
                </a:tc>
              </a:tr>
            </a:tbl>
          </a:graphicData>
        </a:graphic>
      </p:graphicFrame>
      <p:sp>
        <p:nvSpPr>
          <p:cNvPr id="3" name="Date Placeholder 2"/>
          <p:cNvSpPr>
            <a:spLocks noGrp="1"/>
          </p:cNvSpPr>
          <p:nvPr>
            <p:ph type="dt" sz="half" idx="10"/>
          </p:nvPr>
        </p:nvSpPr>
        <p:spPr/>
        <p:txBody>
          <a:bodyPr/>
          <a:lstStyle/>
          <a:p>
            <a:pPr>
              <a:defRPr/>
            </a:pPr>
            <a:r>
              <a:rPr lang="en-US" smtClean="0"/>
              <a:t>CSE403 Sp12</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21</a:t>
            </a:fld>
            <a:endParaRPr lang="en-US"/>
          </a:p>
        </p:txBody>
      </p:sp>
      <p:sp>
        <p:nvSpPr>
          <p:cNvPr id="6" name="Rectangle 5"/>
          <p:cNvSpPr/>
          <p:nvPr/>
        </p:nvSpPr>
        <p:spPr>
          <a:xfrm>
            <a:off x="7527852" y="-673476"/>
            <a:ext cx="4572000" cy="1274195"/>
          </a:xfrm>
          <a:prstGeom prst="rect">
            <a:avLst/>
          </a:prstGeom>
        </p:spPr>
        <p:txBody>
          <a:bodyPr>
            <a:spAutoFit/>
          </a:bodyPr>
          <a:lstStyle/>
          <a:p>
            <a:r>
              <a:rPr lang="en-US" b="1" dirty="0" smtClean="0"/>
              <a:t>--</a:t>
            </a:r>
            <a:endParaRPr lang="en-US" b="1" dirty="0"/>
          </a:p>
          <a:p>
            <a:r>
              <a:rPr lang="en-US" b="1" dirty="0" smtClean="0"/>
              <a:t>--</a:t>
            </a:r>
            <a:r>
              <a:rPr lang="en-US" b="1" dirty="0"/>
              <a:t>Fun times with a big project :D</a:t>
            </a:r>
            <a:endParaRPr lang="en-US" b="1" dirty="0"/>
          </a:p>
        </p:txBody>
      </p:sp>
    </p:spTree>
    <p:extLst>
      <p:ext uri="{BB962C8B-B14F-4D97-AF65-F5344CB8AC3E}">
        <p14:creationId xmlns:p14="http://schemas.microsoft.com/office/powerpoint/2010/main" val="4242992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WebQ</a:t>
            </a:r>
            <a:r>
              <a:rPr lang="en-US" dirty="0" smtClean="0"/>
              <a:t> feedback: other comments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44621700"/>
              </p:ext>
            </p:extLst>
          </p:nvPr>
        </p:nvGraphicFramePr>
        <p:xfrm>
          <a:off x="419985" y="1600200"/>
          <a:ext cx="8038215" cy="1925320"/>
        </p:xfrm>
        <a:graphic>
          <a:graphicData uri="http://schemas.openxmlformats.org/drawingml/2006/table">
            <a:tbl>
              <a:tblPr firstRow="1" bandRow="1">
                <a:tableStyleId>{C4B1156A-380E-4F78-BDF5-A606A8083BF9}</a:tableStyleId>
              </a:tblPr>
              <a:tblGrid>
                <a:gridCol w="8038215"/>
              </a:tblGrid>
              <a:tr h="370840">
                <a:tc>
                  <a:txBody>
                    <a:bodyPr/>
                    <a:lstStyle/>
                    <a:p>
                      <a:r>
                        <a:rPr lang="en-US" b="0" dirty="0" smtClean="0"/>
                        <a:t>So far the class seems to be going fairly well. The lectures are moving a little slowly though. Other than that, I have no complaints or suggestions.</a:t>
                      </a:r>
                      <a:endParaRPr lang="en-US" b="0" dirty="0"/>
                    </a:p>
                  </a:txBody>
                  <a:tcPr/>
                </a:tc>
              </a:tr>
              <a:tr h="370840">
                <a:tc>
                  <a:txBody>
                    <a:bodyPr/>
                    <a:lstStyle/>
                    <a:p>
                      <a:r>
                        <a:rPr lang="en-US" b="0" dirty="0" smtClean="0"/>
                        <a:t>I am a little bit confused so far about what the exams will be like. Is it going to be about the readings? Is it going to be about the topics discussed in lecture? Is it going to be multiple choice?</a:t>
                      </a:r>
                      <a:endParaRPr lang="en-US"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 am concern about the midterms and how we will be tested.</a:t>
                      </a:r>
                      <a:endParaRPr lang="en-US" b="0" dirty="0"/>
                    </a:p>
                  </a:txBody>
                  <a:tcPr/>
                </a:tc>
              </a:tr>
            </a:tbl>
          </a:graphicData>
        </a:graphic>
      </p:graphicFrame>
      <p:sp>
        <p:nvSpPr>
          <p:cNvPr id="3" name="Date Placeholder 2"/>
          <p:cNvSpPr>
            <a:spLocks noGrp="1"/>
          </p:cNvSpPr>
          <p:nvPr>
            <p:ph type="dt" sz="half" idx="10"/>
          </p:nvPr>
        </p:nvSpPr>
        <p:spPr/>
        <p:txBody>
          <a:bodyPr/>
          <a:lstStyle/>
          <a:p>
            <a:pPr>
              <a:defRPr/>
            </a:pPr>
            <a:r>
              <a:rPr lang="en-US" smtClean="0"/>
              <a:t>CSE403 Sp12</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22</a:t>
            </a:fld>
            <a:endParaRPr lang="en-US"/>
          </a:p>
        </p:txBody>
      </p:sp>
    </p:spTree>
    <p:extLst>
      <p:ext uri="{BB962C8B-B14F-4D97-AF65-F5344CB8AC3E}">
        <p14:creationId xmlns:p14="http://schemas.microsoft.com/office/powerpoint/2010/main" val="3720977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23</a:t>
            </a:fld>
            <a:endParaRPr lang="en-US"/>
          </a:p>
        </p:txBody>
      </p:sp>
      <p:sp>
        <p:nvSpPr>
          <p:cNvPr id="7" name="TextBox 6"/>
          <p:cNvSpPr txBox="1"/>
          <p:nvPr/>
        </p:nvSpPr>
        <p:spPr>
          <a:xfrm>
            <a:off x="1284887" y="5024734"/>
            <a:ext cx="6574236" cy="1107996"/>
          </a:xfrm>
          <a:prstGeom prst="rect">
            <a:avLst/>
          </a:prstGeom>
          <a:noFill/>
        </p:spPr>
        <p:txBody>
          <a:bodyPr wrap="none" rtlCol="0">
            <a:spAutoFit/>
          </a:bodyPr>
          <a:lstStyle/>
          <a:p>
            <a:r>
              <a:rPr lang="en-US" sz="6600" dirty="0" smtClean="0">
                <a:solidFill>
                  <a:srgbClr val="FF0000"/>
                </a:solidFill>
                <a:latin typeface="Arial Rounded MT Bold" pitchFamily="34" charset="0"/>
                <a:sym typeface="Symbol"/>
              </a:rPr>
              <a:t>Any questions </a:t>
            </a:r>
            <a:endParaRPr lang="en-US" sz="6600" dirty="0">
              <a:solidFill>
                <a:srgbClr val="FF0000"/>
              </a:solidFill>
              <a:latin typeface="Arial Rounded MT Bold"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25253486"/>
              </p:ext>
            </p:extLst>
          </p:nvPr>
        </p:nvGraphicFramePr>
        <p:xfrm>
          <a:off x="489847" y="511175"/>
          <a:ext cx="8020221" cy="2848030"/>
        </p:xfrm>
        <a:graphic>
          <a:graphicData uri="http://schemas.openxmlformats.org/drawingml/2006/table">
            <a:tbl>
              <a:tblPr firstRow="1" bandRow="1">
                <a:tableStyleId>{912C8C85-51F0-491E-9774-3900AFEF0FD7}</a:tableStyleId>
              </a:tblPr>
              <a:tblGrid>
                <a:gridCol w="1948180"/>
                <a:gridCol w="1596788"/>
                <a:gridCol w="1569493"/>
                <a:gridCol w="1317487"/>
                <a:gridCol w="1588273"/>
              </a:tblGrid>
              <a:tr h="337020">
                <a:tc gridSpan="5">
                  <a:txBody>
                    <a:bodyPr/>
                    <a:lstStyle/>
                    <a:p>
                      <a:pPr algn="ctr"/>
                      <a:r>
                        <a:rPr lang="en-US" dirty="0" smtClean="0"/>
                        <a:t>Week 2 </a:t>
                      </a:r>
                      <a:r>
                        <a:rPr lang="en-US" dirty="0" smtClean="0"/>
                        <a:t>-3</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pPr algn="ctr"/>
                      <a:endParaRPr lang="en-US"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r>
              <a:tr h="337020">
                <a:tc>
                  <a:txBody>
                    <a:bodyPr/>
                    <a:lstStyle/>
                    <a:p>
                      <a:pPr algn="ctr"/>
                      <a:r>
                        <a:rPr lang="en-US" dirty="0" smtClean="0"/>
                        <a:t>Monday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c>
                  <a:txBody>
                    <a:bodyPr/>
                    <a:lstStyle/>
                    <a:p>
                      <a:pPr algn="ctr"/>
                      <a:r>
                        <a:rPr lang="en-US" dirty="0" smtClean="0"/>
                        <a:t>Tuesday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c>
                  <a:txBody>
                    <a:bodyPr/>
                    <a:lstStyle/>
                    <a:p>
                      <a:pPr algn="ctr"/>
                      <a:r>
                        <a:rPr lang="en-US" dirty="0" smtClean="0"/>
                        <a:t>Wednesday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c>
                  <a:txBody>
                    <a:bodyPr/>
                    <a:lstStyle/>
                    <a:p>
                      <a:pPr algn="ctr"/>
                      <a:r>
                        <a:rPr lang="en-US" dirty="0" smtClean="0"/>
                        <a:t>Thursday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c>
                  <a:txBody>
                    <a:bodyPr/>
                    <a:lstStyle/>
                    <a:p>
                      <a:pPr algn="ctr"/>
                      <a:r>
                        <a:rPr lang="en-US" dirty="0" smtClean="0"/>
                        <a:t>Friday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r>
              <a:tr h="1058255">
                <a:tc>
                  <a:txBody>
                    <a:bodyPr/>
                    <a:lstStyle/>
                    <a:p>
                      <a:pPr marL="114300" indent="-114300">
                        <a:buFont typeface="Arial" pitchFamily="34" charset="0"/>
                        <a:buChar char="•"/>
                      </a:pPr>
                      <a:r>
                        <a:rPr lang="en-US" sz="2000" b="0" i="1" dirty="0" smtClean="0"/>
                        <a:t>Requirements</a:t>
                      </a:r>
                      <a:endParaRPr lang="en-US" b="0" i="1" dirty="0" smtClean="0"/>
                    </a:p>
                    <a:p>
                      <a:pPr marL="231775" lvl="1" indent="-122238">
                        <a:buFont typeface="Arial" pitchFamily="34" charset="0"/>
                        <a:buChar char="•"/>
                      </a:pPr>
                      <a:r>
                        <a:rPr lang="en-US" b="0" dirty="0" smtClean="0"/>
                        <a:t>…</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c>
                  <a:txBody>
                    <a:bodyPr/>
                    <a:lstStyle/>
                    <a:p>
                      <a:pPr marL="114300" indent="-114300">
                        <a:buFont typeface="Arial" pitchFamily="34" charset="0"/>
                        <a:buChar char="•"/>
                      </a:pPr>
                      <a:r>
                        <a:rPr lang="en-US" dirty="0" smtClean="0"/>
                        <a:t>Group </a:t>
                      </a:r>
                      <a:r>
                        <a:rPr lang="en-US" dirty="0" smtClean="0"/>
                        <a:t>meetings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c>
                  <a:txBody>
                    <a:bodyPr/>
                    <a:lstStyle/>
                    <a:p>
                      <a:pPr marL="114300" indent="-114300">
                        <a:buFont typeface="Arial" pitchFamily="34" charset="0"/>
                        <a:buChar char="•"/>
                      </a:pPr>
                      <a:r>
                        <a:rPr lang="en-US" sz="1800" i="0" dirty="0" smtClean="0"/>
                        <a:t>Team work and structure</a:t>
                      </a:r>
                      <a:endParaRPr lang="en-US" sz="18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c>
                  <a:txBody>
                    <a:bodyPr/>
                    <a:lstStyle/>
                    <a:p>
                      <a:pPr marL="114300" indent="-114300">
                        <a:buFont typeface="Arial" pitchFamily="34" charset="0"/>
                        <a:buChar char="•"/>
                      </a:pPr>
                      <a:r>
                        <a:rPr lang="en-US" dirty="0" smtClean="0"/>
                        <a:t>SRS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t>Agile</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horzBrick">
                      <a:fgClr>
                        <a:srgbClr val="00B0F0"/>
                      </a:fgClr>
                      <a:bgClr>
                        <a:schemeClr val="bg1"/>
                      </a:bgClr>
                    </a:pattFill>
                  </a:tcPr>
                </a:tc>
              </a:tr>
              <a:tr h="1058255">
                <a:tc>
                  <a:txBody>
                    <a:bodyPr/>
                    <a:lstStyle/>
                    <a:p>
                      <a:pPr marL="231775" lvl="1" indent="-122238">
                        <a:buFont typeface="Arial" pitchFamily="34" charset="0"/>
                        <a:buChar char="•"/>
                      </a:pPr>
                      <a:r>
                        <a:rPr lang="en-US" b="0" dirty="0" smtClean="0"/>
                        <a:t>Design</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buFont typeface="Arial" pitchFamily="34" charset="0"/>
                        <a:buChar char="•"/>
                      </a:pPr>
                      <a:r>
                        <a:rPr lang="en-US" dirty="0" smtClean="0"/>
                        <a:t>Group meetings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buFont typeface="Arial" pitchFamily="34" charset="0"/>
                        <a:buChar char="•"/>
                      </a:pPr>
                      <a:r>
                        <a:rPr lang="en-US" sz="1800" i="0" dirty="0" smtClean="0"/>
                        <a:t>Design</a:t>
                      </a:r>
                      <a:endParaRPr lang="en-US" sz="18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14300">
                        <a:buFont typeface="Arial" pitchFamily="34" charset="0"/>
                        <a:buChar char="•"/>
                      </a:pPr>
                      <a:r>
                        <a:rPr lang="en-US" dirty="0" smtClean="0"/>
                        <a:t>Section</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marR="0" indent="-114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smtClean="0">
                          <a:solidFill>
                            <a:schemeClr val="tx1"/>
                          </a:solidFill>
                          <a:latin typeface="+mn-lt"/>
                          <a:ea typeface="+mn-ea"/>
                          <a:cs typeface="+mn-cs"/>
                        </a:rPr>
                        <a:t>Design</a:t>
                      </a:r>
                      <a:endParaRPr lang="en-US"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62511200"/>
              </p:ext>
            </p:extLst>
          </p:nvPr>
        </p:nvGraphicFramePr>
        <p:xfrm>
          <a:off x="344384" y="3568574"/>
          <a:ext cx="8455232" cy="701040"/>
        </p:xfrm>
        <a:graphic>
          <a:graphicData uri="http://schemas.openxmlformats.org/drawingml/2006/table">
            <a:tbl>
              <a:tblPr/>
              <a:tblGrid>
                <a:gridCol w="8455232"/>
              </a:tblGrid>
              <a:tr h="0">
                <a:tc>
                  <a:txBody>
                    <a:bodyPr/>
                    <a:lstStyle/>
                    <a:p>
                      <a:pPr marL="285750" indent="-285750">
                        <a:buFont typeface="Arial" pitchFamily="34" charset="0"/>
                        <a:buChar char="•"/>
                      </a:pPr>
                      <a:r>
                        <a:rPr lang="en-US" sz="2000" u="none" strike="noStrike" dirty="0" smtClean="0">
                          <a:solidFill>
                            <a:srgbClr val="6E2A8E"/>
                          </a:solidFill>
                          <a:effectLst/>
                        </a:rPr>
                        <a:t>Weekly team summary: due Friday @</a:t>
                      </a:r>
                      <a:r>
                        <a:rPr lang="en-US" sz="2000" u="none" strike="noStrike" baseline="0" dirty="0" smtClean="0">
                          <a:solidFill>
                            <a:srgbClr val="6E2A8E"/>
                          </a:solidFill>
                          <a:effectLst/>
                        </a:rPr>
                        <a:t> 11PM on </a:t>
                      </a:r>
                      <a:r>
                        <a:rPr lang="en-US" sz="2000" u="none" strike="noStrike" baseline="0" dirty="0" err="1" smtClean="0">
                          <a:solidFill>
                            <a:srgbClr val="6E2A8E"/>
                          </a:solidFill>
                          <a:effectLst/>
                        </a:rPr>
                        <a:t>DropBox</a:t>
                      </a:r>
                      <a:r>
                        <a:rPr lang="en-US" sz="2000" u="none" strike="noStrike" baseline="0" dirty="0" smtClean="0">
                          <a:solidFill>
                            <a:srgbClr val="6E2A8E"/>
                          </a:solidFill>
                          <a:effectLst/>
                        </a:rPr>
                        <a:t> by each PM</a:t>
                      </a:r>
                    </a:p>
                    <a:p>
                      <a:pPr marL="285750" indent="-285750">
                        <a:buFont typeface="Arial" pitchFamily="34" charset="0"/>
                        <a:buChar char="•"/>
                      </a:pPr>
                      <a:r>
                        <a:rPr lang="en-US" sz="2000" u="none" strike="noStrike" baseline="0" dirty="0" smtClean="0">
                          <a:solidFill>
                            <a:srgbClr val="6E2A8E"/>
                          </a:solidFill>
                          <a:effectLst/>
                        </a:rPr>
                        <a:t>SRS: due Tuesday April 10 @ 11PM on </a:t>
                      </a:r>
                      <a:r>
                        <a:rPr lang="en-US" sz="2000" u="none" strike="noStrike" baseline="0" dirty="0" err="1" smtClean="0">
                          <a:solidFill>
                            <a:srgbClr val="6E2A8E"/>
                          </a:solidFill>
                          <a:effectLst/>
                        </a:rPr>
                        <a:t>DropBox</a:t>
                      </a:r>
                      <a:r>
                        <a:rPr lang="en-US" sz="2000" u="none" strike="noStrike" baseline="0" dirty="0" smtClean="0">
                          <a:solidFill>
                            <a:srgbClr val="6E2A8E"/>
                          </a:solidFill>
                          <a:effectLst/>
                        </a:rPr>
                        <a:t> by each PM</a:t>
                      </a:r>
                      <a:endParaRPr lang="en-US" sz="2000" dirty="0">
                        <a:effectLst/>
                      </a:endParaRPr>
                    </a:p>
                  </a:txBody>
                  <a:tcPr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195920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core issue – rarely explicit</a:t>
            </a:r>
            <a:endParaRPr lang="en-US" dirty="0"/>
          </a:p>
        </p:txBody>
      </p:sp>
      <p:sp>
        <p:nvSpPr>
          <p:cNvPr id="5" name="Content Placeholder 4"/>
          <p:cNvSpPr>
            <a:spLocks noGrp="1"/>
          </p:cNvSpPr>
          <p:nvPr>
            <p:ph idx="1"/>
          </p:nvPr>
        </p:nvSpPr>
        <p:spPr/>
        <p:txBody>
          <a:bodyPr/>
          <a:lstStyle/>
          <a:p>
            <a:r>
              <a:rPr lang="en-US" dirty="0" smtClean="0"/>
              <a:t>Developers write programs – static </a:t>
            </a:r>
            <a:r>
              <a:rPr lang="en-US" i="1" dirty="0" smtClean="0"/>
              <a:t>descriptions</a:t>
            </a:r>
            <a:r>
              <a:rPr lang="en-US" dirty="0" smtClean="0"/>
              <a:t> </a:t>
            </a:r>
          </a:p>
          <a:p>
            <a:r>
              <a:rPr lang="en-US" dirty="0" smtClean="0"/>
              <a:t>Customers care about the </a:t>
            </a:r>
            <a:r>
              <a:rPr lang="en-US" i="1" dirty="0" smtClean="0"/>
              <a:t>behavior</a:t>
            </a:r>
            <a:r>
              <a:rPr lang="en-US" dirty="0" smtClean="0"/>
              <a:t> of those static descriptions</a:t>
            </a:r>
          </a:p>
          <a:p>
            <a:r>
              <a:rPr lang="en-US" dirty="0" smtClean="0"/>
              <a:t>This is a huge gap, especially when we modify a program with the objective of achieving a new behavior</a:t>
            </a:r>
          </a:p>
          <a:p>
            <a:pPr lvl="1"/>
            <a:r>
              <a:rPr lang="en-US" dirty="0" smtClean="0"/>
              <a:t>Might change the program to fix bugs</a:t>
            </a:r>
          </a:p>
          <a:p>
            <a:pPr lvl="1"/>
            <a:r>
              <a:rPr lang="en-US" dirty="0" smtClean="0"/>
              <a:t>Might change the program to meet new or better understood customer needs</a:t>
            </a:r>
          </a:p>
          <a:p>
            <a:r>
              <a:rPr lang="en-US" dirty="0" smtClean="0"/>
              <a:t>Software is discrete – a small change in the program can cause a disproportional change in the behavior</a:t>
            </a:r>
          </a:p>
        </p:txBody>
      </p:sp>
      <p:sp>
        <p:nvSpPr>
          <p:cNvPr id="2" name="Date Placeholder 1"/>
          <p:cNvSpPr>
            <a:spLocks noGrp="1"/>
          </p:cNvSpPr>
          <p:nvPr>
            <p:ph type="dt" sz="half" idx="10"/>
          </p:nvPr>
        </p:nvSpPr>
        <p:spPr/>
        <p:txBody>
          <a:bodyPr/>
          <a:lstStyle/>
          <a:p>
            <a:pPr>
              <a:defRPr/>
            </a:pPr>
            <a:r>
              <a:rPr lang="en-US" smtClean="0"/>
              <a:t>CSE403 Sp12</a:t>
            </a:r>
            <a:endParaRPr lang="en-US"/>
          </a:p>
        </p:txBody>
      </p:sp>
      <p:sp>
        <p:nvSpPr>
          <p:cNvPr id="3" name="Slide Number Placeholder 2"/>
          <p:cNvSpPr>
            <a:spLocks noGrp="1"/>
          </p:cNvSpPr>
          <p:nvPr>
            <p:ph type="sldNum" sz="quarter" idx="12"/>
          </p:nvPr>
        </p:nvSpPr>
        <p:spPr/>
        <p:txBody>
          <a:bodyPr/>
          <a:lstStyle/>
          <a:p>
            <a:pPr>
              <a:defRPr/>
            </a:pPr>
            <a:fld id="{B81A1E8F-9E64-4F57-9C28-9B348329C930}" type="slidenum">
              <a:rPr lang="en-US" smtClean="0"/>
              <a:pPr>
                <a:defRPr/>
              </a:pPr>
              <a:t>3</a:t>
            </a:fld>
            <a:endParaRPr lang="en-US"/>
          </a:p>
        </p:txBody>
      </p:sp>
    </p:spTree>
    <p:extLst>
      <p:ext uri="{BB962C8B-B14F-4D97-AF65-F5344CB8AC3E}">
        <p14:creationId xmlns:p14="http://schemas.microsoft.com/office/powerpoint/2010/main" val="2818917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loops in agile</a:t>
            </a:r>
            <a:endParaRPr lang="en-US" dirty="0"/>
          </a:p>
        </p:txBody>
      </p:sp>
      <p:sp>
        <p:nvSpPr>
          <p:cNvPr id="8" name="Text Placeholder 7"/>
          <p:cNvSpPr>
            <a:spLocks noGrp="1"/>
          </p:cNvSpPr>
          <p:nvPr>
            <p:ph type="body" idx="1"/>
          </p:nvPr>
        </p:nvSpPr>
        <p:spPr/>
        <p:txBody>
          <a:bodyPr/>
          <a:lstStyle/>
          <a:p>
            <a:r>
              <a:rPr lang="en-US" dirty="0" smtClean="0"/>
              <a:t>Customer-team</a:t>
            </a:r>
            <a:endParaRPr lang="en-US" dirty="0"/>
          </a:p>
        </p:txBody>
      </p:sp>
      <p:sp>
        <p:nvSpPr>
          <p:cNvPr id="6" name="Content Placeholder 5"/>
          <p:cNvSpPr>
            <a:spLocks noGrp="1"/>
          </p:cNvSpPr>
          <p:nvPr>
            <p:ph sz="half" idx="2"/>
          </p:nvPr>
        </p:nvSpPr>
        <p:spPr/>
        <p:txBody>
          <a:bodyPr/>
          <a:lstStyle/>
          <a:p>
            <a:r>
              <a:rPr lang="en-US" dirty="0" smtClean="0"/>
              <a:t>Frequently interactions and iterations between the customer and the team decrease the potential for big jumps in expected behavior</a:t>
            </a:r>
          </a:p>
          <a:p>
            <a:r>
              <a:rPr lang="en-US" dirty="0" smtClean="0"/>
              <a:t>Such jumps in behavior would, of course, often demand big changes in the program</a:t>
            </a:r>
            <a:endParaRPr lang="en-US" dirty="0"/>
          </a:p>
        </p:txBody>
      </p:sp>
      <p:sp>
        <p:nvSpPr>
          <p:cNvPr id="9" name="Text Placeholder 8"/>
          <p:cNvSpPr>
            <a:spLocks noGrp="1"/>
          </p:cNvSpPr>
          <p:nvPr>
            <p:ph type="body" sz="quarter" idx="3"/>
          </p:nvPr>
        </p:nvSpPr>
        <p:spPr/>
        <p:txBody>
          <a:bodyPr/>
          <a:lstStyle/>
          <a:p>
            <a:r>
              <a:rPr lang="en-US" dirty="0" smtClean="0"/>
              <a:t>Team-team</a:t>
            </a:r>
            <a:endParaRPr lang="en-US" dirty="0"/>
          </a:p>
        </p:txBody>
      </p:sp>
      <p:sp>
        <p:nvSpPr>
          <p:cNvPr id="10" name="Content Placeholder 9"/>
          <p:cNvSpPr>
            <a:spLocks noGrp="1"/>
          </p:cNvSpPr>
          <p:nvPr>
            <p:ph sz="quarter" idx="4"/>
          </p:nvPr>
        </p:nvSpPr>
        <p:spPr/>
        <p:txBody>
          <a:bodyPr/>
          <a:lstStyle/>
          <a:p>
            <a:r>
              <a:rPr lang="en-US" dirty="0" smtClean="0"/>
              <a:t>Ensuring that changes to a program do what is intended is hard</a:t>
            </a:r>
          </a:p>
          <a:p>
            <a:r>
              <a:rPr lang="en-US" dirty="0" smtClean="0"/>
              <a:t>A tighter loop between the changes to the program and the changes to behavior decreases the potential for them to become significantly out of whack</a:t>
            </a:r>
            <a:endParaRPr lang="en-US" dirty="0"/>
          </a:p>
        </p:txBody>
      </p:sp>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a:t>
            </a:fld>
            <a:endParaRPr lang="en-US"/>
          </a:p>
        </p:txBody>
      </p:sp>
    </p:spTree>
    <p:extLst>
      <p:ext uri="{BB962C8B-B14F-4D97-AF65-F5344CB8AC3E}">
        <p14:creationId xmlns:p14="http://schemas.microsoft.com/office/powerpoint/2010/main" val="2868217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Bounding divergence</a:t>
            </a:r>
            <a:endParaRPr lang="en-US" dirty="0"/>
          </a:p>
        </p:txBody>
      </p:sp>
      <p:sp>
        <p:nvSpPr>
          <p:cNvPr id="10" name="Content Placeholder 9"/>
          <p:cNvSpPr>
            <a:spLocks noGrp="1"/>
          </p:cNvSpPr>
          <p:nvPr>
            <p:ph idx="1"/>
          </p:nvPr>
        </p:nvSpPr>
        <p:spPr/>
        <p:txBody>
          <a:bodyPr>
            <a:normAutofit fontScale="92500" lnSpcReduction="10000"/>
          </a:bodyPr>
          <a:lstStyle/>
          <a:p>
            <a:r>
              <a:rPr lang="en-US" dirty="0" smtClean="0"/>
              <a:t>In other words, a lot of agile – and indeed a lot of software engineering techniques, methods, tools, and approaches in general – try to bound divergence</a:t>
            </a:r>
          </a:p>
          <a:p>
            <a:pPr lvl="1"/>
            <a:r>
              <a:rPr lang="en-US" dirty="0" smtClean="0"/>
              <a:t>The divergence between the behaviors provided by the software and the behaviors desired by the customers </a:t>
            </a:r>
            <a:r>
              <a:rPr lang="en-US" dirty="0" smtClean="0">
                <a:solidFill>
                  <a:srgbClr val="FF0000"/>
                </a:solidFill>
              </a:rPr>
              <a:t>[building the right system]</a:t>
            </a:r>
          </a:p>
          <a:p>
            <a:pPr lvl="1"/>
            <a:r>
              <a:rPr lang="en-US" dirty="0" smtClean="0"/>
              <a:t>The divergence between the behaviors provided by the software and the behaviors the development team thinks (wants) the program will provide </a:t>
            </a:r>
            <a:r>
              <a:rPr lang="en-US" dirty="0">
                <a:solidFill>
                  <a:srgbClr val="FF0000"/>
                </a:solidFill>
              </a:rPr>
              <a:t>[building the system right]</a:t>
            </a:r>
          </a:p>
          <a:p>
            <a:r>
              <a:rPr lang="en-US" dirty="0"/>
              <a:t>Another example from around the mid-1990’s was Microsoft’s nightly builds (or sync-and-stabilize</a:t>
            </a:r>
            <a:r>
              <a:rPr lang="en-US" dirty="0" smtClean="0"/>
              <a:t>) – at the very least, don’t get too far from an executable program!</a:t>
            </a:r>
            <a:endParaRPr lang="en-US" dirty="0"/>
          </a:p>
        </p:txBody>
      </p:sp>
      <p:sp>
        <p:nvSpPr>
          <p:cNvPr id="7" name="Date Placeholder 6"/>
          <p:cNvSpPr>
            <a:spLocks noGrp="1"/>
          </p:cNvSpPr>
          <p:nvPr>
            <p:ph type="dt" sz="half" idx="10"/>
          </p:nvPr>
        </p:nvSpPr>
        <p:spPr/>
        <p:txBody>
          <a:bodyPr/>
          <a:lstStyle/>
          <a:p>
            <a:pPr>
              <a:defRPr/>
            </a:pPr>
            <a:r>
              <a:rPr lang="en-US" smtClean="0"/>
              <a:t>CSE403 Sp12</a:t>
            </a:r>
            <a:endParaRPr lang="en-US"/>
          </a:p>
        </p:txBody>
      </p:sp>
      <p:sp>
        <p:nvSpPr>
          <p:cNvPr id="8" name="Slide Number Placeholder 7"/>
          <p:cNvSpPr>
            <a:spLocks noGrp="1"/>
          </p:cNvSpPr>
          <p:nvPr>
            <p:ph type="sldNum" sz="quarter" idx="12"/>
          </p:nvPr>
        </p:nvSpPr>
        <p:spPr/>
        <p:txBody>
          <a:bodyPr/>
          <a:lstStyle/>
          <a:p>
            <a:pPr>
              <a:defRPr/>
            </a:pPr>
            <a:fld id="{9F614727-0A28-4CC5-9A36-E56E237283AF}" type="slidenum">
              <a:rPr lang="en-US" smtClean="0"/>
              <a:pPr>
                <a:defRPr/>
              </a:pPr>
              <a:t>5</a:t>
            </a:fld>
            <a:endParaRPr lang="en-US"/>
          </a:p>
        </p:txBody>
      </p:sp>
    </p:spTree>
    <p:extLst>
      <p:ext uri="{BB962C8B-B14F-4D97-AF65-F5344CB8AC3E}">
        <p14:creationId xmlns:p14="http://schemas.microsoft.com/office/powerpoint/2010/main" val="253484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Concrete example of the “past”</a:t>
            </a:r>
            <a:endParaRPr lang="en-US" dirty="0"/>
          </a:p>
        </p:txBody>
      </p:sp>
      <p:sp>
        <p:nvSpPr>
          <p:cNvPr id="5" name="Content Placeholder 4"/>
          <p:cNvSpPr>
            <a:spLocks noGrp="1"/>
          </p:cNvSpPr>
          <p:nvPr>
            <p:ph idx="1"/>
          </p:nvPr>
        </p:nvSpPr>
        <p:spPr/>
        <p:txBody>
          <a:bodyPr/>
          <a:lstStyle/>
          <a:p>
            <a:r>
              <a:rPr lang="en-US" sz="1600" dirty="0">
                <a:hlinkClick r:id="rId2"/>
              </a:rPr>
              <a:t>DOD-STD-2167A</a:t>
            </a:r>
            <a:r>
              <a:rPr lang="en-US" sz="1600" dirty="0"/>
              <a:t>, MILITARY STANDARD: DEFENSE SYSTEM SOFTWARE DEVELOPMENT (29 FEB 1988) [S/S BY MIL-STD-498]., This standard establishes uniform requirements for software development that are applicable throughout the system life cycle. The requirements of this standard provide the basis for Government insight into a contractor's software development, testing, and evaluation efforts</a:t>
            </a:r>
            <a:r>
              <a:rPr lang="en-US" sz="1600" dirty="0" smtClean="0"/>
              <a:t>.</a:t>
            </a:r>
          </a:p>
          <a:p>
            <a:pPr lvl="1"/>
            <a:r>
              <a:rPr lang="en-US" sz="1600" dirty="0" smtClean="0"/>
              <a:t>This was the basis for all US government procurement of software</a:t>
            </a:r>
          </a:p>
          <a:p>
            <a:pPr lvl="1"/>
            <a:r>
              <a:rPr lang="en-US" sz="1600" dirty="0" smtClean="0"/>
              <a:t>Thousands of pages of specifications, documentation, diagrams, etc. – valuable in some cases, but not in all</a:t>
            </a:r>
            <a:endParaRPr lang="en-US" sz="1600" dirty="0" smtClean="0">
              <a:hlinkClick r:id="rId2"/>
            </a:endParaRPr>
          </a:p>
        </p:txBody>
      </p:sp>
    </p:spTree>
    <p:extLst>
      <p:ext uri="{BB962C8B-B14F-4D97-AF65-F5344CB8AC3E}">
        <p14:creationId xmlns:p14="http://schemas.microsoft.com/office/powerpoint/2010/main" val="3681958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http://www.agile-process.org/</a:t>
            </a:r>
            <a:endParaRPr lang="en-US" dirty="0"/>
          </a:p>
        </p:txBody>
      </p:sp>
      <p:sp>
        <p:nvSpPr>
          <p:cNvPr id="3" name="Content Placeholder 2"/>
          <p:cNvSpPr>
            <a:spLocks noGrp="1"/>
          </p:cNvSpPr>
          <p:nvPr>
            <p:ph idx="1"/>
          </p:nvPr>
        </p:nvSpPr>
        <p:spPr/>
        <p:txBody>
          <a:bodyPr>
            <a:noAutofit/>
          </a:bodyPr>
          <a:lstStyle/>
          <a:p>
            <a:r>
              <a:rPr lang="en-US" sz="2200" dirty="0" smtClean="0"/>
              <a:t>“We </a:t>
            </a:r>
            <a:r>
              <a:rPr lang="en-US" sz="2200" dirty="0"/>
              <a:t>realize the way a team works together is far more important than any process. While a new process can easily improve team productivity by a fraction, enabling your team to work effectively as a cohesive unit can improve productivity by several times. </a:t>
            </a:r>
            <a:r>
              <a:rPr lang="en-US" sz="2200" dirty="0" smtClean="0"/>
              <a:t>…</a:t>
            </a:r>
          </a:p>
          <a:p>
            <a:r>
              <a:rPr lang="en-US" sz="2200" dirty="0" smtClean="0"/>
              <a:t>“The </a:t>
            </a:r>
            <a:r>
              <a:rPr lang="en-US" sz="2200" dirty="0"/>
              <a:t>most brilliant programmers alive working competitively in an ego-rich environment can’t get as much done as ordinary programmers working cooperatively as a self disciplined and self-organizing team. You need a process where team empowerment and collaboration thrive to reach your full potential</a:t>
            </a:r>
            <a:r>
              <a:rPr lang="en-US" sz="2200" dirty="0" smtClean="0"/>
              <a:t>.”</a:t>
            </a:r>
          </a:p>
        </p:txBody>
      </p:sp>
      <p:sp>
        <p:nvSpPr>
          <p:cNvPr id="4" name="TextBox 3"/>
          <p:cNvSpPr txBox="1"/>
          <p:nvPr/>
        </p:nvSpPr>
        <p:spPr>
          <a:xfrm>
            <a:off x="616689" y="5660929"/>
            <a:ext cx="7873410" cy="461665"/>
          </a:xfrm>
          <a:prstGeom prst="rect">
            <a:avLst/>
          </a:prstGeom>
          <a:noFill/>
        </p:spPr>
        <p:txBody>
          <a:bodyPr wrap="square" rtlCol="0">
            <a:spAutoFit/>
          </a:bodyPr>
          <a:lstStyle/>
          <a:p>
            <a:r>
              <a:rPr lang="en-US" dirty="0"/>
              <a:t>Note: agile and flexible does not equate to </a:t>
            </a:r>
            <a:r>
              <a:rPr lang="en-US" dirty="0" smtClean="0"/>
              <a:t>code-and-fix</a:t>
            </a:r>
            <a:endParaRPr lang="en-US" dirty="0"/>
          </a:p>
        </p:txBody>
      </p:sp>
    </p:spTree>
    <p:extLst>
      <p:ext uri="{BB962C8B-B14F-4D97-AF65-F5344CB8AC3E}">
        <p14:creationId xmlns:p14="http://schemas.microsoft.com/office/powerpoint/2010/main" val="15042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2901"/>
            <a:ext cx="7772400" cy="1143000"/>
          </a:xfrm>
        </p:spPr>
        <p:txBody>
          <a:bodyPr>
            <a:normAutofit/>
          </a:bodyPr>
          <a:lstStyle/>
          <a:p>
            <a:r>
              <a:rPr lang="en-US" dirty="0" smtClean="0"/>
              <a:t>Extreme Programming (XP)</a:t>
            </a:r>
            <a:br>
              <a:rPr lang="en-US" dirty="0" smtClean="0"/>
            </a:br>
            <a:r>
              <a:rPr lang="en-US" sz="2400" dirty="0" smtClean="0"/>
              <a:t>Kent Beck, mid-1990’s</a:t>
            </a:r>
            <a:endParaRPr lang="en-US" sz="2400" dirty="0"/>
          </a:p>
        </p:txBody>
      </p:sp>
      <p:sp>
        <p:nvSpPr>
          <p:cNvPr id="3" name="Content Placeholder 2"/>
          <p:cNvSpPr>
            <a:spLocks noGrp="1"/>
          </p:cNvSpPr>
          <p:nvPr>
            <p:ph idx="1"/>
          </p:nvPr>
        </p:nvSpPr>
        <p:spPr/>
        <p:txBody>
          <a:bodyPr>
            <a:normAutofit/>
          </a:bodyPr>
          <a:lstStyle/>
          <a:p>
            <a:r>
              <a:rPr lang="en-US" dirty="0" smtClean="0"/>
              <a:t>Focuses on the customer, the development team, and the need for change</a:t>
            </a:r>
          </a:p>
          <a:p>
            <a:r>
              <a:rPr lang="en-US" dirty="0" smtClean="0"/>
              <a:t>A set of short development cycles instead of a long one</a:t>
            </a:r>
          </a:p>
          <a:p>
            <a:r>
              <a:rPr lang="en-US" dirty="0" smtClean="0"/>
              <a:t>Changes are desirable and unavoidable, so plan around that notion rather than pretending to define a stable set of requirements </a:t>
            </a:r>
            <a:r>
              <a:rPr lang="en-US" i="1" dirty="0" smtClean="0"/>
              <a:t>a priori</a:t>
            </a:r>
          </a:p>
          <a:p>
            <a:r>
              <a:rPr lang="en-US" dirty="0" smtClean="0"/>
              <a:t>Four activities: coding</a:t>
            </a:r>
            <a:r>
              <a:rPr lang="en-US" dirty="0"/>
              <a:t>, testing, listening, and designing</a:t>
            </a:r>
            <a:endParaRPr lang="en-US" dirty="0" smtClean="0"/>
          </a:p>
        </p:txBody>
      </p:sp>
    </p:spTree>
    <p:extLst>
      <p:ext uri="{BB962C8B-B14F-4D97-AF65-F5344CB8AC3E}">
        <p14:creationId xmlns:p14="http://schemas.microsoft.com/office/powerpoint/2010/main" val="3227728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CSE403 Sp12</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9</a:t>
            </a:fld>
            <a:endParaRPr lang="en-US"/>
          </a:p>
        </p:txBody>
      </p:sp>
      <p:pic>
        <p:nvPicPr>
          <p:cNvPr id="3074" name="Picture 2" descr="Extreme Programming Project flow ch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4655"/>
            <a:ext cx="7928477" cy="34105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xtremeprogramming.org/map/images/loop.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2936" y="3848983"/>
            <a:ext cx="3393411" cy="2835501"/>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07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an_design_templat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23798</TotalTime>
  <Words>1411</Words>
  <Application>Microsoft Office PowerPoint</Application>
  <PresentationFormat>On-screen Show (4:3)</PresentationFormat>
  <Paragraphs>140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dan_design_template</vt:lpstr>
      <vt:lpstr>CSE403 ● Software engineering ●  sp12</vt:lpstr>
      <vt:lpstr>PowerPoint Presentation</vt:lpstr>
      <vt:lpstr>A core issue – rarely explicit</vt:lpstr>
      <vt:lpstr>Feedback loops in agile</vt:lpstr>
      <vt:lpstr>Bounding divergence</vt:lpstr>
      <vt:lpstr>Concrete example of the “past”</vt:lpstr>
      <vt:lpstr>http://www.agile-process.org/</vt:lpstr>
      <vt:lpstr>Extreme Programming (XP) Kent Beck, mid-1990’s</vt:lpstr>
      <vt:lpstr>PowerPoint Presentation</vt:lpstr>
      <vt:lpstr>XP: Coding</vt:lpstr>
      <vt:lpstr>XP: Testing</vt:lpstr>
      <vt:lpstr>XP: Listening</vt:lpstr>
      <vt:lpstr>XP: Designing</vt:lpstr>
      <vt:lpstr>XP Values</vt:lpstr>
      <vt:lpstr>PowerPoint Presentation</vt:lpstr>
      <vt:lpstr>12 in four categories [Previous slide has 13, including refactoring]</vt:lpstr>
      <vt:lpstr>PowerPoint Presentation</vt:lpstr>
      <vt:lpstr>PowerPoint Presentation</vt:lpstr>
      <vt:lpstr>PowerPoint Presentation</vt:lpstr>
      <vt:lpstr>WebQ feedback: easy comments</vt:lpstr>
      <vt:lpstr>WebQ feedback: other comments</vt:lpstr>
      <vt:lpstr>WebQ feedback: other comments</vt:lpstr>
      <vt:lpstr>PowerPoint Presentation</vt:lpstr>
    </vt:vector>
  </TitlesOfParts>
  <Company>_x0008_ᖤ]皤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CSE403 Software Engineering</dc:title>
  <dc:creator>David Notkin</dc:creator>
  <cp:lastModifiedBy>CSE</cp:lastModifiedBy>
  <cp:revision>1191</cp:revision>
  <cp:lastPrinted>2012-04-02T15:48:38Z</cp:lastPrinted>
  <dcterms:created xsi:type="dcterms:W3CDTF">2005-03-28T18:45:14Z</dcterms:created>
  <dcterms:modified xsi:type="dcterms:W3CDTF">2012-04-06T16:57:41Z</dcterms:modified>
</cp:coreProperties>
</file>