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FC5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2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4BF-15CD-4776-8E02-2305A4BF7626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552D-A11F-4398-A645-05B1776DB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4BF-15CD-4776-8E02-2305A4BF7626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552D-A11F-4398-A645-05B1776DB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4BF-15CD-4776-8E02-2305A4BF7626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552D-A11F-4398-A645-05B1776DB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4BF-15CD-4776-8E02-2305A4BF7626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552D-A11F-4398-A645-05B1776DB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4BF-15CD-4776-8E02-2305A4BF7626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552D-A11F-4398-A645-05B1776DB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4BF-15CD-4776-8E02-2305A4BF7626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552D-A11F-4398-A645-05B1776DB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4BF-15CD-4776-8E02-2305A4BF7626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552D-A11F-4398-A645-05B1776DB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4BF-15CD-4776-8E02-2305A4BF7626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552D-A11F-4398-A645-05B1776DB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4BF-15CD-4776-8E02-2305A4BF7626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552D-A11F-4398-A645-05B1776DB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4BF-15CD-4776-8E02-2305A4BF7626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552D-A11F-4398-A645-05B1776DB7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4BF-15CD-4776-8E02-2305A4BF7626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34552D-A11F-4398-A645-05B1776DB7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234552D-A11F-4398-A645-05B1776DB77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C0C84BF-15CD-4776-8E02-2305A4BF7626}" type="datetimeFigureOut">
              <a:rPr lang="en-US" smtClean="0"/>
              <a:t>1/6/2011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4038600" cy="2593975"/>
          </a:xfrm>
        </p:spPr>
        <p:txBody>
          <a:bodyPr/>
          <a:lstStyle/>
          <a:p>
            <a:r>
              <a:rPr lang="en-US" dirty="0" smtClean="0"/>
              <a:t>WikiMap</a:t>
            </a:r>
            <a:br>
              <a:rPr lang="en-US" dirty="0" smtClean="0"/>
            </a:br>
            <a:r>
              <a:rPr lang="en-US" sz="2000" dirty="0" smtClean="0"/>
              <a:t>A </a:t>
            </a:r>
            <a:r>
              <a:rPr lang="en-US" sz="2000" b="1" dirty="0" smtClean="0"/>
              <a:t>Visual Graph </a:t>
            </a:r>
            <a:r>
              <a:rPr lang="en-US" sz="2000" dirty="0" smtClean="0"/>
              <a:t>of Wikipedia Articles</a:t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0"/>
            <a:ext cx="5943600" cy="17526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CSE 403, Winter 2011</a:t>
            </a:r>
          </a:p>
          <a:p>
            <a:r>
              <a:rPr lang="en-US" sz="1600" dirty="0" smtClean="0"/>
              <a:t>Alana Killeen, Kimberly Koenig, Steven Kwan</a:t>
            </a:r>
            <a:endParaRPr lang="en-US" sz="1600" dirty="0"/>
          </a:p>
        </p:txBody>
      </p:sp>
      <p:sp>
        <p:nvSpPr>
          <p:cNvPr id="9" name="Hexagon 8"/>
          <p:cNvSpPr/>
          <p:nvPr/>
        </p:nvSpPr>
        <p:spPr>
          <a:xfrm>
            <a:off x="4419600" y="2565909"/>
            <a:ext cx="304800" cy="2770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4114800" y="2743200"/>
            <a:ext cx="304800" cy="2770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4114800" y="2403119"/>
            <a:ext cx="304800" cy="2770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7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Break out of the Wikipedia “street view”!</a:t>
            </a:r>
          </a:p>
          <a:p>
            <a:pPr lvl="1"/>
            <a:r>
              <a:rPr lang="en-US" dirty="0" smtClean="0"/>
              <a:t>Allow users </a:t>
            </a:r>
            <a:r>
              <a:rPr lang="en-US" dirty="0"/>
              <a:t>to browse </a:t>
            </a:r>
            <a:r>
              <a:rPr lang="en-US" dirty="0" smtClean="0"/>
              <a:t>the entire </a:t>
            </a:r>
            <a:r>
              <a:rPr lang="en-US" dirty="0"/>
              <a:t>"map" of Wikipedia </a:t>
            </a:r>
            <a:endParaRPr lang="en-US" dirty="0" smtClean="0"/>
          </a:p>
          <a:p>
            <a:r>
              <a:rPr lang="en-US" b="1" dirty="0"/>
              <a:t>An </a:t>
            </a:r>
            <a:r>
              <a:rPr lang="en-US" b="1" dirty="0" smtClean="0"/>
              <a:t>interactive, graph </a:t>
            </a:r>
            <a:r>
              <a:rPr lang="en-US" b="1" dirty="0"/>
              <a:t>model for </a:t>
            </a:r>
            <a:r>
              <a:rPr lang="en-US" b="1" dirty="0" smtClean="0"/>
              <a:t>visually searching </a:t>
            </a:r>
            <a:r>
              <a:rPr lang="en-US" b="1" dirty="0"/>
              <a:t>and exploring Wikipedia articles and their </a:t>
            </a:r>
            <a:r>
              <a:rPr lang="en-US" b="1" dirty="0" smtClean="0"/>
              <a:t>relationships</a:t>
            </a:r>
          </a:p>
          <a:p>
            <a:pPr lvl="1"/>
            <a:r>
              <a:rPr lang="en-US" dirty="0" smtClean="0"/>
              <a:t>Connections (edges) </a:t>
            </a:r>
            <a:r>
              <a:rPr lang="en-US" dirty="0"/>
              <a:t>between related articles</a:t>
            </a:r>
          </a:p>
          <a:p>
            <a:pPr lvl="1"/>
            <a:r>
              <a:rPr lang="en-US" dirty="0" smtClean="0"/>
              <a:t>Zoom out/in </a:t>
            </a:r>
            <a:r>
              <a:rPr lang="en-US" dirty="0" smtClean="0"/>
              <a:t>to only </a:t>
            </a:r>
            <a:r>
              <a:rPr lang="en-US" dirty="0"/>
              <a:t>see </a:t>
            </a:r>
            <a:r>
              <a:rPr lang="en-US" dirty="0" smtClean="0"/>
              <a:t>connections with </a:t>
            </a:r>
            <a:r>
              <a:rPr lang="en-US" dirty="0" smtClean="0"/>
              <a:t>high/low relevancy</a:t>
            </a:r>
          </a:p>
          <a:p>
            <a:pPr lvl="1"/>
            <a:r>
              <a:rPr lang="en-US" dirty="0" smtClean="0"/>
              <a:t>Hover over article “nodes” to preview content</a:t>
            </a:r>
            <a:endParaRPr lang="en-US" dirty="0" smtClean="0"/>
          </a:p>
          <a:p>
            <a:r>
              <a:rPr lang="en-US" b="1" dirty="0" smtClean="0"/>
              <a:t>Target </a:t>
            </a:r>
            <a:r>
              <a:rPr lang="en-US" b="1" dirty="0" smtClean="0"/>
              <a:t>= Knowledge Enthusiasts</a:t>
            </a:r>
          </a:p>
          <a:p>
            <a:pPr lvl="1"/>
            <a:r>
              <a:rPr lang="en-US" dirty="0" smtClean="0"/>
              <a:t>People </a:t>
            </a:r>
            <a:r>
              <a:rPr lang="en-US" dirty="0"/>
              <a:t>who love to learn and see how information is </a:t>
            </a:r>
            <a:r>
              <a:rPr lang="en-US" dirty="0" smtClean="0"/>
              <a:t>connected</a:t>
            </a:r>
          </a:p>
          <a:p>
            <a:pPr lvl="1"/>
            <a:r>
              <a:rPr lang="en-US" dirty="0" smtClean="0"/>
              <a:t>Students, professionals, researchers, or casual learners</a:t>
            </a:r>
            <a:endParaRPr lang="en-US" dirty="0"/>
          </a:p>
          <a:p>
            <a:r>
              <a:rPr lang="en-US" b="1" dirty="0" smtClean="0"/>
              <a:t>Scope</a:t>
            </a:r>
          </a:p>
          <a:p>
            <a:pPr lvl="1"/>
            <a:r>
              <a:rPr lang="en-US" dirty="0"/>
              <a:t>Not reinventing Wikipedia or its search engine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Not representing all article relationships/interconnections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6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8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1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052591" y="1066800"/>
            <a:ext cx="1329409" cy="2057400"/>
          </a:xfrm>
          <a:prstGeom prst="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Tier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Architecture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52400" y="1504406"/>
            <a:ext cx="8153400" cy="1619794"/>
            <a:chOff x="228600" y="457200"/>
            <a:chExt cx="8686800" cy="1619794"/>
          </a:xfrm>
        </p:grpSpPr>
        <p:sp>
          <p:nvSpPr>
            <p:cNvPr id="39" name="Flowchart: Magnetic Disk 38"/>
            <p:cNvSpPr/>
            <p:nvPr/>
          </p:nvSpPr>
          <p:spPr>
            <a:xfrm>
              <a:off x="7696200" y="685800"/>
              <a:ext cx="1219200" cy="1295400"/>
            </a:xfrm>
            <a:prstGeom prst="flowChartMagneticDisk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Wikipedia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40" name="Picture 39" descr="C:\Users\Steven\AppData\Local\Microsoft\Windows\Temporary Internet Files\Content.IE5\DBT44Z76\MC900431646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609600"/>
              <a:ext cx="1219200" cy="1219200"/>
            </a:xfrm>
            <a:prstGeom prst="rect">
              <a:avLst/>
            </a:prstGeom>
            <a:noFill/>
          </p:spPr>
        </p:pic>
        <p:grpSp>
          <p:nvGrpSpPr>
            <p:cNvPr id="41" name="Group 40"/>
            <p:cNvGrpSpPr/>
            <p:nvPr/>
          </p:nvGrpSpPr>
          <p:grpSpPr>
            <a:xfrm>
              <a:off x="1905000" y="457200"/>
              <a:ext cx="2362200" cy="1619794"/>
              <a:chOff x="1905000" y="533400"/>
              <a:chExt cx="2667000" cy="182880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1905000" y="533400"/>
                <a:ext cx="2667000" cy="1828800"/>
              </a:xfrm>
              <a:prstGeom prst="rect">
                <a:avLst/>
              </a:prstGeom>
              <a:gradFill rotWithShape="1">
                <a:gsLst>
                  <a:gs pos="0">
                    <a:srgbClr val="9BBB59">
                      <a:shade val="51000"/>
                      <a:satMod val="130000"/>
                    </a:srgbClr>
                  </a:gs>
                  <a:gs pos="80000">
                    <a:srgbClr val="9BBB59">
                      <a:shade val="93000"/>
                      <a:satMod val="130000"/>
                    </a:srgbClr>
                  </a:gs>
                  <a:gs pos="100000">
                    <a:srgbClr val="9BBB59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t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Client Tier</a:t>
                </a:r>
                <a:endPara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057400" y="1219200"/>
                <a:ext cx="2362200" cy="457200"/>
              </a:xfrm>
              <a:prstGeom prst="rect">
                <a:avLst/>
              </a:prstGeom>
              <a:solidFill>
                <a:srgbClr val="4F81BD"/>
              </a:solidFill>
              <a:ln w="38100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Query/Input Parser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057400" y="1752600"/>
                <a:ext cx="2362200" cy="457200"/>
              </a:xfrm>
              <a:prstGeom prst="rect">
                <a:avLst/>
              </a:prstGeom>
              <a:solidFill>
                <a:srgbClr val="4F81BD"/>
              </a:solidFill>
              <a:ln w="38100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Page  Rendering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800600" y="457200"/>
              <a:ext cx="2362200" cy="1619794"/>
              <a:chOff x="4724400" y="533400"/>
              <a:chExt cx="2667000" cy="18288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724400" y="533400"/>
                <a:ext cx="2667000" cy="1828800"/>
              </a:xfrm>
              <a:prstGeom prst="rect">
                <a:avLst/>
              </a:prstGeom>
              <a:gradFill rotWithShape="1">
                <a:gsLst>
                  <a:gs pos="0">
                    <a:srgbClr val="F79646">
                      <a:shade val="51000"/>
                      <a:satMod val="130000"/>
                    </a:srgbClr>
                  </a:gs>
                  <a:gs pos="80000">
                    <a:srgbClr val="F79646">
                      <a:shade val="93000"/>
                      <a:satMod val="130000"/>
                    </a:srgbClr>
                  </a:gs>
                  <a:gs pos="100000">
                    <a:srgbClr val="F79646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t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Logic Tier</a:t>
                </a:r>
                <a:endPara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876800" y="1219200"/>
                <a:ext cx="2362200" cy="457200"/>
              </a:xfrm>
              <a:prstGeom prst="rect">
                <a:avLst/>
              </a:prstGeom>
              <a:solidFill>
                <a:srgbClr val="4F81BD"/>
              </a:solidFill>
              <a:ln w="38100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Wikipedia API Parser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876800" y="1752600"/>
                <a:ext cx="2362200" cy="457200"/>
              </a:xfrm>
              <a:prstGeom prst="rect">
                <a:avLst/>
              </a:prstGeom>
              <a:solidFill>
                <a:srgbClr val="4F81BD"/>
              </a:solidFill>
              <a:ln w="38100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Relevancy Algorithm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" name="Right Arrow 42"/>
            <p:cNvSpPr/>
            <p:nvPr/>
          </p:nvSpPr>
          <p:spPr>
            <a:xfrm>
              <a:off x="1295400" y="609600"/>
              <a:ext cx="685800" cy="533400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ight Arrow 43"/>
            <p:cNvSpPr/>
            <p:nvPr/>
          </p:nvSpPr>
          <p:spPr>
            <a:xfrm>
              <a:off x="4191000" y="609600"/>
              <a:ext cx="685800" cy="533400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7086600" y="609600"/>
              <a:ext cx="685800" cy="533400"/>
            </a:xfrm>
            <a:prstGeom prst="rightArrow">
              <a:avLst/>
            </a:prstGeom>
            <a:solidFill>
              <a:srgbClr val="FFFF00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ight Arrow 45"/>
            <p:cNvSpPr/>
            <p:nvPr/>
          </p:nvSpPr>
          <p:spPr>
            <a:xfrm rot="10800000">
              <a:off x="7086600" y="1295400"/>
              <a:ext cx="685800" cy="53340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ight Arrow 46"/>
            <p:cNvSpPr/>
            <p:nvPr/>
          </p:nvSpPr>
          <p:spPr>
            <a:xfrm rot="10800000">
              <a:off x="4114800" y="1295400"/>
              <a:ext cx="685800" cy="53340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ight Arrow 47"/>
            <p:cNvSpPr/>
            <p:nvPr/>
          </p:nvSpPr>
          <p:spPr>
            <a:xfrm rot="10800000">
              <a:off x="1219200" y="1295399"/>
              <a:ext cx="685800" cy="53340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79" name="Content Placeholder 7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98977"/>
              </p:ext>
            </p:extLst>
          </p:nvPr>
        </p:nvGraphicFramePr>
        <p:xfrm>
          <a:off x="152399" y="3352800"/>
          <a:ext cx="81534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690"/>
                <a:gridCol w="2708911"/>
                <a:gridCol w="2590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Front-End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Back-End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Client Tier</a:t>
                      </a:r>
                      <a:endParaRPr lang="en-US" b="1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Logic Tier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Data Tier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ASP.NET, </a:t>
                      </a:r>
                      <a:r>
                        <a:rPr lang="en-US" b="1" i="1" baseline="0" dirty="0" smtClean="0"/>
                        <a:t>HTML/XHTML,</a:t>
                      </a:r>
                      <a:endParaRPr lang="en-US" b="1" i="1" dirty="0" smtClean="0"/>
                    </a:p>
                    <a:p>
                      <a:pPr algn="ctr"/>
                      <a:r>
                        <a:rPr lang="en-US" b="1" i="1" dirty="0" smtClean="0"/>
                        <a:t>JavaScript</a:t>
                      </a:r>
                      <a:r>
                        <a:rPr lang="en-US" b="1" i="1" baseline="0" dirty="0" smtClean="0"/>
                        <a:t>, PHP</a:t>
                      </a:r>
                      <a:endParaRPr lang="en-US" b="1" i="1" dirty="0"/>
                    </a:p>
                  </a:txBody>
                  <a:tcPr>
                    <a:solidFill>
                      <a:srgbClr val="E2F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C#, Java, PHP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Wikipedia API</a:t>
                      </a:r>
                      <a:endParaRPr lang="en-US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Parse user</a:t>
                      </a:r>
                      <a:r>
                        <a:rPr lang="en-US" baseline="0" dirty="0" smtClean="0"/>
                        <a:t> input and queries</a:t>
                      </a:r>
                      <a:endParaRPr lang="en-US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Query Wikipedia</a:t>
                      </a:r>
                      <a:r>
                        <a:rPr lang="en-US" baseline="0" dirty="0" smtClean="0"/>
                        <a:t> API and parse output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Output in many formats,</a:t>
                      </a:r>
                      <a:r>
                        <a:rPr lang="en-US" baseline="0" dirty="0" smtClean="0"/>
                        <a:t> including: </a:t>
                      </a:r>
                      <a:r>
                        <a:rPr lang="en-US" dirty="0" smtClean="0"/>
                        <a:t>JSON, WDDX, XML, YAML, PHP’s native serialization format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Communicate with Logic</a:t>
                      </a:r>
                      <a:r>
                        <a:rPr lang="en-US" baseline="0" dirty="0" smtClean="0"/>
                        <a:t> Tier</a:t>
                      </a:r>
                      <a:endParaRPr lang="en-US" dirty="0"/>
                    </a:p>
                  </a:txBody>
                  <a:tcPr>
                    <a:solidFill>
                      <a:srgbClr val="E2F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Communicate with Client</a:t>
                      </a:r>
                      <a:r>
                        <a:rPr lang="en-US" baseline="0" dirty="0" smtClean="0"/>
                        <a:t> and Data  Tiers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Render and update the UI</a:t>
                      </a:r>
                      <a:endParaRPr lang="en-US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Determine interconnected</a:t>
                      </a:r>
                      <a:r>
                        <a:rPr lang="en-US" baseline="0" dirty="0" smtClean="0"/>
                        <a:t> article relevancies</a:t>
                      </a:r>
                      <a:endParaRPr 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8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&amp;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0010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Managing "information overload“ for simplicity, performance, and ideal user experience</a:t>
            </a:r>
          </a:p>
          <a:p>
            <a:pPr lvl="1"/>
            <a:r>
              <a:rPr lang="en-US" dirty="0" smtClean="0"/>
              <a:t>More relationships between articles than can be represented</a:t>
            </a:r>
          </a:p>
          <a:p>
            <a:pPr lvl="1"/>
            <a:r>
              <a:rPr lang="en-US" dirty="0" smtClean="0"/>
              <a:t>Which relationships to </a:t>
            </a:r>
            <a:r>
              <a:rPr lang="en-US" dirty="0"/>
              <a:t>show? How many is too many?</a:t>
            </a:r>
          </a:p>
          <a:p>
            <a:pPr lvl="1"/>
            <a:r>
              <a:rPr lang="en-US" dirty="0" smtClean="0"/>
              <a:t>Preserving performance with a large dataset</a:t>
            </a:r>
            <a:endParaRPr lang="en-US" dirty="0"/>
          </a:p>
          <a:p>
            <a:r>
              <a:rPr lang="en-US" b="1" dirty="0"/>
              <a:t>Mitigation </a:t>
            </a:r>
            <a:r>
              <a:rPr lang="en-US" b="1" dirty="0" smtClean="0"/>
              <a:t>strategies</a:t>
            </a:r>
          </a:p>
          <a:p>
            <a:pPr lvl="1"/>
            <a:r>
              <a:rPr lang="en-US" dirty="0" smtClean="0"/>
              <a:t>Provide adjustable levels of detail/granularity (“zoom in/out”)</a:t>
            </a:r>
            <a:endParaRPr lang="en-US" dirty="0"/>
          </a:p>
          <a:p>
            <a:pPr lvl="1"/>
            <a:r>
              <a:rPr lang="en-US" dirty="0" smtClean="0"/>
              <a:t>Different ways </a:t>
            </a:r>
            <a:r>
              <a:rPr lang="en-US" dirty="0"/>
              <a:t>to determine </a:t>
            </a:r>
            <a:r>
              <a:rPr lang="en-US" dirty="0" smtClean="0"/>
              <a:t>relational strength between articles</a:t>
            </a:r>
            <a:endParaRPr lang="en-US" dirty="0"/>
          </a:p>
          <a:p>
            <a:pPr lvl="3"/>
            <a:r>
              <a:rPr lang="en-US" dirty="0"/>
              <a:t>"See also" section =</a:t>
            </a:r>
            <a:r>
              <a:rPr lang="en-US" dirty="0" smtClean="0"/>
              <a:t> high relevance</a:t>
            </a:r>
          </a:p>
          <a:p>
            <a:pPr lvl="3"/>
            <a:r>
              <a:rPr lang="en-US" dirty="0" smtClean="0"/>
              <a:t>Articles mutually referencing each other (graph cycles) = high </a:t>
            </a:r>
            <a:r>
              <a:rPr lang="en-US" dirty="0" smtClean="0"/>
              <a:t>relevance</a:t>
            </a:r>
          </a:p>
          <a:p>
            <a:pPr lvl="1"/>
            <a:r>
              <a:rPr lang="en-US" dirty="0" smtClean="0"/>
              <a:t>Do not attempt to preload all data at once</a:t>
            </a:r>
          </a:p>
          <a:p>
            <a:pPr lvl="2"/>
            <a:r>
              <a:rPr lang="en-US" dirty="0" smtClean="0"/>
              <a:t>Render </a:t>
            </a:r>
            <a:r>
              <a:rPr lang="en-US" dirty="0" smtClean="0"/>
              <a:t>graph “on the fly” per user’s input</a:t>
            </a:r>
          </a:p>
          <a:p>
            <a:pPr lvl="2"/>
            <a:r>
              <a:rPr lang="en-US" dirty="0" smtClean="0"/>
              <a:t>Predict and pre-load some data which may be useful</a:t>
            </a:r>
          </a:p>
          <a:p>
            <a:pPr lvl="2"/>
            <a:r>
              <a:rPr lang="en-US" dirty="0" smtClean="0"/>
              <a:t>Higher priority to more </a:t>
            </a:r>
            <a:r>
              <a:rPr lang="en-US" dirty="0" smtClean="0"/>
              <a:t>strongly-linked relationships </a:t>
            </a:r>
            <a:r>
              <a:rPr lang="en-US" dirty="0" smtClean="0"/>
              <a:t>by </a:t>
            </a:r>
            <a:r>
              <a:rPr lang="en-US" dirty="0" smtClean="0"/>
              <a:t>default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3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352</TotalTime>
  <Words>241</Words>
  <Application>Microsoft Office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WikiMap A Visual Graph of Wikipedia Articles </vt:lpstr>
      <vt:lpstr>Vision</vt:lpstr>
      <vt:lpstr>Software Architecture</vt:lpstr>
      <vt:lpstr>Challenges &amp; Risks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WikiMap A Visual Graph of Wikipedia Articles</dc:title>
  <dc:creator>Kimmy</dc:creator>
  <cp:lastModifiedBy>Kimmy</cp:lastModifiedBy>
  <cp:revision>24</cp:revision>
  <dcterms:created xsi:type="dcterms:W3CDTF">2011-01-05T19:03:44Z</dcterms:created>
  <dcterms:modified xsi:type="dcterms:W3CDTF">2011-01-06T18:50:24Z</dcterms:modified>
</cp:coreProperties>
</file>