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60" r:id="rId5"/>
    <p:sldId id="275" r:id="rId6"/>
    <p:sldId id="276" r:id="rId7"/>
    <p:sldId id="277" r:id="rId8"/>
    <p:sldId id="278" r:id="rId9"/>
    <p:sldId id="279" r:id="rId10"/>
    <p:sldId id="273" r:id="rId11"/>
    <p:sldId id="280" r:id="rId12"/>
    <p:sldId id="281" r:id="rId13"/>
    <p:sldId id="267" r:id="rId14"/>
    <p:sldId id="283" r:id="rId15"/>
    <p:sldId id="288" r:id="rId16"/>
    <p:sldId id="289" r:id="rId17"/>
    <p:sldId id="287" r:id="rId18"/>
    <p:sldId id="272" r:id="rId19"/>
  </p:sldIdLst>
  <p:sldSz cx="9144000" cy="5143500" type="screen16x9"/>
  <p:notesSz cx="6858000" cy="9144000"/>
  <p:embeddedFontLst>
    <p:embeddedFont>
      <p:font typeface="Open Sans" panose="020B0606030504020204" pitchFamily="34" charset="0"/>
      <p:regular r:id="rId21"/>
      <p:bold r:id="rId22"/>
      <p:italic r:id="rId23"/>
      <p:boldItalic r:id="rId24"/>
    </p:embeddedFont>
    <p:embeddedFont>
      <p:font typeface="Raleway" pitchFamily="2" charset="0"/>
      <p:regular r:id="rId25"/>
      <p:bold r:id="rId26"/>
      <p:italic r:id="rId27"/>
      <p:boldItalic r:id="rId28"/>
    </p:embeddedFont>
    <p:embeddedFont>
      <p:font typeface="Source Sans Pro" panose="020B050303040302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Pass out syllabi</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6407fad46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6407fad46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Pass out workshop problems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f5309495d8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f5309495d8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Also mention OH, Quick Check email resubs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65dc1f74e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65dc1f74e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Pass out workshop problems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 </a:t>
            </a:r>
            <a:r>
              <a:rPr lang="en-US" dirty="0" err="1"/>
              <a:t>bc</a:t>
            </a:r>
            <a:r>
              <a:rPr lang="en-US" dirty="0"/>
              <a:t>}, {001, 011}, {empty, 0, 00, 000, 0000, …}</a:t>
            </a:r>
          </a:p>
        </p:txBody>
      </p:sp>
    </p:spTree>
    <p:extLst>
      <p:ext uri="{BB962C8B-B14F-4D97-AF65-F5344CB8AC3E}">
        <p14:creationId xmlns:p14="http://schemas.microsoft.com/office/powerpoint/2010/main" val="323934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5d5e27ad9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5d5e27ad9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Take attendance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727871d29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727871d29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Take attendance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Week 8</a:t>
            </a:r>
            <a:endParaRPr dirty="0"/>
          </a:p>
        </p:txBody>
      </p:sp>
      <p:sp>
        <p:nvSpPr>
          <p:cNvPr id="59" name="Google Shape;59;p13"/>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t>CSE 390Z</a:t>
            </a:r>
            <a:endParaRPr dirty="0"/>
          </a:p>
          <a:p>
            <a:pPr marL="0" lvl="0" indent="0" algn="l" rtl="0">
              <a:spcBef>
                <a:spcPts val="0"/>
              </a:spcBef>
              <a:spcAft>
                <a:spcPts val="0"/>
              </a:spcAft>
              <a:buNone/>
            </a:pPr>
            <a:r>
              <a:rPr lang="en" dirty="0"/>
              <a:t>February 21,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41316-0BB4-B61B-9A36-6D023CCE4CCC}"/>
              </a:ext>
            </a:extLst>
          </p:cNvPr>
          <p:cNvSpPr>
            <a:spLocks noGrp="1"/>
          </p:cNvSpPr>
          <p:nvPr>
            <p:ph type="title"/>
          </p:nvPr>
        </p:nvSpPr>
        <p:spPr/>
        <p:txBody>
          <a:bodyPr>
            <a:normAutofit fontScale="90000"/>
          </a:bodyPr>
          <a:lstStyle/>
          <a:p>
            <a:r>
              <a:rPr lang="en-US" dirty="0"/>
              <a:t>Regular Expressions (</a:t>
            </a:r>
            <a:r>
              <a:rPr lang="en-US" dirty="0" err="1"/>
              <a:t>RegEx</a:t>
            </a:r>
            <a:r>
              <a:rPr lang="en-US" dirty="0"/>
              <a:t>)</a:t>
            </a:r>
          </a:p>
        </p:txBody>
      </p:sp>
      <p:sp>
        <p:nvSpPr>
          <p:cNvPr id="3" name="Text Placeholder 2">
            <a:extLst>
              <a:ext uri="{FF2B5EF4-FFF2-40B4-BE49-F238E27FC236}">
                <a16:creationId xmlns:a16="http://schemas.microsoft.com/office/drawing/2014/main" id="{6C2B9468-B31F-641E-A052-771C05C06CD1}"/>
              </a:ext>
            </a:extLst>
          </p:cNvPr>
          <p:cNvSpPr>
            <a:spLocks noGrp="1"/>
          </p:cNvSpPr>
          <p:nvPr>
            <p:ph type="body" idx="1"/>
          </p:nvPr>
        </p:nvSpPr>
        <p:spPr>
          <a:xfrm>
            <a:off x="311700" y="1152475"/>
            <a:ext cx="8321312" cy="3416400"/>
          </a:xfrm>
        </p:spPr>
        <p:txBody>
          <a:bodyPr/>
          <a:lstStyle/>
          <a:p>
            <a:r>
              <a:rPr lang="en-US" dirty="0"/>
              <a:t>Reminder: A set of strings is called a language.</a:t>
            </a:r>
          </a:p>
          <a:p>
            <a:r>
              <a:rPr lang="en-US" dirty="0"/>
              <a:t>What Regular Expressions do is define a language for us, namely, the set of all strings matching some particular pattern.</a:t>
            </a:r>
          </a:p>
          <a:p>
            <a:r>
              <a:rPr lang="en-US" dirty="0"/>
              <a:t>Regular Expressions are recursively defined, meaning they have a basis rule, a recursive rule, and obey the exclusion rule.</a:t>
            </a:r>
          </a:p>
          <a:p>
            <a:r>
              <a:rPr lang="en-US" dirty="0"/>
              <a:t>Basis: empty string, no string, and a single character.</a:t>
            </a:r>
          </a:p>
          <a:p>
            <a:r>
              <a:rPr lang="en-US" dirty="0"/>
              <a:t>The recursive rule is where the magic happens! There are three recursive rules for </a:t>
            </a:r>
            <a:r>
              <a:rPr lang="en-US" dirty="0" err="1"/>
              <a:t>RegEx</a:t>
            </a:r>
            <a:r>
              <a:rPr lang="en-US" dirty="0"/>
              <a:t>:</a:t>
            </a:r>
          </a:p>
          <a:p>
            <a:endParaRPr lang="en-US" dirty="0"/>
          </a:p>
        </p:txBody>
      </p:sp>
    </p:spTree>
    <p:extLst>
      <p:ext uri="{BB962C8B-B14F-4D97-AF65-F5344CB8AC3E}">
        <p14:creationId xmlns:p14="http://schemas.microsoft.com/office/powerpoint/2010/main" val="3108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22FE2-23E1-7E84-0383-25B555344E5D}"/>
              </a:ext>
            </a:extLst>
          </p:cNvPr>
          <p:cNvSpPr>
            <a:spLocks noGrp="1"/>
          </p:cNvSpPr>
          <p:nvPr>
            <p:ph type="title"/>
          </p:nvPr>
        </p:nvSpPr>
        <p:spPr/>
        <p:txBody>
          <a:bodyPr>
            <a:normAutofit fontScale="90000"/>
          </a:bodyPr>
          <a:lstStyle/>
          <a:p>
            <a:r>
              <a:rPr lang="en-US" dirty="0" err="1"/>
              <a:t>RegEx</a:t>
            </a:r>
            <a:r>
              <a:rPr lang="en-US" dirty="0"/>
              <a:t> Recursive Rules (Operations)</a:t>
            </a:r>
          </a:p>
        </p:txBody>
      </p:sp>
      <p:sp>
        <p:nvSpPr>
          <p:cNvPr id="3" name="Text Placeholder 2">
            <a:extLst>
              <a:ext uri="{FF2B5EF4-FFF2-40B4-BE49-F238E27FC236}">
                <a16:creationId xmlns:a16="http://schemas.microsoft.com/office/drawing/2014/main" id="{E0B9E60D-111D-9741-3A63-394DAD585FD7}"/>
              </a:ext>
            </a:extLst>
          </p:cNvPr>
          <p:cNvSpPr>
            <a:spLocks noGrp="1"/>
          </p:cNvSpPr>
          <p:nvPr>
            <p:ph type="body" idx="1"/>
          </p:nvPr>
        </p:nvSpPr>
        <p:spPr/>
        <p:txBody>
          <a:bodyPr/>
          <a:lstStyle/>
          <a:p>
            <a:r>
              <a:rPr lang="en-US" dirty="0"/>
              <a:t>Union: If A and B are regular expressions then (A U B) is a regular expression that matches either A or B or both.</a:t>
            </a:r>
          </a:p>
          <a:p>
            <a:r>
              <a:rPr lang="en-US" dirty="0"/>
              <a:t>Concatenation: If A and B are regular expressions then AB is a regular expression that matches the contents of A + the contents of B</a:t>
            </a:r>
          </a:p>
          <a:p>
            <a:r>
              <a:rPr lang="en-US" dirty="0"/>
              <a:t>Wildcard (*): If A is a regular expression, A* is a regular expression which matches any string which can be subdivided into 0 (remember this) or more strings that match A</a:t>
            </a:r>
          </a:p>
        </p:txBody>
      </p:sp>
      <p:sp>
        <p:nvSpPr>
          <p:cNvPr id="4" name="Text Placeholder 3">
            <a:extLst>
              <a:ext uri="{FF2B5EF4-FFF2-40B4-BE49-F238E27FC236}">
                <a16:creationId xmlns:a16="http://schemas.microsoft.com/office/drawing/2014/main" id="{BEE8F488-C9AF-C817-86CA-47EA5102F3B3}"/>
              </a:ext>
            </a:extLst>
          </p:cNvPr>
          <p:cNvSpPr>
            <a:spLocks noGrp="1"/>
          </p:cNvSpPr>
          <p:nvPr>
            <p:ph type="body" idx="2"/>
          </p:nvPr>
        </p:nvSpPr>
        <p:spPr/>
        <p:txBody>
          <a:bodyPr/>
          <a:lstStyle/>
          <a:p>
            <a:r>
              <a:rPr lang="en-US" dirty="0"/>
              <a:t>Examples:</a:t>
            </a:r>
          </a:p>
          <a:p>
            <a:r>
              <a:rPr lang="en-US" dirty="0"/>
              <a:t>(a U </a:t>
            </a:r>
            <a:r>
              <a:rPr lang="en-US" dirty="0" err="1"/>
              <a:t>bc</a:t>
            </a:r>
            <a:r>
              <a:rPr lang="en-US" dirty="0"/>
              <a:t>) </a:t>
            </a:r>
          </a:p>
          <a:p>
            <a:r>
              <a:rPr lang="en-US" dirty="0"/>
              <a:t>0(0 U 1)1</a:t>
            </a:r>
          </a:p>
          <a:p>
            <a:r>
              <a:rPr lang="en-US" dirty="0"/>
              <a:t>0*</a:t>
            </a:r>
          </a:p>
        </p:txBody>
      </p:sp>
    </p:spTree>
    <p:extLst>
      <p:ext uri="{BB962C8B-B14F-4D97-AF65-F5344CB8AC3E}">
        <p14:creationId xmlns:p14="http://schemas.microsoft.com/office/powerpoint/2010/main" val="74920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44C4B-F301-9328-6F83-99F929A6EC87}"/>
              </a:ext>
            </a:extLst>
          </p:cNvPr>
          <p:cNvSpPr>
            <a:spLocks noGrp="1"/>
          </p:cNvSpPr>
          <p:nvPr>
            <p:ph type="title"/>
          </p:nvPr>
        </p:nvSpPr>
        <p:spPr/>
        <p:txBody>
          <a:bodyPr>
            <a:normAutofit fontScale="90000"/>
          </a:bodyPr>
          <a:lstStyle/>
          <a:p>
            <a:r>
              <a:rPr lang="en-US" dirty="0"/>
              <a:t>Notes about </a:t>
            </a:r>
            <a:r>
              <a:rPr lang="en-US" dirty="0" err="1"/>
              <a:t>RegEx</a:t>
            </a:r>
            <a:endParaRPr lang="en-US" dirty="0"/>
          </a:p>
        </p:txBody>
      </p:sp>
      <p:sp>
        <p:nvSpPr>
          <p:cNvPr id="3" name="Text Placeholder 2">
            <a:extLst>
              <a:ext uri="{FF2B5EF4-FFF2-40B4-BE49-F238E27FC236}">
                <a16:creationId xmlns:a16="http://schemas.microsoft.com/office/drawing/2014/main" id="{992F2FEF-9E25-B9EA-226C-4032C6D10169}"/>
              </a:ext>
            </a:extLst>
          </p:cNvPr>
          <p:cNvSpPr>
            <a:spLocks noGrp="1"/>
          </p:cNvSpPr>
          <p:nvPr>
            <p:ph type="body" idx="1"/>
          </p:nvPr>
        </p:nvSpPr>
        <p:spPr>
          <a:xfrm>
            <a:off x="311700" y="1152475"/>
            <a:ext cx="8520600" cy="3416400"/>
          </a:xfrm>
        </p:spPr>
        <p:txBody>
          <a:bodyPr/>
          <a:lstStyle/>
          <a:p>
            <a:r>
              <a:rPr lang="en-US" dirty="0"/>
              <a:t>While </a:t>
            </a:r>
            <a:r>
              <a:rPr lang="en-US" dirty="0" err="1"/>
              <a:t>RegEx</a:t>
            </a:r>
            <a:r>
              <a:rPr lang="en-US" dirty="0"/>
              <a:t> is powerful, they can’t define every possible language. For example, the set of all palindromes can’t be defined by regular expressions.</a:t>
            </a:r>
          </a:p>
          <a:p>
            <a:r>
              <a:rPr lang="en-US" dirty="0"/>
              <a:t>The CSE311, simple machine version of Regular Expressions are not interchangeable with the regular expressions some of you may be familiar with in programming languages such as Java. These programming languages extend our definition of regular expressions with features that make these regular expressions more powerful.</a:t>
            </a:r>
          </a:p>
          <a:p>
            <a:r>
              <a:rPr lang="en-US" dirty="0"/>
              <a:t>As a result, our definition of </a:t>
            </a:r>
            <a:r>
              <a:rPr lang="en-US" dirty="0" err="1"/>
              <a:t>RegEx</a:t>
            </a:r>
            <a:r>
              <a:rPr lang="en-US" dirty="0"/>
              <a:t> may have some limitations that don’t exist in other versions of </a:t>
            </a:r>
            <a:r>
              <a:rPr lang="en-US" dirty="0" err="1"/>
              <a:t>RegEx</a:t>
            </a:r>
            <a:r>
              <a:rPr lang="en-US" dirty="0"/>
              <a:t>, just FYI!</a:t>
            </a:r>
          </a:p>
        </p:txBody>
      </p:sp>
    </p:spTree>
    <p:extLst>
      <p:ext uri="{BB962C8B-B14F-4D97-AF65-F5344CB8AC3E}">
        <p14:creationId xmlns:p14="http://schemas.microsoft.com/office/powerpoint/2010/main" val="397962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490250" y="526350"/>
            <a:ext cx="67647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dirty="0"/>
              <a:t>Example Problem</a:t>
            </a:r>
            <a:endParaRPr sz="24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2117A-C2CD-38A9-0A83-6A6CA4C150F9}"/>
              </a:ext>
            </a:extLst>
          </p:cNvPr>
          <p:cNvSpPr>
            <a:spLocks noGrp="1"/>
          </p:cNvSpPr>
          <p:nvPr>
            <p:ph type="title"/>
          </p:nvPr>
        </p:nvSpPr>
        <p:spPr>
          <a:xfrm>
            <a:off x="311700" y="445025"/>
            <a:ext cx="8520600" cy="657634"/>
          </a:xfrm>
        </p:spPr>
        <p:txBody>
          <a:bodyPr>
            <a:normAutofit/>
          </a:bodyPr>
          <a:lstStyle/>
          <a:p>
            <a:pPr algn="ctr"/>
            <a:r>
              <a:rPr lang="en-US" dirty="0"/>
              <a:t>Structural Induction on Complex Objects</a:t>
            </a:r>
          </a:p>
        </p:txBody>
      </p:sp>
      <p:pic>
        <p:nvPicPr>
          <p:cNvPr id="5" name="Picture 4">
            <a:extLst>
              <a:ext uri="{FF2B5EF4-FFF2-40B4-BE49-F238E27FC236}">
                <a16:creationId xmlns:a16="http://schemas.microsoft.com/office/drawing/2014/main" id="{E52097A2-B767-9406-7160-51C137A0790E}"/>
              </a:ext>
            </a:extLst>
          </p:cNvPr>
          <p:cNvPicPr>
            <a:picLocks noChangeAspect="1"/>
          </p:cNvPicPr>
          <p:nvPr/>
        </p:nvPicPr>
        <p:blipFill>
          <a:blip r:embed="rId2"/>
          <a:stretch>
            <a:fillRect/>
          </a:stretch>
        </p:blipFill>
        <p:spPr>
          <a:xfrm>
            <a:off x="1864869" y="1102659"/>
            <a:ext cx="5414262" cy="3705232"/>
          </a:xfrm>
          <a:prstGeom prst="rect">
            <a:avLst/>
          </a:prstGeom>
        </p:spPr>
      </p:pic>
    </p:spTree>
    <p:extLst>
      <p:ext uri="{BB962C8B-B14F-4D97-AF65-F5344CB8AC3E}">
        <p14:creationId xmlns:p14="http://schemas.microsoft.com/office/powerpoint/2010/main" val="3132751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0F9A-45D2-DBB3-4D5E-0B4B6A89591A}"/>
              </a:ext>
            </a:extLst>
          </p:cNvPr>
          <p:cNvSpPr>
            <a:spLocks noGrp="1"/>
          </p:cNvSpPr>
          <p:nvPr>
            <p:ph type="title"/>
          </p:nvPr>
        </p:nvSpPr>
        <p:spPr/>
        <p:txBody>
          <a:bodyPr>
            <a:normAutofit fontScale="90000"/>
          </a:bodyPr>
          <a:lstStyle/>
          <a:p>
            <a:pPr algn="ctr"/>
            <a:r>
              <a:rPr lang="en-US" dirty="0"/>
              <a:t>Examples of Char Trees</a:t>
            </a:r>
          </a:p>
        </p:txBody>
      </p:sp>
      <p:pic>
        <p:nvPicPr>
          <p:cNvPr id="5" name="Picture 4">
            <a:extLst>
              <a:ext uri="{FF2B5EF4-FFF2-40B4-BE49-F238E27FC236}">
                <a16:creationId xmlns:a16="http://schemas.microsoft.com/office/drawing/2014/main" id="{0C4282DA-2C61-6B94-E35B-8BAB0261E17D}"/>
              </a:ext>
            </a:extLst>
          </p:cNvPr>
          <p:cNvPicPr>
            <a:picLocks noChangeAspect="1"/>
          </p:cNvPicPr>
          <p:nvPr/>
        </p:nvPicPr>
        <p:blipFill>
          <a:blip r:embed="rId2"/>
          <a:stretch>
            <a:fillRect/>
          </a:stretch>
        </p:blipFill>
        <p:spPr>
          <a:xfrm>
            <a:off x="863133" y="1152475"/>
            <a:ext cx="7417733" cy="3310599"/>
          </a:xfrm>
          <a:prstGeom prst="rect">
            <a:avLst/>
          </a:prstGeom>
        </p:spPr>
      </p:pic>
    </p:spTree>
    <p:extLst>
      <p:ext uri="{BB962C8B-B14F-4D97-AF65-F5344CB8AC3E}">
        <p14:creationId xmlns:p14="http://schemas.microsoft.com/office/powerpoint/2010/main" val="2917201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BEAD-7650-DD29-FE84-D6CEC45C823E}"/>
              </a:ext>
            </a:extLst>
          </p:cNvPr>
          <p:cNvSpPr>
            <a:spLocks noGrp="1"/>
          </p:cNvSpPr>
          <p:nvPr>
            <p:ph type="title"/>
          </p:nvPr>
        </p:nvSpPr>
        <p:spPr/>
        <p:txBody>
          <a:bodyPr>
            <a:normAutofit fontScale="90000"/>
          </a:bodyPr>
          <a:lstStyle/>
          <a:p>
            <a:pPr algn="ctr"/>
            <a:r>
              <a:rPr lang="en-US" dirty="0"/>
              <a:t>The Problem</a:t>
            </a:r>
          </a:p>
        </p:txBody>
      </p:sp>
      <p:pic>
        <p:nvPicPr>
          <p:cNvPr id="5" name="Picture 4">
            <a:extLst>
              <a:ext uri="{FF2B5EF4-FFF2-40B4-BE49-F238E27FC236}">
                <a16:creationId xmlns:a16="http://schemas.microsoft.com/office/drawing/2014/main" id="{54C76025-440E-8D89-5CC4-D750FC589D7B}"/>
              </a:ext>
            </a:extLst>
          </p:cNvPr>
          <p:cNvPicPr>
            <a:picLocks noChangeAspect="1"/>
          </p:cNvPicPr>
          <p:nvPr/>
        </p:nvPicPr>
        <p:blipFill>
          <a:blip r:embed="rId2"/>
          <a:stretch>
            <a:fillRect/>
          </a:stretch>
        </p:blipFill>
        <p:spPr>
          <a:xfrm>
            <a:off x="766482" y="1844412"/>
            <a:ext cx="7611035" cy="1737369"/>
          </a:xfrm>
          <a:prstGeom prst="rect">
            <a:avLst/>
          </a:prstGeom>
        </p:spPr>
      </p:pic>
    </p:spTree>
    <p:extLst>
      <p:ext uri="{BB962C8B-B14F-4D97-AF65-F5344CB8AC3E}">
        <p14:creationId xmlns:p14="http://schemas.microsoft.com/office/powerpoint/2010/main" val="1444519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1BC80-0C6E-8F89-7376-8F86B4661B94}"/>
              </a:ext>
            </a:extLst>
          </p:cNvPr>
          <p:cNvSpPr>
            <a:spLocks noGrp="1"/>
          </p:cNvSpPr>
          <p:nvPr>
            <p:ph type="title"/>
          </p:nvPr>
        </p:nvSpPr>
        <p:spPr/>
        <p:txBody>
          <a:bodyPr>
            <a:normAutofit fontScale="90000"/>
          </a:bodyPr>
          <a:lstStyle/>
          <a:p>
            <a:r>
              <a:rPr lang="en-US" dirty="0"/>
              <a:t>Here’s a template! Thanks again, Spring 22!</a:t>
            </a:r>
          </a:p>
        </p:txBody>
      </p:sp>
      <p:sp>
        <p:nvSpPr>
          <p:cNvPr id="3" name="Text Placeholder 2">
            <a:extLst>
              <a:ext uri="{FF2B5EF4-FFF2-40B4-BE49-F238E27FC236}">
                <a16:creationId xmlns:a16="http://schemas.microsoft.com/office/drawing/2014/main" id="{E22DADF9-0D22-F71C-06F2-055D65421AC4}"/>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3BB6D4FF-3701-4E61-4B78-8F2B557321E3}"/>
              </a:ext>
            </a:extLst>
          </p:cNvPr>
          <p:cNvSpPr>
            <a:spLocks noGrp="1"/>
          </p:cNvSpPr>
          <p:nvPr>
            <p:ph type="body" idx="2"/>
          </p:nvPr>
        </p:nvSpPr>
        <p:spPr/>
        <p:txBody>
          <a:bodyPr/>
          <a:lstStyle/>
          <a:p>
            <a:endParaRPr lang="en-US"/>
          </a:p>
        </p:txBody>
      </p:sp>
      <p:pic>
        <p:nvPicPr>
          <p:cNvPr id="6" name="Picture 5">
            <a:extLst>
              <a:ext uri="{FF2B5EF4-FFF2-40B4-BE49-F238E27FC236}">
                <a16:creationId xmlns:a16="http://schemas.microsoft.com/office/drawing/2014/main" id="{EA3A5920-B917-1A3A-F48F-64700F1BDEAD}"/>
              </a:ext>
            </a:extLst>
          </p:cNvPr>
          <p:cNvPicPr>
            <a:picLocks noChangeAspect="1"/>
          </p:cNvPicPr>
          <p:nvPr/>
        </p:nvPicPr>
        <p:blipFill>
          <a:blip r:embed="rId2"/>
          <a:stretch>
            <a:fillRect/>
          </a:stretch>
        </p:blipFill>
        <p:spPr>
          <a:xfrm>
            <a:off x="0" y="1068425"/>
            <a:ext cx="9144000" cy="3821025"/>
          </a:xfrm>
          <a:prstGeom prst="rect">
            <a:avLst/>
          </a:prstGeom>
        </p:spPr>
      </p:pic>
    </p:spTree>
    <p:extLst>
      <p:ext uri="{BB962C8B-B14F-4D97-AF65-F5344CB8AC3E}">
        <p14:creationId xmlns:p14="http://schemas.microsoft.com/office/powerpoint/2010/main" val="1210534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490250" y="526350"/>
            <a:ext cx="67647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Workshop Problems</a:t>
            </a:r>
            <a:endParaRPr/>
          </a:p>
          <a:p>
            <a:pPr marL="0" lvl="0" indent="0" algn="l" rtl="0">
              <a:spcBef>
                <a:spcPts val="0"/>
              </a:spcBef>
              <a:spcAft>
                <a:spcPts val="0"/>
              </a:spcAft>
              <a:buNone/>
            </a:pPr>
            <a:endParaRPr sz="24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490250" y="526350"/>
            <a:ext cx="78354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Welcome in!</a:t>
            </a:r>
            <a:endParaRPr/>
          </a:p>
          <a:p>
            <a:pPr marL="0" lvl="0" indent="0" algn="l" rtl="0">
              <a:spcBef>
                <a:spcPts val="0"/>
              </a:spcBef>
              <a:spcAft>
                <a:spcPts val="0"/>
              </a:spcAft>
              <a:buNone/>
            </a:pPr>
            <a:r>
              <a:rPr lang="en" sz="3000" b="0"/>
              <a:t>Grab your nametag and the workshop problems from the front</a:t>
            </a:r>
            <a:endParaRPr sz="3000" b="0"/>
          </a:p>
          <a:p>
            <a:pPr marL="0" lvl="0" indent="0" algn="l" rtl="0">
              <a:spcBef>
                <a:spcPts val="0"/>
              </a:spcBef>
              <a:spcAft>
                <a:spcPts val="0"/>
              </a:spcAft>
              <a:buNone/>
            </a:pPr>
            <a:endParaRPr sz="30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Announcements</a:t>
            </a:r>
            <a:endParaRPr dirty="0"/>
          </a:p>
        </p:txBody>
      </p:sp>
      <p:sp>
        <p:nvSpPr>
          <p:cNvPr id="70" name="Google Shape;70;p15"/>
          <p:cNvSpPr txBox="1">
            <a:spLocks noGrp="1"/>
          </p:cNvSpPr>
          <p:nvPr>
            <p:ph type="body" idx="1"/>
          </p:nvPr>
        </p:nvSpPr>
        <p:spPr>
          <a:xfrm>
            <a:off x="311700" y="1170325"/>
            <a:ext cx="7640700" cy="3878100"/>
          </a:xfrm>
          <a:prstGeom prst="rect">
            <a:avLst/>
          </a:prstGeom>
        </p:spPr>
        <p:txBody>
          <a:bodyPr spcFirstLastPara="1" wrap="square" lIns="91425" tIns="91425" rIns="91425" bIns="91425" anchor="ctr" anchorCtr="0">
            <a:normAutofit/>
          </a:bodyPr>
          <a:lstStyle/>
          <a:p>
            <a:pPr algn="l" rtl="0">
              <a:buFont typeface="Arial" panose="020B0604020202020204" pitchFamily="34" charset="0"/>
              <a:buChar char="•"/>
            </a:pPr>
            <a:r>
              <a:rPr lang="en-US" sz="2000" b="0" i="0" dirty="0">
                <a:solidFill>
                  <a:schemeClr val="tx1"/>
                </a:solidFill>
                <a:effectLst/>
                <a:latin typeface="Open Sans" panose="020B0604020202020204" pitchFamily="34" charset="0"/>
              </a:rPr>
              <a:t>Quick Check 8 due Monday, February 27</a:t>
            </a:r>
            <a:r>
              <a:rPr lang="en-US" sz="2000" b="0" i="0" baseline="30000" dirty="0">
                <a:solidFill>
                  <a:schemeClr val="tx1"/>
                </a:solidFill>
                <a:effectLst/>
                <a:latin typeface="Open Sans" panose="020B0604020202020204" pitchFamily="34" charset="0"/>
              </a:rPr>
              <a:t>th</a:t>
            </a:r>
            <a:r>
              <a:rPr lang="en-US" sz="2000" b="0" i="0" dirty="0">
                <a:solidFill>
                  <a:schemeClr val="tx1"/>
                </a:solidFill>
                <a:effectLst/>
                <a:latin typeface="Open Sans" panose="020B0604020202020204" pitchFamily="34" charset="0"/>
              </a:rPr>
              <a:t> @ 11:59PM	</a:t>
            </a:r>
          </a:p>
          <a:p>
            <a:pPr algn="l" rtl="0">
              <a:buFont typeface="Arial" panose="020B0604020202020204" pitchFamily="34" charset="0"/>
              <a:buChar char="•"/>
            </a:pPr>
            <a:r>
              <a:rPr lang="en-US" sz="2000" dirty="0">
                <a:solidFill>
                  <a:srgbClr val="3F4350"/>
                </a:solidFill>
                <a:latin typeface="Open Sans" panose="020B0606030504020204" pitchFamily="34" charset="0"/>
              </a:rPr>
              <a:t>*** Imposter Syndrome Reflection due Monday, February 27</a:t>
            </a:r>
            <a:r>
              <a:rPr lang="en-US" sz="2000" baseline="30000" dirty="0">
                <a:solidFill>
                  <a:srgbClr val="3F4350"/>
                </a:solidFill>
                <a:latin typeface="Open Sans" panose="020B0606030504020204" pitchFamily="34" charset="0"/>
              </a:rPr>
              <a:t>th</a:t>
            </a:r>
            <a:r>
              <a:rPr lang="en-US" sz="2000" dirty="0">
                <a:solidFill>
                  <a:srgbClr val="3F4350"/>
                </a:solidFill>
                <a:latin typeface="Open Sans" panose="020B0606030504020204" pitchFamily="34" charset="0"/>
              </a:rPr>
              <a:t> @ 11:59PM ***</a:t>
            </a:r>
            <a:endParaRPr lang="en-US" sz="2000" b="0" i="0" dirty="0">
              <a:solidFill>
                <a:srgbClr val="3F4350"/>
              </a:solidFill>
              <a:effectLst/>
              <a:latin typeface="Open Sans" panose="020B0606030504020204" pitchFamily="34" charset="0"/>
            </a:endParaRPr>
          </a:p>
          <a:p>
            <a:pPr>
              <a:buFont typeface="Arial" panose="020B0604020202020204" pitchFamily="34" charset="0"/>
              <a:buChar char="•"/>
            </a:pPr>
            <a:r>
              <a:rPr lang="en-US" sz="2000" dirty="0">
                <a:solidFill>
                  <a:schemeClr val="tx1"/>
                </a:solidFill>
                <a:latin typeface="Open Sans" panose="020B0606030504020204" pitchFamily="34" charset="0"/>
              </a:rPr>
              <a:t>Next Workshop (Week 9) will feature an Impostor Syndrome panel with the Tas in addition to standard workshop problems</a:t>
            </a:r>
            <a:endParaRPr lang="en-US" sz="2000" b="0" i="0" dirty="0">
              <a:solidFill>
                <a:schemeClr val="tx1"/>
              </a:solidFill>
              <a:effectLst/>
              <a:latin typeface="Open Sans" panose="020B0606030504020204" pitchFamily="34" charset="0"/>
            </a:endParaRPr>
          </a:p>
          <a:p>
            <a:pPr>
              <a:buFont typeface="Arial" panose="020B0604020202020204" pitchFamily="34" charset="0"/>
              <a:buChar char="•"/>
            </a:pPr>
            <a:r>
              <a:rPr lang="en-US" sz="2000" b="0" i="0" dirty="0">
                <a:solidFill>
                  <a:schemeClr val="tx2">
                    <a:lumMod val="50000"/>
                  </a:schemeClr>
                </a:solidFill>
                <a:effectLst/>
                <a:latin typeface="Open Sans" panose="020B0606030504020204" pitchFamily="34" charset="0"/>
              </a:rPr>
              <a:t>Start thinking of questions to ask or t</a:t>
            </a:r>
            <a:r>
              <a:rPr lang="en-US" sz="2000" dirty="0">
                <a:solidFill>
                  <a:schemeClr val="tx2">
                    <a:lumMod val="50000"/>
                  </a:schemeClr>
                </a:solidFill>
                <a:latin typeface="Open Sans" panose="020B0606030504020204" pitchFamily="34" charset="0"/>
              </a:rPr>
              <a:t>opics of discussion </a:t>
            </a:r>
            <a:r>
              <a:rPr lang="en-US" sz="2000" dirty="0">
                <a:solidFill>
                  <a:schemeClr val="tx2">
                    <a:lumMod val="50000"/>
                  </a:schemeClr>
                </a:solidFill>
                <a:latin typeface="Open Sans" panose="020B0606030504020204" pitchFamily="34" charset="0"/>
                <a:sym typeface="Wingdings" panose="05000000000000000000" pitchFamily="2" charset="2"/>
              </a:rPr>
              <a:t></a:t>
            </a:r>
            <a:endParaRPr lang="en-US" sz="2800" b="0" i="0" dirty="0">
              <a:solidFill>
                <a:srgbClr val="3F4350"/>
              </a:solidFill>
              <a:effectLst/>
              <a:latin typeface="Open Sans"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Conceptual Review</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63C79-4584-7366-80D4-DBCEC602950F}"/>
              </a:ext>
            </a:extLst>
          </p:cNvPr>
          <p:cNvSpPr>
            <a:spLocks noGrp="1"/>
          </p:cNvSpPr>
          <p:nvPr>
            <p:ph type="title"/>
          </p:nvPr>
        </p:nvSpPr>
        <p:spPr/>
        <p:txBody>
          <a:bodyPr>
            <a:normAutofit fontScale="90000"/>
          </a:bodyPr>
          <a:lstStyle/>
          <a:p>
            <a:r>
              <a:rPr lang="en-US" dirty="0"/>
              <a:t>Structural Induction</a:t>
            </a:r>
          </a:p>
        </p:txBody>
      </p:sp>
      <p:sp>
        <p:nvSpPr>
          <p:cNvPr id="3" name="Text Placeholder 2">
            <a:extLst>
              <a:ext uri="{FF2B5EF4-FFF2-40B4-BE49-F238E27FC236}">
                <a16:creationId xmlns:a16="http://schemas.microsoft.com/office/drawing/2014/main" id="{30270545-4FE5-1087-2E4E-09C3E3081EF3}"/>
              </a:ext>
            </a:extLst>
          </p:cNvPr>
          <p:cNvSpPr>
            <a:spLocks noGrp="1"/>
          </p:cNvSpPr>
          <p:nvPr>
            <p:ph type="body" idx="1"/>
          </p:nvPr>
        </p:nvSpPr>
        <p:spPr/>
        <p:txBody>
          <a:bodyPr/>
          <a:lstStyle/>
          <a:p>
            <a:r>
              <a:rPr lang="en-US" dirty="0"/>
              <a:t>A lot of students are confused by Structural Induction when they first see it, but it is the same in principle as Weak/Strong Induction.</a:t>
            </a:r>
          </a:p>
          <a:p>
            <a:r>
              <a:rPr lang="en-US" dirty="0"/>
              <a:t>We prove that a statement is true about a set by assuming that it holds for an arbitrary member of the set and then showing that it must also hold for the next element in the set.</a:t>
            </a:r>
          </a:p>
        </p:txBody>
      </p:sp>
      <p:sp>
        <p:nvSpPr>
          <p:cNvPr id="4" name="Text Placeholder 3">
            <a:extLst>
              <a:ext uri="{FF2B5EF4-FFF2-40B4-BE49-F238E27FC236}">
                <a16:creationId xmlns:a16="http://schemas.microsoft.com/office/drawing/2014/main" id="{87D9C96D-9581-A4FD-533D-B9D685808925}"/>
              </a:ext>
            </a:extLst>
          </p:cNvPr>
          <p:cNvSpPr>
            <a:spLocks noGrp="1"/>
          </p:cNvSpPr>
          <p:nvPr>
            <p:ph type="body" idx="2"/>
          </p:nvPr>
        </p:nvSpPr>
        <p:spPr/>
        <p:txBody>
          <a:bodyPr/>
          <a:lstStyle/>
          <a:p>
            <a:r>
              <a:rPr lang="en-US" dirty="0"/>
              <a:t>However, in Structural Induction, we are working with Recursively Defined sets!</a:t>
            </a:r>
          </a:p>
          <a:p>
            <a:r>
              <a:rPr lang="en-US" dirty="0"/>
              <a:t>Structural Induction problems have many interesting variations often involving things like Binary Trees, Strings, CFGs (foreshadowing…)</a:t>
            </a:r>
          </a:p>
        </p:txBody>
      </p:sp>
    </p:spTree>
    <p:extLst>
      <p:ext uri="{BB962C8B-B14F-4D97-AF65-F5344CB8AC3E}">
        <p14:creationId xmlns:p14="http://schemas.microsoft.com/office/powerpoint/2010/main" val="208023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54C9F-BA05-E015-6BE9-EABE3509188B}"/>
              </a:ext>
            </a:extLst>
          </p:cNvPr>
          <p:cNvSpPr>
            <a:spLocks noGrp="1"/>
          </p:cNvSpPr>
          <p:nvPr>
            <p:ph type="title"/>
          </p:nvPr>
        </p:nvSpPr>
        <p:spPr/>
        <p:txBody>
          <a:bodyPr>
            <a:normAutofit fontScale="90000"/>
          </a:bodyPr>
          <a:lstStyle/>
          <a:p>
            <a:r>
              <a:rPr lang="en-US" dirty="0"/>
              <a:t>Refresher: Recursively Defined Sets</a:t>
            </a:r>
          </a:p>
        </p:txBody>
      </p:sp>
      <p:sp>
        <p:nvSpPr>
          <p:cNvPr id="3" name="Text Placeholder 2">
            <a:extLst>
              <a:ext uri="{FF2B5EF4-FFF2-40B4-BE49-F238E27FC236}">
                <a16:creationId xmlns:a16="http://schemas.microsoft.com/office/drawing/2014/main" id="{576FFFF4-6943-D30C-A5F8-62BBE3BF64C4}"/>
              </a:ext>
            </a:extLst>
          </p:cNvPr>
          <p:cNvSpPr>
            <a:spLocks noGrp="1"/>
          </p:cNvSpPr>
          <p:nvPr>
            <p:ph type="body" idx="1"/>
          </p:nvPr>
        </p:nvSpPr>
        <p:spPr>
          <a:xfrm>
            <a:off x="311700" y="1152475"/>
            <a:ext cx="8173394" cy="3365737"/>
          </a:xfrm>
        </p:spPr>
        <p:txBody>
          <a:bodyPr>
            <a:normAutofit/>
          </a:bodyPr>
          <a:lstStyle/>
          <a:p>
            <a:r>
              <a:rPr lang="en-US" dirty="0"/>
              <a:t>A recursively defined set has three components:</a:t>
            </a:r>
          </a:p>
          <a:p>
            <a:r>
              <a:rPr lang="en-US" dirty="0"/>
              <a:t>Basis Step – Essentially the base case for the set, often this will be 0 for a set of integers, the empty string for a set of strings, a root node for a binary tree, etc.</a:t>
            </a:r>
          </a:p>
          <a:p>
            <a:r>
              <a:rPr lang="en-US" dirty="0"/>
              <a:t>Recursive Step – The rules by which we go from step K to step K+1. Note that there can be more than one!</a:t>
            </a:r>
          </a:p>
          <a:p>
            <a:r>
              <a:rPr lang="en-US" dirty="0"/>
              <a:t>Exclusion Rule – This rule states that every element of the set is generated either by the basis step alone or the basis step and some combination of applications of the recursive step</a:t>
            </a:r>
          </a:p>
          <a:p>
            <a:r>
              <a:rPr lang="en-US" dirty="0"/>
              <a:t>Typically, we don’t explicitly state the exclusion rule.</a:t>
            </a:r>
          </a:p>
          <a:p>
            <a:r>
              <a:rPr lang="en-US" dirty="0"/>
              <a:t>These recursively defined sets are also the basis for </a:t>
            </a:r>
            <a:r>
              <a:rPr lang="en-US" dirty="0" err="1"/>
              <a:t>RegEx</a:t>
            </a:r>
            <a:r>
              <a:rPr lang="en-US" dirty="0"/>
              <a:t> and CFGs!</a:t>
            </a:r>
          </a:p>
        </p:txBody>
      </p:sp>
    </p:spTree>
    <p:extLst>
      <p:ext uri="{BB962C8B-B14F-4D97-AF65-F5344CB8AC3E}">
        <p14:creationId xmlns:p14="http://schemas.microsoft.com/office/powerpoint/2010/main" val="394327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8A2EB-8F00-259F-5102-E8AB8D8B5478}"/>
              </a:ext>
            </a:extLst>
          </p:cNvPr>
          <p:cNvSpPr>
            <a:spLocks noGrp="1"/>
          </p:cNvSpPr>
          <p:nvPr>
            <p:ph type="title"/>
          </p:nvPr>
        </p:nvSpPr>
        <p:spPr/>
        <p:txBody>
          <a:bodyPr>
            <a:normAutofit fontScale="90000"/>
          </a:bodyPr>
          <a:lstStyle/>
          <a:p>
            <a:r>
              <a:rPr lang="en-US" dirty="0"/>
              <a:t>Example: Spring 22 Lecture 19</a:t>
            </a:r>
          </a:p>
        </p:txBody>
      </p:sp>
      <p:sp>
        <p:nvSpPr>
          <p:cNvPr id="3" name="Text Placeholder 2">
            <a:extLst>
              <a:ext uri="{FF2B5EF4-FFF2-40B4-BE49-F238E27FC236}">
                <a16:creationId xmlns:a16="http://schemas.microsoft.com/office/drawing/2014/main" id="{2634D3F6-B438-88C3-ACAA-C1650B7111B7}"/>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401B2D20-7952-FF6B-2904-163CF179B4DD}"/>
              </a:ext>
            </a:extLst>
          </p:cNvPr>
          <p:cNvSpPr>
            <a:spLocks noGrp="1"/>
          </p:cNvSpPr>
          <p:nvPr>
            <p:ph type="body" idx="2"/>
          </p:nvPr>
        </p:nvSpPr>
        <p:spPr/>
        <p:txBody>
          <a:bodyPr/>
          <a:lstStyle/>
          <a:p>
            <a:endParaRPr lang="en-US"/>
          </a:p>
        </p:txBody>
      </p:sp>
      <p:pic>
        <p:nvPicPr>
          <p:cNvPr id="6" name="Picture 5">
            <a:extLst>
              <a:ext uri="{FF2B5EF4-FFF2-40B4-BE49-F238E27FC236}">
                <a16:creationId xmlns:a16="http://schemas.microsoft.com/office/drawing/2014/main" id="{4F61AF47-C3E6-9F0C-F45B-106DD66FE3B7}"/>
              </a:ext>
            </a:extLst>
          </p:cNvPr>
          <p:cNvPicPr>
            <a:picLocks noChangeAspect="1"/>
          </p:cNvPicPr>
          <p:nvPr/>
        </p:nvPicPr>
        <p:blipFill>
          <a:blip r:embed="rId2"/>
          <a:stretch>
            <a:fillRect/>
          </a:stretch>
        </p:blipFill>
        <p:spPr>
          <a:xfrm>
            <a:off x="0" y="1068425"/>
            <a:ext cx="9144000" cy="3453724"/>
          </a:xfrm>
          <a:prstGeom prst="rect">
            <a:avLst/>
          </a:prstGeom>
        </p:spPr>
      </p:pic>
    </p:spTree>
    <p:extLst>
      <p:ext uri="{BB962C8B-B14F-4D97-AF65-F5344CB8AC3E}">
        <p14:creationId xmlns:p14="http://schemas.microsoft.com/office/powerpoint/2010/main" val="257960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D7E-BB63-881F-4A45-69411CCE1146}"/>
              </a:ext>
            </a:extLst>
          </p:cNvPr>
          <p:cNvSpPr>
            <a:spLocks noGrp="1"/>
          </p:cNvSpPr>
          <p:nvPr>
            <p:ph type="title"/>
          </p:nvPr>
        </p:nvSpPr>
        <p:spPr/>
        <p:txBody>
          <a:bodyPr>
            <a:normAutofit fontScale="90000"/>
          </a:bodyPr>
          <a:lstStyle/>
          <a:p>
            <a:r>
              <a:rPr lang="en-US" dirty="0"/>
              <a:t>Back to Structural Induction</a:t>
            </a:r>
          </a:p>
        </p:txBody>
      </p:sp>
      <p:sp>
        <p:nvSpPr>
          <p:cNvPr id="3" name="Text Placeholder 2">
            <a:extLst>
              <a:ext uri="{FF2B5EF4-FFF2-40B4-BE49-F238E27FC236}">
                <a16:creationId xmlns:a16="http://schemas.microsoft.com/office/drawing/2014/main" id="{72280732-0203-A02B-2A70-C78B79581355}"/>
              </a:ext>
            </a:extLst>
          </p:cNvPr>
          <p:cNvSpPr>
            <a:spLocks noGrp="1"/>
          </p:cNvSpPr>
          <p:nvPr>
            <p:ph type="body" idx="1"/>
          </p:nvPr>
        </p:nvSpPr>
        <p:spPr>
          <a:xfrm>
            <a:off x="311700" y="1152475"/>
            <a:ext cx="8520600" cy="3416400"/>
          </a:xfrm>
        </p:spPr>
        <p:txBody>
          <a:bodyPr/>
          <a:lstStyle/>
          <a:p>
            <a:r>
              <a:rPr lang="en-US" dirty="0"/>
              <a:t>As we said, Structural Induction is very similar to Weak and Strong Induction conceptually but there are a few key things to keep in mind:</a:t>
            </a:r>
          </a:p>
          <a:p>
            <a:r>
              <a:rPr lang="en-US" dirty="0"/>
              <a:t>Your Base Case is going to correspond with the Basis Step of the recursive set definition. We have to prove the predicate holds at the lowest level and build our argument up!</a:t>
            </a:r>
          </a:p>
          <a:p>
            <a:r>
              <a:rPr lang="en-US" dirty="0"/>
              <a:t>It is possible that our recursive set will have more than one Recursive Step/Rule, if that’s the case then we will need to have more than one Inductive Step in our proof. **You must have one inductive step for each recursive step/rule.**</a:t>
            </a:r>
          </a:p>
          <a:p>
            <a:r>
              <a:rPr lang="en-US" dirty="0"/>
              <a:t>So how does Structural Induction even work???</a:t>
            </a:r>
          </a:p>
          <a:p>
            <a:r>
              <a:rPr lang="en-US" dirty="0"/>
              <a:t>Think of each element of the set S as being generated by some K applications of the recursive rule. If we assume the predicate is true for some arbitrary element of the set and then show that the predicate still holds after every possible recursive rule application, we have proven the predicate for all members of the set.</a:t>
            </a:r>
          </a:p>
          <a:p>
            <a:r>
              <a:rPr lang="en-US" dirty="0"/>
              <a:t>This is analogous to showing P(K) implies P(K+1)</a:t>
            </a:r>
          </a:p>
        </p:txBody>
      </p:sp>
    </p:spTree>
    <p:extLst>
      <p:ext uri="{BB962C8B-B14F-4D97-AF65-F5344CB8AC3E}">
        <p14:creationId xmlns:p14="http://schemas.microsoft.com/office/powerpoint/2010/main" val="377546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1BC80-0C6E-8F89-7376-8F86B4661B94}"/>
              </a:ext>
            </a:extLst>
          </p:cNvPr>
          <p:cNvSpPr>
            <a:spLocks noGrp="1"/>
          </p:cNvSpPr>
          <p:nvPr>
            <p:ph type="title"/>
          </p:nvPr>
        </p:nvSpPr>
        <p:spPr/>
        <p:txBody>
          <a:bodyPr>
            <a:normAutofit fontScale="90000"/>
          </a:bodyPr>
          <a:lstStyle/>
          <a:p>
            <a:r>
              <a:rPr lang="en-US" dirty="0"/>
              <a:t>Here’s a template! Thanks again, Spring 22!</a:t>
            </a:r>
          </a:p>
        </p:txBody>
      </p:sp>
      <p:sp>
        <p:nvSpPr>
          <p:cNvPr id="3" name="Text Placeholder 2">
            <a:extLst>
              <a:ext uri="{FF2B5EF4-FFF2-40B4-BE49-F238E27FC236}">
                <a16:creationId xmlns:a16="http://schemas.microsoft.com/office/drawing/2014/main" id="{E22DADF9-0D22-F71C-06F2-055D65421AC4}"/>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3BB6D4FF-3701-4E61-4B78-8F2B557321E3}"/>
              </a:ext>
            </a:extLst>
          </p:cNvPr>
          <p:cNvSpPr>
            <a:spLocks noGrp="1"/>
          </p:cNvSpPr>
          <p:nvPr>
            <p:ph type="body" idx="2"/>
          </p:nvPr>
        </p:nvSpPr>
        <p:spPr/>
        <p:txBody>
          <a:bodyPr/>
          <a:lstStyle/>
          <a:p>
            <a:endParaRPr lang="en-US"/>
          </a:p>
        </p:txBody>
      </p:sp>
      <p:pic>
        <p:nvPicPr>
          <p:cNvPr id="6" name="Picture 5">
            <a:extLst>
              <a:ext uri="{FF2B5EF4-FFF2-40B4-BE49-F238E27FC236}">
                <a16:creationId xmlns:a16="http://schemas.microsoft.com/office/drawing/2014/main" id="{EA3A5920-B917-1A3A-F48F-64700F1BDEAD}"/>
              </a:ext>
            </a:extLst>
          </p:cNvPr>
          <p:cNvPicPr>
            <a:picLocks noChangeAspect="1"/>
          </p:cNvPicPr>
          <p:nvPr/>
        </p:nvPicPr>
        <p:blipFill>
          <a:blip r:embed="rId2"/>
          <a:stretch>
            <a:fillRect/>
          </a:stretch>
        </p:blipFill>
        <p:spPr>
          <a:xfrm>
            <a:off x="0" y="1068425"/>
            <a:ext cx="9144000" cy="3821025"/>
          </a:xfrm>
          <a:prstGeom prst="rect">
            <a:avLst/>
          </a:prstGeom>
        </p:spPr>
      </p:pic>
    </p:spTree>
    <p:extLst>
      <p:ext uri="{BB962C8B-B14F-4D97-AF65-F5344CB8AC3E}">
        <p14:creationId xmlns:p14="http://schemas.microsoft.com/office/powerpoint/2010/main" val="2688413695"/>
      </p:ext>
    </p:extLst>
  </p:cSld>
  <p:clrMapOvr>
    <a:masterClrMapping/>
  </p:clrMapOvr>
</p:sld>
</file>

<file path=ppt/theme/theme1.xml><?xml version="1.0" encoding="utf-8"?>
<a:theme xmlns:a="http://schemas.openxmlformats.org/drawingml/2006/main" name="Plum">
  <a:themeElements>
    <a:clrScheme name="Plum">
      <a:dk1>
        <a:srgbClr val="563596"/>
      </a:dk1>
      <a:lt1>
        <a:srgbClr val="FFFFFF"/>
      </a:lt1>
      <a:dk2>
        <a:srgbClr val="000000"/>
      </a:dk2>
      <a:lt2>
        <a:srgbClr val="7F7F7F"/>
      </a:lt2>
      <a:accent1>
        <a:srgbClr val="333333"/>
      </a:accent1>
      <a:accent2>
        <a:srgbClr val="4B2E83"/>
      </a:accent2>
      <a:accent3>
        <a:srgbClr val="643DAF"/>
      </a:accent3>
      <a:accent4>
        <a:srgbClr val="85754D"/>
      </a:accent4>
      <a:accent5>
        <a:srgbClr val="009688"/>
      </a:accent5>
      <a:accent6>
        <a:srgbClr val="B7A57A"/>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906</Words>
  <Application>Microsoft Office PowerPoint</Application>
  <PresentationFormat>On-screen Show (16:9)</PresentationFormat>
  <Paragraphs>63</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Source Sans Pro</vt:lpstr>
      <vt:lpstr>Open Sans</vt:lpstr>
      <vt:lpstr>Arial</vt:lpstr>
      <vt:lpstr>Raleway</vt:lpstr>
      <vt:lpstr>Plum</vt:lpstr>
      <vt:lpstr>Week 8</vt:lpstr>
      <vt:lpstr>Welcome in! Grab your nametag and the workshop problems from the front </vt:lpstr>
      <vt:lpstr>Announcements</vt:lpstr>
      <vt:lpstr>Conceptual Review</vt:lpstr>
      <vt:lpstr>Structural Induction</vt:lpstr>
      <vt:lpstr>Refresher: Recursively Defined Sets</vt:lpstr>
      <vt:lpstr>Example: Spring 22 Lecture 19</vt:lpstr>
      <vt:lpstr>Back to Structural Induction</vt:lpstr>
      <vt:lpstr>Here’s a template! Thanks again, Spring 22!</vt:lpstr>
      <vt:lpstr>Regular Expressions (RegEx)</vt:lpstr>
      <vt:lpstr>RegEx Recursive Rules (Operations)</vt:lpstr>
      <vt:lpstr>Notes about RegEx</vt:lpstr>
      <vt:lpstr>Example Problem</vt:lpstr>
      <vt:lpstr>Structural Induction on Complex Objects</vt:lpstr>
      <vt:lpstr>Examples of Char Trees</vt:lpstr>
      <vt:lpstr>The Problem</vt:lpstr>
      <vt:lpstr>Here’s a template! Thanks again, Spring 22!</vt:lpstr>
      <vt:lpstr>Workshop Problems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dc:title>
  <dc:creator>Cade Dillon</dc:creator>
  <cp:lastModifiedBy>Cade Dillon</cp:lastModifiedBy>
  <cp:revision>13</cp:revision>
  <dcterms:modified xsi:type="dcterms:W3CDTF">2023-02-20T01:48:38Z</dcterms:modified>
</cp:coreProperties>
</file>