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2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embeddings/oleObject3.bin" ContentType="application/vnd.openxmlformats-officedocument.oleObject"/>
  <Override PartName="/ppt/notesSlides/notesSlide12.xml" ContentType="application/vnd.openxmlformats-officedocument.presentationml.notesSlide+xml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5" r:id="rId1"/>
  </p:sldMasterIdLst>
  <p:notesMasterIdLst>
    <p:notesMasterId r:id="rId42"/>
  </p:notesMasterIdLst>
  <p:sldIdLst>
    <p:sldId id="256" r:id="rId2"/>
    <p:sldId id="297" r:id="rId3"/>
    <p:sldId id="259" r:id="rId4"/>
    <p:sldId id="257" r:id="rId5"/>
    <p:sldId id="258" r:id="rId6"/>
    <p:sldId id="260" r:id="rId7"/>
    <p:sldId id="298" r:id="rId8"/>
    <p:sldId id="261" r:id="rId9"/>
    <p:sldId id="262" r:id="rId10"/>
    <p:sldId id="296" r:id="rId11"/>
    <p:sldId id="265" r:id="rId12"/>
    <p:sldId id="266" r:id="rId13"/>
    <p:sldId id="267" r:id="rId14"/>
    <p:sldId id="268" r:id="rId15"/>
    <p:sldId id="299" r:id="rId16"/>
    <p:sldId id="269" r:id="rId17"/>
    <p:sldId id="270" r:id="rId18"/>
    <p:sldId id="271" r:id="rId19"/>
    <p:sldId id="274" r:id="rId20"/>
    <p:sldId id="272" r:id="rId21"/>
    <p:sldId id="273" r:id="rId22"/>
    <p:sldId id="275" r:id="rId23"/>
    <p:sldId id="291" r:id="rId24"/>
    <p:sldId id="276" r:id="rId25"/>
    <p:sldId id="300" r:id="rId26"/>
    <p:sldId id="286" r:id="rId27"/>
    <p:sldId id="284" r:id="rId28"/>
    <p:sldId id="279" r:id="rId29"/>
    <p:sldId id="281" r:id="rId30"/>
    <p:sldId id="280" r:id="rId31"/>
    <p:sldId id="282" r:id="rId32"/>
    <p:sldId id="283" r:id="rId33"/>
    <p:sldId id="285" r:id="rId34"/>
    <p:sldId id="287" r:id="rId35"/>
    <p:sldId id="288" r:id="rId36"/>
    <p:sldId id="289" r:id="rId37"/>
    <p:sldId id="293" r:id="rId38"/>
    <p:sldId id="294" r:id="rId39"/>
    <p:sldId id="295" r:id="rId40"/>
    <p:sldId id="290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DFC"/>
    <a:srgbClr val="F4F4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67" autoAdjust="0"/>
    <p:restoredTop sz="92168" autoAdjust="0"/>
  </p:normalViewPr>
  <p:slideViewPr>
    <p:cSldViewPr snapToGrid="0" snapToObjects="1">
      <p:cViewPr>
        <p:scale>
          <a:sx n="103" d="100"/>
          <a:sy n="103" d="100"/>
        </p:scale>
        <p:origin x="-10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65C00-7928-C24C-AFF0-847D680C3321}" type="datetimeFigureOut">
              <a:rPr lang="en-US" smtClean="0"/>
              <a:t>3/2/16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57E23-C91E-4F4C-9C4B-E8865BA8F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580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Where we are</a:t>
            </a:r>
          </a:p>
          <a:p>
            <a:r>
              <a:rPr lang="en-US" dirty="0" smtClean="0"/>
              <a:t>Big</a:t>
            </a:r>
            <a:r>
              <a:rPr lang="en-US" baseline="0" dirty="0" smtClean="0"/>
              <a:t> Data </a:t>
            </a:r>
          </a:p>
          <a:p>
            <a:r>
              <a:rPr lang="en-US" baseline="0" dirty="0" smtClean="0"/>
              <a:t>    * 2.5 Quintillion bytes of data a day (25 with 17 0s US 29 UK)</a:t>
            </a:r>
          </a:p>
          <a:p>
            <a:r>
              <a:rPr lang="en-US" baseline="0" dirty="0" smtClean="0"/>
              <a:t>    * “90% of the world’s data was produced in the last two years” - SINTEF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57E23-C91E-4F4C-9C4B-E8865BA8F1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6870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57E23-C91E-4F4C-9C4B-E8865BA8F16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9236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</a:t>
            </a:r>
            <a:r>
              <a:rPr lang="en-US" baseline="0" dirty="0" smtClean="0"/>
              <a:t> to cheese festival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happens if we lower the threshold? </a:t>
            </a:r>
          </a:p>
          <a:p>
            <a:endParaRPr lang="en-US" dirty="0"/>
          </a:p>
          <a:p>
            <a:r>
              <a:rPr lang="en-US" dirty="0"/>
              <a:t>----- Meeting Notes (3/5/15 16:56) -----</a:t>
            </a:r>
          </a:p>
          <a:p>
            <a:r>
              <a:rPr lang="en-US" dirty="0"/>
              <a:t>Lower to 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57E23-C91E-4F4C-9C4B-E8865BA8F16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437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Put together</a:t>
            </a:r>
            <a:r>
              <a:rPr lang="en-US" baseline="0" dirty="0" smtClean="0"/>
              <a:t> a bunch of simple neurons to achieve more complex behavior</a:t>
            </a:r>
          </a:p>
          <a:p>
            <a:endParaRPr lang="en-US" baseline="0" dirty="0" smtClean="0"/>
          </a:p>
          <a:p>
            <a:r>
              <a:rPr lang="en-US" baseline="0" dirty="0" smtClean="0"/>
              <a:t>Second layer neurons can make more abstract and complicated decisions based on the outputs of the first layer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57E23-C91E-4F4C-9C4B-E8865BA8F16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92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some ideas of things I can do to figure out if this student gets into college?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57E23-C91E-4F4C-9C4B-E8865BA8F1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33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(3/5/15 17:14) -----</a:t>
            </a:r>
          </a:p>
          <a:p>
            <a:r>
              <a:rPr lang="en-US"/>
              <a:t>Entropy of tree versus list</a:t>
            </a:r>
          </a:p>
          <a:p>
            <a:endParaRPr lang="en-US"/>
          </a:p>
          <a:p>
            <a:r>
              <a:rPr lang="en-US"/>
              <a:t>What is easier to guess from?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57E23-C91E-4F4C-9C4B-E8865BA8F1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021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57E23-C91E-4F4C-9C4B-E8865BA8F16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12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some ideas of things I can do to figure out if this student gets into college?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57E23-C91E-4F4C-9C4B-E8865BA8F16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33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r>
              <a:rPr lang="en-US" baseline="0" dirty="0" smtClean="0"/>
              <a:t> could I split on? </a:t>
            </a:r>
          </a:p>
          <a:p>
            <a:r>
              <a:rPr lang="en-US" baseline="0" dirty="0" smtClean="0"/>
              <a:t>----- Meeting Notes (3/5/15 16:49) -----</a:t>
            </a:r>
          </a:p>
          <a:p>
            <a:r>
              <a:rPr lang="en-US" baseline="0" dirty="0" smtClean="0"/>
              <a:t>GPA 2.75</a:t>
            </a:r>
          </a:p>
          <a:p>
            <a:r>
              <a:rPr lang="en-US" baseline="0" dirty="0" smtClean="0"/>
              <a:t>GPA 3.6</a:t>
            </a:r>
          </a:p>
          <a:p>
            <a:r>
              <a:rPr lang="en-US" baseline="0" dirty="0" smtClean="0"/>
              <a:t>----- Meeting Notes (4/16/15 16:21) -----</a:t>
            </a:r>
          </a:p>
          <a:p>
            <a:r>
              <a:rPr lang="en-US" baseline="0" dirty="0" smtClean="0"/>
              <a:t>When do I stop splitting?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57E23-C91E-4F4C-9C4B-E8865BA8F16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5281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Studying </a:t>
            </a:r>
            <a:r>
              <a:rPr lang="en-US" dirty="0"/>
              <a:t>for exam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57E23-C91E-4F4C-9C4B-E8865BA8F16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98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(3/5/15 16:47) -----</a:t>
            </a:r>
          </a:p>
          <a:p>
            <a:r>
              <a:rPr lang="en-US"/>
              <a:t>How do we measure how well we are doing?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57E23-C91E-4F4C-9C4B-E8865BA8F16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025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the parameters I am changing? Theta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57E23-C91E-4F4C-9C4B-E8865BA8F16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155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C296-1C4F-364C-809F-95AFFFA0F3B2}" type="datetimeFigureOut">
              <a:rPr lang="en-US" smtClean="0"/>
              <a:t>3/2/16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FEC2-60BA-1E4D-A7A6-D4F676BC0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60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C296-1C4F-364C-809F-95AFFFA0F3B2}" type="datetimeFigureOut">
              <a:rPr lang="en-US" smtClean="0"/>
              <a:t>3/2/16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FEC2-60BA-1E4D-A7A6-D4F676BC0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5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C296-1C4F-364C-809F-95AFFFA0F3B2}" type="datetimeFigureOut">
              <a:rPr lang="en-US" smtClean="0"/>
              <a:t>3/2/16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FEC2-60BA-1E4D-A7A6-D4F676BC0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35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C296-1C4F-364C-809F-95AFFFA0F3B2}" type="datetimeFigureOut">
              <a:rPr lang="en-US" smtClean="0"/>
              <a:t>3/2/16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FEC2-60BA-1E4D-A7A6-D4F676BC0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305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C296-1C4F-364C-809F-95AFFFA0F3B2}" type="datetimeFigureOut">
              <a:rPr lang="en-US" smtClean="0"/>
              <a:t>3/2/16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FEC2-60BA-1E4D-A7A6-D4F676BC0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12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C296-1C4F-364C-809F-95AFFFA0F3B2}" type="datetimeFigureOut">
              <a:rPr lang="en-US" smtClean="0"/>
              <a:t>3/2/16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FEC2-60BA-1E4D-A7A6-D4F676BC0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96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C296-1C4F-364C-809F-95AFFFA0F3B2}" type="datetimeFigureOut">
              <a:rPr lang="en-US" smtClean="0"/>
              <a:t>3/2/16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FEC2-60BA-1E4D-A7A6-D4F676BC0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38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C296-1C4F-364C-809F-95AFFFA0F3B2}" type="datetimeFigureOut">
              <a:rPr lang="en-US" smtClean="0"/>
              <a:t>3/2/16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FEC2-60BA-1E4D-A7A6-D4F676BC0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222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C296-1C4F-364C-809F-95AFFFA0F3B2}" type="datetimeFigureOut">
              <a:rPr lang="en-US" smtClean="0"/>
              <a:t>3/2/16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FEC2-60BA-1E4D-A7A6-D4F676BC0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76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C296-1C4F-364C-809F-95AFFFA0F3B2}" type="datetimeFigureOut">
              <a:rPr lang="en-US" smtClean="0"/>
              <a:t>3/2/16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FEC2-60BA-1E4D-A7A6-D4F676BC0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64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C296-1C4F-364C-809F-95AFFFA0F3B2}" type="datetimeFigureOut">
              <a:rPr lang="en-US" smtClean="0"/>
              <a:t>3/2/16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AFEC2-60BA-1E4D-A7A6-D4F676BC0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22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BC296-1C4F-364C-809F-95AFFFA0F3B2}" type="datetimeFigureOut">
              <a:rPr lang="en-US" smtClean="0"/>
              <a:t>3/2/16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AFEC2-60BA-1E4D-A7A6-D4F676BC0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07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oleObject" Target="../embeddings/oleObject2.bin"/><Relationship Id="rId5" Type="http://schemas.openxmlformats.org/officeDocument/2006/relationships/image" Target="../media/image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scott.fortmann-roe.com/docs/BiasVariance.html" TargetMode="External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neuralnetworksanddeeplearning.com/index.html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16.png"/><Relationship Id="rId5" Type="http://schemas.openxmlformats.org/officeDocument/2006/relationships/oleObject" Target="../embeddings/oleObject3.bin"/><Relationship Id="rId6" Type="http://schemas.openxmlformats.org/officeDocument/2006/relationships/image" Target="../media/image1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oleObject" Target="../embeddings/oleObject4.bin"/><Relationship Id="rId5" Type="http://schemas.openxmlformats.org/officeDocument/2006/relationships/image" Target="../media/image19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KfNRXTS55nY" TargetMode="External"/><Relationship Id="rId3" Type="http://schemas.openxmlformats.org/officeDocument/2006/relationships/hyperlink" Target="https://www.youtube.com/watch?v=jet4vwPUfh8&amp;t=113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Machine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Hunter Schafer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097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split has lower entropy? </a:t>
            </a:r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5267850" y="2170042"/>
            <a:ext cx="1209023" cy="1135623"/>
          </a:xfrm>
          <a:prstGeom prst="ellipse">
            <a:avLst/>
          </a:prstGeom>
          <a:solidFill>
            <a:srgbClr val="9BBB59"/>
          </a:solidFill>
          <a:ln>
            <a:solidFill>
              <a:srgbClr val="779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3.5</a:t>
            </a:r>
          </a:p>
          <a:p>
            <a:pPr algn="ctr"/>
            <a:r>
              <a:rPr lang="en-US" sz="1200" dirty="0" smtClean="0"/>
              <a:t>SAT: 1970</a:t>
            </a:r>
            <a:endParaRPr 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457200" y="2170042"/>
            <a:ext cx="1209023" cy="113562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3.1</a:t>
            </a:r>
          </a:p>
          <a:p>
            <a:pPr algn="ctr"/>
            <a:r>
              <a:rPr lang="en-US" sz="1200" dirty="0" smtClean="0"/>
              <a:t>SAT: 1740</a:t>
            </a:r>
            <a:endParaRPr lang="en-US" sz="1200" dirty="0"/>
          </a:p>
        </p:txBody>
      </p:sp>
      <p:sp>
        <p:nvSpPr>
          <p:cNvPr id="6" name="Oval 5"/>
          <p:cNvSpPr/>
          <p:nvPr/>
        </p:nvSpPr>
        <p:spPr>
          <a:xfrm>
            <a:off x="7685896" y="2170042"/>
            <a:ext cx="1209023" cy="1135623"/>
          </a:xfrm>
          <a:prstGeom prst="ellipse">
            <a:avLst/>
          </a:prstGeom>
          <a:solidFill>
            <a:srgbClr val="9BBB59"/>
          </a:solidFill>
          <a:ln>
            <a:solidFill>
              <a:srgbClr val="779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3.5 </a:t>
            </a:r>
          </a:p>
          <a:p>
            <a:pPr algn="ctr"/>
            <a:r>
              <a:rPr lang="en-US" sz="1200" dirty="0" smtClean="0"/>
              <a:t>SAT: 2020</a:t>
            </a:r>
            <a:endParaRPr lang="en-US" sz="1200" dirty="0"/>
          </a:p>
        </p:txBody>
      </p:sp>
      <p:sp>
        <p:nvSpPr>
          <p:cNvPr id="7" name="Oval 6"/>
          <p:cNvSpPr/>
          <p:nvPr/>
        </p:nvSpPr>
        <p:spPr>
          <a:xfrm>
            <a:off x="2875246" y="2170042"/>
            <a:ext cx="1209023" cy="1135623"/>
          </a:xfrm>
          <a:prstGeom prst="ellipse">
            <a:avLst/>
          </a:prstGeom>
          <a:solidFill>
            <a:srgbClr val="C0504D"/>
          </a:solidFill>
          <a:ln>
            <a:solidFill>
              <a:srgbClr val="9537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2.8</a:t>
            </a:r>
          </a:p>
          <a:p>
            <a:pPr algn="ctr"/>
            <a:r>
              <a:rPr lang="en-US" sz="1200" dirty="0" smtClean="0"/>
              <a:t>SAT: 1680</a:t>
            </a:r>
            <a:endParaRPr lang="en-US" sz="1200" dirty="0"/>
          </a:p>
        </p:txBody>
      </p:sp>
      <p:sp>
        <p:nvSpPr>
          <p:cNvPr id="8" name="Oval 7"/>
          <p:cNvSpPr/>
          <p:nvPr/>
        </p:nvSpPr>
        <p:spPr>
          <a:xfrm>
            <a:off x="1666223" y="2170042"/>
            <a:ext cx="1209023" cy="1135623"/>
          </a:xfrm>
          <a:prstGeom prst="ellipse">
            <a:avLst/>
          </a:prstGeom>
          <a:solidFill>
            <a:srgbClr val="C0504D"/>
          </a:solidFill>
          <a:ln>
            <a:solidFill>
              <a:srgbClr val="9537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3.4</a:t>
            </a:r>
          </a:p>
          <a:p>
            <a:pPr algn="ctr"/>
            <a:r>
              <a:rPr lang="en-US" sz="1200" dirty="0" smtClean="0"/>
              <a:t>SAT: 1700</a:t>
            </a:r>
            <a:endParaRPr lang="en-US" sz="1200" dirty="0"/>
          </a:p>
        </p:txBody>
      </p:sp>
      <p:sp>
        <p:nvSpPr>
          <p:cNvPr id="9" name="Oval 8"/>
          <p:cNvSpPr/>
          <p:nvPr/>
        </p:nvSpPr>
        <p:spPr>
          <a:xfrm>
            <a:off x="6476873" y="2170042"/>
            <a:ext cx="1209023" cy="1135623"/>
          </a:xfrm>
          <a:prstGeom prst="ellipse">
            <a:avLst/>
          </a:prstGeom>
          <a:solidFill>
            <a:srgbClr val="C0504D"/>
          </a:solidFill>
          <a:ln>
            <a:solidFill>
              <a:srgbClr val="9537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3.8</a:t>
            </a:r>
          </a:p>
          <a:p>
            <a:pPr algn="ctr"/>
            <a:r>
              <a:rPr lang="en-US" sz="1200" dirty="0" smtClean="0"/>
              <a:t>SAT: 2300</a:t>
            </a:r>
            <a:endParaRPr lang="en-US" sz="12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598079" y="2170042"/>
            <a:ext cx="0" cy="11356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6476873" y="3907379"/>
            <a:ext cx="1209023" cy="1135623"/>
          </a:xfrm>
          <a:prstGeom prst="ellipse">
            <a:avLst/>
          </a:prstGeom>
          <a:solidFill>
            <a:srgbClr val="9BBB59"/>
          </a:solidFill>
          <a:ln>
            <a:solidFill>
              <a:srgbClr val="779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3.5</a:t>
            </a:r>
          </a:p>
          <a:p>
            <a:pPr algn="ctr"/>
            <a:r>
              <a:rPr lang="en-US" sz="1200" dirty="0" smtClean="0"/>
              <a:t>SAT: 1970</a:t>
            </a:r>
            <a:endParaRPr lang="en-US" sz="1200" dirty="0"/>
          </a:p>
        </p:txBody>
      </p:sp>
      <p:sp>
        <p:nvSpPr>
          <p:cNvPr id="14" name="Oval 13"/>
          <p:cNvSpPr/>
          <p:nvPr/>
        </p:nvSpPr>
        <p:spPr>
          <a:xfrm>
            <a:off x="457200" y="3907379"/>
            <a:ext cx="1209023" cy="113562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3.1</a:t>
            </a:r>
          </a:p>
          <a:p>
            <a:pPr algn="ctr"/>
            <a:r>
              <a:rPr lang="en-US" sz="1200" dirty="0" smtClean="0"/>
              <a:t>SAT: 1740</a:t>
            </a:r>
            <a:endParaRPr lang="en-US" sz="1200" dirty="0"/>
          </a:p>
        </p:txBody>
      </p:sp>
      <p:sp>
        <p:nvSpPr>
          <p:cNvPr id="15" name="Oval 14"/>
          <p:cNvSpPr/>
          <p:nvPr/>
        </p:nvSpPr>
        <p:spPr>
          <a:xfrm>
            <a:off x="7685896" y="3907379"/>
            <a:ext cx="1209023" cy="1135623"/>
          </a:xfrm>
          <a:prstGeom prst="ellipse">
            <a:avLst/>
          </a:prstGeom>
          <a:solidFill>
            <a:srgbClr val="9BBB59"/>
          </a:solidFill>
          <a:ln>
            <a:solidFill>
              <a:srgbClr val="779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3.5 </a:t>
            </a:r>
          </a:p>
          <a:p>
            <a:pPr algn="ctr"/>
            <a:r>
              <a:rPr lang="en-US" sz="1200" dirty="0" smtClean="0"/>
              <a:t>SAT: 2020</a:t>
            </a:r>
            <a:endParaRPr lang="en-US" sz="1200" dirty="0"/>
          </a:p>
        </p:txBody>
      </p:sp>
      <p:sp>
        <p:nvSpPr>
          <p:cNvPr id="16" name="Oval 15"/>
          <p:cNvSpPr/>
          <p:nvPr/>
        </p:nvSpPr>
        <p:spPr>
          <a:xfrm>
            <a:off x="2875246" y="3907379"/>
            <a:ext cx="1209023" cy="1135623"/>
          </a:xfrm>
          <a:prstGeom prst="ellipse">
            <a:avLst/>
          </a:prstGeom>
          <a:solidFill>
            <a:srgbClr val="C0504D"/>
          </a:solidFill>
          <a:ln>
            <a:solidFill>
              <a:srgbClr val="9537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2.8</a:t>
            </a:r>
          </a:p>
          <a:p>
            <a:pPr algn="ctr"/>
            <a:r>
              <a:rPr lang="en-US" sz="1200" dirty="0" smtClean="0"/>
              <a:t>SAT: 1680</a:t>
            </a:r>
            <a:endParaRPr lang="en-US" sz="1200" dirty="0"/>
          </a:p>
        </p:txBody>
      </p:sp>
      <p:sp>
        <p:nvSpPr>
          <p:cNvPr id="17" name="Oval 16"/>
          <p:cNvSpPr/>
          <p:nvPr/>
        </p:nvSpPr>
        <p:spPr>
          <a:xfrm>
            <a:off x="1666223" y="3907379"/>
            <a:ext cx="1209023" cy="1135623"/>
          </a:xfrm>
          <a:prstGeom prst="ellipse">
            <a:avLst/>
          </a:prstGeom>
          <a:solidFill>
            <a:srgbClr val="C0504D"/>
          </a:solidFill>
          <a:ln>
            <a:solidFill>
              <a:srgbClr val="9537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3.4</a:t>
            </a:r>
          </a:p>
          <a:p>
            <a:pPr algn="ctr"/>
            <a:r>
              <a:rPr lang="en-US" sz="1200" dirty="0" smtClean="0"/>
              <a:t>SAT: 1700</a:t>
            </a:r>
            <a:endParaRPr lang="en-US" sz="1200" dirty="0"/>
          </a:p>
        </p:txBody>
      </p:sp>
      <p:sp>
        <p:nvSpPr>
          <p:cNvPr id="18" name="Oval 17"/>
          <p:cNvSpPr/>
          <p:nvPr/>
        </p:nvSpPr>
        <p:spPr>
          <a:xfrm>
            <a:off x="4084269" y="3907379"/>
            <a:ext cx="1209023" cy="1135623"/>
          </a:xfrm>
          <a:prstGeom prst="ellipse">
            <a:avLst/>
          </a:prstGeom>
          <a:solidFill>
            <a:srgbClr val="C0504D"/>
          </a:solidFill>
          <a:ln>
            <a:solidFill>
              <a:srgbClr val="9537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3.8</a:t>
            </a:r>
          </a:p>
          <a:p>
            <a:pPr algn="ctr"/>
            <a:r>
              <a:rPr lang="en-US" sz="1200" dirty="0" smtClean="0"/>
              <a:t>SAT: 2300</a:t>
            </a:r>
            <a:endParaRPr lang="en-US" sz="12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5868006" y="3907379"/>
            <a:ext cx="0" cy="11356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97516" y="3390295"/>
            <a:ext cx="386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51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the Tree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591738" y="1679593"/>
            <a:ext cx="940351" cy="93908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3.5</a:t>
            </a:r>
          </a:p>
          <a:p>
            <a:pPr algn="ctr"/>
            <a:r>
              <a:rPr lang="en-US" sz="900" dirty="0" smtClean="0"/>
              <a:t>SAT:1970</a:t>
            </a:r>
            <a:endParaRPr lang="en-US" sz="900" dirty="0"/>
          </a:p>
        </p:txBody>
      </p:sp>
      <p:sp>
        <p:nvSpPr>
          <p:cNvPr id="6" name="Oval 5"/>
          <p:cNvSpPr/>
          <p:nvPr/>
        </p:nvSpPr>
        <p:spPr>
          <a:xfrm>
            <a:off x="1770685" y="1668545"/>
            <a:ext cx="940351" cy="93908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3.1</a:t>
            </a:r>
          </a:p>
          <a:p>
            <a:pPr algn="ctr"/>
            <a:r>
              <a:rPr lang="en-US" sz="900" dirty="0" smtClean="0"/>
              <a:t>SAT: 1740</a:t>
            </a:r>
            <a:endParaRPr lang="en-US" sz="900" dirty="0"/>
          </a:p>
        </p:txBody>
      </p:sp>
      <p:sp>
        <p:nvSpPr>
          <p:cNvPr id="7" name="Oval 6"/>
          <p:cNvSpPr/>
          <p:nvPr/>
        </p:nvSpPr>
        <p:spPr>
          <a:xfrm>
            <a:off x="7412791" y="1668545"/>
            <a:ext cx="940351" cy="93908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3.8</a:t>
            </a:r>
          </a:p>
          <a:p>
            <a:pPr algn="ctr"/>
            <a:r>
              <a:rPr lang="en-US" sz="900" dirty="0" smtClean="0"/>
              <a:t>SAT: 2300</a:t>
            </a:r>
            <a:endParaRPr lang="en-US" sz="900" dirty="0"/>
          </a:p>
        </p:txBody>
      </p:sp>
      <p:sp>
        <p:nvSpPr>
          <p:cNvPr id="8" name="Oval 7"/>
          <p:cNvSpPr/>
          <p:nvPr/>
        </p:nvSpPr>
        <p:spPr>
          <a:xfrm>
            <a:off x="8353142" y="1668545"/>
            <a:ext cx="940351" cy="93908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4.0</a:t>
            </a:r>
          </a:p>
          <a:p>
            <a:pPr algn="ctr"/>
            <a:r>
              <a:rPr lang="en-US" sz="900" dirty="0" smtClean="0"/>
              <a:t>SAT: 2100</a:t>
            </a:r>
            <a:endParaRPr lang="en-US" sz="900" dirty="0"/>
          </a:p>
        </p:txBody>
      </p:sp>
      <p:sp>
        <p:nvSpPr>
          <p:cNvPr id="9" name="Oval 8"/>
          <p:cNvSpPr/>
          <p:nvPr/>
        </p:nvSpPr>
        <p:spPr>
          <a:xfrm>
            <a:off x="5532089" y="1668545"/>
            <a:ext cx="940351" cy="93908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3.5</a:t>
            </a:r>
          </a:p>
          <a:p>
            <a:pPr algn="ctr"/>
            <a:r>
              <a:rPr lang="en-US" sz="900" dirty="0" smtClean="0"/>
              <a:t>SAT: 2020</a:t>
            </a:r>
            <a:endParaRPr lang="en-US" sz="900" dirty="0"/>
          </a:p>
        </p:txBody>
      </p:sp>
      <p:sp>
        <p:nvSpPr>
          <p:cNvPr id="10" name="Oval 9"/>
          <p:cNvSpPr/>
          <p:nvPr/>
        </p:nvSpPr>
        <p:spPr>
          <a:xfrm>
            <a:off x="2711036" y="1679593"/>
            <a:ext cx="940351" cy="93908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3.3</a:t>
            </a:r>
          </a:p>
          <a:p>
            <a:pPr algn="ctr"/>
            <a:r>
              <a:rPr lang="en-US" sz="900" dirty="0" smtClean="0"/>
              <a:t>SAT: 1970 </a:t>
            </a:r>
            <a:endParaRPr lang="en-US" sz="900" dirty="0"/>
          </a:p>
        </p:txBody>
      </p:sp>
      <p:sp>
        <p:nvSpPr>
          <p:cNvPr id="11" name="Oval 10"/>
          <p:cNvSpPr/>
          <p:nvPr/>
        </p:nvSpPr>
        <p:spPr>
          <a:xfrm>
            <a:off x="-121175" y="1679593"/>
            <a:ext cx="940351" cy="93908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2.7</a:t>
            </a:r>
          </a:p>
          <a:p>
            <a:pPr algn="ctr"/>
            <a:r>
              <a:rPr lang="en-US" sz="900" dirty="0" smtClean="0"/>
              <a:t>SAT: 1640</a:t>
            </a:r>
            <a:endParaRPr lang="en-US" sz="900" dirty="0"/>
          </a:p>
        </p:txBody>
      </p:sp>
      <p:sp>
        <p:nvSpPr>
          <p:cNvPr id="12" name="Oval 11"/>
          <p:cNvSpPr/>
          <p:nvPr/>
        </p:nvSpPr>
        <p:spPr>
          <a:xfrm>
            <a:off x="830334" y="1668545"/>
            <a:ext cx="940351" cy="93908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2.8</a:t>
            </a:r>
          </a:p>
          <a:p>
            <a:pPr algn="ctr"/>
            <a:r>
              <a:rPr lang="en-US" sz="900" dirty="0" smtClean="0"/>
              <a:t>SAT: 1680</a:t>
            </a:r>
            <a:endParaRPr lang="en-US" sz="900" dirty="0"/>
          </a:p>
        </p:txBody>
      </p:sp>
      <p:sp>
        <p:nvSpPr>
          <p:cNvPr id="13" name="Oval 12"/>
          <p:cNvSpPr/>
          <p:nvPr/>
        </p:nvSpPr>
        <p:spPr>
          <a:xfrm>
            <a:off x="3651387" y="1668545"/>
            <a:ext cx="940351" cy="93908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3.4</a:t>
            </a:r>
          </a:p>
          <a:p>
            <a:pPr algn="ctr"/>
            <a:r>
              <a:rPr lang="en-US" sz="900" dirty="0" smtClean="0"/>
              <a:t>SAT: 1700</a:t>
            </a:r>
            <a:endParaRPr lang="en-US" sz="900" dirty="0"/>
          </a:p>
        </p:txBody>
      </p:sp>
      <p:sp>
        <p:nvSpPr>
          <p:cNvPr id="14" name="Oval 13"/>
          <p:cNvSpPr/>
          <p:nvPr/>
        </p:nvSpPr>
        <p:spPr>
          <a:xfrm>
            <a:off x="6472440" y="1668545"/>
            <a:ext cx="940351" cy="93908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3.7</a:t>
            </a:r>
          </a:p>
          <a:p>
            <a:pPr algn="ctr"/>
            <a:r>
              <a:rPr lang="en-US" sz="900" dirty="0" smtClean="0"/>
              <a:t>SAT: 2035</a:t>
            </a:r>
            <a:endParaRPr lang="en-US" sz="900" dirty="0"/>
          </a:p>
        </p:txBody>
      </p:sp>
      <p:sp>
        <p:nvSpPr>
          <p:cNvPr id="15" name="Rectangle 14"/>
          <p:cNvSpPr/>
          <p:nvPr/>
        </p:nvSpPr>
        <p:spPr>
          <a:xfrm>
            <a:off x="-121175" y="1668545"/>
            <a:ext cx="9387192" cy="9501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164988" y="2024547"/>
            <a:ext cx="2285416" cy="11518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8" idx="0"/>
          </p:cNvCxnSpPr>
          <p:nvPr/>
        </p:nvCxnSpPr>
        <p:spPr>
          <a:xfrm flipH="1" flipV="1">
            <a:off x="4450404" y="2024548"/>
            <a:ext cx="2294933" cy="11518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488310" y="1668545"/>
            <a:ext cx="3924187" cy="68900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SAT : 1855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1226" y="3176365"/>
            <a:ext cx="4267524" cy="169582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450404" y="3176364"/>
            <a:ext cx="4589866" cy="169582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526409" y="2760519"/>
            <a:ext cx="200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Split on SAT : 1855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574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8899E-6 -1.09773E-6 L 0.01858 0.2329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0" y="1164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1219E-6 2.31589E-8 L 0.02587 0.3168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5" y="1584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471E-7 2.31589E-8 L 0.02536 0.2647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8" y="1322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48697E-6 -1.09773E-6 L 0.20562 0.2327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81" y="1162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9236E-6 8.25815E-7 L -0.06335 0.3164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6" y="1582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6683E-6 -1.09773E-6 L 0.07677 0.3149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38" y="1574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1514E-6 2.31589E-8 L 0.08041 0.3168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2" y="1584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90795E-6 -2.23767E-6 L 0.04671 0.2344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7" y="1172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3105E-6 2.31589E-8 L 0.00174 0.3165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1581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28274E-6 -2.23767E-6 L -0.02605 0.2425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3" y="12115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the Tree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061913" y="3933101"/>
            <a:ext cx="940351" cy="93908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3.5</a:t>
            </a:r>
          </a:p>
          <a:p>
            <a:pPr algn="ctr"/>
            <a:r>
              <a:rPr lang="en-US" sz="900" dirty="0" smtClean="0"/>
              <a:t>SAT:1970</a:t>
            </a:r>
            <a:endParaRPr lang="en-US" sz="900" dirty="0"/>
          </a:p>
        </p:txBody>
      </p:sp>
      <p:sp>
        <p:nvSpPr>
          <p:cNvPr id="6" name="Oval 5"/>
          <p:cNvSpPr/>
          <p:nvPr/>
        </p:nvSpPr>
        <p:spPr>
          <a:xfrm>
            <a:off x="2018134" y="3264387"/>
            <a:ext cx="940351" cy="93908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3.1</a:t>
            </a:r>
          </a:p>
          <a:p>
            <a:pPr algn="ctr"/>
            <a:r>
              <a:rPr lang="en-US" sz="900" dirty="0" smtClean="0"/>
              <a:t>SAT: 1740</a:t>
            </a:r>
            <a:endParaRPr lang="en-US" sz="900" dirty="0"/>
          </a:p>
        </p:txBody>
      </p:sp>
      <p:sp>
        <p:nvSpPr>
          <p:cNvPr id="7" name="Oval 6"/>
          <p:cNvSpPr/>
          <p:nvPr/>
        </p:nvSpPr>
        <p:spPr>
          <a:xfrm>
            <a:off x="7324777" y="3176365"/>
            <a:ext cx="940351" cy="93908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3.8</a:t>
            </a:r>
          </a:p>
          <a:p>
            <a:pPr algn="ctr"/>
            <a:r>
              <a:rPr lang="en-US" sz="900" dirty="0" smtClean="0"/>
              <a:t>SAT: 2300</a:t>
            </a:r>
            <a:endParaRPr lang="en-US" sz="900" dirty="0"/>
          </a:p>
        </p:txBody>
      </p:sp>
      <p:sp>
        <p:nvSpPr>
          <p:cNvPr id="8" name="Oval 7"/>
          <p:cNvSpPr/>
          <p:nvPr/>
        </p:nvSpPr>
        <p:spPr>
          <a:xfrm>
            <a:off x="8038807" y="3933102"/>
            <a:ext cx="940351" cy="93908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4.0</a:t>
            </a:r>
          </a:p>
          <a:p>
            <a:pPr algn="ctr"/>
            <a:r>
              <a:rPr lang="en-US" sz="900" dirty="0" smtClean="0"/>
              <a:t>SAT: 2100</a:t>
            </a:r>
            <a:endParaRPr lang="en-US" sz="900" dirty="0"/>
          </a:p>
        </p:txBody>
      </p:sp>
      <p:sp>
        <p:nvSpPr>
          <p:cNvPr id="9" name="Oval 8"/>
          <p:cNvSpPr/>
          <p:nvPr/>
        </p:nvSpPr>
        <p:spPr>
          <a:xfrm>
            <a:off x="5942321" y="3176365"/>
            <a:ext cx="940351" cy="93908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3.5</a:t>
            </a:r>
          </a:p>
          <a:p>
            <a:pPr algn="ctr"/>
            <a:r>
              <a:rPr lang="en-US" sz="900" dirty="0" smtClean="0"/>
              <a:t>SAT: 2020</a:t>
            </a:r>
            <a:endParaRPr lang="en-US" sz="900" dirty="0"/>
          </a:p>
        </p:txBody>
      </p:sp>
      <p:sp>
        <p:nvSpPr>
          <p:cNvPr id="10" name="Oval 9"/>
          <p:cNvSpPr/>
          <p:nvPr/>
        </p:nvSpPr>
        <p:spPr>
          <a:xfrm>
            <a:off x="4450404" y="3176365"/>
            <a:ext cx="940351" cy="93908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3.3</a:t>
            </a:r>
          </a:p>
          <a:p>
            <a:pPr algn="ctr"/>
            <a:r>
              <a:rPr lang="en-US" sz="900" dirty="0" smtClean="0"/>
              <a:t>SAT: 1970 </a:t>
            </a:r>
            <a:endParaRPr lang="en-US" sz="900" dirty="0"/>
          </a:p>
        </p:txBody>
      </p:sp>
      <p:sp>
        <p:nvSpPr>
          <p:cNvPr id="11" name="Oval 10"/>
          <p:cNvSpPr/>
          <p:nvPr/>
        </p:nvSpPr>
        <p:spPr>
          <a:xfrm>
            <a:off x="48357" y="3176365"/>
            <a:ext cx="940351" cy="93908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2.7</a:t>
            </a:r>
          </a:p>
          <a:p>
            <a:pPr algn="ctr"/>
            <a:r>
              <a:rPr lang="en-US" sz="900" dirty="0" smtClean="0"/>
              <a:t>SAT: 1640</a:t>
            </a:r>
            <a:endParaRPr lang="en-US" sz="900" dirty="0"/>
          </a:p>
        </p:txBody>
      </p:sp>
      <p:sp>
        <p:nvSpPr>
          <p:cNvPr id="12" name="Oval 11"/>
          <p:cNvSpPr/>
          <p:nvPr/>
        </p:nvSpPr>
        <p:spPr>
          <a:xfrm>
            <a:off x="971577" y="3933101"/>
            <a:ext cx="940351" cy="93908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2.8</a:t>
            </a:r>
          </a:p>
          <a:p>
            <a:pPr algn="ctr"/>
            <a:r>
              <a:rPr lang="en-US" sz="900" dirty="0" smtClean="0"/>
              <a:t>SAT: 1680</a:t>
            </a:r>
            <a:endParaRPr lang="en-US" sz="900" dirty="0"/>
          </a:p>
        </p:txBody>
      </p:sp>
      <p:sp>
        <p:nvSpPr>
          <p:cNvPr id="13" name="Oval 12"/>
          <p:cNvSpPr/>
          <p:nvPr/>
        </p:nvSpPr>
        <p:spPr>
          <a:xfrm>
            <a:off x="3181211" y="3144701"/>
            <a:ext cx="940351" cy="93908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3.4</a:t>
            </a:r>
          </a:p>
          <a:p>
            <a:pPr algn="ctr"/>
            <a:r>
              <a:rPr lang="en-US" sz="900" dirty="0" smtClean="0"/>
              <a:t>SAT: 1700</a:t>
            </a:r>
            <a:endParaRPr lang="en-US" sz="900" dirty="0"/>
          </a:p>
        </p:txBody>
      </p:sp>
      <p:sp>
        <p:nvSpPr>
          <p:cNvPr id="14" name="Oval 13"/>
          <p:cNvSpPr/>
          <p:nvPr/>
        </p:nvSpPr>
        <p:spPr>
          <a:xfrm>
            <a:off x="6573027" y="3949152"/>
            <a:ext cx="940351" cy="93908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GPA: 3.7</a:t>
            </a:r>
          </a:p>
          <a:p>
            <a:pPr algn="ctr"/>
            <a:r>
              <a:rPr lang="en-US" sz="900" dirty="0" smtClean="0"/>
              <a:t>SAT: 2035</a:t>
            </a:r>
            <a:endParaRPr lang="en-US" sz="900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164988" y="2024547"/>
            <a:ext cx="2285416" cy="11518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4794854" y="1992885"/>
            <a:ext cx="2294933" cy="11518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488310" y="1668545"/>
            <a:ext cx="3924187" cy="68900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SAT: 1855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13747" y="3176365"/>
            <a:ext cx="4267524" cy="169582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434075" y="3192415"/>
            <a:ext cx="4589866" cy="169582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73372" y="4243822"/>
            <a:ext cx="1196409" cy="11856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164988" y="4239880"/>
            <a:ext cx="1865698" cy="155711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988708" y="3115986"/>
            <a:ext cx="1176280" cy="11238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5" idx="0"/>
          </p:cNvCxnSpPr>
          <p:nvPr/>
        </p:nvCxnSpPr>
        <p:spPr>
          <a:xfrm flipH="1" flipV="1">
            <a:off x="2385936" y="3176364"/>
            <a:ext cx="711901" cy="10635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880207" y="2831859"/>
            <a:ext cx="2569562" cy="68900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GPA: 2.75 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794854" y="4239880"/>
            <a:ext cx="1865698" cy="155711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7089787" y="4239880"/>
            <a:ext cx="1865698" cy="155711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32" name="Straight Connector 31"/>
          <p:cNvCxnSpPr>
            <a:stCxn id="29" idx="0"/>
          </p:cNvCxnSpPr>
          <p:nvPr/>
        </p:nvCxnSpPr>
        <p:spPr>
          <a:xfrm flipV="1">
            <a:off x="5727703" y="3176365"/>
            <a:ext cx="1362084" cy="10635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30" idx="0"/>
          </p:cNvCxnSpPr>
          <p:nvPr/>
        </p:nvCxnSpPr>
        <p:spPr>
          <a:xfrm flipH="1" flipV="1">
            <a:off x="7089787" y="3176364"/>
            <a:ext cx="932849" cy="10635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805006" y="2831860"/>
            <a:ext cx="2569562" cy="68900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GPA: 3.6 </a:t>
            </a:r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390503" y="4256396"/>
            <a:ext cx="1196409" cy="1173026"/>
          </a:xfrm>
          <a:prstGeom prst="roundRect">
            <a:avLst/>
          </a:prstGeom>
          <a:solidFill>
            <a:srgbClr val="9BBB59"/>
          </a:solidFill>
          <a:ln>
            <a:solidFill>
              <a:srgbClr val="779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Accepted!</a:t>
            </a:r>
            <a:endParaRPr lang="en-US" sz="1600" dirty="0"/>
          </a:p>
        </p:txBody>
      </p:sp>
      <p:sp>
        <p:nvSpPr>
          <p:cNvPr id="37" name="Rounded Rectangle 36"/>
          <p:cNvSpPr/>
          <p:nvPr/>
        </p:nvSpPr>
        <p:spPr>
          <a:xfrm>
            <a:off x="2499632" y="4227306"/>
            <a:ext cx="1196409" cy="117302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Denied!</a:t>
            </a:r>
            <a:endParaRPr lang="en-US" sz="1600" dirty="0"/>
          </a:p>
        </p:txBody>
      </p:sp>
      <p:sp>
        <p:nvSpPr>
          <p:cNvPr id="38" name="Rounded Rectangle 37"/>
          <p:cNvSpPr/>
          <p:nvPr/>
        </p:nvSpPr>
        <p:spPr>
          <a:xfrm>
            <a:off x="5129498" y="4227306"/>
            <a:ext cx="1196409" cy="1173026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Accepted!</a:t>
            </a:r>
            <a:endParaRPr lang="en-US" sz="1600" dirty="0"/>
          </a:p>
        </p:txBody>
      </p:sp>
      <p:sp>
        <p:nvSpPr>
          <p:cNvPr id="40" name="Rounded Rectangle 39"/>
          <p:cNvSpPr/>
          <p:nvPr/>
        </p:nvSpPr>
        <p:spPr>
          <a:xfrm>
            <a:off x="7424431" y="4227306"/>
            <a:ext cx="1196409" cy="1173026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Accepted!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82624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1914E-6 -8.2233E-7 L 0.0521 0.17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5" y="866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4363E-6 -4.22052E-6 L 0.14971 0.1234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85" y="616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0524E-6 -2.79361E-6 L 0.07034 0.160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8" y="801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25148E-6 2.02455E-6 L -0.02223 0.1964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1" y="982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8899E-6 -8.2233E-7 L 0.03994 0.1730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7" y="864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9462E-6 -4.22052E-6 L 0.02605 0.12301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3" y="6139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6013E-6 -8.2233E-7 L -0.03717 0.1915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8" y="9567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0889E-6 -6.43966E-7 L 0.11809 0.0567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5" y="282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5881E-6 -8.2233E-7 L -0.01633 0.23373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6" y="1167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2265E-6 -4.22052E-6 L -0.01633 0.1179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6" y="588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7" grpId="0" animBg="1"/>
      <p:bldP spid="18" grpId="0" animBg="1"/>
      <p:bldP spid="24" grpId="0" animBg="1"/>
      <p:bldP spid="24" grpId="1" animBg="1"/>
      <p:bldP spid="25" grpId="0" animBg="1"/>
      <p:bldP spid="25" grpId="1" animBg="1"/>
      <p:bldP spid="21" grpId="0" animBg="1"/>
      <p:bldP spid="29" grpId="0" animBg="1"/>
      <p:bldP spid="29" grpId="1" animBg="1"/>
      <p:bldP spid="30" grpId="0" animBg="1"/>
      <p:bldP spid="30" grpId="1" animBg="1"/>
      <p:bldP spid="28" grpId="0" animBg="1"/>
      <p:bldP spid="36" grpId="0" animBg="1"/>
      <p:bldP spid="37" grpId="0" animBg="1"/>
      <p:bldP spid="38" grpId="0" animBg="1"/>
      <p:bldP spid="4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to Stop Splitting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data points have the same output </a:t>
            </a:r>
          </a:p>
          <a:p>
            <a:pPr lvl="1"/>
            <a:r>
              <a:rPr lang="en-US" dirty="0" smtClean="0"/>
              <a:t>5 people that all were accepted</a:t>
            </a:r>
          </a:p>
          <a:p>
            <a:r>
              <a:rPr lang="en-US" dirty="0" smtClean="0"/>
              <a:t>All data points have the same inputs </a:t>
            </a:r>
          </a:p>
          <a:p>
            <a:pPr lvl="1"/>
            <a:r>
              <a:rPr lang="en-US" dirty="0" smtClean="0"/>
              <a:t>Data Set:</a:t>
            </a:r>
          </a:p>
          <a:p>
            <a:pPr lvl="2"/>
            <a:r>
              <a:rPr lang="en-US" dirty="0" smtClean="0"/>
              <a:t>Person 1: 3.5 GPA, 1700 SAT, Accepted</a:t>
            </a:r>
          </a:p>
          <a:p>
            <a:pPr lvl="2"/>
            <a:r>
              <a:rPr lang="en-US" dirty="0" smtClean="0"/>
              <a:t>Person 2: 3.5 GPA, 1700 SAT, Denied</a:t>
            </a:r>
          </a:p>
          <a:p>
            <a:r>
              <a:rPr lang="en-US" dirty="0" smtClean="0"/>
              <a:t>Tree is getting too tall or some other over-fitting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99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Tall Trees</a:t>
            </a:r>
            <a:endParaRPr lang="en-US" dirty="0"/>
          </a:p>
        </p:txBody>
      </p:sp>
      <p:pic>
        <p:nvPicPr>
          <p:cNvPr id="4" name="Content Placeholder 3" descr="Screen Shot 2015-03-05 at 12.39.46 A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4" b="1004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2288358" y="6237119"/>
            <a:ext cx="59975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</a:t>
            </a:r>
            <a:r>
              <a:rPr lang="en-US" sz="1200" dirty="0" err="1" smtClean="0"/>
              <a:t>courses.cs.washington.edu</a:t>
            </a:r>
            <a:r>
              <a:rPr lang="en-US" sz="1200" dirty="0" smtClean="0"/>
              <a:t>/courses/cse446/15wi/slides/cse446wi15-DecisionTrees.pdf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20423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Forests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593" r="-25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96641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Regression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2552" r="-225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68882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Predicting Costs of Houses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use a decision tree where the leaves are estimated prices </a:t>
            </a:r>
          </a:p>
          <a:p>
            <a:r>
              <a:rPr lang="en-US" dirty="0" smtClean="0"/>
              <a:t>We can use a different method called linear regression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523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Linear Regression </a:t>
            </a:r>
            <a:br>
              <a:rPr lang="en-US" dirty="0" smtClean="0"/>
            </a:br>
            <a:r>
              <a:rPr lang="en-US" dirty="0" smtClean="0"/>
              <a:t>(Line Fitting)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2552" r="-22552"/>
          <a:stretch>
            <a:fillRect/>
          </a:stretch>
        </p:blipFill>
        <p:spPr/>
      </p:pic>
      <p:cxnSp>
        <p:nvCxnSpPr>
          <p:cNvPr id="8" name="Straight Connector 7"/>
          <p:cNvCxnSpPr/>
          <p:nvPr/>
        </p:nvCxnSpPr>
        <p:spPr>
          <a:xfrm flipV="1">
            <a:off x="2212917" y="2929936"/>
            <a:ext cx="5041931" cy="223832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808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Linear Regression </a:t>
            </a:r>
            <a:br>
              <a:rPr lang="en-US" dirty="0" smtClean="0"/>
            </a:br>
            <a:r>
              <a:rPr lang="en-US" dirty="0" smtClean="0"/>
              <a:t>(Line Fitting)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22552" r="-22552"/>
          <a:stretch>
            <a:fillRect/>
          </a:stretch>
        </p:blipFill>
        <p:spPr/>
      </p:pic>
      <p:cxnSp>
        <p:nvCxnSpPr>
          <p:cNvPr id="8" name="Straight Connector 7"/>
          <p:cNvCxnSpPr/>
          <p:nvPr/>
        </p:nvCxnSpPr>
        <p:spPr>
          <a:xfrm flipV="1">
            <a:off x="2212917" y="2929936"/>
            <a:ext cx="5041931" cy="223832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5041930" y="3458079"/>
            <a:ext cx="0" cy="44011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451149" y="4595664"/>
            <a:ext cx="0" cy="15096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47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IMG_0420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72" r="-18172"/>
          <a:stretch>
            <a:fillRect/>
          </a:stretch>
        </p:blipFill>
        <p:spPr>
          <a:xfrm>
            <a:off x="-1737309" y="0"/>
            <a:ext cx="12612088" cy="6937636"/>
          </a:xfrm>
        </p:spPr>
      </p:pic>
    </p:spTree>
    <p:extLst>
      <p:ext uri="{BB962C8B-B14F-4D97-AF65-F5344CB8AC3E}">
        <p14:creationId xmlns:p14="http://schemas.microsoft.com/office/powerpoint/2010/main" val="1823707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ChangeAspect="1"/>
          </p:cNvPicPr>
          <p:nvPr/>
        </p:nvPicPr>
        <p:blipFill>
          <a:blip r:embed="rId3"/>
          <a:srcRect l="-22552" r="-22552"/>
          <a:stretch>
            <a:fillRect/>
          </a:stretch>
        </p:blipFill>
        <p:spPr>
          <a:xfrm>
            <a:off x="457200" y="1575050"/>
            <a:ext cx="8229600" cy="4525963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2200344" y="4539515"/>
            <a:ext cx="504193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200344" y="4376042"/>
            <a:ext cx="5041930" cy="31587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2200344" y="4149695"/>
            <a:ext cx="5041930" cy="60809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2200344" y="3822749"/>
            <a:ext cx="5041930" cy="96169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2200344" y="3822749"/>
            <a:ext cx="5041930" cy="117950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2200344" y="3445504"/>
            <a:ext cx="5041930" cy="15637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2200344" y="3445504"/>
            <a:ext cx="5041930" cy="17217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2200344" y="3080834"/>
            <a:ext cx="5041930" cy="208639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Regression 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057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779" y="1785626"/>
            <a:ext cx="4711221" cy="318007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Function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2644679" y="2454467"/>
            <a:ext cx="128428" cy="12367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4549736"/>
              </p:ext>
            </p:extLst>
          </p:nvPr>
        </p:nvGraphicFramePr>
        <p:xfrm>
          <a:off x="4960938" y="1997075"/>
          <a:ext cx="1727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Equation" r:id="rId4" imgW="1727200" imgH="457200" progId="Equation.3">
                  <p:embed/>
                </p:oleObj>
              </mc:Choice>
              <mc:Fallback>
                <p:oleObj name="Equation" r:id="rId4" imgW="17272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60938" y="1997075"/>
                        <a:ext cx="17272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690076" y="4567840"/>
            <a:ext cx="33584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763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8472E-6 -3.23768E-6 C 0.00087 0.00671 0.00174 0.01343 0.00209 0.01736 C 0.00243 0.02129 0.00191 0.02153 0.00209 0.02361 C 0.00226 0.02569 0.00261 0.02731 0.00313 0.02986 C 0.00365 0.0324 0.00469 0.03541 0.00521 0.03958 C 0.00573 0.04374 0.00591 0.05069 0.00625 0.05485 C 0.0066 0.05902 0.00643 0.06133 0.00677 0.06457 C 0.00712 0.06781 0.00868 0.07059 0.00886 0.07429 C 0.00903 0.07799 0.00729 0.08262 0.00764 0.08679 C 0.00799 0.09095 0.00973 0.09466 0.01042 0.09929 C 0.01112 0.10391 0.01077 0.10993 0.01129 0.11433 C 0.01181 0.11873 0.0132 0.12266 0.01389 0.12613 C 0.01459 0.1296 0.01476 0.13261 0.01546 0.13585 C 0.01615 0.13909 0.01702 0.14279 0.01806 0.14627 C 0.0191 0.14974 0.02049 0.15321 0.02171 0.15737 C 0.02292 0.16154 0.02501 0.16779 0.02587 0.17126 C 0.02674 0.17473 0.02657 0.17612 0.02692 0.1789 C 0.02726 0.18167 0.02761 0.18515 0.02848 0.18792 C 0.02935 0.1907 0.03022 0.19232 0.03213 0.19625 C 0.03404 0.20019 0.03699 0.20713 0.03942 0.21083 C 0.04185 0.21454 0.04393 0.21569 0.04636 0.21847 C 0.0488 0.22125 0.05071 0.22356 0.05366 0.2275 C 0.05661 0.23143 0.06095 0.23791 0.06442 0.24208 C 0.0679 0.24624 0.0705 0.25018 0.07432 0.25249 C 0.07814 0.25481 0.08196 0.25411 0.08786 0.25666 C 0.09377 0.2592 0.10436 0.26568 0.11026 0.26777 C 0.11617 0.26985 0.11912 0.26846 0.12329 0.26915 C 0.12745 0.26985 0.13336 0.27101 0.13527 0.27124 " pathEditMode="relative" rAng="0" ptsTypes="aaaaaaaaaaaaaaaaaaaaaaaaaaaa">
                                      <p:cBhvr>
                                        <p:cTn id="1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55" y="135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Function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8426" r="-184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31611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Gradient Descent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799" r="-67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8845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Features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64878"/>
          <a:stretch/>
        </p:blipFill>
        <p:spPr>
          <a:xfrm>
            <a:off x="0" y="1651000"/>
            <a:ext cx="3211551" cy="355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5122" r="32511"/>
          <a:stretch/>
        </p:blipFill>
        <p:spPr>
          <a:xfrm>
            <a:off x="3211550" y="1651000"/>
            <a:ext cx="2959666" cy="355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67489"/>
          <a:stretch/>
        </p:blipFill>
        <p:spPr>
          <a:xfrm>
            <a:off x="6171216" y="1651000"/>
            <a:ext cx="2972784" cy="3556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457542" y="1554089"/>
            <a:ext cx="1589377" cy="3575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2688" y="1554089"/>
            <a:ext cx="1589377" cy="3575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5363110"/>
            <a:ext cx="2526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High Bias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20336" y="5379891"/>
            <a:ext cx="2526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High Variance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148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3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</a:t>
            </a:r>
            <a:r>
              <a:rPr lang="en-US" baseline="30000" dirty="0" err="1" smtClean="0"/>
              <a:t>th</a:t>
            </a:r>
            <a:r>
              <a:rPr lang="en-US" dirty="0" smtClean="0"/>
              <a:t> Nearest Neighbors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How can we identify what the green point should be labeled as?</a:t>
            </a:r>
          </a:p>
          <a:p>
            <a:r>
              <a:rPr lang="en-US" dirty="0" smtClean="0">
                <a:hlinkClick r:id="rId3"/>
              </a:rPr>
              <a:t>Bias/Variance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t="-21112" b="-21112"/>
          <a:stretch>
            <a:fillRect/>
          </a:stretch>
        </p:blipFill>
        <p:spPr/>
      </p:pic>
      <p:sp>
        <p:nvSpPr>
          <p:cNvPr id="8" name="Donut 7"/>
          <p:cNvSpPr/>
          <p:nvPr/>
        </p:nvSpPr>
        <p:spPr>
          <a:xfrm>
            <a:off x="5683983" y="2687721"/>
            <a:ext cx="2835828" cy="2774022"/>
          </a:xfrm>
          <a:prstGeom prst="donut">
            <a:avLst>
              <a:gd name="adj" fmla="val 3720"/>
            </a:avLst>
          </a:prstGeom>
          <a:solidFill>
            <a:srgbClr val="FBFDFC"/>
          </a:solidFill>
          <a:ln>
            <a:solidFill>
              <a:srgbClr val="FBFDF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324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Neural Networks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Based on Michael Nielsen’s </a:t>
            </a:r>
            <a:r>
              <a:rPr lang="en-US" dirty="0" smtClean="0">
                <a:hlinkClick r:id="rId2"/>
              </a:rPr>
              <a:t>Neural Networks and Deep Learning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730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Data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22732" r="-227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6703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Neural Network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Review from Biology</a:t>
            </a:r>
          </a:p>
          <a:p>
            <a:pPr lvl="1"/>
            <a:r>
              <a:rPr lang="en-US" dirty="0" smtClean="0"/>
              <a:t>Receive Signals</a:t>
            </a:r>
          </a:p>
          <a:p>
            <a:pPr lvl="1"/>
            <a:r>
              <a:rPr lang="en-US" dirty="0" smtClean="0"/>
              <a:t>Action Potential</a:t>
            </a:r>
          </a:p>
          <a:p>
            <a:pPr lvl="1"/>
            <a:r>
              <a:rPr lang="en-US" dirty="0" smtClean="0"/>
              <a:t>Send Signal</a:t>
            </a:r>
          </a:p>
          <a:p>
            <a:r>
              <a:rPr lang="en-US" dirty="0" smtClean="0"/>
              <a:t>Could we use this model for Machine Learning? 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4712" b="-247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82542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Perceptron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Takes weighted inputs </a:t>
            </a:r>
          </a:p>
          <a:p>
            <a:pPr lvl="1"/>
            <a:r>
              <a:rPr lang="en-US" dirty="0"/>
              <a:t>x</a:t>
            </a:r>
            <a:r>
              <a:rPr lang="en-US" baseline="-25000" dirty="0" smtClean="0"/>
              <a:t>1 </a:t>
            </a:r>
            <a:r>
              <a:rPr lang="en-US" dirty="0" smtClean="0"/>
              <a:t>could be more important than x</a:t>
            </a:r>
            <a:r>
              <a:rPr lang="en-US" baseline="-25000" dirty="0" smtClean="0"/>
              <a:t>2</a:t>
            </a:r>
          </a:p>
          <a:p>
            <a:pPr lvl="1"/>
            <a:r>
              <a:rPr lang="en-US" dirty="0" smtClean="0"/>
              <a:t>Outputs 1 if sum of weighted inputs &gt; bias,</a:t>
            </a:r>
            <a:br>
              <a:rPr lang="en-US" dirty="0" smtClean="0"/>
            </a:br>
            <a:r>
              <a:rPr lang="en-US" dirty="0" smtClean="0"/>
              <a:t>0 otherwise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t="-63692" b="-63692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5515480" y="3068400"/>
            <a:ext cx="58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63080" y="3529117"/>
            <a:ext cx="58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68469" y="4204066"/>
            <a:ext cx="58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70921" y="3640374"/>
            <a:ext cx="314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2139979"/>
              </p:ext>
            </p:extLst>
          </p:nvPr>
        </p:nvGraphicFramePr>
        <p:xfrm>
          <a:off x="1385888" y="4184650"/>
          <a:ext cx="1595437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" name="Equation" r:id="rId5" imgW="635000" imgH="457200" progId="Equation.3">
                  <p:embed/>
                </p:oleObj>
              </mc:Choice>
              <mc:Fallback>
                <p:oleObj name="Equation" r:id="rId5" imgW="6350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85888" y="4184650"/>
                        <a:ext cx="1595437" cy="993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778079" y="3077779"/>
            <a:ext cx="650271" cy="377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=6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625679" y="3529117"/>
            <a:ext cx="650271" cy="377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78079" y="4195533"/>
            <a:ext cx="650271" cy="377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28350" y="3655203"/>
            <a:ext cx="650271" cy="377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=5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226642" y="1826351"/>
            <a:ext cx="31170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= Nice weather</a:t>
            </a:r>
          </a:p>
          <a:p>
            <a:r>
              <a:rPr lang="en-US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 = Significant other will go</a:t>
            </a:r>
          </a:p>
          <a:p>
            <a:r>
              <a:rPr lang="en-US" dirty="0" smtClean="0"/>
              <a:t>X</a:t>
            </a:r>
            <a:r>
              <a:rPr lang="en-US" baseline="-25000" dirty="0" smtClean="0"/>
              <a:t>3</a:t>
            </a:r>
            <a:r>
              <a:rPr lang="en-US" dirty="0" smtClean="0"/>
              <a:t> = You have the car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665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Admissions 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8550249"/>
              </p:ext>
            </p:extLst>
          </p:nvPr>
        </p:nvGraphicFramePr>
        <p:xfrm>
          <a:off x="457200" y="1600200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GPA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Accepted?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1970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2035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1680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1970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64977" y="5898903"/>
            <a:ext cx="6216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Question: With a GPA of 3.2 and an SAT of 1900, was I accepted?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569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Neural Network Architecture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t="-668" b="-668"/>
          <a:stretch>
            <a:fillRect/>
          </a:stretch>
        </p:blipFill>
        <p:spPr/>
      </p:pic>
      <p:sp>
        <p:nvSpPr>
          <p:cNvPr id="9" name="Oval 8"/>
          <p:cNvSpPr/>
          <p:nvPr/>
        </p:nvSpPr>
        <p:spPr>
          <a:xfrm>
            <a:off x="2067567" y="1673674"/>
            <a:ext cx="535259" cy="482830"/>
          </a:xfrm>
          <a:prstGeom prst="ellipse">
            <a:avLst/>
          </a:prstGeom>
          <a:noFill/>
          <a:ln w="3810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067567" y="3232574"/>
            <a:ext cx="535259" cy="482830"/>
          </a:xfrm>
          <a:prstGeom prst="ellipse">
            <a:avLst/>
          </a:prstGeom>
          <a:noFill/>
          <a:ln w="3810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067567" y="4025246"/>
            <a:ext cx="535259" cy="482830"/>
          </a:xfrm>
          <a:prstGeom prst="ellipse">
            <a:avLst/>
          </a:prstGeom>
          <a:noFill/>
          <a:ln w="3810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067567" y="5547206"/>
            <a:ext cx="535259" cy="482830"/>
          </a:xfrm>
          <a:prstGeom prst="ellipse">
            <a:avLst/>
          </a:prstGeom>
          <a:noFill/>
          <a:ln w="3810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636828" y="3232574"/>
            <a:ext cx="535259" cy="482830"/>
          </a:xfrm>
          <a:prstGeom prst="ellipse">
            <a:avLst/>
          </a:prstGeom>
          <a:noFill/>
          <a:ln w="3810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636828" y="4025246"/>
            <a:ext cx="535259" cy="482830"/>
          </a:xfrm>
          <a:prstGeom prst="ellipse">
            <a:avLst/>
          </a:prstGeom>
          <a:noFill/>
          <a:ln w="3810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636828" y="4786431"/>
            <a:ext cx="535259" cy="482830"/>
          </a:xfrm>
          <a:prstGeom prst="ellipse">
            <a:avLst/>
          </a:prstGeom>
          <a:noFill/>
          <a:ln w="3810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200622" y="2445762"/>
            <a:ext cx="535259" cy="482830"/>
          </a:xfrm>
          <a:prstGeom prst="ellipse">
            <a:avLst/>
          </a:prstGeom>
          <a:noFill/>
          <a:ln w="3810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200622" y="4786431"/>
            <a:ext cx="535259" cy="482830"/>
          </a:xfrm>
          <a:prstGeom prst="ellipse">
            <a:avLst/>
          </a:prstGeom>
          <a:noFill/>
          <a:ln w="3810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753922" y="3610430"/>
            <a:ext cx="535259" cy="482830"/>
          </a:xfrm>
          <a:prstGeom prst="ellipse">
            <a:avLst/>
          </a:prstGeom>
          <a:noFill/>
          <a:ln w="38100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60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A Neural Network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Adjusting the weights and biases so the right output is achieved. </a:t>
            </a:r>
          </a:p>
          <a:p>
            <a:r>
              <a:rPr lang="en-US" dirty="0" smtClean="0"/>
              <a:t>This becomes hard when the only possible outputs are 0 and 1</a:t>
            </a:r>
          </a:p>
          <a:p>
            <a:pPr lvl="1"/>
            <a:r>
              <a:rPr lang="en-US" dirty="0" smtClean="0"/>
              <a:t>Small change in parameters = large jump in output </a:t>
            </a:r>
          </a:p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93404" b="-934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6298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Sigmoid Neuron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want a small change in parameters -&gt; small change in output </a:t>
            </a:r>
          </a:p>
          <a:p>
            <a:r>
              <a:rPr lang="en-US" dirty="0" smtClean="0"/>
              <a:t>Output any real number between 0 and 1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47113" b="-47113"/>
          <a:stretch>
            <a:fillRect/>
          </a:stretch>
        </p:blipFill>
        <p:spPr/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7555753"/>
              </p:ext>
            </p:extLst>
          </p:nvPr>
        </p:nvGraphicFramePr>
        <p:xfrm>
          <a:off x="909862" y="4090754"/>
          <a:ext cx="2070793" cy="2227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8" name="Equation" r:id="rId4" imgW="838200" imgH="901700" progId="Equation.3">
                  <p:embed/>
                </p:oleObj>
              </mc:Choice>
              <mc:Fallback>
                <p:oleObj name="Equation" r:id="rId4" imgW="838200" imgH="901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09862" y="4090754"/>
                        <a:ext cx="2070793" cy="22276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9700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Network	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5678" r="-25678"/>
          <a:stretch>
            <a:fillRect/>
          </a:stretch>
        </p:blipFill>
        <p:spPr>
          <a:xfrm>
            <a:off x="152837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485212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Recognize a 0	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4499" b="-4499"/>
          <a:stretch>
            <a:fillRect/>
          </a:stretch>
        </p:blipFill>
        <p:spPr>
          <a:xfrm>
            <a:off x="4648200" y="1600200"/>
            <a:ext cx="2065338" cy="2314575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3334" r="70447" b="3026"/>
          <a:stretch/>
        </p:blipFill>
        <p:spPr>
          <a:xfrm>
            <a:off x="6811427" y="1731884"/>
            <a:ext cx="2044940" cy="206817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34634" t="3146" r="35268" b="3213"/>
          <a:stretch/>
        </p:blipFill>
        <p:spPr>
          <a:xfrm>
            <a:off x="4648200" y="3914775"/>
            <a:ext cx="2050224" cy="203594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69799" t="3554" r="966" b="4027"/>
          <a:stretch/>
        </p:blipFill>
        <p:spPr>
          <a:xfrm>
            <a:off x="6811428" y="3914776"/>
            <a:ext cx="2044940" cy="2063314"/>
          </a:xfrm>
          <a:prstGeom prst="rect">
            <a:avLst/>
          </a:prstGeom>
        </p:spPr>
      </p:pic>
      <p:sp>
        <p:nvSpPr>
          <p:cNvPr id="18" name="Content Placeholder 1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hidden layers are looking for parts of a number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7251" y="1731885"/>
            <a:ext cx="4229118" cy="4246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346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Are the Hidden Layers Looking For  </a:t>
            </a:r>
            <a:endParaRPr lang="en-US" sz="3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16145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Propagation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-16797" b="-167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7047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World Record: 9,979 / 1000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63800"/>
            <a:ext cx="9144000" cy="1915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166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 Recognition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7595" r="-275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7970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 Recognition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10858" r="-108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8565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 Me Ask a Question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-43371" b="-43371"/>
          <a:stretch>
            <a:fillRect/>
          </a:stretch>
        </p:blipFill>
        <p:spPr/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070830"/>
              </p:ext>
            </p:extLst>
          </p:nvPr>
        </p:nvGraphicFramePr>
        <p:xfrm>
          <a:off x="457200" y="2103009"/>
          <a:ext cx="8229600" cy="351766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62477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Is it an animal?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Can it fly?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Does it have wheels?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Does it have</a:t>
                      </a:r>
                      <a:r>
                        <a:rPr lang="en-US" sz="1600" baseline="0" dirty="0" smtClean="0"/>
                        <a:t> a tail? 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Is it nice?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Answer</a:t>
                      </a:r>
                      <a:endParaRPr lang="en-US" sz="1600" dirty="0"/>
                    </a:p>
                  </a:txBody>
                  <a:tcPr anchor="ctr"/>
                </a:tc>
              </a:tr>
              <a:tr h="4821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Bird</a:t>
                      </a:r>
                      <a:endParaRPr lang="en-US" dirty="0"/>
                    </a:p>
                  </a:txBody>
                  <a:tcPr anchor="ctr"/>
                </a:tc>
              </a:tr>
              <a:tr h="4821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Mouse</a:t>
                      </a:r>
                      <a:endParaRPr lang="en-US" dirty="0"/>
                    </a:p>
                  </a:txBody>
                  <a:tcPr anchor="ctr"/>
                </a:tc>
              </a:tr>
              <a:tr h="4821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No!!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Spider</a:t>
                      </a:r>
                      <a:endParaRPr lang="en-US" dirty="0"/>
                    </a:p>
                  </a:txBody>
                  <a:tcPr anchor="ctr"/>
                </a:tc>
              </a:tr>
              <a:tr h="4821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Bicycle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</a:tr>
              <a:tr h="4821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</a:t>
                      </a:r>
                      <a:endParaRPr lang="en-US" dirty="0"/>
                    </a:p>
                  </a:txBody>
                  <a:tcPr anchor="ctr"/>
                </a:tc>
              </a:tr>
              <a:tr h="4821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Teacher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57692" y="5791130"/>
            <a:ext cx="4845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Which object doesn’t have wheels and is nice?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052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Soccer Robots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Self Driving Cars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741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College Admissions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2480329" y="2323715"/>
            <a:ext cx="1924464" cy="9321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404793" y="2323715"/>
            <a:ext cx="1999723" cy="9321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477695" y="3255903"/>
            <a:ext cx="1002634" cy="12429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480329" y="3255903"/>
            <a:ext cx="1049041" cy="12429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5336799" y="3255903"/>
            <a:ext cx="1067718" cy="12429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404516" y="3255903"/>
            <a:ext cx="986349" cy="12429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480329" y="1891396"/>
            <a:ext cx="3924187" cy="68900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093887" y="2901679"/>
            <a:ext cx="2621257" cy="68900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79679" y="2901679"/>
            <a:ext cx="2617485" cy="68900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006338" y="4093522"/>
            <a:ext cx="1086744" cy="81059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41888" y="4093522"/>
            <a:ext cx="1086744" cy="81059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802126" y="4093522"/>
            <a:ext cx="1086744" cy="810598"/>
          </a:xfrm>
          <a:prstGeom prst="rect">
            <a:avLst/>
          </a:prstGeom>
          <a:solidFill>
            <a:srgbClr val="9BBB59"/>
          </a:solidFill>
          <a:ln>
            <a:solidFill>
              <a:srgbClr val="779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847493" y="4093522"/>
            <a:ext cx="1086744" cy="810598"/>
          </a:xfrm>
          <a:prstGeom prst="rect">
            <a:avLst/>
          </a:prstGeom>
          <a:solidFill>
            <a:srgbClr val="9BBB59"/>
          </a:solidFill>
          <a:ln>
            <a:solidFill>
              <a:srgbClr val="779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480329" y="2026407"/>
            <a:ext cx="3924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GPA: 3.5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093887" y="3063709"/>
            <a:ext cx="262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SAT: 1900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279679" y="3063709"/>
            <a:ext cx="2617485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dirty="0" smtClean="0"/>
              <a:t>SAT: 2100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941888" y="4343083"/>
            <a:ext cx="1086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Denied!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2985998" y="4344932"/>
            <a:ext cx="1086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Accepted!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4793427" y="4361482"/>
            <a:ext cx="1086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Accepted!</a:t>
            </a:r>
            <a:endParaRPr lang="en-US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6847493" y="4343083"/>
            <a:ext cx="1086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Accepted!</a:t>
            </a:r>
            <a:endParaRPr lang="en-US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691979" y="1884930"/>
            <a:ext cx="1571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= “&lt;“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6847493" y="1891396"/>
            <a:ext cx="1571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= “≥”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743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Given a set of data, how can we build up this tree?</a:t>
            </a:r>
          </a:p>
          <a:p>
            <a:r>
              <a:rPr lang="en-US" dirty="0" smtClean="0"/>
              <a:t>Entropy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English, entropy measures uncertainty while information gain measures how much we learn by making a </a:t>
            </a:r>
            <a:r>
              <a:rPr lang="en-US" dirty="0" smtClean="0"/>
              <a:t>choice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0083831"/>
              </p:ext>
            </p:extLst>
          </p:nvPr>
        </p:nvGraphicFramePr>
        <p:xfrm>
          <a:off x="2063750" y="3125788"/>
          <a:ext cx="6105525" cy="149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Equation" r:id="rId3" imgW="4038600" imgH="990600" progId="Equation.3">
                  <p:embed/>
                </p:oleObj>
              </mc:Choice>
              <mc:Fallback>
                <p:oleObj name="Equation" r:id="rId3" imgW="4038600" imgH="990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63750" y="3125788"/>
                        <a:ext cx="6105525" cy="149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 rot="468595">
            <a:off x="1651003" y="2263548"/>
            <a:ext cx="6095449" cy="2646878"/>
          </a:xfrm>
          <a:prstGeom prst="rect">
            <a:avLst/>
          </a:prstGeom>
          <a:noFill/>
          <a:scene3d>
            <a:camera prst="orthographicFront"/>
            <a:lightRig rig="flat" dir="tl">
              <a:rot lat="0" lon="0" rev="6600000"/>
            </a:lightRig>
          </a:scene3d>
          <a:sp3d/>
        </p:spPr>
        <p:txBody>
          <a:bodyPr wrap="square" lIns="91440" tIns="45720" rIns="91440" bIns="4572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6600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MATH</a:t>
            </a:r>
            <a:endParaRPr lang="en-US" sz="5400" b="1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0062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Admissions 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185487"/>
              </p:ext>
            </p:extLst>
          </p:nvPr>
        </p:nvGraphicFramePr>
        <p:xfrm>
          <a:off x="457200" y="1600200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GPA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Accepted?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1970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2035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1680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1970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474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 Data 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09113" y="1605270"/>
            <a:ext cx="1209023" cy="1135623"/>
          </a:xfrm>
          <a:prstGeom prst="ellipse">
            <a:avLst/>
          </a:prstGeom>
          <a:solidFill>
            <a:srgbClr val="9BBB59"/>
          </a:solidFill>
          <a:ln>
            <a:solidFill>
              <a:srgbClr val="779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3.5</a:t>
            </a:r>
          </a:p>
          <a:p>
            <a:pPr algn="ctr"/>
            <a:r>
              <a:rPr lang="en-US" sz="1200" dirty="0" smtClean="0"/>
              <a:t>SAT: 1970</a:t>
            </a:r>
            <a:endParaRPr lang="en-US" sz="1200" dirty="0"/>
          </a:p>
        </p:txBody>
      </p:sp>
      <p:sp>
        <p:nvSpPr>
          <p:cNvPr id="11" name="Oval 10"/>
          <p:cNvSpPr/>
          <p:nvPr/>
        </p:nvSpPr>
        <p:spPr>
          <a:xfrm>
            <a:off x="1922936" y="1647058"/>
            <a:ext cx="1209023" cy="113562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3.1</a:t>
            </a:r>
          </a:p>
          <a:p>
            <a:pPr algn="ctr"/>
            <a:r>
              <a:rPr lang="en-US" sz="1200" dirty="0" smtClean="0"/>
              <a:t>SAT: 1740</a:t>
            </a:r>
            <a:endParaRPr lang="en-US" sz="1200" dirty="0"/>
          </a:p>
        </p:txBody>
      </p:sp>
      <p:sp>
        <p:nvSpPr>
          <p:cNvPr id="12" name="Oval 11"/>
          <p:cNvSpPr/>
          <p:nvPr/>
        </p:nvSpPr>
        <p:spPr>
          <a:xfrm>
            <a:off x="7477777" y="1605270"/>
            <a:ext cx="1209023" cy="1135623"/>
          </a:xfrm>
          <a:prstGeom prst="ellipse">
            <a:avLst/>
          </a:prstGeom>
          <a:solidFill>
            <a:srgbClr val="9BBB59"/>
          </a:solidFill>
          <a:ln>
            <a:solidFill>
              <a:srgbClr val="779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3.5 </a:t>
            </a:r>
          </a:p>
          <a:p>
            <a:pPr algn="ctr"/>
            <a:r>
              <a:rPr lang="en-US" sz="1200" dirty="0" smtClean="0"/>
              <a:t>SAT: 2020</a:t>
            </a:r>
            <a:endParaRPr lang="en-US" sz="1200" dirty="0"/>
          </a:p>
        </p:txBody>
      </p:sp>
      <p:sp>
        <p:nvSpPr>
          <p:cNvPr id="13" name="Oval 12"/>
          <p:cNvSpPr/>
          <p:nvPr/>
        </p:nvSpPr>
        <p:spPr>
          <a:xfrm>
            <a:off x="6019673" y="1647058"/>
            <a:ext cx="1209023" cy="1135623"/>
          </a:xfrm>
          <a:prstGeom prst="ellipse">
            <a:avLst/>
          </a:prstGeom>
          <a:solidFill>
            <a:srgbClr val="C0504D"/>
          </a:solidFill>
          <a:ln>
            <a:solidFill>
              <a:srgbClr val="9537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2.8</a:t>
            </a:r>
          </a:p>
          <a:p>
            <a:pPr algn="ctr"/>
            <a:r>
              <a:rPr lang="en-US" sz="1200" dirty="0" smtClean="0"/>
              <a:t>SAT: 1680</a:t>
            </a:r>
            <a:endParaRPr lang="en-US" sz="1200" dirty="0"/>
          </a:p>
        </p:txBody>
      </p:sp>
      <p:sp>
        <p:nvSpPr>
          <p:cNvPr id="14" name="Oval 13"/>
          <p:cNvSpPr/>
          <p:nvPr/>
        </p:nvSpPr>
        <p:spPr>
          <a:xfrm>
            <a:off x="4646037" y="1647058"/>
            <a:ext cx="1209023" cy="1135623"/>
          </a:xfrm>
          <a:prstGeom prst="ellipse">
            <a:avLst/>
          </a:prstGeom>
          <a:solidFill>
            <a:srgbClr val="C0504D"/>
          </a:solidFill>
          <a:ln>
            <a:solidFill>
              <a:srgbClr val="9537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3.4</a:t>
            </a:r>
          </a:p>
          <a:p>
            <a:pPr algn="ctr"/>
            <a:r>
              <a:rPr lang="en-US" sz="1200" dirty="0" smtClean="0"/>
              <a:t>SAT: 1700</a:t>
            </a:r>
            <a:endParaRPr lang="en-US" sz="1200" dirty="0"/>
          </a:p>
        </p:txBody>
      </p:sp>
      <p:sp>
        <p:nvSpPr>
          <p:cNvPr id="15" name="Oval 14"/>
          <p:cNvSpPr/>
          <p:nvPr/>
        </p:nvSpPr>
        <p:spPr>
          <a:xfrm>
            <a:off x="3284104" y="1647058"/>
            <a:ext cx="1209023" cy="1135623"/>
          </a:xfrm>
          <a:prstGeom prst="ellipse">
            <a:avLst/>
          </a:prstGeom>
          <a:solidFill>
            <a:srgbClr val="C0504D"/>
          </a:solidFill>
          <a:ln>
            <a:solidFill>
              <a:srgbClr val="9537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3.8</a:t>
            </a:r>
          </a:p>
          <a:p>
            <a:pPr algn="ctr"/>
            <a:r>
              <a:rPr lang="en-US" sz="1200" dirty="0" smtClean="0"/>
              <a:t>SAT: 2300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139170" y="3312035"/>
            <a:ext cx="3272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Split on GPA ≥ 3.9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7775626" y="3877913"/>
            <a:ext cx="0" cy="237411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913268" y="1605270"/>
            <a:ext cx="54655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Information Gain = 0</a:t>
            </a:r>
            <a:endParaRPr lang="en-US" sz="4400" dirty="0"/>
          </a:p>
        </p:txBody>
      </p:sp>
      <p:sp>
        <p:nvSpPr>
          <p:cNvPr id="21" name="Rectangle 20"/>
          <p:cNvSpPr/>
          <p:nvPr/>
        </p:nvSpPr>
        <p:spPr>
          <a:xfrm>
            <a:off x="183185" y="1417638"/>
            <a:ext cx="8744046" cy="150079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00896" y="3877914"/>
            <a:ext cx="7386439" cy="237411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067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6193E-6 -4.92821E-6 L 0.00035 0.3675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36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9059E-6 3.76563E-6 L -0.0415 0.4932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4" y="2466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9212E-6 3.76563E-6 L -0.05002 0.3619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1" y="1808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6506E-6 3.76563E-6 L -0.07294 0.4928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7" y="2464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9309E-7 3.76563E-6 L -0.08545 0.361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72" y="1808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6707E-6 -4.92821E-6 L -0.14137 0.4990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68" y="2494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Data (cont.)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57200" y="1605270"/>
            <a:ext cx="1209023" cy="1135623"/>
          </a:xfrm>
          <a:prstGeom prst="ellipse">
            <a:avLst/>
          </a:prstGeom>
          <a:solidFill>
            <a:srgbClr val="9BBB59"/>
          </a:solidFill>
          <a:ln>
            <a:solidFill>
              <a:srgbClr val="779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3.5</a:t>
            </a:r>
          </a:p>
          <a:p>
            <a:pPr algn="ctr"/>
            <a:r>
              <a:rPr lang="en-US" sz="1200" dirty="0" smtClean="0"/>
              <a:t>SAT: 1970</a:t>
            </a:r>
            <a:endParaRPr 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1922936" y="1647058"/>
            <a:ext cx="1209023" cy="113562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3.1</a:t>
            </a:r>
          </a:p>
          <a:p>
            <a:pPr algn="ctr"/>
            <a:r>
              <a:rPr lang="en-US" sz="1200" dirty="0" smtClean="0"/>
              <a:t>SAT: 1740</a:t>
            </a:r>
            <a:endParaRPr lang="en-US" sz="1200" dirty="0"/>
          </a:p>
        </p:txBody>
      </p:sp>
      <p:sp>
        <p:nvSpPr>
          <p:cNvPr id="6" name="Oval 5"/>
          <p:cNvSpPr/>
          <p:nvPr/>
        </p:nvSpPr>
        <p:spPr>
          <a:xfrm>
            <a:off x="7477777" y="1605270"/>
            <a:ext cx="1209023" cy="1135623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3.5 </a:t>
            </a:r>
          </a:p>
          <a:p>
            <a:pPr algn="ctr"/>
            <a:r>
              <a:rPr lang="en-US" sz="1200" dirty="0" smtClean="0"/>
              <a:t>SAT: 2020</a:t>
            </a:r>
            <a:endParaRPr lang="en-US" sz="1200" dirty="0"/>
          </a:p>
        </p:txBody>
      </p:sp>
      <p:sp>
        <p:nvSpPr>
          <p:cNvPr id="7" name="Oval 6"/>
          <p:cNvSpPr/>
          <p:nvPr/>
        </p:nvSpPr>
        <p:spPr>
          <a:xfrm>
            <a:off x="6019673" y="1647058"/>
            <a:ext cx="1209023" cy="1135623"/>
          </a:xfrm>
          <a:prstGeom prst="ellipse">
            <a:avLst/>
          </a:prstGeom>
          <a:solidFill>
            <a:srgbClr val="C0504D"/>
          </a:solidFill>
          <a:ln>
            <a:solidFill>
              <a:srgbClr val="9537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2.8</a:t>
            </a:r>
          </a:p>
          <a:p>
            <a:pPr algn="ctr"/>
            <a:r>
              <a:rPr lang="en-US" sz="1200" dirty="0" smtClean="0"/>
              <a:t>SAT: 1680</a:t>
            </a:r>
            <a:endParaRPr lang="en-US" sz="1200" dirty="0"/>
          </a:p>
        </p:txBody>
      </p:sp>
      <p:sp>
        <p:nvSpPr>
          <p:cNvPr id="8" name="Oval 7"/>
          <p:cNvSpPr/>
          <p:nvPr/>
        </p:nvSpPr>
        <p:spPr>
          <a:xfrm>
            <a:off x="4646037" y="1647058"/>
            <a:ext cx="1209023" cy="113562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3.4</a:t>
            </a:r>
          </a:p>
          <a:p>
            <a:pPr algn="ctr"/>
            <a:r>
              <a:rPr lang="en-US" sz="1200" dirty="0" smtClean="0"/>
              <a:t>SAT: 1700</a:t>
            </a:r>
            <a:endParaRPr lang="en-US" sz="1200" dirty="0"/>
          </a:p>
        </p:txBody>
      </p:sp>
      <p:sp>
        <p:nvSpPr>
          <p:cNvPr id="9" name="Oval 8"/>
          <p:cNvSpPr/>
          <p:nvPr/>
        </p:nvSpPr>
        <p:spPr>
          <a:xfrm>
            <a:off x="3284104" y="1647058"/>
            <a:ext cx="1209023" cy="1135623"/>
          </a:xfrm>
          <a:prstGeom prst="ellipse">
            <a:avLst/>
          </a:prstGeom>
          <a:solidFill>
            <a:srgbClr val="C0504D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GPA: 3.8</a:t>
            </a:r>
          </a:p>
          <a:p>
            <a:pPr algn="ctr"/>
            <a:r>
              <a:rPr lang="en-US" sz="1200" dirty="0" smtClean="0"/>
              <a:t>SAT: 2300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345166" y="3161147"/>
            <a:ext cx="2295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Split on GPA: 3.5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493127" y="3699931"/>
            <a:ext cx="0" cy="27596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04396" y="1672791"/>
            <a:ext cx="5610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Information Gain ≈ 0.85</a:t>
            </a:r>
            <a:endParaRPr lang="en-US" sz="4400" dirty="0"/>
          </a:p>
        </p:txBody>
      </p:sp>
      <p:sp>
        <p:nvSpPr>
          <p:cNvPr id="15" name="Rectangle 14"/>
          <p:cNvSpPr/>
          <p:nvPr/>
        </p:nvSpPr>
        <p:spPr>
          <a:xfrm>
            <a:off x="125431" y="1417638"/>
            <a:ext cx="8744046" cy="150079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4247" y="3699931"/>
            <a:ext cx="4066714" cy="275968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675804" y="3699931"/>
            <a:ext cx="4193673" cy="275968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89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4.92821E-6 L 0.48003 0.4342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1" y="21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9059E-6 3.76563E-6 L -0.16585 0.3448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1" y="1723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9212E-6 3.76563E-6 L 0.33345 0.34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2" y="1723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6506E-6 3.76563E-6 L -0.33571 0.4518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94" y="2258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9309E-7 3.76563E-6 L -0.32251 0.4520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34" y="2260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6707E-6 -0.00046 L 0.01251 0.4583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2292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/>
      <p:bldP spid="14" grpId="0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6228</TotalTime>
  <Words>1205</Words>
  <Application>Microsoft Macintosh PowerPoint</Application>
  <PresentationFormat>On-screen Show (4:3)</PresentationFormat>
  <Paragraphs>359</Paragraphs>
  <Slides>40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Office Theme</vt:lpstr>
      <vt:lpstr>Equation</vt:lpstr>
      <vt:lpstr>Introduction to Machine Learning</vt:lpstr>
      <vt:lpstr>PowerPoint Presentation</vt:lpstr>
      <vt:lpstr>College Admissions Data</vt:lpstr>
      <vt:lpstr>Let Me Ask a Question</vt:lpstr>
      <vt:lpstr>College Admissions</vt:lpstr>
      <vt:lpstr>The Challenge</vt:lpstr>
      <vt:lpstr>College Admissions Data</vt:lpstr>
      <vt:lpstr>Our  Data </vt:lpstr>
      <vt:lpstr>Our Data (cont.)</vt:lpstr>
      <vt:lpstr>Pop Quiz</vt:lpstr>
      <vt:lpstr>Building the Tree</vt:lpstr>
      <vt:lpstr>Building the Tree</vt:lpstr>
      <vt:lpstr>When to Stop Splitting</vt:lpstr>
      <vt:lpstr>Tall Trees</vt:lpstr>
      <vt:lpstr>Random Forests</vt:lpstr>
      <vt:lpstr>Linear Regression</vt:lpstr>
      <vt:lpstr>Predicting Costs of Houses</vt:lpstr>
      <vt:lpstr>Linear Regression  (Line Fitting)</vt:lpstr>
      <vt:lpstr>Linear Regression  (Line Fitting)</vt:lpstr>
      <vt:lpstr>Linear Regression Example</vt:lpstr>
      <vt:lpstr>Cost Function</vt:lpstr>
      <vt:lpstr>Cost Function</vt:lpstr>
      <vt:lpstr>Problems With Gradient Descent</vt:lpstr>
      <vt:lpstr>Extra Features</vt:lpstr>
      <vt:lpstr>kth Nearest Neighbors</vt:lpstr>
      <vt:lpstr>Neural Networks</vt:lpstr>
      <vt:lpstr>Our Data</vt:lpstr>
      <vt:lpstr>Neural Network </vt:lpstr>
      <vt:lpstr>Perceptron</vt:lpstr>
      <vt:lpstr>Neural Network Architecture</vt:lpstr>
      <vt:lpstr>Training A Neural Network</vt:lpstr>
      <vt:lpstr>Sigmoid Neuron </vt:lpstr>
      <vt:lpstr>Our Network </vt:lpstr>
      <vt:lpstr>How to Recognize a 0 </vt:lpstr>
      <vt:lpstr>What Are the Hidden Layers Looking For  </vt:lpstr>
      <vt:lpstr>Back Propagation</vt:lpstr>
      <vt:lpstr>Failures!</vt:lpstr>
      <vt:lpstr>Face Recognition</vt:lpstr>
      <vt:lpstr>Face Recognition </vt:lpstr>
      <vt:lpstr>Applications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Hunter Schafer</dc:creator>
  <cp:lastModifiedBy>Hunter Schafer</cp:lastModifiedBy>
  <cp:revision>85</cp:revision>
  <dcterms:created xsi:type="dcterms:W3CDTF">2015-03-04T03:05:07Z</dcterms:created>
  <dcterms:modified xsi:type="dcterms:W3CDTF">2016-03-03T05:24:27Z</dcterms:modified>
</cp:coreProperties>
</file>