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3447" autoAdjust="0"/>
  </p:normalViewPr>
  <p:slideViewPr>
    <p:cSldViewPr snapToGrid="0">
      <p:cViewPr varScale="1">
        <p:scale>
          <a:sx n="103" d="100"/>
          <a:sy n="103" d="100"/>
        </p:scale>
        <p:origin x="83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7E0B8-8682-45B8-9314-4AF7196B3625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48FBE-5FEB-417F-8242-96450ACA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13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5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34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073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7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43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62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3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8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3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0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1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1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3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7A94D72-E562-4C2E-8A19-6562D6D2F83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D7764-94C3-4031-8E16-4AC4D8BED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85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BAFBB-B787-BE71-50FD-9D897674C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721359" cy="3329581"/>
          </a:xfrm>
        </p:spPr>
        <p:txBody>
          <a:bodyPr/>
          <a:lstStyle/>
          <a:p>
            <a:r>
              <a:rPr lang="en-US" dirty="0"/>
              <a:t>C++ Casting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02715-49D1-33D3-C782-D09C457FCF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390C</a:t>
            </a:r>
          </a:p>
        </p:txBody>
      </p:sp>
    </p:spTree>
    <p:extLst>
      <p:ext uri="{BB962C8B-B14F-4D97-AF65-F5344CB8AC3E}">
        <p14:creationId xmlns:p14="http://schemas.microsoft.com/office/powerpoint/2010/main" val="149799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4E012-779F-3B66-33B4-81ED993E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C-Style 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B6550-A991-6E94-3E13-0AD332D6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080657"/>
            <a:ext cx="9847717" cy="3167742"/>
          </a:xfrm>
        </p:spPr>
        <p:txBody>
          <a:bodyPr/>
          <a:lstStyle/>
          <a:p>
            <a:r>
              <a:rPr lang="en-US" dirty="0"/>
              <a:t>Simple syntax that we’ve seen in Java and C</a:t>
            </a:r>
          </a:p>
          <a:p>
            <a:r>
              <a:rPr lang="en-US" dirty="0"/>
              <a:t>Converts primitive data types to another (ex.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cs typeface="Courier New" panose="02070309020205020404" pitchFamily="49" charset="0"/>
              </a:rPr>
              <a:t>)</a:t>
            </a:r>
            <a:endParaRPr lang="en-US" dirty="0"/>
          </a:p>
          <a:p>
            <a:r>
              <a:rPr lang="en-US" dirty="0"/>
              <a:t>Can also be used to convert between pointers of different types</a:t>
            </a:r>
          </a:p>
          <a:p>
            <a:pPr lvl="1"/>
            <a:r>
              <a:rPr lang="en-US" dirty="0"/>
              <a:t>The data being pointed to will just be interpreted differently</a:t>
            </a:r>
          </a:p>
          <a:p>
            <a:r>
              <a:rPr lang="en-US" dirty="0"/>
              <a:t>Still valid in C++, but bad style…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472C71-B300-ABB7-2949-D7AB56603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485" y="1333659"/>
            <a:ext cx="4653030" cy="103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08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4106-FD1B-EDD7-962C-BE62A196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CED76-33FF-CB94-F286-C4974C75F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381117" cy="4195481"/>
          </a:xfrm>
        </p:spPr>
        <p:txBody>
          <a:bodyPr/>
          <a:lstStyle/>
          <a:p>
            <a:r>
              <a:rPr lang="en-US" dirty="0"/>
              <a:t>Four different types of casts: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&lt;type&gt;(expression)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&lt;type&gt;(expression)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const_cast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&lt;type&gt;(expression)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&lt;type&gt;(expression)</a:t>
            </a:r>
          </a:p>
          <a:p>
            <a:r>
              <a:rPr lang="en-US" dirty="0">
                <a:cs typeface="Courier New" panose="02070309020205020404" pitchFamily="49" charset="0"/>
              </a:rPr>
              <a:t>Makes your intent clearer for readers of your code!</a:t>
            </a:r>
          </a:p>
        </p:txBody>
      </p:sp>
    </p:spTree>
    <p:extLst>
      <p:ext uri="{BB962C8B-B14F-4D97-AF65-F5344CB8AC3E}">
        <p14:creationId xmlns:p14="http://schemas.microsoft.com/office/powerpoint/2010/main" val="75050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043C7-7F1D-7E98-14AF-A3BDBF98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2F0A2-0399-FA3B-4D9E-C098D62A0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74689"/>
            <a:ext cx="5079774" cy="4195481"/>
          </a:xfrm>
        </p:spPr>
        <p:txBody>
          <a:bodyPr/>
          <a:lstStyle/>
          <a:p>
            <a:r>
              <a:rPr lang="en-US" dirty="0"/>
              <a:t>Used to:</a:t>
            </a:r>
          </a:p>
          <a:p>
            <a:pPr lvl="1"/>
            <a:r>
              <a:rPr lang="en-US" dirty="0"/>
              <a:t>Convert class pointers to a related type (within the same class hierarchy)</a:t>
            </a:r>
          </a:p>
          <a:p>
            <a:pPr lvl="2"/>
            <a:r>
              <a:rPr lang="en-US" sz="1800" dirty="0"/>
              <a:t>Be careful casting down a class hierarchy</a:t>
            </a:r>
          </a:p>
          <a:p>
            <a:pPr lvl="1"/>
            <a:r>
              <a:rPr lang="en-US" dirty="0"/>
              <a:t>Convert between different primitive types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are checked at compile time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E3EF48-1A74-DD91-13DF-6B00A1325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326" y="1429618"/>
            <a:ext cx="4425314" cy="16401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F92A47-090D-5018-F039-DD842EFE4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5113" y="3247669"/>
            <a:ext cx="6209740" cy="334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0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6BC71-B40A-6A69-AFB0-FAA2B0FA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96140-6F19-5DAB-09B4-C5ACD9E04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12" y="2009375"/>
            <a:ext cx="5523906" cy="4195481"/>
          </a:xfrm>
        </p:spPr>
        <p:txBody>
          <a:bodyPr/>
          <a:lstStyle/>
          <a:p>
            <a:r>
              <a:rPr lang="en-US" dirty="0"/>
              <a:t>Used to:</a:t>
            </a:r>
          </a:p>
          <a:p>
            <a:pPr lvl="1"/>
            <a:r>
              <a:rPr lang="en-US" dirty="0"/>
              <a:t>Convert pointers/references of related types (within the same class hierarchy)</a:t>
            </a:r>
          </a:p>
          <a:p>
            <a:r>
              <a:rPr lang="en-US" dirty="0"/>
              <a:t>At </a:t>
            </a:r>
            <a:r>
              <a:rPr lang="en-US" i="1" dirty="0"/>
              <a:t>compile</a:t>
            </a:r>
            <a:r>
              <a:rPr lang="en-US" dirty="0"/>
              <a:t> time, verify that the pointers have related types</a:t>
            </a:r>
          </a:p>
          <a:p>
            <a:r>
              <a:rPr lang="en-US" dirty="0"/>
              <a:t>At </a:t>
            </a:r>
            <a:r>
              <a:rPr lang="en-US" i="1" dirty="0"/>
              <a:t>run time, </a:t>
            </a:r>
            <a:r>
              <a:rPr lang="en-US" dirty="0"/>
              <a:t>if casting from base class to derived class, verify that object is actually an instance of the derived class.</a:t>
            </a:r>
          </a:p>
          <a:p>
            <a:r>
              <a:rPr lang="en-US" dirty="0"/>
              <a:t>Used mainly for handling polymorphism/inheritance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BAAB0B-8DA7-6C7F-4B66-5B85EA9AE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9460" y="2293965"/>
            <a:ext cx="6284651" cy="271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5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119A5-2E88-7D94-E6E8-BF388530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const_cast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3787A-EED8-375C-2AF9-66E9F72AF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34802" cy="4195481"/>
          </a:xfrm>
        </p:spPr>
        <p:txBody>
          <a:bodyPr/>
          <a:lstStyle/>
          <a:p>
            <a:r>
              <a:rPr lang="en-US" dirty="0"/>
              <a:t>Used to add or strip “const-ness” of a pointer or reference.</a:t>
            </a:r>
          </a:p>
          <a:p>
            <a:r>
              <a:rPr lang="en-US" dirty="0"/>
              <a:t>Often, regarded as bad style (and even dangerous), since violates the intent and const-ness of the variable</a:t>
            </a:r>
          </a:p>
          <a:p>
            <a:r>
              <a:rPr lang="en-US" dirty="0"/>
              <a:t>Striping const-ness:</a:t>
            </a:r>
          </a:p>
          <a:p>
            <a:pPr lvl="1"/>
            <a:r>
              <a:rPr lang="en-US" dirty="0"/>
              <a:t>If variable being pointed to was defined as const, this behavior is undefined!</a:t>
            </a:r>
          </a:p>
          <a:p>
            <a:pPr lvl="1"/>
            <a:r>
              <a:rPr lang="en-US" dirty="0"/>
              <a:t>Otherwise, can modify underlying data through this pointer/reference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08B97DA-50D5-03D9-4C05-C434E98F2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12" y="4647681"/>
            <a:ext cx="4365591" cy="16007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FB93CB-6D5D-5D0F-D952-99E7276B4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070" y="4576731"/>
            <a:ext cx="3223272" cy="1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6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CE389-DE1D-50D0-F677-9645527B0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5671D-0A41-BC39-1DFC-B917B447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const_cast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cont.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C10A5-17CA-E15D-6860-5F4C4FC9E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34802" cy="4195481"/>
          </a:xfrm>
        </p:spPr>
        <p:txBody>
          <a:bodyPr/>
          <a:lstStyle/>
          <a:p>
            <a:r>
              <a:rPr lang="en-US" dirty="0"/>
              <a:t>Adding const-ness:</a:t>
            </a:r>
          </a:p>
          <a:p>
            <a:pPr lvl="1"/>
            <a:r>
              <a:rPr lang="en-US" dirty="0"/>
              <a:t>Only gives this pointer/reference const-ness, but others can still modify the data this points to/references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26A896-09E8-C9BD-22D4-31B7C3A8E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419" y="3879273"/>
            <a:ext cx="4901161" cy="180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3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EE7F-2538-2DB8-7BFD-D6AC4930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F7800-BA91-CC36-FB9F-AD9FAE07D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convert between incompatible types</a:t>
            </a:r>
          </a:p>
          <a:p>
            <a:pPr lvl="1"/>
            <a:r>
              <a:rPr lang="en-US" dirty="0"/>
              <a:t>Ex.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>
                <a:cs typeface="Courier New" panose="02070309020205020404" pitchFamily="49" charset="0"/>
              </a:rPr>
              <a:t>to a pointer or vice-versa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Also, can convert between incompatible pointer types</a:t>
            </a:r>
          </a:p>
          <a:p>
            <a:r>
              <a:rPr lang="en-US" dirty="0">
                <a:cs typeface="Courier New" panose="02070309020205020404" pitchFamily="49" charset="0"/>
              </a:rPr>
              <a:t>Low-level bit pattern is kept the same, just interpreted differently</a:t>
            </a:r>
          </a:p>
          <a:p>
            <a:r>
              <a:rPr lang="en-US" dirty="0">
                <a:cs typeface="Courier New" panose="02070309020205020404" pitchFamily="49" charset="0"/>
              </a:rPr>
              <a:t>Dangerous!!!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3D3C1F-8A90-705A-E534-DE124CFBD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585" y="4391339"/>
            <a:ext cx="6748830" cy="185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9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2FA06-AD1A-C169-3662-76AC84FC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143F6-D32C-122B-D5A3-763B9947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662519"/>
            <a:ext cx="8946541" cy="4195481"/>
          </a:xfrm>
        </p:spPr>
        <p:txBody>
          <a:bodyPr/>
          <a:lstStyle/>
          <a:p>
            <a:r>
              <a:rPr lang="en-US" dirty="0"/>
              <a:t>When a variable is used in the context of a different type (without an explicit cast)</a:t>
            </a:r>
          </a:p>
          <a:p>
            <a:pPr lvl="1"/>
            <a:r>
              <a:rPr lang="en-US" dirty="0"/>
              <a:t>The compiler will then attempt to infer the correct conversion</a:t>
            </a:r>
          </a:p>
          <a:p>
            <a:pPr lvl="1"/>
            <a:r>
              <a:rPr lang="en-US" dirty="0"/>
              <a:t>The compiler can also take advantage of single parameter class constructors</a:t>
            </a:r>
          </a:p>
          <a:p>
            <a:pPr lvl="2"/>
            <a:r>
              <a:rPr lang="en-US" dirty="0"/>
              <a:t>ex.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char*) -&gt; string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952961-9237-CB6C-FE5B-E74356FEB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489" y="1460218"/>
            <a:ext cx="5749021" cy="7860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2F51C2-1CE0-81E8-2F14-EB945EFDE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955" y="4910739"/>
            <a:ext cx="4538359" cy="4870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61B150-6F48-28F5-0BFA-EA133B28F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6100" y="5583091"/>
            <a:ext cx="7944068" cy="46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99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3620</TotalTime>
  <Words>394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Century Gothic</vt:lpstr>
      <vt:lpstr>Courier New</vt:lpstr>
      <vt:lpstr>Wingdings 3</vt:lpstr>
      <vt:lpstr>Ion</vt:lpstr>
      <vt:lpstr>C++ Casting</vt:lpstr>
      <vt:lpstr>C-Style Casting</vt:lpstr>
      <vt:lpstr>C++ Casting</vt:lpstr>
      <vt:lpstr>static_cast</vt:lpstr>
      <vt:lpstr>dynamic_cast</vt:lpstr>
      <vt:lpstr>const_cast</vt:lpstr>
      <vt:lpstr>const_cast cont.</vt:lpstr>
      <vt:lpstr>reinterpret_cast</vt:lpstr>
      <vt:lpstr>Implicit Conversion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Lucas Kwan</dc:creator>
  <cp:lastModifiedBy>Lucas Kwan</cp:lastModifiedBy>
  <cp:revision>32</cp:revision>
  <dcterms:created xsi:type="dcterms:W3CDTF">2025-04-10T00:58:53Z</dcterms:created>
  <dcterms:modified xsi:type="dcterms:W3CDTF">2025-06-02T01:35:13Z</dcterms:modified>
</cp:coreProperties>
</file>