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5"/>
    <p:sldMasterId id="214748366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y="5143500" cx="9144000"/>
  <p:notesSz cx="6858000" cy="9144000"/>
  <p:embeddedFontLst>
    <p:embeddedFont>
      <p:font typeface="Arial Narrow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5AEF0C7-07B3-4FFB-ABDB-13CDE65D4976}">
  <a:tblStyle styleId="{25AEF0C7-07B3-4FFB-ABDB-13CDE65D497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20" Type="http://schemas.openxmlformats.org/officeDocument/2006/relationships/slide" Target="slides/slide1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22" Type="http://schemas.openxmlformats.org/officeDocument/2006/relationships/slide" Target="slides/slide15.xml"/><Relationship Id="rId44" Type="http://schemas.openxmlformats.org/officeDocument/2006/relationships/font" Target="fonts/ArialNarrow-regular.fntdata"/><Relationship Id="rId21" Type="http://schemas.openxmlformats.org/officeDocument/2006/relationships/slide" Target="slides/slide14.xml"/><Relationship Id="rId43" Type="http://schemas.openxmlformats.org/officeDocument/2006/relationships/slide" Target="slides/slide36.xml"/><Relationship Id="rId24" Type="http://schemas.openxmlformats.org/officeDocument/2006/relationships/slide" Target="slides/slide17.xml"/><Relationship Id="rId46" Type="http://schemas.openxmlformats.org/officeDocument/2006/relationships/font" Target="fonts/ArialNarrow-italic.fntdata"/><Relationship Id="rId23" Type="http://schemas.openxmlformats.org/officeDocument/2006/relationships/slide" Target="slides/slide16.xml"/><Relationship Id="rId45" Type="http://schemas.openxmlformats.org/officeDocument/2006/relationships/font" Target="fonts/ArialNarrow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47" Type="http://schemas.openxmlformats.org/officeDocument/2006/relationships/font" Target="fonts/ArialNarrow-boldItalic.fntdata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slide" Target="slides/slide30.xml"/><Relationship Id="rId14" Type="http://schemas.openxmlformats.org/officeDocument/2006/relationships/slide" Target="slides/slide7.xml"/><Relationship Id="rId36" Type="http://schemas.openxmlformats.org/officeDocument/2006/relationships/slide" Target="slides/slide29.xml"/><Relationship Id="rId17" Type="http://schemas.openxmlformats.org/officeDocument/2006/relationships/slide" Target="slides/slide10.xml"/><Relationship Id="rId39" Type="http://schemas.openxmlformats.org/officeDocument/2006/relationships/slide" Target="slides/slide32.xml"/><Relationship Id="rId16" Type="http://schemas.openxmlformats.org/officeDocument/2006/relationships/slide" Target="slides/slide9.xml"/><Relationship Id="rId38" Type="http://schemas.openxmlformats.org/officeDocument/2006/relationships/slide" Target="slides/slide31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ebf8d72f5_2_26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12ebf8d72f5_2_26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Slide: 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~2minutes</a:t>
            </a:r>
            <a:endParaRPr/>
          </a:p>
        </p:txBody>
      </p:sp>
      <p:sp>
        <p:nvSpPr>
          <p:cNvPr id="79" name="Google Shape;79;g12ebf8d72f5_2_26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5/25/2022</a:t>
            </a:r>
            <a:endParaRPr/>
          </a:p>
        </p:txBody>
      </p:sp>
      <p:sp>
        <p:nvSpPr>
          <p:cNvPr id="80" name="Google Shape;80;g12ebf8d72f5_2_26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ebf8d72f5_2_116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12ebf8d72f5_2_116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we have to use #include &lt;memory&gt; to use it</a:t>
            </a:r>
            <a:endParaRPr/>
          </a:p>
        </p:txBody>
      </p:sp>
      <p:sp>
        <p:nvSpPr>
          <p:cNvPr id="168" name="Google Shape;168;g12ebf8d72f5_2_116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ebf8d72f5_2_141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12ebf8d72f5_2_14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Succeed – constructor that takes a pointer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Fail – no copy constructor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Succeed – default constructor starts with NULL pointer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Fail – no assignment operator</a:t>
            </a:r>
            <a:endParaRPr/>
          </a:p>
        </p:txBody>
      </p:sp>
      <p:sp>
        <p:nvSpPr>
          <p:cNvPr id="194" name="Google Shape;194;g12ebf8d72f5_2_141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2ebf8d72f5_2_154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g12ebf8d72f5_2_15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12ebf8d72f5_2_154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ebf8d72f5_2_179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12ebf8d72f5_2_179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Drawing</a:t>
            </a:r>
            <a:endParaRPr/>
          </a:p>
        </p:txBody>
      </p:sp>
      <p:sp>
        <p:nvSpPr>
          <p:cNvPr id="234" name="Google Shape;234;g12ebf8d72f5_2_179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5/25/2022</a:t>
            </a:r>
            <a:endParaRPr/>
          </a:p>
        </p:txBody>
      </p:sp>
      <p:sp>
        <p:nvSpPr>
          <p:cNvPr id="235" name="Google Shape;235;g12ebf8d72f5_2_179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2ebf8d72f5_2_227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g12ebf8d72f5_2_227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T: What Happens when we copy construct this pointer?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TODO: Add animation that explains the double delete error</a:t>
            </a:r>
            <a:endParaRPr/>
          </a:p>
        </p:txBody>
      </p:sp>
      <p:sp>
        <p:nvSpPr>
          <p:cNvPr id="282" name="Google Shape;282;g12ebf8d72f5_2_227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3" name="Google Shape;283;g12ebf8d72f5_2_227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4/25/2018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2ebf8d72f5_2_249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g12ebf8d72f5_2_249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2ebf8d72f5_2_25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g12ebf8d72f5_2_255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2ebf8d72f5_2_26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g12ebf8d72f5_2_265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2ebf8d72f5_2_275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3" name="Google Shape;333;g12ebf8d72f5_2_27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z gets copy of the int pointed to by the unique_ptr in vec[1]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compiler error, since unique_ptrs can’t be copied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works, but now vec[1] has a null pointer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TODO: drswing</a:t>
            </a:r>
            <a:endParaRPr/>
          </a:p>
        </p:txBody>
      </p:sp>
      <p:sp>
        <p:nvSpPr>
          <p:cNvPr id="334" name="Google Shape;334;g12ebf8d72f5_2_275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2ebf8d72f5_2_304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g12ebf8d72f5_2_30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35:28-40:40</a:t>
            </a:r>
            <a:endParaRPr/>
          </a:p>
        </p:txBody>
      </p:sp>
      <p:sp>
        <p:nvSpPr>
          <p:cNvPr id="363" name="Google Shape;363;g12ebf8d72f5_2_304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5/25/2022</a:t>
            </a:r>
            <a:endParaRPr/>
          </a:p>
        </p:txBody>
      </p:sp>
      <p:sp>
        <p:nvSpPr>
          <p:cNvPr id="364" name="Google Shape;364;g12ebf8d72f5_2_304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ebf8d72f5_2_3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2ebf8d72f5_2_34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2ebf8d72f5_2_320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3" name="Google Shape;373;g12ebf8d72f5_2_320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int* p = new int(3);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int* q = p;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 = new int(33);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singly-linked list 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Previously we avoided deleting things incorrectly by enforcing uniqueness, but reference counting is another strategy that we can use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drawing</a:t>
            </a:r>
            <a:endParaRPr/>
          </a:p>
        </p:txBody>
      </p:sp>
      <p:sp>
        <p:nvSpPr>
          <p:cNvPr id="374" name="Google Shape;374;g12ebf8d72f5_2_320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12ebf8d72f5_2_339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g12ebf8d72f5_2_339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12ebf8d72f5_2_346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0" name="Google Shape;400;g12ebf8d72f5_2_346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count = 1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count = 2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count = 1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"/>
              <a:t>count = 0</a:t>
            </a:r>
            <a:endParaRPr/>
          </a:p>
        </p:txBody>
      </p:sp>
      <p:sp>
        <p:nvSpPr>
          <p:cNvPr id="401" name="Google Shape;401;g12ebf8d72f5_2_346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12ebf8d72f5_2_363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8" name="Google Shape;418;g12ebf8d72f5_2_363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int&amp; z reference doesn’t contribute to reference count.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Worth stepping through gdb for this file + valgrind results.</a:t>
            </a:r>
            <a:endParaRPr/>
          </a:p>
        </p:txBody>
      </p:sp>
      <p:sp>
        <p:nvSpPr>
          <p:cNvPr id="419" name="Google Shape;419;g12ebf8d72f5_2_363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12ebf8d72f5_2_372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8" name="Google Shape;428;g12ebf8d72f5_2_372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head and the 2</a:t>
            </a:r>
            <a:r>
              <a:rPr baseline="30000" lang="en"/>
              <a:t>nd</a:t>
            </a:r>
            <a:r>
              <a:rPr lang="en"/>
              <a:t> node prev have access to shared reference count information for 1</a:t>
            </a:r>
            <a:r>
              <a:rPr baseline="30000" lang="en"/>
              <a:t>st</a:t>
            </a:r>
            <a:r>
              <a:rPr lang="en"/>
              <a:t> node.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 in gdb to see shared/weak count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make animation walk through with code</a:t>
            </a:r>
            <a:endParaRPr/>
          </a:p>
        </p:txBody>
      </p:sp>
      <p:sp>
        <p:nvSpPr>
          <p:cNvPr id="429" name="Google Shape;429;g12ebf8d72f5_2_372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12ebf8d72f5_2_39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g12ebf8d72f5_2_395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12ebf8d72f5_2_401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7" name="Google Shape;457;g12ebf8d72f5_2_40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head and the 2</a:t>
            </a:r>
            <a:r>
              <a:rPr baseline="30000" lang="en"/>
              <a:t>nd</a:t>
            </a:r>
            <a:r>
              <a:rPr lang="en"/>
              <a:t> node prev have access to shared reference count information for 1</a:t>
            </a:r>
            <a:r>
              <a:rPr baseline="30000" lang="en"/>
              <a:t>st</a:t>
            </a:r>
            <a:r>
              <a:rPr lang="en"/>
              <a:t> node.</a:t>
            </a:r>
            <a:endParaRPr/>
          </a:p>
        </p:txBody>
      </p:sp>
      <p:sp>
        <p:nvSpPr>
          <p:cNvPr id="458" name="Google Shape;458;g12ebf8d72f5_2_401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12ebf8d72f5_2_424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9" name="Google Shape;479;g12ebf8d72f5_2_42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w.use_count() – get reference count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w.expired() – returns (w.use_count() == 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add ref count </a:t>
            </a:r>
            <a:endParaRPr/>
          </a:p>
        </p:txBody>
      </p:sp>
      <p:sp>
        <p:nvSpPr>
          <p:cNvPr id="480" name="Google Shape;480;g12ebf8d72f5_2_424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12ebf8d72f5_2_45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g12ebf8d72f5_2_455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12ebf8d72f5_2_46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g12ebf8d72f5_2_461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ebf8d72f5_2_40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2ebf8d72f5_2_40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12ebf8d72f5_2_40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12ebf8d72f5_2_468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g12ebf8d72f5_2_468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12ebf8d72f5_2_488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g12ebf8d72f5_2_488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12ebf8d72f5_2_510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g12ebf8d72f5_2_510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12ebf8d72f5_2_518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g12ebf8d72f5_2_518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12ebf8d72f5_2_524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6" name="Google Shape;586;g12ebf8d72f5_2_52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unique_ptr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get: return the stored pointer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release: release stored pointers, replace with NULL (nice parent)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reset: delete pointer, replace with q (mean parent)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shared_ptr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get: return the stored pointer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use_count: get ref count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unique: use_count() ==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weak_ptr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lock: “promote” to shared_ptr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use_count: return ref count of SHARED PTRs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expired: check if use_count ==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http://www.cplusplus.com/reference/memory/unique_ptr/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http://www.cplusplus.com/reference/memory/shared_ptr/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http://www.cplusplus.com/reference/memory/weak_ptr/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12f1874b70c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12f1874b70c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12f1874b70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12f1874b70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ebf8d72f5_2_47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12ebf8d72f5_2_47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ebf8d72f5_2_53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2ebf8d72f5_2_53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 -&gt; operator automatically dereferences its return value before calling its argument </a:t>
            </a:r>
            <a:r>
              <a:rPr b="0"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built-in pointer dereference, not operator*</a:t>
            </a: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so you could have the following class:</a:t>
            </a:r>
            <a:endParaRPr/>
          </a:p>
        </p:txBody>
      </p:sp>
      <p:sp>
        <p:nvSpPr>
          <p:cNvPr id="109" name="Google Shape;109;g12ebf8d72f5_2_53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0" name="Google Shape;110;g12ebf8d72f5_2_53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4/25/2018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ebf8d72f5_2_62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2ebf8d72f5_2_62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bash$ ./usepoint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bash$ valgrind --leak-check=full ./usepoint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12ebf8d72f5_2_62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g12ebf8d72f5_2_62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4/25/2018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ebf8d72f5_2_7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12ebf8d72f5_2_71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2ebf8d72f5_2_86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12ebf8d72f5_2_86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T: What Happens when we copy construct this pointer?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TODO: Add animation that explains the double delete error</a:t>
            </a:r>
            <a:endParaRPr/>
          </a:p>
        </p:txBody>
      </p:sp>
      <p:sp>
        <p:nvSpPr>
          <p:cNvPr id="136" name="Google Shape;136;g12ebf8d72f5_2_86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g12ebf8d72f5_2_86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4/25/2018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ebf8d72f5_2_108:notes"/>
          <p:cNvSpPr/>
          <p:nvPr>
            <p:ph idx="2" type="sldImg"/>
          </p:nvPr>
        </p:nvSpPr>
        <p:spPr>
          <a:xfrm>
            <a:off x="1862667" y="1143000"/>
            <a:ext cx="3132667" cy="308570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12ebf8d72f5_2_108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by a lot of companies!!!!!!!</a:t>
            </a:r>
            <a:endParaRPr/>
          </a:p>
        </p:txBody>
      </p:sp>
      <p:sp>
        <p:nvSpPr>
          <p:cNvPr id="159" name="Google Shape;159;g12ebf8d72f5_2_108:notes"/>
          <p:cNvSpPr txBox="1"/>
          <p:nvPr>
            <p:ph idx="10" type="dt"/>
          </p:nvPr>
        </p:nvSpPr>
        <p:spPr>
          <a:xfrm>
            <a:off x="3884613" y="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5/25/2022</a:t>
            </a:r>
            <a:endParaRPr/>
          </a:p>
        </p:txBody>
      </p:sp>
      <p:sp>
        <p:nvSpPr>
          <p:cNvPr id="160" name="Google Shape;160;g12ebf8d72f5_2_108:notes"/>
          <p:cNvSpPr txBox="1"/>
          <p:nvPr>
            <p:ph idx="12" type="sldNum"/>
          </p:nvPr>
        </p:nvSpPr>
        <p:spPr>
          <a:xfrm>
            <a:off x="3884613" y="8685214"/>
            <a:ext cx="2971800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685800" y="548640"/>
            <a:ext cx="7772400" cy="110251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685800" y="1783080"/>
            <a:ext cx="77724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1920"/>
              <a:buNone/>
              <a:defRPr b="0" sz="3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34400" y="4869656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520"/>
              </a:spcBef>
              <a:spcAft>
                <a:spcPts val="0"/>
              </a:spcAft>
              <a:buSzPts val="1560"/>
              <a:buChar char="❖"/>
              <a:defRPr b="0" sz="2600"/>
            </a:lvl1pPr>
            <a:lvl2pPr indent="-382269" lvl="1" marL="914400" algn="l">
              <a:spcBef>
                <a:spcPts val="440"/>
              </a:spcBef>
              <a:spcAft>
                <a:spcPts val="0"/>
              </a:spcAft>
              <a:buSzPts val="2420"/>
              <a:buChar char="▪"/>
              <a:defRPr sz="22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" name="Google Shape;65;p15"/>
          <p:cNvSpPr txBox="1"/>
          <p:nvPr>
            <p:ph type="title"/>
          </p:nvPr>
        </p:nvSpPr>
        <p:spPr>
          <a:xfrm>
            <a:off x="374090" y="278387"/>
            <a:ext cx="838891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2 Content">
  <p:cSld name="Title and 2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357018" y="1021556"/>
            <a:ext cx="4114800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❖"/>
              <a:defRPr b="0"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ctr">
              <a:spcBef>
                <a:spcPts val="0"/>
              </a:spcBef>
              <a:buNone/>
              <a:defRPr b="1" sz="12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4648200" y="1021556"/>
            <a:ext cx="4114800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❖"/>
              <a:defRPr b="0"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357762" y="329184"/>
            <a:ext cx="8405238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34400" y="4869656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534400" y="4869656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74090" y="278387"/>
            <a:ext cx="838891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b="1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2269" lvl="1" marL="914400" marR="0" rtl="0" algn="l"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34400" y="4869656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6376" y="19006"/>
            <a:ext cx="1613041" cy="12677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487475" y="20575"/>
            <a:ext cx="1656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CSE390c, Spring 2022</a:t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22138" y="-2212"/>
            <a:ext cx="2115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Bonus Lecture: Smart Pointers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cplusplus.com/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ctrTitle"/>
          </p:nvPr>
        </p:nvSpPr>
        <p:spPr>
          <a:xfrm>
            <a:off x="685800" y="548640"/>
            <a:ext cx="7772400" cy="110251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588" lvl="0" marL="15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C++ Smart Pointers</a:t>
            </a:r>
            <a:br>
              <a:rPr lang="en" sz="4000"/>
            </a:br>
            <a:r>
              <a:rPr b="0" lang="en" sz="2800"/>
              <a:t>CSE 390c Spring 2022</a:t>
            </a:r>
            <a:endParaRPr sz="3200"/>
          </a:p>
        </p:txBody>
      </p:sp>
      <p:sp>
        <p:nvSpPr>
          <p:cNvPr id="83" name="Google Shape;83;p19"/>
          <p:cNvSpPr txBox="1"/>
          <p:nvPr>
            <p:ph idx="1" type="subTitle"/>
          </p:nvPr>
        </p:nvSpPr>
        <p:spPr>
          <a:xfrm>
            <a:off x="685800" y="1783080"/>
            <a:ext cx="7772400" cy="2145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" sz="2400"/>
              <a:t>Guest Instructor:</a:t>
            </a:r>
            <a:r>
              <a:rPr lang="en" sz="2400"/>
              <a:t>	Jess Olmstead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" sz="2000"/>
              <a:t>Special thanks to CSE 333 staff for the slide deck!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endParaRPr/>
          </a:p>
        </p:txBody>
      </p:sp>
      <p:sp>
        <p:nvSpPr>
          <p:cNvPr id="171" name="Google Shape;171;p28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2" name="Google Shape;172;p28"/>
          <p:cNvSpPr/>
          <p:nvPr/>
        </p:nvSpPr>
        <p:spPr>
          <a:xfrm>
            <a:off x="457200" y="1028699"/>
            <a:ext cx="8229600" cy="3909060"/>
          </a:xfrm>
          <a:prstGeom prst="roundRect">
            <a:avLst>
              <a:gd fmla="val 253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std::cout, std::endl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std::unique_ptr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Leaky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heap-allocated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(*x)++;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*x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never used delete, therefore leak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Leaky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173" name="Google Shape;173;p28"/>
          <p:cNvSpPr txBox="1"/>
          <p:nvPr/>
        </p:nvSpPr>
        <p:spPr>
          <a:xfrm>
            <a:off x="548640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unique1.cc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8"/>
          <p:cNvSpPr txBox="1"/>
          <p:nvPr/>
        </p:nvSpPr>
        <p:spPr>
          <a:xfrm>
            <a:off x="510988" y="2798668"/>
            <a:ext cx="9258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NotLeaky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wrapped, heap-allocated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(*x)++;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*x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never used delete, but no leak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586550" y="4295589"/>
            <a:ext cx="3190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NotLeaky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8"/>
          <p:cNvSpPr/>
          <p:nvPr/>
        </p:nvSpPr>
        <p:spPr>
          <a:xfrm>
            <a:off x="6560660" y="2134132"/>
            <a:ext cx="454003" cy="300083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8"/>
          <p:cNvSpPr txBox="1"/>
          <p:nvPr/>
        </p:nvSpPr>
        <p:spPr>
          <a:xfrm>
            <a:off x="6138629" y="2134132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178" name="Google Shape;178;p28"/>
          <p:cNvSpPr txBox="1"/>
          <p:nvPr/>
        </p:nvSpPr>
        <p:spPr>
          <a:xfrm>
            <a:off x="7708705" y="2134132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cxnSp>
        <p:nvCxnSpPr>
          <p:cNvPr id="179" name="Google Shape;179;p28"/>
          <p:cNvCxnSpPr>
            <a:endCxn id="178" idx="1"/>
          </p:cNvCxnSpPr>
          <p:nvPr/>
        </p:nvCxnSpPr>
        <p:spPr>
          <a:xfrm>
            <a:off x="6787705" y="2272632"/>
            <a:ext cx="921000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0" name="Google Shape;180;p28"/>
          <p:cNvSpPr txBox="1"/>
          <p:nvPr/>
        </p:nvSpPr>
        <p:spPr>
          <a:xfrm>
            <a:off x="7708705" y="2133816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cxnSp>
        <p:nvCxnSpPr>
          <p:cNvPr id="181" name="Google Shape;181;p28"/>
          <p:cNvCxnSpPr/>
          <p:nvPr/>
        </p:nvCxnSpPr>
        <p:spPr>
          <a:xfrm flipH="1" rot="10800000">
            <a:off x="6485975" y="2001380"/>
            <a:ext cx="687523" cy="615062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2" name="Google Shape;182;p28"/>
          <p:cNvSpPr/>
          <p:nvPr/>
        </p:nvSpPr>
        <p:spPr>
          <a:xfrm>
            <a:off x="6429008" y="3672401"/>
            <a:ext cx="454003" cy="30008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6006977" y="3672401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cxnSp>
        <p:nvCxnSpPr>
          <p:cNvPr id="184" name="Google Shape;184;p28"/>
          <p:cNvCxnSpPr/>
          <p:nvPr/>
        </p:nvCxnSpPr>
        <p:spPr>
          <a:xfrm>
            <a:off x="6656009" y="3810901"/>
            <a:ext cx="921044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5" name="Google Shape;185;p28"/>
          <p:cNvCxnSpPr/>
          <p:nvPr/>
        </p:nvCxnSpPr>
        <p:spPr>
          <a:xfrm flipH="1" rot="10800000">
            <a:off x="6354323" y="3539648"/>
            <a:ext cx="687523" cy="615062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6" name="Google Shape;186;p28"/>
          <p:cNvSpPr txBox="1"/>
          <p:nvPr/>
        </p:nvSpPr>
        <p:spPr>
          <a:xfrm>
            <a:off x="7591189" y="3683943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87" name="Google Shape;187;p28"/>
          <p:cNvSpPr txBox="1"/>
          <p:nvPr/>
        </p:nvSpPr>
        <p:spPr>
          <a:xfrm>
            <a:off x="7591189" y="3684773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cxnSp>
        <p:nvCxnSpPr>
          <p:cNvPr id="188" name="Google Shape;188;p28"/>
          <p:cNvCxnSpPr/>
          <p:nvPr/>
        </p:nvCxnSpPr>
        <p:spPr>
          <a:xfrm flipH="1" rot="10800000">
            <a:off x="7398270" y="3503369"/>
            <a:ext cx="687523" cy="615062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28"/>
          <p:cNvSpPr txBox="1"/>
          <p:nvPr/>
        </p:nvSpPr>
        <p:spPr>
          <a:xfrm>
            <a:off x="7656383" y="1516627"/>
            <a:ext cx="98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b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Leak☹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8"/>
          <p:cNvSpPr/>
          <p:nvPr/>
        </p:nvSpPr>
        <p:spPr>
          <a:xfrm>
            <a:off x="6485975" y="3728071"/>
            <a:ext cx="311288" cy="17531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s Cannot Be Copied</a:t>
            </a:r>
            <a:endParaRPr/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396875" y="1021556"/>
            <a:ext cx="836612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1160"/>
              <a:buChar char="❖"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2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2200"/>
              <a:t> has disabled its copy constructor and assignment operator</a:t>
            </a:r>
            <a:endParaRPr sz="2200"/>
          </a:p>
          <a:p>
            <a:pPr indent="-260349" lvl="1" marL="649224" rtl="0" algn="l">
              <a:spcBef>
                <a:spcPts val="440"/>
              </a:spcBef>
              <a:spcAft>
                <a:spcPts val="0"/>
              </a:spcAft>
              <a:buSzPts val="2020"/>
              <a:buChar char="▪"/>
            </a:pPr>
            <a:r>
              <a:rPr lang="en" sz="1800"/>
              <a:t>You cannot copy a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800"/>
              <a:t>, helping maintain “uniqueness” or “ownership”</a:t>
            </a:r>
            <a:endParaRPr sz="1800"/>
          </a:p>
        </p:txBody>
      </p:sp>
      <p:sp>
        <p:nvSpPr>
          <p:cNvPr id="198" name="Google Shape;198;p29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9" name="Google Shape;199;p29"/>
          <p:cNvSpPr/>
          <p:nvPr/>
        </p:nvSpPr>
        <p:spPr>
          <a:xfrm>
            <a:off x="457200" y="2468880"/>
            <a:ext cx="8229600" cy="2331720"/>
          </a:xfrm>
          <a:prstGeom prst="roundRect">
            <a:avLst>
              <a:gd fmla="val 3421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std::unique_ptr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(5));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y(x);    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z;       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z = x;                        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200" name="Google Shape;200;p29"/>
          <p:cNvSpPr txBox="1"/>
          <p:nvPr/>
        </p:nvSpPr>
        <p:spPr>
          <a:xfrm>
            <a:off x="5486400" y="2168798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uniquefail.cc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9"/>
          <p:cNvSpPr txBox="1"/>
          <p:nvPr/>
        </p:nvSpPr>
        <p:spPr>
          <a:xfrm>
            <a:off x="5581444" y="3105656"/>
            <a:ext cx="32015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ctor that takes a pointer           ✔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9"/>
          <p:cNvSpPr txBox="1"/>
          <p:nvPr/>
        </p:nvSpPr>
        <p:spPr>
          <a:xfrm>
            <a:off x="5581444" y="3420517"/>
            <a:ext cx="316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cctor, disabled. compiler error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9"/>
          <p:cNvSpPr txBox="1"/>
          <p:nvPr/>
        </p:nvSpPr>
        <p:spPr>
          <a:xfrm>
            <a:off x="5581450" y="3724475"/>
            <a:ext cx="335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default ctor, holds nullptr         ✔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9"/>
          <p:cNvSpPr txBox="1"/>
          <p:nvPr/>
        </p:nvSpPr>
        <p:spPr>
          <a:xfrm>
            <a:off x="5655544" y="4019434"/>
            <a:ext cx="320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op=, disabled. compiler error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Operations</a:t>
            </a:r>
            <a:endParaRPr/>
          </a:p>
        </p:txBody>
      </p:sp>
      <p:sp>
        <p:nvSpPr>
          <p:cNvPr id="211" name="Google Shape;211;p30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2" name="Google Shape;212;p30"/>
          <p:cNvSpPr/>
          <p:nvPr/>
        </p:nvSpPr>
        <p:spPr>
          <a:xfrm>
            <a:off x="457200" y="1028699"/>
            <a:ext cx="8229600" cy="3909060"/>
          </a:xfrm>
          <a:prstGeom prst="roundRect">
            <a:avLst>
              <a:gd fmla="val 253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std::unique_ptr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 namespace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typedef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a, b; }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IntPair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213" name="Google Shape;213;p30"/>
          <p:cNvSpPr txBox="1"/>
          <p:nvPr/>
        </p:nvSpPr>
        <p:spPr>
          <a:xfrm>
            <a:off x="548640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unique2.cc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0"/>
          <p:cNvSpPr txBox="1"/>
          <p:nvPr/>
        </p:nvSpPr>
        <p:spPr>
          <a:xfrm>
            <a:off x="457190" y="2412925"/>
            <a:ext cx="857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ptr = x.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Return a pointer to pointed-to object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val = *x;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Return the value of pointed-to object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0"/>
          <p:cNvSpPr txBox="1"/>
          <p:nvPr/>
        </p:nvSpPr>
        <p:spPr>
          <a:xfrm>
            <a:off x="639835" y="2807419"/>
            <a:ext cx="6603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Access a field or function of a pointed-to object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IntPair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ip(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IntPair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ip-&gt;a =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0"/>
          <p:cNvSpPr txBox="1"/>
          <p:nvPr/>
        </p:nvSpPr>
        <p:spPr>
          <a:xfrm>
            <a:off x="457190" y="3375664"/>
            <a:ext cx="796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 // Deallocate current pointed-to object and store new pointer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x.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</p:txBody>
      </p:sp>
      <p:sp>
        <p:nvSpPr>
          <p:cNvPr id="217" name="Google Shape;217;p30"/>
          <p:cNvSpPr txBox="1"/>
          <p:nvPr/>
        </p:nvSpPr>
        <p:spPr>
          <a:xfrm>
            <a:off x="646435" y="3762291"/>
            <a:ext cx="722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ptr = x.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Release responsibility for freeing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ptr;</a:t>
            </a:r>
            <a:endParaRPr sz="1000"/>
          </a:p>
        </p:txBody>
      </p:sp>
      <p:sp>
        <p:nvSpPr>
          <p:cNvPr id="218" name="Google Shape;218;p30"/>
          <p:cNvSpPr/>
          <p:nvPr/>
        </p:nvSpPr>
        <p:spPr>
          <a:xfrm>
            <a:off x="6305255" y="1622506"/>
            <a:ext cx="454003" cy="300083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0"/>
          <p:cNvSpPr txBox="1"/>
          <p:nvPr/>
        </p:nvSpPr>
        <p:spPr>
          <a:xfrm>
            <a:off x="5883224" y="1622506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cxnSp>
        <p:nvCxnSpPr>
          <p:cNvPr id="220" name="Google Shape;220;p30"/>
          <p:cNvCxnSpPr/>
          <p:nvPr/>
        </p:nvCxnSpPr>
        <p:spPr>
          <a:xfrm>
            <a:off x="6532256" y="1761005"/>
            <a:ext cx="921044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1" name="Google Shape;221;p30"/>
          <p:cNvSpPr txBox="1"/>
          <p:nvPr/>
        </p:nvSpPr>
        <p:spPr>
          <a:xfrm>
            <a:off x="7467436" y="1634877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22" name="Google Shape;222;p30"/>
          <p:cNvSpPr/>
          <p:nvPr/>
        </p:nvSpPr>
        <p:spPr>
          <a:xfrm>
            <a:off x="6167276" y="1546917"/>
            <a:ext cx="708178" cy="484673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0"/>
          <p:cNvSpPr txBox="1"/>
          <p:nvPr/>
        </p:nvSpPr>
        <p:spPr>
          <a:xfrm>
            <a:off x="5704713" y="2129668"/>
            <a:ext cx="46256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30"/>
          <p:cNvSpPr/>
          <p:nvPr/>
        </p:nvSpPr>
        <p:spPr>
          <a:xfrm>
            <a:off x="6294363" y="2139952"/>
            <a:ext cx="454003" cy="300083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Google Shape;225;p30"/>
          <p:cNvCxnSpPr/>
          <p:nvPr/>
        </p:nvCxnSpPr>
        <p:spPr>
          <a:xfrm flipH="1" rot="10800000">
            <a:off x="6532256" y="1926587"/>
            <a:ext cx="935180" cy="38810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6" name="Google Shape;226;p30"/>
          <p:cNvCxnSpPr/>
          <p:nvPr/>
        </p:nvCxnSpPr>
        <p:spPr>
          <a:xfrm flipH="1" rot="10800000">
            <a:off x="7356125" y="1634877"/>
            <a:ext cx="510404" cy="264628"/>
          </a:xfrm>
          <a:prstGeom prst="straightConnector1">
            <a:avLst/>
          </a:prstGeom>
          <a:noFill/>
          <a:ln cap="flat" cmpd="sng" w="25400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7" name="Google Shape;227;p30"/>
          <p:cNvSpPr txBox="1"/>
          <p:nvPr/>
        </p:nvSpPr>
        <p:spPr>
          <a:xfrm>
            <a:off x="7480883" y="1212879"/>
            <a:ext cx="301686" cy="276999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cxnSp>
        <p:nvCxnSpPr>
          <p:cNvPr id="228" name="Google Shape;228;p30"/>
          <p:cNvCxnSpPr/>
          <p:nvPr/>
        </p:nvCxnSpPr>
        <p:spPr>
          <a:xfrm flipH="1" rot="10800000">
            <a:off x="6532256" y="1351379"/>
            <a:ext cx="921044" cy="42116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9" name="Google Shape;229;p30"/>
          <p:cNvCxnSpPr>
            <a:endCxn id="227" idx="3"/>
          </p:cNvCxnSpPr>
          <p:nvPr/>
        </p:nvCxnSpPr>
        <p:spPr>
          <a:xfrm flipH="1" rot="10800000">
            <a:off x="6609269" y="1351379"/>
            <a:ext cx="1173300" cy="963300"/>
          </a:xfrm>
          <a:prstGeom prst="curvedConnector4">
            <a:avLst>
              <a:gd fmla="val 4798" name="adj1"/>
              <a:gd fmla="val 165189" name="adj2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0" name="Google Shape;230;p30"/>
          <p:cNvCxnSpPr/>
          <p:nvPr/>
        </p:nvCxnSpPr>
        <p:spPr>
          <a:xfrm flipH="1" rot="10800000">
            <a:off x="6305255" y="1634877"/>
            <a:ext cx="443111" cy="277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Transferring Ownership</a:t>
            </a:r>
            <a:endParaRPr/>
          </a:p>
        </p:txBody>
      </p:sp>
      <p:sp>
        <p:nvSpPr>
          <p:cNvPr id="238" name="Google Shape;238;p31"/>
          <p:cNvSpPr txBox="1"/>
          <p:nvPr>
            <p:ph idx="1" type="body"/>
          </p:nvPr>
        </p:nvSpPr>
        <p:spPr>
          <a:xfrm>
            <a:off x="396875" y="1021556"/>
            <a:ext cx="83661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342900" rtl="0" algn="l">
              <a:spcBef>
                <a:spcPts val="0"/>
              </a:spcBef>
              <a:spcAft>
                <a:spcPts val="0"/>
              </a:spcAft>
              <a:buSzPts val="1060"/>
              <a:buChar char="❖"/>
            </a:pPr>
            <a:r>
              <a:rPr lang="en" sz="2100"/>
              <a:t>Use </a:t>
            </a:r>
            <a:r>
              <a:rPr b="1" lang="en" sz="21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21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2100"/>
              <a:t> and </a:t>
            </a:r>
            <a:r>
              <a:rPr b="1" lang="en" sz="21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21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2100"/>
              <a:t> to transfer ownership</a:t>
            </a:r>
            <a:endParaRPr sz="21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b="1" lang="en" sz="17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700"/>
              <a:t> returns the pointer, sets wrapped pointer to 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nullptr</a:t>
            </a: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b="1" lang="en" sz="17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1700"/>
              <a:t> </a:t>
            </a:r>
            <a:r>
              <a:rPr lang="en" sz="17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700"/>
              <a:t>’s the current pointer and stores a new one</a:t>
            </a:r>
            <a:endParaRPr sz="1700"/>
          </a:p>
        </p:txBody>
      </p:sp>
      <p:sp>
        <p:nvSpPr>
          <p:cNvPr id="239" name="Google Shape;239;p31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0" name="Google Shape;240;p31"/>
          <p:cNvSpPr/>
          <p:nvPr/>
        </p:nvSpPr>
        <p:spPr>
          <a:xfrm>
            <a:off x="457200" y="2194560"/>
            <a:ext cx="8229600" cy="2874173"/>
          </a:xfrm>
          <a:prstGeom prst="roundRect">
            <a:avLst>
              <a:gd fmla="val 287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"x: 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&lt;&lt; x.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&lt;&lt; 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241" name="Google Shape;241;p31"/>
          <p:cNvSpPr txBox="1"/>
          <p:nvPr/>
        </p:nvSpPr>
        <p:spPr>
          <a:xfrm>
            <a:off x="5486400" y="2194560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unique3.cc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1"/>
          <p:cNvSpPr txBox="1"/>
          <p:nvPr/>
        </p:nvSpPr>
        <p:spPr>
          <a:xfrm>
            <a:off x="653248" y="2808074"/>
            <a:ext cx="7837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y(x.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x abdicates ownership to y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"x: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x.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&lt;&lt; endl; // nullptr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"y: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y.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&lt;&lt; endl; // address of 5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1"/>
          <p:cNvSpPr txBox="1"/>
          <p:nvPr/>
        </p:nvSpPr>
        <p:spPr>
          <a:xfrm>
            <a:off x="653248" y="3525620"/>
            <a:ext cx="401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z(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</p:txBody>
      </p:sp>
      <p:sp>
        <p:nvSpPr>
          <p:cNvPr id="244" name="Google Shape;244;p31"/>
          <p:cNvSpPr txBox="1"/>
          <p:nvPr/>
        </p:nvSpPr>
        <p:spPr>
          <a:xfrm>
            <a:off x="653248" y="3784763"/>
            <a:ext cx="5985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y transfers ownership of its pointer to z.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z's old pointer was delete'd in the process.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(y.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1"/>
          <p:cNvSpPr/>
          <p:nvPr/>
        </p:nvSpPr>
        <p:spPr>
          <a:xfrm>
            <a:off x="5589528" y="2311052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1"/>
          <p:cNvSpPr/>
          <p:nvPr/>
        </p:nvSpPr>
        <p:spPr>
          <a:xfrm>
            <a:off x="5701884" y="2357887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1"/>
          <p:cNvSpPr txBox="1"/>
          <p:nvPr/>
        </p:nvSpPr>
        <p:spPr>
          <a:xfrm>
            <a:off x="5305476" y="2316399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cxnSp>
        <p:nvCxnSpPr>
          <p:cNvPr id="248" name="Google Shape;248;p31"/>
          <p:cNvCxnSpPr/>
          <p:nvPr/>
        </p:nvCxnSpPr>
        <p:spPr>
          <a:xfrm flipH="1" rot="10800000">
            <a:off x="5833597" y="2454898"/>
            <a:ext cx="986589" cy="2296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9" name="Google Shape;249;p31"/>
          <p:cNvSpPr txBox="1"/>
          <p:nvPr/>
        </p:nvSpPr>
        <p:spPr>
          <a:xfrm>
            <a:off x="6872611" y="2339368"/>
            <a:ext cx="301686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50" name="Google Shape;250;p31"/>
          <p:cNvSpPr/>
          <p:nvPr/>
        </p:nvSpPr>
        <p:spPr>
          <a:xfrm>
            <a:off x="6545095" y="3027382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1"/>
          <p:cNvSpPr/>
          <p:nvPr/>
        </p:nvSpPr>
        <p:spPr>
          <a:xfrm>
            <a:off x="6647138" y="3073195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1"/>
          <p:cNvSpPr txBox="1"/>
          <p:nvPr/>
        </p:nvSpPr>
        <p:spPr>
          <a:xfrm>
            <a:off x="6261043" y="3032730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53" name="Google Shape;253;p31"/>
          <p:cNvSpPr/>
          <p:nvPr/>
        </p:nvSpPr>
        <p:spPr>
          <a:xfrm>
            <a:off x="6545095" y="3353326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1"/>
          <p:cNvSpPr/>
          <p:nvPr/>
        </p:nvSpPr>
        <p:spPr>
          <a:xfrm>
            <a:off x="6657451" y="3400161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1"/>
          <p:cNvSpPr txBox="1"/>
          <p:nvPr/>
        </p:nvSpPr>
        <p:spPr>
          <a:xfrm>
            <a:off x="6261043" y="3358673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cxnSp>
        <p:nvCxnSpPr>
          <p:cNvPr id="256" name="Google Shape;256;p31"/>
          <p:cNvCxnSpPr>
            <a:endCxn id="257" idx="1"/>
          </p:cNvCxnSpPr>
          <p:nvPr/>
        </p:nvCxnSpPr>
        <p:spPr>
          <a:xfrm flipH="1" rot="10800000">
            <a:off x="6789246" y="3211529"/>
            <a:ext cx="1030500" cy="3087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7" name="Google Shape;257;p31"/>
          <p:cNvSpPr txBox="1"/>
          <p:nvPr/>
        </p:nvSpPr>
        <p:spPr>
          <a:xfrm>
            <a:off x="7819746" y="3073029"/>
            <a:ext cx="301686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cxnSp>
        <p:nvCxnSpPr>
          <p:cNvPr id="258" name="Google Shape;258;p31"/>
          <p:cNvCxnSpPr/>
          <p:nvPr/>
        </p:nvCxnSpPr>
        <p:spPr>
          <a:xfrm flipH="1" rot="10800000">
            <a:off x="6657451" y="3059822"/>
            <a:ext cx="284052" cy="20078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9" name="Google Shape;259;p31"/>
          <p:cNvSpPr/>
          <p:nvPr/>
        </p:nvSpPr>
        <p:spPr>
          <a:xfrm>
            <a:off x="6545095" y="3674607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1"/>
          <p:cNvSpPr/>
          <p:nvPr/>
        </p:nvSpPr>
        <p:spPr>
          <a:xfrm>
            <a:off x="6657451" y="3721442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1"/>
          <p:cNvSpPr txBox="1"/>
          <p:nvPr/>
        </p:nvSpPr>
        <p:spPr>
          <a:xfrm>
            <a:off x="6261043" y="3679955"/>
            <a:ext cx="27603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cxnSp>
        <p:nvCxnSpPr>
          <p:cNvPr id="262" name="Google Shape;262;p31"/>
          <p:cNvCxnSpPr/>
          <p:nvPr/>
        </p:nvCxnSpPr>
        <p:spPr>
          <a:xfrm flipH="1" rot="10800000">
            <a:off x="6789164" y="3818454"/>
            <a:ext cx="986589" cy="2296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3" name="Google Shape;263;p31"/>
          <p:cNvSpPr txBox="1"/>
          <p:nvPr/>
        </p:nvSpPr>
        <p:spPr>
          <a:xfrm>
            <a:off x="7828178" y="3702923"/>
            <a:ext cx="41870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64" name="Google Shape;264;p31"/>
          <p:cNvSpPr/>
          <p:nvPr/>
        </p:nvSpPr>
        <p:spPr>
          <a:xfrm>
            <a:off x="6777889" y="4057307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1"/>
          <p:cNvSpPr txBox="1"/>
          <p:nvPr/>
        </p:nvSpPr>
        <p:spPr>
          <a:xfrm>
            <a:off x="6493837" y="4062655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66" name="Google Shape;266;p31"/>
          <p:cNvSpPr/>
          <p:nvPr/>
        </p:nvSpPr>
        <p:spPr>
          <a:xfrm>
            <a:off x="6777889" y="4383251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1"/>
          <p:cNvSpPr/>
          <p:nvPr/>
        </p:nvSpPr>
        <p:spPr>
          <a:xfrm>
            <a:off x="6890245" y="4430086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1"/>
          <p:cNvSpPr txBox="1"/>
          <p:nvPr/>
        </p:nvSpPr>
        <p:spPr>
          <a:xfrm>
            <a:off x="6493837" y="4388598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69" name="Google Shape;269;p31"/>
          <p:cNvSpPr txBox="1"/>
          <p:nvPr/>
        </p:nvSpPr>
        <p:spPr>
          <a:xfrm>
            <a:off x="8052540" y="4102954"/>
            <a:ext cx="301686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cxnSp>
        <p:nvCxnSpPr>
          <p:cNvPr id="270" name="Google Shape;270;p31"/>
          <p:cNvCxnSpPr/>
          <p:nvPr/>
        </p:nvCxnSpPr>
        <p:spPr>
          <a:xfrm flipH="1" rot="10800000">
            <a:off x="6890245" y="4089746"/>
            <a:ext cx="284052" cy="20078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1" name="Google Shape;271;p31"/>
          <p:cNvSpPr/>
          <p:nvPr/>
        </p:nvSpPr>
        <p:spPr>
          <a:xfrm>
            <a:off x="6777889" y="4704532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1"/>
          <p:cNvSpPr/>
          <p:nvPr/>
        </p:nvSpPr>
        <p:spPr>
          <a:xfrm>
            <a:off x="6890245" y="4751367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1"/>
          <p:cNvSpPr txBox="1"/>
          <p:nvPr/>
        </p:nvSpPr>
        <p:spPr>
          <a:xfrm>
            <a:off x="6493837" y="4709879"/>
            <a:ext cx="27603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cxnSp>
        <p:nvCxnSpPr>
          <p:cNvPr id="274" name="Google Shape;274;p31"/>
          <p:cNvCxnSpPr/>
          <p:nvPr/>
        </p:nvCxnSpPr>
        <p:spPr>
          <a:xfrm flipH="1" rot="10800000">
            <a:off x="7021958" y="4329470"/>
            <a:ext cx="1055242" cy="54187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75" name="Google Shape;275;p31"/>
          <p:cNvSpPr txBox="1"/>
          <p:nvPr/>
        </p:nvSpPr>
        <p:spPr>
          <a:xfrm>
            <a:off x="8060972" y="4732848"/>
            <a:ext cx="41870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76" name="Google Shape;276;p31"/>
          <p:cNvSpPr/>
          <p:nvPr/>
        </p:nvSpPr>
        <p:spPr>
          <a:xfrm>
            <a:off x="6890245" y="4093782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7" name="Google Shape;277;p31"/>
          <p:cNvCxnSpPr/>
          <p:nvPr/>
        </p:nvCxnSpPr>
        <p:spPr>
          <a:xfrm flipH="1" rot="10800000">
            <a:off x="8054862" y="4732848"/>
            <a:ext cx="424814" cy="292344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8" name="Google Shape;278;p31"/>
          <p:cNvCxnSpPr/>
          <p:nvPr/>
        </p:nvCxnSpPr>
        <p:spPr>
          <a:xfrm flipH="1" rot="10800000">
            <a:off x="6911108" y="4425537"/>
            <a:ext cx="284052" cy="20078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2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Caution with get() !!</a:t>
            </a:r>
            <a:endParaRPr/>
          </a:p>
        </p:txBody>
      </p:sp>
      <p:sp>
        <p:nvSpPr>
          <p:cNvPr id="286" name="Google Shape;286;p32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7" name="Google Shape;287;p32"/>
          <p:cNvSpPr txBox="1"/>
          <p:nvPr/>
        </p:nvSpPr>
        <p:spPr>
          <a:xfrm>
            <a:off x="539496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UseToyPtr.cc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2"/>
          <p:cNvSpPr/>
          <p:nvPr/>
        </p:nvSpPr>
        <p:spPr>
          <a:xfrm>
            <a:off x="548640" y="1028700"/>
            <a:ext cx="8046720" cy="1543050"/>
          </a:xfrm>
          <a:prstGeom prst="roundRect">
            <a:avLst>
              <a:gd fmla="val 2412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Trying to get two pointers to the same thing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y(x.</a:t>
            </a:r>
            <a:r>
              <a:rPr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9" name="Google Shape;289;p32"/>
          <p:cNvSpPr txBox="1"/>
          <p:nvPr/>
        </p:nvSpPr>
        <p:spPr>
          <a:xfrm>
            <a:off x="2026348" y="2934821"/>
            <a:ext cx="272832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90" name="Google Shape;290;p32"/>
          <p:cNvSpPr txBox="1"/>
          <p:nvPr/>
        </p:nvSpPr>
        <p:spPr>
          <a:xfrm>
            <a:off x="2021540" y="3921499"/>
            <a:ext cx="277640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91" name="Google Shape;291;p32"/>
          <p:cNvSpPr/>
          <p:nvPr/>
        </p:nvSpPr>
        <p:spPr>
          <a:xfrm>
            <a:off x="2359960" y="2903725"/>
            <a:ext cx="1364876" cy="56477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2"/>
          <p:cNvSpPr/>
          <p:nvPr/>
        </p:nvSpPr>
        <p:spPr>
          <a:xfrm>
            <a:off x="3042398" y="2995332"/>
            <a:ext cx="490817" cy="35298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2"/>
          <p:cNvSpPr txBox="1"/>
          <p:nvPr/>
        </p:nvSpPr>
        <p:spPr>
          <a:xfrm>
            <a:off x="5667935" y="3077028"/>
            <a:ext cx="301686" cy="2769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94" name="Google Shape;294;p32"/>
          <p:cNvSpPr/>
          <p:nvPr/>
        </p:nvSpPr>
        <p:spPr>
          <a:xfrm>
            <a:off x="2359960" y="3921499"/>
            <a:ext cx="1364876" cy="50594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2"/>
          <p:cNvSpPr/>
          <p:nvPr/>
        </p:nvSpPr>
        <p:spPr>
          <a:xfrm>
            <a:off x="3042398" y="4024032"/>
            <a:ext cx="490817" cy="32777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6" name="Google Shape;296;p32"/>
          <p:cNvCxnSpPr>
            <a:endCxn id="293" idx="1"/>
          </p:cNvCxnSpPr>
          <p:nvPr/>
        </p:nvCxnSpPr>
        <p:spPr>
          <a:xfrm>
            <a:off x="3307835" y="3188828"/>
            <a:ext cx="2360100" cy="26700"/>
          </a:xfrm>
          <a:prstGeom prst="straightConnector1">
            <a:avLst/>
          </a:prstGeom>
          <a:noFill/>
          <a:ln cap="flat" cmpd="sng" w="9525">
            <a:solidFill>
              <a:srgbClr val="2D2DC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7" name="Google Shape;297;p32"/>
          <p:cNvCxnSpPr/>
          <p:nvPr/>
        </p:nvCxnSpPr>
        <p:spPr>
          <a:xfrm flipH="1" rot="10800000">
            <a:off x="3307976" y="3354027"/>
            <a:ext cx="2359959" cy="866668"/>
          </a:xfrm>
          <a:prstGeom prst="straightConnector1">
            <a:avLst/>
          </a:prstGeom>
          <a:noFill/>
          <a:ln cap="flat" cmpd="sng" w="9525">
            <a:solidFill>
              <a:srgbClr val="2D2DC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8" name="Google Shape;298;p32"/>
          <p:cNvCxnSpPr/>
          <p:nvPr/>
        </p:nvCxnSpPr>
        <p:spPr>
          <a:xfrm flipH="1" rot="10800000">
            <a:off x="2480982" y="2652432"/>
            <a:ext cx="1438836" cy="973232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9" name="Google Shape;299;p32"/>
          <p:cNvCxnSpPr/>
          <p:nvPr/>
        </p:nvCxnSpPr>
        <p:spPr>
          <a:xfrm flipH="1" rot="10800000">
            <a:off x="2353237" y="3764163"/>
            <a:ext cx="1438836" cy="973232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0" name="Google Shape;300;p32"/>
          <p:cNvCxnSpPr/>
          <p:nvPr/>
        </p:nvCxnSpPr>
        <p:spPr>
          <a:xfrm flipH="1" rot="10800000">
            <a:off x="5475877" y="3009338"/>
            <a:ext cx="608917" cy="365367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1" name="Google Shape;301;p32"/>
          <p:cNvSpPr txBox="1"/>
          <p:nvPr/>
        </p:nvSpPr>
        <p:spPr>
          <a:xfrm>
            <a:off x="6387352" y="3077028"/>
            <a:ext cx="149934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!! Double Delete!!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3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and STL</a:t>
            </a:r>
            <a:endParaRPr/>
          </a:p>
        </p:txBody>
      </p:sp>
      <p:sp>
        <p:nvSpPr>
          <p:cNvPr id="307" name="Google Shape;307;p33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s </a:t>
            </a:r>
            <a:r>
              <a:rPr i="1" lang="en"/>
              <a:t>can</a:t>
            </a:r>
            <a:r>
              <a:rPr lang="en"/>
              <a:t> be stored in STL containers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Wait, what?  STL containers like to make lots of copies of stored objects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s cannot be copied…</a:t>
            </a:r>
            <a:endParaRPr/>
          </a:p>
          <a:p>
            <a:pPr indent="-114300" lvl="3" marL="1170432" rtl="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Move semantics to the rescue!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When supported, STL containers will </a:t>
            </a:r>
            <a:r>
              <a:rPr i="1" lang="en"/>
              <a:t>move</a:t>
            </a:r>
            <a:r>
              <a:rPr lang="en"/>
              <a:t> rather than </a:t>
            </a:r>
            <a:r>
              <a:rPr i="1" lang="en"/>
              <a:t>copy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s support move semantics</a:t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</p:txBody>
      </p:sp>
      <p:sp>
        <p:nvSpPr>
          <p:cNvPr id="308" name="Google Shape;308;p33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4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Copy Semantics</a:t>
            </a:r>
            <a:endParaRPr/>
          </a:p>
        </p:txBody>
      </p:sp>
      <p:sp>
        <p:nvSpPr>
          <p:cNvPr id="314" name="Google Shape;314;p34"/>
          <p:cNvSpPr txBox="1"/>
          <p:nvPr>
            <p:ph idx="1" type="body"/>
          </p:nvPr>
        </p:nvSpPr>
        <p:spPr>
          <a:xfrm>
            <a:off x="396875" y="1021556"/>
            <a:ext cx="8366125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rtl="0" algn="l">
              <a:spcBef>
                <a:spcPts val="0"/>
              </a:spcBef>
              <a:spcAft>
                <a:spcPts val="0"/>
              </a:spcAft>
              <a:buSzPts val="1460"/>
              <a:buChar char="❖"/>
            </a:pPr>
            <a:r>
              <a:rPr lang="en" sz="2500"/>
              <a:t>Assigning values typically means making a copy</a:t>
            </a:r>
            <a:endParaRPr sz="2500"/>
          </a:p>
          <a:p>
            <a:pPr indent="-279399" lvl="1" marL="649224" rtl="0" algn="l">
              <a:spcBef>
                <a:spcPts val="440"/>
              </a:spcBef>
              <a:spcAft>
                <a:spcPts val="0"/>
              </a:spcAft>
              <a:buSzPts val="2320"/>
              <a:buChar char="▪"/>
            </a:pPr>
            <a:r>
              <a:rPr lang="en" sz="2100"/>
              <a:t>Sometimes this is what you want</a:t>
            </a:r>
            <a:endParaRPr sz="2100"/>
          </a:p>
          <a:p>
            <a:pPr indent="-222250" lvl="2" marL="914400" rtl="0" algn="l"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i="1" lang="en" sz="1900"/>
              <a:t>e.g.</a:t>
            </a:r>
            <a:r>
              <a:rPr lang="en" sz="1900"/>
              <a:t> assigning a string to another makes a copy of its value</a:t>
            </a:r>
            <a:endParaRPr sz="1900"/>
          </a:p>
          <a:p>
            <a:pPr indent="-279399" lvl="1" marL="649224" rtl="0" algn="l">
              <a:spcBef>
                <a:spcPts val="440"/>
              </a:spcBef>
              <a:spcAft>
                <a:spcPts val="0"/>
              </a:spcAft>
              <a:buSzPts val="2320"/>
              <a:buChar char="▪"/>
            </a:pPr>
            <a:r>
              <a:rPr lang="en" sz="2100"/>
              <a:t>Sometimes this is wasteful</a:t>
            </a:r>
            <a:endParaRPr sz="2100"/>
          </a:p>
          <a:p>
            <a:pPr indent="-222250" lvl="2" marL="914400" rtl="0" algn="l"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i="1" lang="en" sz="1900"/>
              <a:t>e.g.</a:t>
            </a:r>
            <a:r>
              <a:rPr lang="en" sz="1900"/>
              <a:t> assigning a returned string goes through a temporary copy</a:t>
            </a:r>
            <a:endParaRPr sz="1900"/>
          </a:p>
        </p:txBody>
      </p:sp>
      <p:sp>
        <p:nvSpPr>
          <p:cNvPr id="315" name="Google Shape;315;p34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6" name="Google Shape;316;p34"/>
          <p:cNvSpPr/>
          <p:nvPr/>
        </p:nvSpPr>
        <p:spPr>
          <a:xfrm>
            <a:off x="457200" y="2743200"/>
            <a:ext cx="8229600" cy="2263140"/>
          </a:xfrm>
          <a:prstGeom prst="roundRect">
            <a:avLst>
              <a:gd fmla="val 3421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a(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“bleg"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b(a);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copy a into b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317" name="Google Shape;317;p34"/>
          <p:cNvSpPr txBox="1"/>
          <p:nvPr/>
        </p:nvSpPr>
        <p:spPr>
          <a:xfrm>
            <a:off x="5486400" y="2743200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copysemantics.cc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4"/>
          <p:cNvSpPr txBox="1"/>
          <p:nvPr/>
        </p:nvSpPr>
        <p:spPr>
          <a:xfrm>
            <a:off x="460738" y="2743200"/>
            <a:ext cx="4875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ReturnString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x(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“Jess"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this return might copy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4"/>
          <p:cNvSpPr txBox="1"/>
          <p:nvPr/>
        </p:nvSpPr>
        <p:spPr>
          <a:xfrm>
            <a:off x="685152" y="4081087"/>
            <a:ext cx="6232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=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ReturnString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copy return value into b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5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Move Semantics (C++11)</a:t>
            </a:r>
            <a:endParaRPr/>
          </a:p>
        </p:txBody>
      </p:sp>
      <p:sp>
        <p:nvSpPr>
          <p:cNvPr id="325" name="Google Shape;325;p35"/>
          <p:cNvSpPr txBox="1"/>
          <p:nvPr>
            <p:ph idx="1" type="body"/>
          </p:nvPr>
        </p:nvSpPr>
        <p:spPr>
          <a:xfrm>
            <a:off x="396875" y="1021556"/>
            <a:ext cx="8366125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342900" rtl="0" algn="l">
              <a:spcBef>
                <a:spcPts val="0"/>
              </a:spcBef>
              <a:spcAft>
                <a:spcPts val="0"/>
              </a:spcAft>
              <a:buSzPts val="1060"/>
              <a:buChar char="❖"/>
            </a:pPr>
            <a:r>
              <a:rPr lang="en" sz="2100"/>
              <a:t>“</a:t>
            </a:r>
            <a:r>
              <a:rPr lang="en" sz="2100">
                <a:solidFill>
                  <a:srgbClr val="0066FF"/>
                </a:solidFill>
              </a:rPr>
              <a:t>Move semantics</a:t>
            </a:r>
            <a:r>
              <a:rPr lang="en" sz="2100"/>
              <a:t>” </a:t>
            </a:r>
            <a:br>
              <a:rPr lang="en" sz="2100"/>
            </a:br>
            <a:r>
              <a:rPr lang="en" sz="2100"/>
              <a:t>move values from </a:t>
            </a:r>
            <a:br>
              <a:rPr lang="en" sz="2100"/>
            </a:br>
            <a:r>
              <a:rPr lang="en" sz="2100"/>
              <a:t>one object to </a:t>
            </a:r>
            <a:br>
              <a:rPr lang="en" sz="2100"/>
            </a:br>
            <a:r>
              <a:rPr lang="en" sz="2100"/>
              <a:t>another without </a:t>
            </a:r>
            <a:br>
              <a:rPr lang="en" sz="2100"/>
            </a:br>
            <a:r>
              <a:rPr lang="en" sz="2100"/>
              <a:t>copying (“stealing”)</a:t>
            </a:r>
            <a:endParaRPr sz="21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lang="en" sz="1700"/>
              <a:t>Useful for optimizing </a:t>
            </a:r>
            <a:br>
              <a:rPr lang="en" sz="1700"/>
            </a:br>
            <a:r>
              <a:rPr lang="en" sz="1700"/>
              <a:t>away temporary copies</a:t>
            </a:r>
            <a:endParaRPr sz="17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lang="en" sz="1700"/>
              <a:t>A complex topic that</a:t>
            </a:r>
            <a:br>
              <a:rPr lang="en" sz="1700"/>
            </a:br>
            <a:r>
              <a:rPr lang="en" sz="1700"/>
              <a:t>uses things called </a:t>
            </a:r>
            <a:br>
              <a:rPr lang="en" sz="1700"/>
            </a:br>
            <a:r>
              <a:rPr lang="en" sz="1700"/>
              <a:t>“</a:t>
            </a:r>
            <a:r>
              <a:rPr i="1" lang="en" sz="1700"/>
              <a:t>rvalue references</a:t>
            </a:r>
            <a:r>
              <a:rPr lang="en" sz="1700"/>
              <a:t>”</a:t>
            </a:r>
            <a:endParaRPr sz="1700"/>
          </a:p>
          <a:p>
            <a:pPr indent="-196850" lvl="2" marL="914400" rtl="0" algn="l">
              <a:spcBef>
                <a:spcPts val="400"/>
              </a:spcBef>
              <a:spcAft>
                <a:spcPts val="0"/>
              </a:spcAft>
              <a:buSzPts val="1100"/>
              <a:buChar char="•"/>
            </a:pPr>
            <a:r>
              <a:rPr lang="en" sz="1500"/>
              <a:t>Mostly beyond the </a:t>
            </a:r>
            <a:br>
              <a:rPr lang="en" sz="1500"/>
            </a:br>
            <a:r>
              <a:rPr lang="en" sz="1500"/>
              <a:t>scope of this </a:t>
            </a:r>
            <a:br>
              <a:rPr lang="en" sz="1500"/>
            </a:br>
            <a:r>
              <a:rPr lang="en" sz="1500"/>
              <a:t>quarter</a:t>
            </a:r>
            <a:endParaRPr sz="1500"/>
          </a:p>
        </p:txBody>
      </p:sp>
      <p:sp>
        <p:nvSpPr>
          <p:cNvPr id="326" name="Google Shape;326;p35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7" name="Google Shape;327;p35"/>
          <p:cNvSpPr/>
          <p:nvPr/>
        </p:nvSpPr>
        <p:spPr>
          <a:xfrm>
            <a:off x="3931920" y="1340565"/>
            <a:ext cx="5029200" cy="3497700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a(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“bleg"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 // moves a to b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 = std::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(a);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"a: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a &lt;&lt; std::endl; // empty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"b: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b &lt;&lt; std::endl; // “bleg”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328" name="Google Shape;328;p35"/>
          <p:cNvSpPr txBox="1"/>
          <p:nvPr/>
        </p:nvSpPr>
        <p:spPr>
          <a:xfrm>
            <a:off x="5760720" y="934358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movesemantics.cc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35"/>
          <p:cNvSpPr txBox="1"/>
          <p:nvPr/>
        </p:nvSpPr>
        <p:spPr>
          <a:xfrm>
            <a:off x="3947228" y="3314436"/>
            <a:ext cx="499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moves the returned value into b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b = std::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ReturnString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"b: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b &lt;&lt; std::endl; // “Jess”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35"/>
          <p:cNvSpPr txBox="1"/>
          <p:nvPr/>
        </p:nvSpPr>
        <p:spPr>
          <a:xfrm>
            <a:off x="3969828" y="1270539"/>
            <a:ext cx="4134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ReturnString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x(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“Jess"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this return might copy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x;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6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and STL Example</a:t>
            </a:r>
            <a:endParaRPr/>
          </a:p>
        </p:txBody>
      </p:sp>
      <p:sp>
        <p:nvSpPr>
          <p:cNvPr id="337" name="Google Shape;337;p36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8" name="Google Shape;338;p36"/>
          <p:cNvSpPr/>
          <p:nvPr/>
        </p:nvSpPr>
        <p:spPr>
          <a:xfrm>
            <a:off x="457200" y="1028699"/>
            <a:ext cx="8229600" cy="3634740"/>
          </a:xfrm>
          <a:prstGeom prst="roundRect">
            <a:avLst>
              <a:gd fmla="val 253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vector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&gt; vec;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 = *vec[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"z is: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z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copied = 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moved = std::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move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"*moved: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*moved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"vec[1].get():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vec[1].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339" name="Google Shape;339;p36"/>
          <p:cNvSpPr txBox="1"/>
          <p:nvPr/>
        </p:nvSpPr>
        <p:spPr>
          <a:xfrm>
            <a:off x="548640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uniquevec.cc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/>
          <p:nvPr/>
        </p:nvSpPr>
        <p:spPr>
          <a:xfrm>
            <a:off x="1016704" y="2126206"/>
            <a:ext cx="1295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z holds 5</a:t>
            </a:r>
            <a:endParaRPr/>
          </a:p>
        </p:txBody>
      </p:sp>
      <p:sp>
        <p:nvSpPr>
          <p:cNvPr id="341" name="Google Shape;341;p36"/>
          <p:cNvSpPr txBox="1"/>
          <p:nvPr/>
        </p:nvSpPr>
        <p:spPr>
          <a:xfrm>
            <a:off x="960104" y="2751544"/>
            <a:ext cx="203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compiler error!</a:t>
            </a:r>
            <a:endParaRPr/>
          </a:p>
        </p:txBody>
      </p:sp>
      <p:sp>
        <p:nvSpPr>
          <p:cNvPr id="342" name="Google Shape;342;p36"/>
          <p:cNvSpPr txBox="1"/>
          <p:nvPr/>
        </p:nvSpPr>
        <p:spPr>
          <a:xfrm>
            <a:off x="931804" y="3223662"/>
            <a:ext cx="4628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moved points to 5, vec[1] is nullptr</a:t>
            </a:r>
            <a:endParaRPr sz="16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3" name="Google Shape;343;p36"/>
          <p:cNvSpPr txBox="1"/>
          <p:nvPr/>
        </p:nvSpPr>
        <p:spPr>
          <a:xfrm>
            <a:off x="5152149" y="2173375"/>
            <a:ext cx="50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36"/>
          <p:cNvSpPr/>
          <p:nvPr/>
        </p:nvSpPr>
        <p:spPr>
          <a:xfrm>
            <a:off x="5751019" y="2173381"/>
            <a:ext cx="401010" cy="253915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36"/>
          <p:cNvSpPr/>
          <p:nvPr/>
        </p:nvSpPr>
        <p:spPr>
          <a:xfrm>
            <a:off x="6152029" y="2173381"/>
            <a:ext cx="401010" cy="253915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6"/>
          <p:cNvSpPr/>
          <p:nvPr/>
        </p:nvSpPr>
        <p:spPr>
          <a:xfrm>
            <a:off x="6553039" y="2173381"/>
            <a:ext cx="401010" cy="253915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36"/>
          <p:cNvSpPr/>
          <p:nvPr/>
        </p:nvSpPr>
        <p:spPr>
          <a:xfrm>
            <a:off x="5815853" y="2226600"/>
            <a:ext cx="255494" cy="153529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6"/>
          <p:cNvSpPr/>
          <p:nvPr/>
        </p:nvSpPr>
        <p:spPr>
          <a:xfrm>
            <a:off x="6223747" y="2231188"/>
            <a:ext cx="255494" cy="15353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6"/>
          <p:cNvSpPr/>
          <p:nvPr/>
        </p:nvSpPr>
        <p:spPr>
          <a:xfrm>
            <a:off x="6635163" y="2231188"/>
            <a:ext cx="255494" cy="15353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6"/>
          <p:cNvSpPr txBox="1"/>
          <p:nvPr/>
        </p:nvSpPr>
        <p:spPr>
          <a:xfrm>
            <a:off x="5988082" y="2571750"/>
            <a:ext cx="327893" cy="230833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351" name="Google Shape;351;p36"/>
          <p:cNvSpPr txBox="1"/>
          <p:nvPr/>
        </p:nvSpPr>
        <p:spPr>
          <a:xfrm>
            <a:off x="6451045" y="2574440"/>
            <a:ext cx="327893" cy="230833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352" name="Google Shape;352;p36"/>
          <p:cNvSpPr txBox="1"/>
          <p:nvPr/>
        </p:nvSpPr>
        <p:spPr>
          <a:xfrm>
            <a:off x="7009548" y="2596412"/>
            <a:ext cx="327893" cy="230833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cxnSp>
        <p:nvCxnSpPr>
          <p:cNvPr id="353" name="Google Shape;353;p36"/>
          <p:cNvCxnSpPr>
            <a:endCxn id="350" idx="0"/>
          </p:cNvCxnSpPr>
          <p:nvPr/>
        </p:nvCxnSpPr>
        <p:spPr>
          <a:xfrm>
            <a:off x="5943529" y="2308050"/>
            <a:ext cx="208500" cy="2637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54" name="Google Shape;354;p36"/>
          <p:cNvCxnSpPr/>
          <p:nvPr/>
        </p:nvCxnSpPr>
        <p:spPr>
          <a:xfrm>
            <a:off x="6819418" y="2332614"/>
            <a:ext cx="208429" cy="263797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55" name="Google Shape;355;p36"/>
          <p:cNvSpPr/>
          <p:nvPr/>
        </p:nvSpPr>
        <p:spPr>
          <a:xfrm>
            <a:off x="7131741" y="3090242"/>
            <a:ext cx="401010" cy="253915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6"/>
          <p:cNvSpPr/>
          <p:nvPr/>
        </p:nvSpPr>
        <p:spPr>
          <a:xfrm>
            <a:off x="7213865" y="3148049"/>
            <a:ext cx="255494" cy="153529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7" name="Google Shape;357;p36"/>
          <p:cNvCxnSpPr/>
          <p:nvPr/>
        </p:nvCxnSpPr>
        <p:spPr>
          <a:xfrm rot="10800000">
            <a:off x="6730253" y="2802583"/>
            <a:ext cx="607188" cy="392765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58" name="Google Shape;358;p36"/>
          <p:cNvSpPr txBox="1"/>
          <p:nvPr/>
        </p:nvSpPr>
        <p:spPr>
          <a:xfrm>
            <a:off x="7592824" y="3090250"/>
            <a:ext cx="82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moved</a:t>
            </a:r>
            <a:endParaRPr/>
          </a:p>
        </p:txBody>
      </p:sp>
      <p:cxnSp>
        <p:nvCxnSpPr>
          <p:cNvPr id="359" name="Google Shape;359;p36"/>
          <p:cNvCxnSpPr/>
          <p:nvPr/>
        </p:nvCxnSpPr>
        <p:spPr>
          <a:xfrm flipH="1">
            <a:off x="6223747" y="2226600"/>
            <a:ext cx="255494" cy="15352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7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and Arrays</a:t>
            </a:r>
            <a:endParaRPr/>
          </a:p>
        </p:txBody>
      </p:sp>
      <p:sp>
        <p:nvSpPr>
          <p:cNvPr id="367" name="Google Shape;367;p37"/>
          <p:cNvSpPr txBox="1"/>
          <p:nvPr>
            <p:ph idx="1" type="body"/>
          </p:nvPr>
        </p:nvSpPr>
        <p:spPr>
          <a:xfrm>
            <a:off x="396875" y="1021556"/>
            <a:ext cx="8366125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can store arrays as well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Will call </a:t>
            </a:r>
            <a:r>
              <a:rPr lang="en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[]</a:t>
            </a:r>
            <a:r>
              <a:rPr lang="en"/>
              <a:t> on destruction</a:t>
            </a:r>
            <a:endParaRPr/>
          </a:p>
        </p:txBody>
      </p:sp>
      <p:sp>
        <p:nvSpPr>
          <p:cNvPr id="368" name="Google Shape;368;p37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9" name="Google Shape;369;p37"/>
          <p:cNvSpPr/>
          <p:nvPr/>
        </p:nvSpPr>
        <p:spPr>
          <a:xfrm>
            <a:off x="457200" y="2194560"/>
            <a:ext cx="8229600" cy="2194560"/>
          </a:xfrm>
          <a:prstGeom prst="roundRect">
            <a:avLst>
              <a:gd fmla="val 287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std::unique_ptr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 namespace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int[]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 =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 =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370" name="Google Shape;370;p37"/>
          <p:cNvSpPr txBox="1"/>
          <p:nvPr/>
        </p:nvSpPr>
        <p:spPr>
          <a:xfrm>
            <a:off x="5486400" y="1894478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unique5.cc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We noticed that STL was doing an enormous amount of copying</a:t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A solution: store pointers in containers instead of objects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But who’s responsible for deleting and when?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Using new and delete is </a:t>
            </a:r>
            <a:r>
              <a:rPr i="1" lang="en"/>
              <a:t>very</a:t>
            </a:r>
            <a:r>
              <a:rPr lang="en"/>
              <a:t> error-prone</a:t>
            </a:r>
            <a:endParaRPr/>
          </a:p>
          <a:p>
            <a:pPr indent="-285749" lvl="1" marL="649224" rtl="0" algn="l">
              <a:spcBef>
                <a:spcPts val="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We don’t have to do this for stack-allocated objects!</a:t>
            </a:r>
            <a:endParaRPr/>
          </a:p>
        </p:txBody>
      </p:sp>
      <p:sp>
        <p:nvSpPr>
          <p:cNvPr id="90" name="Google Shape;90;p20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8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 Counting</a:t>
            </a:r>
            <a:endParaRPr/>
          </a:p>
        </p:txBody>
      </p:sp>
      <p:sp>
        <p:nvSpPr>
          <p:cNvPr id="377" name="Google Shape;377;p38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>
                <a:solidFill>
                  <a:srgbClr val="0066FF"/>
                </a:solidFill>
              </a:rPr>
              <a:t>Reference counting</a:t>
            </a:r>
            <a:r>
              <a:rPr lang="en"/>
              <a:t> is a technique for managing resources by counting and storing the number of references (</a:t>
            </a:r>
            <a:r>
              <a:rPr i="1" lang="en"/>
              <a:t>i.e.</a:t>
            </a:r>
            <a:r>
              <a:rPr lang="en"/>
              <a:t> pointers that hold the address) to an object</a:t>
            </a:r>
            <a:endParaRPr/>
          </a:p>
        </p:txBody>
      </p:sp>
      <p:sp>
        <p:nvSpPr>
          <p:cNvPr id="378" name="Google Shape;378;p38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9" name="Google Shape;379;p38"/>
          <p:cNvSpPr/>
          <p:nvPr/>
        </p:nvSpPr>
        <p:spPr>
          <a:xfrm>
            <a:off x="1030224" y="2886075"/>
            <a:ext cx="2980944" cy="848107"/>
          </a:xfrm>
          <a:prstGeom prst="roundRect">
            <a:avLst>
              <a:gd fmla="val 2530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 = p;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</p:txBody>
      </p:sp>
      <p:sp>
        <p:nvSpPr>
          <p:cNvPr id="380" name="Google Shape;380;p38"/>
          <p:cNvSpPr txBox="1"/>
          <p:nvPr/>
        </p:nvSpPr>
        <p:spPr>
          <a:xfrm>
            <a:off x="5304865" y="2647390"/>
            <a:ext cx="3064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381" name="Google Shape;381;p38"/>
          <p:cNvSpPr/>
          <p:nvPr/>
        </p:nvSpPr>
        <p:spPr>
          <a:xfrm>
            <a:off x="5694829" y="2647390"/>
            <a:ext cx="510989" cy="32777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38"/>
          <p:cNvSpPr txBox="1"/>
          <p:nvPr/>
        </p:nvSpPr>
        <p:spPr>
          <a:xfrm>
            <a:off x="6993334" y="2647390"/>
            <a:ext cx="301686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cxnSp>
        <p:nvCxnSpPr>
          <p:cNvPr id="383" name="Google Shape;383;p38"/>
          <p:cNvCxnSpPr>
            <a:endCxn id="382" idx="1"/>
          </p:cNvCxnSpPr>
          <p:nvPr/>
        </p:nvCxnSpPr>
        <p:spPr>
          <a:xfrm flipH="1" rot="10800000">
            <a:off x="5950234" y="2785889"/>
            <a:ext cx="1043100" cy="25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4" name="Google Shape;384;p38"/>
          <p:cNvSpPr txBox="1"/>
          <p:nvPr/>
        </p:nvSpPr>
        <p:spPr>
          <a:xfrm>
            <a:off x="5345206" y="3098459"/>
            <a:ext cx="3064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endParaRPr/>
          </a:p>
        </p:txBody>
      </p:sp>
      <p:sp>
        <p:nvSpPr>
          <p:cNvPr id="385" name="Google Shape;385;p38"/>
          <p:cNvSpPr/>
          <p:nvPr/>
        </p:nvSpPr>
        <p:spPr>
          <a:xfrm>
            <a:off x="5735170" y="3098459"/>
            <a:ext cx="510989" cy="32777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6" name="Google Shape;386;p38"/>
          <p:cNvCxnSpPr/>
          <p:nvPr/>
        </p:nvCxnSpPr>
        <p:spPr>
          <a:xfrm flipH="1" rot="10800000">
            <a:off x="5990664" y="2934573"/>
            <a:ext cx="1002670" cy="327772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7" name="Google Shape;387;p38"/>
          <p:cNvSpPr txBox="1"/>
          <p:nvPr/>
        </p:nvSpPr>
        <p:spPr>
          <a:xfrm>
            <a:off x="7181455" y="3109731"/>
            <a:ext cx="41870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  <a:endParaRPr/>
          </a:p>
        </p:txBody>
      </p:sp>
      <p:cxnSp>
        <p:nvCxnSpPr>
          <p:cNvPr id="388" name="Google Shape;388;p38"/>
          <p:cNvCxnSpPr>
            <a:endCxn id="387" idx="1"/>
          </p:cNvCxnSpPr>
          <p:nvPr/>
        </p:nvCxnSpPr>
        <p:spPr>
          <a:xfrm flipH="1" rot="10800000">
            <a:off x="6138355" y="3248231"/>
            <a:ext cx="1043100" cy="25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9" name="Google Shape;389;p38"/>
          <p:cNvSpPr txBox="1"/>
          <p:nvPr/>
        </p:nvSpPr>
        <p:spPr>
          <a:xfrm>
            <a:off x="7030612" y="2088535"/>
            <a:ext cx="53572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333</a:t>
            </a:r>
            <a:endParaRPr/>
          </a:p>
        </p:txBody>
      </p:sp>
      <p:cxnSp>
        <p:nvCxnSpPr>
          <p:cNvPr id="390" name="Google Shape;390;p38"/>
          <p:cNvCxnSpPr/>
          <p:nvPr/>
        </p:nvCxnSpPr>
        <p:spPr>
          <a:xfrm flipH="1" rot="10800000">
            <a:off x="6027942" y="2375718"/>
            <a:ext cx="1002670" cy="327772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9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std::shared_ptr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6" name="Google Shape;396;p39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/>
              <a:t> is similar to </a:t>
            </a: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but we allow shared objects to have multiple owners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Clr>
                <a:schemeClr val="accent6"/>
              </a:buClr>
              <a:buSzPts val="2420"/>
              <a:buChar char="▪"/>
            </a:pPr>
            <a:r>
              <a:rPr lang="en"/>
              <a:t>The copy/assign operators are not disabled and </a:t>
            </a:r>
            <a:r>
              <a:rPr i="1" lang="en"/>
              <a:t>increment</a:t>
            </a:r>
            <a:r>
              <a:rPr lang="en"/>
              <a:t> or </a:t>
            </a:r>
            <a:r>
              <a:rPr i="1" lang="en"/>
              <a:t>decrement </a:t>
            </a:r>
            <a:r>
              <a:rPr lang="en"/>
              <a:t>reference counts as needed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After a copy/assign, the two </a:t>
            </a: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/>
              <a:t> objects point to the same pointed-to object and the (shared) reference count is </a:t>
            </a:r>
            <a:r>
              <a:rPr lang="en">
                <a:solidFill>
                  <a:schemeClr val="accent1"/>
                </a:solidFill>
              </a:rPr>
              <a:t>2</a:t>
            </a:r>
            <a:endParaRPr/>
          </a:p>
          <a:p>
            <a:pPr indent="-259079" lvl="1" marL="649224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▪"/>
            </a:pPr>
            <a:r>
              <a:rPr lang="en" sz="2000"/>
              <a:t>When a </a:t>
            </a:r>
            <a:r>
              <a:rPr lang="en" sz="20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2000"/>
              <a:t> is destroyed, the reference count is </a:t>
            </a:r>
            <a:r>
              <a:rPr i="1" lang="en" sz="2000"/>
              <a:t>decremented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64160" lvl="2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/>
              <a:t>When the reference count hits </a:t>
            </a:r>
            <a:r>
              <a:rPr lang="en">
                <a:solidFill>
                  <a:schemeClr val="accent1"/>
                </a:solidFill>
              </a:rPr>
              <a:t>0</a:t>
            </a:r>
            <a:r>
              <a:rPr lang="en"/>
              <a:t>, we </a:t>
            </a:r>
            <a:r>
              <a:rPr lang="en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the pointed-to object!</a:t>
            </a:r>
            <a:endParaRPr/>
          </a:p>
        </p:txBody>
      </p:sp>
      <p:sp>
        <p:nvSpPr>
          <p:cNvPr id="397" name="Google Shape;397;p39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0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/>
              <a:t> Example</a:t>
            </a:r>
            <a:endParaRPr/>
          </a:p>
        </p:txBody>
      </p:sp>
      <p:sp>
        <p:nvSpPr>
          <p:cNvPr id="404" name="Google Shape;404;p40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5" name="Google Shape;405;p40"/>
          <p:cNvSpPr/>
          <p:nvPr/>
        </p:nvSpPr>
        <p:spPr>
          <a:xfrm>
            <a:off x="457200" y="1028699"/>
            <a:ext cx="8229600" cy="2948940"/>
          </a:xfrm>
          <a:prstGeom prst="roundRect">
            <a:avLst>
              <a:gd fmla="val 2266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</a:t>
            </a:r>
            <a:r>
              <a:rPr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std::cout, std::endl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std::shared_ptr</a:t>
            </a:r>
            <a:endParaRPr i="1" sz="7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// temporary inner scope (!)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{  </a:t>
            </a:r>
            <a:endParaRPr i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 = x;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std::cout &lt;&lt; *y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*x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406" name="Google Shape;406;p40"/>
          <p:cNvSpPr txBox="1"/>
          <p:nvPr/>
        </p:nvSpPr>
        <p:spPr>
          <a:xfrm>
            <a:off x="548640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sharedexample.cc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40"/>
          <p:cNvSpPr/>
          <p:nvPr/>
        </p:nvSpPr>
        <p:spPr>
          <a:xfrm>
            <a:off x="2019334" y="4108080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40"/>
          <p:cNvSpPr/>
          <p:nvPr/>
        </p:nvSpPr>
        <p:spPr>
          <a:xfrm>
            <a:off x="2131690" y="4154915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40"/>
          <p:cNvSpPr txBox="1"/>
          <p:nvPr/>
        </p:nvSpPr>
        <p:spPr>
          <a:xfrm>
            <a:off x="1735282" y="4113427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cxnSp>
        <p:nvCxnSpPr>
          <p:cNvPr id="410" name="Google Shape;410;p40"/>
          <p:cNvCxnSpPr/>
          <p:nvPr/>
        </p:nvCxnSpPr>
        <p:spPr>
          <a:xfrm flipH="1" rot="10800000">
            <a:off x="2263403" y="4251927"/>
            <a:ext cx="986589" cy="22969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1" name="Google Shape;411;p40"/>
          <p:cNvSpPr txBox="1"/>
          <p:nvPr/>
        </p:nvSpPr>
        <p:spPr>
          <a:xfrm>
            <a:off x="3302417" y="4136396"/>
            <a:ext cx="41870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412" name="Google Shape;412;p40"/>
          <p:cNvSpPr/>
          <p:nvPr/>
        </p:nvSpPr>
        <p:spPr>
          <a:xfrm>
            <a:off x="2032074" y="4516534"/>
            <a:ext cx="474388" cy="277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40"/>
          <p:cNvSpPr/>
          <p:nvPr/>
        </p:nvSpPr>
        <p:spPr>
          <a:xfrm>
            <a:off x="2144430" y="4563369"/>
            <a:ext cx="284052" cy="186392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40"/>
          <p:cNvSpPr txBox="1"/>
          <p:nvPr/>
        </p:nvSpPr>
        <p:spPr>
          <a:xfrm>
            <a:off x="1748022" y="4521881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cxnSp>
        <p:nvCxnSpPr>
          <p:cNvPr id="415" name="Google Shape;415;p40"/>
          <p:cNvCxnSpPr/>
          <p:nvPr/>
        </p:nvCxnSpPr>
        <p:spPr>
          <a:xfrm flipH="1" rot="10800000">
            <a:off x="2320936" y="4413396"/>
            <a:ext cx="981481" cy="241637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1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/>
              <a:t>s and STL Containers</a:t>
            </a:r>
            <a:endParaRPr/>
          </a:p>
        </p:txBody>
      </p:sp>
      <p:sp>
        <p:nvSpPr>
          <p:cNvPr id="422" name="Google Shape;422;p41"/>
          <p:cNvSpPr txBox="1"/>
          <p:nvPr>
            <p:ph idx="1" type="body"/>
          </p:nvPr>
        </p:nvSpPr>
        <p:spPr>
          <a:xfrm>
            <a:off x="396875" y="1021556"/>
            <a:ext cx="8366125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1360"/>
              <a:buChar char="❖"/>
            </a:pPr>
            <a:r>
              <a:rPr lang="en" sz="2400"/>
              <a:t>Even simpler than </a:t>
            </a:r>
            <a:r>
              <a:rPr lang="en" sz="24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2400"/>
              <a:t>s</a:t>
            </a:r>
            <a:endParaRPr sz="2400"/>
          </a:p>
          <a:p>
            <a:pPr indent="-273049" lvl="1" marL="649224" rtl="0" algn="l">
              <a:spcBef>
                <a:spcPts val="440"/>
              </a:spcBef>
              <a:spcAft>
                <a:spcPts val="0"/>
              </a:spcAft>
              <a:buSzPts val="2220"/>
              <a:buChar char="▪"/>
            </a:pPr>
            <a:r>
              <a:rPr lang="en" sz="2000"/>
              <a:t>Safe to store </a:t>
            </a: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2000"/>
              <a:t>s in containers, since copy/assign maintain a shared reference count</a:t>
            </a:r>
            <a:endParaRPr sz="2000"/>
          </a:p>
        </p:txBody>
      </p:sp>
      <p:sp>
        <p:nvSpPr>
          <p:cNvPr id="423" name="Google Shape;423;p41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4" name="Google Shape;424;p41"/>
          <p:cNvSpPr/>
          <p:nvPr/>
        </p:nvSpPr>
        <p:spPr>
          <a:xfrm>
            <a:off x="457200" y="2194560"/>
            <a:ext cx="8229600" cy="2606040"/>
          </a:xfrm>
          <a:prstGeom prst="roundRect">
            <a:avLst>
              <a:gd fmla="val 2266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vector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&gt; vec;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push_back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&amp;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 = *vec[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"z is: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z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copied = 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works!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"*copied: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*copied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moved = std::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move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]);  </a:t>
            </a:r>
            <a:r>
              <a:rPr i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works!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"*moved: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*moved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"vec[1].get():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vec[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&lt;&lt; std::endl;</a:t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5" name="Google Shape;425;p41"/>
          <p:cNvSpPr txBox="1"/>
          <p:nvPr/>
        </p:nvSpPr>
        <p:spPr>
          <a:xfrm>
            <a:off x="5486400" y="1894478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sharedvec.cc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2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Cycle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/>
              <a:t>s </a:t>
            </a:r>
            <a:endParaRPr/>
          </a:p>
        </p:txBody>
      </p:sp>
      <p:sp>
        <p:nvSpPr>
          <p:cNvPr id="432" name="Google Shape;432;p42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3840" lvl="0" marL="342900" rtl="0" algn="l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What happens when we </a:t>
            </a:r>
            <a:r>
              <a:rPr lang="en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/>
              <a:t>?</a:t>
            </a:r>
            <a:endParaRPr/>
          </a:p>
        </p:txBody>
      </p:sp>
      <p:sp>
        <p:nvSpPr>
          <p:cNvPr id="433" name="Google Shape;433;p42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4" name="Google Shape;434;p42"/>
          <p:cNvSpPr/>
          <p:nvPr/>
        </p:nvSpPr>
        <p:spPr>
          <a:xfrm>
            <a:off x="274320" y="1234440"/>
            <a:ext cx="4937760" cy="3017520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struct 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next;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prev;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head(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head-&gt;next =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head-&gt;next-&gt;prev = head;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435" name="Google Shape;435;p42"/>
          <p:cNvSpPr txBox="1"/>
          <p:nvPr/>
        </p:nvSpPr>
        <p:spPr>
          <a:xfrm>
            <a:off x="2011680" y="932495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strongcycle.cc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42"/>
          <p:cNvSpPr/>
          <p:nvPr/>
        </p:nvSpPr>
        <p:spPr>
          <a:xfrm>
            <a:off x="5486400" y="2331720"/>
            <a:ext cx="1463040" cy="1234440"/>
          </a:xfrm>
          <a:prstGeom prst="rect">
            <a:avLst/>
          </a:prstGeom>
          <a:solidFill>
            <a:schemeClr val="accent1">
              <a:alpha val="40000"/>
            </a:schemeClr>
          </a:solidFill>
          <a:ln cap="flat" cmpd="sng" w="254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37" name="Google Shape;437;p42"/>
          <p:cNvGraphicFramePr/>
          <p:nvPr/>
        </p:nvGraphicFramePr>
        <p:xfrm>
          <a:off x="5669280" y="26060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next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8" name="Google Shape;438;p42"/>
          <p:cNvGraphicFramePr/>
          <p:nvPr/>
        </p:nvGraphicFramePr>
        <p:xfrm>
          <a:off x="5669280" y="30175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prev</a:t>
                      </a:r>
                      <a:endParaRPr b="1"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sp>
        <p:nvSpPr>
          <p:cNvPr id="439" name="Google Shape;439;p42"/>
          <p:cNvSpPr/>
          <p:nvPr/>
        </p:nvSpPr>
        <p:spPr>
          <a:xfrm>
            <a:off x="7406640" y="2331720"/>
            <a:ext cx="1463040" cy="1234440"/>
          </a:xfrm>
          <a:prstGeom prst="rect">
            <a:avLst/>
          </a:prstGeom>
          <a:solidFill>
            <a:schemeClr val="accent1">
              <a:alpha val="40000"/>
            </a:schemeClr>
          </a:solidFill>
          <a:ln cap="flat" cmpd="sng" w="254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0" name="Google Shape;440;p42"/>
          <p:cNvGraphicFramePr/>
          <p:nvPr/>
        </p:nvGraphicFramePr>
        <p:xfrm>
          <a:off x="7589520" y="26060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next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" name="Google Shape;441;p42"/>
          <p:cNvGraphicFramePr/>
          <p:nvPr/>
        </p:nvGraphicFramePr>
        <p:xfrm>
          <a:off x="7589520" y="30175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prev</a:t>
                      </a:r>
                      <a:endParaRPr b="1"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" name="Google Shape;442;p42"/>
          <p:cNvGraphicFramePr/>
          <p:nvPr/>
        </p:nvGraphicFramePr>
        <p:xfrm>
          <a:off x="5669280" y="15087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head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cxnSp>
        <p:nvCxnSpPr>
          <p:cNvPr id="443" name="Google Shape;443;p42"/>
          <p:cNvCxnSpPr/>
          <p:nvPr/>
        </p:nvCxnSpPr>
        <p:spPr>
          <a:xfrm>
            <a:off x="6583680" y="1645920"/>
            <a:ext cx="0" cy="685800"/>
          </a:xfrm>
          <a:prstGeom prst="straightConnector1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med" w="med" type="oval"/>
            <a:tailEnd len="med" w="med" type="triangle"/>
          </a:ln>
        </p:spPr>
      </p:cxnSp>
      <p:cxnSp>
        <p:nvCxnSpPr>
          <p:cNvPr id="444" name="Google Shape;444;p42"/>
          <p:cNvCxnSpPr/>
          <p:nvPr/>
        </p:nvCxnSpPr>
        <p:spPr>
          <a:xfrm>
            <a:off x="6583680" y="2743200"/>
            <a:ext cx="822960" cy="0"/>
          </a:xfrm>
          <a:prstGeom prst="straightConnector1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445" name="Google Shape;445;p42"/>
          <p:cNvSpPr txBox="1"/>
          <p:nvPr/>
        </p:nvSpPr>
        <p:spPr>
          <a:xfrm>
            <a:off x="6400800" y="3017520"/>
            <a:ext cx="365760" cy="2769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1307" l="-14999" r="-13330" t="-32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46" name="Google Shape;446;p42"/>
          <p:cNvSpPr txBox="1"/>
          <p:nvPr/>
        </p:nvSpPr>
        <p:spPr>
          <a:xfrm>
            <a:off x="8321040" y="2606040"/>
            <a:ext cx="365760" cy="2769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307" l="-14999" r="-13330" t="-32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447" name="Google Shape;447;p42"/>
          <p:cNvCxnSpPr>
            <a:endCxn id="436" idx="3"/>
          </p:cNvCxnSpPr>
          <p:nvPr/>
        </p:nvCxnSpPr>
        <p:spPr>
          <a:xfrm rot="10800000">
            <a:off x="6949440" y="2948940"/>
            <a:ext cx="1554600" cy="205500"/>
          </a:xfrm>
          <a:prstGeom prst="bentConnector3">
            <a:avLst>
              <a:gd fmla="val 319" name="adj1"/>
            </a:avLst>
          </a:prstGeom>
          <a:noFill/>
          <a:ln cap="flat" cmpd="sng" w="38100">
            <a:solidFill>
              <a:srgbClr val="FFC000"/>
            </a:solidFill>
            <a:prstDash val="solid"/>
            <a:round/>
            <a:headEnd len="med" w="med" type="oval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3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std::weak_ptr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53" name="Google Shape;453;p43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342900" rtl="0" algn="l">
              <a:spcBef>
                <a:spcPts val="0"/>
              </a:spcBef>
              <a:spcAft>
                <a:spcPts val="0"/>
              </a:spcAft>
              <a:buSzPts val="1260"/>
              <a:buChar char="❖"/>
            </a:pPr>
            <a:r>
              <a:rPr lang="en" sz="23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2300"/>
              <a:t> is similar to a </a:t>
            </a:r>
            <a:r>
              <a:rPr lang="en" sz="23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2300"/>
              <a:t> but doesn’t affect the reference count</a:t>
            </a:r>
            <a:endParaRPr sz="2300"/>
          </a:p>
          <a:p>
            <a:pPr indent="-266699" lvl="1" marL="649224" rtl="0" algn="l">
              <a:spcBef>
                <a:spcPts val="440"/>
              </a:spcBef>
              <a:spcAft>
                <a:spcPts val="0"/>
              </a:spcAft>
              <a:buSzPts val="2120"/>
              <a:buChar char="▪"/>
            </a:pPr>
            <a:r>
              <a:rPr lang="en" sz="1900"/>
              <a:t>Can </a:t>
            </a:r>
            <a:r>
              <a:rPr i="1" lang="en" sz="1900"/>
              <a:t>only</a:t>
            </a:r>
            <a:r>
              <a:rPr lang="en" sz="1900"/>
              <a:t> “point to” an object that is managed by a </a:t>
            </a:r>
            <a:r>
              <a:rPr lang="en" sz="19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endParaRPr sz="19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66699" lvl="1" marL="649224" rtl="0" algn="l">
              <a:spcBef>
                <a:spcPts val="440"/>
              </a:spcBef>
              <a:spcAft>
                <a:spcPts val="0"/>
              </a:spcAft>
              <a:buSzPts val="2120"/>
              <a:buChar char="▪"/>
            </a:pPr>
            <a:r>
              <a:rPr lang="en" sz="1900"/>
              <a:t>Not </a:t>
            </a:r>
            <a:r>
              <a:rPr i="1" lang="en" sz="1900"/>
              <a:t>really</a:t>
            </a:r>
            <a:r>
              <a:rPr lang="en" sz="1900"/>
              <a:t> a pointer – can’t actually dereference unless you “get” its associated </a:t>
            </a:r>
            <a:r>
              <a:rPr lang="en" sz="19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endParaRPr sz="19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66699" lvl="1" marL="649224" rtl="0" algn="l">
              <a:spcBef>
                <a:spcPts val="440"/>
              </a:spcBef>
              <a:spcAft>
                <a:spcPts val="0"/>
              </a:spcAft>
              <a:buSzPts val="2120"/>
              <a:buChar char="▪"/>
            </a:pPr>
            <a:r>
              <a:rPr lang="en" sz="1900"/>
              <a:t>Because it doesn’t influence the reference count, </a:t>
            </a:r>
            <a:r>
              <a:rPr lang="en" sz="19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900"/>
              <a:t>s can become “</a:t>
            </a:r>
            <a:r>
              <a:rPr i="1" lang="en" sz="1900"/>
              <a:t>dangling</a:t>
            </a:r>
            <a:r>
              <a:rPr lang="en" sz="1900"/>
              <a:t>”</a:t>
            </a:r>
            <a:endParaRPr sz="1900"/>
          </a:p>
          <a:p>
            <a:pPr indent="-209550" lvl="2" marL="914400" rtl="0" algn="l">
              <a:spcBef>
                <a:spcPts val="400"/>
              </a:spcBef>
              <a:spcAft>
                <a:spcPts val="0"/>
              </a:spcAft>
              <a:buSzPts val="1300"/>
              <a:buChar char="•"/>
            </a:pPr>
            <a:r>
              <a:rPr lang="en" sz="1700"/>
              <a:t>Object referenced may have been </a:t>
            </a:r>
            <a:r>
              <a:rPr lang="en" sz="17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700"/>
              <a:t>’d</a:t>
            </a:r>
            <a:endParaRPr sz="1700"/>
          </a:p>
          <a:p>
            <a:pPr indent="-209550" lvl="2" marL="914400" rtl="0" algn="l">
              <a:spcBef>
                <a:spcPts val="400"/>
              </a:spcBef>
              <a:spcAft>
                <a:spcPts val="0"/>
              </a:spcAft>
              <a:buSzPts val="1300"/>
              <a:buChar char="•"/>
            </a:pPr>
            <a:r>
              <a:rPr lang="en" sz="1700"/>
              <a:t>But you can check to see if the object still exists</a:t>
            </a:r>
            <a:endParaRPr sz="1700"/>
          </a:p>
          <a:p>
            <a:pPr indent="-114300" lvl="3" marL="1170432" rtl="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t/>
            </a:r>
            <a:endParaRPr sz="1500"/>
          </a:p>
          <a:p>
            <a:pPr indent="-323850" lvl="0" marL="342900" rtl="0" algn="l">
              <a:spcBef>
                <a:spcPts val="520"/>
              </a:spcBef>
              <a:spcAft>
                <a:spcPts val="0"/>
              </a:spcAft>
              <a:buSzPts val="1260"/>
              <a:buChar char="❖"/>
            </a:pPr>
            <a:r>
              <a:rPr lang="en" sz="2300"/>
              <a:t>Can be used to break our cycle problem!</a:t>
            </a:r>
            <a:endParaRPr sz="2300"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sz="2300"/>
          </a:p>
        </p:txBody>
      </p:sp>
      <p:sp>
        <p:nvSpPr>
          <p:cNvPr id="454" name="Google Shape;454;p43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4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Breaking the Cycle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endParaRPr/>
          </a:p>
        </p:txBody>
      </p:sp>
      <p:sp>
        <p:nvSpPr>
          <p:cNvPr id="461" name="Google Shape;461;p44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3840" lvl="0" marL="342900" rtl="0" algn="l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243840" lvl="0" marL="342900" rtl="0" algn="l"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132079" lvl="1" marL="649224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0" lvl="1" marL="0" rtl="0" algn="l">
              <a:spcBef>
                <a:spcPts val="44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Now what happens when we </a:t>
            </a:r>
            <a:r>
              <a:rPr lang="en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/>
              <a:t>?</a:t>
            </a:r>
            <a:endParaRPr/>
          </a:p>
        </p:txBody>
      </p:sp>
      <p:sp>
        <p:nvSpPr>
          <p:cNvPr id="462" name="Google Shape;462;p44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3" name="Google Shape;463;p44"/>
          <p:cNvSpPr/>
          <p:nvPr/>
        </p:nvSpPr>
        <p:spPr>
          <a:xfrm>
            <a:off x="274320" y="1234440"/>
            <a:ext cx="4937760" cy="3154680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struct 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next;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prev;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head(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head-&gt;next =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head-&gt;next-&gt;prev = head;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464" name="Google Shape;464;p44"/>
          <p:cNvSpPr txBox="1"/>
          <p:nvPr/>
        </p:nvSpPr>
        <p:spPr>
          <a:xfrm>
            <a:off x="2011680" y="932495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weakcycle.cc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44"/>
          <p:cNvSpPr/>
          <p:nvPr/>
        </p:nvSpPr>
        <p:spPr>
          <a:xfrm>
            <a:off x="5486400" y="2331720"/>
            <a:ext cx="1463040" cy="1234440"/>
          </a:xfrm>
          <a:prstGeom prst="rect">
            <a:avLst/>
          </a:prstGeom>
          <a:solidFill>
            <a:schemeClr val="accent1">
              <a:alpha val="40000"/>
            </a:schemeClr>
          </a:solidFill>
          <a:ln cap="flat" cmpd="sng" w="254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66" name="Google Shape;466;p44"/>
          <p:cNvGraphicFramePr/>
          <p:nvPr/>
        </p:nvGraphicFramePr>
        <p:xfrm>
          <a:off x="5669280" y="26060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next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7" name="Google Shape;467;p44"/>
          <p:cNvGraphicFramePr/>
          <p:nvPr/>
        </p:nvGraphicFramePr>
        <p:xfrm>
          <a:off x="5669280" y="30175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prev</a:t>
                      </a:r>
                      <a:endParaRPr b="1"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sp>
        <p:nvSpPr>
          <p:cNvPr id="468" name="Google Shape;468;p44"/>
          <p:cNvSpPr/>
          <p:nvPr/>
        </p:nvSpPr>
        <p:spPr>
          <a:xfrm>
            <a:off x="7406640" y="2331720"/>
            <a:ext cx="1463040" cy="1234440"/>
          </a:xfrm>
          <a:prstGeom prst="rect">
            <a:avLst/>
          </a:prstGeom>
          <a:solidFill>
            <a:schemeClr val="accent1">
              <a:alpha val="40000"/>
            </a:schemeClr>
          </a:solidFill>
          <a:ln cap="flat" cmpd="sng" w="254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69" name="Google Shape;469;p44"/>
          <p:cNvGraphicFramePr/>
          <p:nvPr/>
        </p:nvGraphicFramePr>
        <p:xfrm>
          <a:off x="7589520" y="26060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next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0" name="Google Shape;470;p44"/>
          <p:cNvGraphicFramePr/>
          <p:nvPr/>
        </p:nvGraphicFramePr>
        <p:xfrm>
          <a:off x="7589520" y="30175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prev</a:t>
                      </a:r>
                      <a:endParaRPr b="1"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1" name="Google Shape;471;p44"/>
          <p:cNvGraphicFramePr/>
          <p:nvPr/>
        </p:nvGraphicFramePr>
        <p:xfrm>
          <a:off x="5669280" y="15087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{25AEF0C7-07B3-4FFB-ABDB-13CDE65D4976}</a:tableStyleId>
              </a:tblPr>
              <a:tblGrid>
                <a:gridCol w="731525"/>
                <a:gridCol w="365750"/>
              </a:tblGrid>
              <a:tr h="20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head</a:t>
                      </a:r>
                      <a:endParaRPr sz="1100"/>
                    </a:p>
                  </a:txBody>
                  <a:tcPr marT="34300" marB="343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34300" marB="34300" marR="91450" marL="91450"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  <p:cxnSp>
        <p:nvCxnSpPr>
          <p:cNvPr id="472" name="Google Shape;472;p44"/>
          <p:cNvCxnSpPr/>
          <p:nvPr/>
        </p:nvCxnSpPr>
        <p:spPr>
          <a:xfrm>
            <a:off x="6583680" y="1645920"/>
            <a:ext cx="0" cy="685800"/>
          </a:xfrm>
          <a:prstGeom prst="straightConnector1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med" w="med" type="oval"/>
            <a:tailEnd len="med" w="med" type="triangle"/>
          </a:ln>
        </p:spPr>
      </p:cxnSp>
      <p:cxnSp>
        <p:nvCxnSpPr>
          <p:cNvPr id="473" name="Google Shape;473;p44"/>
          <p:cNvCxnSpPr/>
          <p:nvPr/>
        </p:nvCxnSpPr>
        <p:spPr>
          <a:xfrm>
            <a:off x="6583680" y="2743200"/>
            <a:ext cx="822960" cy="0"/>
          </a:xfrm>
          <a:prstGeom prst="straightConnector1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474" name="Google Shape;474;p44"/>
          <p:cNvSpPr txBox="1"/>
          <p:nvPr/>
        </p:nvSpPr>
        <p:spPr>
          <a:xfrm>
            <a:off x="6400800" y="3017520"/>
            <a:ext cx="365760" cy="2769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1307" l="-14999" r="-13330" t="-32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75" name="Google Shape;475;p44"/>
          <p:cNvSpPr txBox="1"/>
          <p:nvPr/>
        </p:nvSpPr>
        <p:spPr>
          <a:xfrm>
            <a:off x="8321040" y="2606040"/>
            <a:ext cx="365760" cy="2769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307" l="-14999" r="-13330" t="-32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476" name="Google Shape;476;p44"/>
          <p:cNvCxnSpPr>
            <a:endCxn id="465" idx="3"/>
          </p:cNvCxnSpPr>
          <p:nvPr/>
        </p:nvCxnSpPr>
        <p:spPr>
          <a:xfrm rot="10800000">
            <a:off x="6949440" y="2948940"/>
            <a:ext cx="1554600" cy="205500"/>
          </a:xfrm>
          <a:prstGeom prst="bentConnector3">
            <a:avLst>
              <a:gd fmla="val 319" name="adj1"/>
            </a:avLst>
          </a:prstGeom>
          <a:noFill/>
          <a:ln cap="flat" cmpd="sng" w="38100">
            <a:solidFill>
              <a:srgbClr val="D94B7B"/>
            </a:solidFill>
            <a:prstDash val="solid"/>
            <a:round/>
            <a:headEnd len="med" w="med" type="oval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5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3" name="Google Shape;483;p45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4" name="Google Shape;484;p45"/>
          <p:cNvSpPr/>
          <p:nvPr/>
        </p:nvSpPr>
        <p:spPr>
          <a:xfrm>
            <a:off x="457200" y="1028699"/>
            <a:ext cx="8229600" cy="3909060"/>
          </a:xfrm>
          <a:prstGeom prst="roundRect">
            <a:avLst>
              <a:gd fmla="val 1721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  </a:t>
            </a:r>
            <a:r>
              <a:rPr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EXIT_SUCCESS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std::cout, std::endl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for std::shared_ptr, std::weak_ptr</a:t>
            </a:r>
            <a:endParaRPr i="1" sz="7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w;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{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temporary inner scope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temporary inner-inner scope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w = y;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x = w.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lock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 </a:t>
            </a:r>
            <a:r>
              <a:rPr i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returns "promoted" shared_ptr</a:t>
            </a:r>
            <a:endParaRPr i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std::cout &lt;&lt; *x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std::cout &lt;&lt; *x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a = w.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lock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a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  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5" name="Google Shape;485;p45"/>
          <p:cNvSpPr txBox="1"/>
          <p:nvPr/>
        </p:nvSpPr>
        <p:spPr>
          <a:xfrm>
            <a:off x="548640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usingweak.cc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45"/>
          <p:cNvSpPr/>
          <p:nvPr/>
        </p:nvSpPr>
        <p:spPr>
          <a:xfrm>
            <a:off x="5078955" y="1871667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45"/>
          <p:cNvSpPr/>
          <p:nvPr/>
        </p:nvSpPr>
        <p:spPr>
          <a:xfrm>
            <a:off x="5170394" y="1926291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45"/>
          <p:cNvSpPr txBox="1"/>
          <p:nvPr/>
        </p:nvSpPr>
        <p:spPr>
          <a:xfrm>
            <a:off x="4519556" y="1926291"/>
            <a:ext cx="3497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endParaRPr/>
          </a:p>
        </p:txBody>
      </p:sp>
      <p:cxnSp>
        <p:nvCxnSpPr>
          <p:cNvPr id="489" name="Google Shape;489;p45"/>
          <p:cNvCxnSpPr/>
          <p:nvPr/>
        </p:nvCxnSpPr>
        <p:spPr>
          <a:xfrm flipH="1" rot="10800000">
            <a:off x="5170394" y="1926291"/>
            <a:ext cx="316006" cy="221876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0" name="Google Shape;490;p45"/>
          <p:cNvSpPr/>
          <p:nvPr/>
        </p:nvSpPr>
        <p:spPr>
          <a:xfrm>
            <a:off x="5078955" y="2301628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45"/>
          <p:cNvSpPr/>
          <p:nvPr/>
        </p:nvSpPr>
        <p:spPr>
          <a:xfrm>
            <a:off x="5170394" y="2356252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45"/>
          <p:cNvSpPr txBox="1"/>
          <p:nvPr/>
        </p:nvSpPr>
        <p:spPr>
          <a:xfrm>
            <a:off x="4519556" y="2356252"/>
            <a:ext cx="284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cxnSp>
        <p:nvCxnSpPr>
          <p:cNvPr id="493" name="Google Shape;493;p45"/>
          <p:cNvCxnSpPr/>
          <p:nvPr/>
        </p:nvCxnSpPr>
        <p:spPr>
          <a:xfrm flipH="1" rot="10800000">
            <a:off x="5170394" y="2356252"/>
            <a:ext cx="316006" cy="221876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4" name="Google Shape;494;p45"/>
          <p:cNvSpPr/>
          <p:nvPr/>
        </p:nvSpPr>
        <p:spPr>
          <a:xfrm>
            <a:off x="6253331" y="2685195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45"/>
          <p:cNvSpPr/>
          <p:nvPr/>
        </p:nvSpPr>
        <p:spPr>
          <a:xfrm>
            <a:off x="6344770" y="2739819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45"/>
          <p:cNvSpPr txBox="1"/>
          <p:nvPr/>
        </p:nvSpPr>
        <p:spPr>
          <a:xfrm>
            <a:off x="5693932" y="2739819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cxnSp>
        <p:nvCxnSpPr>
          <p:cNvPr id="497" name="Google Shape;497;p45"/>
          <p:cNvCxnSpPr/>
          <p:nvPr/>
        </p:nvCxnSpPr>
        <p:spPr>
          <a:xfrm>
            <a:off x="6501653" y="2864224"/>
            <a:ext cx="1216959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98" name="Google Shape;498;p45"/>
          <p:cNvSpPr txBox="1"/>
          <p:nvPr/>
        </p:nvSpPr>
        <p:spPr>
          <a:xfrm>
            <a:off x="7737860" y="2725724"/>
            <a:ext cx="41870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cxnSp>
        <p:nvCxnSpPr>
          <p:cNvPr id="499" name="Google Shape;499;p45"/>
          <p:cNvCxnSpPr/>
          <p:nvPr/>
        </p:nvCxnSpPr>
        <p:spPr>
          <a:xfrm>
            <a:off x="5425188" y="2064791"/>
            <a:ext cx="2312672" cy="660934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dash"/>
            <a:round/>
            <a:headEnd len="sm" w="sm" type="none"/>
            <a:tailEnd len="med" w="med" type="triangle"/>
          </a:ln>
        </p:spPr>
      </p:cxnSp>
      <p:cxnSp>
        <p:nvCxnSpPr>
          <p:cNvPr id="500" name="Google Shape;500;p45"/>
          <p:cNvCxnSpPr/>
          <p:nvPr/>
        </p:nvCxnSpPr>
        <p:spPr>
          <a:xfrm>
            <a:off x="5444436" y="2449881"/>
            <a:ext cx="2274176" cy="330467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01" name="Google Shape;501;p45"/>
          <p:cNvCxnSpPr/>
          <p:nvPr/>
        </p:nvCxnSpPr>
        <p:spPr>
          <a:xfrm flipH="1" rot="10800000">
            <a:off x="6125135" y="2639485"/>
            <a:ext cx="699247" cy="451658"/>
          </a:xfrm>
          <a:prstGeom prst="straightConnector1">
            <a:avLst/>
          </a:prstGeom>
          <a:noFill/>
          <a:ln cap="flat" cmpd="sng" w="2857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2" name="Google Shape;502;p45"/>
          <p:cNvCxnSpPr/>
          <p:nvPr/>
        </p:nvCxnSpPr>
        <p:spPr>
          <a:xfrm flipH="1" rot="10800000">
            <a:off x="4928921" y="2268922"/>
            <a:ext cx="699247" cy="451658"/>
          </a:xfrm>
          <a:prstGeom prst="straightConnector1">
            <a:avLst/>
          </a:prstGeom>
          <a:noFill/>
          <a:ln cap="flat" cmpd="sng" w="2857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3" name="Google Shape;503;p45"/>
          <p:cNvCxnSpPr/>
          <p:nvPr/>
        </p:nvCxnSpPr>
        <p:spPr>
          <a:xfrm flipH="1" rot="10800000">
            <a:off x="7597588" y="2640143"/>
            <a:ext cx="699247" cy="451658"/>
          </a:xfrm>
          <a:prstGeom prst="straightConnector1">
            <a:avLst/>
          </a:prstGeom>
          <a:noFill/>
          <a:ln cap="flat" cmpd="sng" w="2857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4" name="Google Shape;504;p45"/>
          <p:cNvSpPr txBox="1"/>
          <p:nvPr/>
        </p:nvSpPr>
        <p:spPr>
          <a:xfrm rot="807734">
            <a:off x="6408441" y="2180463"/>
            <a:ext cx="955654" cy="286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Expired!</a:t>
            </a:r>
            <a:endParaRPr/>
          </a:p>
        </p:txBody>
      </p:sp>
      <p:sp>
        <p:nvSpPr>
          <p:cNvPr id="505" name="Google Shape;505;p45"/>
          <p:cNvSpPr/>
          <p:nvPr/>
        </p:nvSpPr>
        <p:spPr>
          <a:xfrm>
            <a:off x="5818544" y="3871646"/>
            <a:ext cx="490800" cy="3378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45"/>
          <p:cNvSpPr/>
          <p:nvPr/>
        </p:nvSpPr>
        <p:spPr>
          <a:xfrm>
            <a:off x="5909983" y="3926270"/>
            <a:ext cx="315900" cy="2220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45"/>
          <p:cNvSpPr txBox="1"/>
          <p:nvPr/>
        </p:nvSpPr>
        <p:spPr>
          <a:xfrm>
            <a:off x="5259145" y="3926270"/>
            <a:ext cx="42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cxnSp>
        <p:nvCxnSpPr>
          <p:cNvPr id="508" name="Google Shape;508;p45"/>
          <p:cNvCxnSpPr/>
          <p:nvPr/>
        </p:nvCxnSpPr>
        <p:spPr>
          <a:xfrm flipH="1" rot="10800000">
            <a:off x="5930153" y="3960741"/>
            <a:ext cx="262200" cy="194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6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“Smart” Pointers</a:t>
            </a:r>
            <a:endParaRPr/>
          </a:p>
        </p:txBody>
      </p:sp>
      <p:sp>
        <p:nvSpPr>
          <p:cNvPr id="514" name="Google Shape;514;p46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Smart pointers still don’t know everything, you have to be careful with what pointers you give it to manage.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Smart pointers can’t tell if a pointer is on the heap or not.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Still uses delete on default.</a:t>
            </a:r>
            <a:endParaRPr/>
          </a:p>
          <a:p>
            <a:pPr indent="-218440" lvl="2" marL="914400" rtl="0" algn="l">
              <a:spcBef>
                <a:spcPts val="400"/>
              </a:spcBef>
              <a:spcAft>
                <a:spcPts val="0"/>
              </a:spcAft>
              <a:buSzPts val="1440"/>
              <a:buChar char="•"/>
            </a:pPr>
            <a:r>
              <a:rPr lang="en"/>
              <a:t>Use make_unique&lt;&gt; and make_shared&lt;&gt; to allocate for you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Smart pointers can’t tell if you are re-using a raw pointer.</a:t>
            </a:r>
            <a:endParaRPr/>
          </a:p>
        </p:txBody>
      </p:sp>
      <p:sp>
        <p:nvSpPr>
          <p:cNvPr id="515" name="Google Shape;515;p46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7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 non-heap pointer</a:t>
            </a:r>
            <a:endParaRPr/>
          </a:p>
        </p:txBody>
      </p:sp>
      <p:sp>
        <p:nvSpPr>
          <p:cNvPr id="521" name="Google Shape;521;p47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2" name="Google Shape;522;p47"/>
          <p:cNvSpPr/>
          <p:nvPr/>
        </p:nvSpPr>
        <p:spPr>
          <a:xfrm>
            <a:off x="274320" y="1234439"/>
            <a:ext cx="4620409" cy="2471906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p1(&amp;x);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523" name="Google Shape;523;p47"/>
          <p:cNvSpPr txBox="1"/>
          <p:nvPr/>
        </p:nvSpPr>
        <p:spPr>
          <a:xfrm>
            <a:off x="4968688" y="1199140"/>
            <a:ext cx="4027394" cy="1315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pointers can’t tell if the pointer you gave points to the heap!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still call delete on the pointer when destructed.</a:t>
            </a:r>
            <a:endParaRPr/>
          </a:p>
          <a:p>
            <a:pPr indent="-1714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C++ Smart Pointers</a:t>
            </a:r>
            <a:endParaRPr/>
          </a:p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A </a:t>
            </a:r>
            <a:r>
              <a:rPr lang="en">
                <a:solidFill>
                  <a:srgbClr val="0066FF"/>
                </a:solidFill>
              </a:rPr>
              <a:t>smart pointer</a:t>
            </a:r>
            <a:r>
              <a:rPr lang="en"/>
              <a:t> is an </a:t>
            </a:r>
            <a:r>
              <a:rPr i="1" lang="en"/>
              <a:t>object</a:t>
            </a:r>
            <a:r>
              <a:rPr lang="en"/>
              <a:t> that stores a pointer to a heap-allocated object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A smart pointer looks and behaves like a regular C++ pointer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By overloading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/>
              <a:t>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/>
              <a:t>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[]</a:t>
            </a:r>
            <a:r>
              <a:rPr lang="en"/>
              <a:t>, etc.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These can help you manage memory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The smart pointer will delete the pointed-to object </a:t>
            </a:r>
            <a:r>
              <a:rPr i="1" lang="en"/>
              <a:t>at the right time</a:t>
            </a:r>
            <a:r>
              <a:rPr lang="en"/>
              <a:t> including invoking the object’s destructor</a:t>
            </a:r>
            <a:endParaRPr/>
          </a:p>
          <a:p>
            <a:pPr indent="-228600" lvl="3" marL="1170432" rtl="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</a:pPr>
            <a:r>
              <a:rPr lang="en"/>
              <a:t>When that is depends on what kind of smart pointer you use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With correct use of smart pointers, you no longer have to remember when 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/>
              <a:t>’d memory!</a:t>
            </a:r>
            <a:endParaRPr/>
          </a:p>
          <a:p>
            <a:pPr indent="-127000" lvl="2" marL="914400" rtl="0" algn="l"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8" name="Google Shape;98;p21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48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Re-using a raw pointer</a:t>
            </a:r>
            <a:endParaRPr/>
          </a:p>
        </p:txBody>
      </p:sp>
      <p:sp>
        <p:nvSpPr>
          <p:cNvPr id="529" name="Google Shape;529;p48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0" name="Google Shape;530;p48"/>
          <p:cNvSpPr/>
          <p:nvPr/>
        </p:nvSpPr>
        <p:spPr>
          <a:xfrm>
            <a:off x="274320" y="1234439"/>
            <a:ext cx="6025628" cy="2724039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p1(x);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  unique_ptr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p2(x);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531" name="Google Shape;531;p48"/>
          <p:cNvSpPr txBox="1"/>
          <p:nvPr/>
        </p:nvSpPr>
        <p:spPr>
          <a:xfrm>
            <a:off x="6380629" y="1234439"/>
            <a:ext cx="2612268" cy="90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pointers can’t tell if you are re-using a raw pointer.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48"/>
          <p:cNvSpPr/>
          <p:nvPr/>
        </p:nvSpPr>
        <p:spPr>
          <a:xfrm>
            <a:off x="3041726" y="4125730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48"/>
          <p:cNvSpPr/>
          <p:nvPr/>
        </p:nvSpPr>
        <p:spPr>
          <a:xfrm>
            <a:off x="3133165" y="4180355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48"/>
          <p:cNvSpPr txBox="1"/>
          <p:nvPr/>
        </p:nvSpPr>
        <p:spPr>
          <a:xfrm>
            <a:off x="2482327" y="4180355"/>
            <a:ext cx="42351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p1</a:t>
            </a:r>
            <a:endParaRPr/>
          </a:p>
        </p:txBody>
      </p:sp>
      <p:sp>
        <p:nvSpPr>
          <p:cNvPr id="535" name="Google Shape;535;p48"/>
          <p:cNvSpPr txBox="1"/>
          <p:nvPr/>
        </p:nvSpPr>
        <p:spPr>
          <a:xfrm>
            <a:off x="4888006" y="4152793"/>
            <a:ext cx="53572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333</a:t>
            </a:r>
            <a:endParaRPr/>
          </a:p>
        </p:txBody>
      </p:sp>
      <p:cxnSp>
        <p:nvCxnSpPr>
          <p:cNvPr id="536" name="Google Shape;536;p48"/>
          <p:cNvCxnSpPr>
            <a:endCxn id="535" idx="1"/>
          </p:cNvCxnSpPr>
          <p:nvPr/>
        </p:nvCxnSpPr>
        <p:spPr>
          <a:xfrm>
            <a:off x="3287206" y="4291292"/>
            <a:ext cx="1600800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37" name="Google Shape;537;p48"/>
          <p:cNvSpPr/>
          <p:nvPr/>
        </p:nvSpPr>
        <p:spPr>
          <a:xfrm>
            <a:off x="3041726" y="4592680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48"/>
          <p:cNvSpPr/>
          <p:nvPr/>
        </p:nvSpPr>
        <p:spPr>
          <a:xfrm>
            <a:off x="3133165" y="4647304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p48"/>
          <p:cNvSpPr txBox="1"/>
          <p:nvPr/>
        </p:nvSpPr>
        <p:spPr>
          <a:xfrm>
            <a:off x="2482327" y="4647304"/>
            <a:ext cx="42351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p2</a:t>
            </a:r>
            <a:endParaRPr/>
          </a:p>
        </p:txBody>
      </p:sp>
      <p:cxnSp>
        <p:nvCxnSpPr>
          <p:cNvPr id="540" name="Google Shape;540;p48"/>
          <p:cNvCxnSpPr>
            <a:stCxn id="538" idx="3"/>
          </p:cNvCxnSpPr>
          <p:nvPr/>
        </p:nvCxnSpPr>
        <p:spPr>
          <a:xfrm flipH="1" rot="10800000">
            <a:off x="3449171" y="4443842"/>
            <a:ext cx="1438800" cy="314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41" name="Google Shape;541;p48"/>
          <p:cNvCxnSpPr/>
          <p:nvPr/>
        </p:nvCxnSpPr>
        <p:spPr>
          <a:xfrm flipH="1" rot="10800000">
            <a:off x="2958353" y="4463588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2" name="Google Shape;542;p48"/>
          <p:cNvCxnSpPr/>
          <p:nvPr/>
        </p:nvCxnSpPr>
        <p:spPr>
          <a:xfrm flipH="1" rot="10800000">
            <a:off x="4724400" y="4050132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3" name="Google Shape;543;p48"/>
          <p:cNvCxnSpPr/>
          <p:nvPr/>
        </p:nvCxnSpPr>
        <p:spPr>
          <a:xfrm flipH="1" rot="10800000">
            <a:off x="2898515" y="4027557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4" name="Google Shape;544;p48"/>
          <p:cNvSpPr txBox="1"/>
          <p:nvPr/>
        </p:nvSpPr>
        <p:spPr>
          <a:xfrm>
            <a:off x="5740773" y="4116206"/>
            <a:ext cx="149934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!! Double Delete!!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9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Re-using a raw pointer</a:t>
            </a:r>
            <a:endParaRPr/>
          </a:p>
        </p:txBody>
      </p:sp>
      <p:sp>
        <p:nvSpPr>
          <p:cNvPr id="550" name="Google Shape;550;p49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1" name="Google Shape;551;p49"/>
          <p:cNvSpPr/>
          <p:nvPr/>
        </p:nvSpPr>
        <p:spPr>
          <a:xfrm>
            <a:off x="274320" y="1234439"/>
            <a:ext cx="6025628" cy="2724039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p1(x);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  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p2(x);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552" name="Google Shape;552;p49"/>
          <p:cNvSpPr txBox="1"/>
          <p:nvPr/>
        </p:nvSpPr>
        <p:spPr>
          <a:xfrm>
            <a:off x="6380629" y="1234439"/>
            <a:ext cx="2612268" cy="90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pointers can’t tell if you are re-using a raw pointer.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49"/>
          <p:cNvSpPr/>
          <p:nvPr/>
        </p:nvSpPr>
        <p:spPr>
          <a:xfrm>
            <a:off x="3216538" y="4184230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49"/>
          <p:cNvSpPr/>
          <p:nvPr/>
        </p:nvSpPr>
        <p:spPr>
          <a:xfrm>
            <a:off x="3307977" y="4238854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49"/>
          <p:cNvSpPr txBox="1"/>
          <p:nvPr/>
        </p:nvSpPr>
        <p:spPr>
          <a:xfrm>
            <a:off x="2657139" y="4238854"/>
            <a:ext cx="42351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p1</a:t>
            </a:r>
            <a:endParaRPr/>
          </a:p>
        </p:txBody>
      </p:sp>
      <p:sp>
        <p:nvSpPr>
          <p:cNvPr id="556" name="Google Shape;556;p49"/>
          <p:cNvSpPr txBox="1"/>
          <p:nvPr/>
        </p:nvSpPr>
        <p:spPr>
          <a:xfrm>
            <a:off x="5062818" y="4211292"/>
            <a:ext cx="535724" cy="276999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333</a:t>
            </a:r>
            <a:endParaRPr/>
          </a:p>
        </p:txBody>
      </p:sp>
      <p:cxnSp>
        <p:nvCxnSpPr>
          <p:cNvPr id="557" name="Google Shape;557;p49"/>
          <p:cNvCxnSpPr>
            <a:endCxn id="556" idx="1"/>
          </p:cNvCxnSpPr>
          <p:nvPr/>
        </p:nvCxnSpPr>
        <p:spPr>
          <a:xfrm>
            <a:off x="3462018" y="4349792"/>
            <a:ext cx="1600800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58" name="Google Shape;558;p49"/>
          <p:cNvSpPr/>
          <p:nvPr/>
        </p:nvSpPr>
        <p:spPr>
          <a:xfrm>
            <a:off x="3216538" y="4651179"/>
            <a:ext cx="490816" cy="337857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49"/>
          <p:cNvSpPr/>
          <p:nvPr/>
        </p:nvSpPr>
        <p:spPr>
          <a:xfrm>
            <a:off x="3307977" y="4705803"/>
            <a:ext cx="316006" cy="22187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49"/>
          <p:cNvSpPr txBox="1"/>
          <p:nvPr/>
        </p:nvSpPr>
        <p:spPr>
          <a:xfrm>
            <a:off x="2657139" y="4705803"/>
            <a:ext cx="42351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p2</a:t>
            </a:r>
            <a:endParaRPr/>
          </a:p>
        </p:txBody>
      </p:sp>
      <p:cxnSp>
        <p:nvCxnSpPr>
          <p:cNvPr id="561" name="Google Shape;561;p49"/>
          <p:cNvCxnSpPr>
            <a:stCxn id="559" idx="3"/>
          </p:cNvCxnSpPr>
          <p:nvPr/>
        </p:nvCxnSpPr>
        <p:spPr>
          <a:xfrm flipH="1" rot="10800000">
            <a:off x="3623983" y="4502341"/>
            <a:ext cx="1438800" cy="314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2" name="Google Shape;562;p49"/>
          <p:cNvCxnSpPr/>
          <p:nvPr/>
        </p:nvCxnSpPr>
        <p:spPr>
          <a:xfrm flipH="1" rot="10800000">
            <a:off x="4899212" y="4108631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3" name="Google Shape;563;p49"/>
          <p:cNvCxnSpPr/>
          <p:nvPr/>
        </p:nvCxnSpPr>
        <p:spPr>
          <a:xfrm flipH="1" rot="10800000">
            <a:off x="3073327" y="4086056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4" name="Google Shape;564;p49"/>
          <p:cNvSpPr txBox="1"/>
          <p:nvPr/>
        </p:nvSpPr>
        <p:spPr>
          <a:xfrm>
            <a:off x="5915585" y="4174706"/>
            <a:ext cx="149934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!! Double Delete!!</a:t>
            </a:r>
            <a:endParaRPr/>
          </a:p>
        </p:txBody>
      </p:sp>
      <p:cxnSp>
        <p:nvCxnSpPr>
          <p:cNvPr id="565" name="Google Shape;565;p49"/>
          <p:cNvCxnSpPr/>
          <p:nvPr/>
        </p:nvCxnSpPr>
        <p:spPr>
          <a:xfrm flipH="1" rot="10800000">
            <a:off x="3082739" y="4533098"/>
            <a:ext cx="766482" cy="574018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6" name="Google Shape;566;p49"/>
          <p:cNvSpPr txBox="1"/>
          <p:nvPr/>
        </p:nvSpPr>
        <p:spPr>
          <a:xfrm>
            <a:off x="4500569" y="4640665"/>
            <a:ext cx="1278492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 count = 1</a:t>
            </a:r>
            <a:endParaRPr/>
          </a:p>
        </p:txBody>
      </p:sp>
      <p:sp>
        <p:nvSpPr>
          <p:cNvPr id="567" name="Google Shape;567;p49"/>
          <p:cNvSpPr txBox="1"/>
          <p:nvPr/>
        </p:nvSpPr>
        <p:spPr>
          <a:xfrm>
            <a:off x="3861323" y="4111896"/>
            <a:ext cx="1278492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 count = 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50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Re-using a raw pointer: Fixed Code</a:t>
            </a:r>
            <a:endParaRPr/>
          </a:p>
        </p:txBody>
      </p:sp>
      <p:sp>
        <p:nvSpPr>
          <p:cNvPr id="573" name="Google Shape;573;p50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4" name="Google Shape;574;p50"/>
          <p:cNvSpPr/>
          <p:nvPr/>
        </p:nvSpPr>
        <p:spPr>
          <a:xfrm>
            <a:off x="274320" y="1234439"/>
            <a:ext cx="6025628" cy="2724039"/>
          </a:xfrm>
          <a:prstGeom prst="roundRect">
            <a:avLst>
              <a:gd fmla="val 2114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&lt;cstdlib&gt;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&lt;memory&gt;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p1(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int(333)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// OR this (Since C++14)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p1 = std::make_shared&lt;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&gt;(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333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  shared_ptr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p2(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  <p:sp>
        <p:nvSpPr>
          <p:cNvPr id="575" name="Google Shape;575;p50"/>
          <p:cNvSpPr txBox="1"/>
          <p:nvPr/>
        </p:nvSpPr>
        <p:spPr>
          <a:xfrm>
            <a:off x="6380629" y="1234439"/>
            <a:ext cx="261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pointers can’t tell if you are re-using a raw pointer.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Takeaway: be careful!!!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Safer to use cctor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extra safe, don’t have a raw pointer variable!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6" name="Google Shape;576;p50"/>
          <p:cNvCxnSpPr/>
          <p:nvPr/>
        </p:nvCxnSpPr>
        <p:spPr>
          <a:xfrm>
            <a:off x="476668" y="2291914"/>
            <a:ext cx="3146700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51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582" name="Google Shape;582;p51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342900" rtl="0" algn="l">
              <a:spcBef>
                <a:spcPts val="0"/>
              </a:spcBef>
              <a:spcAft>
                <a:spcPts val="0"/>
              </a:spcAft>
              <a:buSzPts val="1060"/>
              <a:buChar char="❖"/>
            </a:pPr>
            <a:r>
              <a:rPr lang="en" sz="2100"/>
              <a:t>A </a:t>
            </a:r>
            <a:r>
              <a:rPr lang="en" sz="21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2100"/>
              <a:t> </a:t>
            </a:r>
            <a:r>
              <a:rPr b="1" i="1" lang="en" sz="2100"/>
              <a:t>takes ownership</a:t>
            </a:r>
            <a:r>
              <a:rPr lang="en" sz="2100"/>
              <a:t> of a pointer</a:t>
            </a:r>
            <a:endParaRPr sz="21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lang="en" sz="1700"/>
              <a:t>Cannot be copied, but can be moved</a:t>
            </a:r>
            <a:endParaRPr sz="17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b="1" lang="en" sz="17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700"/>
              <a:t> returns a copy of the pointer, but is dangerous to use; better to use </a:t>
            </a:r>
            <a:r>
              <a:rPr b="1" lang="en" sz="17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700"/>
              <a:t> instead</a:t>
            </a:r>
            <a:endParaRPr sz="17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b="1" lang="en" sz="17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700"/>
              <a:t> </a:t>
            </a:r>
            <a:r>
              <a:rPr lang="en" sz="17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700"/>
              <a:t>s old pointer value and stores a new one</a:t>
            </a:r>
            <a:endParaRPr sz="1700"/>
          </a:p>
          <a:p>
            <a:pPr indent="-311150" lvl="0" marL="342900" rtl="0" algn="l">
              <a:spcBef>
                <a:spcPts val="520"/>
              </a:spcBef>
              <a:spcAft>
                <a:spcPts val="0"/>
              </a:spcAft>
              <a:buSzPts val="1060"/>
              <a:buChar char="❖"/>
            </a:pPr>
            <a:r>
              <a:rPr lang="en" sz="2100"/>
              <a:t>A </a:t>
            </a:r>
            <a:r>
              <a:rPr lang="en" sz="21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2100"/>
              <a:t> allows shared objects to have multiple owners by doing </a:t>
            </a:r>
            <a:r>
              <a:rPr i="1" lang="en" sz="2100"/>
              <a:t>reference counting</a:t>
            </a:r>
            <a:endParaRPr sz="21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lang="en" sz="17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700"/>
              <a:t>s an object once its reference count reaches zero</a:t>
            </a:r>
            <a:endParaRPr sz="1700"/>
          </a:p>
          <a:p>
            <a:pPr indent="-311150" lvl="0" marL="342900" rtl="0" algn="l">
              <a:spcBef>
                <a:spcPts val="520"/>
              </a:spcBef>
              <a:spcAft>
                <a:spcPts val="0"/>
              </a:spcAft>
              <a:buSzPts val="1060"/>
              <a:buChar char="❖"/>
            </a:pPr>
            <a:r>
              <a:rPr lang="en" sz="2100"/>
              <a:t>A </a:t>
            </a:r>
            <a:r>
              <a:rPr lang="en" sz="21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2100"/>
              <a:t> works with a shared object but doesn’t affect the reference count</a:t>
            </a:r>
            <a:endParaRPr sz="2100"/>
          </a:p>
          <a:p>
            <a:pPr indent="-253999" lvl="1" marL="649224" rtl="0" algn="l">
              <a:spcBef>
                <a:spcPts val="440"/>
              </a:spcBef>
              <a:spcAft>
                <a:spcPts val="0"/>
              </a:spcAft>
              <a:buSzPts val="1920"/>
              <a:buChar char="▪"/>
            </a:pPr>
            <a:r>
              <a:rPr lang="en" sz="1700"/>
              <a:t>Can’t actually be dereferenced, but can check if the object still exists and can get a 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700"/>
              <a:t> from the 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700"/>
              <a:t> if it does</a:t>
            </a:r>
            <a:endParaRPr sz="1700"/>
          </a:p>
        </p:txBody>
      </p:sp>
      <p:sp>
        <p:nvSpPr>
          <p:cNvPr id="583" name="Google Shape;583;p51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52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Important Smart Pointer Methods</a:t>
            </a:r>
            <a:endParaRPr/>
          </a:p>
        </p:txBody>
      </p:sp>
      <p:sp>
        <p:nvSpPr>
          <p:cNvPr id="589" name="Google Shape;589;p52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rtl="0" algn="l">
              <a:spcBef>
                <a:spcPts val="0"/>
              </a:spcBef>
              <a:spcAft>
                <a:spcPts val="0"/>
              </a:spcAft>
              <a:buSzPts val="760"/>
              <a:buChar char="❖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8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U;</a:t>
            </a:r>
            <a:endParaRPr sz="18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release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(q)</a:t>
            </a:r>
            <a:endParaRPr sz="1400"/>
          </a:p>
          <a:p>
            <a:pPr indent="-292100" lvl="0" marL="342900" rtl="0" algn="l">
              <a:spcBef>
                <a:spcPts val="520"/>
              </a:spcBef>
              <a:spcAft>
                <a:spcPts val="0"/>
              </a:spcAft>
              <a:buSzPts val="760"/>
              <a:buChar char="❖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8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shared_ptr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S;</a:t>
            </a:r>
            <a:endParaRPr sz="18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use_count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unique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92100" lvl="0" marL="342900" rtl="0" algn="l">
              <a:spcBef>
                <a:spcPts val="520"/>
              </a:spcBef>
              <a:spcAft>
                <a:spcPts val="0"/>
              </a:spcAft>
              <a:buSzPts val="760"/>
              <a:buChar char="❖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8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weak_ptr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W;</a:t>
            </a:r>
            <a:endParaRPr sz="18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lock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use_count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  <a:p>
            <a:pPr indent="-234949" lvl="1" marL="649224" rtl="0" algn="l">
              <a:spcBef>
                <a:spcPts val="440"/>
              </a:spcBef>
              <a:spcAft>
                <a:spcPts val="0"/>
              </a:spcAft>
              <a:buSzPts val="1620"/>
              <a:buChar char="▪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W.</a:t>
            </a:r>
            <a:r>
              <a:rPr b="1" lang="en" sz="14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expired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400"/>
          </a:p>
        </p:txBody>
      </p:sp>
      <p:sp>
        <p:nvSpPr>
          <p:cNvPr id="590" name="Google Shape;590;p52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1" name="Google Shape;591;p52"/>
          <p:cNvSpPr txBox="1"/>
          <p:nvPr/>
        </p:nvSpPr>
        <p:spPr>
          <a:xfrm>
            <a:off x="3224462" y="1414914"/>
            <a:ext cx="384092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the raw pointer U is managing</a:t>
            </a:r>
            <a:endParaRPr/>
          </a:p>
        </p:txBody>
      </p:sp>
      <p:sp>
        <p:nvSpPr>
          <p:cNvPr id="592" name="Google Shape;592;p52"/>
          <p:cNvSpPr txBox="1"/>
          <p:nvPr/>
        </p:nvSpPr>
        <p:spPr>
          <a:xfrm>
            <a:off x="3224461" y="1707691"/>
            <a:ext cx="611731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stops managing its raw pointer and returns the raw pointer</a:t>
            </a:r>
            <a:endParaRPr/>
          </a:p>
        </p:txBody>
      </p:sp>
      <p:sp>
        <p:nvSpPr>
          <p:cNvPr id="593" name="Google Shape;593;p52"/>
          <p:cNvSpPr txBox="1"/>
          <p:nvPr/>
        </p:nvSpPr>
        <p:spPr>
          <a:xfrm>
            <a:off x="3222095" y="2015183"/>
            <a:ext cx="51423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cleans up its raw pointer and takes ownership of q </a:t>
            </a:r>
            <a:endParaRPr/>
          </a:p>
        </p:txBody>
      </p:sp>
      <p:sp>
        <p:nvSpPr>
          <p:cNvPr id="594" name="Google Shape;594;p52"/>
          <p:cNvSpPr txBox="1"/>
          <p:nvPr/>
        </p:nvSpPr>
        <p:spPr>
          <a:xfrm>
            <a:off x="3463489" y="2675267"/>
            <a:ext cx="374634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the raw pointer S is managing</a:t>
            </a:r>
            <a:endParaRPr/>
          </a:p>
        </p:txBody>
      </p:sp>
      <p:sp>
        <p:nvSpPr>
          <p:cNvPr id="595" name="Google Shape;595;p52"/>
          <p:cNvSpPr txBox="1"/>
          <p:nvPr/>
        </p:nvSpPr>
        <p:spPr>
          <a:xfrm>
            <a:off x="3463489" y="2952143"/>
            <a:ext cx="28176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the reference count</a:t>
            </a:r>
            <a:endParaRPr/>
          </a:p>
        </p:txBody>
      </p:sp>
      <p:sp>
        <p:nvSpPr>
          <p:cNvPr id="596" name="Google Shape;596;p52"/>
          <p:cNvSpPr txBox="1"/>
          <p:nvPr/>
        </p:nvSpPr>
        <p:spPr>
          <a:xfrm>
            <a:off x="3463489" y="3231868"/>
            <a:ext cx="339195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true iff S.use_count() == 1</a:t>
            </a:r>
            <a:endParaRPr/>
          </a:p>
        </p:txBody>
      </p:sp>
      <p:sp>
        <p:nvSpPr>
          <p:cNvPr id="597" name="Google Shape;597;p52"/>
          <p:cNvSpPr txBox="1"/>
          <p:nvPr/>
        </p:nvSpPr>
        <p:spPr>
          <a:xfrm>
            <a:off x="3463489" y="4221475"/>
            <a:ext cx="28176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the reference count</a:t>
            </a:r>
            <a:endParaRPr/>
          </a:p>
        </p:txBody>
      </p:sp>
      <p:sp>
        <p:nvSpPr>
          <p:cNvPr id="598" name="Google Shape;598;p52"/>
          <p:cNvSpPr txBox="1"/>
          <p:nvPr/>
        </p:nvSpPr>
        <p:spPr>
          <a:xfrm>
            <a:off x="3463489" y="3934293"/>
            <a:ext cx="552843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Constructs a shared pointer based off of W and returns it</a:t>
            </a:r>
            <a:endParaRPr/>
          </a:p>
        </p:txBody>
      </p:sp>
      <p:sp>
        <p:nvSpPr>
          <p:cNvPr id="599" name="Google Shape;599;p52"/>
          <p:cNvSpPr txBox="1"/>
          <p:nvPr/>
        </p:nvSpPr>
        <p:spPr>
          <a:xfrm>
            <a:off x="3448946" y="4496702"/>
            <a:ext cx="481619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true iff W is expired (W.use_count() == 0)</a:t>
            </a:r>
            <a:endParaRPr/>
          </a:p>
        </p:txBody>
      </p:sp>
      <p:sp>
        <p:nvSpPr>
          <p:cNvPr id="600" name="Google Shape;600;p52"/>
          <p:cNvSpPr txBox="1"/>
          <p:nvPr/>
        </p:nvSpPr>
        <p:spPr>
          <a:xfrm>
            <a:off x="1251284" y="805104"/>
            <a:ext cx="629954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 </a:t>
            </a:r>
            <a:r>
              <a:rPr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http://www.cplusplus.com/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more information on these!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53"/>
          <p:cNvSpPr txBox="1"/>
          <p:nvPr>
            <p:ph idx="1" type="body"/>
          </p:nvPr>
        </p:nvSpPr>
        <p:spPr>
          <a:xfrm>
            <a:off x="396875" y="1021556"/>
            <a:ext cx="8366100" cy="37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52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“Modern C++” convention is pretty much “never use new/delete”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It’s just too error prone. We have these tools to prevent mistakes now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This is why C++14 added the make_unique and make_shared function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So we don’t have to pass in a new’d pointer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Still not a perfect solution, nor foolproof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Seems a bit clunky…? Try Rust :)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Come to Wednesday’s lecture!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We don’t have to use the heap nearly as frequently as we think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Stick to the stack when possible!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Collections will manage the heap for you (vector, string, etc)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I wrote my entire capstone project (in Rust) without allocating memory manually at all</a:t>
            </a:r>
            <a:endParaRPr sz="1800"/>
          </a:p>
        </p:txBody>
      </p:sp>
      <p:sp>
        <p:nvSpPr>
          <p:cNvPr id="606" name="Google Shape;606;p53"/>
          <p:cNvSpPr txBox="1"/>
          <p:nvPr>
            <p:ph type="title"/>
          </p:nvPr>
        </p:nvSpPr>
        <p:spPr>
          <a:xfrm>
            <a:off x="374090" y="278387"/>
            <a:ext cx="8388900" cy="571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Takeaways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54"/>
          <p:cNvSpPr txBox="1"/>
          <p:nvPr>
            <p:ph idx="1" type="body"/>
          </p:nvPr>
        </p:nvSpPr>
        <p:spPr>
          <a:xfrm>
            <a:off x="396875" y="1021556"/>
            <a:ext cx="8366100" cy="37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2260" lvl="0" marL="457200" rtl="0" algn="l">
              <a:spcBef>
                <a:spcPts val="520"/>
              </a:spcBef>
              <a:spcAft>
                <a:spcPts val="0"/>
              </a:spcAft>
              <a:buSzPts val="1160"/>
              <a:buChar char="●"/>
            </a:pPr>
            <a:r>
              <a:rPr lang="en" sz="2200"/>
              <a:t>Are smart pointers a form of garbage collection?</a:t>
            </a:r>
            <a:endParaRPr sz="2200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ts val="2020"/>
              <a:buChar char="○"/>
            </a:pPr>
            <a:r>
              <a:rPr lang="en" sz="1800"/>
              <a:t>No? Maybe…?</a:t>
            </a:r>
            <a:endParaRPr sz="1800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ts val="2020"/>
              <a:buChar char="○"/>
            </a:pPr>
            <a:r>
              <a:rPr lang="en" sz="1800"/>
              <a:t>They serve the same purpose, but differently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There are substantial advantages to each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Smart pointers: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Deterministic runtime – very important :)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Control over lifetime of objects – better for small memory footprint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Garbage collection: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Even safer (memory-leak wise). I.e. with cycles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Can put off gc overhead until safe times in execution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Or offload to other cores/threads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To (roughly) quote the inventor of Lua (a garbage collected language):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 still wouldn’t want to ride on a plane/rocket running on a garbage collected language</a:t>
            </a:r>
            <a:endParaRPr sz="1800"/>
          </a:p>
        </p:txBody>
      </p:sp>
      <p:sp>
        <p:nvSpPr>
          <p:cNvPr id="612" name="Google Shape;612;p54"/>
          <p:cNvSpPr txBox="1"/>
          <p:nvPr>
            <p:ph type="title"/>
          </p:nvPr>
        </p:nvSpPr>
        <p:spPr>
          <a:xfrm>
            <a:off x="374090" y="278387"/>
            <a:ext cx="8388900" cy="571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Smart Ptrs vs. Garbage Collection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Toy Smart Pointer</a:t>
            </a:r>
            <a:endParaRPr/>
          </a:p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We can implement a simple one with: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A constructor that accepts a pointer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A destructor that frees the pointer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Overloaded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/>
              <a:t>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/>
              <a:t> operators that access the pointer</a:t>
            </a:r>
            <a:endParaRPr/>
          </a:p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ToyPtr Class Template</a:t>
            </a:r>
            <a:endParaRPr/>
          </a:p>
        </p:txBody>
      </p:sp>
      <p:sp>
        <p:nvSpPr>
          <p:cNvPr id="113" name="Google Shape;113;p23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23"/>
          <p:cNvSpPr txBox="1"/>
          <p:nvPr/>
        </p:nvSpPr>
        <p:spPr>
          <a:xfrm>
            <a:off x="5394960" y="728617"/>
            <a:ext cx="320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000" u="none" cap="none" strike="noStrik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ToyPtr.</a:t>
            </a: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b="0" i="0" sz="2400" u="none" cap="none" strike="noStrik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3"/>
          <p:cNvSpPr/>
          <p:nvPr/>
        </p:nvSpPr>
        <p:spPr>
          <a:xfrm>
            <a:off x="548640" y="1028700"/>
            <a:ext cx="8046720" cy="2948940"/>
          </a:xfrm>
          <a:prstGeom prst="roundRect">
            <a:avLst>
              <a:gd fmla="val 2412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#ifndef </a:t>
            </a: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TOYPTR_H_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TOYPTR_H_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&lt;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typename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 ToyPtr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ToyPtr(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T*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ptr) : ptr_(ptr) { }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constructor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~ToyPtr() {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ptr_; } 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destructor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T&amp;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*() {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*ptr_; }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* operator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T*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-&gt;() {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ptr_; }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-&gt; operator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T*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ptr_;                        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the pointer itself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#endif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TOYPTR_H_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ToyPtr Example</a:t>
            </a:r>
            <a:endParaRPr/>
          </a:p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4" name="Google Shape;124;p24"/>
          <p:cNvSpPr txBox="1"/>
          <p:nvPr/>
        </p:nvSpPr>
        <p:spPr>
          <a:xfrm>
            <a:off x="539496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usetoy.cc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4"/>
          <p:cNvSpPr/>
          <p:nvPr/>
        </p:nvSpPr>
        <p:spPr>
          <a:xfrm>
            <a:off x="548640" y="1028700"/>
            <a:ext cx="8046600" cy="3977700"/>
          </a:xfrm>
          <a:prstGeom prst="roundRect">
            <a:avLst>
              <a:gd fmla="val 2412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"ToyPtr.h"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simply struct to use</a:t>
            </a:r>
            <a:endParaRPr i="1" sz="8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typedef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y =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}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ostream &amp;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&lt;&lt;(std::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ostream &amp;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out,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const Point &amp;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rhs)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"("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&lt;&lt; rhs.x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","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&lt;&lt; rhs.y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")"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Create a dumb pointer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Point 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leak =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i="1" lang="en" sz="1200">
                <a:solidFill>
                  <a:srgbClr val="5A5A5A"/>
                </a:solidFill>
                <a:latin typeface="Courier New"/>
                <a:ea typeface="Courier New"/>
                <a:cs typeface="Courier New"/>
                <a:sym typeface="Courier New"/>
              </a:rPr>
              <a:t>// Create a "smart" pointer (OK, it's still pretty dumb)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ToyPtr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notleak(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     *leak: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*leak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   leak-&gt;x: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leak-&gt;x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  *notleak: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*notleak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std::cout &lt;&lt; </a:t>
            </a:r>
            <a:r>
              <a:rPr lang="en" sz="1200">
                <a:solidFill>
                  <a:srgbClr val="D94B7B"/>
                </a:solidFill>
                <a:latin typeface="Courier New"/>
                <a:ea typeface="Courier New"/>
                <a:cs typeface="Courier New"/>
                <a:sym typeface="Courier New"/>
              </a:rPr>
              <a:t>"notleak-&gt;x: "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notleak-&gt;x &lt;&lt; std::endl;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Makes This a Toy?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96875" y="1021556"/>
            <a:ext cx="8366125" cy="372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Can’t handle: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Arrays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Copying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Reassignment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Comparison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… plus many other subtleties…</a:t>
            </a:r>
            <a:endParaRPr/>
          </a:p>
          <a:p>
            <a:pPr indent="-114300" lvl="3" marL="1170432" rtl="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Luckily, others have built non-toy smart pointers for us!</a:t>
            </a:r>
            <a:endParaRPr/>
          </a:p>
        </p:txBody>
      </p:sp>
      <p:sp>
        <p:nvSpPr>
          <p:cNvPr id="132" name="Google Shape;132;p25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ToyPtr Class Template</a:t>
            </a:r>
            <a:endParaRPr/>
          </a:p>
        </p:txBody>
      </p:sp>
      <p:sp>
        <p:nvSpPr>
          <p:cNvPr id="140" name="Google Shape;140;p26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1" name="Google Shape;141;p26"/>
          <p:cNvSpPr txBox="1"/>
          <p:nvPr/>
        </p:nvSpPr>
        <p:spPr>
          <a:xfrm>
            <a:off x="5394960" y="728617"/>
            <a:ext cx="3200400" cy="300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UseToyPtr.cc</a:t>
            </a:r>
            <a:endParaRPr sz="2400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6"/>
          <p:cNvSpPr/>
          <p:nvPr/>
        </p:nvSpPr>
        <p:spPr>
          <a:xfrm>
            <a:off x="548640" y="1028700"/>
            <a:ext cx="8046720" cy="1543050"/>
          </a:xfrm>
          <a:prstGeom prst="roundRect">
            <a:avLst>
              <a:gd fmla="val 2412" name="adj"/>
            </a:avLst>
          </a:prstGeom>
          <a:solidFill>
            <a:srgbClr val="F2F2F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#include “./ToyPtr.h”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E2661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We want two pointers!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200">
                <a:solidFill>
                  <a:srgbClr val="669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argc,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char **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argv) {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ToyPtr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x(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ToyPtr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200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y = x;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i="1" sz="1200">
              <a:solidFill>
                <a:srgbClr val="5A5A5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2026348" y="2934821"/>
            <a:ext cx="272832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144" name="Google Shape;144;p26"/>
          <p:cNvSpPr txBox="1"/>
          <p:nvPr/>
        </p:nvSpPr>
        <p:spPr>
          <a:xfrm>
            <a:off x="2021540" y="3921499"/>
            <a:ext cx="277640" cy="2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145" name="Google Shape;145;p26"/>
          <p:cNvSpPr/>
          <p:nvPr/>
        </p:nvSpPr>
        <p:spPr>
          <a:xfrm>
            <a:off x="2359960" y="2903725"/>
            <a:ext cx="1364876" cy="56477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6"/>
          <p:cNvSpPr/>
          <p:nvPr/>
        </p:nvSpPr>
        <p:spPr>
          <a:xfrm>
            <a:off x="3042398" y="2995332"/>
            <a:ext cx="490817" cy="35298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5667935" y="3077028"/>
            <a:ext cx="301686" cy="2769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48" name="Google Shape;148;p26"/>
          <p:cNvSpPr/>
          <p:nvPr/>
        </p:nvSpPr>
        <p:spPr>
          <a:xfrm>
            <a:off x="2359960" y="3921499"/>
            <a:ext cx="1364876" cy="50594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6"/>
          <p:cNvSpPr/>
          <p:nvPr/>
        </p:nvSpPr>
        <p:spPr>
          <a:xfrm>
            <a:off x="3042398" y="4024032"/>
            <a:ext cx="490817" cy="32777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26"/>
          <p:cNvCxnSpPr>
            <a:endCxn id="147" idx="1"/>
          </p:cNvCxnSpPr>
          <p:nvPr/>
        </p:nvCxnSpPr>
        <p:spPr>
          <a:xfrm>
            <a:off x="3307835" y="3188828"/>
            <a:ext cx="2360100" cy="26700"/>
          </a:xfrm>
          <a:prstGeom prst="straightConnector1">
            <a:avLst/>
          </a:prstGeom>
          <a:noFill/>
          <a:ln cap="flat" cmpd="sng" w="9525">
            <a:solidFill>
              <a:srgbClr val="2D2DC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1" name="Google Shape;151;p26"/>
          <p:cNvCxnSpPr/>
          <p:nvPr/>
        </p:nvCxnSpPr>
        <p:spPr>
          <a:xfrm flipH="1" rot="10800000">
            <a:off x="3307976" y="3354027"/>
            <a:ext cx="2359959" cy="866668"/>
          </a:xfrm>
          <a:prstGeom prst="straightConnector1">
            <a:avLst/>
          </a:prstGeom>
          <a:noFill/>
          <a:ln cap="flat" cmpd="sng" w="9525">
            <a:solidFill>
              <a:srgbClr val="2D2DC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2" name="Google Shape;152;p26"/>
          <p:cNvCxnSpPr/>
          <p:nvPr/>
        </p:nvCxnSpPr>
        <p:spPr>
          <a:xfrm flipH="1" rot="10800000">
            <a:off x="2480982" y="2652464"/>
            <a:ext cx="1438800" cy="973200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26"/>
          <p:cNvCxnSpPr/>
          <p:nvPr/>
        </p:nvCxnSpPr>
        <p:spPr>
          <a:xfrm flipH="1" rot="10800000">
            <a:off x="2353237" y="3764195"/>
            <a:ext cx="1438800" cy="973200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4" name="Google Shape;154;p26"/>
          <p:cNvCxnSpPr/>
          <p:nvPr/>
        </p:nvCxnSpPr>
        <p:spPr>
          <a:xfrm flipH="1" rot="10800000">
            <a:off x="5475877" y="3009305"/>
            <a:ext cx="609000" cy="365400"/>
          </a:xfrm>
          <a:prstGeom prst="straightConnector1">
            <a:avLst/>
          </a:prstGeom>
          <a:noFill/>
          <a:ln cap="flat" cmpd="sng" w="254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5" name="Google Shape;155;p26"/>
          <p:cNvSpPr txBox="1"/>
          <p:nvPr/>
        </p:nvSpPr>
        <p:spPr>
          <a:xfrm>
            <a:off x="6387352" y="3077028"/>
            <a:ext cx="149934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!! Double Delete!!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57018" y="326759"/>
            <a:ext cx="8405982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Introducing: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endParaRPr/>
          </a:p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96875" y="1021556"/>
            <a:ext cx="8366125" cy="129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A </a:t>
            </a:r>
            <a:r>
              <a:rPr lang="en">
                <a:solidFill>
                  <a:srgbClr val="0066FF"/>
                </a:solidFill>
                <a:latin typeface="Courier New"/>
                <a:ea typeface="Courier New"/>
                <a:cs typeface="Courier New"/>
                <a:sym typeface="Courier New"/>
              </a:rPr>
              <a:t>unique_ptr</a:t>
            </a:r>
            <a:r>
              <a:rPr lang="en"/>
              <a:t> is the </a:t>
            </a:r>
            <a:r>
              <a:rPr i="1" lang="en"/>
              <a:t>sole owner</a:t>
            </a:r>
            <a:r>
              <a:rPr lang="en"/>
              <a:t> of its pointee</a:t>
            </a:r>
            <a:endParaRPr/>
          </a:p>
          <a:p>
            <a:pPr indent="-285749" lvl="1" marL="649224" rtl="0" algn="l">
              <a:spcBef>
                <a:spcPts val="440"/>
              </a:spcBef>
              <a:spcAft>
                <a:spcPts val="0"/>
              </a:spcAft>
              <a:buSzPts val="2420"/>
              <a:buChar char="▪"/>
            </a:pPr>
            <a:r>
              <a:rPr lang="en"/>
              <a:t>It will call </a:t>
            </a:r>
            <a:r>
              <a:rPr lang="en">
                <a:solidFill>
                  <a:srgbClr val="E2661A"/>
                </a:solidFill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on the pointee when it falls out of scope</a:t>
            </a:r>
            <a:br>
              <a:rPr lang="en"/>
            </a:br>
            <a:endParaRPr/>
          </a:p>
          <a:p>
            <a:pPr indent="-342900" lvl="0" marL="342900" rtl="0" algn="l">
              <a:spcBef>
                <a:spcPts val="520"/>
              </a:spcBef>
              <a:spcAft>
                <a:spcPts val="0"/>
              </a:spcAft>
              <a:buSzPts val="1560"/>
              <a:buChar char="❖"/>
            </a:pPr>
            <a:r>
              <a:rPr lang="en"/>
              <a:t>Enforces uniqueness by disabling copy and assignment</a:t>
            </a:r>
            <a:endParaRPr/>
          </a:p>
        </p:txBody>
      </p:sp>
      <p:sp>
        <p:nvSpPr>
          <p:cNvPr id="164" name="Google Shape;164;p27"/>
          <p:cNvSpPr txBox="1"/>
          <p:nvPr>
            <p:ph idx="12" type="sldNum"/>
          </p:nvPr>
        </p:nvSpPr>
        <p:spPr>
          <a:xfrm>
            <a:off x="8534400" y="4869180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