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9144000"/>
  <p:notesSz cx="9601200" cy="7315200"/>
  <p:embeddedFontLst>
    <p:embeddedFont>
      <p:font typeface="Arial Narrow"/>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ArialNarrow-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ArialNarrow-italic.fntdata"/><Relationship Id="rId50" Type="http://schemas.openxmlformats.org/officeDocument/2006/relationships/font" Target="fonts/ArialNarrow-bold.fntdata"/><Relationship Id="rId53" Type="http://schemas.openxmlformats.org/officeDocument/2006/relationships/font" Target="fonts/OpenSans-regular.fntdata"/><Relationship Id="rId52" Type="http://schemas.openxmlformats.org/officeDocument/2006/relationships/font" Target="fonts/ArialNarrow-boldItalic.fntdata"/><Relationship Id="rId11" Type="http://schemas.openxmlformats.org/officeDocument/2006/relationships/slide" Target="slides/slide7.xml"/><Relationship Id="rId55" Type="http://schemas.openxmlformats.org/officeDocument/2006/relationships/font" Target="fonts/OpenSans-italic.fntdata"/><Relationship Id="rId10" Type="http://schemas.openxmlformats.org/officeDocument/2006/relationships/slide" Target="slides/slide6.xml"/><Relationship Id="rId54" Type="http://schemas.openxmlformats.org/officeDocument/2006/relationships/font" Target="fonts/OpenSans-bold.fntdata"/><Relationship Id="rId13" Type="http://schemas.openxmlformats.org/officeDocument/2006/relationships/slide" Target="slides/slide9.xml"/><Relationship Id="rId12" Type="http://schemas.openxmlformats.org/officeDocument/2006/relationships/slide" Target="slides/slide8.xml"/><Relationship Id="rId56" Type="http://schemas.openxmlformats.org/officeDocument/2006/relationships/font" Target="fonts/OpenSans-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4160520" cy="367030"/>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438458" y="2"/>
            <a:ext cx="4160520" cy="367030"/>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948171"/>
            <a:ext cx="4160520" cy="367029"/>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438458" y="6948171"/>
            <a:ext cx="4160520" cy="367029"/>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2" name="Google Shape;52;p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d04ddc7b2_0_4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d04ddc7b2_0_45: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33" name="Google Shape;133;gdd04ddc7b2_0_45: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d04ddc7b2_0_5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dd04ddc7b2_0_58: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8" name="Google Shape;148;gdd04ddc7b2_0_58: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7a55ebc60_1_64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7a55ebc60_1_648: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66" name="Google Shape;166;g87a55ebc60_1_648: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ca40c39e7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dca40c39e7_0_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Brief overview of topic</a:t>
            </a:r>
            <a:endParaRPr/>
          </a:p>
          <a:p>
            <a:pPr indent="-317500" lvl="0" marL="457200" rtl="0" algn="l">
              <a:spcBef>
                <a:spcPts val="0"/>
              </a:spcBef>
              <a:spcAft>
                <a:spcPts val="0"/>
              </a:spcAft>
              <a:buSzPts val="1400"/>
              <a:buChar char="●"/>
            </a:pPr>
            <a:r>
              <a:rPr lang="en-US"/>
              <a:t>Mysterious thing, black box</a:t>
            </a:r>
            <a:endParaRPr/>
          </a:p>
          <a:p>
            <a:pPr indent="-317500" lvl="0" marL="457200" rtl="0" algn="l">
              <a:spcBef>
                <a:spcPts val="0"/>
              </a:spcBef>
              <a:spcAft>
                <a:spcPts val="0"/>
              </a:spcAft>
              <a:buSzPts val="1400"/>
              <a:buChar char="●"/>
            </a:pPr>
            <a:r>
              <a:rPr lang="en-US"/>
              <a:t>Goal by end of lecture: not so magical anymore</a:t>
            </a:r>
            <a:endParaRPr/>
          </a:p>
          <a:p>
            <a:pPr indent="-317500" lvl="1" marL="914400" rtl="0" algn="l">
              <a:spcBef>
                <a:spcPts val="0"/>
              </a:spcBef>
              <a:spcAft>
                <a:spcPts val="0"/>
              </a:spcAft>
              <a:buSzPts val="1400"/>
              <a:buChar char="○"/>
            </a:pPr>
            <a:r>
              <a:rPr lang="en-US"/>
              <a:t>Become interested in this topic</a:t>
            </a:r>
            <a:endParaRPr/>
          </a:p>
        </p:txBody>
      </p:sp>
      <p:sp>
        <p:nvSpPr>
          <p:cNvPr id="174" name="Google Shape;174;gdca40c39e7_0_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7a55ebc60_0_5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7a55ebc60_0_5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Interesting? Take these courses!</a:t>
            </a:r>
            <a:endParaRPr/>
          </a:p>
          <a:p>
            <a:pPr indent="-317500" lvl="0" marL="457200" rtl="0" algn="l">
              <a:spcBef>
                <a:spcPts val="0"/>
              </a:spcBef>
              <a:spcAft>
                <a:spcPts val="0"/>
              </a:spcAft>
              <a:buSzPts val="1400"/>
              <a:buChar char="●"/>
            </a:pPr>
            <a:r>
              <a:rPr lang="en-US"/>
              <a:t>333 - writing programs that interact with network, </a:t>
            </a:r>
            <a:r>
              <a:rPr lang="en-US"/>
              <a:t>browser</a:t>
            </a:r>
            <a:r>
              <a:rPr lang="en-US"/>
              <a:t> → network</a:t>
            </a:r>
            <a:endParaRPr/>
          </a:p>
          <a:p>
            <a:pPr indent="-317500" lvl="0" marL="457200" rtl="0" algn="l">
              <a:spcBef>
                <a:spcPts val="0"/>
              </a:spcBef>
              <a:spcAft>
                <a:spcPts val="0"/>
              </a:spcAft>
              <a:buSzPts val="1400"/>
              <a:buChar char="●"/>
            </a:pPr>
            <a:r>
              <a:rPr lang="en-US"/>
              <a:t>461 - create a network, organize a network, scale, error detection</a:t>
            </a:r>
            <a:endParaRPr/>
          </a:p>
          <a:p>
            <a:pPr indent="-317500" lvl="0" marL="457200" rtl="0" algn="l">
              <a:spcBef>
                <a:spcPts val="0"/>
              </a:spcBef>
              <a:spcAft>
                <a:spcPts val="0"/>
              </a:spcAft>
              <a:buSzPts val="1400"/>
              <a:buChar char="●"/>
            </a:pPr>
            <a:r>
              <a:rPr lang="en-US"/>
              <a:t>452 - coordinate individual computers</a:t>
            </a:r>
            <a:endParaRPr/>
          </a:p>
          <a:p>
            <a:pPr indent="-317500" lvl="0" marL="457200" rtl="0" algn="l">
              <a:spcBef>
                <a:spcPts val="0"/>
              </a:spcBef>
              <a:spcAft>
                <a:spcPts val="0"/>
              </a:spcAft>
              <a:buSzPts val="1400"/>
              <a:buChar char="●"/>
            </a:pPr>
            <a:r>
              <a:rPr lang="en-US"/>
              <a:t>Focus: peel that layer back! connection to components we’ve learned before</a:t>
            </a:r>
            <a:endParaRPr/>
          </a:p>
        </p:txBody>
      </p:sp>
      <p:sp>
        <p:nvSpPr>
          <p:cNvPr id="182" name="Google Shape;182;g87a55ebc60_0_5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7a55ebc60_3_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7a55ebc60_3_7: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Networks are just computers connected by really long wires</a:t>
            </a:r>
            <a:endParaRPr/>
          </a:p>
          <a:p>
            <a:pPr indent="-317500" lvl="1" marL="914400" rtl="0" algn="l">
              <a:spcBef>
                <a:spcPts val="0"/>
              </a:spcBef>
              <a:spcAft>
                <a:spcPts val="0"/>
              </a:spcAft>
              <a:buSzPts val="1400"/>
              <a:buChar char="○"/>
            </a:pPr>
            <a:r>
              <a:rPr lang="en-US"/>
              <a:t>Could be connected to wifi though!</a:t>
            </a:r>
            <a:endParaRPr/>
          </a:p>
          <a:p>
            <a:pPr indent="-317500" lvl="0" marL="457200" rtl="0" algn="l">
              <a:spcBef>
                <a:spcPts val="0"/>
              </a:spcBef>
              <a:spcAft>
                <a:spcPts val="0"/>
              </a:spcAft>
              <a:buSzPts val="1400"/>
              <a:buChar char="●"/>
            </a:pPr>
            <a:r>
              <a:rPr lang="en-US"/>
              <a:t>Computers around house, the city, even the bottom of the ocean floor</a:t>
            </a:r>
            <a:endParaRPr/>
          </a:p>
          <a:p>
            <a:pPr indent="-317500" lvl="0" marL="457200" rtl="0" algn="l">
              <a:spcBef>
                <a:spcPts val="0"/>
              </a:spcBef>
              <a:spcAft>
                <a:spcPts val="0"/>
              </a:spcAft>
              <a:buSzPts val="1400"/>
              <a:buChar char="●"/>
            </a:pPr>
            <a:r>
              <a:rPr lang="en-US"/>
              <a:t>Crazy tech—but just wires lol.</a:t>
            </a:r>
            <a:endParaRPr/>
          </a:p>
          <a:p>
            <a:pPr indent="-317500" lvl="1" marL="914400" rtl="0" algn="l">
              <a:spcBef>
                <a:spcPts val="0"/>
              </a:spcBef>
              <a:spcAft>
                <a:spcPts val="0"/>
              </a:spcAft>
              <a:buSzPts val="1400"/>
              <a:buChar char="○"/>
            </a:pPr>
            <a:r>
              <a:rPr lang="en-US"/>
              <a:t>At the fundamental level, still 1s and 0s across this wire.</a:t>
            </a:r>
            <a:endParaRPr/>
          </a:p>
        </p:txBody>
      </p:sp>
      <p:sp>
        <p:nvSpPr>
          <p:cNvPr id="190" name="Google Shape;190;g87a55ebc60_3_7: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7a55ebc60_0_6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7a55ebc60_0_66: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Complicated applications!! Like Chrome, Zoom, Slack</a:t>
            </a:r>
            <a:endParaRPr/>
          </a:p>
          <a:p>
            <a:pPr indent="-317500" lvl="1" marL="914400" rtl="0" algn="l">
              <a:spcBef>
                <a:spcPts val="0"/>
              </a:spcBef>
              <a:spcAft>
                <a:spcPts val="0"/>
              </a:spcAft>
              <a:buSzPts val="1400"/>
              <a:buChar char="○"/>
            </a:pPr>
            <a:r>
              <a:rPr lang="en-US"/>
              <a:t>For one app to take 1s and 0s to convert directly into your applications?</a:t>
            </a:r>
            <a:endParaRPr/>
          </a:p>
          <a:p>
            <a:pPr indent="-317500" lvl="1" marL="914400" rtl="0" algn="l">
              <a:spcBef>
                <a:spcPts val="0"/>
              </a:spcBef>
              <a:spcAft>
                <a:spcPts val="0"/>
              </a:spcAft>
              <a:buSzPts val="1400"/>
              <a:buChar char="○"/>
            </a:pPr>
            <a:r>
              <a:rPr lang="en-US"/>
              <a:t>Don’t want every app to need to reimplement that</a:t>
            </a:r>
            <a:endParaRPr/>
          </a:p>
          <a:p>
            <a:pPr indent="-317500" lvl="0" marL="457200" rtl="0" algn="l">
              <a:spcBef>
                <a:spcPts val="0"/>
              </a:spcBef>
              <a:spcAft>
                <a:spcPts val="0"/>
              </a:spcAft>
              <a:buSzPts val="1400"/>
              <a:buChar char="●"/>
            </a:pPr>
            <a:r>
              <a:rPr lang="en-US"/>
              <a:t>So, we have layers</a:t>
            </a:r>
            <a:endParaRPr/>
          </a:p>
          <a:p>
            <a:pPr indent="-317500" lvl="1" marL="914400" rtl="0" algn="l">
              <a:spcBef>
                <a:spcPts val="0"/>
              </a:spcBef>
              <a:spcAft>
                <a:spcPts val="0"/>
              </a:spcAft>
              <a:buSzPts val="1400"/>
              <a:buChar char="○"/>
            </a:pPr>
            <a:r>
              <a:rPr lang="en-US"/>
              <a:t>Physical</a:t>
            </a:r>
            <a:endParaRPr/>
          </a:p>
          <a:p>
            <a:pPr indent="-317500" lvl="1" marL="914400" rtl="0" algn="l">
              <a:spcBef>
                <a:spcPts val="0"/>
              </a:spcBef>
              <a:spcAft>
                <a:spcPts val="0"/>
              </a:spcAft>
              <a:buSzPts val="1400"/>
              <a:buChar char="○"/>
            </a:pPr>
            <a:r>
              <a:rPr lang="en-US"/>
              <a:t>Data Link</a:t>
            </a:r>
            <a:endParaRPr/>
          </a:p>
          <a:p>
            <a:pPr indent="-317500" lvl="1" marL="914400" rtl="0" algn="l">
              <a:spcBef>
                <a:spcPts val="0"/>
              </a:spcBef>
              <a:spcAft>
                <a:spcPts val="0"/>
              </a:spcAft>
              <a:buSzPts val="1400"/>
              <a:buChar char="○"/>
            </a:pPr>
            <a:r>
              <a:rPr lang="en-US"/>
              <a:t>Application Layer → here’s the data, image or webpage</a:t>
            </a:r>
            <a:endParaRPr/>
          </a:p>
          <a:p>
            <a:pPr indent="-317500" lvl="1" marL="914400" rtl="0" algn="l">
              <a:spcBef>
                <a:spcPts val="0"/>
              </a:spcBef>
              <a:spcAft>
                <a:spcPts val="0"/>
              </a:spcAft>
              <a:buSzPts val="1400"/>
              <a:buChar char="○"/>
            </a:pPr>
            <a:r>
              <a:rPr lang="en-US"/>
              <a:t>Each is a complex part, each layer can handle on part of the problem!</a:t>
            </a:r>
            <a:endParaRPr/>
          </a:p>
          <a:p>
            <a:pPr indent="-317500" lvl="0" marL="457200" rtl="0" algn="l">
              <a:spcBef>
                <a:spcPts val="0"/>
              </a:spcBef>
              <a:spcAft>
                <a:spcPts val="0"/>
              </a:spcAft>
              <a:buSzPts val="1400"/>
              <a:buChar char="●"/>
            </a:pPr>
            <a:r>
              <a:rPr lang="en-US"/>
              <a:t>Same layers we have in a computer program!</a:t>
            </a:r>
            <a:endParaRPr/>
          </a:p>
          <a:p>
            <a:pPr indent="-317500" lvl="1" marL="914400" rtl="0" algn="l">
              <a:spcBef>
                <a:spcPts val="0"/>
              </a:spcBef>
              <a:spcAft>
                <a:spcPts val="0"/>
              </a:spcAft>
              <a:buSzPts val="1400"/>
              <a:buChar char="○"/>
            </a:pPr>
            <a:r>
              <a:rPr lang="en-US"/>
              <a:t>CPU executes binary</a:t>
            </a:r>
            <a:endParaRPr/>
          </a:p>
          <a:p>
            <a:pPr indent="-317500" lvl="1" marL="914400" rtl="0" algn="l">
              <a:spcBef>
                <a:spcPts val="0"/>
              </a:spcBef>
              <a:spcAft>
                <a:spcPts val="0"/>
              </a:spcAft>
              <a:buSzPts val="1400"/>
              <a:buChar char="○"/>
            </a:pPr>
            <a:r>
              <a:rPr lang="en-US"/>
              <a:t>Binary comes from assembler assembling assembly</a:t>
            </a:r>
            <a:endParaRPr/>
          </a:p>
          <a:p>
            <a:pPr indent="-317500" lvl="1" marL="914400" rtl="0" algn="l">
              <a:spcBef>
                <a:spcPts val="0"/>
              </a:spcBef>
              <a:spcAft>
                <a:spcPts val="0"/>
              </a:spcAft>
              <a:buSzPts val="1400"/>
              <a:buChar char="○"/>
            </a:pPr>
            <a:r>
              <a:rPr lang="en-US"/>
              <a:t>Assembly coming from the compiler compiling a high level language like Java</a:t>
            </a:r>
            <a:endParaRPr/>
          </a:p>
          <a:p>
            <a:pPr indent="-317500" lvl="0" marL="457200" rtl="0" algn="l">
              <a:spcBef>
                <a:spcPts val="0"/>
              </a:spcBef>
              <a:spcAft>
                <a:spcPts val="0"/>
              </a:spcAft>
              <a:buSzPts val="1400"/>
              <a:buChar char="●"/>
            </a:pPr>
            <a:r>
              <a:rPr lang="en-US"/>
              <a:t>Each layer zooms out a little more</a:t>
            </a:r>
            <a:endParaRPr/>
          </a:p>
          <a:p>
            <a:pPr indent="-317500" lvl="0" marL="457200" rtl="0" algn="l">
              <a:spcBef>
                <a:spcPts val="0"/>
              </a:spcBef>
              <a:spcAft>
                <a:spcPts val="0"/>
              </a:spcAft>
              <a:buSzPts val="1400"/>
              <a:buChar char="●"/>
            </a:pPr>
            <a:r>
              <a:rPr lang="en-US"/>
              <a:t>Actually more layers!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internet processes a lot of data and sends it to a lot of different places</a:t>
            </a:r>
            <a:br>
              <a:rPr lang="en-US"/>
            </a:br>
            <a:r>
              <a:rPr lang="en-US"/>
              <a:t>Analogy: moving into CSE 2</a:t>
            </a:r>
            <a:endParaRPr/>
          </a:p>
          <a:p>
            <a:pPr indent="0" lvl="0" marL="0" rtl="0" algn="l">
              <a:spcBef>
                <a:spcPts val="0"/>
              </a:spcBef>
              <a:spcAft>
                <a:spcPts val="0"/>
              </a:spcAft>
              <a:buNone/>
            </a:pPr>
            <a:r>
              <a:t/>
            </a:r>
            <a:endParaRPr/>
          </a:p>
        </p:txBody>
      </p:sp>
      <p:sp>
        <p:nvSpPr>
          <p:cNvPr id="216" name="Google Shape;216;g87a55ebc60_0_66: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7a55ebc60_3_10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7a55ebc60_3_105: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Top layer, app layer is communication between different applications</a:t>
            </a:r>
            <a:endParaRPr/>
          </a:p>
          <a:p>
            <a:pPr indent="-317500" lvl="0" marL="457200" rtl="0" algn="l">
              <a:spcBef>
                <a:spcPts val="0"/>
              </a:spcBef>
              <a:spcAft>
                <a:spcPts val="0"/>
              </a:spcAft>
              <a:buSzPts val="1400"/>
              <a:buChar char="●"/>
            </a:pPr>
            <a:r>
              <a:rPr lang="en-US"/>
              <a:t>Give URL, </a:t>
            </a:r>
            <a:r>
              <a:rPr lang="en-US"/>
              <a:t>browser sends out. Translated by lower layers</a:t>
            </a:r>
            <a:endParaRPr/>
          </a:p>
          <a:p>
            <a:pPr indent="-317500" lvl="0" marL="457200" rtl="0" algn="l">
              <a:spcBef>
                <a:spcPts val="0"/>
              </a:spcBef>
              <a:spcAft>
                <a:spcPts val="0"/>
              </a:spcAft>
              <a:buSzPts val="1400"/>
              <a:buChar char="●"/>
            </a:pPr>
            <a:r>
              <a:rPr lang="en-US"/>
              <a:t>Browser POV, think of the application, lower layers can do translation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Toss around huge words like “webpage”, “PDF”, “instagram story”</a:t>
            </a:r>
            <a:endParaRPr/>
          </a:p>
        </p:txBody>
      </p:sp>
      <p:sp>
        <p:nvSpPr>
          <p:cNvPr id="263" name="Google Shape;263;g87a55ebc60_3_105: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7a55ebc60_3_14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87a55ebc60_3_145: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Data Link Layer</a:t>
            </a:r>
            <a:endParaRPr/>
          </a:p>
          <a:p>
            <a:pPr indent="-317500" lvl="0" marL="457200" rtl="0" algn="l">
              <a:spcBef>
                <a:spcPts val="0"/>
              </a:spcBef>
              <a:spcAft>
                <a:spcPts val="0"/>
              </a:spcAft>
              <a:buClr>
                <a:schemeClr val="dk1"/>
              </a:buClr>
              <a:buSzPts val="1400"/>
              <a:buChar char="●"/>
            </a:pPr>
            <a:r>
              <a:rPr lang="en-US"/>
              <a:t>Questions?</a:t>
            </a:r>
            <a:endParaRPr/>
          </a:p>
          <a:p>
            <a:pPr indent="-317500" lvl="0" marL="457200" rtl="0" algn="l">
              <a:spcBef>
                <a:spcPts val="0"/>
              </a:spcBef>
              <a:spcAft>
                <a:spcPts val="0"/>
              </a:spcAft>
              <a:buClr>
                <a:schemeClr val="dk1"/>
              </a:buClr>
              <a:buSzPts val="1400"/>
              <a:buChar char="●"/>
            </a:pPr>
            <a:r>
              <a:rPr lang="en-US"/>
              <a:t>I have a question!!! Why smaller messages?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Toss around huge words like “webpage”, “PDF”, “instagram story”</a:t>
            </a:r>
            <a:endParaRPr/>
          </a:p>
        </p:txBody>
      </p:sp>
      <p:sp>
        <p:nvSpPr>
          <p:cNvPr id="280" name="Google Shape;280;g87a55ebc60_3_145: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87a55ebc60_3_3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87a55ebc60_3_37: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Clr>
                <a:schemeClr val="dk1"/>
              </a:buClr>
              <a:buSzPts val="1400"/>
              <a:buChar char="●"/>
            </a:pPr>
            <a:r>
              <a:rPr lang="en-US"/>
              <a:t>Data Link Layer</a:t>
            </a:r>
            <a:endParaRPr/>
          </a:p>
          <a:p>
            <a:pPr indent="-317500" lvl="0" marL="457200" rtl="0" algn="l">
              <a:spcBef>
                <a:spcPts val="0"/>
              </a:spcBef>
              <a:spcAft>
                <a:spcPts val="0"/>
              </a:spcAft>
              <a:buClr>
                <a:schemeClr val="dk1"/>
              </a:buClr>
              <a:buSzPts val="1400"/>
              <a:buChar char="●"/>
            </a:pPr>
            <a:r>
              <a:rPr lang="en-US"/>
              <a:t>Small messages. 1) less frequent errors, 2) sharing is caring</a:t>
            </a:r>
            <a:endParaRPr/>
          </a:p>
          <a:p>
            <a:pPr indent="-317500" lvl="0" marL="457200" rtl="0" algn="l">
              <a:spcBef>
                <a:spcPts val="0"/>
              </a:spcBef>
              <a:spcAft>
                <a:spcPts val="0"/>
              </a:spcAft>
              <a:buClr>
                <a:schemeClr val="dk1"/>
              </a:buClr>
              <a:buSzPts val="1400"/>
              <a:buChar char="●"/>
            </a:pPr>
            <a:r>
              <a:rPr lang="en-US"/>
              <a:t>Less likely for corruption, more space for other computers to send messages</a:t>
            </a:r>
            <a:endParaRPr/>
          </a:p>
          <a:p>
            <a:pPr indent="-317500" lvl="0" marL="457200" rtl="0" algn="l">
              <a:spcBef>
                <a:spcPts val="0"/>
              </a:spcBef>
              <a:spcAft>
                <a:spcPts val="0"/>
              </a:spcAft>
              <a:buClr>
                <a:schemeClr val="dk1"/>
              </a:buClr>
              <a:buSzPts val="1400"/>
              <a:buChar char="●"/>
            </a:pPr>
            <a:r>
              <a:rPr lang="en-US"/>
              <a:t>Click.</a:t>
            </a:r>
            <a:endParaRPr/>
          </a:p>
          <a:p>
            <a:pPr indent="-317500" lvl="0" marL="457200" rtl="0" algn="l">
              <a:spcBef>
                <a:spcPts val="0"/>
              </a:spcBef>
              <a:spcAft>
                <a:spcPts val="0"/>
              </a:spcAft>
              <a:buClr>
                <a:schemeClr val="dk1"/>
              </a:buClr>
              <a:buSzPts val="1400"/>
              <a:buChar char="●"/>
            </a:pPr>
            <a:r>
              <a:t/>
            </a:r>
            <a:endParaRPr/>
          </a:p>
        </p:txBody>
      </p:sp>
      <p:sp>
        <p:nvSpPr>
          <p:cNvPr id="314" name="Google Shape;314;g87a55ebc60_3_37: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4bc07692b_0_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8" name="Google Shape;58;gc4bc07692b_0_2: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9" name="Google Shape;59;gc4bc07692b_0_2: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87a55ebc60_3_20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87a55ebc60_3_20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Clr>
                <a:schemeClr val="dk1"/>
              </a:buClr>
              <a:buSzPts val="1400"/>
              <a:buChar char="●"/>
            </a:pPr>
            <a:r>
              <a:rPr lang="en-US"/>
              <a:t>Issue: all connected to one wire. How do we know to make the puppy photo to just go to you and not everyone else?</a:t>
            </a:r>
            <a:endParaRPr/>
          </a:p>
          <a:p>
            <a:pPr indent="-317500" lvl="1" marL="914400" rtl="0" algn="l">
              <a:spcBef>
                <a:spcPts val="0"/>
              </a:spcBef>
              <a:spcAft>
                <a:spcPts val="0"/>
              </a:spcAft>
              <a:buClr>
                <a:schemeClr val="dk1"/>
              </a:buClr>
              <a:buSzPts val="1400"/>
              <a:buChar char="○"/>
            </a:pPr>
            <a:r>
              <a:rPr lang="en-US"/>
              <a:t>Kind of like wifi</a:t>
            </a:r>
            <a:endParaRPr/>
          </a:p>
          <a:p>
            <a:pPr indent="-317500" lvl="0" marL="457200" rtl="0" algn="l">
              <a:spcBef>
                <a:spcPts val="0"/>
              </a:spcBef>
              <a:spcAft>
                <a:spcPts val="0"/>
              </a:spcAft>
              <a:buClr>
                <a:schemeClr val="dk1"/>
              </a:buClr>
              <a:buSzPts val="1400"/>
              <a:buChar char="●"/>
            </a:pPr>
            <a:r>
              <a:rPr lang="en-US"/>
              <a:t>Routing involved- 1) job is to filter traffic. knows which direction to send it. talk to server at UW, there should be short path for packet travel. 2) incoming packet, only filter information for your computer specifically. Where should packets go? it’s like a GPS.</a:t>
            </a:r>
            <a:endParaRPr/>
          </a:p>
        </p:txBody>
      </p:sp>
      <p:sp>
        <p:nvSpPr>
          <p:cNvPr id="339" name="Google Shape;339;g87a55ebc60_3_20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87a55ebc60_3_4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87a55ebc60_3_4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CPU does a lot of work. Performs operation, quick math, executing instructions, don’t want to take CPU’s time!</a:t>
            </a:r>
            <a:endParaRPr/>
          </a:p>
          <a:p>
            <a:pPr indent="-317500" lvl="0" marL="457200" rtl="0" algn="l">
              <a:spcBef>
                <a:spcPts val="0"/>
              </a:spcBef>
              <a:spcAft>
                <a:spcPts val="0"/>
              </a:spcAft>
              <a:buSzPts val="1400"/>
              <a:buChar char="●"/>
            </a:pPr>
            <a:r>
              <a:rPr lang="en-US"/>
              <a:t>Hardware in computer, called the NIC, job is to pick up info from these wires and place it in memory.</a:t>
            </a:r>
            <a:endParaRPr/>
          </a:p>
          <a:p>
            <a:pPr indent="-317500" lvl="0" marL="457200" rtl="0" algn="l">
              <a:spcBef>
                <a:spcPts val="0"/>
              </a:spcBef>
              <a:spcAft>
                <a:spcPts val="0"/>
              </a:spcAft>
              <a:buSzPts val="1400"/>
              <a:buChar char="●"/>
            </a:pPr>
            <a:r>
              <a:rPr lang="en-US"/>
              <a:t>Computer will take </a:t>
            </a:r>
            <a:r>
              <a:rPr lang="en-US"/>
              <a:t>information</a:t>
            </a:r>
            <a:r>
              <a:rPr lang="en-US"/>
              <a:t> from the NIC when it has time</a:t>
            </a:r>
            <a:endParaRPr/>
          </a:p>
          <a:p>
            <a:pPr indent="0" lvl="0" marL="0" rtl="0" algn="l">
              <a:spcBef>
                <a:spcPts val="0"/>
              </a:spcBef>
              <a:spcAft>
                <a:spcPts val="0"/>
              </a:spcAft>
              <a:buNone/>
            </a:pPr>
            <a:r>
              <a:t/>
            </a:r>
            <a:endParaRPr/>
          </a:p>
        </p:txBody>
      </p:sp>
      <p:sp>
        <p:nvSpPr>
          <p:cNvPr id="366" name="Google Shape;366;g87a55ebc60_3_4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87a55ebc60_3_11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87a55ebc60_3_112: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We’ve talked about many of the concepts that we can use to build a fundamental NIC!</a:t>
            </a:r>
            <a:endParaRPr/>
          </a:p>
          <a:p>
            <a:pPr indent="-317500" lvl="0" marL="457200" rtl="0" algn="l">
              <a:spcBef>
                <a:spcPts val="0"/>
              </a:spcBef>
              <a:spcAft>
                <a:spcPts val="0"/>
              </a:spcAft>
              <a:buSzPts val="1400"/>
              <a:buChar char="●"/>
            </a:pPr>
            <a:r>
              <a:rPr lang="en-US"/>
              <a:t>Do some of these components look familiar?</a:t>
            </a:r>
            <a:endParaRPr/>
          </a:p>
        </p:txBody>
      </p:sp>
      <p:sp>
        <p:nvSpPr>
          <p:cNvPr id="385" name="Google Shape;385;g87a55ebc60_3_112: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87a55ebc60_3_313: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87a55ebc60_3_313: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Gee, we’ve worked with all of these components before!!!</a:t>
            </a:r>
            <a:endParaRPr/>
          </a:p>
          <a:p>
            <a:pPr indent="-317500" lvl="0" marL="457200" rtl="0" algn="l">
              <a:spcBef>
                <a:spcPts val="0"/>
              </a:spcBef>
              <a:spcAft>
                <a:spcPts val="0"/>
              </a:spcAft>
              <a:buSzPts val="1400"/>
              <a:buChar char="●"/>
            </a:pPr>
            <a:r>
              <a:rPr lang="en-US"/>
              <a:t>Lesson: what you’re learning in this course isn’t just used to build Nand2Tetris. It can be applied to so many other software and hardware disciplines. And as you’re taking more CSE courses, you’ll find that a lot of the concepts you learn build on these core concepts we’ve touched on in this class. At the fundamental level, they’re all bits and gates and chips that you slowly build up into more meaningful information. So don’t let those upper-division courses </a:t>
            </a:r>
            <a:r>
              <a:rPr lang="en-US"/>
              <a:t>scare you—you are more than qualified to take them with the knowledge that you have now!</a:t>
            </a:r>
            <a:endParaRPr/>
          </a:p>
          <a:p>
            <a:pPr indent="-317500" lvl="1" marL="914400" rtl="0" algn="l">
              <a:spcBef>
                <a:spcPts val="0"/>
              </a:spcBef>
              <a:spcAft>
                <a:spcPts val="0"/>
              </a:spcAft>
              <a:buSzPts val="1400"/>
              <a:buChar char="○"/>
            </a:pPr>
            <a:r>
              <a:rPr lang="en-US"/>
              <a:t>And this isn’t just in 390B :)</a:t>
            </a:r>
            <a:endParaRPr/>
          </a:p>
        </p:txBody>
      </p:sp>
      <p:sp>
        <p:nvSpPr>
          <p:cNvPr id="459" name="Google Shape;459;g87a55ebc60_3_313: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87a55ebc60_3_11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87a55ebc60_3_11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Screen and keyboard devices talk to screen/keyboard devices and store them in the memory region. CPU logic for fetching that information for memory. Whenever the CPU has the </a:t>
            </a:r>
            <a:r>
              <a:rPr lang="en-US"/>
              <a:t>opportunity</a:t>
            </a:r>
            <a:r>
              <a:rPr lang="en-US"/>
              <a:t> to get that information.</a:t>
            </a:r>
            <a:endParaRPr/>
          </a:p>
          <a:p>
            <a:pPr indent="-317500" lvl="0" marL="457200" rtl="0" algn="l">
              <a:spcBef>
                <a:spcPts val="0"/>
              </a:spcBef>
              <a:spcAft>
                <a:spcPts val="0"/>
              </a:spcAft>
              <a:buSzPts val="1400"/>
              <a:buChar char="●"/>
            </a:pPr>
            <a:r>
              <a:rPr lang="en-US"/>
              <a:t>Memory mapping—allocating certain areas of memory for certain devices. CPU can </a:t>
            </a:r>
            <a:r>
              <a:rPr lang="en-US"/>
              <a:t>communicate to that device</a:t>
            </a:r>
            <a:endParaRPr/>
          </a:p>
          <a:p>
            <a:pPr indent="-317500" lvl="0" marL="457200" rtl="0" algn="l">
              <a:spcBef>
                <a:spcPts val="0"/>
              </a:spcBef>
              <a:spcAft>
                <a:spcPts val="0"/>
              </a:spcAft>
              <a:buSzPts val="1400"/>
              <a:buChar char="●"/>
            </a:pPr>
            <a:r>
              <a:rPr lang="en-US"/>
              <a:t>It turns out we can do the exact same thing with NIC.</a:t>
            </a:r>
            <a:endParaRPr/>
          </a:p>
        </p:txBody>
      </p:sp>
      <p:sp>
        <p:nvSpPr>
          <p:cNvPr id="537" name="Google Shape;537;g87a55ebc60_3_11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87a55ebc60_3_40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87a55ebc60_3_405: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317500" lvl="0" marL="457200" rtl="0" algn="l">
              <a:spcBef>
                <a:spcPts val="0"/>
              </a:spcBef>
              <a:spcAft>
                <a:spcPts val="0"/>
              </a:spcAft>
              <a:buSzPts val="1400"/>
              <a:buChar char="●"/>
            </a:pPr>
            <a:r>
              <a:rPr lang="en-US"/>
              <a:t>You all have the tools to learn about networks! It just has a specific application to what we’ve been learning so far in this course</a:t>
            </a:r>
            <a:endParaRPr/>
          </a:p>
          <a:p>
            <a:pPr indent="-317500" lvl="0" marL="457200" rtl="0" algn="l">
              <a:spcBef>
                <a:spcPts val="0"/>
              </a:spcBef>
              <a:spcAft>
                <a:spcPts val="0"/>
              </a:spcAft>
              <a:buSzPts val="1400"/>
              <a:buChar char="●"/>
            </a:pPr>
            <a:r>
              <a:rPr lang="en-US"/>
              <a:t>How do networks even work?</a:t>
            </a:r>
            <a:endParaRPr/>
          </a:p>
          <a:p>
            <a:pPr indent="-317500" lvl="1" marL="914400" rtl="0" algn="l">
              <a:spcBef>
                <a:spcPts val="0"/>
              </a:spcBef>
              <a:spcAft>
                <a:spcPts val="0"/>
              </a:spcAft>
              <a:buSzPts val="1400"/>
              <a:buChar char="○"/>
            </a:pPr>
            <a:r>
              <a:rPr lang="en-US"/>
              <a:t>It’s really from scale, becomes </a:t>
            </a:r>
            <a:r>
              <a:rPr lang="en-US"/>
              <a:t>complicated</a:t>
            </a:r>
            <a:endParaRPr/>
          </a:p>
          <a:p>
            <a:pPr indent="-317500" lvl="1" marL="914400" rtl="0" algn="l">
              <a:spcBef>
                <a:spcPts val="0"/>
              </a:spcBef>
              <a:spcAft>
                <a:spcPts val="0"/>
              </a:spcAft>
              <a:buSzPts val="1400"/>
              <a:buChar char="○"/>
            </a:pPr>
            <a:r>
              <a:rPr lang="en-US"/>
              <a:t>Use layers to manage these complexity, give each layer its own task. Easier to implement</a:t>
            </a:r>
            <a:endParaRPr/>
          </a:p>
          <a:p>
            <a:pPr indent="-317500" lvl="0" marL="457200" rtl="0" algn="l">
              <a:spcBef>
                <a:spcPts val="0"/>
              </a:spcBef>
              <a:spcAft>
                <a:spcPts val="0"/>
              </a:spcAft>
              <a:buSzPts val="1400"/>
              <a:buChar char="●"/>
            </a:pPr>
            <a:r>
              <a:rPr lang="en-US"/>
              <a:t>Interface w/ hardware done using specialized hardware, the NIC, so that the CPU can focus on what it does best and delegate work to other pieces of hardware</a:t>
            </a:r>
            <a:endParaRPr/>
          </a:p>
          <a:p>
            <a:pPr indent="-317500" lvl="0" marL="457200" rtl="0" algn="l">
              <a:spcBef>
                <a:spcPts val="0"/>
              </a:spcBef>
              <a:spcAft>
                <a:spcPts val="0"/>
              </a:spcAft>
              <a:buSzPts val="1400"/>
              <a:buChar char="●"/>
            </a:pPr>
            <a:r>
              <a:rPr lang="en-US"/>
              <a:t>Definitely take 461 again!</a:t>
            </a:r>
            <a:endParaRPr/>
          </a:p>
          <a:p>
            <a:pPr indent="-317500" lvl="1" marL="914400" rtl="0" algn="l">
              <a:spcBef>
                <a:spcPts val="0"/>
              </a:spcBef>
              <a:spcAft>
                <a:spcPts val="0"/>
              </a:spcAft>
              <a:buSzPts val="1400"/>
              <a:buChar char="○"/>
            </a:pPr>
            <a:r>
              <a:rPr lang="en-US"/>
              <a:t>Take it even if you’re remotely interested!</a:t>
            </a:r>
            <a:endParaRPr/>
          </a:p>
          <a:p>
            <a:pPr indent="-317500" lvl="1" marL="914400" rtl="0" algn="l">
              <a:spcBef>
                <a:spcPts val="0"/>
              </a:spcBef>
              <a:spcAft>
                <a:spcPts val="0"/>
              </a:spcAft>
              <a:buSzPts val="1400"/>
              <a:buChar char="○"/>
            </a:pPr>
            <a:r>
              <a:rPr lang="en-US"/>
              <a:t>If not, it’s probably because I’m not delivering it in an interesting way, not an accurate representation of how interesting you may find networks lol</a:t>
            </a:r>
            <a:endParaRPr/>
          </a:p>
          <a:p>
            <a:pPr indent="-317500" lvl="0" marL="457200" rtl="0" algn="l">
              <a:spcBef>
                <a:spcPts val="0"/>
              </a:spcBef>
              <a:spcAft>
                <a:spcPts val="0"/>
              </a:spcAft>
              <a:buSzPts val="1400"/>
              <a:buChar char="●"/>
            </a:pPr>
            <a:r>
              <a:rPr lang="en-US"/>
              <a:t>Hopefully networks feel less like magic now, that you’re more interested in networks, and you feel more confident peeling behind layers of some other very magical concepts in CS! At the very core, they all rely on the same hardware. Although, I still think it’s incredible that computers </a:t>
            </a:r>
            <a:r>
              <a:rPr i="1" lang="en-US"/>
              <a:t>even work in the first place</a:t>
            </a:r>
            <a:r>
              <a:rPr lang="en-US"/>
              <a:t>.</a:t>
            </a:r>
            <a:endParaRPr/>
          </a:p>
        </p:txBody>
      </p:sp>
      <p:sp>
        <p:nvSpPr>
          <p:cNvPr id="560" name="Google Shape;560;g87a55ebc60_3_405: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dca40c39e7_0_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dca40c39e7_0_7: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68" name="Google Shape;568;gdca40c39e7_0_7: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dca40c39e7_0_1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dca40c39e7_0_1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76" name="Google Shape;576;gdca40c39e7_0_1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c4bc07692b_0_7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c4bc07692b_0_72: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84" name="Google Shape;584;gc4bc07692b_0_72: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87a55ebc60_1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87a55ebc60_1_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92" name="Google Shape;592;g87a55ebc60_1_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d04ddc7b2_0_1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6" name="Google Shape;66;gdd04ddc7b2_0_12: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7" name="Google Shape;67;gdd04ddc7b2_0_12: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87a55ebc60_1_9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87a55ebc60_1_9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00" name="Google Shape;600;g87a55ebc60_1_9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87a55ebc60_1_11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87a55ebc60_1_118: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08" name="Google Shape;608;g87a55ebc60_1_118: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87a55ebc60_1_12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87a55ebc60_1_126: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17" name="Google Shape;617;g87a55ebc60_1_126: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c4bc07692b_0_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c4bc07692b_0_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26" name="Google Shape;626;gc4bc07692b_0_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c4bc07692b_0_5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c4bc07692b_0_5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35" name="Google Shape;635;gc4bc07692b_0_5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c4bc07692b_0_2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c4bc07692b_0_2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44" name="Google Shape;644;gc4bc07692b_0_2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c4bc07692b_0_4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c4bc07692b_0_4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54" name="Google Shape;654;gc4bc07692b_0_4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c4bc07692b_0_3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c4bc07692b_0_3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65" name="Google Shape;665;gc4bc07692b_0_3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87a55ebc60_1_17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87a55ebc60_1_17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76" name="Google Shape;676;g87a55ebc60_1_17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87a55ebc60_1_21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87a55ebc60_1_216: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85" name="Google Shape;685;g87a55ebc60_1_216: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d04ddc7b2_0_7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73" name="Google Shape;73;gdd04ddc7b2_0_7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4" name="Google Shape;74;gdd04ddc7b2_0_7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87a55ebc60_1_17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87a55ebc60_1_17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95" name="Google Shape;695;g87a55ebc60_1_17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87a55ebc60_1_7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87a55ebc60_1_78: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05" name="Google Shape;705;g87a55ebc60_1_78: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c177b37429_0_33: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c177b37429_0_33: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13" name="Google Shape;713;gc177b37429_0_33: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c177b37429_0_4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c177b37429_0_4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22" name="Google Shape;722;gc177b37429_0_4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c177b37429_0_5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c177b37429_0_5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32" name="Google Shape;732;gc177b37429_0_5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dd04ddc7b2_0_8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82" name="Google Shape;82;gdd04ddc7b2_0_87: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3" name="Google Shape;83;gdd04ddc7b2_0_87: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d04ddc7b2_0_1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91" name="Google Shape;91;gdd04ddc7b2_0_1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2" name="Google Shape;92;gdd04ddc7b2_0_1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d04ddc7b2_0_2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99" name="Google Shape;99;gdd04ddc7b2_0_26: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0" name="Google Shape;100;gdd04ddc7b2_0_26: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d04ddc7b2_0_3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d04ddc7b2_0_35: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9" name="Google Shape;109;gdd04ddc7b2_0_35: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d04ddc7b2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d04ddc7b2_0_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When you procrastinate, what do you avoid doing?</a:t>
            </a:r>
            <a:endParaRPr/>
          </a:p>
        </p:txBody>
      </p:sp>
      <p:sp>
        <p:nvSpPr>
          <p:cNvPr id="121" name="Google Shape;121;gdd04ddc7b2_0_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
          <p:cNvSpPr/>
          <p:nvPr/>
        </p:nvSpPr>
        <p:spPr>
          <a:xfrm>
            <a:off x="0" y="0"/>
            <a:ext cx="9144000" cy="4988560"/>
          </a:xfrm>
          <a:prstGeom prst="rect">
            <a:avLst/>
          </a:prstGeom>
          <a:blipFill rotWithShape="1">
            <a:blip r:embed="rId2">
              <a:alphaModFix/>
            </a:blip>
            <a:tile algn="tl" flip="none" tx="0" sx="80000" ty="0" sy="80000"/>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C00000"/>
              </a:solidFill>
              <a:latin typeface="Calibri"/>
              <a:ea typeface="Calibri"/>
              <a:cs typeface="Calibri"/>
              <a:sym typeface="Calibri"/>
            </a:endParaRPr>
          </a:p>
        </p:txBody>
      </p:sp>
      <p:sp>
        <p:nvSpPr>
          <p:cNvPr id="19" name="Google Shape;19;p2"/>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SzPts val="1400"/>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 type="subTitle"/>
          </p:nvPr>
        </p:nvSpPr>
        <p:spPr>
          <a:xfrm>
            <a:off x="685800" y="5374529"/>
            <a:ext cx="7772400" cy="593883"/>
          </a:xfrm>
          <a:prstGeom prst="rect">
            <a:avLst/>
          </a:prstGeom>
          <a:noFill/>
          <a:ln>
            <a:noFill/>
          </a:ln>
        </p:spPr>
        <p:txBody>
          <a:bodyPr anchorCtr="0" anchor="t" bIns="45700" lIns="91425" spcFirstLastPara="1" rIns="91425" wrap="square" tIns="45700">
            <a:noAutofit/>
          </a:bodyPr>
          <a:lstStyle>
            <a:lvl1pPr lvl="0" algn="l">
              <a:lnSpc>
                <a:spcPct val="100000"/>
              </a:lnSpc>
              <a:spcBef>
                <a:spcPts val="640"/>
              </a:spcBef>
              <a:spcAft>
                <a:spcPts val="0"/>
              </a:spcAft>
              <a:buSzPts val="1920"/>
              <a:buNone/>
              <a:defRPr b="0" sz="320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p:txBody>
      </p:sp>
      <p:sp>
        <p:nvSpPr>
          <p:cNvPr id="21" name="Google Shape;21;p2"/>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3">
            <a:alphaModFix/>
          </a:blip>
          <a:srcRect b="0" l="0" r="0" t="0"/>
          <a:stretch/>
        </p:blipFill>
        <p:spPr>
          <a:xfrm>
            <a:off x="152400" y="6590918"/>
            <a:ext cx="2150721" cy="169037"/>
          </a:xfrm>
          <a:prstGeom prst="rect">
            <a:avLst/>
          </a:prstGeom>
          <a:noFill/>
          <a:ln>
            <a:noFill/>
          </a:ln>
        </p:spPr>
      </p:pic>
      <p:sp>
        <p:nvSpPr>
          <p:cNvPr id="23" name="Google Shape;23;p2"/>
          <p:cNvSpPr txBox="1"/>
          <p:nvPr/>
        </p:nvSpPr>
        <p:spPr>
          <a:xfrm>
            <a:off x="685800" y="1330960"/>
            <a:ext cx="7772400" cy="5775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2A85"/>
              </a:buClr>
              <a:buSzPts val="1920"/>
              <a:buFont typeface="Noto Sans Symbols"/>
              <a:buNone/>
            </a:pPr>
            <a:r>
              <a:rPr b="0" i="0" lang="en-US" sz="3200" u="none" cap="none" strike="noStrike">
                <a:solidFill>
                  <a:schemeClr val="lt1"/>
                </a:solidFill>
                <a:latin typeface="Calibri"/>
                <a:ea typeface="Calibri"/>
                <a:cs typeface="Calibri"/>
                <a:sym typeface="Calibri"/>
              </a:rPr>
              <a:t>CSE 390 B </a:t>
            </a:r>
            <a:r>
              <a:rPr lang="en-US" sz="3200">
                <a:solidFill>
                  <a:schemeClr val="lt1"/>
                </a:solidFill>
                <a:latin typeface="Calibri"/>
                <a:ea typeface="Calibri"/>
                <a:cs typeface="Calibri"/>
                <a:sym typeface="Calibri"/>
              </a:rPr>
              <a:t>Spring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3"/>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4"/>
          <p:cNvSpPr txBox="1"/>
          <p:nvPr>
            <p:ph type="title"/>
          </p:nvPr>
        </p:nvSpPr>
        <p:spPr>
          <a:xfrm>
            <a:off x="357762" y="438912"/>
            <a:ext cx="8405238"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p:cSld name="Title and 2 Content">
    <p:spTree>
      <p:nvGrpSpPr>
        <p:cNvPr id="31" name="Shape 31"/>
        <p:cNvGrpSpPr/>
        <p:nvPr/>
      </p:nvGrpSpPr>
      <p:grpSpPr>
        <a:xfrm>
          <a:off x="0" y="0"/>
          <a:ext cx="0" cy="0"/>
          <a:chOff x="0" y="0"/>
          <a:chExt cx="0" cy="0"/>
        </a:xfrm>
      </p:grpSpPr>
      <p:sp>
        <p:nvSpPr>
          <p:cNvPr id="32" name="Google Shape;32;p5"/>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357018"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4" name="Google Shape;34;p5"/>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5"/>
          <p:cNvSpPr txBox="1"/>
          <p:nvPr>
            <p:ph idx="2" type="body"/>
          </p:nvPr>
        </p:nvSpPr>
        <p:spPr>
          <a:xfrm>
            <a:off x="4648200"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llEverywhere">
  <p:cSld name="PollEverywhere">
    <p:spTree>
      <p:nvGrpSpPr>
        <p:cNvPr id="38" name="Shape 38"/>
        <p:cNvGrpSpPr/>
        <p:nvPr/>
      </p:nvGrpSpPr>
      <p:grpSpPr>
        <a:xfrm>
          <a:off x="0" y="0"/>
          <a:ext cx="0" cy="0"/>
          <a:chOff x="0" y="0"/>
          <a:chExt cx="0" cy="0"/>
        </a:xfrm>
      </p:grpSpPr>
      <p:sp>
        <p:nvSpPr>
          <p:cNvPr id="39" name="Google Shape;39;p7"/>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1" name="Google Shape;41;p7"/>
          <p:cNvSpPr/>
          <p:nvPr/>
        </p:nvSpPr>
        <p:spPr>
          <a:xfrm>
            <a:off x="0" y="206019"/>
            <a:ext cx="9144000" cy="1063981"/>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2" name="Google Shape;42;p7"/>
          <p:cNvSpPr/>
          <p:nvPr/>
        </p:nvSpPr>
        <p:spPr>
          <a:xfrm>
            <a:off x="6072845" y="540630"/>
            <a:ext cx="2829602" cy="479667"/>
          </a:xfrm>
          <a:prstGeom prst="roundRect">
            <a:avLst>
              <a:gd fmla="val 16667" name="adj"/>
            </a:avLst>
          </a:prstGeom>
          <a:solidFill>
            <a:srgbClr val="714E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pollev.com/cse390b</a:t>
            </a:r>
            <a:endParaRPr b="0" i="0" sz="1400" u="none" cap="none" strike="noStrike">
              <a:solidFill>
                <a:srgbClr val="000000"/>
              </a:solidFill>
              <a:latin typeface="Arial"/>
              <a:ea typeface="Arial"/>
              <a:cs typeface="Arial"/>
              <a:sym typeface="Arial"/>
            </a:endParaRPr>
          </a:p>
        </p:txBody>
      </p:sp>
      <p:sp>
        <p:nvSpPr>
          <p:cNvPr id="43" name="Google Shape;43;p7"/>
          <p:cNvSpPr txBox="1"/>
          <p:nvPr>
            <p:ph idx="1" type="body"/>
          </p:nvPr>
        </p:nvSpPr>
        <p:spPr>
          <a:xfrm>
            <a:off x="396875" y="1543855"/>
            <a:ext cx="8366125" cy="479027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4" name="Google Shape;44;p7"/>
          <p:cNvPicPr preferRelativeResize="0"/>
          <p:nvPr/>
        </p:nvPicPr>
        <p:blipFill rotWithShape="1">
          <a:blip r:embed="rId2">
            <a:alphaModFix/>
          </a:blip>
          <a:srcRect b="0" l="0" r="0" t="0"/>
          <a:stretch/>
        </p:blipFill>
        <p:spPr>
          <a:xfrm>
            <a:off x="266650" y="337100"/>
            <a:ext cx="3816475" cy="8867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sp>
        <p:nvSpPr>
          <p:cNvPr id="46" name="Google Shape;46;p8"/>
          <p:cNvSpPr txBox="1"/>
          <p:nvPr>
            <p:ph type="title"/>
          </p:nvPr>
        </p:nvSpPr>
        <p:spPr>
          <a:xfrm>
            <a:off x="377540" y="423282"/>
            <a:ext cx="8388900" cy="7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600"/>
              <a:buFont typeface="Calibri"/>
              <a:buNone/>
              <a:defRPr i="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 type="body"/>
          </p:nvPr>
        </p:nvSpPr>
        <p:spPr>
          <a:xfrm>
            <a:off x="457200" y="1577340"/>
            <a:ext cx="3977640" cy="400110"/>
          </a:xfrm>
          <a:prstGeom prst="rect">
            <a:avLst/>
          </a:prstGeom>
          <a:noFill/>
          <a:ln>
            <a:noFill/>
          </a:ln>
        </p:spPr>
        <p:txBody>
          <a:bodyPr anchorCtr="0" anchor="t" bIns="0" lIns="0" spcFirstLastPara="1" rIns="0" wrap="square" tIns="0">
            <a:noAutofit/>
          </a:bodyPr>
          <a:lstStyle>
            <a:lvl1pPr indent="-327660" lvl="0" marL="457200" algn="l">
              <a:lnSpc>
                <a:spcPct val="100000"/>
              </a:lnSpc>
              <a:spcBef>
                <a:spcPts val="520"/>
              </a:spcBef>
              <a:spcAft>
                <a:spcPts val="0"/>
              </a:spcAft>
              <a:buSzPts val="1560"/>
              <a:buChar char="❖"/>
              <a:defRPr/>
            </a:lvl1pPr>
            <a:lvl2pPr indent="-354330" lvl="1" marL="914400" algn="l">
              <a:lnSpc>
                <a:spcPct val="100000"/>
              </a:lnSpc>
              <a:spcBef>
                <a:spcPts val="360"/>
              </a:spcBef>
              <a:spcAft>
                <a:spcPts val="0"/>
              </a:spcAft>
              <a:buSzPts val="1980"/>
              <a:buChar char="▪"/>
              <a:defRPr/>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 name="Google Shape;48;p8"/>
          <p:cNvSpPr txBox="1"/>
          <p:nvPr>
            <p:ph idx="2" type="body"/>
          </p:nvPr>
        </p:nvSpPr>
        <p:spPr>
          <a:xfrm>
            <a:off x="4709160" y="1577340"/>
            <a:ext cx="3977640" cy="400110"/>
          </a:xfrm>
          <a:prstGeom prst="rect">
            <a:avLst/>
          </a:prstGeom>
          <a:noFill/>
          <a:ln>
            <a:noFill/>
          </a:ln>
        </p:spPr>
        <p:txBody>
          <a:bodyPr anchorCtr="0" anchor="t" bIns="0" lIns="0" spcFirstLastPara="1" rIns="0" wrap="square" tIns="0">
            <a:noAutofit/>
          </a:bodyPr>
          <a:lstStyle>
            <a:lvl1pPr indent="-327660" lvl="0" marL="457200" algn="l">
              <a:lnSpc>
                <a:spcPct val="100000"/>
              </a:lnSpc>
              <a:spcBef>
                <a:spcPts val="520"/>
              </a:spcBef>
              <a:spcAft>
                <a:spcPts val="0"/>
              </a:spcAft>
              <a:buSzPts val="1560"/>
              <a:buChar char="❖"/>
              <a:defRPr/>
            </a:lvl1pPr>
            <a:lvl2pPr indent="-354330" lvl="1" marL="914400" algn="l">
              <a:lnSpc>
                <a:spcPct val="100000"/>
              </a:lnSpc>
              <a:spcBef>
                <a:spcPts val="360"/>
              </a:spcBef>
              <a:spcAft>
                <a:spcPts val="0"/>
              </a:spcAft>
              <a:buSzPts val="1980"/>
              <a:buChar char="▪"/>
              <a:defRPr/>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 name="Google Shape;49;p8"/>
          <p:cNvSpPr txBox="1"/>
          <p:nvPr>
            <p:ph idx="12" type="sldNum"/>
          </p:nvPr>
        </p:nvSpPr>
        <p:spPr>
          <a:xfrm>
            <a:off x="8534400" y="6492875"/>
            <a:ext cx="609600" cy="365125"/>
          </a:xfrm>
          <a:prstGeom prst="rect">
            <a:avLst/>
          </a:prstGeom>
          <a:noFill/>
          <a:ln>
            <a:noFill/>
          </a:ln>
        </p:spPr>
        <p:txBody>
          <a:bodyPr anchorCtr="0" anchor="ctr" bIns="0" lIns="0" spcFirstLastPara="1" rIns="0" wrap="square" tIns="0">
            <a:noAutofit/>
          </a:bodyPr>
          <a:lstStyle>
            <a:lvl1pPr indent="0" lvl="0"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9525" rtl="0" algn="ctr">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9pPr>
          </a:lstStyle>
          <a:p/>
        </p:txBody>
      </p:sp>
      <p:sp>
        <p:nvSpPr>
          <p:cNvPr id="11" name="Google Shape;11;p1"/>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marR="0" rtl="0" algn="l">
              <a:lnSpc>
                <a:spcPct val="100000"/>
              </a:lnSpc>
              <a:spcBef>
                <a:spcPts val="520"/>
              </a:spcBef>
              <a:spcAft>
                <a:spcPts val="0"/>
              </a:spcAft>
              <a:buClr>
                <a:srgbClr val="4B2A85"/>
              </a:buClr>
              <a:buSzPts val="1560"/>
              <a:buFont typeface="Noto Sans Symbols"/>
              <a:buChar char="❖"/>
              <a:defRPr b="1" i="0" sz="2600" u="none" cap="none" strike="noStrike">
                <a:solidFill>
                  <a:schemeClr val="dk1"/>
                </a:solidFill>
                <a:latin typeface="Calibri"/>
                <a:ea typeface="Calibri"/>
                <a:cs typeface="Calibri"/>
                <a:sym typeface="Calibri"/>
              </a:defRPr>
            </a:lvl1pPr>
            <a:lvl2pPr indent="-382269" lvl="1" marL="914400" marR="0" rtl="0" algn="l">
              <a:lnSpc>
                <a:spcPct val="100000"/>
              </a:lnSpc>
              <a:spcBef>
                <a:spcPts val="440"/>
              </a:spcBef>
              <a:spcAft>
                <a:spcPts val="0"/>
              </a:spcAft>
              <a:buClr>
                <a:srgbClr val="4B2A85"/>
              </a:buClr>
              <a:buSzPts val="2420"/>
              <a:buFont typeface="Noto Sans Symbols"/>
              <a:buChar char="▪"/>
              <a:defRPr b="0" i="0" sz="2200" u="none" cap="none" strike="noStrike">
                <a:solidFill>
                  <a:schemeClr val="dk1"/>
                </a:solidFill>
                <a:latin typeface="Calibri"/>
                <a:ea typeface="Calibri"/>
                <a:cs typeface="Calibri"/>
                <a:sym typeface="Calibri"/>
              </a:defRPr>
            </a:lvl2pPr>
            <a:lvl3pPr indent="-330200" lvl="2" marL="1371600" marR="0" rtl="0" algn="l">
              <a:lnSpc>
                <a:spcPct val="100000"/>
              </a:lnSpc>
              <a:spcBef>
                <a:spcPts val="400"/>
              </a:spcBef>
              <a:spcAft>
                <a:spcPts val="0"/>
              </a:spcAft>
              <a:buClr>
                <a:srgbClr val="4B2A85"/>
              </a:buClr>
              <a:buSzPts val="1600"/>
              <a:buFont typeface="Arial"/>
              <a:buChar char="•"/>
              <a:defRPr b="0" i="0" sz="20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1"/>
          <p:cNvSpPr/>
          <p:nvPr/>
        </p:nvSpPr>
        <p:spPr>
          <a:xfrm>
            <a:off x="0" y="0"/>
            <a:ext cx="9144000" cy="228600"/>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id="14" name="Google Shape;14;p1"/>
          <p:cNvPicPr preferRelativeResize="0"/>
          <p:nvPr/>
        </p:nvPicPr>
        <p:blipFill rotWithShape="1">
          <a:blip r:embed="rId1">
            <a:alphaModFix/>
          </a:blip>
          <a:srcRect b="0" l="0" r="0" t="0"/>
          <a:stretch/>
        </p:blipFill>
        <p:spPr>
          <a:xfrm>
            <a:off x="26376" y="25342"/>
            <a:ext cx="2150721" cy="169037"/>
          </a:xfrm>
          <a:prstGeom prst="rect">
            <a:avLst/>
          </a:prstGeom>
          <a:noFill/>
          <a:ln>
            <a:noFill/>
          </a:ln>
        </p:spPr>
      </p:pic>
      <p:sp>
        <p:nvSpPr>
          <p:cNvPr id="15" name="Google Shape;15;p1"/>
          <p:cNvSpPr txBox="1"/>
          <p:nvPr/>
        </p:nvSpPr>
        <p:spPr>
          <a:xfrm>
            <a:off x="7268800" y="27425"/>
            <a:ext cx="1875300" cy="169200"/>
          </a:xfrm>
          <a:prstGeom prst="rect">
            <a:avLst/>
          </a:prstGeom>
          <a:noFill/>
          <a:ln>
            <a:noFill/>
          </a:ln>
        </p:spPr>
        <p:txBody>
          <a:bodyPr anchorCtr="0" anchor="ctr" bIns="0" lIns="91425" spcFirstLastPara="1" rIns="91425" wrap="square" tIns="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CSE 390B, </a:t>
            </a:r>
            <a:r>
              <a:rPr lang="en-US" sz="1100">
                <a:solidFill>
                  <a:schemeClr val="lt1"/>
                </a:solidFill>
                <a:latin typeface="Calibri"/>
                <a:ea typeface="Calibri"/>
                <a:cs typeface="Calibri"/>
                <a:sym typeface="Calibri"/>
              </a:rPr>
              <a:t>Spring2021</a:t>
            </a:r>
            <a:endParaRPr b="0" i="0" sz="1100" u="none" cap="none" strike="noStrike">
              <a:solidFill>
                <a:schemeClr val="lt1"/>
              </a:solidFill>
              <a:latin typeface="Calibri"/>
              <a:ea typeface="Calibri"/>
              <a:cs typeface="Calibri"/>
              <a:sym typeface="Calibri"/>
            </a:endParaRPr>
          </a:p>
        </p:txBody>
      </p:sp>
      <p:sp>
        <p:nvSpPr>
          <p:cNvPr id="16" name="Google Shape;16;p1"/>
          <p:cNvSpPr txBox="1"/>
          <p:nvPr/>
        </p:nvSpPr>
        <p:spPr>
          <a:xfrm>
            <a:off x="2886125" y="27425"/>
            <a:ext cx="3983400" cy="169200"/>
          </a:xfrm>
          <a:prstGeom prst="rect">
            <a:avLst/>
          </a:prstGeom>
          <a:no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L1</a:t>
            </a:r>
            <a:r>
              <a:rPr lang="en-US" sz="1100">
                <a:solidFill>
                  <a:schemeClr val="lt1"/>
                </a:solidFill>
                <a:latin typeface="Calibri"/>
                <a:ea typeface="Calibri"/>
                <a:cs typeface="Calibri"/>
                <a:sym typeface="Calibri"/>
              </a:rPr>
              <a:t>8</a:t>
            </a:r>
            <a:r>
              <a:rPr b="0" i="0" lang="en-US" sz="1100" u="none" cap="none" strike="noStrike">
                <a:solidFill>
                  <a:schemeClr val="lt1"/>
                </a:solidFill>
                <a:latin typeface="Calibri"/>
                <a:ea typeface="Calibri"/>
                <a:cs typeface="Calibri"/>
                <a:sym typeface="Calibri"/>
              </a:rPr>
              <a:t>: </a:t>
            </a:r>
            <a:r>
              <a:rPr lang="en-US" sz="1100">
                <a:solidFill>
                  <a:schemeClr val="lt1"/>
                </a:solidFill>
                <a:latin typeface="Calibri"/>
                <a:ea typeface="Calibri"/>
                <a:cs typeface="Calibri"/>
                <a:sym typeface="Calibri"/>
              </a:rPr>
              <a:t>Procrastination, Networking, Stress Response Cycle</a:t>
            </a:r>
            <a:endParaRPr b="0" i="0" sz="11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8.png"/><Relationship Id="rId10" Type="http://schemas.openxmlformats.org/officeDocument/2006/relationships/image" Target="../media/image7.png"/><Relationship Id="rId9"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13.png"/><Relationship Id="rId8"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9"/>
          <p:cNvSpPr txBox="1"/>
          <p:nvPr>
            <p:ph type="ctrTitle"/>
          </p:nvPr>
        </p:nvSpPr>
        <p:spPr>
          <a:xfrm>
            <a:off x="685800" y="2043587"/>
            <a:ext cx="7772400" cy="1467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rPr lang="en-US"/>
              <a:t>Procrastination, Networking, &amp; Managing stress Part II</a:t>
            </a:r>
            <a:br>
              <a:rPr lang="en-US"/>
            </a:br>
            <a:br>
              <a:rPr lang="en-US"/>
            </a:br>
            <a:r>
              <a:rPr b="0" i="1" lang="en-US" sz="3000"/>
              <a:t> </a:t>
            </a:r>
            <a:endParaRPr b="0" i="1" sz="3000"/>
          </a:p>
        </p:txBody>
      </p:sp>
      <p:sp>
        <p:nvSpPr>
          <p:cNvPr id="55" name="Google Shape;55;p9"/>
          <p:cNvSpPr txBox="1"/>
          <p:nvPr>
            <p:ph idx="1" type="subTitle"/>
          </p:nvPr>
        </p:nvSpPr>
        <p:spPr>
          <a:xfrm>
            <a:off x="685800" y="5374529"/>
            <a:ext cx="7772400" cy="59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40"/>
              <a:buNone/>
            </a:pPr>
            <a:r>
              <a:rPr lang="en-US" sz="2400"/>
              <a:t>Finals Week Prep, Connecting our Computer to the Internet</a:t>
            </a:r>
            <a:endParaRPr sz="2400"/>
          </a:p>
          <a:p>
            <a:pPr indent="0" lvl="0" marL="0" rtl="0" algn="l">
              <a:lnSpc>
                <a:spcPct val="100000"/>
              </a:lnSpc>
              <a:spcBef>
                <a:spcPts val="0"/>
              </a:spcBef>
              <a:spcAft>
                <a:spcPts val="0"/>
              </a:spcAft>
              <a:buSzPts val="1440"/>
              <a:buNone/>
            </a:pPr>
            <a:r>
              <a:t/>
            </a:r>
            <a:endParaRPr sz="1600"/>
          </a:p>
          <a:p>
            <a:pPr indent="0" lvl="0" marL="0" rtl="0" algn="l">
              <a:lnSpc>
                <a:spcPct val="100000"/>
              </a:lnSpc>
              <a:spcBef>
                <a:spcPts val="0"/>
              </a:spcBef>
              <a:spcAft>
                <a:spcPts val="0"/>
              </a:spcAft>
              <a:buSzPts val="1440"/>
              <a:buNone/>
            </a:pPr>
            <a:r>
              <a:rPr i="1" lang="en-US" sz="1200">
                <a:solidFill>
                  <a:srgbClr val="666666"/>
                </a:solidFill>
              </a:rPr>
              <a:t>Significant material adapted from www.nand2tetris.org. © Noam Nisan and Shimon Schocken.</a:t>
            </a:r>
            <a:endParaRPr i="1" sz="12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Grab a piece of paper!</a:t>
            </a:r>
            <a:endParaRPr/>
          </a:p>
        </p:txBody>
      </p:sp>
      <p:sp>
        <p:nvSpPr>
          <p:cNvPr id="136" name="Google Shape;136;p18"/>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cxnSp>
        <p:nvCxnSpPr>
          <p:cNvPr id="137" name="Google Shape;137;p18"/>
          <p:cNvCxnSpPr/>
          <p:nvPr/>
        </p:nvCxnSpPr>
        <p:spPr>
          <a:xfrm>
            <a:off x="2570175" y="2319425"/>
            <a:ext cx="25200" cy="3309900"/>
          </a:xfrm>
          <a:prstGeom prst="straightConnector1">
            <a:avLst/>
          </a:prstGeom>
          <a:noFill/>
          <a:ln cap="flat" cmpd="sng" w="9525">
            <a:solidFill>
              <a:schemeClr val="dk2"/>
            </a:solidFill>
            <a:prstDash val="solid"/>
            <a:round/>
            <a:headEnd len="med" w="med" type="none"/>
            <a:tailEnd len="med" w="med" type="none"/>
          </a:ln>
        </p:spPr>
      </p:cxnSp>
      <p:cxnSp>
        <p:nvCxnSpPr>
          <p:cNvPr id="138" name="Google Shape;138;p18"/>
          <p:cNvCxnSpPr/>
          <p:nvPr/>
        </p:nvCxnSpPr>
        <p:spPr>
          <a:xfrm>
            <a:off x="5919650" y="2319425"/>
            <a:ext cx="25200" cy="3309900"/>
          </a:xfrm>
          <a:prstGeom prst="straightConnector1">
            <a:avLst/>
          </a:prstGeom>
          <a:noFill/>
          <a:ln cap="flat" cmpd="sng" w="9525">
            <a:solidFill>
              <a:schemeClr val="dk2"/>
            </a:solidFill>
            <a:prstDash val="solid"/>
            <a:round/>
            <a:headEnd len="med" w="med" type="none"/>
            <a:tailEnd len="med" w="med" type="none"/>
          </a:ln>
        </p:spPr>
      </p:cxnSp>
      <p:sp>
        <p:nvSpPr>
          <p:cNvPr id="139" name="Google Shape;139;p18"/>
          <p:cNvSpPr txBox="1"/>
          <p:nvPr/>
        </p:nvSpPr>
        <p:spPr>
          <a:xfrm>
            <a:off x="-37500" y="1943300"/>
            <a:ext cx="25074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Open Sans"/>
                <a:ea typeface="Open Sans"/>
                <a:cs typeface="Open Sans"/>
                <a:sym typeface="Open Sans"/>
              </a:rPr>
              <a:t>AVOIDANCE AREAS</a:t>
            </a:r>
            <a:endParaRPr b="1" sz="2000">
              <a:latin typeface="Open Sans"/>
              <a:ea typeface="Open Sans"/>
              <a:cs typeface="Open Sans"/>
              <a:sym typeface="Open Sans"/>
            </a:endParaRPr>
          </a:p>
        </p:txBody>
      </p:sp>
      <p:sp>
        <p:nvSpPr>
          <p:cNvPr id="140" name="Google Shape;140;p18"/>
          <p:cNvSpPr txBox="1"/>
          <p:nvPr/>
        </p:nvSpPr>
        <p:spPr>
          <a:xfrm>
            <a:off x="238200" y="2858550"/>
            <a:ext cx="19560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200">
                <a:latin typeface="Calibri"/>
                <a:ea typeface="Calibri"/>
                <a:cs typeface="Calibri"/>
                <a:sym typeface="Calibri"/>
              </a:rPr>
              <a:t>When you procrastinate, what do you avoid doing?</a:t>
            </a:r>
            <a:endParaRPr i="1" sz="2200">
              <a:latin typeface="Calibri"/>
              <a:ea typeface="Calibri"/>
              <a:cs typeface="Calibri"/>
              <a:sym typeface="Calibri"/>
            </a:endParaRPr>
          </a:p>
        </p:txBody>
      </p:sp>
      <p:sp>
        <p:nvSpPr>
          <p:cNvPr id="141" name="Google Shape;141;p18"/>
          <p:cNvSpPr txBox="1"/>
          <p:nvPr/>
        </p:nvSpPr>
        <p:spPr>
          <a:xfrm>
            <a:off x="2894613" y="1943300"/>
            <a:ext cx="27258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Open Sans"/>
                <a:ea typeface="Open Sans"/>
                <a:cs typeface="Open Sans"/>
                <a:sym typeface="Open Sans"/>
              </a:rPr>
              <a:t>PROCRASTINATION BEHAVIORS</a:t>
            </a:r>
            <a:endParaRPr b="1" sz="2000">
              <a:latin typeface="Open Sans"/>
              <a:ea typeface="Open Sans"/>
              <a:cs typeface="Open Sans"/>
              <a:sym typeface="Open Sans"/>
            </a:endParaRPr>
          </a:p>
        </p:txBody>
      </p:sp>
      <p:sp>
        <p:nvSpPr>
          <p:cNvPr id="142" name="Google Shape;142;p18"/>
          <p:cNvSpPr txBox="1"/>
          <p:nvPr/>
        </p:nvSpPr>
        <p:spPr>
          <a:xfrm>
            <a:off x="2894625" y="2866175"/>
            <a:ext cx="27258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200">
                <a:latin typeface="Calibri"/>
                <a:ea typeface="Calibri"/>
                <a:cs typeface="Calibri"/>
                <a:sym typeface="Calibri"/>
              </a:rPr>
              <a:t>How do you procrastinate?</a:t>
            </a:r>
            <a:endParaRPr i="1" sz="2200">
              <a:latin typeface="Calibri"/>
              <a:ea typeface="Calibri"/>
              <a:cs typeface="Calibri"/>
              <a:sym typeface="Calibri"/>
            </a:endParaRPr>
          </a:p>
          <a:p>
            <a:pPr indent="0" lvl="0" marL="0" rtl="0" algn="ctr">
              <a:spcBef>
                <a:spcPts val="0"/>
              </a:spcBef>
              <a:spcAft>
                <a:spcPts val="0"/>
              </a:spcAft>
              <a:buNone/>
            </a:pPr>
            <a:r>
              <a:rPr i="1" lang="en-US" sz="2200">
                <a:latin typeface="Calibri"/>
                <a:ea typeface="Calibri"/>
                <a:cs typeface="Calibri"/>
                <a:sym typeface="Calibri"/>
              </a:rPr>
              <a:t>In other words, what do you do instead of the work that needs to be done?</a:t>
            </a:r>
            <a:endParaRPr i="1" sz="2200">
              <a:latin typeface="Calibri"/>
              <a:ea typeface="Calibri"/>
              <a:cs typeface="Calibri"/>
              <a:sym typeface="Calibri"/>
            </a:endParaRPr>
          </a:p>
        </p:txBody>
      </p:sp>
      <p:sp>
        <p:nvSpPr>
          <p:cNvPr id="143" name="Google Shape;143;p18"/>
          <p:cNvSpPr txBox="1"/>
          <p:nvPr/>
        </p:nvSpPr>
        <p:spPr>
          <a:xfrm>
            <a:off x="275850" y="5466325"/>
            <a:ext cx="188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latin typeface="Calibri"/>
                <a:ea typeface="Calibri"/>
                <a:cs typeface="Calibri"/>
                <a:sym typeface="Calibri"/>
              </a:rPr>
              <a:t>Identify 3 -5 areas</a:t>
            </a:r>
            <a:endParaRPr i="1">
              <a:latin typeface="Calibri"/>
              <a:ea typeface="Calibri"/>
              <a:cs typeface="Calibri"/>
              <a:sym typeface="Calibri"/>
            </a:endParaRPr>
          </a:p>
        </p:txBody>
      </p:sp>
      <p:sp>
        <p:nvSpPr>
          <p:cNvPr id="144" name="Google Shape;144;p18"/>
          <p:cNvSpPr txBox="1"/>
          <p:nvPr/>
        </p:nvSpPr>
        <p:spPr>
          <a:xfrm>
            <a:off x="3045066" y="5466325"/>
            <a:ext cx="2424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latin typeface="Calibri"/>
                <a:ea typeface="Calibri"/>
                <a:cs typeface="Calibri"/>
                <a:sym typeface="Calibri"/>
              </a:rPr>
              <a:t>Identify 3 -5 behaviors</a:t>
            </a:r>
            <a:endParaRPr i="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Grab a piece of paper!</a:t>
            </a:r>
            <a:endParaRPr/>
          </a:p>
        </p:txBody>
      </p:sp>
      <p:sp>
        <p:nvSpPr>
          <p:cNvPr id="151" name="Google Shape;151;p1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cxnSp>
        <p:nvCxnSpPr>
          <p:cNvPr id="152" name="Google Shape;152;p19"/>
          <p:cNvCxnSpPr/>
          <p:nvPr/>
        </p:nvCxnSpPr>
        <p:spPr>
          <a:xfrm>
            <a:off x="2570175" y="2319425"/>
            <a:ext cx="25200" cy="3309900"/>
          </a:xfrm>
          <a:prstGeom prst="straightConnector1">
            <a:avLst/>
          </a:prstGeom>
          <a:noFill/>
          <a:ln cap="flat" cmpd="sng" w="9525">
            <a:solidFill>
              <a:schemeClr val="dk2"/>
            </a:solidFill>
            <a:prstDash val="solid"/>
            <a:round/>
            <a:headEnd len="med" w="med" type="none"/>
            <a:tailEnd len="med" w="med" type="none"/>
          </a:ln>
        </p:spPr>
      </p:cxnSp>
      <p:cxnSp>
        <p:nvCxnSpPr>
          <p:cNvPr id="153" name="Google Shape;153;p19"/>
          <p:cNvCxnSpPr/>
          <p:nvPr/>
        </p:nvCxnSpPr>
        <p:spPr>
          <a:xfrm>
            <a:off x="5919650" y="2319425"/>
            <a:ext cx="25200" cy="3309900"/>
          </a:xfrm>
          <a:prstGeom prst="straightConnector1">
            <a:avLst/>
          </a:prstGeom>
          <a:noFill/>
          <a:ln cap="flat" cmpd="sng" w="9525">
            <a:solidFill>
              <a:schemeClr val="dk2"/>
            </a:solidFill>
            <a:prstDash val="solid"/>
            <a:round/>
            <a:headEnd len="med" w="med" type="none"/>
            <a:tailEnd len="med" w="med" type="none"/>
          </a:ln>
        </p:spPr>
      </p:cxnSp>
      <p:sp>
        <p:nvSpPr>
          <p:cNvPr id="154" name="Google Shape;154;p19"/>
          <p:cNvSpPr txBox="1"/>
          <p:nvPr/>
        </p:nvSpPr>
        <p:spPr>
          <a:xfrm>
            <a:off x="-37500" y="1943300"/>
            <a:ext cx="25074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Open Sans"/>
                <a:ea typeface="Open Sans"/>
                <a:cs typeface="Open Sans"/>
                <a:sym typeface="Open Sans"/>
              </a:rPr>
              <a:t>AVOIDANCE AREAS</a:t>
            </a:r>
            <a:endParaRPr b="1" sz="2000">
              <a:latin typeface="Open Sans"/>
              <a:ea typeface="Open Sans"/>
              <a:cs typeface="Open Sans"/>
              <a:sym typeface="Open Sans"/>
            </a:endParaRPr>
          </a:p>
        </p:txBody>
      </p:sp>
      <p:sp>
        <p:nvSpPr>
          <p:cNvPr id="155" name="Google Shape;155;p19"/>
          <p:cNvSpPr txBox="1"/>
          <p:nvPr/>
        </p:nvSpPr>
        <p:spPr>
          <a:xfrm>
            <a:off x="238200" y="2858550"/>
            <a:ext cx="19560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200">
                <a:latin typeface="Calibri"/>
                <a:ea typeface="Calibri"/>
                <a:cs typeface="Calibri"/>
                <a:sym typeface="Calibri"/>
              </a:rPr>
              <a:t>When you procrastinate, what do you avoid doing?</a:t>
            </a:r>
            <a:endParaRPr i="1" sz="2200">
              <a:latin typeface="Calibri"/>
              <a:ea typeface="Calibri"/>
              <a:cs typeface="Calibri"/>
              <a:sym typeface="Calibri"/>
            </a:endParaRPr>
          </a:p>
        </p:txBody>
      </p:sp>
      <p:sp>
        <p:nvSpPr>
          <p:cNvPr id="156" name="Google Shape;156;p19"/>
          <p:cNvSpPr txBox="1"/>
          <p:nvPr/>
        </p:nvSpPr>
        <p:spPr>
          <a:xfrm>
            <a:off x="2894613" y="1943300"/>
            <a:ext cx="27258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Open Sans"/>
                <a:ea typeface="Open Sans"/>
                <a:cs typeface="Open Sans"/>
                <a:sym typeface="Open Sans"/>
              </a:rPr>
              <a:t>PROCRASTINATION BEHAVIORS</a:t>
            </a:r>
            <a:endParaRPr b="1" sz="2000">
              <a:latin typeface="Open Sans"/>
              <a:ea typeface="Open Sans"/>
              <a:cs typeface="Open Sans"/>
              <a:sym typeface="Open Sans"/>
            </a:endParaRPr>
          </a:p>
        </p:txBody>
      </p:sp>
      <p:sp>
        <p:nvSpPr>
          <p:cNvPr id="157" name="Google Shape;157;p19"/>
          <p:cNvSpPr txBox="1"/>
          <p:nvPr/>
        </p:nvSpPr>
        <p:spPr>
          <a:xfrm>
            <a:off x="2894625" y="2866175"/>
            <a:ext cx="27258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200">
                <a:latin typeface="Calibri"/>
                <a:ea typeface="Calibri"/>
                <a:cs typeface="Calibri"/>
                <a:sym typeface="Calibri"/>
              </a:rPr>
              <a:t>How do you procrastinate?</a:t>
            </a:r>
            <a:endParaRPr i="1" sz="2200">
              <a:latin typeface="Calibri"/>
              <a:ea typeface="Calibri"/>
              <a:cs typeface="Calibri"/>
              <a:sym typeface="Calibri"/>
            </a:endParaRPr>
          </a:p>
          <a:p>
            <a:pPr indent="0" lvl="0" marL="0" rtl="0" algn="ctr">
              <a:spcBef>
                <a:spcPts val="0"/>
              </a:spcBef>
              <a:spcAft>
                <a:spcPts val="0"/>
              </a:spcAft>
              <a:buNone/>
            </a:pPr>
            <a:r>
              <a:rPr i="1" lang="en-US" sz="2200">
                <a:latin typeface="Calibri"/>
                <a:ea typeface="Calibri"/>
                <a:cs typeface="Calibri"/>
                <a:sym typeface="Calibri"/>
              </a:rPr>
              <a:t>In other words, what do you do instead of the work that needs to be done?</a:t>
            </a:r>
            <a:endParaRPr i="1" sz="2200">
              <a:latin typeface="Calibri"/>
              <a:ea typeface="Calibri"/>
              <a:cs typeface="Calibri"/>
              <a:sym typeface="Calibri"/>
            </a:endParaRPr>
          </a:p>
        </p:txBody>
      </p:sp>
      <p:sp>
        <p:nvSpPr>
          <p:cNvPr id="158" name="Google Shape;158;p19"/>
          <p:cNvSpPr txBox="1"/>
          <p:nvPr/>
        </p:nvSpPr>
        <p:spPr>
          <a:xfrm>
            <a:off x="6244063" y="1943300"/>
            <a:ext cx="27258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Open Sans"/>
                <a:ea typeface="Open Sans"/>
                <a:cs typeface="Open Sans"/>
                <a:sym typeface="Open Sans"/>
              </a:rPr>
              <a:t>PLANNING FOR SUCCESS</a:t>
            </a:r>
            <a:endParaRPr b="1" sz="2000">
              <a:latin typeface="Open Sans"/>
              <a:ea typeface="Open Sans"/>
              <a:cs typeface="Open Sans"/>
              <a:sym typeface="Open Sans"/>
            </a:endParaRPr>
          </a:p>
        </p:txBody>
      </p:sp>
      <p:sp>
        <p:nvSpPr>
          <p:cNvPr id="159" name="Google Shape;159;p19"/>
          <p:cNvSpPr txBox="1"/>
          <p:nvPr/>
        </p:nvSpPr>
        <p:spPr>
          <a:xfrm>
            <a:off x="6068575" y="2858550"/>
            <a:ext cx="2901300" cy="255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200">
                <a:latin typeface="Calibri"/>
                <a:ea typeface="Calibri"/>
                <a:cs typeface="Calibri"/>
                <a:sym typeface="Calibri"/>
              </a:rPr>
              <a:t>What can you do to avoid procrastination?</a:t>
            </a:r>
            <a:endParaRPr i="1" sz="2200">
              <a:latin typeface="Calibri"/>
              <a:ea typeface="Calibri"/>
              <a:cs typeface="Calibri"/>
              <a:sym typeface="Calibri"/>
            </a:endParaRPr>
          </a:p>
          <a:p>
            <a:pPr indent="0" lvl="0" marL="0" rtl="0" algn="ctr">
              <a:spcBef>
                <a:spcPts val="0"/>
              </a:spcBef>
              <a:spcAft>
                <a:spcPts val="0"/>
              </a:spcAft>
              <a:buNone/>
            </a:pPr>
            <a:r>
              <a:rPr i="1" lang="en-US" sz="2200">
                <a:latin typeface="Calibri"/>
                <a:ea typeface="Calibri"/>
                <a:cs typeface="Calibri"/>
                <a:sym typeface="Calibri"/>
              </a:rPr>
              <a:t>What action can you take to </a:t>
            </a:r>
            <a:r>
              <a:rPr b="1" i="1" lang="en-US" sz="2200">
                <a:latin typeface="Calibri"/>
                <a:ea typeface="Calibri"/>
                <a:cs typeface="Calibri"/>
                <a:sym typeface="Calibri"/>
              </a:rPr>
              <a:t>refocus</a:t>
            </a:r>
            <a:r>
              <a:rPr i="1" lang="en-US" sz="2200">
                <a:latin typeface="Calibri"/>
                <a:ea typeface="Calibri"/>
                <a:cs typeface="Calibri"/>
                <a:sym typeface="Calibri"/>
              </a:rPr>
              <a:t> yourself on the task you need to complete?</a:t>
            </a:r>
            <a:endParaRPr i="1" sz="2200">
              <a:latin typeface="Calibri"/>
              <a:ea typeface="Calibri"/>
              <a:cs typeface="Calibri"/>
              <a:sym typeface="Calibri"/>
            </a:endParaRPr>
          </a:p>
          <a:p>
            <a:pPr indent="0" lvl="0" marL="0" rtl="0" algn="ctr">
              <a:spcBef>
                <a:spcPts val="0"/>
              </a:spcBef>
              <a:spcAft>
                <a:spcPts val="0"/>
              </a:spcAft>
              <a:buNone/>
            </a:pPr>
            <a:r>
              <a:t/>
            </a:r>
            <a:endParaRPr i="1" sz="2200">
              <a:latin typeface="Calibri"/>
              <a:ea typeface="Calibri"/>
              <a:cs typeface="Calibri"/>
              <a:sym typeface="Calibri"/>
            </a:endParaRPr>
          </a:p>
        </p:txBody>
      </p:sp>
      <p:sp>
        <p:nvSpPr>
          <p:cNvPr id="160" name="Google Shape;160;p19"/>
          <p:cNvSpPr txBox="1"/>
          <p:nvPr/>
        </p:nvSpPr>
        <p:spPr>
          <a:xfrm>
            <a:off x="3045066" y="5466325"/>
            <a:ext cx="2424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latin typeface="Calibri"/>
                <a:ea typeface="Calibri"/>
                <a:cs typeface="Calibri"/>
                <a:sym typeface="Calibri"/>
              </a:rPr>
              <a:t>Identify 3 -5 behaviors</a:t>
            </a:r>
            <a:endParaRPr i="1">
              <a:latin typeface="Calibri"/>
              <a:ea typeface="Calibri"/>
              <a:cs typeface="Calibri"/>
              <a:sym typeface="Calibri"/>
            </a:endParaRPr>
          </a:p>
        </p:txBody>
      </p:sp>
      <p:sp>
        <p:nvSpPr>
          <p:cNvPr id="161" name="Google Shape;161;p19"/>
          <p:cNvSpPr txBox="1"/>
          <p:nvPr/>
        </p:nvSpPr>
        <p:spPr>
          <a:xfrm>
            <a:off x="6306766" y="5466325"/>
            <a:ext cx="2424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latin typeface="Calibri"/>
                <a:ea typeface="Calibri"/>
                <a:cs typeface="Calibri"/>
                <a:sym typeface="Calibri"/>
              </a:rPr>
              <a:t>Identify 3 -5 actions</a:t>
            </a:r>
            <a:endParaRPr i="1">
              <a:latin typeface="Calibri"/>
              <a:ea typeface="Calibri"/>
              <a:cs typeface="Calibri"/>
              <a:sym typeface="Calibri"/>
            </a:endParaRPr>
          </a:p>
        </p:txBody>
      </p:sp>
      <p:sp>
        <p:nvSpPr>
          <p:cNvPr id="162" name="Google Shape;162;p19"/>
          <p:cNvSpPr txBox="1"/>
          <p:nvPr/>
        </p:nvSpPr>
        <p:spPr>
          <a:xfrm>
            <a:off x="275850" y="5466325"/>
            <a:ext cx="188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latin typeface="Calibri"/>
                <a:ea typeface="Calibri"/>
                <a:cs typeface="Calibri"/>
                <a:sym typeface="Calibri"/>
              </a:rPr>
              <a:t>Identify 3 -5 areas</a:t>
            </a:r>
            <a:endParaRPr i="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Tips for surviving dead week...</a:t>
            </a:r>
            <a:endParaRPr/>
          </a:p>
        </p:txBody>
      </p:sp>
      <p:sp>
        <p:nvSpPr>
          <p:cNvPr id="169" name="Google Shape;169;p2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Revisit and reassess your goals each day</a:t>
            </a:r>
            <a:endParaRPr/>
          </a:p>
          <a:p>
            <a:pPr indent="-382269" lvl="1" marL="914400" rtl="0" algn="l">
              <a:spcBef>
                <a:spcPts val="0"/>
              </a:spcBef>
              <a:spcAft>
                <a:spcPts val="0"/>
              </a:spcAft>
              <a:buSzPts val="2420"/>
              <a:buChar char="▪"/>
            </a:pPr>
            <a:r>
              <a:rPr lang="en-US"/>
              <a:t>Break-up into different levels - minimal, solid, reach</a:t>
            </a:r>
            <a:br>
              <a:rPr lang="en-US"/>
            </a:br>
            <a:endParaRPr/>
          </a:p>
          <a:p>
            <a:pPr indent="-327660" lvl="0" marL="457200" rtl="0" algn="l">
              <a:spcBef>
                <a:spcPts val="0"/>
              </a:spcBef>
              <a:spcAft>
                <a:spcPts val="0"/>
              </a:spcAft>
              <a:buSzPts val="1560"/>
              <a:buChar char="❖"/>
            </a:pPr>
            <a:r>
              <a:rPr lang="en-US"/>
              <a:t>Have an accountability buddy</a:t>
            </a:r>
            <a:endParaRPr/>
          </a:p>
          <a:p>
            <a:pPr indent="-382269" lvl="1" marL="914400" rtl="0" algn="l">
              <a:spcBef>
                <a:spcPts val="0"/>
              </a:spcBef>
              <a:spcAft>
                <a:spcPts val="0"/>
              </a:spcAft>
              <a:buSzPts val="2420"/>
              <a:buChar char="▪"/>
            </a:pPr>
            <a:r>
              <a:rPr lang="en-US"/>
              <a:t>Study groups, working sessions, zoom meet-ups.. </a:t>
            </a:r>
            <a:br>
              <a:rPr lang="en-US"/>
            </a:br>
            <a:r>
              <a:rPr lang="en-US"/>
              <a:t>whatever you want to call it, having someone who can help you stay motivated, accountable, and avoid procrastination</a:t>
            </a:r>
            <a:br>
              <a:rPr lang="en-US"/>
            </a:br>
            <a:endParaRPr/>
          </a:p>
          <a:p>
            <a:pPr indent="-327660" lvl="0" marL="457200" rtl="0" algn="l">
              <a:spcBef>
                <a:spcPts val="0"/>
              </a:spcBef>
              <a:spcAft>
                <a:spcPts val="0"/>
              </a:spcAft>
              <a:buSzPts val="1560"/>
              <a:buChar char="❖"/>
            </a:pPr>
            <a:r>
              <a:rPr lang="en-US"/>
              <a:t>Remember bloom’s taxonomy!!</a:t>
            </a:r>
            <a:endParaRPr/>
          </a:p>
          <a:p>
            <a:pPr indent="-382269" lvl="1" marL="914400" rtl="0" algn="l">
              <a:spcBef>
                <a:spcPts val="0"/>
              </a:spcBef>
              <a:spcAft>
                <a:spcPts val="0"/>
              </a:spcAft>
              <a:buSzPts val="2420"/>
              <a:buChar char="▪"/>
            </a:pPr>
            <a:r>
              <a:rPr lang="en-US"/>
              <a:t>How is your preparation involving higher level thinking skills?</a:t>
            </a:r>
            <a:br>
              <a:rPr lang="en-US"/>
            </a:br>
            <a:endParaRPr/>
          </a:p>
          <a:p>
            <a:pPr indent="-327660" lvl="0" marL="457200" rtl="0" algn="l">
              <a:spcBef>
                <a:spcPts val="0"/>
              </a:spcBef>
              <a:spcAft>
                <a:spcPts val="0"/>
              </a:spcAft>
              <a:buSzPts val="1560"/>
              <a:buChar char="❖"/>
            </a:pPr>
            <a:r>
              <a:rPr lang="en-US"/>
              <a:t>Try and stick to a routine</a:t>
            </a:r>
            <a:endParaRPr/>
          </a:p>
          <a:p>
            <a:pPr indent="-382269" lvl="1" marL="914400" rtl="0" algn="l">
              <a:spcBef>
                <a:spcPts val="0"/>
              </a:spcBef>
              <a:spcAft>
                <a:spcPts val="0"/>
              </a:spcAft>
              <a:buSzPts val="2420"/>
              <a:buChar char="▪"/>
            </a:pPr>
            <a:r>
              <a:rPr lang="en-US"/>
              <a:t>Provides </a:t>
            </a:r>
            <a:r>
              <a:rPr lang="en-US"/>
              <a:t>normalcy</a:t>
            </a:r>
            <a:r>
              <a:rPr lang="en-US"/>
              <a:t> and structure for maintaining sleep and wellness</a:t>
            </a:r>
            <a:endParaRPr/>
          </a:p>
        </p:txBody>
      </p:sp>
      <p:sp>
        <p:nvSpPr>
          <p:cNvPr id="170" name="Google Shape;170;p2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Agenda</a:t>
            </a:r>
            <a:endParaRPr/>
          </a:p>
        </p:txBody>
      </p:sp>
      <p:sp>
        <p:nvSpPr>
          <p:cNvPr id="177" name="Google Shape;177;p21"/>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4B2A85"/>
              </a:solidFill>
            </a:endParaRPr>
          </a:p>
          <a:p>
            <a:pPr indent="-327660" lvl="0" marL="342900" rtl="0" algn="l">
              <a:spcBef>
                <a:spcPts val="0"/>
              </a:spcBef>
              <a:spcAft>
                <a:spcPts val="0"/>
              </a:spcAft>
              <a:buClr>
                <a:schemeClr val="dk1"/>
              </a:buClr>
              <a:buSzPts val="1560"/>
              <a:buFont typeface="Arial"/>
              <a:buChar char="❖"/>
            </a:pPr>
            <a:r>
              <a:rPr lang="en-US"/>
              <a:t>Procrastination</a:t>
            </a:r>
            <a:br>
              <a:rPr lang="en-US">
                <a:solidFill>
                  <a:srgbClr val="000000"/>
                </a:solidFill>
              </a:rPr>
            </a:br>
            <a:endParaRPr>
              <a:solidFill>
                <a:srgbClr val="000000"/>
              </a:solidFill>
            </a:endParaRPr>
          </a:p>
          <a:p>
            <a:pPr indent="-441960" lvl="0" marL="457200" rtl="0" algn="l">
              <a:spcBef>
                <a:spcPts val="0"/>
              </a:spcBef>
              <a:spcAft>
                <a:spcPts val="0"/>
              </a:spcAft>
              <a:buClr>
                <a:srgbClr val="4B2A85"/>
              </a:buClr>
              <a:buSzPts val="1560"/>
              <a:buChar char="❖"/>
            </a:pPr>
            <a:r>
              <a:rPr b="1" lang="en-US">
                <a:solidFill>
                  <a:srgbClr val="4B2A85"/>
                </a:solidFill>
              </a:rPr>
              <a:t>Intro to Networking</a:t>
            </a:r>
            <a:endParaRPr b="1">
              <a:solidFill>
                <a:srgbClr val="4B2A85"/>
              </a:solidFill>
            </a:endParaRPr>
          </a:p>
          <a:p>
            <a:pPr indent="-382268" lvl="1" marL="914400" rtl="0" algn="l">
              <a:spcBef>
                <a:spcPts val="0"/>
              </a:spcBef>
              <a:spcAft>
                <a:spcPts val="0"/>
              </a:spcAft>
              <a:buClr>
                <a:srgbClr val="000000"/>
              </a:buClr>
              <a:buSzPts val="2420"/>
              <a:buChar char="▪"/>
            </a:pPr>
            <a:r>
              <a:rPr b="1" lang="en-US">
                <a:solidFill>
                  <a:srgbClr val="4B2A85"/>
                </a:solidFill>
              </a:rPr>
              <a:t>Connecting our Computer to the Internet</a:t>
            </a:r>
            <a:br>
              <a:rPr lang="en-US">
                <a:solidFill>
                  <a:srgbClr val="000000"/>
                </a:solidFill>
              </a:rPr>
            </a:br>
            <a:endParaRPr>
              <a:solidFill>
                <a:srgbClr val="000000"/>
              </a:solidFill>
            </a:endParaRPr>
          </a:p>
          <a:p>
            <a:pPr indent="-441960" lvl="0" marL="457200" rtl="0" algn="l">
              <a:spcBef>
                <a:spcPts val="0"/>
              </a:spcBef>
              <a:spcAft>
                <a:spcPts val="0"/>
              </a:spcAft>
              <a:buClr>
                <a:schemeClr val="dk1"/>
              </a:buClr>
              <a:buSzPts val="1560"/>
              <a:buChar char="❖"/>
            </a:pPr>
            <a:r>
              <a:rPr lang="en-US">
                <a:solidFill>
                  <a:srgbClr val="000000"/>
                </a:solidFill>
              </a:rPr>
              <a:t>Stress Response Cycle Discussion </a:t>
            </a:r>
            <a:endParaRPr>
              <a:solidFill>
                <a:srgbClr val="000000"/>
              </a:solidFill>
            </a:endParaRPr>
          </a:p>
          <a:p>
            <a:pPr indent="0" lvl="0" marL="0" rtl="0" algn="l">
              <a:spcBef>
                <a:spcPts val="0"/>
              </a:spcBef>
              <a:spcAft>
                <a:spcPts val="0"/>
              </a:spcAft>
              <a:buNone/>
            </a:pPr>
            <a:r>
              <a:t/>
            </a:r>
            <a:endParaRPr/>
          </a:p>
          <a:p>
            <a:pPr indent="0" lvl="0" marL="457200" rtl="0" algn="l">
              <a:spcBef>
                <a:spcPts val="0"/>
              </a:spcBef>
              <a:spcAft>
                <a:spcPts val="0"/>
              </a:spcAft>
              <a:buClr>
                <a:schemeClr val="dk1"/>
              </a:buClr>
              <a:buSzPts val="1560"/>
              <a:buFont typeface="Arial"/>
              <a:buNone/>
            </a:pPr>
            <a:r>
              <a:t/>
            </a:r>
            <a:endParaRPr/>
          </a:p>
          <a:p>
            <a:pPr indent="0" lvl="0" marL="0" rtl="0" algn="l">
              <a:spcBef>
                <a:spcPts val="0"/>
              </a:spcBef>
              <a:spcAft>
                <a:spcPts val="0"/>
              </a:spcAft>
              <a:buClr>
                <a:schemeClr val="dk1"/>
              </a:buClr>
              <a:buSzPts val="1560"/>
              <a:buFont typeface="Arial"/>
              <a:buNone/>
            </a:pPr>
            <a:r>
              <a:t/>
            </a:r>
            <a:endParaRPr sz="2200"/>
          </a:p>
          <a:p>
            <a:pPr indent="-243840" lvl="1" marL="800100" rtl="0" algn="l">
              <a:spcBef>
                <a:spcPts val="520"/>
              </a:spcBef>
              <a:spcAft>
                <a:spcPts val="0"/>
              </a:spcAft>
              <a:buClr>
                <a:schemeClr val="dk1"/>
              </a:buClr>
              <a:buSzPts val="1560"/>
              <a:buFont typeface="Arial"/>
              <a:buNone/>
            </a:pPr>
            <a:r>
              <a:t/>
            </a:r>
            <a:endParaRPr/>
          </a:p>
          <a:p>
            <a:pPr indent="0" lvl="0" marL="0" rtl="0" algn="l">
              <a:spcBef>
                <a:spcPts val="520"/>
              </a:spcBef>
              <a:spcAft>
                <a:spcPts val="0"/>
              </a:spcAft>
              <a:buNone/>
            </a:pPr>
            <a:r>
              <a:t/>
            </a:r>
            <a:endParaRPr/>
          </a:p>
        </p:txBody>
      </p:sp>
      <p:sp>
        <p:nvSpPr>
          <p:cNvPr id="178" name="Google Shape;178;p2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Intro to Networking</a:t>
            </a:r>
            <a:endParaRPr/>
          </a:p>
        </p:txBody>
      </p:sp>
      <p:sp>
        <p:nvSpPr>
          <p:cNvPr id="185" name="Google Shape;185;p22"/>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We won’t go very deep on this topic</a:t>
            </a:r>
            <a:endParaRPr/>
          </a:p>
          <a:p>
            <a:pPr indent="-382269" lvl="1" marL="914400" rtl="0" algn="l">
              <a:spcBef>
                <a:spcPts val="0"/>
              </a:spcBef>
              <a:spcAft>
                <a:spcPts val="0"/>
              </a:spcAft>
              <a:buSzPts val="2420"/>
              <a:buChar char="○"/>
            </a:pPr>
            <a:r>
              <a:rPr lang="en-US"/>
              <a:t>Take CSE 333 (Systems Programming), CSE 461 (Computer Networks), and CSE 452 (Distributed Systems) to learn more!</a:t>
            </a:r>
            <a:endParaRPr/>
          </a:p>
          <a:p>
            <a:pPr indent="0" lvl="0" marL="0" rtl="0" algn="l">
              <a:spcBef>
                <a:spcPts val="520"/>
              </a:spcBef>
              <a:spcAft>
                <a:spcPts val="0"/>
              </a:spcAft>
              <a:buNone/>
            </a:pPr>
            <a:r>
              <a:t/>
            </a:r>
            <a:endParaRPr/>
          </a:p>
          <a:p>
            <a:pPr indent="-327660" lvl="0" marL="457200" rtl="0" algn="l">
              <a:spcBef>
                <a:spcPts val="520"/>
              </a:spcBef>
              <a:spcAft>
                <a:spcPts val="0"/>
              </a:spcAft>
              <a:buSzPts val="1560"/>
              <a:buChar char="●"/>
            </a:pPr>
            <a:r>
              <a:rPr lang="en-US"/>
              <a:t>Our focus:</a:t>
            </a:r>
            <a:endParaRPr/>
          </a:p>
          <a:p>
            <a:pPr indent="-381000" lvl="0" marL="914400" rtl="0" algn="l">
              <a:spcBef>
                <a:spcPts val="1000"/>
              </a:spcBef>
              <a:spcAft>
                <a:spcPts val="0"/>
              </a:spcAft>
              <a:buSzPts val="2400"/>
              <a:buFont typeface="Calibri"/>
              <a:buAutoNum type="arabicPeriod"/>
            </a:pPr>
            <a:r>
              <a:rPr lang="en-US" sz="2400"/>
              <a:t>Brief intro to what connecting to the internet looks like under the hood</a:t>
            </a:r>
            <a:endParaRPr sz="2400"/>
          </a:p>
          <a:p>
            <a:pPr indent="-381000" lvl="0" marL="914400" rtl="0" algn="l">
              <a:spcBef>
                <a:spcPts val="1000"/>
              </a:spcBef>
              <a:spcAft>
                <a:spcPts val="0"/>
              </a:spcAft>
              <a:buSzPts val="2400"/>
              <a:buFont typeface="Calibri"/>
              <a:buAutoNum type="arabicPeriod"/>
            </a:pPr>
            <a:r>
              <a:rPr lang="en-US" sz="2400"/>
              <a:t>What that connection might look like implemented in our computer!</a:t>
            </a:r>
            <a:endParaRPr sz="2400"/>
          </a:p>
        </p:txBody>
      </p:sp>
      <p:sp>
        <p:nvSpPr>
          <p:cNvPr id="186" name="Google Shape;186;p22"/>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3"/>
          <p:cNvSpPr/>
          <p:nvPr/>
        </p:nvSpPr>
        <p:spPr>
          <a:xfrm>
            <a:off x="4195525" y="4580723"/>
            <a:ext cx="1057500" cy="1057500"/>
          </a:xfrm>
          <a:prstGeom prst="downArrow">
            <a:avLst>
              <a:gd fmla="val 50000" name="adj1"/>
              <a:gd fmla="val 50000" name="adj2"/>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93" name="Google Shape;193;p23"/>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Really, Really Long Wires</a:t>
            </a:r>
            <a:endParaRPr/>
          </a:p>
        </p:txBody>
      </p:sp>
      <p:sp>
        <p:nvSpPr>
          <p:cNvPr id="194" name="Google Shape;194;p23"/>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At a fundamental level, there’s nothing magic about the Internet -- it’s the same concepts we used to build our CPU, just with longer wires.</a:t>
            </a:r>
            <a:endParaRPr/>
          </a:p>
          <a:p>
            <a:pPr indent="-382269" lvl="1" marL="914400" rtl="0" algn="l">
              <a:spcBef>
                <a:spcPts val="0"/>
              </a:spcBef>
              <a:spcAft>
                <a:spcPts val="0"/>
              </a:spcAft>
              <a:buSzPts val="2420"/>
              <a:buChar char="○"/>
            </a:pPr>
            <a:r>
              <a:rPr lang="en-US"/>
              <a:t>Still 1s and 0s, still just combinational + sequential logic!</a:t>
            </a:r>
            <a:endParaRPr/>
          </a:p>
        </p:txBody>
      </p:sp>
      <p:sp>
        <p:nvSpPr>
          <p:cNvPr id="195" name="Google Shape;195;p23"/>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id="196" name="Google Shape;196;p23"/>
          <p:cNvPicPr preferRelativeResize="0"/>
          <p:nvPr/>
        </p:nvPicPr>
        <p:blipFill>
          <a:blip r:embed="rId3">
            <a:alphaModFix/>
          </a:blip>
          <a:stretch>
            <a:fillRect/>
          </a:stretch>
        </p:blipFill>
        <p:spPr>
          <a:xfrm>
            <a:off x="5019500" y="3042675"/>
            <a:ext cx="957825" cy="1250149"/>
          </a:xfrm>
          <a:prstGeom prst="rect">
            <a:avLst/>
          </a:prstGeom>
          <a:noFill/>
          <a:ln>
            <a:noFill/>
          </a:ln>
        </p:spPr>
      </p:pic>
      <p:cxnSp>
        <p:nvCxnSpPr>
          <p:cNvPr id="197" name="Google Shape;197;p23"/>
          <p:cNvCxnSpPr/>
          <p:nvPr/>
        </p:nvCxnSpPr>
        <p:spPr>
          <a:xfrm>
            <a:off x="4468825" y="4019000"/>
            <a:ext cx="679800" cy="0"/>
          </a:xfrm>
          <a:prstGeom prst="straightConnector1">
            <a:avLst/>
          </a:prstGeom>
          <a:noFill/>
          <a:ln cap="flat" cmpd="sng" w="28575">
            <a:solidFill>
              <a:schemeClr val="dk2"/>
            </a:solidFill>
            <a:prstDash val="solid"/>
            <a:round/>
            <a:headEnd len="med" w="med" type="none"/>
            <a:tailEnd len="med" w="med" type="none"/>
          </a:ln>
        </p:spPr>
      </p:cxnSp>
      <p:pic>
        <p:nvPicPr>
          <p:cNvPr id="198" name="Google Shape;198;p23"/>
          <p:cNvPicPr preferRelativeResize="0"/>
          <p:nvPr/>
        </p:nvPicPr>
        <p:blipFill>
          <a:blip r:embed="rId4">
            <a:alphaModFix/>
          </a:blip>
          <a:stretch>
            <a:fillRect/>
          </a:stretch>
        </p:blipFill>
        <p:spPr>
          <a:xfrm>
            <a:off x="3471225" y="3806313"/>
            <a:ext cx="1046175" cy="425375"/>
          </a:xfrm>
          <a:prstGeom prst="rect">
            <a:avLst/>
          </a:prstGeom>
          <a:noFill/>
          <a:ln>
            <a:noFill/>
          </a:ln>
        </p:spPr>
      </p:pic>
      <p:pic>
        <p:nvPicPr>
          <p:cNvPr id="199" name="Google Shape;199;p23"/>
          <p:cNvPicPr preferRelativeResize="0"/>
          <p:nvPr/>
        </p:nvPicPr>
        <p:blipFill>
          <a:blip r:embed="rId5">
            <a:alphaModFix/>
          </a:blip>
          <a:stretch>
            <a:fillRect/>
          </a:stretch>
        </p:blipFill>
        <p:spPr>
          <a:xfrm>
            <a:off x="151325" y="4600763"/>
            <a:ext cx="836800" cy="836800"/>
          </a:xfrm>
          <a:prstGeom prst="rect">
            <a:avLst/>
          </a:prstGeom>
          <a:noFill/>
          <a:ln>
            <a:noFill/>
          </a:ln>
        </p:spPr>
      </p:pic>
      <p:pic>
        <p:nvPicPr>
          <p:cNvPr id="200" name="Google Shape;200;p23"/>
          <p:cNvPicPr preferRelativeResize="0"/>
          <p:nvPr/>
        </p:nvPicPr>
        <p:blipFill>
          <a:blip r:embed="rId6">
            <a:alphaModFix/>
          </a:blip>
          <a:stretch>
            <a:fillRect/>
          </a:stretch>
        </p:blipFill>
        <p:spPr>
          <a:xfrm>
            <a:off x="8288925" y="4757799"/>
            <a:ext cx="679800" cy="679777"/>
          </a:xfrm>
          <a:prstGeom prst="rect">
            <a:avLst/>
          </a:prstGeom>
          <a:noFill/>
          <a:ln>
            <a:noFill/>
          </a:ln>
        </p:spPr>
      </p:pic>
      <p:sp>
        <p:nvSpPr>
          <p:cNvPr id="201" name="Google Shape;201;p23"/>
          <p:cNvSpPr/>
          <p:nvPr/>
        </p:nvSpPr>
        <p:spPr>
          <a:xfrm>
            <a:off x="1342700" y="5507775"/>
            <a:ext cx="1277400" cy="836700"/>
          </a:xfrm>
          <a:prstGeom prst="rect">
            <a:avLst/>
          </a:prstGeom>
          <a:solidFill>
            <a:srgbClr val="FFE599"/>
          </a:solidFill>
          <a:ln cap="flat" cmpd="sng" w="28575">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Calibri"/>
                <a:ea typeface="Calibri"/>
                <a:cs typeface="Calibri"/>
                <a:sym typeface="Calibri"/>
              </a:rPr>
              <a:t>Combinational &amp; Sequential Logic</a:t>
            </a:r>
            <a:endParaRPr sz="1100">
              <a:latin typeface="Calibri"/>
              <a:ea typeface="Calibri"/>
              <a:cs typeface="Calibri"/>
              <a:sym typeface="Calibri"/>
            </a:endParaRPr>
          </a:p>
        </p:txBody>
      </p:sp>
      <p:cxnSp>
        <p:nvCxnSpPr>
          <p:cNvPr id="202" name="Google Shape;202;p23"/>
          <p:cNvCxnSpPr>
            <a:stCxn id="201" idx="3"/>
            <a:endCxn id="203" idx="1"/>
          </p:cNvCxnSpPr>
          <p:nvPr/>
        </p:nvCxnSpPr>
        <p:spPr>
          <a:xfrm>
            <a:off x="2620100" y="5926125"/>
            <a:ext cx="3954000" cy="0"/>
          </a:xfrm>
          <a:prstGeom prst="straightConnector1">
            <a:avLst/>
          </a:prstGeom>
          <a:noFill/>
          <a:ln cap="flat" cmpd="sng" w="28575">
            <a:solidFill>
              <a:schemeClr val="dk2"/>
            </a:solidFill>
            <a:prstDash val="solid"/>
            <a:round/>
            <a:headEnd len="med" w="med" type="none"/>
            <a:tailEnd len="med" w="med" type="none"/>
          </a:ln>
        </p:spPr>
      </p:cxnSp>
      <p:sp>
        <p:nvSpPr>
          <p:cNvPr id="204" name="Google Shape;204;p23"/>
          <p:cNvSpPr/>
          <p:nvPr/>
        </p:nvSpPr>
        <p:spPr>
          <a:xfrm>
            <a:off x="238725" y="5507775"/>
            <a:ext cx="1002000" cy="836700"/>
          </a:xfrm>
          <a:prstGeom prst="rect">
            <a:avLst/>
          </a:prstGeom>
          <a:solidFill>
            <a:srgbClr val="EFEFE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Calibri"/>
                <a:ea typeface="Calibri"/>
                <a:cs typeface="Calibri"/>
                <a:sym typeface="Calibri"/>
              </a:rPr>
              <a:t>Computer.hdl</a:t>
            </a:r>
            <a:endParaRPr sz="1100">
              <a:latin typeface="Calibri"/>
              <a:ea typeface="Calibri"/>
              <a:cs typeface="Calibri"/>
              <a:sym typeface="Calibri"/>
            </a:endParaRPr>
          </a:p>
        </p:txBody>
      </p:sp>
      <p:sp>
        <p:nvSpPr>
          <p:cNvPr id="203" name="Google Shape;203;p23"/>
          <p:cNvSpPr/>
          <p:nvPr/>
        </p:nvSpPr>
        <p:spPr>
          <a:xfrm>
            <a:off x="6574213" y="5507775"/>
            <a:ext cx="1277400" cy="836700"/>
          </a:xfrm>
          <a:prstGeom prst="rect">
            <a:avLst/>
          </a:prstGeom>
          <a:solidFill>
            <a:srgbClr val="FFE599"/>
          </a:solidFill>
          <a:ln cap="flat" cmpd="sng" w="28575">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Calibri"/>
                <a:ea typeface="Calibri"/>
                <a:cs typeface="Calibri"/>
                <a:sym typeface="Calibri"/>
              </a:rPr>
              <a:t>Combinational &amp; Sequential Logic</a:t>
            </a:r>
            <a:endParaRPr sz="1100">
              <a:latin typeface="Calibri"/>
              <a:ea typeface="Calibri"/>
              <a:cs typeface="Calibri"/>
              <a:sym typeface="Calibri"/>
            </a:endParaRPr>
          </a:p>
        </p:txBody>
      </p:sp>
      <p:sp>
        <p:nvSpPr>
          <p:cNvPr id="205" name="Google Shape;205;p23"/>
          <p:cNvSpPr/>
          <p:nvPr/>
        </p:nvSpPr>
        <p:spPr>
          <a:xfrm>
            <a:off x="7966713" y="5507775"/>
            <a:ext cx="1002000" cy="836700"/>
          </a:xfrm>
          <a:prstGeom prst="rect">
            <a:avLst/>
          </a:prstGeom>
          <a:solidFill>
            <a:srgbClr val="EFEFE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Calibri"/>
                <a:ea typeface="Calibri"/>
                <a:cs typeface="Calibri"/>
                <a:sym typeface="Calibri"/>
              </a:rPr>
              <a:t>Computer.hdl</a:t>
            </a:r>
            <a:endParaRPr sz="1100">
              <a:latin typeface="Calibri"/>
              <a:ea typeface="Calibri"/>
              <a:cs typeface="Calibri"/>
              <a:sym typeface="Calibri"/>
            </a:endParaRPr>
          </a:p>
        </p:txBody>
      </p:sp>
      <p:cxnSp>
        <p:nvCxnSpPr>
          <p:cNvPr id="206" name="Google Shape;206;p23"/>
          <p:cNvCxnSpPr>
            <a:stCxn id="204" idx="3"/>
            <a:endCxn id="201" idx="1"/>
          </p:cNvCxnSpPr>
          <p:nvPr/>
        </p:nvCxnSpPr>
        <p:spPr>
          <a:xfrm>
            <a:off x="1240725" y="5926125"/>
            <a:ext cx="102000" cy="0"/>
          </a:xfrm>
          <a:prstGeom prst="straightConnector1">
            <a:avLst/>
          </a:prstGeom>
          <a:noFill/>
          <a:ln cap="flat" cmpd="sng" w="28575">
            <a:solidFill>
              <a:schemeClr val="dk2"/>
            </a:solidFill>
            <a:prstDash val="solid"/>
            <a:round/>
            <a:headEnd len="med" w="med" type="none"/>
            <a:tailEnd len="med" w="med" type="none"/>
          </a:ln>
        </p:spPr>
      </p:cxnSp>
      <p:cxnSp>
        <p:nvCxnSpPr>
          <p:cNvPr id="207" name="Google Shape;207;p23"/>
          <p:cNvCxnSpPr/>
          <p:nvPr/>
        </p:nvCxnSpPr>
        <p:spPr>
          <a:xfrm>
            <a:off x="7858175" y="5926125"/>
            <a:ext cx="102000" cy="0"/>
          </a:xfrm>
          <a:prstGeom prst="straightConnector1">
            <a:avLst/>
          </a:prstGeom>
          <a:noFill/>
          <a:ln cap="flat" cmpd="sng" w="28575">
            <a:solidFill>
              <a:schemeClr val="dk2"/>
            </a:solidFill>
            <a:prstDash val="solid"/>
            <a:round/>
            <a:headEnd len="med" w="med" type="none"/>
            <a:tailEnd len="med" w="med" type="none"/>
          </a:ln>
        </p:spPr>
      </p:cxnSp>
      <p:pic>
        <p:nvPicPr>
          <p:cNvPr id="208" name="Google Shape;208;p23"/>
          <p:cNvPicPr preferRelativeResize="0"/>
          <p:nvPr/>
        </p:nvPicPr>
        <p:blipFill>
          <a:blip r:embed="rId7">
            <a:alphaModFix/>
          </a:blip>
          <a:stretch>
            <a:fillRect/>
          </a:stretch>
        </p:blipFill>
        <p:spPr>
          <a:xfrm>
            <a:off x="815225" y="4910075"/>
            <a:ext cx="527500" cy="527500"/>
          </a:xfrm>
          <a:prstGeom prst="rect">
            <a:avLst/>
          </a:prstGeom>
          <a:noFill/>
          <a:ln>
            <a:noFill/>
          </a:ln>
        </p:spPr>
      </p:pic>
      <p:pic>
        <p:nvPicPr>
          <p:cNvPr id="209" name="Google Shape;209;p23"/>
          <p:cNvPicPr preferRelativeResize="0"/>
          <p:nvPr/>
        </p:nvPicPr>
        <p:blipFill>
          <a:blip r:embed="rId8">
            <a:alphaModFix/>
          </a:blip>
          <a:stretch>
            <a:fillRect/>
          </a:stretch>
        </p:blipFill>
        <p:spPr>
          <a:xfrm>
            <a:off x="7761425" y="4910075"/>
            <a:ext cx="527500" cy="527500"/>
          </a:xfrm>
          <a:prstGeom prst="rect">
            <a:avLst/>
          </a:prstGeom>
          <a:noFill/>
          <a:ln>
            <a:noFill/>
          </a:ln>
        </p:spPr>
      </p:pic>
      <p:sp>
        <p:nvSpPr>
          <p:cNvPr id="210" name="Google Shape;210;p23"/>
          <p:cNvSpPr txBox="1"/>
          <p:nvPr/>
        </p:nvSpPr>
        <p:spPr>
          <a:xfrm>
            <a:off x="4305925" y="4626250"/>
            <a:ext cx="836700" cy="63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latin typeface="Calibri"/>
                <a:ea typeface="Calibri"/>
                <a:cs typeface="Calibri"/>
                <a:sym typeface="Calibri"/>
              </a:rPr>
              <a:t>≈</a:t>
            </a:r>
            <a:endParaRPr sz="5000">
              <a:latin typeface="Calibri"/>
              <a:ea typeface="Calibri"/>
              <a:cs typeface="Calibri"/>
              <a:sym typeface="Calibri"/>
            </a:endParaRPr>
          </a:p>
        </p:txBody>
      </p:sp>
      <p:pic>
        <p:nvPicPr>
          <p:cNvPr id="211" name="Google Shape;211;p23"/>
          <p:cNvPicPr preferRelativeResize="0"/>
          <p:nvPr/>
        </p:nvPicPr>
        <p:blipFill>
          <a:blip r:embed="rId9">
            <a:alphaModFix/>
          </a:blip>
          <a:stretch>
            <a:fillRect/>
          </a:stretch>
        </p:blipFill>
        <p:spPr>
          <a:xfrm>
            <a:off x="631713" y="6122800"/>
            <a:ext cx="777924" cy="803199"/>
          </a:xfrm>
          <a:prstGeom prst="rect">
            <a:avLst/>
          </a:prstGeom>
          <a:noFill/>
          <a:ln>
            <a:noFill/>
          </a:ln>
        </p:spPr>
      </p:pic>
      <p:pic>
        <p:nvPicPr>
          <p:cNvPr id="212" name="Google Shape;212;p23"/>
          <p:cNvPicPr preferRelativeResize="0"/>
          <p:nvPr/>
        </p:nvPicPr>
        <p:blipFill>
          <a:blip r:embed="rId10">
            <a:alphaModFix/>
          </a:blip>
          <a:stretch>
            <a:fillRect/>
          </a:stretch>
        </p:blipFill>
        <p:spPr>
          <a:xfrm>
            <a:off x="6818213" y="5796862"/>
            <a:ext cx="2181924" cy="1455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cxnSp>
        <p:nvCxnSpPr>
          <p:cNvPr id="218" name="Google Shape;218;p24"/>
          <p:cNvCxnSpPr>
            <a:endCxn id="219" idx="2"/>
          </p:cNvCxnSpPr>
          <p:nvPr/>
        </p:nvCxnSpPr>
        <p:spPr>
          <a:xfrm rot="10800000">
            <a:off x="5787550" y="2249675"/>
            <a:ext cx="3019200" cy="1565400"/>
          </a:xfrm>
          <a:prstGeom prst="straightConnector1">
            <a:avLst/>
          </a:prstGeom>
          <a:noFill/>
          <a:ln cap="flat" cmpd="sng" w="38100">
            <a:solidFill>
              <a:srgbClr val="B7B7B7"/>
            </a:solidFill>
            <a:prstDash val="solid"/>
            <a:round/>
            <a:headEnd len="med" w="med" type="none"/>
            <a:tailEnd len="med" w="med" type="none"/>
          </a:ln>
        </p:spPr>
      </p:cxnSp>
      <p:cxnSp>
        <p:nvCxnSpPr>
          <p:cNvPr id="220" name="Google Shape;220;p24"/>
          <p:cNvCxnSpPr>
            <a:endCxn id="221" idx="2"/>
          </p:cNvCxnSpPr>
          <p:nvPr/>
        </p:nvCxnSpPr>
        <p:spPr>
          <a:xfrm flipH="1" rot="10800000">
            <a:off x="6233275" y="4171300"/>
            <a:ext cx="327600" cy="1554900"/>
          </a:xfrm>
          <a:prstGeom prst="straightConnector1">
            <a:avLst/>
          </a:prstGeom>
          <a:noFill/>
          <a:ln cap="flat" cmpd="sng" w="38100">
            <a:solidFill>
              <a:srgbClr val="B7B7B7"/>
            </a:solidFill>
            <a:prstDash val="solid"/>
            <a:round/>
            <a:headEnd len="med" w="med" type="none"/>
            <a:tailEnd len="med" w="med" type="none"/>
          </a:ln>
        </p:spPr>
      </p:cxnSp>
      <p:cxnSp>
        <p:nvCxnSpPr>
          <p:cNvPr id="222" name="Google Shape;222;p24"/>
          <p:cNvCxnSpPr>
            <a:endCxn id="221" idx="2"/>
          </p:cNvCxnSpPr>
          <p:nvPr/>
        </p:nvCxnSpPr>
        <p:spPr>
          <a:xfrm flipH="1" rot="10800000">
            <a:off x="6513175" y="4171300"/>
            <a:ext cx="47700" cy="1551600"/>
          </a:xfrm>
          <a:prstGeom prst="straightConnector1">
            <a:avLst/>
          </a:prstGeom>
          <a:noFill/>
          <a:ln cap="flat" cmpd="sng" w="38100">
            <a:solidFill>
              <a:srgbClr val="B7B7B7"/>
            </a:solidFill>
            <a:prstDash val="solid"/>
            <a:round/>
            <a:headEnd len="med" w="med" type="none"/>
            <a:tailEnd len="med" w="med" type="none"/>
          </a:ln>
        </p:spPr>
      </p:cxnSp>
      <p:cxnSp>
        <p:nvCxnSpPr>
          <p:cNvPr id="223" name="Google Shape;223;p24"/>
          <p:cNvCxnSpPr>
            <a:endCxn id="221" idx="2"/>
          </p:cNvCxnSpPr>
          <p:nvPr/>
        </p:nvCxnSpPr>
        <p:spPr>
          <a:xfrm rot="10800000">
            <a:off x="6560875" y="4171300"/>
            <a:ext cx="56700" cy="1556100"/>
          </a:xfrm>
          <a:prstGeom prst="straightConnector1">
            <a:avLst/>
          </a:prstGeom>
          <a:noFill/>
          <a:ln cap="flat" cmpd="sng" w="38100">
            <a:solidFill>
              <a:srgbClr val="B7B7B7"/>
            </a:solidFill>
            <a:prstDash val="solid"/>
            <a:round/>
            <a:headEnd len="med" w="med" type="none"/>
            <a:tailEnd len="med" w="med" type="none"/>
          </a:ln>
        </p:spPr>
      </p:cxnSp>
      <p:cxnSp>
        <p:nvCxnSpPr>
          <p:cNvPr id="224" name="Google Shape;224;p24"/>
          <p:cNvCxnSpPr>
            <a:endCxn id="221" idx="2"/>
          </p:cNvCxnSpPr>
          <p:nvPr/>
        </p:nvCxnSpPr>
        <p:spPr>
          <a:xfrm rot="10800000">
            <a:off x="6560875" y="4171300"/>
            <a:ext cx="320100" cy="1560600"/>
          </a:xfrm>
          <a:prstGeom prst="straightConnector1">
            <a:avLst/>
          </a:prstGeom>
          <a:noFill/>
          <a:ln cap="flat" cmpd="sng" w="38100">
            <a:solidFill>
              <a:srgbClr val="B7B7B7"/>
            </a:solidFill>
            <a:prstDash val="solid"/>
            <a:round/>
            <a:headEnd len="med" w="med" type="none"/>
            <a:tailEnd len="med" w="med" type="none"/>
          </a:ln>
        </p:spPr>
      </p:cxnSp>
      <p:cxnSp>
        <p:nvCxnSpPr>
          <p:cNvPr id="225" name="Google Shape;225;p24"/>
          <p:cNvCxnSpPr>
            <a:endCxn id="221" idx="2"/>
          </p:cNvCxnSpPr>
          <p:nvPr/>
        </p:nvCxnSpPr>
        <p:spPr>
          <a:xfrm rot="10800000">
            <a:off x="6560875" y="4171300"/>
            <a:ext cx="429000" cy="1565100"/>
          </a:xfrm>
          <a:prstGeom prst="straightConnector1">
            <a:avLst/>
          </a:prstGeom>
          <a:noFill/>
          <a:ln cap="flat" cmpd="sng" w="38100">
            <a:solidFill>
              <a:srgbClr val="B7B7B7"/>
            </a:solidFill>
            <a:prstDash val="solid"/>
            <a:round/>
            <a:headEnd len="med" w="med" type="none"/>
            <a:tailEnd len="med" w="med" type="none"/>
          </a:ln>
        </p:spPr>
      </p:cxnSp>
      <p:cxnSp>
        <p:nvCxnSpPr>
          <p:cNvPr id="226" name="Google Shape;226;p24"/>
          <p:cNvCxnSpPr>
            <a:endCxn id="221" idx="2"/>
          </p:cNvCxnSpPr>
          <p:nvPr/>
        </p:nvCxnSpPr>
        <p:spPr>
          <a:xfrm rot="10800000">
            <a:off x="6560875" y="4171300"/>
            <a:ext cx="701700" cy="1556100"/>
          </a:xfrm>
          <a:prstGeom prst="straightConnector1">
            <a:avLst/>
          </a:prstGeom>
          <a:noFill/>
          <a:ln cap="flat" cmpd="sng" w="38100">
            <a:solidFill>
              <a:srgbClr val="B7B7B7"/>
            </a:solidFill>
            <a:prstDash val="solid"/>
            <a:round/>
            <a:headEnd len="med" w="med" type="none"/>
            <a:tailEnd len="med" w="med" type="none"/>
          </a:ln>
        </p:spPr>
      </p:cxnSp>
      <p:cxnSp>
        <p:nvCxnSpPr>
          <p:cNvPr id="227" name="Google Shape;227;p24"/>
          <p:cNvCxnSpPr>
            <a:endCxn id="221" idx="2"/>
          </p:cNvCxnSpPr>
          <p:nvPr/>
        </p:nvCxnSpPr>
        <p:spPr>
          <a:xfrm flipH="1" rot="10800000">
            <a:off x="6136075" y="4171300"/>
            <a:ext cx="424800" cy="1556100"/>
          </a:xfrm>
          <a:prstGeom prst="straightConnector1">
            <a:avLst/>
          </a:prstGeom>
          <a:noFill/>
          <a:ln cap="flat" cmpd="sng" w="38100">
            <a:solidFill>
              <a:srgbClr val="B7B7B7"/>
            </a:solidFill>
            <a:prstDash val="solid"/>
            <a:round/>
            <a:headEnd len="med" w="med" type="none"/>
            <a:tailEnd len="med" w="med" type="none"/>
          </a:ln>
        </p:spPr>
      </p:cxnSp>
      <p:cxnSp>
        <p:nvCxnSpPr>
          <p:cNvPr id="228" name="Google Shape;228;p24"/>
          <p:cNvCxnSpPr>
            <a:endCxn id="221" idx="2"/>
          </p:cNvCxnSpPr>
          <p:nvPr/>
        </p:nvCxnSpPr>
        <p:spPr>
          <a:xfrm flipH="1" rot="10800000">
            <a:off x="5868175" y="4171300"/>
            <a:ext cx="692700" cy="1560600"/>
          </a:xfrm>
          <a:prstGeom prst="straightConnector1">
            <a:avLst/>
          </a:prstGeom>
          <a:noFill/>
          <a:ln cap="flat" cmpd="sng" w="38100">
            <a:solidFill>
              <a:srgbClr val="B7B7B7"/>
            </a:solidFill>
            <a:prstDash val="solid"/>
            <a:round/>
            <a:headEnd len="med" w="med" type="none"/>
            <a:tailEnd len="med" w="med" type="none"/>
          </a:ln>
        </p:spPr>
      </p:cxnSp>
      <p:sp>
        <p:nvSpPr>
          <p:cNvPr id="229" name="Google Shape;229;p2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Thinking about the Network: Layers</a:t>
            </a:r>
            <a:endParaRPr/>
          </a:p>
        </p:txBody>
      </p:sp>
      <p:sp>
        <p:nvSpPr>
          <p:cNvPr id="230" name="Google Shape;230;p24"/>
          <p:cNvSpPr txBox="1"/>
          <p:nvPr>
            <p:ph idx="1" type="body"/>
          </p:nvPr>
        </p:nvSpPr>
        <p:spPr>
          <a:xfrm>
            <a:off x="396875" y="1197675"/>
            <a:ext cx="3630300" cy="51363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To manage the complexity, we think about the network in </a:t>
            </a:r>
            <a:r>
              <a:rPr b="1" lang="en-US"/>
              <a:t>layers</a:t>
            </a:r>
            <a:endParaRPr b="1"/>
          </a:p>
          <a:p>
            <a:pPr indent="-327660" lvl="0" marL="457200" rtl="0" algn="l">
              <a:spcBef>
                <a:spcPts val="1000"/>
              </a:spcBef>
              <a:spcAft>
                <a:spcPts val="0"/>
              </a:spcAft>
              <a:buSzPts val="1560"/>
              <a:buChar char="●"/>
            </a:pPr>
            <a:r>
              <a:rPr lang="en-US"/>
              <a:t>It’s all 1’s and 0’s, but each layer is a different way of “framing” or thinking about those 1’s and 0’s</a:t>
            </a:r>
            <a:endParaRPr/>
          </a:p>
          <a:p>
            <a:pPr indent="-382269" lvl="1" marL="914400" rtl="0" algn="l">
              <a:spcBef>
                <a:spcPts val="0"/>
              </a:spcBef>
              <a:spcAft>
                <a:spcPts val="0"/>
              </a:spcAft>
              <a:buSzPts val="2420"/>
              <a:buChar char="○"/>
            </a:pPr>
            <a:r>
              <a:rPr lang="en-US"/>
              <a:t>Each layer zooms out a little more</a:t>
            </a:r>
            <a:endParaRPr/>
          </a:p>
        </p:txBody>
      </p:sp>
      <p:sp>
        <p:nvSpPr>
          <p:cNvPr id="231" name="Google Shape;231;p2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232" name="Google Shape;232;p24"/>
          <p:cNvSpPr txBox="1"/>
          <p:nvPr/>
        </p:nvSpPr>
        <p:spPr>
          <a:xfrm>
            <a:off x="4585304" y="1466800"/>
            <a:ext cx="15444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Application Layer</a:t>
            </a:r>
            <a:endParaRPr b="1">
              <a:latin typeface="Calibri"/>
              <a:ea typeface="Calibri"/>
              <a:cs typeface="Calibri"/>
              <a:sym typeface="Calibri"/>
            </a:endParaRPr>
          </a:p>
        </p:txBody>
      </p:sp>
      <p:sp>
        <p:nvSpPr>
          <p:cNvPr id="233" name="Google Shape;233;p24"/>
          <p:cNvSpPr txBox="1"/>
          <p:nvPr/>
        </p:nvSpPr>
        <p:spPr>
          <a:xfrm>
            <a:off x="4483058" y="5244983"/>
            <a:ext cx="13989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Physical Layer</a:t>
            </a:r>
            <a:endParaRPr b="1">
              <a:latin typeface="Calibri"/>
              <a:ea typeface="Calibri"/>
              <a:cs typeface="Calibri"/>
              <a:sym typeface="Calibri"/>
            </a:endParaRPr>
          </a:p>
        </p:txBody>
      </p:sp>
      <p:sp>
        <p:nvSpPr>
          <p:cNvPr id="234" name="Google Shape;234;p24"/>
          <p:cNvSpPr/>
          <p:nvPr/>
        </p:nvSpPr>
        <p:spPr>
          <a:xfrm>
            <a:off x="5857600" y="5727850"/>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235" name="Google Shape;235;p24"/>
          <p:cNvSpPr/>
          <p:nvPr/>
        </p:nvSpPr>
        <p:spPr>
          <a:xfrm>
            <a:off x="6233425" y="5727850"/>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236" name="Google Shape;236;p24"/>
          <p:cNvSpPr/>
          <p:nvPr/>
        </p:nvSpPr>
        <p:spPr>
          <a:xfrm>
            <a:off x="6609250" y="5727850"/>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237" name="Google Shape;237;p24"/>
          <p:cNvSpPr/>
          <p:nvPr/>
        </p:nvSpPr>
        <p:spPr>
          <a:xfrm>
            <a:off x="6985075" y="5727850"/>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238" name="Google Shape;238;p24"/>
          <p:cNvSpPr/>
          <p:nvPr/>
        </p:nvSpPr>
        <p:spPr>
          <a:xfrm>
            <a:off x="7632875" y="5727850"/>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239" name="Google Shape;239;p24"/>
          <p:cNvSpPr/>
          <p:nvPr/>
        </p:nvSpPr>
        <p:spPr>
          <a:xfrm>
            <a:off x="7999000" y="5727850"/>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240" name="Google Shape;240;p24"/>
          <p:cNvSpPr/>
          <p:nvPr/>
        </p:nvSpPr>
        <p:spPr>
          <a:xfrm>
            <a:off x="8365125" y="5727850"/>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241" name="Google Shape;241;p24"/>
          <p:cNvSpPr/>
          <p:nvPr/>
        </p:nvSpPr>
        <p:spPr>
          <a:xfrm>
            <a:off x="8731250" y="5727850"/>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242" name="Google Shape;242;p24"/>
          <p:cNvSpPr/>
          <p:nvPr/>
        </p:nvSpPr>
        <p:spPr>
          <a:xfrm>
            <a:off x="4121125" y="5727825"/>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243" name="Google Shape;243;p24"/>
          <p:cNvSpPr/>
          <p:nvPr/>
        </p:nvSpPr>
        <p:spPr>
          <a:xfrm>
            <a:off x="4853375" y="5727825"/>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244" name="Google Shape;244;p24"/>
          <p:cNvSpPr/>
          <p:nvPr/>
        </p:nvSpPr>
        <p:spPr>
          <a:xfrm>
            <a:off x="4487250" y="5727825"/>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cxnSp>
        <p:nvCxnSpPr>
          <p:cNvPr id="245" name="Google Shape;245;p24"/>
          <p:cNvCxnSpPr>
            <a:endCxn id="219" idx="2"/>
          </p:cNvCxnSpPr>
          <p:nvPr/>
        </p:nvCxnSpPr>
        <p:spPr>
          <a:xfrm flipH="1" rot="10800000">
            <a:off x="4912450" y="2249675"/>
            <a:ext cx="875100" cy="1556400"/>
          </a:xfrm>
          <a:prstGeom prst="straightConnector1">
            <a:avLst/>
          </a:prstGeom>
          <a:noFill/>
          <a:ln cap="flat" cmpd="sng" w="38100">
            <a:solidFill>
              <a:srgbClr val="B7B7B7"/>
            </a:solidFill>
            <a:prstDash val="solid"/>
            <a:round/>
            <a:headEnd len="med" w="med" type="none"/>
            <a:tailEnd len="med" w="med" type="none"/>
          </a:ln>
        </p:spPr>
      </p:cxnSp>
      <p:cxnSp>
        <p:nvCxnSpPr>
          <p:cNvPr id="246" name="Google Shape;246;p24"/>
          <p:cNvCxnSpPr>
            <a:endCxn id="219" idx="2"/>
          </p:cNvCxnSpPr>
          <p:nvPr/>
        </p:nvCxnSpPr>
        <p:spPr>
          <a:xfrm rot="10800000">
            <a:off x="5787550" y="2249675"/>
            <a:ext cx="1294500" cy="1560900"/>
          </a:xfrm>
          <a:prstGeom prst="straightConnector1">
            <a:avLst/>
          </a:prstGeom>
          <a:noFill/>
          <a:ln cap="flat" cmpd="sng" w="38100">
            <a:solidFill>
              <a:srgbClr val="B7B7B7"/>
            </a:solidFill>
            <a:prstDash val="solid"/>
            <a:round/>
            <a:headEnd len="med" w="med" type="none"/>
            <a:tailEnd len="med" w="med" type="none"/>
          </a:ln>
        </p:spPr>
      </p:cxnSp>
      <p:cxnSp>
        <p:nvCxnSpPr>
          <p:cNvPr id="247" name="Google Shape;247;p24"/>
          <p:cNvCxnSpPr>
            <a:endCxn id="219" idx="2"/>
          </p:cNvCxnSpPr>
          <p:nvPr/>
        </p:nvCxnSpPr>
        <p:spPr>
          <a:xfrm rot="10800000">
            <a:off x="5787550" y="2249675"/>
            <a:ext cx="262200" cy="1556400"/>
          </a:xfrm>
          <a:prstGeom prst="straightConnector1">
            <a:avLst/>
          </a:prstGeom>
          <a:noFill/>
          <a:ln cap="flat" cmpd="sng" w="38100">
            <a:solidFill>
              <a:srgbClr val="B7B7B7"/>
            </a:solidFill>
            <a:prstDash val="solid"/>
            <a:round/>
            <a:headEnd len="med" w="med" type="none"/>
            <a:tailEnd len="med" w="med" type="none"/>
          </a:ln>
        </p:spPr>
      </p:cxnSp>
      <p:cxnSp>
        <p:nvCxnSpPr>
          <p:cNvPr id="248" name="Google Shape;248;p24"/>
          <p:cNvCxnSpPr>
            <a:endCxn id="219" idx="2"/>
          </p:cNvCxnSpPr>
          <p:nvPr/>
        </p:nvCxnSpPr>
        <p:spPr>
          <a:xfrm rot="10800000">
            <a:off x="5787550" y="2249675"/>
            <a:ext cx="1388700" cy="1560900"/>
          </a:xfrm>
          <a:prstGeom prst="straightConnector1">
            <a:avLst/>
          </a:prstGeom>
          <a:noFill/>
          <a:ln cap="flat" cmpd="sng" w="38100">
            <a:solidFill>
              <a:srgbClr val="B7B7B7"/>
            </a:solidFill>
            <a:prstDash val="solid"/>
            <a:round/>
            <a:headEnd len="med" w="med" type="none"/>
            <a:tailEnd len="med" w="med" type="none"/>
          </a:ln>
        </p:spPr>
      </p:cxnSp>
      <p:sp>
        <p:nvSpPr>
          <p:cNvPr id="249" name="Google Shape;249;p24"/>
          <p:cNvSpPr/>
          <p:nvPr/>
        </p:nvSpPr>
        <p:spPr>
          <a:xfrm>
            <a:off x="5219500" y="5727825"/>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cxnSp>
        <p:nvCxnSpPr>
          <p:cNvPr id="250" name="Google Shape;250;p24"/>
          <p:cNvCxnSpPr>
            <a:endCxn id="219" idx="2"/>
          </p:cNvCxnSpPr>
          <p:nvPr/>
        </p:nvCxnSpPr>
        <p:spPr>
          <a:xfrm rot="10800000">
            <a:off x="5787550" y="2249675"/>
            <a:ext cx="166800" cy="1560900"/>
          </a:xfrm>
          <a:prstGeom prst="straightConnector1">
            <a:avLst/>
          </a:prstGeom>
          <a:noFill/>
          <a:ln cap="flat" cmpd="sng" w="38100">
            <a:solidFill>
              <a:srgbClr val="B7B7B7"/>
            </a:solidFill>
            <a:prstDash val="solid"/>
            <a:round/>
            <a:headEnd len="med" w="med" type="none"/>
            <a:tailEnd len="med" w="med" type="none"/>
          </a:ln>
        </p:spPr>
      </p:cxnSp>
      <p:sp>
        <p:nvSpPr>
          <p:cNvPr id="219" name="Google Shape;219;p24"/>
          <p:cNvSpPr/>
          <p:nvPr/>
        </p:nvSpPr>
        <p:spPr>
          <a:xfrm>
            <a:off x="4965850" y="1884575"/>
            <a:ext cx="1643400" cy="365100"/>
          </a:xfrm>
          <a:prstGeom prst="rect">
            <a:avLst/>
          </a:prstGeom>
          <a:solidFill>
            <a:srgbClr val="D9D2E9"/>
          </a:solidFill>
          <a:ln cap="flat" cmpd="sng" w="381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674EA7"/>
                </a:solidFill>
                <a:latin typeface="Consolas"/>
                <a:ea typeface="Consolas"/>
                <a:cs typeface="Consolas"/>
                <a:sym typeface="Consolas"/>
              </a:rPr>
              <a:t>webpage (.html)</a:t>
            </a:r>
            <a:endParaRPr b="1" sz="1200">
              <a:solidFill>
                <a:srgbClr val="674EA7"/>
              </a:solidFill>
              <a:latin typeface="Consolas"/>
              <a:ea typeface="Consolas"/>
              <a:cs typeface="Consolas"/>
              <a:sym typeface="Consolas"/>
            </a:endParaRPr>
          </a:p>
        </p:txBody>
      </p:sp>
      <p:sp>
        <p:nvSpPr>
          <p:cNvPr id="251" name="Google Shape;251;p24"/>
          <p:cNvSpPr/>
          <p:nvPr/>
        </p:nvSpPr>
        <p:spPr>
          <a:xfrm>
            <a:off x="6721725" y="1884550"/>
            <a:ext cx="1643400" cy="365100"/>
          </a:xfrm>
          <a:prstGeom prst="rect">
            <a:avLst/>
          </a:prstGeom>
          <a:solidFill>
            <a:srgbClr val="FCE5CD"/>
          </a:solidFill>
          <a:ln cap="flat" cmpd="sng" w="38100">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45F06"/>
                </a:solidFill>
                <a:latin typeface="Consolas"/>
                <a:ea typeface="Consolas"/>
                <a:cs typeface="Consolas"/>
                <a:sym typeface="Consolas"/>
              </a:rPr>
              <a:t>meme (.png)</a:t>
            </a:r>
            <a:endParaRPr b="1" sz="1200">
              <a:solidFill>
                <a:srgbClr val="B45F06"/>
              </a:solidFill>
              <a:latin typeface="Consolas"/>
              <a:ea typeface="Consolas"/>
              <a:cs typeface="Consolas"/>
              <a:sym typeface="Consolas"/>
            </a:endParaRPr>
          </a:p>
        </p:txBody>
      </p:sp>
      <p:sp>
        <p:nvSpPr>
          <p:cNvPr id="252" name="Google Shape;252;p24"/>
          <p:cNvSpPr/>
          <p:nvPr/>
        </p:nvSpPr>
        <p:spPr>
          <a:xfrm>
            <a:off x="4912450" y="3806200"/>
            <a:ext cx="1042200" cy="365100"/>
          </a:xfrm>
          <a:prstGeom prst="rect">
            <a:avLst/>
          </a:prstGeom>
          <a:solidFill>
            <a:srgbClr val="D9EAD3"/>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8761D"/>
                </a:solidFill>
                <a:latin typeface="Consolas"/>
                <a:ea typeface="Consolas"/>
                <a:cs typeface="Consolas"/>
                <a:sym typeface="Consolas"/>
              </a:rPr>
              <a:t>dest address</a:t>
            </a:r>
            <a:endParaRPr b="1" sz="1200">
              <a:solidFill>
                <a:srgbClr val="38761D"/>
              </a:solidFill>
              <a:latin typeface="Consolas"/>
              <a:ea typeface="Consolas"/>
              <a:cs typeface="Consolas"/>
              <a:sym typeface="Consolas"/>
            </a:endParaRPr>
          </a:p>
        </p:txBody>
      </p:sp>
      <p:sp>
        <p:nvSpPr>
          <p:cNvPr id="221" name="Google Shape;221;p24"/>
          <p:cNvSpPr/>
          <p:nvPr/>
        </p:nvSpPr>
        <p:spPr>
          <a:xfrm>
            <a:off x="6039775" y="3806200"/>
            <a:ext cx="1042200" cy="365100"/>
          </a:xfrm>
          <a:prstGeom prst="rect">
            <a:avLst/>
          </a:prstGeom>
          <a:solidFill>
            <a:srgbClr val="EAD1DC"/>
          </a:solid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A64D79"/>
                </a:solidFill>
                <a:latin typeface="Consolas"/>
                <a:ea typeface="Consolas"/>
                <a:cs typeface="Consolas"/>
                <a:sym typeface="Consolas"/>
              </a:rPr>
              <a:t>source address</a:t>
            </a:r>
            <a:endParaRPr b="1" sz="1200">
              <a:solidFill>
                <a:srgbClr val="A64D79"/>
              </a:solidFill>
              <a:latin typeface="Consolas"/>
              <a:ea typeface="Consolas"/>
              <a:cs typeface="Consolas"/>
              <a:sym typeface="Consolas"/>
            </a:endParaRPr>
          </a:p>
        </p:txBody>
      </p:sp>
      <p:sp>
        <p:nvSpPr>
          <p:cNvPr id="253" name="Google Shape;253;p24"/>
          <p:cNvSpPr/>
          <p:nvPr/>
        </p:nvSpPr>
        <p:spPr>
          <a:xfrm>
            <a:off x="7167100" y="3806200"/>
            <a:ext cx="1643400" cy="365100"/>
          </a:xfrm>
          <a:prstGeom prst="rect">
            <a:avLst/>
          </a:prstGeom>
          <a:solidFill>
            <a:srgbClr val="D0E0E3"/>
          </a:solid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45818E"/>
                </a:solidFill>
                <a:latin typeface="Consolas"/>
                <a:ea typeface="Consolas"/>
                <a:cs typeface="Consolas"/>
                <a:sym typeface="Consolas"/>
              </a:rPr>
              <a:t>data</a:t>
            </a:r>
            <a:endParaRPr b="1" sz="1200">
              <a:solidFill>
                <a:srgbClr val="45818E"/>
              </a:solidFill>
              <a:latin typeface="Consolas"/>
              <a:ea typeface="Consolas"/>
              <a:cs typeface="Consolas"/>
              <a:sym typeface="Consolas"/>
            </a:endParaRPr>
          </a:p>
        </p:txBody>
      </p:sp>
      <p:sp>
        <p:nvSpPr>
          <p:cNvPr id="254" name="Google Shape;254;p24"/>
          <p:cNvSpPr txBox="1"/>
          <p:nvPr/>
        </p:nvSpPr>
        <p:spPr>
          <a:xfrm>
            <a:off x="4483058" y="3280058"/>
            <a:ext cx="13989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Data Link Layer</a:t>
            </a:r>
            <a:endParaRPr b="1">
              <a:latin typeface="Calibri"/>
              <a:ea typeface="Calibri"/>
              <a:cs typeface="Calibri"/>
              <a:sym typeface="Calibri"/>
            </a:endParaRPr>
          </a:p>
        </p:txBody>
      </p:sp>
      <p:pic>
        <p:nvPicPr>
          <p:cNvPr id="255" name="Google Shape;255;p24"/>
          <p:cNvPicPr preferRelativeResize="0"/>
          <p:nvPr/>
        </p:nvPicPr>
        <p:blipFill>
          <a:blip r:embed="rId3">
            <a:alphaModFix/>
          </a:blip>
          <a:stretch>
            <a:fillRect/>
          </a:stretch>
        </p:blipFill>
        <p:spPr>
          <a:xfrm>
            <a:off x="4148213" y="1430962"/>
            <a:ext cx="437075" cy="437075"/>
          </a:xfrm>
          <a:prstGeom prst="rect">
            <a:avLst/>
          </a:prstGeom>
          <a:noFill/>
          <a:ln>
            <a:noFill/>
          </a:ln>
        </p:spPr>
      </p:pic>
      <p:pic>
        <p:nvPicPr>
          <p:cNvPr id="256" name="Google Shape;256;p24"/>
          <p:cNvPicPr preferRelativeResize="0"/>
          <p:nvPr/>
        </p:nvPicPr>
        <p:blipFill>
          <a:blip r:embed="rId3">
            <a:alphaModFix/>
          </a:blip>
          <a:stretch>
            <a:fillRect/>
          </a:stretch>
        </p:blipFill>
        <p:spPr>
          <a:xfrm>
            <a:off x="4121113" y="3244212"/>
            <a:ext cx="437075" cy="437075"/>
          </a:xfrm>
          <a:prstGeom prst="rect">
            <a:avLst/>
          </a:prstGeom>
          <a:noFill/>
          <a:ln>
            <a:noFill/>
          </a:ln>
        </p:spPr>
      </p:pic>
      <p:pic>
        <p:nvPicPr>
          <p:cNvPr id="257" name="Google Shape;257;p24"/>
          <p:cNvPicPr preferRelativeResize="0"/>
          <p:nvPr/>
        </p:nvPicPr>
        <p:blipFill>
          <a:blip r:embed="rId3">
            <a:alphaModFix/>
          </a:blip>
          <a:stretch>
            <a:fillRect/>
          </a:stretch>
        </p:blipFill>
        <p:spPr>
          <a:xfrm>
            <a:off x="4148225" y="5209137"/>
            <a:ext cx="437075" cy="437075"/>
          </a:xfrm>
          <a:prstGeom prst="rect">
            <a:avLst/>
          </a:prstGeom>
          <a:noFill/>
          <a:ln>
            <a:noFill/>
          </a:ln>
        </p:spPr>
      </p:pic>
      <p:sp>
        <p:nvSpPr>
          <p:cNvPr id="258" name="Google Shape;258;p24"/>
          <p:cNvSpPr txBox="1"/>
          <p:nvPr/>
        </p:nvSpPr>
        <p:spPr>
          <a:xfrm>
            <a:off x="128000" y="6147425"/>
            <a:ext cx="2009100" cy="6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a:solidFill>
                  <a:srgbClr val="999999"/>
                </a:solidFill>
                <a:latin typeface="Calibri"/>
                <a:ea typeface="Calibri"/>
                <a:cs typeface="Calibri"/>
                <a:sym typeface="Calibri"/>
              </a:rPr>
              <a:t>*Others exist between here; out of 390B scope</a:t>
            </a:r>
            <a:endParaRPr b="1" i="1">
              <a:solidFill>
                <a:srgbClr val="999999"/>
              </a:solidFill>
              <a:latin typeface="Calibri"/>
              <a:ea typeface="Calibri"/>
              <a:cs typeface="Calibri"/>
              <a:sym typeface="Calibri"/>
            </a:endParaRPr>
          </a:p>
        </p:txBody>
      </p:sp>
      <p:sp>
        <p:nvSpPr>
          <p:cNvPr id="259" name="Google Shape;259;p24"/>
          <p:cNvSpPr txBox="1"/>
          <p:nvPr/>
        </p:nvSpPr>
        <p:spPr>
          <a:xfrm>
            <a:off x="8484150" y="2628038"/>
            <a:ext cx="3798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300">
                <a:solidFill>
                  <a:srgbClr val="999999"/>
                </a:solidFill>
                <a:latin typeface="Calibri"/>
                <a:ea typeface="Calibri"/>
                <a:cs typeface="Calibri"/>
                <a:sym typeface="Calibri"/>
              </a:rPr>
              <a:t>*</a:t>
            </a:r>
            <a:endParaRPr b="1" sz="2300">
              <a:solidFill>
                <a:srgbClr val="99999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5"/>
          <p:cNvSpPr/>
          <p:nvPr/>
        </p:nvSpPr>
        <p:spPr>
          <a:xfrm rot="10800000">
            <a:off x="1952850" y="4868825"/>
            <a:ext cx="4974900" cy="12633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5"/>
          <p:cNvSpPr/>
          <p:nvPr/>
        </p:nvSpPr>
        <p:spPr>
          <a:xfrm>
            <a:off x="3643200" y="5026500"/>
            <a:ext cx="2828700" cy="3126000"/>
          </a:xfrm>
          <a:prstGeom prst="rect">
            <a:avLst/>
          </a:prstGeom>
          <a:solidFill>
            <a:srgbClr val="FCE5CD"/>
          </a:solidFill>
          <a:ln cap="flat" cmpd="sng" w="3810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783F04"/>
                </a:solidFill>
                <a:latin typeface="Consolas"/>
                <a:ea typeface="Consolas"/>
                <a:cs typeface="Consolas"/>
                <a:sym typeface="Consolas"/>
              </a:rPr>
              <a:t>I found it:</a:t>
            </a:r>
            <a:endParaRPr b="1" sz="1200">
              <a:solidFill>
                <a:srgbClr val="783F04"/>
              </a:solidFill>
              <a:latin typeface="Consolas"/>
              <a:ea typeface="Consolas"/>
              <a:cs typeface="Consolas"/>
              <a:sym typeface="Consolas"/>
            </a:endParaRPr>
          </a:p>
        </p:txBody>
      </p:sp>
      <p:sp>
        <p:nvSpPr>
          <p:cNvPr id="267" name="Google Shape;267;p25"/>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Application Layer</a:t>
            </a:r>
            <a:endParaRPr/>
          </a:p>
        </p:txBody>
      </p:sp>
      <p:sp>
        <p:nvSpPr>
          <p:cNvPr id="268" name="Google Shape;268;p25"/>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Conceptually the “top” layer: looking at internet traffic as direct communication between applications</a:t>
            </a:r>
            <a:endParaRPr/>
          </a:p>
          <a:p>
            <a:pPr indent="-327660" lvl="0" marL="457200" rtl="0" algn="l">
              <a:spcBef>
                <a:spcPts val="0"/>
              </a:spcBef>
              <a:spcAft>
                <a:spcPts val="0"/>
              </a:spcAft>
              <a:buSzPts val="1560"/>
              <a:buChar char="●"/>
            </a:pPr>
            <a:r>
              <a:rPr lang="en-US"/>
              <a:t>Common use: HTTP (HyperText Transfer Protocol)</a:t>
            </a:r>
            <a:endParaRPr/>
          </a:p>
          <a:p>
            <a:pPr indent="-382269" lvl="1" marL="914400" rtl="0" algn="l">
              <a:spcBef>
                <a:spcPts val="0"/>
              </a:spcBef>
              <a:spcAft>
                <a:spcPts val="0"/>
              </a:spcAft>
              <a:buSzPts val="2420"/>
              <a:buChar char="○"/>
            </a:pPr>
            <a:r>
              <a:rPr lang="en-US"/>
              <a:t>Your browser sends an HTTP request to a server</a:t>
            </a:r>
            <a:endParaRPr/>
          </a:p>
          <a:p>
            <a:pPr indent="-382269" lvl="1" marL="914400" rtl="0" algn="l">
              <a:spcBef>
                <a:spcPts val="0"/>
              </a:spcBef>
              <a:spcAft>
                <a:spcPts val="0"/>
              </a:spcAft>
              <a:buSzPts val="2420"/>
              <a:buChar char="○"/>
            </a:pPr>
            <a:r>
              <a:rPr lang="en-US"/>
              <a:t>The server sends back an HTTP response with data attached</a:t>
            </a:r>
            <a:endParaRPr/>
          </a:p>
        </p:txBody>
      </p:sp>
      <p:sp>
        <p:nvSpPr>
          <p:cNvPr id="269" name="Google Shape;269;p25"/>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id="270" name="Google Shape;270;p25"/>
          <p:cNvPicPr preferRelativeResize="0"/>
          <p:nvPr/>
        </p:nvPicPr>
        <p:blipFill>
          <a:blip r:embed="rId3">
            <a:alphaModFix/>
          </a:blip>
          <a:stretch>
            <a:fillRect/>
          </a:stretch>
        </p:blipFill>
        <p:spPr>
          <a:xfrm>
            <a:off x="541149" y="4271975"/>
            <a:ext cx="1223627" cy="1263400"/>
          </a:xfrm>
          <a:prstGeom prst="rect">
            <a:avLst/>
          </a:prstGeom>
          <a:noFill/>
          <a:ln>
            <a:noFill/>
          </a:ln>
        </p:spPr>
      </p:pic>
      <p:pic>
        <p:nvPicPr>
          <p:cNvPr id="271" name="Google Shape;271;p25"/>
          <p:cNvPicPr preferRelativeResize="0"/>
          <p:nvPr/>
        </p:nvPicPr>
        <p:blipFill>
          <a:blip r:embed="rId4">
            <a:alphaModFix/>
          </a:blip>
          <a:stretch>
            <a:fillRect/>
          </a:stretch>
        </p:blipFill>
        <p:spPr>
          <a:xfrm>
            <a:off x="7271625" y="4189239"/>
            <a:ext cx="1347075" cy="1346124"/>
          </a:xfrm>
          <a:prstGeom prst="rect">
            <a:avLst/>
          </a:prstGeom>
          <a:noFill/>
          <a:ln>
            <a:noFill/>
          </a:ln>
        </p:spPr>
      </p:pic>
      <p:pic>
        <p:nvPicPr>
          <p:cNvPr id="272" name="Google Shape;272;p25"/>
          <p:cNvPicPr preferRelativeResize="0"/>
          <p:nvPr/>
        </p:nvPicPr>
        <p:blipFill>
          <a:blip r:embed="rId5">
            <a:alphaModFix/>
          </a:blip>
          <a:stretch>
            <a:fillRect/>
          </a:stretch>
        </p:blipFill>
        <p:spPr>
          <a:xfrm>
            <a:off x="4797375" y="5114800"/>
            <a:ext cx="1544700" cy="2735697"/>
          </a:xfrm>
          <a:prstGeom prst="rect">
            <a:avLst/>
          </a:prstGeom>
          <a:noFill/>
          <a:ln>
            <a:noFill/>
          </a:ln>
        </p:spPr>
      </p:pic>
      <p:sp>
        <p:nvSpPr>
          <p:cNvPr id="273" name="Google Shape;273;p25"/>
          <p:cNvSpPr/>
          <p:nvPr/>
        </p:nvSpPr>
        <p:spPr>
          <a:xfrm>
            <a:off x="2030738" y="3662175"/>
            <a:ext cx="4974900" cy="12633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a:off x="2178850" y="3826563"/>
            <a:ext cx="3812700" cy="531000"/>
          </a:xfrm>
          <a:prstGeom prst="rect">
            <a:avLst/>
          </a:prstGeom>
          <a:solidFill>
            <a:srgbClr val="D9D2E9"/>
          </a:solidFill>
          <a:ln cap="flat" cmpd="sng" w="381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51C75"/>
                </a:solidFill>
                <a:latin typeface="Consolas"/>
                <a:ea typeface="Consolas"/>
                <a:cs typeface="Consolas"/>
                <a:sym typeface="Consolas"/>
              </a:rPr>
              <a:t>I would like to load: http://instagram.com/dog/latest_story.png</a:t>
            </a:r>
            <a:endParaRPr b="1" sz="1200">
              <a:solidFill>
                <a:srgbClr val="351C75"/>
              </a:solidFill>
              <a:latin typeface="Consolas"/>
              <a:ea typeface="Consolas"/>
              <a:cs typeface="Consolas"/>
              <a:sym typeface="Consolas"/>
            </a:endParaRPr>
          </a:p>
        </p:txBody>
      </p:sp>
      <p:sp>
        <p:nvSpPr>
          <p:cNvPr id="275" name="Google Shape;275;p25"/>
          <p:cNvSpPr txBox="1"/>
          <p:nvPr/>
        </p:nvSpPr>
        <p:spPr>
          <a:xfrm>
            <a:off x="391575" y="5589575"/>
            <a:ext cx="15447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Browser</a:t>
            </a:r>
            <a:endParaRPr b="1" sz="1700">
              <a:latin typeface="Calibri"/>
              <a:ea typeface="Calibri"/>
              <a:cs typeface="Calibri"/>
              <a:sym typeface="Calibri"/>
            </a:endParaRPr>
          </a:p>
        </p:txBody>
      </p:sp>
      <p:sp>
        <p:nvSpPr>
          <p:cNvPr id="276" name="Google Shape;276;p25"/>
          <p:cNvSpPr txBox="1"/>
          <p:nvPr/>
        </p:nvSpPr>
        <p:spPr>
          <a:xfrm>
            <a:off x="7183763" y="5589575"/>
            <a:ext cx="15447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Server</a:t>
            </a:r>
            <a:endParaRPr b="1" sz="17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6"/>
          <p:cNvSpPr/>
          <p:nvPr/>
        </p:nvSpPr>
        <p:spPr>
          <a:xfrm>
            <a:off x="2030738" y="3662175"/>
            <a:ext cx="4974900" cy="12633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
          <p:cNvSpPr/>
          <p:nvPr/>
        </p:nvSpPr>
        <p:spPr>
          <a:xfrm>
            <a:off x="2178850" y="3826563"/>
            <a:ext cx="3812700" cy="531000"/>
          </a:xfrm>
          <a:prstGeom prst="rect">
            <a:avLst/>
          </a:prstGeom>
          <a:solidFill>
            <a:srgbClr val="D9D2E9"/>
          </a:solidFill>
          <a:ln cap="flat" cmpd="sng" w="381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51C75"/>
                </a:solidFill>
                <a:latin typeface="Consolas"/>
                <a:ea typeface="Consolas"/>
                <a:cs typeface="Consolas"/>
                <a:sym typeface="Consolas"/>
              </a:rPr>
              <a:t>I would like to load: http://instagram.com/dog/latest_story.png</a:t>
            </a:r>
            <a:endParaRPr b="1" sz="1200">
              <a:solidFill>
                <a:srgbClr val="351C75"/>
              </a:solidFill>
              <a:latin typeface="Consolas"/>
              <a:ea typeface="Consolas"/>
              <a:cs typeface="Consolas"/>
              <a:sym typeface="Consolas"/>
            </a:endParaRPr>
          </a:p>
        </p:txBody>
      </p:sp>
      <p:sp>
        <p:nvSpPr>
          <p:cNvPr id="284" name="Google Shape;284;p26"/>
          <p:cNvSpPr/>
          <p:nvPr/>
        </p:nvSpPr>
        <p:spPr>
          <a:xfrm>
            <a:off x="2315375" y="3623275"/>
            <a:ext cx="5087100" cy="50871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p:nvPr/>
        </p:nvSpPr>
        <p:spPr>
          <a:xfrm rot="10800000">
            <a:off x="1952850" y="4868825"/>
            <a:ext cx="4974900" cy="12633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Application Layer</a:t>
            </a:r>
            <a:endParaRPr/>
          </a:p>
        </p:txBody>
      </p:sp>
      <p:sp>
        <p:nvSpPr>
          <p:cNvPr id="287" name="Google Shape;287;p26"/>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Conceptually the “top” layer: looking at internet traffic as direct communication between applications</a:t>
            </a:r>
            <a:endParaRPr/>
          </a:p>
          <a:p>
            <a:pPr indent="-327660" lvl="0" marL="457200" rtl="0" algn="l">
              <a:spcBef>
                <a:spcPts val="0"/>
              </a:spcBef>
              <a:spcAft>
                <a:spcPts val="0"/>
              </a:spcAft>
              <a:buSzPts val="1560"/>
              <a:buChar char="●"/>
            </a:pPr>
            <a:r>
              <a:rPr lang="en-US"/>
              <a:t>Common use: HTTP (HyperText Transfer Protocol)</a:t>
            </a:r>
            <a:endParaRPr/>
          </a:p>
          <a:p>
            <a:pPr indent="-382269" lvl="1" marL="914400" rtl="0" algn="l">
              <a:spcBef>
                <a:spcPts val="0"/>
              </a:spcBef>
              <a:spcAft>
                <a:spcPts val="0"/>
              </a:spcAft>
              <a:buSzPts val="2420"/>
              <a:buChar char="○"/>
            </a:pPr>
            <a:r>
              <a:rPr lang="en-US"/>
              <a:t>Your browser sends an HTTP request to a server</a:t>
            </a:r>
            <a:endParaRPr/>
          </a:p>
          <a:p>
            <a:pPr indent="-382269" lvl="1" marL="914400" rtl="0" algn="l">
              <a:spcBef>
                <a:spcPts val="0"/>
              </a:spcBef>
              <a:spcAft>
                <a:spcPts val="0"/>
              </a:spcAft>
              <a:buSzPts val="2420"/>
              <a:buChar char="○"/>
            </a:pPr>
            <a:r>
              <a:rPr lang="en-US"/>
              <a:t>The server sends back an HTTP response with data attached</a:t>
            </a:r>
            <a:endParaRPr/>
          </a:p>
        </p:txBody>
      </p:sp>
      <p:sp>
        <p:nvSpPr>
          <p:cNvPr id="288" name="Google Shape;288;p26"/>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id="289" name="Google Shape;289;p26"/>
          <p:cNvPicPr preferRelativeResize="0"/>
          <p:nvPr/>
        </p:nvPicPr>
        <p:blipFill>
          <a:blip r:embed="rId3">
            <a:alphaModFix/>
          </a:blip>
          <a:stretch>
            <a:fillRect/>
          </a:stretch>
        </p:blipFill>
        <p:spPr>
          <a:xfrm>
            <a:off x="541149" y="4271975"/>
            <a:ext cx="1223627" cy="1263400"/>
          </a:xfrm>
          <a:prstGeom prst="rect">
            <a:avLst/>
          </a:prstGeom>
          <a:noFill/>
          <a:ln>
            <a:noFill/>
          </a:ln>
        </p:spPr>
      </p:pic>
      <p:pic>
        <p:nvPicPr>
          <p:cNvPr id="290" name="Google Shape;290;p26"/>
          <p:cNvPicPr preferRelativeResize="0"/>
          <p:nvPr/>
        </p:nvPicPr>
        <p:blipFill>
          <a:blip r:embed="rId4">
            <a:alphaModFix/>
          </a:blip>
          <a:stretch>
            <a:fillRect/>
          </a:stretch>
        </p:blipFill>
        <p:spPr>
          <a:xfrm>
            <a:off x="7271625" y="4189239"/>
            <a:ext cx="1347075" cy="1346124"/>
          </a:xfrm>
          <a:prstGeom prst="rect">
            <a:avLst/>
          </a:prstGeom>
          <a:noFill/>
          <a:ln>
            <a:noFill/>
          </a:ln>
        </p:spPr>
      </p:pic>
      <p:sp>
        <p:nvSpPr>
          <p:cNvPr id="291" name="Google Shape;291;p26"/>
          <p:cNvSpPr txBox="1"/>
          <p:nvPr/>
        </p:nvSpPr>
        <p:spPr>
          <a:xfrm>
            <a:off x="391575" y="5589575"/>
            <a:ext cx="15447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Browser</a:t>
            </a:r>
            <a:endParaRPr b="1" sz="1700">
              <a:latin typeface="Calibri"/>
              <a:ea typeface="Calibri"/>
              <a:cs typeface="Calibri"/>
              <a:sym typeface="Calibri"/>
            </a:endParaRPr>
          </a:p>
        </p:txBody>
      </p:sp>
      <p:sp>
        <p:nvSpPr>
          <p:cNvPr id="292" name="Google Shape;292;p26"/>
          <p:cNvSpPr txBox="1"/>
          <p:nvPr/>
        </p:nvSpPr>
        <p:spPr>
          <a:xfrm>
            <a:off x="7183763" y="5589575"/>
            <a:ext cx="15447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Server</a:t>
            </a:r>
            <a:endParaRPr b="1" sz="1700">
              <a:latin typeface="Calibri"/>
              <a:ea typeface="Calibri"/>
              <a:cs typeface="Calibri"/>
              <a:sym typeface="Calibri"/>
            </a:endParaRPr>
          </a:p>
        </p:txBody>
      </p:sp>
      <p:sp>
        <p:nvSpPr>
          <p:cNvPr id="293" name="Google Shape;293;p26"/>
          <p:cNvSpPr/>
          <p:nvPr/>
        </p:nvSpPr>
        <p:spPr>
          <a:xfrm>
            <a:off x="2950225" y="4868825"/>
            <a:ext cx="1042200" cy="365100"/>
          </a:xfrm>
          <a:prstGeom prst="rect">
            <a:avLst/>
          </a:prstGeom>
          <a:solidFill>
            <a:srgbClr val="D9EAD3"/>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8761D"/>
                </a:solidFill>
                <a:latin typeface="Consolas"/>
                <a:ea typeface="Consolas"/>
                <a:cs typeface="Consolas"/>
                <a:sym typeface="Consolas"/>
              </a:rPr>
              <a:t>dest address</a:t>
            </a:r>
            <a:endParaRPr b="1" sz="1200">
              <a:solidFill>
                <a:srgbClr val="38761D"/>
              </a:solidFill>
              <a:latin typeface="Consolas"/>
              <a:ea typeface="Consolas"/>
              <a:cs typeface="Consolas"/>
              <a:sym typeface="Consolas"/>
            </a:endParaRPr>
          </a:p>
        </p:txBody>
      </p:sp>
      <p:sp>
        <p:nvSpPr>
          <p:cNvPr id="294" name="Google Shape;294;p26"/>
          <p:cNvSpPr/>
          <p:nvPr/>
        </p:nvSpPr>
        <p:spPr>
          <a:xfrm>
            <a:off x="4077550" y="4868825"/>
            <a:ext cx="1042200" cy="365100"/>
          </a:xfrm>
          <a:prstGeom prst="rect">
            <a:avLst/>
          </a:prstGeom>
          <a:solidFill>
            <a:srgbClr val="EAD1DC"/>
          </a:solid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A64D79"/>
                </a:solidFill>
                <a:latin typeface="Consolas"/>
                <a:ea typeface="Consolas"/>
                <a:cs typeface="Consolas"/>
                <a:sym typeface="Consolas"/>
              </a:rPr>
              <a:t>source address</a:t>
            </a:r>
            <a:endParaRPr b="1" sz="1200">
              <a:solidFill>
                <a:srgbClr val="A64D79"/>
              </a:solidFill>
              <a:latin typeface="Consolas"/>
              <a:ea typeface="Consolas"/>
              <a:cs typeface="Consolas"/>
              <a:sym typeface="Consolas"/>
            </a:endParaRPr>
          </a:p>
        </p:txBody>
      </p:sp>
      <p:sp>
        <p:nvSpPr>
          <p:cNvPr id="295" name="Google Shape;295;p26"/>
          <p:cNvSpPr/>
          <p:nvPr/>
        </p:nvSpPr>
        <p:spPr>
          <a:xfrm>
            <a:off x="5204875" y="4868825"/>
            <a:ext cx="1643400" cy="365100"/>
          </a:xfrm>
          <a:prstGeom prst="rect">
            <a:avLst/>
          </a:prstGeom>
          <a:solidFill>
            <a:srgbClr val="D0E0E3"/>
          </a:solid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45818E"/>
                </a:solidFill>
                <a:latin typeface="Consolas"/>
                <a:ea typeface="Consolas"/>
                <a:cs typeface="Consolas"/>
                <a:sym typeface="Consolas"/>
              </a:rPr>
              <a:t>data</a:t>
            </a:r>
            <a:endParaRPr b="1" sz="1200">
              <a:solidFill>
                <a:srgbClr val="45818E"/>
              </a:solidFill>
              <a:latin typeface="Consolas"/>
              <a:ea typeface="Consolas"/>
              <a:cs typeface="Consolas"/>
              <a:sym typeface="Consolas"/>
            </a:endParaRPr>
          </a:p>
        </p:txBody>
      </p:sp>
      <p:sp>
        <p:nvSpPr>
          <p:cNvPr id="296" name="Google Shape;296;p26"/>
          <p:cNvSpPr/>
          <p:nvPr/>
        </p:nvSpPr>
        <p:spPr>
          <a:xfrm>
            <a:off x="2950225" y="5380625"/>
            <a:ext cx="1042200" cy="365100"/>
          </a:xfrm>
          <a:prstGeom prst="rect">
            <a:avLst/>
          </a:prstGeom>
          <a:solidFill>
            <a:srgbClr val="D9EAD3"/>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8761D"/>
                </a:solidFill>
                <a:latin typeface="Consolas"/>
                <a:ea typeface="Consolas"/>
                <a:cs typeface="Consolas"/>
                <a:sym typeface="Consolas"/>
              </a:rPr>
              <a:t>dest address</a:t>
            </a:r>
            <a:endParaRPr b="1" sz="1200">
              <a:solidFill>
                <a:srgbClr val="38761D"/>
              </a:solidFill>
              <a:latin typeface="Consolas"/>
              <a:ea typeface="Consolas"/>
              <a:cs typeface="Consolas"/>
              <a:sym typeface="Consolas"/>
            </a:endParaRPr>
          </a:p>
        </p:txBody>
      </p:sp>
      <p:sp>
        <p:nvSpPr>
          <p:cNvPr id="297" name="Google Shape;297;p26"/>
          <p:cNvSpPr/>
          <p:nvPr/>
        </p:nvSpPr>
        <p:spPr>
          <a:xfrm>
            <a:off x="4077550" y="5380625"/>
            <a:ext cx="1042200" cy="365100"/>
          </a:xfrm>
          <a:prstGeom prst="rect">
            <a:avLst/>
          </a:prstGeom>
          <a:solidFill>
            <a:srgbClr val="EAD1DC"/>
          </a:solid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A64D79"/>
                </a:solidFill>
                <a:latin typeface="Consolas"/>
                <a:ea typeface="Consolas"/>
                <a:cs typeface="Consolas"/>
                <a:sym typeface="Consolas"/>
              </a:rPr>
              <a:t>source address</a:t>
            </a:r>
            <a:endParaRPr b="1" sz="1200">
              <a:solidFill>
                <a:srgbClr val="A64D79"/>
              </a:solidFill>
              <a:latin typeface="Consolas"/>
              <a:ea typeface="Consolas"/>
              <a:cs typeface="Consolas"/>
              <a:sym typeface="Consolas"/>
            </a:endParaRPr>
          </a:p>
        </p:txBody>
      </p:sp>
      <p:sp>
        <p:nvSpPr>
          <p:cNvPr id="298" name="Google Shape;298;p26"/>
          <p:cNvSpPr/>
          <p:nvPr/>
        </p:nvSpPr>
        <p:spPr>
          <a:xfrm>
            <a:off x="5204875" y="5380625"/>
            <a:ext cx="1643400" cy="365100"/>
          </a:xfrm>
          <a:prstGeom prst="rect">
            <a:avLst/>
          </a:prstGeom>
          <a:solidFill>
            <a:srgbClr val="D0E0E3"/>
          </a:solid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45818E"/>
                </a:solidFill>
                <a:latin typeface="Consolas"/>
                <a:ea typeface="Consolas"/>
                <a:cs typeface="Consolas"/>
                <a:sym typeface="Consolas"/>
              </a:rPr>
              <a:t>data</a:t>
            </a:r>
            <a:endParaRPr b="1" sz="1200">
              <a:solidFill>
                <a:srgbClr val="45818E"/>
              </a:solidFill>
              <a:latin typeface="Consolas"/>
              <a:ea typeface="Consolas"/>
              <a:cs typeface="Consolas"/>
              <a:sym typeface="Consolas"/>
            </a:endParaRPr>
          </a:p>
        </p:txBody>
      </p:sp>
      <p:sp>
        <p:nvSpPr>
          <p:cNvPr id="299" name="Google Shape;299;p26"/>
          <p:cNvSpPr/>
          <p:nvPr/>
        </p:nvSpPr>
        <p:spPr>
          <a:xfrm>
            <a:off x="2950225" y="5892425"/>
            <a:ext cx="1042200" cy="365100"/>
          </a:xfrm>
          <a:prstGeom prst="rect">
            <a:avLst/>
          </a:prstGeom>
          <a:solidFill>
            <a:srgbClr val="D9EAD3"/>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8761D"/>
                </a:solidFill>
                <a:latin typeface="Consolas"/>
                <a:ea typeface="Consolas"/>
                <a:cs typeface="Consolas"/>
                <a:sym typeface="Consolas"/>
              </a:rPr>
              <a:t>dest address</a:t>
            </a:r>
            <a:endParaRPr b="1" sz="1200">
              <a:solidFill>
                <a:srgbClr val="38761D"/>
              </a:solidFill>
              <a:latin typeface="Consolas"/>
              <a:ea typeface="Consolas"/>
              <a:cs typeface="Consolas"/>
              <a:sym typeface="Consolas"/>
            </a:endParaRPr>
          </a:p>
        </p:txBody>
      </p:sp>
      <p:sp>
        <p:nvSpPr>
          <p:cNvPr id="300" name="Google Shape;300;p26"/>
          <p:cNvSpPr/>
          <p:nvPr/>
        </p:nvSpPr>
        <p:spPr>
          <a:xfrm>
            <a:off x="4077550" y="5892425"/>
            <a:ext cx="1042200" cy="365100"/>
          </a:xfrm>
          <a:prstGeom prst="rect">
            <a:avLst/>
          </a:prstGeom>
          <a:solidFill>
            <a:srgbClr val="EAD1DC"/>
          </a:solid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A64D79"/>
                </a:solidFill>
                <a:latin typeface="Consolas"/>
                <a:ea typeface="Consolas"/>
                <a:cs typeface="Consolas"/>
                <a:sym typeface="Consolas"/>
              </a:rPr>
              <a:t>source address</a:t>
            </a:r>
            <a:endParaRPr b="1" sz="1200">
              <a:solidFill>
                <a:srgbClr val="A64D79"/>
              </a:solidFill>
              <a:latin typeface="Consolas"/>
              <a:ea typeface="Consolas"/>
              <a:cs typeface="Consolas"/>
              <a:sym typeface="Consolas"/>
            </a:endParaRPr>
          </a:p>
        </p:txBody>
      </p:sp>
      <p:sp>
        <p:nvSpPr>
          <p:cNvPr id="301" name="Google Shape;301;p26"/>
          <p:cNvSpPr/>
          <p:nvPr/>
        </p:nvSpPr>
        <p:spPr>
          <a:xfrm>
            <a:off x="5204875" y="5892425"/>
            <a:ext cx="1643400" cy="365100"/>
          </a:xfrm>
          <a:prstGeom prst="rect">
            <a:avLst/>
          </a:prstGeom>
          <a:solidFill>
            <a:srgbClr val="D0E0E3"/>
          </a:solid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45818E"/>
                </a:solidFill>
                <a:latin typeface="Consolas"/>
                <a:ea typeface="Consolas"/>
                <a:cs typeface="Consolas"/>
                <a:sym typeface="Consolas"/>
              </a:rPr>
              <a:t>data</a:t>
            </a:r>
            <a:endParaRPr b="1" sz="1200">
              <a:solidFill>
                <a:srgbClr val="45818E"/>
              </a:solidFill>
              <a:latin typeface="Consolas"/>
              <a:ea typeface="Consolas"/>
              <a:cs typeface="Consolas"/>
              <a:sym typeface="Consolas"/>
            </a:endParaRPr>
          </a:p>
        </p:txBody>
      </p:sp>
      <p:sp>
        <p:nvSpPr>
          <p:cNvPr id="302" name="Google Shape;302;p26"/>
          <p:cNvSpPr/>
          <p:nvPr/>
        </p:nvSpPr>
        <p:spPr>
          <a:xfrm>
            <a:off x="2950225" y="6404225"/>
            <a:ext cx="1042200" cy="365100"/>
          </a:xfrm>
          <a:prstGeom prst="rect">
            <a:avLst/>
          </a:prstGeom>
          <a:solidFill>
            <a:srgbClr val="D9EAD3"/>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8761D"/>
                </a:solidFill>
                <a:latin typeface="Consolas"/>
                <a:ea typeface="Consolas"/>
                <a:cs typeface="Consolas"/>
                <a:sym typeface="Consolas"/>
              </a:rPr>
              <a:t>dest address</a:t>
            </a:r>
            <a:endParaRPr b="1" sz="1200">
              <a:solidFill>
                <a:srgbClr val="38761D"/>
              </a:solidFill>
              <a:latin typeface="Consolas"/>
              <a:ea typeface="Consolas"/>
              <a:cs typeface="Consolas"/>
              <a:sym typeface="Consolas"/>
            </a:endParaRPr>
          </a:p>
        </p:txBody>
      </p:sp>
      <p:sp>
        <p:nvSpPr>
          <p:cNvPr id="303" name="Google Shape;303;p26"/>
          <p:cNvSpPr/>
          <p:nvPr/>
        </p:nvSpPr>
        <p:spPr>
          <a:xfrm>
            <a:off x="4077550" y="6404225"/>
            <a:ext cx="1042200" cy="365100"/>
          </a:xfrm>
          <a:prstGeom prst="rect">
            <a:avLst/>
          </a:prstGeom>
          <a:solidFill>
            <a:srgbClr val="EAD1DC"/>
          </a:solid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A64D79"/>
                </a:solidFill>
                <a:latin typeface="Consolas"/>
                <a:ea typeface="Consolas"/>
                <a:cs typeface="Consolas"/>
                <a:sym typeface="Consolas"/>
              </a:rPr>
              <a:t>source address</a:t>
            </a:r>
            <a:endParaRPr b="1" sz="1200">
              <a:solidFill>
                <a:srgbClr val="A64D79"/>
              </a:solidFill>
              <a:latin typeface="Consolas"/>
              <a:ea typeface="Consolas"/>
              <a:cs typeface="Consolas"/>
              <a:sym typeface="Consolas"/>
            </a:endParaRPr>
          </a:p>
        </p:txBody>
      </p:sp>
      <p:sp>
        <p:nvSpPr>
          <p:cNvPr id="304" name="Google Shape;304;p26"/>
          <p:cNvSpPr/>
          <p:nvPr/>
        </p:nvSpPr>
        <p:spPr>
          <a:xfrm>
            <a:off x="5204875" y="6404225"/>
            <a:ext cx="1643400" cy="365100"/>
          </a:xfrm>
          <a:prstGeom prst="rect">
            <a:avLst/>
          </a:prstGeom>
          <a:solidFill>
            <a:srgbClr val="D0E0E3"/>
          </a:solid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45818E"/>
                </a:solidFill>
                <a:latin typeface="Consolas"/>
                <a:ea typeface="Consolas"/>
                <a:cs typeface="Consolas"/>
                <a:sym typeface="Consolas"/>
              </a:rPr>
              <a:t>data</a:t>
            </a:r>
            <a:endParaRPr b="1" sz="1200">
              <a:solidFill>
                <a:srgbClr val="45818E"/>
              </a:solidFill>
              <a:latin typeface="Consolas"/>
              <a:ea typeface="Consolas"/>
              <a:cs typeface="Consolas"/>
              <a:sym typeface="Consolas"/>
            </a:endParaRPr>
          </a:p>
        </p:txBody>
      </p:sp>
      <p:pic>
        <p:nvPicPr>
          <p:cNvPr id="305" name="Google Shape;305;p26"/>
          <p:cNvPicPr preferRelativeResize="0"/>
          <p:nvPr/>
        </p:nvPicPr>
        <p:blipFill rotWithShape="1">
          <a:blip r:embed="rId5">
            <a:alphaModFix/>
          </a:blip>
          <a:srcRect b="90878" l="0" r="0" t="0"/>
          <a:stretch/>
        </p:blipFill>
        <p:spPr>
          <a:xfrm>
            <a:off x="5254225" y="4925475"/>
            <a:ext cx="1544700" cy="249525"/>
          </a:xfrm>
          <a:prstGeom prst="rect">
            <a:avLst/>
          </a:prstGeom>
          <a:noFill/>
          <a:ln>
            <a:noFill/>
          </a:ln>
        </p:spPr>
      </p:pic>
      <p:pic>
        <p:nvPicPr>
          <p:cNvPr id="306" name="Google Shape;306;p26"/>
          <p:cNvPicPr preferRelativeResize="0"/>
          <p:nvPr/>
        </p:nvPicPr>
        <p:blipFill rotWithShape="1">
          <a:blip r:embed="rId5">
            <a:alphaModFix/>
          </a:blip>
          <a:srcRect b="63516" l="0" r="0" t="27362"/>
          <a:stretch/>
        </p:blipFill>
        <p:spPr>
          <a:xfrm>
            <a:off x="5254225" y="6475899"/>
            <a:ext cx="1544700" cy="249525"/>
          </a:xfrm>
          <a:prstGeom prst="rect">
            <a:avLst/>
          </a:prstGeom>
          <a:noFill/>
          <a:ln>
            <a:noFill/>
          </a:ln>
        </p:spPr>
      </p:pic>
      <p:pic>
        <p:nvPicPr>
          <p:cNvPr id="307" name="Google Shape;307;p26"/>
          <p:cNvPicPr preferRelativeResize="0"/>
          <p:nvPr/>
        </p:nvPicPr>
        <p:blipFill rotWithShape="1">
          <a:blip r:embed="rId5">
            <a:alphaModFix/>
          </a:blip>
          <a:srcRect b="72638" l="0" r="0" t="18240"/>
          <a:stretch/>
        </p:blipFill>
        <p:spPr>
          <a:xfrm>
            <a:off x="5254225" y="5950212"/>
            <a:ext cx="1544700" cy="249525"/>
          </a:xfrm>
          <a:prstGeom prst="rect">
            <a:avLst/>
          </a:prstGeom>
          <a:noFill/>
          <a:ln>
            <a:noFill/>
          </a:ln>
        </p:spPr>
      </p:pic>
      <p:pic>
        <p:nvPicPr>
          <p:cNvPr id="308" name="Google Shape;308;p26"/>
          <p:cNvPicPr preferRelativeResize="0"/>
          <p:nvPr/>
        </p:nvPicPr>
        <p:blipFill rotWithShape="1">
          <a:blip r:embed="rId5">
            <a:alphaModFix/>
          </a:blip>
          <a:srcRect b="81755" l="0" r="0" t="9123"/>
          <a:stretch/>
        </p:blipFill>
        <p:spPr>
          <a:xfrm>
            <a:off x="5254238" y="5438412"/>
            <a:ext cx="1544674" cy="249525"/>
          </a:xfrm>
          <a:prstGeom prst="rect">
            <a:avLst/>
          </a:prstGeom>
          <a:noFill/>
          <a:ln>
            <a:noFill/>
          </a:ln>
        </p:spPr>
      </p:pic>
      <p:sp>
        <p:nvSpPr>
          <p:cNvPr id="309" name="Google Shape;309;p26"/>
          <p:cNvSpPr txBox="1"/>
          <p:nvPr/>
        </p:nvSpPr>
        <p:spPr>
          <a:xfrm>
            <a:off x="4249908" y="4082808"/>
            <a:ext cx="13989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Data Link Layer</a:t>
            </a:r>
            <a:endParaRPr b="1">
              <a:latin typeface="Calibri"/>
              <a:ea typeface="Calibri"/>
              <a:cs typeface="Calibri"/>
              <a:sym typeface="Calibri"/>
            </a:endParaRPr>
          </a:p>
        </p:txBody>
      </p:sp>
      <p:pic>
        <p:nvPicPr>
          <p:cNvPr id="310" name="Google Shape;310;p26"/>
          <p:cNvPicPr preferRelativeResize="0"/>
          <p:nvPr/>
        </p:nvPicPr>
        <p:blipFill>
          <a:blip r:embed="rId6">
            <a:alphaModFix/>
          </a:blip>
          <a:stretch>
            <a:fillRect/>
          </a:stretch>
        </p:blipFill>
        <p:spPr>
          <a:xfrm>
            <a:off x="3887963" y="4046962"/>
            <a:ext cx="437075" cy="437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7"/>
          <p:cNvSpPr/>
          <p:nvPr/>
        </p:nvSpPr>
        <p:spPr>
          <a:xfrm>
            <a:off x="2700450" y="5785388"/>
            <a:ext cx="5284200" cy="592500"/>
          </a:xfrm>
          <a:prstGeom prst="rect">
            <a:avLst/>
          </a:prstGeom>
          <a:solidFill>
            <a:srgbClr val="FCE5CD"/>
          </a:solidFill>
          <a:ln cap="flat" cmpd="sng" w="19050">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7"/>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Data Link Layer</a:t>
            </a:r>
            <a:endParaRPr/>
          </a:p>
        </p:txBody>
      </p:sp>
      <p:sp>
        <p:nvSpPr>
          <p:cNvPr id="318" name="Google Shape;318;p27"/>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A computer network is simply multiple computers connected by a </a:t>
            </a:r>
            <a:r>
              <a:rPr i="1" lang="en-US"/>
              <a:t>single</a:t>
            </a:r>
            <a:r>
              <a:rPr lang="en-US"/>
              <a:t> wire</a:t>
            </a:r>
            <a:endParaRPr/>
          </a:p>
          <a:p>
            <a:pPr indent="0" lvl="0" marL="0" rtl="0" algn="l">
              <a:spcBef>
                <a:spcPts val="520"/>
              </a:spcBef>
              <a:spcAft>
                <a:spcPts val="0"/>
              </a:spcAft>
              <a:buNone/>
            </a:pPr>
            <a:r>
              <a:t/>
            </a:r>
            <a:endParaRPr/>
          </a:p>
        </p:txBody>
      </p:sp>
      <p:sp>
        <p:nvSpPr>
          <p:cNvPr id="319" name="Google Shape;319;p2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cxnSp>
        <p:nvCxnSpPr>
          <p:cNvPr id="320" name="Google Shape;320;p27"/>
          <p:cNvCxnSpPr/>
          <p:nvPr/>
        </p:nvCxnSpPr>
        <p:spPr>
          <a:xfrm>
            <a:off x="436925" y="5643750"/>
            <a:ext cx="8286000" cy="0"/>
          </a:xfrm>
          <a:prstGeom prst="straightConnector1">
            <a:avLst/>
          </a:prstGeom>
          <a:noFill/>
          <a:ln cap="flat" cmpd="sng" w="76200">
            <a:solidFill>
              <a:srgbClr val="000000"/>
            </a:solidFill>
            <a:prstDash val="solid"/>
            <a:round/>
            <a:headEnd len="med" w="med" type="none"/>
            <a:tailEnd len="med" w="med" type="none"/>
          </a:ln>
        </p:spPr>
      </p:cxnSp>
      <p:cxnSp>
        <p:nvCxnSpPr>
          <p:cNvPr id="321" name="Google Shape;321;p27"/>
          <p:cNvCxnSpPr>
            <a:stCxn id="322" idx="2"/>
          </p:cNvCxnSpPr>
          <p:nvPr/>
        </p:nvCxnSpPr>
        <p:spPr>
          <a:xfrm>
            <a:off x="1517950" y="4482400"/>
            <a:ext cx="0" cy="1161300"/>
          </a:xfrm>
          <a:prstGeom prst="straightConnector1">
            <a:avLst/>
          </a:prstGeom>
          <a:noFill/>
          <a:ln cap="flat" cmpd="sng" w="76200">
            <a:solidFill>
              <a:schemeClr val="dk2"/>
            </a:solidFill>
            <a:prstDash val="solid"/>
            <a:round/>
            <a:headEnd len="med" w="med" type="none"/>
            <a:tailEnd len="med" w="med" type="none"/>
          </a:ln>
        </p:spPr>
      </p:cxnSp>
      <p:cxnSp>
        <p:nvCxnSpPr>
          <p:cNvPr id="323" name="Google Shape;323;p27"/>
          <p:cNvCxnSpPr/>
          <p:nvPr/>
        </p:nvCxnSpPr>
        <p:spPr>
          <a:xfrm>
            <a:off x="3569413" y="4482400"/>
            <a:ext cx="0" cy="1161300"/>
          </a:xfrm>
          <a:prstGeom prst="straightConnector1">
            <a:avLst/>
          </a:prstGeom>
          <a:noFill/>
          <a:ln cap="flat" cmpd="sng" w="114300">
            <a:solidFill>
              <a:srgbClr val="FF9900"/>
            </a:solidFill>
            <a:prstDash val="solid"/>
            <a:round/>
            <a:headEnd len="med" w="med" type="stealth"/>
            <a:tailEnd len="med" w="med" type="none"/>
          </a:ln>
        </p:spPr>
      </p:cxnSp>
      <p:cxnSp>
        <p:nvCxnSpPr>
          <p:cNvPr id="324" name="Google Shape;324;p27"/>
          <p:cNvCxnSpPr/>
          <p:nvPr/>
        </p:nvCxnSpPr>
        <p:spPr>
          <a:xfrm>
            <a:off x="5620900" y="4492150"/>
            <a:ext cx="0" cy="1161300"/>
          </a:xfrm>
          <a:prstGeom prst="straightConnector1">
            <a:avLst/>
          </a:prstGeom>
          <a:noFill/>
          <a:ln cap="flat" cmpd="sng" w="76200">
            <a:solidFill>
              <a:schemeClr val="dk2"/>
            </a:solidFill>
            <a:prstDash val="solid"/>
            <a:round/>
            <a:headEnd len="med" w="med" type="none"/>
            <a:tailEnd len="med" w="med" type="none"/>
          </a:ln>
        </p:spPr>
      </p:cxnSp>
      <p:sp>
        <p:nvSpPr>
          <p:cNvPr id="322" name="Google Shape;322;p27"/>
          <p:cNvSpPr/>
          <p:nvPr/>
        </p:nvSpPr>
        <p:spPr>
          <a:xfrm>
            <a:off x="585400" y="3516400"/>
            <a:ext cx="1865100" cy="966000"/>
          </a:xfrm>
          <a:prstGeom prst="rect">
            <a:avLst/>
          </a:prstGeom>
          <a:solidFill>
            <a:srgbClr val="D0E0E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computer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onsolas"/>
                <a:ea typeface="Consolas"/>
                <a:cs typeface="Consolas"/>
                <a:sym typeface="Consolas"/>
              </a:rPr>
              <a:t>00:1d:4f:47</a:t>
            </a:r>
            <a:endParaRPr b="1" sz="1700">
              <a:latin typeface="Consolas"/>
              <a:ea typeface="Consolas"/>
              <a:cs typeface="Consolas"/>
              <a:sym typeface="Consolas"/>
            </a:endParaRPr>
          </a:p>
        </p:txBody>
      </p:sp>
      <p:sp>
        <p:nvSpPr>
          <p:cNvPr id="325" name="Google Shape;325;p27"/>
          <p:cNvSpPr/>
          <p:nvPr/>
        </p:nvSpPr>
        <p:spPr>
          <a:xfrm>
            <a:off x="2636863" y="3516400"/>
            <a:ext cx="1865100" cy="966000"/>
          </a:xfrm>
          <a:prstGeom prst="rect">
            <a:avLst/>
          </a:prstGeom>
          <a:solidFill>
            <a:srgbClr val="D0E0E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computer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onsolas"/>
                <a:ea typeface="Consolas"/>
                <a:cs typeface="Consolas"/>
                <a:sym typeface="Consolas"/>
              </a:rPr>
              <a:t>4c:44:1e:8f</a:t>
            </a:r>
            <a:endParaRPr b="1" sz="1700">
              <a:latin typeface="Consolas"/>
              <a:ea typeface="Consolas"/>
              <a:cs typeface="Consolas"/>
              <a:sym typeface="Consolas"/>
            </a:endParaRPr>
          </a:p>
        </p:txBody>
      </p:sp>
      <p:sp>
        <p:nvSpPr>
          <p:cNvPr id="326" name="Google Shape;326;p27"/>
          <p:cNvSpPr/>
          <p:nvPr/>
        </p:nvSpPr>
        <p:spPr>
          <a:xfrm>
            <a:off x="4688350" y="3516400"/>
            <a:ext cx="1865100" cy="966000"/>
          </a:xfrm>
          <a:prstGeom prst="rect">
            <a:avLst/>
          </a:prstGeom>
          <a:solidFill>
            <a:srgbClr val="D0E0E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computer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onsolas"/>
                <a:ea typeface="Consolas"/>
                <a:cs typeface="Consolas"/>
                <a:sym typeface="Consolas"/>
              </a:rPr>
              <a:t>de:ad:be:ef</a:t>
            </a:r>
            <a:endParaRPr b="1" sz="1700">
              <a:latin typeface="Consolas"/>
              <a:ea typeface="Consolas"/>
              <a:cs typeface="Consolas"/>
              <a:sym typeface="Consolas"/>
            </a:endParaRPr>
          </a:p>
        </p:txBody>
      </p:sp>
      <p:sp>
        <p:nvSpPr>
          <p:cNvPr id="327" name="Google Shape;327;p27"/>
          <p:cNvSpPr/>
          <p:nvPr/>
        </p:nvSpPr>
        <p:spPr>
          <a:xfrm>
            <a:off x="2797450" y="5899100"/>
            <a:ext cx="1544700" cy="365100"/>
          </a:xfrm>
          <a:prstGeom prst="rect">
            <a:avLst/>
          </a:prstGeom>
          <a:solidFill>
            <a:srgbClr val="D9EAD3"/>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8761D"/>
                </a:solidFill>
                <a:latin typeface="Consolas"/>
                <a:ea typeface="Consolas"/>
                <a:cs typeface="Consolas"/>
                <a:sym typeface="Consolas"/>
              </a:rPr>
              <a:t>dest address</a:t>
            </a:r>
            <a:endParaRPr b="1" sz="1200">
              <a:solidFill>
                <a:srgbClr val="38761D"/>
              </a:solidFill>
              <a:latin typeface="Consolas"/>
              <a:ea typeface="Consolas"/>
              <a:cs typeface="Consolas"/>
              <a:sym typeface="Consolas"/>
            </a:endParaRPr>
          </a:p>
          <a:p>
            <a:pPr indent="0" lvl="0" marL="0" rtl="0" algn="ctr">
              <a:spcBef>
                <a:spcPts val="0"/>
              </a:spcBef>
              <a:spcAft>
                <a:spcPts val="0"/>
              </a:spcAft>
              <a:buNone/>
            </a:pPr>
            <a:r>
              <a:rPr b="1" lang="en-US" sz="1200">
                <a:solidFill>
                  <a:srgbClr val="38761D"/>
                </a:solidFill>
                <a:latin typeface="Consolas"/>
                <a:ea typeface="Consolas"/>
                <a:cs typeface="Consolas"/>
                <a:sym typeface="Consolas"/>
              </a:rPr>
              <a:t>4c:44:1e:8f</a:t>
            </a:r>
            <a:endParaRPr b="1" sz="1200">
              <a:solidFill>
                <a:srgbClr val="38761D"/>
              </a:solidFill>
              <a:latin typeface="Consolas"/>
              <a:ea typeface="Consolas"/>
              <a:cs typeface="Consolas"/>
              <a:sym typeface="Consolas"/>
            </a:endParaRPr>
          </a:p>
        </p:txBody>
      </p:sp>
      <p:sp>
        <p:nvSpPr>
          <p:cNvPr id="328" name="Google Shape;328;p27"/>
          <p:cNvSpPr/>
          <p:nvPr/>
        </p:nvSpPr>
        <p:spPr>
          <a:xfrm>
            <a:off x="4433263" y="5899100"/>
            <a:ext cx="1696800" cy="365100"/>
          </a:xfrm>
          <a:prstGeom prst="rect">
            <a:avLst/>
          </a:prstGeom>
          <a:solidFill>
            <a:srgbClr val="EAD1DC"/>
          </a:solid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A64D79"/>
                </a:solidFill>
                <a:latin typeface="Consolas"/>
                <a:ea typeface="Consolas"/>
                <a:cs typeface="Consolas"/>
                <a:sym typeface="Consolas"/>
              </a:rPr>
              <a:t>source address</a:t>
            </a:r>
            <a:endParaRPr b="1" sz="1200">
              <a:solidFill>
                <a:srgbClr val="A64D79"/>
              </a:solidFill>
              <a:latin typeface="Consolas"/>
              <a:ea typeface="Consolas"/>
              <a:cs typeface="Consolas"/>
              <a:sym typeface="Consolas"/>
            </a:endParaRPr>
          </a:p>
          <a:p>
            <a:pPr indent="0" lvl="0" marL="0" rtl="0" algn="ctr">
              <a:spcBef>
                <a:spcPts val="0"/>
              </a:spcBef>
              <a:spcAft>
                <a:spcPts val="0"/>
              </a:spcAft>
              <a:buNone/>
            </a:pPr>
            <a:r>
              <a:rPr b="1" lang="en-US" sz="1200">
                <a:solidFill>
                  <a:srgbClr val="A64D79"/>
                </a:solidFill>
                <a:latin typeface="Consolas"/>
                <a:ea typeface="Consolas"/>
                <a:cs typeface="Consolas"/>
                <a:sym typeface="Consolas"/>
              </a:rPr>
              <a:t>24:48:96:12</a:t>
            </a:r>
            <a:endParaRPr b="1" sz="1200">
              <a:solidFill>
                <a:srgbClr val="A64D79"/>
              </a:solidFill>
              <a:latin typeface="Consolas"/>
              <a:ea typeface="Consolas"/>
              <a:cs typeface="Consolas"/>
              <a:sym typeface="Consolas"/>
            </a:endParaRPr>
          </a:p>
        </p:txBody>
      </p:sp>
      <p:sp>
        <p:nvSpPr>
          <p:cNvPr id="329" name="Google Shape;329;p27"/>
          <p:cNvSpPr/>
          <p:nvPr/>
        </p:nvSpPr>
        <p:spPr>
          <a:xfrm>
            <a:off x="6215125" y="5899100"/>
            <a:ext cx="1643400" cy="365100"/>
          </a:xfrm>
          <a:prstGeom prst="rect">
            <a:avLst/>
          </a:prstGeom>
          <a:solidFill>
            <a:srgbClr val="D0E0E3"/>
          </a:solid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45818E"/>
                </a:solidFill>
                <a:latin typeface="Consolas"/>
                <a:ea typeface="Consolas"/>
                <a:cs typeface="Consolas"/>
                <a:sym typeface="Consolas"/>
              </a:rPr>
              <a:t>data</a:t>
            </a:r>
            <a:endParaRPr b="1" sz="1200">
              <a:solidFill>
                <a:srgbClr val="45818E"/>
              </a:solidFill>
              <a:latin typeface="Consolas"/>
              <a:ea typeface="Consolas"/>
              <a:cs typeface="Consolas"/>
              <a:sym typeface="Consolas"/>
            </a:endParaRPr>
          </a:p>
        </p:txBody>
      </p:sp>
      <p:pic>
        <p:nvPicPr>
          <p:cNvPr id="330" name="Google Shape;330;p27"/>
          <p:cNvPicPr preferRelativeResize="0"/>
          <p:nvPr/>
        </p:nvPicPr>
        <p:blipFill rotWithShape="1">
          <a:blip r:embed="rId3">
            <a:alphaModFix/>
          </a:blip>
          <a:srcRect b="63516" l="0" r="0" t="27362"/>
          <a:stretch/>
        </p:blipFill>
        <p:spPr>
          <a:xfrm>
            <a:off x="6264475" y="5956887"/>
            <a:ext cx="1544700" cy="249525"/>
          </a:xfrm>
          <a:prstGeom prst="rect">
            <a:avLst/>
          </a:prstGeom>
          <a:noFill/>
          <a:ln>
            <a:noFill/>
          </a:ln>
        </p:spPr>
      </p:pic>
      <p:cxnSp>
        <p:nvCxnSpPr>
          <p:cNvPr id="331" name="Google Shape;331;p27"/>
          <p:cNvCxnSpPr/>
          <p:nvPr/>
        </p:nvCxnSpPr>
        <p:spPr>
          <a:xfrm>
            <a:off x="7672375" y="4492150"/>
            <a:ext cx="0" cy="1161300"/>
          </a:xfrm>
          <a:prstGeom prst="straightConnector1">
            <a:avLst/>
          </a:prstGeom>
          <a:noFill/>
          <a:ln cap="flat" cmpd="sng" w="114300">
            <a:solidFill>
              <a:srgbClr val="FF9900"/>
            </a:solidFill>
            <a:prstDash val="solid"/>
            <a:round/>
            <a:headEnd len="med" w="med" type="none"/>
            <a:tailEnd len="med" w="med" type="none"/>
          </a:ln>
        </p:spPr>
      </p:cxnSp>
      <p:cxnSp>
        <p:nvCxnSpPr>
          <p:cNvPr id="332" name="Google Shape;332;p27"/>
          <p:cNvCxnSpPr/>
          <p:nvPr/>
        </p:nvCxnSpPr>
        <p:spPr>
          <a:xfrm flipH="1">
            <a:off x="7581750" y="1835925"/>
            <a:ext cx="1695000" cy="1695000"/>
          </a:xfrm>
          <a:prstGeom prst="straightConnector1">
            <a:avLst/>
          </a:prstGeom>
          <a:noFill/>
          <a:ln cap="flat" cmpd="sng" w="76200">
            <a:solidFill>
              <a:schemeClr val="dk2"/>
            </a:solidFill>
            <a:prstDash val="dash"/>
            <a:round/>
            <a:headEnd len="med" w="med" type="none"/>
            <a:tailEnd len="med" w="med" type="none"/>
          </a:ln>
        </p:spPr>
      </p:cxnSp>
      <p:sp>
        <p:nvSpPr>
          <p:cNvPr id="333" name="Google Shape;333;p27"/>
          <p:cNvSpPr/>
          <p:nvPr/>
        </p:nvSpPr>
        <p:spPr>
          <a:xfrm>
            <a:off x="6739825" y="3516400"/>
            <a:ext cx="1865100" cy="966000"/>
          </a:xfrm>
          <a:prstGeom prst="rect">
            <a:avLst/>
          </a:prstGeom>
          <a:solidFill>
            <a:srgbClr val="D9EAD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router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alibri"/>
                <a:ea typeface="Calibri"/>
                <a:cs typeface="Calibri"/>
                <a:sym typeface="Calibri"/>
              </a:rPr>
              <a:t>(also a computer)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onsolas"/>
                <a:ea typeface="Consolas"/>
                <a:cs typeface="Consolas"/>
                <a:sym typeface="Consolas"/>
              </a:rPr>
              <a:t>24:48:96:12</a:t>
            </a:r>
            <a:endParaRPr b="1" sz="1700">
              <a:latin typeface="Consolas"/>
              <a:ea typeface="Consolas"/>
              <a:cs typeface="Consolas"/>
              <a:sym typeface="Consolas"/>
            </a:endParaRPr>
          </a:p>
        </p:txBody>
      </p:sp>
      <p:sp>
        <p:nvSpPr>
          <p:cNvPr id="334" name="Google Shape;334;p27"/>
          <p:cNvSpPr txBox="1"/>
          <p:nvPr/>
        </p:nvSpPr>
        <p:spPr>
          <a:xfrm rot="-2700639">
            <a:off x="7084603" y="2139303"/>
            <a:ext cx="2282965" cy="80610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Gets data from Internet (beyond scope of 390B)</a:t>
            </a:r>
            <a:endParaRPr>
              <a:latin typeface="Calibri"/>
              <a:ea typeface="Calibri"/>
              <a:cs typeface="Calibri"/>
              <a:sym typeface="Calibri"/>
            </a:endParaRPr>
          </a:p>
        </p:txBody>
      </p:sp>
      <p:cxnSp>
        <p:nvCxnSpPr>
          <p:cNvPr id="335" name="Google Shape;335;p27"/>
          <p:cNvCxnSpPr/>
          <p:nvPr/>
        </p:nvCxnSpPr>
        <p:spPr>
          <a:xfrm rot="10800000">
            <a:off x="3534225" y="5643750"/>
            <a:ext cx="4188300" cy="0"/>
          </a:xfrm>
          <a:prstGeom prst="straightConnector1">
            <a:avLst/>
          </a:prstGeom>
          <a:noFill/>
          <a:ln cap="flat" cmpd="sng" w="114300">
            <a:solidFill>
              <a:srgbClr val="FF9900"/>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Agenda</a:t>
            </a:r>
            <a:endParaRPr/>
          </a:p>
        </p:txBody>
      </p:sp>
      <p:sp>
        <p:nvSpPr>
          <p:cNvPr id="62" name="Google Shape;62;p1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b="1">
              <a:solidFill>
                <a:srgbClr val="4B2A85"/>
              </a:solidFill>
            </a:endParaRPr>
          </a:p>
          <a:p>
            <a:pPr indent="-327660" lvl="0" marL="342900" rtl="0" algn="l">
              <a:spcBef>
                <a:spcPts val="0"/>
              </a:spcBef>
              <a:spcAft>
                <a:spcPts val="0"/>
              </a:spcAft>
              <a:buClr>
                <a:srgbClr val="4B2A85"/>
              </a:buClr>
              <a:buSzPts val="1560"/>
              <a:buChar char="❖"/>
            </a:pPr>
            <a:r>
              <a:rPr b="1" lang="en-US">
                <a:solidFill>
                  <a:srgbClr val="4B2A85"/>
                </a:solidFill>
              </a:rPr>
              <a:t>Procrastination (our fav)</a:t>
            </a:r>
            <a:br>
              <a:rPr lang="en-US">
                <a:solidFill>
                  <a:srgbClr val="000000"/>
                </a:solidFill>
              </a:rPr>
            </a:br>
            <a:endParaRPr>
              <a:solidFill>
                <a:srgbClr val="000000"/>
              </a:solidFill>
            </a:endParaRPr>
          </a:p>
          <a:p>
            <a:pPr indent="-441960" lvl="0" marL="457200" rtl="0" algn="l">
              <a:spcBef>
                <a:spcPts val="0"/>
              </a:spcBef>
              <a:spcAft>
                <a:spcPts val="0"/>
              </a:spcAft>
              <a:buClr>
                <a:srgbClr val="000000"/>
              </a:buClr>
              <a:buSzPts val="1560"/>
              <a:buChar char="❖"/>
            </a:pPr>
            <a:r>
              <a:rPr lang="en-US">
                <a:solidFill>
                  <a:srgbClr val="000000"/>
                </a:solidFill>
              </a:rPr>
              <a:t>Intro to Networking</a:t>
            </a:r>
            <a:endParaRPr>
              <a:solidFill>
                <a:srgbClr val="000000"/>
              </a:solidFill>
            </a:endParaRPr>
          </a:p>
          <a:p>
            <a:pPr indent="-382268" lvl="1" marL="914400" rtl="0" algn="l">
              <a:spcBef>
                <a:spcPts val="0"/>
              </a:spcBef>
              <a:spcAft>
                <a:spcPts val="0"/>
              </a:spcAft>
              <a:buClr>
                <a:srgbClr val="000000"/>
              </a:buClr>
              <a:buSzPts val="2420"/>
              <a:buChar char="▪"/>
            </a:pPr>
            <a:r>
              <a:rPr lang="en-US">
                <a:solidFill>
                  <a:srgbClr val="000000"/>
                </a:solidFill>
              </a:rPr>
              <a:t>Connecting our Computer to the Internet</a:t>
            </a:r>
            <a:br>
              <a:rPr lang="en-US">
                <a:solidFill>
                  <a:srgbClr val="000000"/>
                </a:solidFill>
              </a:rPr>
            </a:br>
            <a:endParaRPr>
              <a:solidFill>
                <a:srgbClr val="000000"/>
              </a:solidFill>
            </a:endParaRPr>
          </a:p>
          <a:p>
            <a:pPr indent="-441960" lvl="0" marL="457200" rtl="0" algn="l">
              <a:spcBef>
                <a:spcPts val="0"/>
              </a:spcBef>
              <a:spcAft>
                <a:spcPts val="0"/>
              </a:spcAft>
              <a:buClr>
                <a:srgbClr val="000000"/>
              </a:buClr>
              <a:buSzPts val="1560"/>
              <a:buChar char="❖"/>
            </a:pPr>
            <a:r>
              <a:rPr lang="en-US">
                <a:solidFill>
                  <a:srgbClr val="000000"/>
                </a:solidFill>
              </a:rPr>
              <a:t>Stress Response Cycle Discussion </a:t>
            </a:r>
            <a:endParaRPr>
              <a:solidFill>
                <a:srgbClr val="000000"/>
              </a:solidFill>
            </a:endParaRPr>
          </a:p>
          <a:p>
            <a:pPr indent="0" lvl="0" marL="0" rtl="0" algn="l">
              <a:spcBef>
                <a:spcPts val="0"/>
              </a:spcBef>
              <a:spcAft>
                <a:spcPts val="0"/>
              </a:spcAft>
              <a:buNone/>
            </a:pPr>
            <a:r>
              <a:t/>
            </a:r>
            <a:endParaRPr/>
          </a:p>
          <a:p>
            <a:pPr indent="0" lvl="0" marL="457200" rtl="0" algn="l">
              <a:spcBef>
                <a:spcPts val="0"/>
              </a:spcBef>
              <a:spcAft>
                <a:spcPts val="0"/>
              </a:spcAft>
              <a:buClr>
                <a:schemeClr val="dk1"/>
              </a:buClr>
              <a:buSzPts val="1560"/>
              <a:buFont typeface="Arial"/>
              <a:buNone/>
            </a:pPr>
            <a:r>
              <a:t/>
            </a:r>
            <a:endParaRPr/>
          </a:p>
          <a:p>
            <a:pPr indent="0" lvl="0" marL="0" rtl="0" algn="l">
              <a:spcBef>
                <a:spcPts val="0"/>
              </a:spcBef>
              <a:spcAft>
                <a:spcPts val="0"/>
              </a:spcAft>
              <a:buClr>
                <a:schemeClr val="dk1"/>
              </a:buClr>
              <a:buSzPts val="1560"/>
              <a:buFont typeface="Arial"/>
              <a:buNone/>
            </a:pPr>
            <a:r>
              <a:t/>
            </a:r>
            <a:endParaRPr sz="2200"/>
          </a:p>
          <a:p>
            <a:pPr indent="-243840" lvl="1" marL="800100" rtl="0" algn="l">
              <a:spcBef>
                <a:spcPts val="520"/>
              </a:spcBef>
              <a:spcAft>
                <a:spcPts val="0"/>
              </a:spcAft>
              <a:buClr>
                <a:schemeClr val="dk1"/>
              </a:buClr>
              <a:buSzPts val="1560"/>
              <a:buFont typeface="Arial"/>
              <a:buNone/>
            </a:pPr>
            <a:r>
              <a:t/>
            </a:r>
            <a:endParaRPr/>
          </a:p>
          <a:p>
            <a:pPr indent="0" lvl="0" marL="0" rtl="0" algn="l">
              <a:spcBef>
                <a:spcPts val="520"/>
              </a:spcBef>
              <a:spcAft>
                <a:spcPts val="0"/>
              </a:spcAft>
              <a:buNone/>
            </a:pPr>
            <a:r>
              <a:t/>
            </a:r>
            <a:endParaRPr/>
          </a:p>
        </p:txBody>
      </p:sp>
      <p:sp>
        <p:nvSpPr>
          <p:cNvPr id="63" name="Google Shape;63;p1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8"/>
          <p:cNvSpPr/>
          <p:nvPr/>
        </p:nvSpPr>
        <p:spPr>
          <a:xfrm>
            <a:off x="2700450" y="5785388"/>
            <a:ext cx="5284200" cy="592500"/>
          </a:xfrm>
          <a:prstGeom prst="rect">
            <a:avLst/>
          </a:prstGeom>
          <a:solidFill>
            <a:srgbClr val="FCE5CD"/>
          </a:solidFill>
          <a:ln cap="flat" cmpd="sng" w="19050">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8"/>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Data Link Layer</a:t>
            </a:r>
            <a:endParaRPr/>
          </a:p>
        </p:txBody>
      </p:sp>
      <p:sp>
        <p:nvSpPr>
          <p:cNvPr id="343" name="Google Shape;343;p28"/>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But every computer will “hear” the message. How do the others know to ignore it?</a:t>
            </a:r>
            <a:endParaRPr/>
          </a:p>
          <a:p>
            <a:pPr indent="0" lvl="0" marL="0" rtl="0" algn="l">
              <a:spcBef>
                <a:spcPts val="520"/>
              </a:spcBef>
              <a:spcAft>
                <a:spcPts val="0"/>
              </a:spcAft>
              <a:buNone/>
            </a:pPr>
            <a:r>
              <a:t/>
            </a:r>
            <a:endParaRPr/>
          </a:p>
        </p:txBody>
      </p:sp>
      <p:sp>
        <p:nvSpPr>
          <p:cNvPr id="344" name="Google Shape;344;p28"/>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cxnSp>
        <p:nvCxnSpPr>
          <p:cNvPr id="345" name="Google Shape;345;p28"/>
          <p:cNvCxnSpPr/>
          <p:nvPr/>
        </p:nvCxnSpPr>
        <p:spPr>
          <a:xfrm>
            <a:off x="436925" y="5643750"/>
            <a:ext cx="8286000" cy="0"/>
          </a:xfrm>
          <a:prstGeom prst="straightConnector1">
            <a:avLst/>
          </a:prstGeom>
          <a:noFill/>
          <a:ln cap="flat" cmpd="sng" w="76200">
            <a:solidFill>
              <a:srgbClr val="000000"/>
            </a:solidFill>
            <a:prstDash val="solid"/>
            <a:round/>
            <a:headEnd len="med" w="med" type="none"/>
            <a:tailEnd len="med" w="med" type="none"/>
          </a:ln>
        </p:spPr>
      </p:cxnSp>
      <p:cxnSp>
        <p:nvCxnSpPr>
          <p:cNvPr id="346" name="Google Shape;346;p28"/>
          <p:cNvCxnSpPr>
            <a:stCxn id="347" idx="2"/>
          </p:cNvCxnSpPr>
          <p:nvPr/>
        </p:nvCxnSpPr>
        <p:spPr>
          <a:xfrm>
            <a:off x="1517950" y="4482400"/>
            <a:ext cx="0" cy="1161300"/>
          </a:xfrm>
          <a:prstGeom prst="straightConnector1">
            <a:avLst/>
          </a:prstGeom>
          <a:noFill/>
          <a:ln cap="flat" cmpd="sng" w="76200">
            <a:solidFill>
              <a:schemeClr val="dk2"/>
            </a:solidFill>
            <a:prstDash val="solid"/>
            <a:round/>
            <a:headEnd len="med" w="med" type="none"/>
            <a:tailEnd len="med" w="med" type="none"/>
          </a:ln>
        </p:spPr>
      </p:cxnSp>
      <p:cxnSp>
        <p:nvCxnSpPr>
          <p:cNvPr id="348" name="Google Shape;348;p28"/>
          <p:cNvCxnSpPr/>
          <p:nvPr/>
        </p:nvCxnSpPr>
        <p:spPr>
          <a:xfrm>
            <a:off x="3569413" y="4482400"/>
            <a:ext cx="0" cy="1161300"/>
          </a:xfrm>
          <a:prstGeom prst="straightConnector1">
            <a:avLst/>
          </a:prstGeom>
          <a:noFill/>
          <a:ln cap="flat" cmpd="sng" w="114300">
            <a:solidFill>
              <a:srgbClr val="FF9900"/>
            </a:solidFill>
            <a:prstDash val="solid"/>
            <a:round/>
            <a:headEnd len="med" w="med" type="stealth"/>
            <a:tailEnd len="med" w="med" type="none"/>
          </a:ln>
        </p:spPr>
      </p:cxnSp>
      <p:cxnSp>
        <p:nvCxnSpPr>
          <p:cNvPr id="349" name="Google Shape;349;p28"/>
          <p:cNvCxnSpPr/>
          <p:nvPr/>
        </p:nvCxnSpPr>
        <p:spPr>
          <a:xfrm>
            <a:off x="5620900" y="4492150"/>
            <a:ext cx="0" cy="1161300"/>
          </a:xfrm>
          <a:prstGeom prst="straightConnector1">
            <a:avLst/>
          </a:prstGeom>
          <a:noFill/>
          <a:ln cap="flat" cmpd="sng" w="76200">
            <a:solidFill>
              <a:schemeClr val="dk2"/>
            </a:solidFill>
            <a:prstDash val="solid"/>
            <a:round/>
            <a:headEnd len="med" w="med" type="none"/>
            <a:tailEnd len="med" w="med" type="none"/>
          </a:ln>
        </p:spPr>
      </p:cxnSp>
      <p:sp>
        <p:nvSpPr>
          <p:cNvPr id="347" name="Google Shape;347;p28"/>
          <p:cNvSpPr/>
          <p:nvPr/>
        </p:nvSpPr>
        <p:spPr>
          <a:xfrm>
            <a:off x="585400" y="3516400"/>
            <a:ext cx="1865100" cy="966000"/>
          </a:xfrm>
          <a:prstGeom prst="rect">
            <a:avLst/>
          </a:prstGeom>
          <a:solidFill>
            <a:srgbClr val="D0E0E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computer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onsolas"/>
                <a:ea typeface="Consolas"/>
                <a:cs typeface="Consolas"/>
                <a:sym typeface="Consolas"/>
              </a:rPr>
              <a:t>00:1d:4f:47</a:t>
            </a:r>
            <a:endParaRPr b="1" sz="1700">
              <a:latin typeface="Consolas"/>
              <a:ea typeface="Consolas"/>
              <a:cs typeface="Consolas"/>
              <a:sym typeface="Consolas"/>
            </a:endParaRPr>
          </a:p>
        </p:txBody>
      </p:sp>
      <p:sp>
        <p:nvSpPr>
          <p:cNvPr id="350" name="Google Shape;350;p28"/>
          <p:cNvSpPr/>
          <p:nvPr/>
        </p:nvSpPr>
        <p:spPr>
          <a:xfrm>
            <a:off x="2636863" y="3516400"/>
            <a:ext cx="1865100" cy="966000"/>
          </a:xfrm>
          <a:prstGeom prst="rect">
            <a:avLst/>
          </a:prstGeom>
          <a:solidFill>
            <a:srgbClr val="D0E0E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computer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onsolas"/>
                <a:ea typeface="Consolas"/>
                <a:cs typeface="Consolas"/>
                <a:sym typeface="Consolas"/>
              </a:rPr>
              <a:t>4c:44:1e:8f</a:t>
            </a:r>
            <a:endParaRPr b="1" sz="1700">
              <a:latin typeface="Consolas"/>
              <a:ea typeface="Consolas"/>
              <a:cs typeface="Consolas"/>
              <a:sym typeface="Consolas"/>
            </a:endParaRPr>
          </a:p>
        </p:txBody>
      </p:sp>
      <p:sp>
        <p:nvSpPr>
          <p:cNvPr id="351" name="Google Shape;351;p28"/>
          <p:cNvSpPr/>
          <p:nvPr/>
        </p:nvSpPr>
        <p:spPr>
          <a:xfrm>
            <a:off x="4688350" y="3516400"/>
            <a:ext cx="1865100" cy="966000"/>
          </a:xfrm>
          <a:prstGeom prst="rect">
            <a:avLst/>
          </a:prstGeom>
          <a:solidFill>
            <a:srgbClr val="D0E0E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computer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onsolas"/>
                <a:ea typeface="Consolas"/>
                <a:cs typeface="Consolas"/>
                <a:sym typeface="Consolas"/>
              </a:rPr>
              <a:t>de:ad:be:ef</a:t>
            </a:r>
            <a:endParaRPr b="1" sz="1700">
              <a:latin typeface="Consolas"/>
              <a:ea typeface="Consolas"/>
              <a:cs typeface="Consolas"/>
              <a:sym typeface="Consolas"/>
            </a:endParaRPr>
          </a:p>
        </p:txBody>
      </p:sp>
      <p:sp>
        <p:nvSpPr>
          <p:cNvPr id="352" name="Google Shape;352;p28"/>
          <p:cNvSpPr/>
          <p:nvPr/>
        </p:nvSpPr>
        <p:spPr>
          <a:xfrm>
            <a:off x="2797450" y="5899100"/>
            <a:ext cx="1544700" cy="365100"/>
          </a:xfrm>
          <a:prstGeom prst="rect">
            <a:avLst/>
          </a:prstGeom>
          <a:solidFill>
            <a:srgbClr val="D9EAD3"/>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8761D"/>
                </a:solidFill>
                <a:latin typeface="Consolas"/>
                <a:ea typeface="Consolas"/>
                <a:cs typeface="Consolas"/>
                <a:sym typeface="Consolas"/>
              </a:rPr>
              <a:t>dest address</a:t>
            </a:r>
            <a:endParaRPr b="1" sz="1200">
              <a:solidFill>
                <a:srgbClr val="38761D"/>
              </a:solidFill>
              <a:latin typeface="Consolas"/>
              <a:ea typeface="Consolas"/>
              <a:cs typeface="Consolas"/>
              <a:sym typeface="Consolas"/>
            </a:endParaRPr>
          </a:p>
          <a:p>
            <a:pPr indent="0" lvl="0" marL="0" rtl="0" algn="ctr">
              <a:spcBef>
                <a:spcPts val="0"/>
              </a:spcBef>
              <a:spcAft>
                <a:spcPts val="0"/>
              </a:spcAft>
              <a:buNone/>
            </a:pPr>
            <a:r>
              <a:rPr b="1" lang="en-US" sz="1200">
                <a:solidFill>
                  <a:srgbClr val="38761D"/>
                </a:solidFill>
                <a:latin typeface="Consolas"/>
                <a:ea typeface="Consolas"/>
                <a:cs typeface="Consolas"/>
                <a:sym typeface="Consolas"/>
              </a:rPr>
              <a:t>4c:44:1e:8f</a:t>
            </a:r>
            <a:endParaRPr b="1" sz="1200">
              <a:solidFill>
                <a:srgbClr val="38761D"/>
              </a:solidFill>
              <a:latin typeface="Consolas"/>
              <a:ea typeface="Consolas"/>
              <a:cs typeface="Consolas"/>
              <a:sym typeface="Consolas"/>
            </a:endParaRPr>
          </a:p>
        </p:txBody>
      </p:sp>
      <p:sp>
        <p:nvSpPr>
          <p:cNvPr id="353" name="Google Shape;353;p28"/>
          <p:cNvSpPr/>
          <p:nvPr/>
        </p:nvSpPr>
        <p:spPr>
          <a:xfrm>
            <a:off x="4433263" y="5899100"/>
            <a:ext cx="1696800" cy="365100"/>
          </a:xfrm>
          <a:prstGeom prst="rect">
            <a:avLst/>
          </a:prstGeom>
          <a:solidFill>
            <a:srgbClr val="EAD1DC"/>
          </a:solid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A64D79"/>
                </a:solidFill>
                <a:latin typeface="Consolas"/>
                <a:ea typeface="Consolas"/>
                <a:cs typeface="Consolas"/>
                <a:sym typeface="Consolas"/>
              </a:rPr>
              <a:t>source address</a:t>
            </a:r>
            <a:endParaRPr b="1" sz="1200">
              <a:solidFill>
                <a:srgbClr val="A64D79"/>
              </a:solidFill>
              <a:latin typeface="Consolas"/>
              <a:ea typeface="Consolas"/>
              <a:cs typeface="Consolas"/>
              <a:sym typeface="Consolas"/>
            </a:endParaRPr>
          </a:p>
          <a:p>
            <a:pPr indent="0" lvl="0" marL="0" rtl="0" algn="ctr">
              <a:spcBef>
                <a:spcPts val="0"/>
              </a:spcBef>
              <a:spcAft>
                <a:spcPts val="0"/>
              </a:spcAft>
              <a:buNone/>
            </a:pPr>
            <a:r>
              <a:rPr b="1" lang="en-US" sz="1200">
                <a:solidFill>
                  <a:srgbClr val="A64D79"/>
                </a:solidFill>
                <a:latin typeface="Consolas"/>
                <a:ea typeface="Consolas"/>
                <a:cs typeface="Consolas"/>
                <a:sym typeface="Consolas"/>
              </a:rPr>
              <a:t>24:48:96:12</a:t>
            </a:r>
            <a:endParaRPr b="1" sz="1200">
              <a:solidFill>
                <a:srgbClr val="A64D79"/>
              </a:solidFill>
              <a:latin typeface="Consolas"/>
              <a:ea typeface="Consolas"/>
              <a:cs typeface="Consolas"/>
              <a:sym typeface="Consolas"/>
            </a:endParaRPr>
          </a:p>
        </p:txBody>
      </p:sp>
      <p:sp>
        <p:nvSpPr>
          <p:cNvPr id="354" name="Google Shape;354;p28"/>
          <p:cNvSpPr/>
          <p:nvPr/>
        </p:nvSpPr>
        <p:spPr>
          <a:xfrm>
            <a:off x="6215125" y="5899100"/>
            <a:ext cx="1643400" cy="365100"/>
          </a:xfrm>
          <a:prstGeom prst="rect">
            <a:avLst/>
          </a:prstGeom>
          <a:solidFill>
            <a:srgbClr val="D0E0E3"/>
          </a:solid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45818E"/>
                </a:solidFill>
                <a:latin typeface="Consolas"/>
                <a:ea typeface="Consolas"/>
                <a:cs typeface="Consolas"/>
                <a:sym typeface="Consolas"/>
              </a:rPr>
              <a:t>data</a:t>
            </a:r>
            <a:endParaRPr b="1" sz="1200">
              <a:solidFill>
                <a:srgbClr val="45818E"/>
              </a:solidFill>
              <a:latin typeface="Consolas"/>
              <a:ea typeface="Consolas"/>
              <a:cs typeface="Consolas"/>
              <a:sym typeface="Consolas"/>
            </a:endParaRPr>
          </a:p>
        </p:txBody>
      </p:sp>
      <p:pic>
        <p:nvPicPr>
          <p:cNvPr id="355" name="Google Shape;355;p28"/>
          <p:cNvPicPr preferRelativeResize="0"/>
          <p:nvPr/>
        </p:nvPicPr>
        <p:blipFill rotWithShape="1">
          <a:blip r:embed="rId3">
            <a:alphaModFix/>
          </a:blip>
          <a:srcRect b="63516" l="0" r="0" t="27362"/>
          <a:stretch/>
        </p:blipFill>
        <p:spPr>
          <a:xfrm>
            <a:off x="6264475" y="5956887"/>
            <a:ext cx="1544700" cy="249525"/>
          </a:xfrm>
          <a:prstGeom prst="rect">
            <a:avLst/>
          </a:prstGeom>
          <a:noFill/>
          <a:ln>
            <a:noFill/>
          </a:ln>
        </p:spPr>
      </p:pic>
      <p:cxnSp>
        <p:nvCxnSpPr>
          <p:cNvPr id="356" name="Google Shape;356;p28"/>
          <p:cNvCxnSpPr/>
          <p:nvPr/>
        </p:nvCxnSpPr>
        <p:spPr>
          <a:xfrm>
            <a:off x="7672375" y="4492150"/>
            <a:ext cx="0" cy="1161300"/>
          </a:xfrm>
          <a:prstGeom prst="straightConnector1">
            <a:avLst/>
          </a:prstGeom>
          <a:noFill/>
          <a:ln cap="flat" cmpd="sng" w="114300">
            <a:solidFill>
              <a:srgbClr val="FF9900"/>
            </a:solidFill>
            <a:prstDash val="solid"/>
            <a:round/>
            <a:headEnd len="med" w="med" type="none"/>
            <a:tailEnd len="med" w="med" type="none"/>
          </a:ln>
        </p:spPr>
      </p:cxnSp>
      <p:cxnSp>
        <p:nvCxnSpPr>
          <p:cNvPr id="357" name="Google Shape;357;p28"/>
          <p:cNvCxnSpPr/>
          <p:nvPr/>
        </p:nvCxnSpPr>
        <p:spPr>
          <a:xfrm flipH="1">
            <a:off x="7581750" y="1835925"/>
            <a:ext cx="1695000" cy="1695000"/>
          </a:xfrm>
          <a:prstGeom prst="straightConnector1">
            <a:avLst/>
          </a:prstGeom>
          <a:noFill/>
          <a:ln cap="flat" cmpd="sng" w="76200">
            <a:solidFill>
              <a:schemeClr val="dk2"/>
            </a:solidFill>
            <a:prstDash val="dash"/>
            <a:round/>
            <a:headEnd len="med" w="med" type="none"/>
            <a:tailEnd len="med" w="med" type="none"/>
          </a:ln>
        </p:spPr>
      </p:cxnSp>
      <p:sp>
        <p:nvSpPr>
          <p:cNvPr id="358" name="Google Shape;358;p28"/>
          <p:cNvSpPr/>
          <p:nvPr/>
        </p:nvSpPr>
        <p:spPr>
          <a:xfrm>
            <a:off x="6739825" y="3516400"/>
            <a:ext cx="1865100" cy="966000"/>
          </a:xfrm>
          <a:prstGeom prst="rect">
            <a:avLst/>
          </a:prstGeom>
          <a:solidFill>
            <a:srgbClr val="D9EAD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router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alibri"/>
                <a:ea typeface="Calibri"/>
                <a:cs typeface="Calibri"/>
                <a:sym typeface="Calibri"/>
              </a:rPr>
              <a:t>(also a computer)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onsolas"/>
                <a:ea typeface="Consolas"/>
                <a:cs typeface="Consolas"/>
                <a:sym typeface="Consolas"/>
              </a:rPr>
              <a:t>24:48:96:12</a:t>
            </a:r>
            <a:endParaRPr b="1" sz="1700">
              <a:latin typeface="Consolas"/>
              <a:ea typeface="Consolas"/>
              <a:cs typeface="Consolas"/>
              <a:sym typeface="Consolas"/>
            </a:endParaRPr>
          </a:p>
        </p:txBody>
      </p:sp>
      <p:sp>
        <p:nvSpPr>
          <p:cNvPr id="359" name="Google Shape;359;p28"/>
          <p:cNvSpPr txBox="1"/>
          <p:nvPr/>
        </p:nvSpPr>
        <p:spPr>
          <a:xfrm rot="-2700639">
            <a:off x="7084603" y="2139303"/>
            <a:ext cx="2282965" cy="80610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Gets data from Internet (beyond scope of 390B)</a:t>
            </a:r>
            <a:endParaRPr>
              <a:latin typeface="Calibri"/>
              <a:ea typeface="Calibri"/>
              <a:cs typeface="Calibri"/>
              <a:sym typeface="Calibri"/>
            </a:endParaRPr>
          </a:p>
        </p:txBody>
      </p:sp>
      <p:cxnSp>
        <p:nvCxnSpPr>
          <p:cNvPr id="360" name="Google Shape;360;p28"/>
          <p:cNvCxnSpPr/>
          <p:nvPr/>
        </p:nvCxnSpPr>
        <p:spPr>
          <a:xfrm rot="10800000">
            <a:off x="3534225" y="5643750"/>
            <a:ext cx="4188300" cy="0"/>
          </a:xfrm>
          <a:prstGeom prst="straightConnector1">
            <a:avLst/>
          </a:prstGeom>
          <a:noFill/>
          <a:ln cap="flat" cmpd="sng" w="114300">
            <a:solidFill>
              <a:srgbClr val="FF9900"/>
            </a:solidFill>
            <a:prstDash val="solid"/>
            <a:round/>
            <a:headEnd len="med" w="med" type="none"/>
            <a:tailEnd len="med" w="med" type="none"/>
          </a:ln>
        </p:spPr>
      </p:cxnSp>
      <p:sp>
        <p:nvSpPr>
          <p:cNvPr id="361" name="Google Shape;361;p28"/>
          <p:cNvSpPr/>
          <p:nvPr/>
        </p:nvSpPr>
        <p:spPr>
          <a:xfrm>
            <a:off x="1136950" y="4682075"/>
            <a:ext cx="762000" cy="762000"/>
          </a:xfrm>
          <a:prstGeom prst="noSmoking">
            <a:avLst>
              <a:gd fmla="val 15228"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8"/>
          <p:cNvSpPr/>
          <p:nvPr/>
        </p:nvSpPr>
        <p:spPr>
          <a:xfrm>
            <a:off x="5239900" y="4682075"/>
            <a:ext cx="762000" cy="762000"/>
          </a:xfrm>
          <a:prstGeom prst="noSmoking">
            <a:avLst>
              <a:gd fmla="val 15228"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9"/>
          <p:cNvSpPr/>
          <p:nvPr/>
        </p:nvSpPr>
        <p:spPr>
          <a:xfrm>
            <a:off x="2700450" y="5785388"/>
            <a:ext cx="5284200" cy="592500"/>
          </a:xfrm>
          <a:prstGeom prst="rect">
            <a:avLst/>
          </a:prstGeom>
          <a:solidFill>
            <a:srgbClr val="FCE5CD"/>
          </a:solidFill>
          <a:ln cap="flat" cmpd="sng" w="19050">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NIC (Network Interface Card)</a:t>
            </a:r>
            <a:endParaRPr/>
          </a:p>
        </p:txBody>
      </p:sp>
      <p:sp>
        <p:nvSpPr>
          <p:cNvPr id="370" name="Google Shape;370;p29"/>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We don’t want the CPU to waste time always listening to the network wire, especially when it’s not even the destination computer</a:t>
            </a:r>
            <a:endParaRPr/>
          </a:p>
          <a:p>
            <a:pPr indent="-327660" lvl="0" marL="457200" rtl="0" algn="l">
              <a:spcBef>
                <a:spcPts val="0"/>
              </a:spcBef>
              <a:spcAft>
                <a:spcPts val="0"/>
              </a:spcAft>
              <a:buSzPts val="1560"/>
              <a:buChar char="●"/>
            </a:pPr>
            <a:r>
              <a:rPr lang="en-US"/>
              <a:t>Solution: the NIC -- a new piece of the computer dedicated to dealing with the network wire</a:t>
            </a:r>
            <a:endParaRPr/>
          </a:p>
          <a:p>
            <a:pPr indent="-382269" lvl="1" marL="914400" rtl="0" algn="l">
              <a:spcBef>
                <a:spcPts val="0"/>
              </a:spcBef>
              <a:spcAft>
                <a:spcPts val="0"/>
              </a:spcAft>
              <a:buSzPts val="2420"/>
              <a:buChar char="○"/>
            </a:pPr>
            <a:r>
              <a:rPr lang="en-US"/>
              <a:t>Listens to the network wire until it hears a dest address, checks if it matches this computer, and only sends to CPU if so</a:t>
            </a:r>
            <a:endParaRPr/>
          </a:p>
        </p:txBody>
      </p:sp>
      <p:sp>
        <p:nvSpPr>
          <p:cNvPr id="371" name="Google Shape;371;p2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cxnSp>
        <p:nvCxnSpPr>
          <p:cNvPr id="372" name="Google Shape;372;p29"/>
          <p:cNvCxnSpPr/>
          <p:nvPr/>
        </p:nvCxnSpPr>
        <p:spPr>
          <a:xfrm>
            <a:off x="436925" y="6498675"/>
            <a:ext cx="8286000" cy="0"/>
          </a:xfrm>
          <a:prstGeom prst="straightConnector1">
            <a:avLst/>
          </a:prstGeom>
          <a:noFill/>
          <a:ln cap="flat" cmpd="sng" w="76200">
            <a:solidFill>
              <a:srgbClr val="000000"/>
            </a:solidFill>
            <a:prstDash val="solid"/>
            <a:round/>
            <a:headEnd len="med" w="med" type="none"/>
            <a:tailEnd len="med" w="med" type="none"/>
          </a:ln>
        </p:spPr>
      </p:cxnSp>
      <p:cxnSp>
        <p:nvCxnSpPr>
          <p:cNvPr id="373" name="Google Shape;373;p29"/>
          <p:cNvCxnSpPr>
            <a:stCxn id="374" idx="2"/>
          </p:cNvCxnSpPr>
          <p:nvPr/>
        </p:nvCxnSpPr>
        <p:spPr>
          <a:xfrm>
            <a:off x="1517950" y="5337375"/>
            <a:ext cx="0" cy="1161300"/>
          </a:xfrm>
          <a:prstGeom prst="straightConnector1">
            <a:avLst/>
          </a:prstGeom>
          <a:noFill/>
          <a:ln cap="flat" cmpd="sng" w="76200">
            <a:solidFill>
              <a:schemeClr val="dk2"/>
            </a:solidFill>
            <a:prstDash val="solid"/>
            <a:round/>
            <a:headEnd len="med" w="med" type="none"/>
            <a:tailEnd len="med" w="med" type="none"/>
          </a:ln>
        </p:spPr>
      </p:cxnSp>
      <p:sp>
        <p:nvSpPr>
          <p:cNvPr id="374" name="Google Shape;374;p29"/>
          <p:cNvSpPr/>
          <p:nvPr/>
        </p:nvSpPr>
        <p:spPr>
          <a:xfrm>
            <a:off x="585400" y="4371375"/>
            <a:ext cx="1865100" cy="966000"/>
          </a:xfrm>
          <a:prstGeom prst="rect">
            <a:avLst/>
          </a:prstGeom>
          <a:solidFill>
            <a:srgbClr val="D0E0E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computer</a:t>
            </a:r>
            <a:endParaRPr b="1" sz="1700">
              <a:latin typeface="Calibri"/>
              <a:ea typeface="Calibri"/>
              <a:cs typeface="Calibri"/>
              <a:sym typeface="Calibri"/>
            </a:endParaRPr>
          </a:p>
          <a:p>
            <a:pPr indent="0" lvl="0" marL="0" rtl="0" algn="ctr">
              <a:spcBef>
                <a:spcPts val="0"/>
              </a:spcBef>
              <a:spcAft>
                <a:spcPts val="0"/>
              </a:spcAft>
              <a:buNone/>
            </a:pPr>
            <a:r>
              <a:rPr b="1" lang="en-US" sz="1700">
                <a:latin typeface="Consolas"/>
                <a:ea typeface="Consolas"/>
                <a:cs typeface="Consolas"/>
                <a:sym typeface="Consolas"/>
              </a:rPr>
              <a:t>00:1d:4f:47</a:t>
            </a:r>
            <a:endParaRPr b="1" sz="1700">
              <a:latin typeface="Consolas"/>
              <a:ea typeface="Consolas"/>
              <a:cs typeface="Consolas"/>
              <a:sym typeface="Consolas"/>
            </a:endParaRPr>
          </a:p>
        </p:txBody>
      </p:sp>
      <p:sp>
        <p:nvSpPr>
          <p:cNvPr id="375" name="Google Shape;375;p29"/>
          <p:cNvSpPr/>
          <p:nvPr/>
        </p:nvSpPr>
        <p:spPr>
          <a:xfrm>
            <a:off x="2797450" y="5899100"/>
            <a:ext cx="1544700" cy="365100"/>
          </a:xfrm>
          <a:prstGeom prst="rect">
            <a:avLst/>
          </a:prstGeom>
          <a:solidFill>
            <a:srgbClr val="D9EAD3"/>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8761D"/>
                </a:solidFill>
                <a:latin typeface="Consolas"/>
                <a:ea typeface="Consolas"/>
                <a:cs typeface="Consolas"/>
                <a:sym typeface="Consolas"/>
              </a:rPr>
              <a:t>dest address</a:t>
            </a:r>
            <a:endParaRPr b="1" sz="1200">
              <a:solidFill>
                <a:srgbClr val="38761D"/>
              </a:solidFill>
              <a:latin typeface="Consolas"/>
              <a:ea typeface="Consolas"/>
              <a:cs typeface="Consolas"/>
              <a:sym typeface="Consolas"/>
            </a:endParaRPr>
          </a:p>
          <a:p>
            <a:pPr indent="0" lvl="0" marL="0" rtl="0" algn="ctr">
              <a:spcBef>
                <a:spcPts val="0"/>
              </a:spcBef>
              <a:spcAft>
                <a:spcPts val="0"/>
              </a:spcAft>
              <a:buNone/>
            </a:pPr>
            <a:r>
              <a:rPr b="1" lang="en-US" sz="1200">
                <a:solidFill>
                  <a:srgbClr val="38761D"/>
                </a:solidFill>
                <a:latin typeface="Consolas"/>
                <a:ea typeface="Consolas"/>
                <a:cs typeface="Consolas"/>
                <a:sym typeface="Consolas"/>
              </a:rPr>
              <a:t>4c:44:1e:8f</a:t>
            </a:r>
            <a:endParaRPr b="1" sz="1200">
              <a:solidFill>
                <a:srgbClr val="38761D"/>
              </a:solidFill>
              <a:latin typeface="Consolas"/>
              <a:ea typeface="Consolas"/>
              <a:cs typeface="Consolas"/>
              <a:sym typeface="Consolas"/>
            </a:endParaRPr>
          </a:p>
        </p:txBody>
      </p:sp>
      <p:sp>
        <p:nvSpPr>
          <p:cNvPr id="376" name="Google Shape;376;p29"/>
          <p:cNvSpPr/>
          <p:nvPr/>
        </p:nvSpPr>
        <p:spPr>
          <a:xfrm>
            <a:off x="4433263" y="5899100"/>
            <a:ext cx="1696800" cy="365100"/>
          </a:xfrm>
          <a:prstGeom prst="rect">
            <a:avLst/>
          </a:prstGeom>
          <a:solidFill>
            <a:srgbClr val="EAD1DC"/>
          </a:solid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A64D79"/>
                </a:solidFill>
                <a:latin typeface="Consolas"/>
                <a:ea typeface="Consolas"/>
                <a:cs typeface="Consolas"/>
                <a:sym typeface="Consolas"/>
              </a:rPr>
              <a:t>source address</a:t>
            </a:r>
            <a:endParaRPr b="1" sz="1200">
              <a:solidFill>
                <a:srgbClr val="A64D79"/>
              </a:solidFill>
              <a:latin typeface="Consolas"/>
              <a:ea typeface="Consolas"/>
              <a:cs typeface="Consolas"/>
              <a:sym typeface="Consolas"/>
            </a:endParaRPr>
          </a:p>
          <a:p>
            <a:pPr indent="0" lvl="0" marL="0" rtl="0" algn="ctr">
              <a:spcBef>
                <a:spcPts val="0"/>
              </a:spcBef>
              <a:spcAft>
                <a:spcPts val="0"/>
              </a:spcAft>
              <a:buNone/>
            </a:pPr>
            <a:r>
              <a:rPr b="1" lang="en-US" sz="1200">
                <a:solidFill>
                  <a:srgbClr val="A64D79"/>
                </a:solidFill>
                <a:latin typeface="Consolas"/>
                <a:ea typeface="Consolas"/>
                <a:cs typeface="Consolas"/>
                <a:sym typeface="Consolas"/>
              </a:rPr>
              <a:t>24:48:96:12</a:t>
            </a:r>
            <a:endParaRPr b="1" sz="1200">
              <a:solidFill>
                <a:srgbClr val="A64D79"/>
              </a:solidFill>
              <a:latin typeface="Consolas"/>
              <a:ea typeface="Consolas"/>
              <a:cs typeface="Consolas"/>
              <a:sym typeface="Consolas"/>
            </a:endParaRPr>
          </a:p>
        </p:txBody>
      </p:sp>
      <p:sp>
        <p:nvSpPr>
          <p:cNvPr id="377" name="Google Shape;377;p29"/>
          <p:cNvSpPr/>
          <p:nvPr/>
        </p:nvSpPr>
        <p:spPr>
          <a:xfrm>
            <a:off x="6215125" y="5899100"/>
            <a:ext cx="1643400" cy="365100"/>
          </a:xfrm>
          <a:prstGeom prst="rect">
            <a:avLst/>
          </a:prstGeom>
          <a:solidFill>
            <a:srgbClr val="D0E0E3"/>
          </a:solid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45818E"/>
                </a:solidFill>
                <a:latin typeface="Consolas"/>
                <a:ea typeface="Consolas"/>
                <a:cs typeface="Consolas"/>
                <a:sym typeface="Consolas"/>
              </a:rPr>
              <a:t>data</a:t>
            </a:r>
            <a:endParaRPr b="1" sz="1200">
              <a:solidFill>
                <a:srgbClr val="45818E"/>
              </a:solidFill>
              <a:latin typeface="Consolas"/>
              <a:ea typeface="Consolas"/>
              <a:cs typeface="Consolas"/>
              <a:sym typeface="Consolas"/>
            </a:endParaRPr>
          </a:p>
        </p:txBody>
      </p:sp>
      <p:pic>
        <p:nvPicPr>
          <p:cNvPr id="378" name="Google Shape;378;p29"/>
          <p:cNvPicPr preferRelativeResize="0"/>
          <p:nvPr/>
        </p:nvPicPr>
        <p:blipFill rotWithShape="1">
          <a:blip r:embed="rId3">
            <a:alphaModFix/>
          </a:blip>
          <a:srcRect b="63516" l="0" r="0" t="27362"/>
          <a:stretch/>
        </p:blipFill>
        <p:spPr>
          <a:xfrm>
            <a:off x="6264475" y="5956887"/>
            <a:ext cx="1544700" cy="249525"/>
          </a:xfrm>
          <a:prstGeom prst="rect">
            <a:avLst/>
          </a:prstGeom>
          <a:noFill/>
          <a:ln>
            <a:noFill/>
          </a:ln>
        </p:spPr>
      </p:pic>
      <p:sp>
        <p:nvSpPr>
          <p:cNvPr id="379" name="Google Shape;379;p29"/>
          <p:cNvSpPr/>
          <p:nvPr/>
        </p:nvSpPr>
        <p:spPr>
          <a:xfrm>
            <a:off x="1019650" y="5587100"/>
            <a:ext cx="996600" cy="677100"/>
          </a:xfrm>
          <a:prstGeom prst="rect">
            <a:avLst/>
          </a:prstGeom>
          <a:solidFill>
            <a:schemeClr val="accent5"/>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NIC</a:t>
            </a:r>
            <a:endParaRPr b="1" sz="1700">
              <a:latin typeface="Consolas"/>
              <a:ea typeface="Consolas"/>
              <a:cs typeface="Consolas"/>
              <a:sym typeface="Consolas"/>
            </a:endParaRPr>
          </a:p>
        </p:txBody>
      </p:sp>
      <p:pic>
        <p:nvPicPr>
          <p:cNvPr id="380" name="Google Shape;380;p29"/>
          <p:cNvPicPr preferRelativeResize="0"/>
          <p:nvPr/>
        </p:nvPicPr>
        <p:blipFill>
          <a:blip r:embed="rId4">
            <a:alphaModFix/>
          </a:blip>
          <a:stretch>
            <a:fillRect/>
          </a:stretch>
        </p:blipFill>
        <p:spPr>
          <a:xfrm>
            <a:off x="1917101" y="5600175"/>
            <a:ext cx="533400" cy="635700"/>
          </a:xfrm>
          <a:prstGeom prst="rect">
            <a:avLst/>
          </a:prstGeom>
          <a:noFill/>
          <a:ln>
            <a:noFill/>
          </a:ln>
        </p:spPr>
      </p:pic>
      <p:cxnSp>
        <p:nvCxnSpPr>
          <p:cNvPr id="381" name="Google Shape;381;p29"/>
          <p:cNvCxnSpPr/>
          <p:nvPr/>
        </p:nvCxnSpPr>
        <p:spPr>
          <a:xfrm rot="10800000">
            <a:off x="4123225" y="6498675"/>
            <a:ext cx="1886100" cy="0"/>
          </a:xfrm>
          <a:prstGeom prst="straightConnector1">
            <a:avLst/>
          </a:prstGeom>
          <a:noFill/>
          <a:ln cap="flat" cmpd="sng" w="114300">
            <a:solidFill>
              <a:srgbClr val="FF9900"/>
            </a:solidFill>
            <a:prstDash val="solid"/>
            <a:round/>
            <a:headEnd len="med" w="med" type="none"/>
            <a:tailEnd len="med" w="med" type="stealth"/>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NIC Implementation in </a:t>
            </a:r>
            <a:r>
              <a:rPr i="1" lang="en-US" u="sng"/>
              <a:t>Your</a:t>
            </a:r>
            <a:r>
              <a:rPr lang="en-US"/>
              <a:t> Computer</a:t>
            </a:r>
            <a:endParaRPr/>
          </a:p>
        </p:txBody>
      </p:sp>
      <p:sp>
        <p:nvSpPr>
          <p:cNvPr id="388" name="Google Shape;388;p3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Before, would have to accept NIC as “magic”</a:t>
            </a:r>
            <a:endParaRPr/>
          </a:p>
          <a:p>
            <a:pPr indent="-327660" lvl="0" marL="457200" rtl="0" algn="l">
              <a:spcBef>
                <a:spcPts val="0"/>
              </a:spcBef>
              <a:spcAft>
                <a:spcPts val="0"/>
              </a:spcAft>
              <a:buSzPts val="1560"/>
              <a:buChar char="●"/>
            </a:pPr>
            <a:r>
              <a:rPr lang="en-US"/>
              <a:t>Now, can imagine exactly how to build this chip -- and for a simple implementation, turns out it’s pretty easy!</a:t>
            </a:r>
            <a:endParaRPr/>
          </a:p>
        </p:txBody>
      </p:sp>
      <p:sp>
        <p:nvSpPr>
          <p:cNvPr id="389" name="Google Shape;389;p3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390" name="Google Shape;390;p30"/>
          <p:cNvSpPr/>
          <p:nvPr/>
        </p:nvSpPr>
        <p:spPr>
          <a:xfrm>
            <a:off x="2002500" y="2938300"/>
            <a:ext cx="5139000" cy="3491400"/>
          </a:xfrm>
          <a:prstGeom prst="rect">
            <a:avLst/>
          </a:prstGeom>
          <a:solidFill>
            <a:srgbClr val="C3F1DD"/>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700">
              <a:latin typeface="Consolas"/>
              <a:ea typeface="Consolas"/>
              <a:cs typeface="Consolas"/>
              <a:sym typeface="Consolas"/>
            </a:endParaRPr>
          </a:p>
        </p:txBody>
      </p:sp>
      <p:cxnSp>
        <p:nvCxnSpPr>
          <p:cNvPr id="391" name="Google Shape;391;p30"/>
          <p:cNvCxnSpPr/>
          <p:nvPr/>
        </p:nvCxnSpPr>
        <p:spPr>
          <a:xfrm>
            <a:off x="4565875" y="5855925"/>
            <a:ext cx="0" cy="819000"/>
          </a:xfrm>
          <a:prstGeom prst="straightConnector1">
            <a:avLst/>
          </a:prstGeom>
          <a:noFill/>
          <a:ln cap="flat" cmpd="sng" w="76200">
            <a:solidFill>
              <a:schemeClr val="dk2"/>
            </a:solidFill>
            <a:prstDash val="solid"/>
            <a:round/>
            <a:headEnd len="med" w="med" type="none"/>
            <a:tailEnd len="med" w="med" type="none"/>
          </a:ln>
        </p:spPr>
      </p:cxnSp>
      <p:cxnSp>
        <p:nvCxnSpPr>
          <p:cNvPr id="392" name="Google Shape;392;p30"/>
          <p:cNvCxnSpPr/>
          <p:nvPr/>
        </p:nvCxnSpPr>
        <p:spPr>
          <a:xfrm>
            <a:off x="429000" y="6674800"/>
            <a:ext cx="8286000" cy="0"/>
          </a:xfrm>
          <a:prstGeom prst="straightConnector1">
            <a:avLst/>
          </a:prstGeom>
          <a:noFill/>
          <a:ln cap="flat" cmpd="sng" w="76200">
            <a:solidFill>
              <a:srgbClr val="000000"/>
            </a:solidFill>
            <a:prstDash val="solid"/>
            <a:round/>
            <a:headEnd len="med" w="med" type="none"/>
            <a:tailEnd len="med" w="med" type="none"/>
          </a:ln>
        </p:spPr>
      </p:cxnSp>
      <p:sp>
        <p:nvSpPr>
          <p:cNvPr id="393" name="Google Shape;393;p30"/>
          <p:cNvSpPr/>
          <p:nvPr/>
        </p:nvSpPr>
        <p:spPr>
          <a:xfrm>
            <a:off x="220250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0"/>
          <p:cNvSpPr/>
          <p:nvPr/>
        </p:nvSpPr>
        <p:spPr>
          <a:xfrm>
            <a:off x="277245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0"/>
          <p:cNvSpPr/>
          <p:nvPr/>
        </p:nvSpPr>
        <p:spPr>
          <a:xfrm>
            <a:off x="334240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0"/>
          <p:cNvSpPr/>
          <p:nvPr/>
        </p:nvSpPr>
        <p:spPr>
          <a:xfrm>
            <a:off x="391235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0"/>
          <p:cNvSpPr/>
          <p:nvPr/>
        </p:nvSpPr>
        <p:spPr>
          <a:xfrm>
            <a:off x="448230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0"/>
          <p:cNvSpPr/>
          <p:nvPr/>
        </p:nvSpPr>
        <p:spPr>
          <a:xfrm>
            <a:off x="505225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0"/>
          <p:cNvSpPr/>
          <p:nvPr/>
        </p:nvSpPr>
        <p:spPr>
          <a:xfrm>
            <a:off x="562220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0"/>
          <p:cNvSpPr/>
          <p:nvPr/>
        </p:nvSpPr>
        <p:spPr>
          <a:xfrm>
            <a:off x="619215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0"/>
          <p:cNvSpPr/>
          <p:nvPr/>
        </p:nvSpPr>
        <p:spPr>
          <a:xfrm>
            <a:off x="4435950" y="6252700"/>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402" name="Google Shape;402;p30"/>
          <p:cNvSpPr/>
          <p:nvPr/>
        </p:nvSpPr>
        <p:spPr>
          <a:xfrm>
            <a:off x="6938500" y="6534100"/>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403" name="Google Shape;403;p30"/>
          <p:cNvSpPr/>
          <p:nvPr/>
        </p:nvSpPr>
        <p:spPr>
          <a:xfrm>
            <a:off x="5622200" y="6534100"/>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404" name="Google Shape;404;p30"/>
          <p:cNvSpPr/>
          <p:nvPr/>
        </p:nvSpPr>
        <p:spPr>
          <a:xfrm>
            <a:off x="8131800" y="6534100"/>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405" name="Google Shape;405;p30"/>
          <p:cNvSpPr/>
          <p:nvPr/>
        </p:nvSpPr>
        <p:spPr>
          <a:xfrm>
            <a:off x="2275250" y="4400025"/>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406" name="Google Shape;406;p30"/>
          <p:cNvSpPr/>
          <p:nvPr/>
        </p:nvSpPr>
        <p:spPr>
          <a:xfrm>
            <a:off x="2845200" y="4400025"/>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407" name="Google Shape;407;p30"/>
          <p:cNvSpPr/>
          <p:nvPr/>
        </p:nvSpPr>
        <p:spPr>
          <a:xfrm>
            <a:off x="3415150" y="4400025"/>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408" name="Google Shape;408;p30"/>
          <p:cNvSpPr/>
          <p:nvPr/>
        </p:nvSpPr>
        <p:spPr>
          <a:xfrm>
            <a:off x="2275250" y="5678475"/>
            <a:ext cx="1326000" cy="5742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Next Index:</a:t>
            </a:r>
            <a:endParaRPr b="1">
              <a:latin typeface="Consolas"/>
              <a:ea typeface="Consolas"/>
              <a:cs typeface="Consolas"/>
              <a:sym typeface="Consolas"/>
            </a:endParaRPr>
          </a:p>
          <a:p>
            <a:pPr indent="0" lvl="0" marL="0" rtl="0" algn="ctr">
              <a:spcBef>
                <a:spcPts val="0"/>
              </a:spcBef>
              <a:spcAft>
                <a:spcPts val="0"/>
              </a:spcAft>
              <a:buNone/>
            </a:pPr>
            <a:r>
              <a:rPr b="1" lang="en-US">
                <a:solidFill>
                  <a:srgbClr val="741B47"/>
                </a:solidFill>
                <a:highlight>
                  <a:srgbClr val="EAD1DC"/>
                </a:highlight>
                <a:latin typeface="Consolas"/>
                <a:ea typeface="Consolas"/>
                <a:cs typeface="Consolas"/>
                <a:sym typeface="Consolas"/>
              </a:rPr>
              <a:t>3</a:t>
            </a:r>
            <a:endParaRPr b="1">
              <a:solidFill>
                <a:srgbClr val="741B47"/>
              </a:solidFill>
              <a:highlight>
                <a:srgbClr val="EAD1DC"/>
              </a:highlight>
              <a:latin typeface="Consolas"/>
              <a:ea typeface="Consolas"/>
              <a:cs typeface="Consolas"/>
              <a:sym typeface="Consolas"/>
            </a:endParaRPr>
          </a:p>
        </p:txBody>
      </p:sp>
      <p:cxnSp>
        <p:nvCxnSpPr>
          <p:cNvPr id="409" name="Google Shape;409;p30"/>
          <p:cNvCxnSpPr>
            <a:stCxn id="410" idx="2"/>
            <a:endCxn id="393" idx="2"/>
          </p:cNvCxnSpPr>
          <p:nvPr/>
        </p:nvCxnSpPr>
        <p:spPr>
          <a:xfrm rot="10800000">
            <a:off x="2411275" y="4749525"/>
            <a:ext cx="2154600" cy="532200"/>
          </a:xfrm>
          <a:prstGeom prst="straightConnector1">
            <a:avLst/>
          </a:prstGeom>
          <a:noFill/>
          <a:ln cap="flat" cmpd="sng" w="19050">
            <a:solidFill>
              <a:schemeClr val="dk2"/>
            </a:solidFill>
            <a:prstDash val="solid"/>
            <a:round/>
            <a:headEnd len="med" w="med" type="none"/>
            <a:tailEnd len="med" w="med" type="none"/>
          </a:ln>
        </p:spPr>
      </p:cxnSp>
      <p:sp>
        <p:nvSpPr>
          <p:cNvPr id="410" name="Google Shape;410;p30"/>
          <p:cNvSpPr/>
          <p:nvPr/>
        </p:nvSpPr>
        <p:spPr>
          <a:xfrm rot="10800000">
            <a:off x="4057825" y="5281725"/>
            <a:ext cx="1016100" cy="574200"/>
          </a:xfrm>
          <a:prstGeom prst="trapezoid">
            <a:avLst>
              <a:gd fmla="val 25000" name="adj"/>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1" name="Google Shape;411;p30"/>
          <p:cNvCxnSpPr>
            <a:stCxn id="410" idx="2"/>
            <a:endCxn id="394" idx="2"/>
          </p:cNvCxnSpPr>
          <p:nvPr/>
        </p:nvCxnSpPr>
        <p:spPr>
          <a:xfrm rot="10800000">
            <a:off x="2981275" y="4749525"/>
            <a:ext cx="1584600" cy="532200"/>
          </a:xfrm>
          <a:prstGeom prst="straightConnector1">
            <a:avLst/>
          </a:prstGeom>
          <a:noFill/>
          <a:ln cap="flat" cmpd="sng" w="19050">
            <a:solidFill>
              <a:schemeClr val="dk2"/>
            </a:solidFill>
            <a:prstDash val="solid"/>
            <a:round/>
            <a:headEnd len="med" w="med" type="none"/>
            <a:tailEnd len="med" w="med" type="none"/>
          </a:ln>
        </p:spPr>
      </p:cxnSp>
      <p:cxnSp>
        <p:nvCxnSpPr>
          <p:cNvPr id="412" name="Google Shape;412;p30"/>
          <p:cNvCxnSpPr>
            <a:stCxn id="410" idx="2"/>
            <a:endCxn id="395" idx="2"/>
          </p:cNvCxnSpPr>
          <p:nvPr/>
        </p:nvCxnSpPr>
        <p:spPr>
          <a:xfrm rot="10800000">
            <a:off x="3551275" y="4749525"/>
            <a:ext cx="1014600" cy="532200"/>
          </a:xfrm>
          <a:prstGeom prst="straightConnector1">
            <a:avLst/>
          </a:prstGeom>
          <a:noFill/>
          <a:ln cap="flat" cmpd="sng" w="19050">
            <a:solidFill>
              <a:schemeClr val="dk2"/>
            </a:solidFill>
            <a:prstDash val="solid"/>
            <a:round/>
            <a:headEnd len="med" w="med" type="none"/>
            <a:tailEnd len="med" w="med" type="none"/>
          </a:ln>
        </p:spPr>
      </p:cxnSp>
      <p:cxnSp>
        <p:nvCxnSpPr>
          <p:cNvPr id="413" name="Google Shape;413;p30"/>
          <p:cNvCxnSpPr>
            <a:stCxn id="410" idx="2"/>
            <a:endCxn id="396" idx="2"/>
          </p:cNvCxnSpPr>
          <p:nvPr/>
        </p:nvCxnSpPr>
        <p:spPr>
          <a:xfrm rot="10800000">
            <a:off x="4121275" y="4749525"/>
            <a:ext cx="444600" cy="532200"/>
          </a:xfrm>
          <a:prstGeom prst="straightConnector1">
            <a:avLst/>
          </a:prstGeom>
          <a:noFill/>
          <a:ln cap="flat" cmpd="sng" w="19050">
            <a:solidFill>
              <a:schemeClr val="dk2"/>
            </a:solidFill>
            <a:prstDash val="solid"/>
            <a:round/>
            <a:headEnd len="med" w="med" type="none"/>
            <a:tailEnd len="med" w="med" type="none"/>
          </a:ln>
        </p:spPr>
      </p:cxnSp>
      <p:cxnSp>
        <p:nvCxnSpPr>
          <p:cNvPr id="414" name="Google Shape;414;p30"/>
          <p:cNvCxnSpPr>
            <a:stCxn id="410" idx="2"/>
            <a:endCxn id="397" idx="2"/>
          </p:cNvCxnSpPr>
          <p:nvPr/>
        </p:nvCxnSpPr>
        <p:spPr>
          <a:xfrm flipH="1" rot="10800000">
            <a:off x="4565875" y="4749525"/>
            <a:ext cx="125100" cy="532200"/>
          </a:xfrm>
          <a:prstGeom prst="straightConnector1">
            <a:avLst/>
          </a:prstGeom>
          <a:noFill/>
          <a:ln cap="flat" cmpd="sng" w="19050">
            <a:solidFill>
              <a:schemeClr val="dk2"/>
            </a:solidFill>
            <a:prstDash val="solid"/>
            <a:round/>
            <a:headEnd len="med" w="med" type="none"/>
            <a:tailEnd len="med" w="med" type="none"/>
          </a:ln>
        </p:spPr>
      </p:cxnSp>
      <p:cxnSp>
        <p:nvCxnSpPr>
          <p:cNvPr id="415" name="Google Shape;415;p30"/>
          <p:cNvCxnSpPr>
            <a:stCxn id="410" idx="2"/>
            <a:endCxn id="398" idx="2"/>
          </p:cNvCxnSpPr>
          <p:nvPr/>
        </p:nvCxnSpPr>
        <p:spPr>
          <a:xfrm flipH="1" rot="10800000">
            <a:off x="4565875" y="4749525"/>
            <a:ext cx="695100" cy="532200"/>
          </a:xfrm>
          <a:prstGeom prst="straightConnector1">
            <a:avLst/>
          </a:prstGeom>
          <a:noFill/>
          <a:ln cap="flat" cmpd="sng" w="19050">
            <a:solidFill>
              <a:schemeClr val="dk2"/>
            </a:solidFill>
            <a:prstDash val="solid"/>
            <a:round/>
            <a:headEnd len="med" w="med" type="none"/>
            <a:tailEnd len="med" w="med" type="none"/>
          </a:ln>
        </p:spPr>
      </p:cxnSp>
      <p:cxnSp>
        <p:nvCxnSpPr>
          <p:cNvPr id="416" name="Google Shape;416;p30"/>
          <p:cNvCxnSpPr>
            <a:stCxn id="410" idx="2"/>
            <a:endCxn id="399" idx="2"/>
          </p:cNvCxnSpPr>
          <p:nvPr/>
        </p:nvCxnSpPr>
        <p:spPr>
          <a:xfrm flipH="1" rot="10800000">
            <a:off x="4565875" y="4749525"/>
            <a:ext cx="1265100" cy="532200"/>
          </a:xfrm>
          <a:prstGeom prst="straightConnector1">
            <a:avLst/>
          </a:prstGeom>
          <a:noFill/>
          <a:ln cap="flat" cmpd="sng" w="19050">
            <a:solidFill>
              <a:schemeClr val="dk2"/>
            </a:solidFill>
            <a:prstDash val="solid"/>
            <a:round/>
            <a:headEnd len="med" w="med" type="none"/>
            <a:tailEnd len="med" w="med" type="none"/>
          </a:ln>
        </p:spPr>
      </p:cxnSp>
      <p:cxnSp>
        <p:nvCxnSpPr>
          <p:cNvPr id="417" name="Google Shape;417;p30"/>
          <p:cNvCxnSpPr>
            <a:stCxn id="410" idx="2"/>
            <a:endCxn id="400" idx="2"/>
          </p:cNvCxnSpPr>
          <p:nvPr/>
        </p:nvCxnSpPr>
        <p:spPr>
          <a:xfrm flipH="1" rot="10800000">
            <a:off x="4565875" y="4749525"/>
            <a:ext cx="1835100" cy="532200"/>
          </a:xfrm>
          <a:prstGeom prst="straightConnector1">
            <a:avLst/>
          </a:prstGeom>
          <a:noFill/>
          <a:ln cap="flat" cmpd="sng" w="19050">
            <a:solidFill>
              <a:schemeClr val="dk2"/>
            </a:solidFill>
            <a:prstDash val="solid"/>
            <a:round/>
            <a:headEnd len="med" w="med" type="none"/>
            <a:tailEnd len="med" w="med" type="none"/>
          </a:ln>
        </p:spPr>
      </p:cxnSp>
      <p:cxnSp>
        <p:nvCxnSpPr>
          <p:cNvPr id="418" name="Google Shape;418;p30"/>
          <p:cNvCxnSpPr>
            <a:stCxn id="408" idx="0"/>
            <a:endCxn id="410" idx="3"/>
          </p:cNvCxnSpPr>
          <p:nvPr/>
        </p:nvCxnSpPr>
        <p:spPr>
          <a:xfrm rot="-5400000">
            <a:off x="3479150" y="5028075"/>
            <a:ext cx="109500" cy="1191300"/>
          </a:xfrm>
          <a:prstGeom prst="bentConnector2">
            <a:avLst/>
          </a:prstGeom>
          <a:noFill/>
          <a:ln cap="flat" cmpd="sng" w="19050">
            <a:solidFill>
              <a:srgbClr val="000000"/>
            </a:solidFill>
            <a:prstDash val="solid"/>
            <a:round/>
            <a:headEnd len="med" w="med" type="none"/>
            <a:tailEnd len="med" w="med" type="none"/>
          </a:ln>
        </p:spPr>
      </p:cxnSp>
      <p:sp>
        <p:nvSpPr>
          <p:cNvPr id="419" name="Google Shape;419;p30"/>
          <p:cNvSpPr/>
          <p:nvPr/>
        </p:nvSpPr>
        <p:spPr>
          <a:xfrm>
            <a:off x="241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cxnSp>
        <p:nvCxnSpPr>
          <p:cNvPr id="420" name="Google Shape;420;p30"/>
          <p:cNvCxnSpPr>
            <a:stCxn id="408" idx="3"/>
            <a:endCxn id="408" idx="2"/>
          </p:cNvCxnSpPr>
          <p:nvPr/>
        </p:nvCxnSpPr>
        <p:spPr>
          <a:xfrm flipH="1">
            <a:off x="2938250" y="5965575"/>
            <a:ext cx="663000" cy="287100"/>
          </a:xfrm>
          <a:prstGeom prst="bentConnector4">
            <a:avLst>
              <a:gd fmla="val -22040" name="adj1"/>
              <a:gd fmla="val 132689" name="adj2"/>
            </a:avLst>
          </a:prstGeom>
          <a:noFill/>
          <a:ln cap="flat" cmpd="sng" w="19050">
            <a:solidFill>
              <a:srgbClr val="000000"/>
            </a:solidFill>
            <a:prstDash val="solid"/>
            <a:round/>
            <a:headEnd len="med" w="med" type="none"/>
            <a:tailEnd len="med" w="med" type="none"/>
          </a:ln>
        </p:spPr>
      </p:cxnSp>
      <p:sp>
        <p:nvSpPr>
          <p:cNvPr id="421" name="Google Shape;421;p30"/>
          <p:cNvSpPr/>
          <p:nvPr/>
        </p:nvSpPr>
        <p:spPr>
          <a:xfrm>
            <a:off x="298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22" name="Google Shape;422;p30"/>
          <p:cNvSpPr/>
          <p:nvPr/>
        </p:nvSpPr>
        <p:spPr>
          <a:xfrm>
            <a:off x="355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23" name="Google Shape;423;p30"/>
          <p:cNvSpPr/>
          <p:nvPr/>
        </p:nvSpPr>
        <p:spPr>
          <a:xfrm>
            <a:off x="412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24" name="Google Shape;424;p30"/>
          <p:cNvSpPr/>
          <p:nvPr/>
        </p:nvSpPr>
        <p:spPr>
          <a:xfrm>
            <a:off x="469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25" name="Google Shape;425;p30"/>
          <p:cNvSpPr/>
          <p:nvPr/>
        </p:nvSpPr>
        <p:spPr>
          <a:xfrm>
            <a:off x="526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26" name="Google Shape;426;p30"/>
          <p:cNvSpPr/>
          <p:nvPr/>
        </p:nvSpPr>
        <p:spPr>
          <a:xfrm>
            <a:off x="583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27" name="Google Shape;427;p30"/>
          <p:cNvSpPr/>
          <p:nvPr/>
        </p:nvSpPr>
        <p:spPr>
          <a:xfrm>
            <a:off x="640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28" name="Google Shape;428;p30"/>
          <p:cNvSpPr/>
          <p:nvPr/>
        </p:nvSpPr>
        <p:spPr>
          <a:xfrm>
            <a:off x="4267200" y="3157463"/>
            <a:ext cx="6096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AND</a:t>
            </a:r>
            <a:endParaRPr b="1">
              <a:latin typeface="Consolas"/>
              <a:ea typeface="Consolas"/>
              <a:cs typeface="Consolas"/>
              <a:sym typeface="Consolas"/>
            </a:endParaRPr>
          </a:p>
        </p:txBody>
      </p:sp>
      <p:cxnSp>
        <p:nvCxnSpPr>
          <p:cNvPr id="429" name="Google Shape;429;p30"/>
          <p:cNvCxnSpPr>
            <a:stCxn id="419" idx="0"/>
            <a:endCxn id="428" idx="2"/>
          </p:cNvCxnSpPr>
          <p:nvPr/>
        </p:nvCxnSpPr>
        <p:spPr>
          <a:xfrm rot="-5400000">
            <a:off x="3327475" y="2649270"/>
            <a:ext cx="464400" cy="20247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430" name="Google Shape;430;p30"/>
          <p:cNvCxnSpPr>
            <a:stCxn id="421" idx="0"/>
            <a:endCxn id="428" idx="2"/>
          </p:cNvCxnSpPr>
          <p:nvPr/>
        </p:nvCxnSpPr>
        <p:spPr>
          <a:xfrm rot="-5400000">
            <a:off x="3612475" y="2934270"/>
            <a:ext cx="464400" cy="14547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431" name="Google Shape;431;p30"/>
          <p:cNvCxnSpPr>
            <a:stCxn id="422" idx="0"/>
            <a:endCxn id="428" idx="2"/>
          </p:cNvCxnSpPr>
          <p:nvPr/>
        </p:nvCxnSpPr>
        <p:spPr>
          <a:xfrm rot="-5400000">
            <a:off x="3897475" y="3219270"/>
            <a:ext cx="464400" cy="8847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432" name="Google Shape;432;p30"/>
          <p:cNvCxnSpPr>
            <a:stCxn id="423" idx="0"/>
            <a:endCxn id="428" idx="2"/>
          </p:cNvCxnSpPr>
          <p:nvPr/>
        </p:nvCxnSpPr>
        <p:spPr>
          <a:xfrm rot="-5400000">
            <a:off x="4182475" y="3504270"/>
            <a:ext cx="464400" cy="3147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433" name="Google Shape;433;p30"/>
          <p:cNvCxnSpPr>
            <a:stCxn id="424" idx="0"/>
            <a:endCxn id="428" idx="2"/>
          </p:cNvCxnSpPr>
          <p:nvPr/>
        </p:nvCxnSpPr>
        <p:spPr>
          <a:xfrm flipH="1" rot="5400000">
            <a:off x="4467475" y="3533970"/>
            <a:ext cx="464400" cy="2553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434" name="Google Shape;434;p30"/>
          <p:cNvCxnSpPr>
            <a:stCxn id="425" idx="0"/>
            <a:endCxn id="428" idx="2"/>
          </p:cNvCxnSpPr>
          <p:nvPr/>
        </p:nvCxnSpPr>
        <p:spPr>
          <a:xfrm flipH="1" rot="5400000">
            <a:off x="4752475" y="3248970"/>
            <a:ext cx="464400" cy="8253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435" name="Google Shape;435;p30"/>
          <p:cNvCxnSpPr>
            <a:stCxn id="426" idx="0"/>
            <a:endCxn id="428" idx="2"/>
          </p:cNvCxnSpPr>
          <p:nvPr/>
        </p:nvCxnSpPr>
        <p:spPr>
          <a:xfrm flipH="1" rot="5400000">
            <a:off x="5037475" y="2963970"/>
            <a:ext cx="464400" cy="13953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436" name="Google Shape;436;p30"/>
          <p:cNvCxnSpPr>
            <a:stCxn id="427" idx="0"/>
            <a:endCxn id="428" idx="2"/>
          </p:cNvCxnSpPr>
          <p:nvPr/>
        </p:nvCxnSpPr>
        <p:spPr>
          <a:xfrm flipH="1" rot="5400000">
            <a:off x="5322475" y="2678970"/>
            <a:ext cx="464400" cy="1965300"/>
          </a:xfrm>
          <a:prstGeom prst="bentConnector3">
            <a:avLst>
              <a:gd fmla="val 49985" name="adj1"/>
            </a:avLst>
          </a:prstGeom>
          <a:noFill/>
          <a:ln cap="flat" cmpd="sng" w="19050">
            <a:solidFill>
              <a:schemeClr val="dk2"/>
            </a:solidFill>
            <a:prstDash val="solid"/>
            <a:round/>
            <a:headEnd len="med" w="med" type="none"/>
            <a:tailEnd len="med" w="med" type="none"/>
          </a:ln>
        </p:spPr>
      </p:cxnSp>
      <p:sp>
        <p:nvSpPr>
          <p:cNvPr id="437" name="Google Shape;437;p30"/>
          <p:cNvSpPr txBox="1"/>
          <p:nvPr/>
        </p:nvSpPr>
        <p:spPr>
          <a:xfrm>
            <a:off x="209812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0</a:t>
            </a:r>
            <a:endParaRPr b="1" sz="1200">
              <a:solidFill>
                <a:srgbClr val="FF0000"/>
              </a:solidFill>
              <a:latin typeface="Consolas"/>
              <a:ea typeface="Consolas"/>
              <a:cs typeface="Consolas"/>
              <a:sym typeface="Consolas"/>
            </a:endParaRPr>
          </a:p>
        </p:txBody>
      </p:sp>
      <p:sp>
        <p:nvSpPr>
          <p:cNvPr id="438" name="Google Shape;438;p30"/>
          <p:cNvSpPr txBox="1"/>
          <p:nvPr/>
        </p:nvSpPr>
        <p:spPr>
          <a:xfrm>
            <a:off x="270467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1</a:t>
            </a:r>
            <a:endParaRPr b="1" sz="1200">
              <a:solidFill>
                <a:srgbClr val="FF0000"/>
              </a:solidFill>
              <a:latin typeface="Consolas"/>
              <a:ea typeface="Consolas"/>
              <a:cs typeface="Consolas"/>
              <a:sym typeface="Consolas"/>
            </a:endParaRPr>
          </a:p>
        </p:txBody>
      </p:sp>
      <p:sp>
        <p:nvSpPr>
          <p:cNvPr id="439" name="Google Shape;439;p30"/>
          <p:cNvSpPr txBox="1"/>
          <p:nvPr/>
        </p:nvSpPr>
        <p:spPr>
          <a:xfrm>
            <a:off x="324822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1</a:t>
            </a:r>
            <a:endParaRPr b="1" sz="1200">
              <a:solidFill>
                <a:srgbClr val="FF0000"/>
              </a:solidFill>
              <a:latin typeface="Consolas"/>
              <a:ea typeface="Consolas"/>
              <a:cs typeface="Consolas"/>
              <a:sym typeface="Consolas"/>
            </a:endParaRPr>
          </a:p>
        </p:txBody>
      </p:sp>
      <p:sp>
        <p:nvSpPr>
          <p:cNvPr id="440" name="Google Shape;440;p30"/>
          <p:cNvSpPr txBox="1"/>
          <p:nvPr/>
        </p:nvSpPr>
        <p:spPr>
          <a:xfrm>
            <a:off x="385477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1</a:t>
            </a:r>
            <a:endParaRPr b="1" sz="1200">
              <a:solidFill>
                <a:srgbClr val="FF0000"/>
              </a:solidFill>
              <a:latin typeface="Consolas"/>
              <a:ea typeface="Consolas"/>
              <a:cs typeface="Consolas"/>
              <a:sym typeface="Consolas"/>
            </a:endParaRPr>
          </a:p>
        </p:txBody>
      </p:sp>
      <p:sp>
        <p:nvSpPr>
          <p:cNvPr id="441" name="Google Shape;441;p30"/>
          <p:cNvSpPr txBox="1"/>
          <p:nvPr/>
        </p:nvSpPr>
        <p:spPr>
          <a:xfrm>
            <a:off x="440457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0</a:t>
            </a:r>
            <a:endParaRPr b="1" sz="1200">
              <a:solidFill>
                <a:srgbClr val="FF0000"/>
              </a:solidFill>
              <a:latin typeface="Consolas"/>
              <a:ea typeface="Consolas"/>
              <a:cs typeface="Consolas"/>
              <a:sym typeface="Consolas"/>
            </a:endParaRPr>
          </a:p>
        </p:txBody>
      </p:sp>
      <p:sp>
        <p:nvSpPr>
          <p:cNvPr id="442" name="Google Shape;442;p30"/>
          <p:cNvSpPr txBox="1"/>
          <p:nvPr/>
        </p:nvSpPr>
        <p:spPr>
          <a:xfrm>
            <a:off x="501112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1</a:t>
            </a:r>
            <a:endParaRPr b="1" sz="1200">
              <a:solidFill>
                <a:srgbClr val="FF0000"/>
              </a:solidFill>
              <a:latin typeface="Consolas"/>
              <a:ea typeface="Consolas"/>
              <a:cs typeface="Consolas"/>
              <a:sym typeface="Consolas"/>
            </a:endParaRPr>
          </a:p>
        </p:txBody>
      </p:sp>
      <p:sp>
        <p:nvSpPr>
          <p:cNvPr id="443" name="Google Shape;443;p30"/>
          <p:cNvSpPr txBox="1"/>
          <p:nvPr/>
        </p:nvSpPr>
        <p:spPr>
          <a:xfrm>
            <a:off x="555467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0</a:t>
            </a:r>
            <a:endParaRPr b="1" sz="1200">
              <a:solidFill>
                <a:srgbClr val="FF0000"/>
              </a:solidFill>
              <a:latin typeface="Consolas"/>
              <a:ea typeface="Consolas"/>
              <a:cs typeface="Consolas"/>
              <a:sym typeface="Consolas"/>
            </a:endParaRPr>
          </a:p>
        </p:txBody>
      </p:sp>
      <p:sp>
        <p:nvSpPr>
          <p:cNvPr id="444" name="Google Shape;444;p30"/>
          <p:cNvSpPr txBox="1"/>
          <p:nvPr/>
        </p:nvSpPr>
        <p:spPr>
          <a:xfrm>
            <a:off x="616122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0</a:t>
            </a:r>
            <a:endParaRPr b="1" sz="1200">
              <a:solidFill>
                <a:srgbClr val="FF0000"/>
              </a:solidFill>
              <a:latin typeface="Consolas"/>
              <a:ea typeface="Consolas"/>
              <a:cs typeface="Consolas"/>
              <a:sym typeface="Consolas"/>
            </a:endParaRPr>
          </a:p>
        </p:txBody>
      </p:sp>
      <p:cxnSp>
        <p:nvCxnSpPr>
          <p:cNvPr id="445" name="Google Shape;445;p30"/>
          <p:cNvCxnSpPr/>
          <p:nvPr/>
        </p:nvCxnSpPr>
        <p:spPr>
          <a:xfrm>
            <a:off x="2547350" y="41660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446" name="Google Shape;446;p30"/>
          <p:cNvCxnSpPr/>
          <p:nvPr/>
        </p:nvCxnSpPr>
        <p:spPr>
          <a:xfrm>
            <a:off x="3117325" y="41660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447" name="Google Shape;447;p30"/>
          <p:cNvCxnSpPr/>
          <p:nvPr/>
        </p:nvCxnSpPr>
        <p:spPr>
          <a:xfrm>
            <a:off x="3687288" y="41660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448" name="Google Shape;448;p30"/>
          <p:cNvCxnSpPr/>
          <p:nvPr/>
        </p:nvCxnSpPr>
        <p:spPr>
          <a:xfrm>
            <a:off x="4257263" y="41660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449" name="Google Shape;449;p30"/>
          <p:cNvCxnSpPr/>
          <p:nvPr/>
        </p:nvCxnSpPr>
        <p:spPr>
          <a:xfrm>
            <a:off x="4827250" y="41525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450" name="Google Shape;450;p30"/>
          <p:cNvCxnSpPr/>
          <p:nvPr/>
        </p:nvCxnSpPr>
        <p:spPr>
          <a:xfrm>
            <a:off x="5397225" y="41525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451" name="Google Shape;451;p30"/>
          <p:cNvCxnSpPr/>
          <p:nvPr/>
        </p:nvCxnSpPr>
        <p:spPr>
          <a:xfrm>
            <a:off x="5967188" y="41525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452" name="Google Shape;452;p30"/>
          <p:cNvCxnSpPr/>
          <p:nvPr/>
        </p:nvCxnSpPr>
        <p:spPr>
          <a:xfrm>
            <a:off x="6537163" y="41525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453" name="Google Shape;453;p30"/>
          <p:cNvCxnSpPr/>
          <p:nvPr/>
        </p:nvCxnSpPr>
        <p:spPr>
          <a:xfrm>
            <a:off x="4560000" y="2744800"/>
            <a:ext cx="0" cy="399600"/>
          </a:xfrm>
          <a:prstGeom prst="straightConnector1">
            <a:avLst/>
          </a:prstGeom>
          <a:noFill/>
          <a:ln cap="flat" cmpd="sng" w="19050">
            <a:solidFill>
              <a:schemeClr val="dk2"/>
            </a:solidFill>
            <a:prstDash val="solid"/>
            <a:round/>
            <a:headEnd len="med" w="med" type="none"/>
            <a:tailEnd len="med" w="med" type="none"/>
          </a:ln>
        </p:spPr>
      </p:cxnSp>
      <p:sp>
        <p:nvSpPr>
          <p:cNvPr id="454" name="Google Shape;454;p30"/>
          <p:cNvSpPr txBox="1"/>
          <p:nvPr/>
        </p:nvSpPr>
        <p:spPr>
          <a:xfrm>
            <a:off x="3077700" y="2482050"/>
            <a:ext cx="2964600" cy="3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Calibri"/>
                <a:ea typeface="Calibri"/>
                <a:cs typeface="Calibri"/>
                <a:sym typeface="Calibri"/>
              </a:rPr>
              <a:t>(controls whether to pass on to CPU)</a:t>
            </a:r>
            <a:endParaRPr sz="1200">
              <a:latin typeface="Calibri"/>
              <a:ea typeface="Calibri"/>
              <a:cs typeface="Calibri"/>
              <a:sym typeface="Calibri"/>
            </a:endParaRPr>
          </a:p>
        </p:txBody>
      </p:sp>
      <p:sp>
        <p:nvSpPr>
          <p:cNvPr id="455" name="Google Shape;455;p30"/>
          <p:cNvSpPr/>
          <p:nvPr/>
        </p:nvSpPr>
        <p:spPr>
          <a:xfrm>
            <a:off x="3993500" y="4547950"/>
            <a:ext cx="255300" cy="272100"/>
          </a:xfrm>
          <a:prstGeom prst="upArrow">
            <a:avLst>
              <a:gd fmla="val 50000" name="adj1"/>
              <a:gd fmla="val 50000" name="adj2"/>
            </a:avLst>
          </a:prstGeom>
          <a:solidFill>
            <a:srgbClr val="EAD1DC"/>
          </a:solid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NIC Implementation in </a:t>
            </a:r>
            <a:r>
              <a:rPr i="1" lang="en-US" u="sng"/>
              <a:t>Your</a:t>
            </a:r>
            <a:r>
              <a:rPr lang="en-US"/>
              <a:t> Computer</a:t>
            </a:r>
            <a:endParaRPr/>
          </a:p>
        </p:txBody>
      </p:sp>
      <p:sp>
        <p:nvSpPr>
          <p:cNvPr id="462" name="Google Shape;462;p31"/>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Before, would have to accept NIC as “magic”</a:t>
            </a:r>
            <a:endParaRPr/>
          </a:p>
          <a:p>
            <a:pPr indent="-327660" lvl="0" marL="457200" rtl="0" algn="l">
              <a:spcBef>
                <a:spcPts val="0"/>
              </a:spcBef>
              <a:spcAft>
                <a:spcPts val="0"/>
              </a:spcAft>
              <a:buSzPts val="1560"/>
              <a:buChar char="●"/>
            </a:pPr>
            <a:r>
              <a:rPr lang="en-US"/>
              <a:t>Now, can imagine exactly how to build this chip -- and for a simple implementation, turns out it’s pretty easy!</a:t>
            </a:r>
            <a:endParaRPr/>
          </a:p>
        </p:txBody>
      </p:sp>
      <p:sp>
        <p:nvSpPr>
          <p:cNvPr id="463" name="Google Shape;463;p3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464" name="Google Shape;464;p31"/>
          <p:cNvSpPr/>
          <p:nvPr/>
        </p:nvSpPr>
        <p:spPr>
          <a:xfrm>
            <a:off x="2002500" y="2938300"/>
            <a:ext cx="5139000" cy="3491400"/>
          </a:xfrm>
          <a:prstGeom prst="rect">
            <a:avLst/>
          </a:prstGeom>
          <a:solidFill>
            <a:srgbClr val="C3F1DD"/>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700">
              <a:latin typeface="Consolas"/>
              <a:ea typeface="Consolas"/>
              <a:cs typeface="Consolas"/>
              <a:sym typeface="Consolas"/>
            </a:endParaRPr>
          </a:p>
        </p:txBody>
      </p:sp>
      <p:cxnSp>
        <p:nvCxnSpPr>
          <p:cNvPr id="465" name="Google Shape;465;p31"/>
          <p:cNvCxnSpPr/>
          <p:nvPr/>
        </p:nvCxnSpPr>
        <p:spPr>
          <a:xfrm>
            <a:off x="4565875" y="5855925"/>
            <a:ext cx="0" cy="819000"/>
          </a:xfrm>
          <a:prstGeom prst="straightConnector1">
            <a:avLst/>
          </a:prstGeom>
          <a:noFill/>
          <a:ln cap="flat" cmpd="sng" w="76200">
            <a:solidFill>
              <a:schemeClr val="dk2"/>
            </a:solidFill>
            <a:prstDash val="solid"/>
            <a:round/>
            <a:headEnd len="med" w="med" type="none"/>
            <a:tailEnd len="med" w="med" type="none"/>
          </a:ln>
        </p:spPr>
      </p:cxnSp>
      <p:cxnSp>
        <p:nvCxnSpPr>
          <p:cNvPr id="466" name="Google Shape;466;p31"/>
          <p:cNvCxnSpPr/>
          <p:nvPr/>
        </p:nvCxnSpPr>
        <p:spPr>
          <a:xfrm>
            <a:off x="429000" y="6674800"/>
            <a:ext cx="8286000" cy="0"/>
          </a:xfrm>
          <a:prstGeom prst="straightConnector1">
            <a:avLst/>
          </a:prstGeom>
          <a:noFill/>
          <a:ln cap="flat" cmpd="sng" w="76200">
            <a:solidFill>
              <a:srgbClr val="000000"/>
            </a:solidFill>
            <a:prstDash val="solid"/>
            <a:round/>
            <a:headEnd len="med" w="med" type="none"/>
            <a:tailEnd len="med" w="med" type="none"/>
          </a:ln>
        </p:spPr>
      </p:cxnSp>
      <p:sp>
        <p:nvSpPr>
          <p:cNvPr id="467" name="Google Shape;467;p31"/>
          <p:cNvSpPr/>
          <p:nvPr/>
        </p:nvSpPr>
        <p:spPr>
          <a:xfrm>
            <a:off x="220250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277245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334240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391235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448230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505225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562220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6192150" y="4331925"/>
            <a:ext cx="417600" cy="4176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4435950" y="6252700"/>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476" name="Google Shape;476;p31"/>
          <p:cNvSpPr/>
          <p:nvPr/>
        </p:nvSpPr>
        <p:spPr>
          <a:xfrm>
            <a:off x="6938500" y="6534100"/>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477" name="Google Shape;477;p31"/>
          <p:cNvSpPr/>
          <p:nvPr/>
        </p:nvSpPr>
        <p:spPr>
          <a:xfrm>
            <a:off x="5622200" y="6534100"/>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478" name="Google Shape;478;p31"/>
          <p:cNvSpPr/>
          <p:nvPr/>
        </p:nvSpPr>
        <p:spPr>
          <a:xfrm>
            <a:off x="8131800" y="6534100"/>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479" name="Google Shape;479;p31"/>
          <p:cNvSpPr/>
          <p:nvPr/>
        </p:nvSpPr>
        <p:spPr>
          <a:xfrm>
            <a:off x="2275250" y="4400025"/>
            <a:ext cx="272100" cy="281400"/>
          </a:xfrm>
          <a:prstGeom prst="rect">
            <a:avLst/>
          </a:prstGeom>
          <a:solidFill>
            <a:srgbClr val="CFE2F3"/>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3D85C6"/>
                </a:solidFill>
                <a:latin typeface="Consolas"/>
                <a:ea typeface="Consolas"/>
                <a:cs typeface="Consolas"/>
                <a:sym typeface="Consolas"/>
              </a:rPr>
              <a:t>0</a:t>
            </a:r>
            <a:endParaRPr b="1" sz="1200">
              <a:solidFill>
                <a:srgbClr val="3D85C6"/>
              </a:solidFill>
              <a:latin typeface="Consolas"/>
              <a:ea typeface="Consolas"/>
              <a:cs typeface="Consolas"/>
              <a:sym typeface="Consolas"/>
            </a:endParaRPr>
          </a:p>
        </p:txBody>
      </p:sp>
      <p:sp>
        <p:nvSpPr>
          <p:cNvPr id="480" name="Google Shape;480;p31"/>
          <p:cNvSpPr/>
          <p:nvPr/>
        </p:nvSpPr>
        <p:spPr>
          <a:xfrm>
            <a:off x="2845200" y="4400025"/>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481" name="Google Shape;481;p31"/>
          <p:cNvSpPr/>
          <p:nvPr/>
        </p:nvSpPr>
        <p:spPr>
          <a:xfrm>
            <a:off x="3415150" y="4400025"/>
            <a:ext cx="272100" cy="281400"/>
          </a:xfrm>
          <a:prstGeom prst="rect">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BF9000"/>
                </a:solidFill>
                <a:latin typeface="Consolas"/>
                <a:ea typeface="Consolas"/>
                <a:cs typeface="Consolas"/>
                <a:sym typeface="Consolas"/>
              </a:rPr>
              <a:t>1</a:t>
            </a:r>
            <a:endParaRPr b="1" sz="1200">
              <a:solidFill>
                <a:srgbClr val="BF9000"/>
              </a:solidFill>
              <a:latin typeface="Consolas"/>
              <a:ea typeface="Consolas"/>
              <a:cs typeface="Consolas"/>
              <a:sym typeface="Consolas"/>
            </a:endParaRPr>
          </a:p>
        </p:txBody>
      </p:sp>
      <p:sp>
        <p:nvSpPr>
          <p:cNvPr id="482" name="Google Shape;482;p31"/>
          <p:cNvSpPr/>
          <p:nvPr/>
        </p:nvSpPr>
        <p:spPr>
          <a:xfrm>
            <a:off x="2275250" y="5678475"/>
            <a:ext cx="1326000" cy="5742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Next Index:</a:t>
            </a:r>
            <a:endParaRPr b="1">
              <a:latin typeface="Consolas"/>
              <a:ea typeface="Consolas"/>
              <a:cs typeface="Consolas"/>
              <a:sym typeface="Consolas"/>
            </a:endParaRPr>
          </a:p>
          <a:p>
            <a:pPr indent="0" lvl="0" marL="0" rtl="0" algn="ctr">
              <a:spcBef>
                <a:spcPts val="0"/>
              </a:spcBef>
              <a:spcAft>
                <a:spcPts val="0"/>
              </a:spcAft>
              <a:buNone/>
            </a:pPr>
            <a:r>
              <a:rPr b="1" lang="en-US">
                <a:solidFill>
                  <a:srgbClr val="741B47"/>
                </a:solidFill>
                <a:highlight>
                  <a:srgbClr val="EAD1DC"/>
                </a:highlight>
                <a:latin typeface="Consolas"/>
                <a:ea typeface="Consolas"/>
                <a:cs typeface="Consolas"/>
                <a:sym typeface="Consolas"/>
              </a:rPr>
              <a:t>3</a:t>
            </a:r>
            <a:endParaRPr b="1">
              <a:solidFill>
                <a:srgbClr val="741B47"/>
              </a:solidFill>
              <a:highlight>
                <a:srgbClr val="EAD1DC"/>
              </a:highlight>
              <a:latin typeface="Consolas"/>
              <a:ea typeface="Consolas"/>
              <a:cs typeface="Consolas"/>
              <a:sym typeface="Consolas"/>
            </a:endParaRPr>
          </a:p>
        </p:txBody>
      </p:sp>
      <p:cxnSp>
        <p:nvCxnSpPr>
          <p:cNvPr id="483" name="Google Shape;483;p31"/>
          <p:cNvCxnSpPr>
            <a:stCxn id="484" idx="2"/>
            <a:endCxn id="467" idx="2"/>
          </p:cNvCxnSpPr>
          <p:nvPr/>
        </p:nvCxnSpPr>
        <p:spPr>
          <a:xfrm rot="10800000">
            <a:off x="2411275" y="4749525"/>
            <a:ext cx="2154600" cy="532200"/>
          </a:xfrm>
          <a:prstGeom prst="straightConnector1">
            <a:avLst/>
          </a:prstGeom>
          <a:noFill/>
          <a:ln cap="flat" cmpd="sng" w="19050">
            <a:solidFill>
              <a:schemeClr val="dk2"/>
            </a:solidFill>
            <a:prstDash val="solid"/>
            <a:round/>
            <a:headEnd len="med" w="med" type="none"/>
            <a:tailEnd len="med" w="med" type="none"/>
          </a:ln>
        </p:spPr>
      </p:cxnSp>
      <p:sp>
        <p:nvSpPr>
          <p:cNvPr id="484" name="Google Shape;484;p31"/>
          <p:cNvSpPr/>
          <p:nvPr/>
        </p:nvSpPr>
        <p:spPr>
          <a:xfrm rot="10800000">
            <a:off x="4057825" y="5281725"/>
            <a:ext cx="1016100" cy="574200"/>
          </a:xfrm>
          <a:prstGeom prst="trapezoid">
            <a:avLst>
              <a:gd fmla="val 25000" name="adj"/>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5" name="Google Shape;485;p31"/>
          <p:cNvCxnSpPr>
            <a:stCxn id="484" idx="2"/>
            <a:endCxn id="468" idx="2"/>
          </p:cNvCxnSpPr>
          <p:nvPr/>
        </p:nvCxnSpPr>
        <p:spPr>
          <a:xfrm rot="10800000">
            <a:off x="2981275" y="4749525"/>
            <a:ext cx="1584600" cy="532200"/>
          </a:xfrm>
          <a:prstGeom prst="straightConnector1">
            <a:avLst/>
          </a:prstGeom>
          <a:noFill/>
          <a:ln cap="flat" cmpd="sng" w="19050">
            <a:solidFill>
              <a:schemeClr val="dk2"/>
            </a:solidFill>
            <a:prstDash val="solid"/>
            <a:round/>
            <a:headEnd len="med" w="med" type="none"/>
            <a:tailEnd len="med" w="med" type="none"/>
          </a:ln>
        </p:spPr>
      </p:cxnSp>
      <p:cxnSp>
        <p:nvCxnSpPr>
          <p:cNvPr id="486" name="Google Shape;486;p31"/>
          <p:cNvCxnSpPr>
            <a:stCxn id="484" idx="2"/>
            <a:endCxn id="469" idx="2"/>
          </p:cNvCxnSpPr>
          <p:nvPr/>
        </p:nvCxnSpPr>
        <p:spPr>
          <a:xfrm rot="10800000">
            <a:off x="3551275" y="4749525"/>
            <a:ext cx="1014600" cy="532200"/>
          </a:xfrm>
          <a:prstGeom prst="straightConnector1">
            <a:avLst/>
          </a:prstGeom>
          <a:noFill/>
          <a:ln cap="flat" cmpd="sng" w="19050">
            <a:solidFill>
              <a:schemeClr val="dk2"/>
            </a:solidFill>
            <a:prstDash val="solid"/>
            <a:round/>
            <a:headEnd len="med" w="med" type="none"/>
            <a:tailEnd len="med" w="med" type="none"/>
          </a:ln>
        </p:spPr>
      </p:cxnSp>
      <p:cxnSp>
        <p:nvCxnSpPr>
          <p:cNvPr id="487" name="Google Shape;487;p31"/>
          <p:cNvCxnSpPr>
            <a:stCxn id="484" idx="2"/>
            <a:endCxn id="470" idx="2"/>
          </p:cNvCxnSpPr>
          <p:nvPr/>
        </p:nvCxnSpPr>
        <p:spPr>
          <a:xfrm rot="10800000">
            <a:off x="4121275" y="4749525"/>
            <a:ext cx="444600" cy="532200"/>
          </a:xfrm>
          <a:prstGeom prst="straightConnector1">
            <a:avLst/>
          </a:prstGeom>
          <a:noFill/>
          <a:ln cap="flat" cmpd="sng" w="19050">
            <a:solidFill>
              <a:schemeClr val="dk2"/>
            </a:solidFill>
            <a:prstDash val="solid"/>
            <a:round/>
            <a:headEnd len="med" w="med" type="none"/>
            <a:tailEnd len="med" w="med" type="none"/>
          </a:ln>
        </p:spPr>
      </p:cxnSp>
      <p:cxnSp>
        <p:nvCxnSpPr>
          <p:cNvPr id="488" name="Google Shape;488;p31"/>
          <p:cNvCxnSpPr>
            <a:stCxn id="484" idx="2"/>
            <a:endCxn id="471" idx="2"/>
          </p:cNvCxnSpPr>
          <p:nvPr/>
        </p:nvCxnSpPr>
        <p:spPr>
          <a:xfrm flipH="1" rot="10800000">
            <a:off x="4565875" y="4749525"/>
            <a:ext cx="125100" cy="532200"/>
          </a:xfrm>
          <a:prstGeom prst="straightConnector1">
            <a:avLst/>
          </a:prstGeom>
          <a:noFill/>
          <a:ln cap="flat" cmpd="sng" w="19050">
            <a:solidFill>
              <a:schemeClr val="dk2"/>
            </a:solidFill>
            <a:prstDash val="solid"/>
            <a:round/>
            <a:headEnd len="med" w="med" type="none"/>
            <a:tailEnd len="med" w="med" type="none"/>
          </a:ln>
        </p:spPr>
      </p:cxnSp>
      <p:cxnSp>
        <p:nvCxnSpPr>
          <p:cNvPr id="489" name="Google Shape;489;p31"/>
          <p:cNvCxnSpPr>
            <a:stCxn id="484" idx="2"/>
            <a:endCxn id="472" idx="2"/>
          </p:cNvCxnSpPr>
          <p:nvPr/>
        </p:nvCxnSpPr>
        <p:spPr>
          <a:xfrm flipH="1" rot="10800000">
            <a:off x="4565875" y="4749525"/>
            <a:ext cx="695100" cy="532200"/>
          </a:xfrm>
          <a:prstGeom prst="straightConnector1">
            <a:avLst/>
          </a:prstGeom>
          <a:noFill/>
          <a:ln cap="flat" cmpd="sng" w="19050">
            <a:solidFill>
              <a:schemeClr val="dk2"/>
            </a:solidFill>
            <a:prstDash val="solid"/>
            <a:round/>
            <a:headEnd len="med" w="med" type="none"/>
            <a:tailEnd len="med" w="med" type="none"/>
          </a:ln>
        </p:spPr>
      </p:cxnSp>
      <p:cxnSp>
        <p:nvCxnSpPr>
          <p:cNvPr id="490" name="Google Shape;490;p31"/>
          <p:cNvCxnSpPr>
            <a:stCxn id="484" idx="2"/>
            <a:endCxn id="473" idx="2"/>
          </p:cNvCxnSpPr>
          <p:nvPr/>
        </p:nvCxnSpPr>
        <p:spPr>
          <a:xfrm flipH="1" rot="10800000">
            <a:off x="4565875" y="4749525"/>
            <a:ext cx="1265100" cy="532200"/>
          </a:xfrm>
          <a:prstGeom prst="straightConnector1">
            <a:avLst/>
          </a:prstGeom>
          <a:noFill/>
          <a:ln cap="flat" cmpd="sng" w="19050">
            <a:solidFill>
              <a:schemeClr val="dk2"/>
            </a:solidFill>
            <a:prstDash val="solid"/>
            <a:round/>
            <a:headEnd len="med" w="med" type="none"/>
            <a:tailEnd len="med" w="med" type="none"/>
          </a:ln>
        </p:spPr>
      </p:cxnSp>
      <p:cxnSp>
        <p:nvCxnSpPr>
          <p:cNvPr id="491" name="Google Shape;491;p31"/>
          <p:cNvCxnSpPr>
            <a:stCxn id="484" idx="2"/>
            <a:endCxn id="474" idx="2"/>
          </p:cNvCxnSpPr>
          <p:nvPr/>
        </p:nvCxnSpPr>
        <p:spPr>
          <a:xfrm flipH="1" rot="10800000">
            <a:off x="4565875" y="4749525"/>
            <a:ext cx="1835100" cy="532200"/>
          </a:xfrm>
          <a:prstGeom prst="straightConnector1">
            <a:avLst/>
          </a:prstGeom>
          <a:noFill/>
          <a:ln cap="flat" cmpd="sng" w="19050">
            <a:solidFill>
              <a:schemeClr val="dk2"/>
            </a:solidFill>
            <a:prstDash val="solid"/>
            <a:round/>
            <a:headEnd len="med" w="med" type="none"/>
            <a:tailEnd len="med" w="med" type="none"/>
          </a:ln>
        </p:spPr>
      </p:cxnSp>
      <p:cxnSp>
        <p:nvCxnSpPr>
          <p:cNvPr id="492" name="Google Shape;492;p31"/>
          <p:cNvCxnSpPr>
            <a:stCxn id="482" idx="0"/>
            <a:endCxn id="484" idx="3"/>
          </p:cNvCxnSpPr>
          <p:nvPr/>
        </p:nvCxnSpPr>
        <p:spPr>
          <a:xfrm rot="-5400000">
            <a:off x="3479150" y="5028075"/>
            <a:ext cx="109500" cy="1191300"/>
          </a:xfrm>
          <a:prstGeom prst="bentConnector2">
            <a:avLst/>
          </a:prstGeom>
          <a:noFill/>
          <a:ln cap="flat" cmpd="sng" w="19050">
            <a:solidFill>
              <a:srgbClr val="000000"/>
            </a:solidFill>
            <a:prstDash val="solid"/>
            <a:round/>
            <a:headEnd len="med" w="med" type="none"/>
            <a:tailEnd len="med" w="med" type="none"/>
          </a:ln>
        </p:spPr>
      </p:cxnSp>
      <p:sp>
        <p:nvSpPr>
          <p:cNvPr id="493" name="Google Shape;493;p31"/>
          <p:cNvSpPr/>
          <p:nvPr/>
        </p:nvSpPr>
        <p:spPr>
          <a:xfrm>
            <a:off x="241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cxnSp>
        <p:nvCxnSpPr>
          <p:cNvPr id="494" name="Google Shape;494;p31"/>
          <p:cNvCxnSpPr>
            <a:stCxn id="482" idx="3"/>
            <a:endCxn id="482" idx="2"/>
          </p:cNvCxnSpPr>
          <p:nvPr/>
        </p:nvCxnSpPr>
        <p:spPr>
          <a:xfrm flipH="1">
            <a:off x="2938250" y="5965575"/>
            <a:ext cx="663000" cy="287100"/>
          </a:xfrm>
          <a:prstGeom prst="bentConnector4">
            <a:avLst>
              <a:gd fmla="val -22040" name="adj1"/>
              <a:gd fmla="val 132689" name="adj2"/>
            </a:avLst>
          </a:prstGeom>
          <a:noFill/>
          <a:ln cap="flat" cmpd="sng" w="19050">
            <a:solidFill>
              <a:srgbClr val="000000"/>
            </a:solidFill>
            <a:prstDash val="solid"/>
            <a:round/>
            <a:headEnd len="med" w="med" type="none"/>
            <a:tailEnd len="med" w="med" type="none"/>
          </a:ln>
        </p:spPr>
      </p:cxnSp>
      <p:sp>
        <p:nvSpPr>
          <p:cNvPr id="495" name="Google Shape;495;p31"/>
          <p:cNvSpPr/>
          <p:nvPr/>
        </p:nvSpPr>
        <p:spPr>
          <a:xfrm>
            <a:off x="298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96" name="Google Shape;496;p31"/>
          <p:cNvSpPr/>
          <p:nvPr/>
        </p:nvSpPr>
        <p:spPr>
          <a:xfrm>
            <a:off x="355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97" name="Google Shape;497;p31"/>
          <p:cNvSpPr/>
          <p:nvPr/>
        </p:nvSpPr>
        <p:spPr>
          <a:xfrm>
            <a:off x="412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98" name="Google Shape;498;p31"/>
          <p:cNvSpPr/>
          <p:nvPr/>
        </p:nvSpPr>
        <p:spPr>
          <a:xfrm>
            <a:off x="469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499" name="Google Shape;499;p31"/>
          <p:cNvSpPr/>
          <p:nvPr/>
        </p:nvSpPr>
        <p:spPr>
          <a:xfrm>
            <a:off x="526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500" name="Google Shape;500;p31"/>
          <p:cNvSpPr/>
          <p:nvPr/>
        </p:nvSpPr>
        <p:spPr>
          <a:xfrm>
            <a:off x="583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501" name="Google Shape;501;p31"/>
          <p:cNvSpPr/>
          <p:nvPr/>
        </p:nvSpPr>
        <p:spPr>
          <a:xfrm>
            <a:off x="6401275" y="3893820"/>
            <a:ext cx="2721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t>
            </a:r>
            <a:endParaRPr b="1">
              <a:latin typeface="Consolas"/>
              <a:ea typeface="Consolas"/>
              <a:cs typeface="Consolas"/>
              <a:sym typeface="Consolas"/>
            </a:endParaRPr>
          </a:p>
        </p:txBody>
      </p:sp>
      <p:sp>
        <p:nvSpPr>
          <p:cNvPr id="502" name="Google Shape;502;p31"/>
          <p:cNvSpPr/>
          <p:nvPr/>
        </p:nvSpPr>
        <p:spPr>
          <a:xfrm>
            <a:off x="4267200" y="3157463"/>
            <a:ext cx="609600" cy="272100"/>
          </a:xfrm>
          <a:prstGeom prst="rect">
            <a:avLst/>
          </a:prstGeom>
          <a:solidFill>
            <a:srgbClr val="F3F3F3"/>
          </a:solidFill>
          <a:ln cap="flat" cmpd="sng" w="381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nsolas"/>
                <a:ea typeface="Consolas"/>
                <a:cs typeface="Consolas"/>
                <a:sym typeface="Consolas"/>
              </a:rPr>
              <a:t>AND</a:t>
            </a:r>
            <a:endParaRPr b="1">
              <a:latin typeface="Consolas"/>
              <a:ea typeface="Consolas"/>
              <a:cs typeface="Consolas"/>
              <a:sym typeface="Consolas"/>
            </a:endParaRPr>
          </a:p>
        </p:txBody>
      </p:sp>
      <p:cxnSp>
        <p:nvCxnSpPr>
          <p:cNvPr id="503" name="Google Shape;503;p31"/>
          <p:cNvCxnSpPr>
            <a:stCxn id="493" idx="0"/>
            <a:endCxn id="502" idx="2"/>
          </p:cNvCxnSpPr>
          <p:nvPr/>
        </p:nvCxnSpPr>
        <p:spPr>
          <a:xfrm rot="-5400000">
            <a:off x="3327475" y="2649270"/>
            <a:ext cx="464400" cy="20247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504" name="Google Shape;504;p31"/>
          <p:cNvCxnSpPr>
            <a:stCxn id="495" idx="0"/>
            <a:endCxn id="502" idx="2"/>
          </p:cNvCxnSpPr>
          <p:nvPr/>
        </p:nvCxnSpPr>
        <p:spPr>
          <a:xfrm rot="-5400000">
            <a:off x="3612475" y="2934270"/>
            <a:ext cx="464400" cy="14547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505" name="Google Shape;505;p31"/>
          <p:cNvCxnSpPr>
            <a:stCxn id="496" idx="0"/>
            <a:endCxn id="502" idx="2"/>
          </p:cNvCxnSpPr>
          <p:nvPr/>
        </p:nvCxnSpPr>
        <p:spPr>
          <a:xfrm rot="-5400000">
            <a:off x="3897475" y="3219270"/>
            <a:ext cx="464400" cy="8847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506" name="Google Shape;506;p31"/>
          <p:cNvCxnSpPr>
            <a:stCxn id="497" idx="0"/>
            <a:endCxn id="502" idx="2"/>
          </p:cNvCxnSpPr>
          <p:nvPr/>
        </p:nvCxnSpPr>
        <p:spPr>
          <a:xfrm rot="-5400000">
            <a:off x="4182475" y="3504270"/>
            <a:ext cx="464400" cy="3147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507" name="Google Shape;507;p31"/>
          <p:cNvCxnSpPr>
            <a:stCxn id="498" idx="0"/>
            <a:endCxn id="502" idx="2"/>
          </p:cNvCxnSpPr>
          <p:nvPr/>
        </p:nvCxnSpPr>
        <p:spPr>
          <a:xfrm flipH="1" rot="5400000">
            <a:off x="4467475" y="3533970"/>
            <a:ext cx="464400" cy="2553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508" name="Google Shape;508;p31"/>
          <p:cNvCxnSpPr>
            <a:stCxn id="499" idx="0"/>
            <a:endCxn id="502" idx="2"/>
          </p:cNvCxnSpPr>
          <p:nvPr/>
        </p:nvCxnSpPr>
        <p:spPr>
          <a:xfrm flipH="1" rot="5400000">
            <a:off x="4752475" y="3248970"/>
            <a:ext cx="464400" cy="8253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509" name="Google Shape;509;p31"/>
          <p:cNvCxnSpPr>
            <a:stCxn id="500" idx="0"/>
            <a:endCxn id="502" idx="2"/>
          </p:cNvCxnSpPr>
          <p:nvPr/>
        </p:nvCxnSpPr>
        <p:spPr>
          <a:xfrm flipH="1" rot="5400000">
            <a:off x="5037475" y="2963970"/>
            <a:ext cx="464400" cy="1395300"/>
          </a:xfrm>
          <a:prstGeom prst="bentConnector3">
            <a:avLst>
              <a:gd fmla="val 49985" name="adj1"/>
            </a:avLst>
          </a:prstGeom>
          <a:noFill/>
          <a:ln cap="flat" cmpd="sng" w="19050">
            <a:solidFill>
              <a:schemeClr val="dk2"/>
            </a:solidFill>
            <a:prstDash val="solid"/>
            <a:round/>
            <a:headEnd len="med" w="med" type="none"/>
            <a:tailEnd len="med" w="med" type="none"/>
          </a:ln>
        </p:spPr>
      </p:cxnSp>
      <p:cxnSp>
        <p:nvCxnSpPr>
          <p:cNvPr id="510" name="Google Shape;510;p31"/>
          <p:cNvCxnSpPr>
            <a:stCxn id="501" idx="0"/>
            <a:endCxn id="502" idx="2"/>
          </p:cNvCxnSpPr>
          <p:nvPr/>
        </p:nvCxnSpPr>
        <p:spPr>
          <a:xfrm flipH="1" rot="5400000">
            <a:off x="5322475" y="2678970"/>
            <a:ext cx="464400" cy="1965300"/>
          </a:xfrm>
          <a:prstGeom prst="bentConnector3">
            <a:avLst>
              <a:gd fmla="val 49985" name="adj1"/>
            </a:avLst>
          </a:prstGeom>
          <a:noFill/>
          <a:ln cap="flat" cmpd="sng" w="19050">
            <a:solidFill>
              <a:schemeClr val="dk2"/>
            </a:solidFill>
            <a:prstDash val="solid"/>
            <a:round/>
            <a:headEnd len="med" w="med" type="none"/>
            <a:tailEnd len="med" w="med" type="none"/>
          </a:ln>
        </p:spPr>
      </p:cxnSp>
      <p:sp>
        <p:nvSpPr>
          <p:cNvPr id="511" name="Google Shape;511;p31"/>
          <p:cNvSpPr txBox="1"/>
          <p:nvPr/>
        </p:nvSpPr>
        <p:spPr>
          <a:xfrm>
            <a:off x="209812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0</a:t>
            </a:r>
            <a:endParaRPr b="1" sz="1200">
              <a:solidFill>
                <a:srgbClr val="FF0000"/>
              </a:solidFill>
              <a:latin typeface="Consolas"/>
              <a:ea typeface="Consolas"/>
              <a:cs typeface="Consolas"/>
              <a:sym typeface="Consolas"/>
            </a:endParaRPr>
          </a:p>
        </p:txBody>
      </p:sp>
      <p:sp>
        <p:nvSpPr>
          <p:cNvPr id="512" name="Google Shape;512;p31"/>
          <p:cNvSpPr txBox="1"/>
          <p:nvPr/>
        </p:nvSpPr>
        <p:spPr>
          <a:xfrm>
            <a:off x="270467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1</a:t>
            </a:r>
            <a:endParaRPr b="1" sz="1200">
              <a:solidFill>
                <a:srgbClr val="FF0000"/>
              </a:solidFill>
              <a:latin typeface="Consolas"/>
              <a:ea typeface="Consolas"/>
              <a:cs typeface="Consolas"/>
              <a:sym typeface="Consolas"/>
            </a:endParaRPr>
          </a:p>
        </p:txBody>
      </p:sp>
      <p:sp>
        <p:nvSpPr>
          <p:cNvPr id="513" name="Google Shape;513;p31"/>
          <p:cNvSpPr txBox="1"/>
          <p:nvPr/>
        </p:nvSpPr>
        <p:spPr>
          <a:xfrm>
            <a:off x="324822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1</a:t>
            </a:r>
            <a:endParaRPr b="1" sz="1200">
              <a:solidFill>
                <a:srgbClr val="FF0000"/>
              </a:solidFill>
              <a:latin typeface="Consolas"/>
              <a:ea typeface="Consolas"/>
              <a:cs typeface="Consolas"/>
              <a:sym typeface="Consolas"/>
            </a:endParaRPr>
          </a:p>
        </p:txBody>
      </p:sp>
      <p:sp>
        <p:nvSpPr>
          <p:cNvPr id="514" name="Google Shape;514;p31"/>
          <p:cNvSpPr txBox="1"/>
          <p:nvPr/>
        </p:nvSpPr>
        <p:spPr>
          <a:xfrm>
            <a:off x="385477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1</a:t>
            </a:r>
            <a:endParaRPr b="1" sz="1200">
              <a:solidFill>
                <a:srgbClr val="FF0000"/>
              </a:solidFill>
              <a:latin typeface="Consolas"/>
              <a:ea typeface="Consolas"/>
              <a:cs typeface="Consolas"/>
              <a:sym typeface="Consolas"/>
            </a:endParaRPr>
          </a:p>
        </p:txBody>
      </p:sp>
      <p:sp>
        <p:nvSpPr>
          <p:cNvPr id="515" name="Google Shape;515;p31"/>
          <p:cNvSpPr txBox="1"/>
          <p:nvPr/>
        </p:nvSpPr>
        <p:spPr>
          <a:xfrm>
            <a:off x="440457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0</a:t>
            </a:r>
            <a:endParaRPr b="1" sz="1200">
              <a:solidFill>
                <a:srgbClr val="FF0000"/>
              </a:solidFill>
              <a:latin typeface="Consolas"/>
              <a:ea typeface="Consolas"/>
              <a:cs typeface="Consolas"/>
              <a:sym typeface="Consolas"/>
            </a:endParaRPr>
          </a:p>
        </p:txBody>
      </p:sp>
      <p:sp>
        <p:nvSpPr>
          <p:cNvPr id="516" name="Google Shape;516;p31"/>
          <p:cNvSpPr txBox="1"/>
          <p:nvPr/>
        </p:nvSpPr>
        <p:spPr>
          <a:xfrm>
            <a:off x="501112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1</a:t>
            </a:r>
            <a:endParaRPr b="1" sz="1200">
              <a:solidFill>
                <a:srgbClr val="FF0000"/>
              </a:solidFill>
              <a:latin typeface="Consolas"/>
              <a:ea typeface="Consolas"/>
              <a:cs typeface="Consolas"/>
              <a:sym typeface="Consolas"/>
            </a:endParaRPr>
          </a:p>
        </p:txBody>
      </p:sp>
      <p:sp>
        <p:nvSpPr>
          <p:cNvPr id="517" name="Google Shape;517;p31"/>
          <p:cNvSpPr txBox="1"/>
          <p:nvPr/>
        </p:nvSpPr>
        <p:spPr>
          <a:xfrm>
            <a:off x="555467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0</a:t>
            </a:r>
            <a:endParaRPr b="1" sz="1200">
              <a:solidFill>
                <a:srgbClr val="FF0000"/>
              </a:solidFill>
              <a:latin typeface="Consolas"/>
              <a:ea typeface="Consolas"/>
              <a:cs typeface="Consolas"/>
              <a:sym typeface="Consolas"/>
            </a:endParaRPr>
          </a:p>
        </p:txBody>
      </p:sp>
      <p:sp>
        <p:nvSpPr>
          <p:cNvPr id="518" name="Google Shape;518;p31"/>
          <p:cNvSpPr txBox="1"/>
          <p:nvPr/>
        </p:nvSpPr>
        <p:spPr>
          <a:xfrm>
            <a:off x="6161225" y="3847325"/>
            <a:ext cx="25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onsolas"/>
                <a:ea typeface="Consolas"/>
                <a:cs typeface="Consolas"/>
                <a:sym typeface="Consolas"/>
              </a:rPr>
              <a:t>0</a:t>
            </a:r>
            <a:endParaRPr b="1" sz="1200">
              <a:solidFill>
                <a:srgbClr val="FF0000"/>
              </a:solidFill>
              <a:latin typeface="Consolas"/>
              <a:ea typeface="Consolas"/>
              <a:cs typeface="Consolas"/>
              <a:sym typeface="Consolas"/>
            </a:endParaRPr>
          </a:p>
        </p:txBody>
      </p:sp>
      <p:cxnSp>
        <p:nvCxnSpPr>
          <p:cNvPr id="519" name="Google Shape;519;p31"/>
          <p:cNvCxnSpPr/>
          <p:nvPr/>
        </p:nvCxnSpPr>
        <p:spPr>
          <a:xfrm>
            <a:off x="2547350" y="41660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520" name="Google Shape;520;p31"/>
          <p:cNvCxnSpPr/>
          <p:nvPr/>
        </p:nvCxnSpPr>
        <p:spPr>
          <a:xfrm>
            <a:off x="3117325" y="41660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521" name="Google Shape;521;p31"/>
          <p:cNvCxnSpPr/>
          <p:nvPr/>
        </p:nvCxnSpPr>
        <p:spPr>
          <a:xfrm>
            <a:off x="3687288" y="41660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522" name="Google Shape;522;p31"/>
          <p:cNvCxnSpPr/>
          <p:nvPr/>
        </p:nvCxnSpPr>
        <p:spPr>
          <a:xfrm>
            <a:off x="4257263" y="41660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523" name="Google Shape;523;p31"/>
          <p:cNvCxnSpPr/>
          <p:nvPr/>
        </p:nvCxnSpPr>
        <p:spPr>
          <a:xfrm>
            <a:off x="4827250" y="41525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524" name="Google Shape;524;p31"/>
          <p:cNvCxnSpPr/>
          <p:nvPr/>
        </p:nvCxnSpPr>
        <p:spPr>
          <a:xfrm>
            <a:off x="5397225" y="41525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525" name="Google Shape;525;p31"/>
          <p:cNvCxnSpPr/>
          <p:nvPr/>
        </p:nvCxnSpPr>
        <p:spPr>
          <a:xfrm>
            <a:off x="5967188" y="41525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526" name="Google Shape;526;p31"/>
          <p:cNvCxnSpPr/>
          <p:nvPr/>
        </p:nvCxnSpPr>
        <p:spPr>
          <a:xfrm>
            <a:off x="6537163" y="4152525"/>
            <a:ext cx="0" cy="165900"/>
          </a:xfrm>
          <a:prstGeom prst="straightConnector1">
            <a:avLst/>
          </a:prstGeom>
          <a:noFill/>
          <a:ln cap="flat" cmpd="sng" w="19050">
            <a:solidFill>
              <a:schemeClr val="dk2"/>
            </a:solidFill>
            <a:prstDash val="solid"/>
            <a:round/>
            <a:headEnd len="med" w="med" type="none"/>
            <a:tailEnd len="med" w="med" type="none"/>
          </a:ln>
        </p:spPr>
      </p:cxnSp>
      <p:cxnSp>
        <p:nvCxnSpPr>
          <p:cNvPr id="527" name="Google Shape;527;p31"/>
          <p:cNvCxnSpPr/>
          <p:nvPr/>
        </p:nvCxnSpPr>
        <p:spPr>
          <a:xfrm>
            <a:off x="4579475" y="2813550"/>
            <a:ext cx="900" cy="320100"/>
          </a:xfrm>
          <a:prstGeom prst="straightConnector1">
            <a:avLst/>
          </a:prstGeom>
          <a:noFill/>
          <a:ln cap="flat" cmpd="sng" w="19050">
            <a:solidFill>
              <a:schemeClr val="dk2"/>
            </a:solidFill>
            <a:prstDash val="solid"/>
            <a:round/>
            <a:headEnd len="med" w="med" type="none"/>
            <a:tailEnd len="med" w="med" type="none"/>
          </a:ln>
        </p:spPr>
      </p:cxnSp>
      <p:sp>
        <p:nvSpPr>
          <p:cNvPr id="528" name="Google Shape;528;p31"/>
          <p:cNvSpPr txBox="1"/>
          <p:nvPr/>
        </p:nvSpPr>
        <p:spPr>
          <a:xfrm>
            <a:off x="2002625" y="2540300"/>
            <a:ext cx="5139000" cy="41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Calibri"/>
                <a:ea typeface="Calibri"/>
                <a:cs typeface="Calibri"/>
                <a:sym typeface="Calibri"/>
              </a:rPr>
              <a:t>(controls whether to pass on to CPU)</a:t>
            </a:r>
            <a:endParaRPr sz="1200">
              <a:latin typeface="Calibri"/>
              <a:ea typeface="Calibri"/>
              <a:cs typeface="Calibri"/>
              <a:sym typeface="Calibri"/>
            </a:endParaRPr>
          </a:p>
        </p:txBody>
      </p:sp>
      <p:sp>
        <p:nvSpPr>
          <p:cNvPr id="529" name="Google Shape;529;p31"/>
          <p:cNvSpPr/>
          <p:nvPr/>
        </p:nvSpPr>
        <p:spPr>
          <a:xfrm>
            <a:off x="3993500" y="4547950"/>
            <a:ext cx="255300" cy="272100"/>
          </a:xfrm>
          <a:prstGeom prst="upArrow">
            <a:avLst>
              <a:gd fmla="val 50000" name="adj1"/>
              <a:gd fmla="val 50000" name="adj2"/>
            </a:avLst>
          </a:prstGeom>
          <a:solidFill>
            <a:srgbClr val="EAD1DC"/>
          </a:solid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1"/>
          <p:cNvSpPr/>
          <p:nvPr/>
        </p:nvSpPr>
        <p:spPr>
          <a:xfrm>
            <a:off x="294000" y="4874700"/>
            <a:ext cx="1326000" cy="1169100"/>
          </a:xfrm>
          <a:prstGeom prst="wedgeRectCallout">
            <a:avLst>
              <a:gd fmla="val 97694" name="adj1"/>
              <a:gd fmla="val 48632" name="adj2"/>
            </a:avLst>
          </a:prstGeom>
          <a:solidFill>
            <a:srgbClr val="C9DAF8"/>
          </a:solid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Constantly incrementing an address</a:t>
            </a:r>
            <a:r>
              <a:rPr b="1" lang="en-US">
                <a:latin typeface="Calibri"/>
                <a:ea typeface="Calibri"/>
                <a:cs typeface="Calibri"/>
                <a:sym typeface="Calibri"/>
              </a:rPr>
              <a:t>? Sounds like </a:t>
            </a:r>
            <a:r>
              <a:rPr b="1" lang="en-US">
                <a:latin typeface="Consolas"/>
                <a:ea typeface="Consolas"/>
                <a:cs typeface="Consolas"/>
                <a:sym typeface="Consolas"/>
              </a:rPr>
              <a:t>PC.hdl</a:t>
            </a:r>
            <a:endParaRPr b="1">
              <a:latin typeface="Consolas"/>
              <a:ea typeface="Consolas"/>
              <a:cs typeface="Consolas"/>
              <a:sym typeface="Consolas"/>
            </a:endParaRPr>
          </a:p>
        </p:txBody>
      </p:sp>
      <p:sp>
        <p:nvSpPr>
          <p:cNvPr id="531" name="Google Shape;531;p31"/>
          <p:cNvSpPr/>
          <p:nvPr/>
        </p:nvSpPr>
        <p:spPr>
          <a:xfrm>
            <a:off x="7437025" y="3611675"/>
            <a:ext cx="1326000" cy="1002600"/>
          </a:xfrm>
          <a:prstGeom prst="wedgeRectCallout">
            <a:avLst>
              <a:gd fmla="val -105475" name="adj1"/>
              <a:gd fmla="val 43692" name="adj2"/>
            </a:avLst>
          </a:prstGeom>
          <a:solidFill>
            <a:srgbClr val="C9DAF8"/>
          </a:solid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Selectable read/write? Sounds like </a:t>
            </a:r>
            <a:r>
              <a:rPr b="1" lang="en-US">
                <a:latin typeface="Consolas"/>
                <a:ea typeface="Consolas"/>
                <a:cs typeface="Consolas"/>
                <a:sym typeface="Consolas"/>
              </a:rPr>
              <a:t>RAM.hdl</a:t>
            </a:r>
            <a:endParaRPr b="1">
              <a:latin typeface="Consolas"/>
              <a:ea typeface="Consolas"/>
              <a:cs typeface="Consolas"/>
              <a:sym typeface="Consolas"/>
            </a:endParaRPr>
          </a:p>
        </p:txBody>
      </p:sp>
      <p:sp>
        <p:nvSpPr>
          <p:cNvPr id="532" name="Google Shape;532;p31"/>
          <p:cNvSpPr/>
          <p:nvPr/>
        </p:nvSpPr>
        <p:spPr>
          <a:xfrm>
            <a:off x="433600" y="2792225"/>
            <a:ext cx="1454700" cy="1002600"/>
          </a:xfrm>
          <a:prstGeom prst="wedgeRectCallout">
            <a:avLst>
              <a:gd fmla="val 89438" name="adj1"/>
              <a:gd fmla="val 53596" name="adj2"/>
            </a:avLst>
          </a:prstGeom>
          <a:solidFill>
            <a:srgbClr val="C9DAF8"/>
          </a:solid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Bitwise/multi-bit operations? Sounds like </a:t>
            </a:r>
            <a:r>
              <a:rPr b="1" lang="en-US">
                <a:latin typeface="Consolas"/>
                <a:ea typeface="Consolas"/>
                <a:cs typeface="Consolas"/>
                <a:sym typeface="Consolas"/>
              </a:rPr>
              <a:t>And16.hdl</a:t>
            </a:r>
            <a:endParaRPr b="1">
              <a:latin typeface="Consolas"/>
              <a:ea typeface="Consolas"/>
              <a:cs typeface="Consolas"/>
              <a:sym typeface="Consolas"/>
            </a:endParaRPr>
          </a:p>
        </p:txBody>
      </p:sp>
      <p:sp>
        <p:nvSpPr>
          <p:cNvPr id="533" name="Google Shape;533;p31"/>
          <p:cNvSpPr/>
          <p:nvPr/>
        </p:nvSpPr>
        <p:spPr>
          <a:xfrm>
            <a:off x="7300350" y="5143238"/>
            <a:ext cx="1454700" cy="1002600"/>
          </a:xfrm>
          <a:prstGeom prst="wedgeRectCallout">
            <a:avLst>
              <a:gd fmla="val -199524" name="adj1"/>
              <a:gd fmla="val -8068" name="adj2"/>
            </a:avLst>
          </a:prstGeom>
          <a:solidFill>
            <a:srgbClr val="C9DAF8"/>
          </a:solid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Making a choice? Our good friend </a:t>
            </a:r>
            <a:r>
              <a:rPr b="1" lang="en-US">
                <a:latin typeface="Consolas"/>
                <a:ea typeface="Consolas"/>
                <a:cs typeface="Consolas"/>
                <a:sym typeface="Consolas"/>
              </a:rPr>
              <a:t>Mux.hdl</a:t>
            </a:r>
            <a:r>
              <a:rPr b="1" lang="en-US">
                <a:latin typeface="Calibri"/>
                <a:ea typeface="Calibri"/>
                <a:cs typeface="Calibri"/>
                <a:sym typeface="Calibri"/>
              </a:rPr>
              <a:t>!</a:t>
            </a:r>
            <a:endParaRPr b="1">
              <a:latin typeface="Consolas"/>
              <a:ea typeface="Consolas"/>
              <a:cs typeface="Consolas"/>
              <a:sym typeface="Consola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cxnSp>
        <p:nvCxnSpPr>
          <p:cNvPr id="539" name="Google Shape;539;p32"/>
          <p:cNvCxnSpPr>
            <a:stCxn id="540" idx="1"/>
            <a:endCxn id="541" idx="3"/>
          </p:cNvCxnSpPr>
          <p:nvPr/>
        </p:nvCxnSpPr>
        <p:spPr>
          <a:xfrm flipH="1">
            <a:off x="5689050" y="4485175"/>
            <a:ext cx="1040400" cy="464100"/>
          </a:xfrm>
          <a:prstGeom prst="straightConnector1">
            <a:avLst/>
          </a:prstGeom>
          <a:noFill/>
          <a:ln cap="flat" cmpd="sng" w="38100">
            <a:solidFill>
              <a:srgbClr val="76A5AF"/>
            </a:solidFill>
            <a:prstDash val="solid"/>
            <a:round/>
            <a:headEnd len="med" w="med" type="none"/>
            <a:tailEnd len="med" w="med" type="stealth"/>
          </a:ln>
        </p:spPr>
      </p:cxnSp>
      <p:cxnSp>
        <p:nvCxnSpPr>
          <p:cNvPr id="542" name="Google Shape;542;p32"/>
          <p:cNvCxnSpPr>
            <a:stCxn id="543" idx="1"/>
            <a:endCxn id="544" idx="3"/>
          </p:cNvCxnSpPr>
          <p:nvPr/>
        </p:nvCxnSpPr>
        <p:spPr>
          <a:xfrm flipH="1">
            <a:off x="5689050" y="5391488"/>
            <a:ext cx="1054200" cy="579000"/>
          </a:xfrm>
          <a:prstGeom prst="straightConnector1">
            <a:avLst/>
          </a:prstGeom>
          <a:noFill/>
          <a:ln cap="flat" cmpd="sng" w="38100">
            <a:solidFill>
              <a:srgbClr val="FFD966"/>
            </a:solidFill>
            <a:prstDash val="solid"/>
            <a:round/>
            <a:headEnd len="med" w="med" type="stealth"/>
            <a:tailEnd len="med" w="med" type="none"/>
          </a:ln>
        </p:spPr>
      </p:cxnSp>
      <p:cxnSp>
        <p:nvCxnSpPr>
          <p:cNvPr id="545" name="Google Shape;545;p32"/>
          <p:cNvCxnSpPr>
            <a:stCxn id="546" idx="1"/>
            <a:endCxn id="547" idx="3"/>
          </p:cNvCxnSpPr>
          <p:nvPr/>
        </p:nvCxnSpPr>
        <p:spPr>
          <a:xfrm flipH="1">
            <a:off x="5689050" y="6297825"/>
            <a:ext cx="1054200" cy="299100"/>
          </a:xfrm>
          <a:prstGeom prst="straightConnector1">
            <a:avLst/>
          </a:prstGeom>
          <a:noFill/>
          <a:ln cap="flat" cmpd="sng" w="38100">
            <a:solidFill>
              <a:srgbClr val="F6B26B"/>
            </a:solidFill>
            <a:prstDash val="solid"/>
            <a:round/>
            <a:headEnd len="med" w="med" type="none"/>
            <a:tailEnd len="med" w="med" type="stealth"/>
          </a:ln>
        </p:spPr>
      </p:cxnSp>
      <p:sp>
        <p:nvSpPr>
          <p:cNvPr id="548" name="Google Shape;548;p32"/>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Connecting NIC to Memory</a:t>
            </a:r>
            <a:endParaRPr/>
          </a:p>
        </p:txBody>
      </p:sp>
      <p:sp>
        <p:nvSpPr>
          <p:cNvPr id="549" name="Google Shape;549;p32"/>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The keyboard and screen communicated with the CPU via memory maps -- agreed-upon regions of RAM that can be read/written by the hardware of the devices themselves</a:t>
            </a:r>
            <a:endParaRPr/>
          </a:p>
          <a:p>
            <a:pPr indent="-327660" lvl="0" marL="457200" rtl="0" algn="l">
              <a:spcBef>
                <a:spcPts val="1000"/>
              </a:spcBef>
              <a:spcAft>
                <a:spcPts val="0"/>
              </a:spcAft>
              <a:buSzPts val="1560"/>
              <a:buChar char="●"/>
            </a:pPr>
            <a:r>
              <a:rPr lang="en-US"/>
              <a:t>NIC could be no different!</a:t>
            </a:r>
            <a:endParaRPr/>
          </a:p>
          <a:p>
            <a:pPr indent="-382269" lvl="1" marL="914400" rtl="0" algn="l">
              <a:spcBef>
                <a:spcPts val="0"/>
              </a:spcBef>
              <a:spcAft>
                <a:spcPts val="0"/>
              </a:spcAft>
              <a:buSzPts val="2420"/>
              <a:buChar char="○"/>
            </a:pPr>
            <a:r>
              <a:rPr lang="en-US"/>
              <a:t>Every time the right address is detected, copy the following data into part of RAM where the CPU can retrieve it once it gets a chance</a:t>
            </a:r>
            <a:endParaRPr/>
          </a:p>
        </p:txBody>
      </p:sp>
      <p:sp>
        <p:nvSpPr>
          <p:cNvPr id="550" name="Google Shape;550;p32"/>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551" name="Google Shape;551;p32"/>
          <p:cNvSpPr/>
          <p:nvPr/>
        </p:nvSpPr>
        <p:spPr>
          <a:xfrm>
            <a:off x="3903950" y="4081400"/>
            <a:ext cx="1785000" cy="2620200"/>
          </a:xfrm>
          <a:prstGeom prst="rect">
            <a:avLst/>
          </a:prstGeom>
          <a:solidFill>
            <a:srgbClr val="F3F3F3"/>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2"/>
          <p:cNvSpPr/>
          <p:nvPr/>
        </p:nvSpPr>
        <p:spPr>
          <a:xfrm>
            <a:off x="3903950" y="5448850"/>
            <a:ext cx="1785000" cy="1043400"/>
          </a:xfrm>
          <a:prstGeom prst="rect">
            <a:avLst/>
          </a:prstGeom>
          <a:solidFill>
            <a:srgbClr val="FFE59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2"/>
          <p:cNvSpPr/>
          <p:nvPr/>
        </p:nvSpPr>
        <p:spPr>
          <a:xfrm>
            <a:off x="3903950" y="6492250"/>
            <a:ext cx="1785000" cy="209400"/>
          </a:xfrm>
          <a:prstGeom prst="rect">
            <a:avLst/>
          </a:prstGeom>
          <a:solidFill>
            <a:srgbClr val="F9CB9C"/>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2"/>
          <p:cNvSpPr/>
          <p:nvPr/>
        </p:nvSpPr>
        <p:spPr>
          <a:xfrm>
            <a:off x="3903950" y="4766625"/>
            <a:ext cx="1785000" cy="365100"/>
          </a:xfrm>
          <a:prstGeom prst="rect">
            <a:avLst/>
          </a:prstGeom>
          <a:solidFill>
            <a:schemeClr val="accent5"/>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2"/>
          <p:cNvSpPr/>
          <p:nvPr/>
        </p:nvSpPr>
        <p:spPr>
          <a:xfrm>
            <a:off x="1169950" y="4980800"/>
            <a:ext cx="1679700" cy="821400"/>
          </a:xfrm>
          <a:prstGeom prst="rect">
            <a:avLst/>
          </a:prstGeom>
          <a:solidFill>
            <a:srgbClr val="D0E0E3"/>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latin typeface="Calibri"/>
                <a:ea typeface="Calibri"/>
                <a:cs typeface="Calibri"/>
                <a:sym typeface="Calibri"/>
              </a:rPr>
              <a:t>CPU</a:t>
            </a:r>
            <a:endParaRPr b="1" sz="2600">
              <a:latin typeface="Consolas"/>
              <a:ea typeface="Consolas"/>
              <a:cs typeface="Consolas"/>
              <a:sym typeface="Consolas"/>
            </a:endParaRPr>
          </a:p>
        </p:txBody>
      </p:sp>
      <p:sp>
        <p:nvSpPr>
          <p:cNvPr id="540" name="Google Shape;540;p32"/>
          <p:cNvSpPr/>
          <p:nvPr/>
        </p:nvSpPr>
        <p:spPr>
          <a:xfrm>
            <a:off x="6729450" y="4146625"/>
            <a:ext cx="1151400" cy="677100"/>
          </a:xfrm>
          <a:prstGeom prst="rect">
            <a:avLst/>
          </a:prstGeom>
          <a:solidFill>
            <a:schemeClr val="accent5"/>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NIC</a:t>
            </a:r>
            <a:endParaRPr b="1" sz="1700">
              <a:latin typeface="Consolas"/>
              <a:ea typeface="Consolas"/>
              <a:cs typeface="Consolas"/>
              <a:sym typeface="Consolas"/>
            </a:endParaRPr>
          </a:p>
        </p:txBody>
      </p:sp>
      <p:sp>
        <p:nvSpPr>
          <p:cNvPr id="543" name="Google Shape;543;p32"/>
          <p:cNvSpPr/>
          <p:nvPr/>
        </p:nvSpPr>
        <p:spPr>
          <a:xfrm>
            <a:off x="6743250" y="5052938"/>
            <a:ext cx="1151400" cy="677100"/>
          </a:xfrm>
          <a:prstGeom prst="rect">
            <a:avLst/>
          </a:prstGeom>
          <a:solidFill>
            <a:srgbClr val="FFE59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Screen</a:t>
            </a:r>
            <a:endParaRPr b="1" sz="1700">
              <a:latin typeface="Consolas"/>
              <a:ea typeface="Consolas"/>
              <a:cs typeface="Consolas"/>
              <a:sym typeface="Consolas"/>
            </a:endParaRPr>
          </a:p>
        </p:txBody>
      </p:sp>
      <p:sp>
        <p:nvSpPr>
          <p:cNvPr id="546" name="Google Shape;546;p32"/>
          <p:cNvSpPr/>
          <p:nvPr/>
        </p:nvSpPr>
        <p:spPr>
          <a:xfrm>
            <a:off x="6743250" y="5959275"/>
            <a:ext cx="1151400" cy="677100"/>
          </a:xfrm>
          <a:prstGeom prst="rect">
            <a:avLst/>
          </a:prstGeom>
          <a:solidFill>
            <a:srgbClr val="F9CB9C"/>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Keyboard</a:t>
            </a:r>
            <a:endParaRPr b="1" sz="1700">
              <a:latin typeface="Consolas"/>
              <a:ea typeface="Consolas"/>
              <a:cs typeface="Consolas"/>
              <a:sym typeface="Consolas"/>
            </a:endParaRPr>
          </a:p>
        </p:txBody>
      </p:sp>
      <p:cxnSp>
        <p:nvCxnSpPr>
          <p:cNvPr id="553" name="Google Shape;553;p32"/>
          <p:cNvCxnSpPr>
            <a:stCxn id="541" idx="1"/>
            <a:endCxn id="552" idx="3"/>
          </p:cNvCxnSpPr>
          <p:nvPr/>
        </p:nvCxnSpPr>
        <p:spPr>
          <a:xfrm flipH="1">
            <a:off x="2849750" y="4949175"/>
            <a:ext cx="1054200" cy="442200"/>
          </a:xfrm>
          <a:prstGeom prst="straightConnector1">
            <a:avLst/>
          </a:prstGeom>
          <a:noFill/>
          <a:ln cap="flat" cmpd="sng" w="38100">
            <a:solidFill>
              <a:srgbClr val="A2C4C9"/>
            </a:solidFill>
            <a:prstDash val="solid"/>
            <a:round/>
            <a:headEnd len="med" w="med" type="stealth"/>
            <a:tailEnd len="med" w="med" type="stealth"/>
          </a:ln>
        </p:spPr>
      </p:cxnSp>
      <p:cxnSp>
        <p:nvCxnSpPr>
          <p:cNvPr id="554" name="Google Shape;554;p32"/>
          <p:cNvCxnSpPr>
            <a:stCxn id="544" idx="1"/>
            <a:endCxn id="552" idx="3"/>
          </p:cNvCxnSpPr>
          <p:nvPr/>
        </p:nvCxnSpPr>
        <p:spPr>
          <a:xfrm rot="10800000">
            <a:off x="2849750" y="5391550"/>
            <a:ext cx="1054200" cy="579000"/>
          </a:xfrm>
          <a:prstGeom prst="straightConnector1">
            <a:avLst/>
          </a:prstGeom>
          <a:noFill/>
          <a:ln cap="flat" cmpd="sng" w="38100">
            <a:solidFill>
              <a:srgbClr val="A2C4C9"/>
            </a:solidFill>
            <a:prstDash val="solid"/>
            <a:round/>
            <a:headEnd len="med" w="med" type="stealth"/>
            <a:tailEnd len="med" w="med" type="stealth"/>
          </a:ln>
        </p:spPr>
      </p:cxnSp>
      <p:cxnSp>
        <p:nvCxnSpPr>
          <p:cNvPr id="555" name="Google Shape;555;p32"/>
          <p:cNvCxnSpPr>
            <a:stCxn id="547" idx="1"/>
            <a:endCxn id="552" idx="3"/>
          </p:cNvCxnSpPr>
          <p:nvPr/>
        </p:nvCxnSpPr>
        <p:spPr>
          <a:xfrm rot="10800000">
            <a:off x="2849750" y="5391550"/>
            <a:ext cx="1054200" cy="1205400"/>
          </a:xfrm>
          <a:prstGeom prst="straightConnector1">
            <a:avLst/>
          </a:prstGeom>
          <a:noFill/>
          <a:ln cap="flat" cmpd="sng" w="38100">
            <a:solidFill>
              <a:srgbClr val="A2C4C9"/>
            </a:solidFill>
            <a:prstDash val="solid"/>
            <a:round/>
            <a:headEnd len="med" w="med" type="stealth"/>
            <a:tailEnd len="med" w="med" type="stealth"/>
          </a:ln>
        </p:spPr>
      </p:cxnSp>
      <p:cxnSp>
        <p:nvCxnSpPr>
          <p:cNvPr id="556" name="Google Shape;556;p32"/>
          <p:cNvCxnSpPr>
            <a:endCxn id="552" idx="3"/>
          </p:cNvCxnSpPr>
          <p:nvPr/>
        </p:nvCxnSpPr>
        <p:spPr>
          <a:xfrm flipH="1">
            <a:off x="2849650" y="4394600"/>
            <a:ext cx="1054200" cy="996900"/>
          </a:xfrm>
          <a:prstGeom prst="straightConnector1">
            <a:avLst/>
          </a:prstGeom>
          <a:noFill/>
          <a:ln cap="flat" cmpd="sng" w="38100">
            <a:solidFill>
              <a:srgbClr val="A2C4C9"/>
            </a:solidFill>
            <a:prstDash val="solid"/>
            <a:round/>
            <a:headEnd len="med" w="med" type="stealth"/>
            <a:tailEnd len="med" w="med" type="stealth"/>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33"/>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Takeaways: Networking</a:t>
            </a:r>
            <a:endParaRPr/>
          </a:p>
        </p:txBody>
      </p:sp>
      <p:sp>
        <p:nvSpPr>
          <p:cNvPr id="563" name="Google Shape;563;p33"/>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The network is fundamentally the same hardware we’ve been looking at</a:t>
            </a:r>
            <a:endParaRPr/>
          </a:p>
          <a:p>
            <a:pPr indent="-327660" lvl="0" marL="457200" rtl="0" algn="l">
              <a:spcBef>
                <a:spcPts val="1000"/>
              </a:spcBef>
              <a:spcAft>
                <a:spcPts val="0"/>
              </a:spcAft>
              <a:buSzPts val="1560"/>
              <a:buChar char="●"/>
            </a:pPr>
            <a:r>
              <a:rPr lang="en-US"/>
              <a:t>Its incredible power comes from scale: how much data and how many computers it connects</a:t>
            </a:r>
            <a:endParaRPr/>
          </a:p>
          <a:p>
            <a:pPr indent="-382269" lvl="1" marL="914400" rtl="0" algn="l">
              <a:spcBef>
                <a:spcPts val="0"/>
              </a:spcBef>
              <a:spcAft>
                <a:spcPts val="0"/>
              </a:spcAft>
              <a:buSzPts val="2420"/>
              <a:buChar char="○"/>
            </a:pPr>
            <a:r>
              <a:rPr lang="en-US"/>
              <a:t>To manage this complexity, we think of it in layers</a:t>
            </a:r>
            <a:endParaRPr/>
          </a:p>
          <a:p>
            <a:pPr indent="-327660" lvl="0" marL="457200" rtl="0" algn="l">
              <a:spcBef>
                <a:spcPts val="1000"/>
              </a:spcBef>
              <a:spcAft>
                <a:spcPts val="0"/>
              </a:spcAft>
              <a:buSzPts val="1560"/>
              <a:buChar char="●"/>
            </a:pPr>
            <a:r>
              <a:rPr lang="en-US"/>
              <a:t>Interfacing with the network can be done with specialized hardware</a:t>
            </a:r>
            <a:endParaRPr/>
          </a:p>
          <a:p>
            <a:pPr indent="-382269" lvl="1" marL="914400" rtl="0" algn="l">
              <a:spcBef>
                <a:spcPts val="0"/>
              </a:spcBef>
              <a:spcAft>
                <a:spcPts val="0"/>
              </a:spcAft>
              <a:buSzPts val="2420"/>
              <a:buChar char="○"/>
            </a:pPr>
            <a:r>
              <a:rPr lang="en-US"/>
              <a:t>This frees the CPU from monitoring constantly; can access data only when needed</a:t>
            </a:r>
            <a:endParaRPr/>
          </a:p>
        </p:txBody>
      </p:sp>
      <p:sp>
        <p:nvSpPr>
          <p:cNvPr id="564" name="Google Shape;564;p33"/>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Agenda</a:t>
            </a:r>
            <a:endParaRPr/>
          </a:p>
        </p:txBody>
      </p:sp>
      <p:sp>
        <p:nvSpPr>
          <p:cNvPr id="571" name="Google Shape;571;p34"/>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4B2A85"/>
              </a:solidFill>
            </a:endParaRPr>
          </a:p>
          <a:p>
            <a:pPr indent="-327660" lvl="0" marL="342900" rtl="0" algn="l">
              <a:spcBef>
                <a:spcPts val="0"/>
              </a:spcBef>
              <a:spcAft>
                <a:spcPts val="0"/>
              </a:spcAft>
              <a:buClr>
                <a:schemeClr val="dk1"/>
              </a:buClr>
              <a:buSzPts val="1560"/>
              <a:buFont typeface="Arial"/>
              <a:buChar char="❖"/>
            </a:pPr>
            <a:r>
              <a:rPr lang="en-US"/>
              <a:t>Procrastination </a:t>
            </a:r>
            <a:br>
              <a:rPr lang="en-US">
                <a:solidFill>
                  <a:srgbClr val="000000"/>
                </a:solidFill>
              </a:rPr>
            </a:br>
            <a:endParaRPr>
              <a:solidFill>
                <a:srgbClr val="000000"/>
              </a:solidFill>
            </a:endParaRPr>
          </a:p>
          <a:p>
            <a:pPr indent="-441960" lvl="0" marL="457200" rtl="0" algn="l">
              <a:spcBef>
                <a:spcPts val="0"/>
              </a:spcBef>
              <a:spcAft>
                <a:spcPts val="0"/>
              </a:spcAft>
              <a:buClr>
                <a:schemeClr val="dk1"/>
              </a:buClr>
              <a:buSzPts val="1560"/>
              <a:buChar char="❖"/>
            </a:pPr>
            <a:r>
              <a:rPr lang="en-US"/>
              <a:t>Intro to Networking</a:t>
            </a:r>
            <a:endParaRPr/>
          </a:p>
          <a:p>
            <a:pPr indent="-382268" lvl="1" marL="914400" rtl="0" algn="l">
              <a:spcBef>
                <a:spcPts val="0"/>
              </a:spcBef>
              <a:spcAft>
                <a:spcPts val="0"/>
              </a:spcAft>
              <a:buClr>
                <a:srgbClr val="000000"/>
              </a:buClr>
              <a:buSzPts val="2420"/>
              <a:buChar char="▪"/>
            </a:pPr>
            <a:r>
              <a:rPr lang="en-US"/>
              <a:t>Connecting our Computer to the Internet</a:t>
            </a:r>
            <a:br>
              <a:rPr lang="en-US">
                <a:solidFill>
                  <a:srgbClr val="000000"/>
                </a:solidFill>
              </a:rPr>
            </a:br>
            <a:endParaRPr>
              <a:solidFill>
                <a:srgbClr val="000000"/>
              </a:solidFill>
            </a:endParaRPr>
          </a:p>
          <a:p>
            <a:pPr indent="-441960" lvl="0" marL="457200" rtl="0" algn="l">
              <a:spcBef>
                <a:spcPts val="0"/>
              </a:spcBef>
              <a:spcAft>
                <a:spcPts val="0"/>
              </a:spcAft>
              <a:buClr>
                <a:srgbClr val="4B2A85"/>
              </a:buClr>
              <a:buSzPts val="1560"/>
              <a:buChar char="❖"/>
            </a:pPr>
            <a:r>
              <a:rPr b="1" lang="en-US">
                <a:solidFill>
                  <a:srgbClr val="4B2A85"/>
                </a:solidFill>
              </a:rPr>
              <a:t>Stress Response Cycle Discussion </a:t>
            </a:r>
            <a:endParaRPr b="1">
              <a:solidFill>
                <a:srgbClr val="4B2A85"/>
              </a:solidFill>
            </a:endParaRPr>
          </a:p>
          <a:p>
            <a:pPr indent="0" lvl="0" marL="0" rtl="0" algn="l">
              <a:spcBef>
                <a:spcPts val="0"/>
              </a:spcBef>
              <a:spcAft>
                <a:spcPts val="0"/>
              </a:spcAft>
              <a:buNone/>
            </a:pPr>
            <a:r>
              <a:t/>
            </a:r>
            <a:endParaRPr/>
          </a:p>
          <a:p>
            <a:pPr indent="0" lvl="0" marL="457200" rtl="0" algn="l">
              <a:spcBef>
                <a:spcPts val="0"/>
              </a:spcBef>
              <a:spcAft>
                <a:spcPts val="0"/>
              </a:spcAft>
              <a:buClr>
                <a:schemeClr val="dk1"/>
              </a:buClr>
              <a:buSzPts val="1560"/>
              <a:buFont typeface="Arial"/>
              <a:buNone/>
            </a:pPr>
            <a:r>
              <a:t/>
            </a:r>
            <a:endParaRPr/>
          </a:p>
          <a:p>
            <a:pPr indent="0" lvl="0" marL="0" rtl="0" algn="l">
              <a:spcBef>
                <a:spcPts val="0"/>
              </a:spcBef>
              <a:spcAft>
                <a:spcPts val="0"/>
              </a:spcAft>
              <a:buClr>
                <a:schemeClr val="dk1"/>
              </a:buClr>
              <a:buSzPts val="1560"/>
              <a:buFont typeface="Arial"/>
              <a:buNone/>
            </a:pPr>
            <a:r>
              <a:t/>
            </a:r>
            <a:endParaRPr sz="2200"/>
          </a:p>
          <a:p>
            <a:pPr indent="-243840" lvl="1" marL="800100" rtl="0" algn="l">
              <a:spcBef>
                <a:spcPts val="520"/>
              </a:spcBef>
              <a:spcAft>
                <a:spcPts val="0"/>
              </a:spcAft>
              <a:buClr>
                <a:schemeClr val="dk1"/>
              </a:buClr>
              <a:buSzPts val="1560"/>
              <a:buFont typeface="Arial"/>
              <a:buNone/>
            </a:pPr>
            <a:r>
              <a:t/>
            </a:r>
            <a:endParaRPr/>
          </a:p>
          <a:p>
            <a:pPr indent="0" lvl="0" marL="0" rtl="0" algn="l">
              <a:spcBef>
                <a:spcPts val="520"/>
              </a:spcBef>
              <a:spcAft>
                <a:spcPts val="0"/>
              </a:spcAft>
              <a:buNone/>
            </a:pPr>
            <a:r>
              <a:t/>
            </a:r>
            <a:endParaRPr/>
          </a:p>
        </p:txBody>
      </p:sp>
      <p:sp>
        <p:nvSpPr>
          <p:cNvPr id="572" name="Google Shape;572;p3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5"/>
          <p:cNvSpPr txBox="1"/>
          <p:nvPr>
            <p:ph type="title"/>
          </p:nvPr>
        </p:nvSpPr>
        <p:spPr>
          <a:xfrm>
            <a:off x="357025" y="435675"/>
            <a:ext cx="88581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100"/>
              <a:t>Episode II: Complete the Stress Response Cycle</a:t>
            </a:r>
            <a:endParaRPr sz="3100"/>
          </a:p>
        </p:txBody>
      </p:sp>
      <p:sp>
        <p:nvSpPr>
          <p:cNvPr id="579" name="Google Shape;579;p35"/>
          <p:cNvSpPr txBox="1"/>
          <p:nvPr>
            <p:ph idx="1" type="body"/>
          </p:nvPr>
        </p:nvSpPr>
        <p:spPr>
          <a:xfrm>
            <a:off x="396875" y="1362075"/>
            <a:ext cx="8366100" cy="4971900"/>
          </a:xfrm>
          <a:prstGeom prst="rect">
            <a:avLst/>
          </a:prstGeom>
        </p:spPr>
        <p:txBody>
          <a:bodyPr anchorCtr="0" anchor="t" bIns="45700" lIns="91425" spcFirstLastPara="1" rIns="91425" wrap="square" tIns="45700">
            <a:normAutofit fontScale="92500" lnSpcReduction="20000"/>
          </a:bodyPr>
          <a:lstStyle/>
          <a:p>
            <a:pPr indent="-320230" lvl="0" marL="457200" rtl="0" algn="l">
              <a:spcBef>
                <a:spcPts val="520"/>
              </a:spcBef>
              <a:spcAft>
                <a:spcPts val="0"/>
              </a:spcAft>
              <a:buSzPct val="60000"/>
              <a:buChar char="❖"/>
            </a:pPr>
            <a:r>
              <a:rPr lang="en-US"/>
              <a:t>In episode 2, the Nagoski sisters talk about 12 evidence-based strategies to deal with the stress itself (vs. the stressors) that could help you complete the stress response cycle and return to a state of safety inside your body.</a:t>
            </a:r>
            <a:endParaRPr/>
          </a:p>
          <a:p>
            <a:pPr indent="-370744" lvl="1" marL="914400" rtl="0" algn="l">
              <a:spcBef>
                <a:spcPts val="0"/>
              </a:spcBef>
              <a:spcAft>
                <a:spcPts val="0"/>
              </a:spcAft>
              <a:buSzPct val="110000"/>
              <a:buChar char="▪"/>
            </a:pPr>
            <a:r>
              <a:rPr lang="en-US"/>
              <a:t>Of the 12 strategies discussed in the podcast episode, which one resonated most with you and why?</a:t>
            </a:r>
            <a:endParaRPr/>
          </a:p>
          <a:p>
            <a:pPr indent="0" lvl="0" marL="0" rtl="0" algn="l">
              <a:spcBef>
                <a:spcPts val="520"/>
              </a:spcBef>
              <a:spcAft>
                <a:spcPts val="0"/>
              </a:spcAft>
              <a:buNone/>
            </a:pPr>
            <a:r>
              <a:t/>
            </a:r>
            <a:endParaRPr/>
          </a:p>
          <a:p>
            <a:pPr indent="-320230" lvl="0" marL="457200" rtl="0" algn="l">
              <a:spcBef>
                <a:spcPts val="520"/>
              </a:spcBef>
              <a:spcAft>
                <a:spcPts val="0"/>
              </a:spcAft>
              <a:buSzPct val="60000"/>
              <a:buChar char="❖"/>
            </a:pPr>
            <a:r>
              <a:rPr lang="en-US"/>
              <a:t>A big part of finding activities that complete your stress response cycle is being able to judge if an activity caused a release feeling for you.</a:t>
            </a:r>
            <a:endParaRPr/>
          </a:p>
          <a:p>
            <a:pPr indent="-370744" lvl="1" marL="914400" rtl="0" algn="l">
              <a:spcBef>
                <a:spcPts val="0"/>
              </a:spcBef>
              <a:spcAft>
                <a:spcPts val="0"/>
              </a:spcAft>
              <a:buSzPct val="110000"/>
              <a:buChar char="▪"/>
            </a:pPr>
            <a:r>
              <a:rPr lang="en-US"/>
              <a:t>Can you think of any moments in the past where this release occurred? Can you think of any moments where you were trying to relieve your stress but you didn't feel that release?</a:t>
            </a:r>
            <a:endParaRPr/>
          </a:p>
          <a:p>
            <a:pPr indent="0" lvl="0" marL="0" rtl="0" algn="l">
              <a:spcBef>
                <a:spcPts val="520"/>
              </a:spcBef>
              <a:spcAft>
                <a:spcPts val="0"/>
              </a:spcAft>
              <a:buNone/>
            </a:pPr>
            <a:r>
              <a:t/>
            </a:r>
            <a:endParaRPr/>
          </a:p>
          <a:p>
            <a:pPr indent="-320230" lvl="0" marL="457200" rtl="0" algn="l">
              <a:spcBef>
                <a:spcPts val="520"/>
              </a:spcBef>
              <a:spcAft>
                <a:spcPts val="0"/>
              </a:spcAft>
              <a:buSzPct val="82105"/>
              <a:buChar char="❖"/>
            </a:pPr>
            <a:r>
              <a:rPr lang="en-US"/>
              <a:t>How can we build these practices into our daily routine without thinking about them as a “chore” we have to do?</a:t>
            </a:r>
            <a:endParaRPr sz="1900"/>
          </a:p>
        </p:txBody>
      </p:sp>
      <p:sp>
        <p:nvSpPr>
          <p:cNvPr id="580" name="Google Shape;580;p35"/>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6"/>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Wrapping Up</a:t>
            </a:r>
            <a:endParaRPr/>
          </a:p>
        </p:txBody>
      </p:sp>
      <p:sp>
        <p:nvSpPr>
          <p:cNvPr id="587" name="Google Shape;587;p36"/>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b="1" lang="en-US"/>
              <a:t>What’s in store for Week 10(!!)?</a:t>
            </a:r>
            <a:endParaRPr b="1"/>
          </a:p>
          <a:p>
            <a:pPr indent="-327660" lvl="0" marL="457200" rtl="0" algn="l">
              <a:spcBef>
                <a:spcPts val="520"/>
              </a:spcBef>
              <a:spcAft>
                <a:spcPts val="0"/>
              </a:spcAft>
              <a:buSzPts val="1560"/>
              <a:buChar char="❖"/>
            </a:pPr>
            <a:r>
              <a:rPr lang="en-US"/>
              <a:t>Final Project Check-in</a:t>
            </a:r>
            <a:endParaRPr/>
          </a:p>
          <a:p>
            <a:pPr indent="-327660" lvl="0" marL="457200" rtl="0" algn="l">
              <a:spcBef>
                <a:spcPts val="0"/>
              </a:spcBef>
              <a:spcAft>
                <a:spcPts val="0"/>
              </a:spcAft>
              <a:buSzPts val="1560"/>
              <a:buChar char="❖"/>
            </a:pPr>
            <a:r>
              <a:rPr lang="en-US"/>
              <a:t>Final Social Computing Reflection discussion</a:t>
            </a:r>
            <a:endParaRPr/>
          </a:p>
          <a:p>
            <a:pPr indent="-327660" lvl="0" marL="457200" rtl="0" algn="l">
              <a:spcBef>
                <a:spcPts val="0"/>
              </a:spcBef>
              <a:spcAft>
                <a:spcPts val="0"/>
              </a:spcAft>
              <a:buSzPts val="1560"/>
              <a:buChar char="❖"/>
            </a:pPr>
            <a:r>
              <a:rPr lang="en-US"/>
              <a:t>Final week of lectures</a:t>
            </a:r>
            <a:br>
              <a:rPr lang="en-US"/>
            </a:br>
            <a:endParaRPr/>
          </a:p>
          <a:p>
            <a:pPr indent="0" lvl="0" marL="0" rtl="0" algn="l">
              <a:spcBef>
                <a:spcPts val="520"/>
              </a:spcBef>
              <a:spcAft>
                <a:spcPts val="0"/>
              </a:spcAft>
              <a:buNone/>
            </a:pPr>
            <a:r>
              <a:rPr b="1" lang="en-US"/>
              <a:t>Reminders</a:t>
            </a:r>
            <a:endParaRPr b="1"/>
          </a:p>
          <a:p>
            <a:pPr indent="-327660" lvl="0" marL="457200" rtl="0" algn="l">
              <a:spcBef>
                <a:spcPts val="520"/>
              </a:spcBef>
              <a:spcAft>
                <a:spcPts val="0"/>
              </a:spcAft>
              <a:buSzPts val="1560"/>
              <a:buChar char="❖"/>
            </a:pPr>
            <a:r>
              <a:rPr lang="en-US"/>
              <a:t>Professor Meeting Report due </a:t>
            </a:r>
            <a:r>
              <a:rPr b="1" lang="en-US"/>
              <a:t>11:59PM Tonight! </a:t>
            </a:r>
            <a:endParaRPr b="1"/>
          </a:p>
          <a:p>
            <a:pPr indent="-327660" lvl="0" marL="457200" rtl="0" algn="l">
              <a:spcBef>
                <a:spcPts val="0"/>
              </a:spcBef>
              <a:spcAft>
                <a:spcPts val="0"/>
              </a:spcAft>
              <a:buSzPts val="1560"/>
              <a:buChar char="❖"/>
            </a:pPr>
            <a:r>
              <a:rPr lang="en-US"/>
              <a:t>Project 7 due Tuesday!</a:t>
            </a:r>
            <a:endParaRPr/>
          </a:p>
          <a:p>
            <a:pPr indent="-327660" lvl="0" marL="457200" rtl="0" algn="l">
              <a:spcBef>
                <a:spcPts val="0"/>
              </a:spcBef>
              <a:spcAft>
                <a:spcPts val="0"/>
              </a:spcAft>
              <a:buSzPts val="1560"/>
              <a:buChar char="❖"/>
            </a:pPr>
            <a:r>
              <a:rPr lang="en-US"/>
              <a:t>TAs will be talking to you about your final 1:1 session</a:t>
            </a:r>
            <a:endParaRPr/>
          </a:p>
          <a:p>
            <a:pPr indent="0" lvl="0" marL="0" rtl="0" algn="l">
              <a:spcBef>
                <a:spcPts val="520"/>
              </a:spcBef>
              <a:spcAft>
                <a:spcPts val="0"/>
              </a:spcAft>
              <a:buNone/>
            </a:pPr>
            <a:r>
              <a:t/>
            </a:r>
            <a:endParaRPr/>
          </a:p>
          <a:p>
            <a:pPr indent="0" lvl="0" marL="0" rtl="0" algn="l">
              <a:spcBef>
                <a:spcPts val="520"/>
              </a:spcBef>
              <a:spcAft>
                <a:spcPts val="0"/>
              </a:spcAft>
              <a:buNone/>
            </a:pPr>
            <a:r>
              <a:rPr lang="en-US"/>
              <a:t>Let’s finish strong!!</a:t>
            </a:r>
            <a:endParaRPr/>
          </a:p>
        </p:txBody>
      </p:sp>
      <p:sp>
        <p:nvSpPr>
          <p:cNvPr id="588" name="Google Shape;588;p36"/>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3" name="Shape 593"/>
        <p:cNvGrpSpPr/>
        <p:nvPr/>
      </p:nvGrpSpPr>
      <p:grpSpPr>
        <a:xfrm>
          <a:off x="0" y="0"/>
          <a:ext cx="0" cy="0"/>
          <a:chOff x="0" y="0"/>
          <a:chExt cx="0" cy="0"/>
        </a:xfrm>
      </p:grpSpPr>
      <p:sp>
        <p:nvSpPr>
          <p:cNvPr id="594" name="Google Shape;594;p37"/>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Preparing for Finals Week</a:t>
            </a:r>
            <a:endParaRPr/>
          </a:p>
        </p:txBody>
      </p:sp>
      <p:sp>
        <p:nvSpPr>
          <p:cNvPr id="595" name="Google Shape;595;p37"/>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55600" lvl="0" marL="457200" rtl="0" algn="l">
              <a:spcBef>
                <a:spcPts val="520"/>
              </a:spcBef>
              <a:spcAft>
                <a:spcPts val="0"/>
              </a:spcAft>
              <a:buSzPts val="2000"/>
              <a:buFont typeface="Open Sans ExtraBold"/>
              <a:buAutoNum type="arabicPeriod"/>
            </a:pPr>
            <a:r>
              <a:rPr lang="en-US"/>
              <a:t>Identifying what is being expected of you for your finals </a:t>
            </a:r>
            <a:endParaRPr/>
          </a:p>
          <a:p>
            <a:pPr indent="-382269" lvl="1" marL="914400" rtl="0" algn="l">
              <a:spcBef>
                <a:spcPts val="0"/>
              </a:spcBef>
              <a:spcAft>
                <a:spcPts val="0"/>
              </a:spcAft>
              <a:buSzPts val="2420"/>
              <a:buChar char="▪"/>
            </a:pPr>
            <a:r>
              <a:rPr lang="en-US"/>
              <a:t>Revisiting course syllabi</a:t>
            </a:r>
            <a:endParaRPr/>
          </a:p>
          <a:p>
            <a:pPr indent="-382269" lvl="1" marL="914400" rtl="0" algn="l">
              <a:spcBef>
                <a:spcPts val="0"/>
              </a:spcBef>
              <a:spcAft>
                <a:spcPts val="0"/>
              </a:spcAft>
              <a:buSzPts val="2420"/>
              <a:buChar char="▪"/>
            </a:pPr>
            <a:r>
              <a:rPr lang="en-US"/>
              <a:t>Reviewing finals instructions or specs</a:t>
            </a:r>
            <a:br>
              <a:rPr lang="en-US"/>
            </a:br>
            <a:endParaRPr/>
          </a:p>
          <a:p>
            <a:pPr indent="-355600" lvl="0" marL="457200" rtl="0" algn="l">
              <a:spcBef>
                <a:spcPts val="0"/>
              </a:spcBef>
              <a:spcAft>
                <a:spcPts val="0"/>
              </a:spcAft>
              <a:buSzPts val="2000"/>
              <a:buFont typeface="Open Sans ExtraBold"/>
              <a:buAutoNum type="arabicPeriod"/>
            </a:pPr>
            <a:r>
              <a:rPr lang="en-US"/>
              <a:t>Make a plan</a:t>
            </a:r>
            <a:endParaRPr/>
          </a:p>
          <a:p>
            <a:pPr indent="-382269" lvl="1" marL="914400" rtl="0" algn="l">
              <a:spcBef>
                <a:spcPts val="0"/>
              </a:spcBef>
              <a:spcAft>
                <a:spcPts val="0"/>
              </a:spcAft>
              <a:buSzPts val="2420"/>
              <a:buChar char="▪"/>
            </a:pPr>
            <a:r>
              <a:rPr lang="en-US"/>
              <a:t>What does preparing for </a:t>
            </a:r>
            <a:r>
              <a:rPr i="1" lang="en-US"/>
              <a:t>each </a:t>
            </a:r>
            <a:r>
              <a:rPr lang="en-US"/>
              <a:t>of your </a:t>
            </a:r>
            <a:r>
              <a:rPr lang="en-US"/>
              <a:t>classes look like? </a:t>
            </a:r>
            <a:endParaRPr/>
          </a:p>
          <a:p>
            <a:pPr indent="-382269" lvl="1" marL="914400" rtl="0" algn="l">
              <a:spcBef>
                <a:spcPts val="0"/>
              </a:spcBef>
              <a:spcAft>
                <a:spcPts val="0"/>
              </a:spcAft>
              <a:buSzPts val="2420"/>
              <a:buChar char="▪"/>
            </a:pPr>
            <a:r>
              <a:rPr lang="en-US"/>
              <a:t>What materials, tools, resources are needed?</a:t>
            </a:r>
            <a:br>
              <a:rPr lang="en-US"/>
            </a:br>
            <a:endParaRPr/>
          </a:p>
          <a:p>
            <a:pPr indent="-355600" lvl="0" marL="457200" rtl="0" algn="l">
              <a:spcBef>
                <a:spcPts val="0"/>
              </a:spcBef>
              <a:spcAft>
                <a:spcPts val="0"/>
              </a:spcAft>
              <a:buSzPts val="2000"/>
              <a:buFont typeface="Open Sans ExtraBold"/>
              <a:buAutoNum type="arabicPeriod"/>
            </a:pPr>
            <a:r>
              <a:rPr lang="en-US"/>
              <a:t>Make a schedule</a:t>
            </a:r>
            <a:endParaRPr/>
          </a:p>
          <a:p>
            <a:pPr indent="-382269" lvl="1" marL="914400" rtl="0" algn="l">
              <a:spcBef>
                <a:spcPts val="0"/>
              </a:spcBef>
              <a:spcAft>
                <a:spcPts val="0"/>
              </a:spcAft>
              <a:buSzPts val="2420"/>
              <a:buChar char="▪"/>
            </a:pPr>
            <a:r>
              <a:rPr lang="en-US"/>
              <a:t>How does what you need to do fit into your schedule?</a:t>
            </a:r>
            <a:endParaRPr/>
          </a:p>
        </p:txBody>
      </p:sp>
      <p:sp>
        <p:nvSpPr>
          <p:cNvPr id="596" name="Google Shape;596;p3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Let’s Talk Procrastination</a:t>
            </a:r>
            <a:endParaRPr/>
          </a:p>
        </p:txBody>
      </p:sp>
      <p:sp>
        <p:nvSpPr>
          <p:cNvPr id="70" name="Google Shape;70;p1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1" name="Shape 601"/>
        <p:cNvGrpSpPr/>
        <p:nvPr/>
      </p:nvGrpSpPr>
      <p:grpSpPr>
        <a:xfrm>
          <a:off x="0" y="0"/>
          <a:ext cx="0" cy="0"/>
          <a:chOff x="0" y="0"/>
          <a:chExt cx="0" cy="0"/>
        </a:xfrm>
      </p:grpSpPr>
      <p:sp>
        <p:nvSpPr>
          <p:cNvPr id="602" name="Google Shape;602;p38"/>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Preparing for Finals Week - </a:t>
            </a:r>
            <a:r>
              <a:rPr lang="en-US">
                <a:solidFill>
                  <a:srgbClr val="4B2A85"/>
                </a:solidFill>
              </a:rPr>
              <a:t>CSE 390B!</a:t>
            </a:r>
            <a:endParaRPr>
              <a:solidFill>
                <a:srgbClr val="4B2A85"/>
              </a:solidFill>
            </a:endParaRPr>
          </a:p>
        </p:txBody>
      </p:sp>
      <p:sp>
        <p:nvSpPr>
          <p:cNvPr id="603" name="Google Shape;603;p38"/>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55600" lvl="0" marL="457200" rtl="0" algn="l">
              <a:spcBef>
                <a:spcPts val="520"/>
              </a:spcBef>
              <a:spcAft>
                <a:spcPts val="0"/>
              </a:spcAft>
              <a:buSzPts val="2000"/>
              <a:buFont typeface="Open Sans ExtraBold"/>
              <a:buAutoNum type="arabicPeriod"/>
            </a:pPr>
            <a:r>
              <a:rPr lang="en-US"/>
              <a:t>Identifying what is being expected of you for your finals </a:t>
            </a:r>
            <a:endParaRPr/>
          </a:p>
          <a:p>
            <a:pPr indent="-382269" lvl="1" marL="914400" rtl="0" algn="l">
              <a:spcBef>
                <a:spcPts val="0"/>
              </a:spcBef>
              <a:spcAft>
                <a:spcPts val="0"/>
              </a:spcAft>
              <a:buSzPts val="2420"/>
              <a:buChar char="▪"/>
            </a:pPr>
            <a:r>
              <a:rPr lang="en-US"/>
              <a:t>Revisiting course syllabi</a:t>
            </a:r>
            <a:endParaRPr/>
          </a:p>
          <a:p>
            <a:pPr indent="-382269" lvl="1" marL="914400" rtl="0" algn="l">
              <a:spcBef>
                <a:spcPts val="0"/>
              </a:spcBef>
              <a:spcAft>
                <a:spcPts val="0"/>
              </a:spcAft>
              <a:buSzPts val="2420"/>
              <a:buChar char="▪"/>
            </a:pPr>
            <a:r>
              <a:rPr lang="en-US"/>
              <a:t>Reviewing finals instructions or specs</a:t>
            </a:r>
            <a:br>
              <a:rPr lang="en-US"/>
            </a:br>
            <a:endParaRPr/>
          </a:p>
          <a:p>
            <a:pPr indent="-355600" lvl="0" marL="457200" rtl="0" algn="l">
              <a:spcBef>
                <a:spcPts val="0"/>
              </a:spcBef>
              <a:spcAft>
                <a:spcPts val="0"/>
              </a:spcAft>
              <a:buSzPts val="2000"/>
              <a:buFont typeface="Open Sans ExtraBold"/>
              <a:buAutoNum type="arabicPeriod"/>
            </a:pPr>
            <a:r>
              <a:rPr lang="en-US"/>
              <a:t>Make a plan</a:t>
            </a:r>
            <a:endParaRPr/>
          </a:p>
          <a:p>
            <a:pPr indent="-382269" lvl="1" marL="914400" rtl="0" algn="l">
              <a:spcBef>
                <a:spcPts val="0"/>
              </a:spcBef>
              <a:spcAft>
                <a:spcPts val="0"/>
              </a:spcAft>
              <a:buSzPts val="2420"/>
              <a:buChar char="▪"/>
            </a:pPr>
            <a:r>
              <a:rPr lang="en-US"/>
              <a:t>What does preparing for </a:t>
            </a:r>
            <a:r>
              <a:rPr i="1" lang="en-US"/>
              <a:t>each </a:t>
            </a:r>
            <a:r>
              <a:rPr lang="en-US"/>
              <a:t>of your classes look like? </a:t>
            </a:r>
            <a:endParaRPr/>
          </a:p>
          <a:p>
            <a:pPr indent="-382269" lvl="1" marL="914400" rtl="0" algn="l">
              <a:spcBef>
                <a:spcPts val="0"/>
              </a:spcBef>
              <a:spcAft>
                <a:spcPts val="0"/>
              </a:spcAft>
              <a:buSzPts val="2420"/>
              <a:buChar char="▪"/>
            </a:pPr>
            <a:r>
              <a:rPr lang="en-US"/>
              <a:t>What materials, tools, resources are needed?</a:t>
            </a:r>
            <a:br>
              <a:rPr lang="en-US"/>
            </a:br>
            <a:endParaRPr/>
          </a:p>
          <a:p>
            <a:pPr indent="-355600" lvl="0" marL="457200" rtl="0" algn="l">
              <a:spcBef>
                <a:spcPts val="0"/>
              </a:spcBef>
              <a:spcAft>
                <a:spcPts val="0"/>
              </a:spcAft>
              <a:buSzPts val="2000"/>
              <a:buFont typeface="Open Sans ExtraBold"/>
              <a:buAutoNum type="arabicPeriod"/>
            </a:pPr>
            <a:r>
              <a:rPr lang="en-US"/>
              <a:t>Make a schedule</a:t>
            </a:r>
            <a:endParaRPr/>
          </a:p>
          <a:p>
            <a:pPr indent="-382269" lvl="1" marL="914400" rtl="0" algn="l">
              <a:spcBef>
                <a:spcPts val="0"/>
              </a:spcBef>
              <a:spcAft>
                <a:spcPts val="0"/>
              </a:spcAft>
              <a:buSzPts val="2420"/>
              <a:buChar char="▪"/>
            </a:pPr>
            <a:r>
              <a:rPr lang="en-US"/>
              <a:t>How does what you need to do fit into your schedule?</a:t>
            </a:r>
            <a:endParaRPr/>
          </a:p>
        </p:txBody>
      </p:sp>
      <p:sp>
        <p:nvSpPr>
          <p:cNvPr id="604" name="Google Shape;604;p38"/>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9" name="Shape 609"/>
        <p:cNvGrpSpPr/>
        <p:nvPr/>
      </p:nvGrpSpPr>
      <p:grpSpPr>
        <a:xfrm>
          <a:off x="0" y="0"/>
          <a:ext cx="0" cy="0"/>
          <a:chOff x="0" y="0"/>
          <a:chExt cx="0" cy="0"/>
        </a:xfrm>
      </p:grpSpPr>
      <p:sp>
        <p:nvSpPr>
          <p:cNvPr id="610" name="Google Shape;610;p3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Preparing for Finals Week - </a:t>
            </a:r>
            <a:r>
              <a:rPr lang="en-US">
                <a:solidFill>
                  <a:srgbClr val="4B2A85"/>
                </a:solidFill>
              </a:rPr>
              <a:t>CSE 390B!</a:t>
            </a:r>
            <a:endParaRPr>
              <a:solidFill>
                <a:srgbClr val="4B2A85"/>
              </a:solidFill>
            </a:endParaRPr>
          </a:p>
        </p:txBody>
      </p:sp>
      <p:sp>
        <p:nvSpPr>
          <p:cNvPr id="611" name="Google Shape;611;p39"/>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55600" lvl="0" marL="457200" rtl="0" algn="l">
              <a:spcBef>
                <a:spcPts val="520"/>
              </a:spcBef>
              <a:spcAft>
                <a:spcPts val="0"/>
              </a:spcAft>
              <a:buSzPts val="2000"/>
              <a:buFont typeface="Open Sans ExtraBold"/>
              <a:buAutoNum type="arabicPeriod"/>
            </a:pPr>
            <a:r>
              <a:rPr lang="en-US"/>
              <a:t>Identifying what is being expected of you for your finals </a:t>
            </a:r>
            <a:endParaRPr/>
          </a:p>
          <a:p>
            <a:pPr indent="-382269" lvl="1" marL="914400" rtl="0" algn="l">
              <a:spcBef>
                <a:spcPts val="0"/>
              </a:spcBef>
              <a:spcAft>
                <a:spcPts val="0"/>
              </a:spcAft>
              <a:buSzPts val="2420"/>
              <a:buChar char="▪"/>
            </a:pPr>
            <a:r>
              <a:rPr lang="en-US"/>
              <a:t>Revisiting course syllabi</a:t>
            </a:r>
            <a:endParaRPr/>
          </a:p>
          <a:p>
            <a:pPr indent="-382269" lvl="1" marL="914400" rtl="0" algn="l">
              <a:spcBef>
                <a:spcPts val="0"/>
              </a:spcBef>
              <a:spcAft>
                <a:spcPts val="0"/>
              </a:spcAft>
              <a:buSzPts val="2420"/>
              <a:buChar char="▪"/>
            </a:pPr>
            <a:r>
              <a:rPr lang="en-US"/>
              <a:t>Reviewing finals instructions or specs</a:t>
            </a:r>
            <a:br>
              <a:rPr lang="en-US"/>
            </a:br>
            <a:endParaRPr/>
          </a:p>
          <a:p>
            <a:pPr indent="-355600" lvl="0" marL="457200" rtl="0" algn="l">
              <a:spcBef>
                <a:spcPts val="0"/>
              </a:spcBef>
              <a:spcAft>
                <a:spcPts val="0"/>
              </a:spcAft>
              <a:buSzPts val="2000"/>
              <a:buFont typeface="Open Sans ExtraBold"/>
              <a:buAutoNum type="arabicPeriod"/>
            </a:pPr>
            <a:r>
              <a:rPr lang="en-US"/>
              <a:t>Make a plan</a:t>
            </a:r>
            <a:endParaRPr/>
          </a:p>
          <a:p>
            <a:pPr indent="-382269" lvl="1" marL="914400" rtl="0" algn="l">
              <a:spcBef>
                <a:spcPts val="0"/>
              </a:spcBef>
              <a:spcAft>
                <a:spcPts val="0"/>
              </a:spcAft>
              <a:buSzPts val="2420"/>
              <a:buChar char="▪"/>
            </a:pPr>
            <a:r>
              <a:rPr lang="en-US"/>
              <a:t>What does preparing for </a:t>
            </a:r>
            <a:r>
              <a:rPr i="1" lang="en-US"/>
              <a:t>each </a:t>
            </a:r>
            <a:r>
              <a:rPr lang="en-US"/>
              <a:t>of your classes look like? </a:t>
            </a:r>
            <a:endParaRPr/>
          </a:p>
          <a:p>
            <a:pPr indent="-382269" lvl="1" marL="914400" rtl="0" algn="l">
              <a:spcBef>
                <a:spcPts val="0"/>
              </a:spcBef>
              <a:spcAft>
                <a:spcPts val="0"/>
              </a:spcAft>
              <a:buSzPts val="2420"/>
              <a:buChar char="▪"/>
            </a:pPr>
            <a:r>
              <a:rPr lang="en-US"/>
              <a:t>What materials, tools, resources are needed?</a:t>
            </a:r>
            <a:br>
              <a:rPr lang="en-US"/>
            </a:br>
            <a:endParaRPr/>
          </a:p>
          <a:p>
            <a:pPr indent="-355600" lvl="0" marL="457200" rtl="0" algn="l">
              <a:spcBef>
                <a:spcPts val="0"/>
              </a:spcBef>
              <a:spcAft>
                <a:spcPts val="0"/>
              </a:spcAft>
              <a:buSzPts val="2000"/>
              <a:buFont typeface="Open Sans ExtraBold"/>
              <a:buAutoNum type="arabicPeriod"/>
            </a:pPr>
            <a:r>
              <a:rPr lang="en-US"/>
              <a:t>Make a schedule</a:t>
            </a:r>
            <a:endParaRPr/>
          </a:p>
          <a:p>
            <a:pPr indent="-382269" lvl="1" marL="914400" rtl="0" algn="l">
              <a:spcBef>
                <a:spcPts val="0"/>
              </a:spcBef>
              <a:spcAft>
                <a:spcPts val="0"/>
              </a:spcAft>
              <a:buSzPts val="2420"/>
              <a:buChar char="▪"/>
            </a:pPr>
            <a:r>
              <a:rPr lang="en-US"/>
              <a:t>How does what you need to do fit into your schedule?</a:t>
            </a:r>
            <a:endParaRPr/>
          </a:p>
        </p:txBody>
      </p:sp>
      <p:sp>
        <p:nvSpPr>
          <p:cNvPr id="612" name="Google Shape;612;p3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613" name="Google Shape;613;p39"/>
          <p:cNvPicPr preferRelativeResize="0"/>
          <p:nvPr/>
        </p:nvPicPr>
        <p:blipFill>
          <a:blip r:embed="rId3">
            <a:alphaModFix/>
          </a:blip>
          <a:stretch>
            <a:fillRect/>
          </a:stretch>
        </p:blipFill>
        <p:spPr>
          <a:xfrm>
            <a:off x="268925" y="1081200"/>
            <a:ext cx="974424" cy="9230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8" name="Shape 618"/>
        <p:cNvGrpSpPr/>
        <p:nvPr/>
      </p:nvGrpSpPr>
      <p:grpSpPr>
        <a:xfrm>
          <a:off x="0" y="0"/>
          <a:ext cx="0" cy="0"/>
          <a:chOff x="0" y="0"/>
          <a:chExt cx="0" cy="0"/>
        </a:xfrm>
      </p:grpSpPr>
      <p:sp>
        <p:nvSpPr>
          <p:cNvPr id="619" name="Google Shape;619;p4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Preparing for Finals Week - </a:t>
            </a:r>
            <a:r>
              <a:rPr lang="en-US">
                <a:solidFill>
                  <a:srgbClr val="4B2A85"/>
                </a:solidFill>
              </a:rPr>
              <a:t>CSE 390B!</a:t>
            </a:r>
            <a:endParaRPr>
              <a:solidFill>
                <a:srgbClr val="4B2A85"/>
              </a:solidFill>
            </a:endParaRPr>
          </a:p>
        </p:txBody>
      </p:sp>
      <p:sp>
        <p:nvSpPr>
          <p:cNvPr id="620" name="Google Shape;620;p4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55600" lvl="0" marL="457200" rtl="0" algn="l">
              <a:spcBef>
                <a:spcPts val="520"/>
              </a:spcBef>
              <a:spcAft>
                <a:spcPts val="0"/>
              </a:spcAft>
              <a:buSzPts val="2000"/>
              <a:buFont typeface="Open Sans ExtraBold"/>
              <a:buAutoNum type="arabicPeriod"/>
            </a:pPr>
            <a:r>
              <a:rPr lang="en-US"/>
              <a:t>Identifying what is being expected of you for your finals </a:t>
            </a:r>
            <a:endParaRPr/>
          </a:p>
          <a:p>
            <a:pPr indent="-382269" lvl="1" marL="914400" rtl="0" algn="l">
              <a:spcBef>
                <a:spcPts val="0"/>
              </a:spcBef>
              <a:spcAft>
                <a:spcPts val="0"/>
              </a:spcAft>
              <a:buSzPts val="2420"/>
              <a:buChar char="▪"/>
            </a:pPr>
            <a:r>
              <a:rPr lang="en-US"/>
              <a:t>Revisiting course syllabi</a:t>
            </a:r>
            <a:endParaRPr/>
          </a:p>
          <a:p>
            <a:pPr indent="-382269" lvl="1" marL="914400" rtl="0" algn="l">
              <a:spcBef>
                <a:spcPts val="0"/>
              </a:spcBef>
              <a:spcAft>
                <a:spcPts val="0"/>
              </a:spcAft>
              <a:buSzPts val="2420"/>
              <a:buChar char="▪"/>
            </a:pPr>
            <a:r>
              <a:rPr lang="en-US"/>
              <a:t>Reviewing finals instructions or specs</a:t>
            </a:r>
            <a:br>
              <a:rPr lang="en-US"/>
            </a:br>
            <a:endParaRPr/>
          </a:p>
          <a:p>
            <a:pPr indent="-355600" lvl="0" marL="457200" rtl="0" algn="l">
              <a:spcBef>
                <a:spcPts val="0"/>
              </a:spcBef>
              <a:spcAft>
                <a:spcPts val="0"/>
              </a:spcAft>
              <a:buClr>
                <a:srgbClr val="4B2A85"/>
              </a:buClr>
              <a:buSzPts val="2000"/>
              <a:buFont typeface="Open Sans ExtraBold"/>
              <a:buAutoNum type="arabicPeriod"/>
            </a:pPr>
            <a:r>
              <a:rPr b="1" lang="en-US">
                <a:solidFill>
                  <a:srgbClr val="4B2A85"/>
                </a:solidFill>
              </a:rPr>
              <a:t>Make a plan</a:t>
            </a:r>
            <a:endParaRPr b="1">
              <a:solidFill>
                <a:srgbClr val="4B2A85"/>
              </a:solidFill>
            </a:endParaRPr>
          </a:p>
          <a:p>
            <a:pPr indent="-382269" lvl="1" marL="914400" rtl="0" algn="l">
              <a:spcBef>
                <a:spcPts val="0"/>
              </a:spcBef>
              <a:spcAft>
                <a:spcPts val="0"/>
              </a:spcAft>
              <a:buClr>
                <a:srgbClr val="4B2A85"/>
              </a:buClr>
              <a:buSzPts val="2420"/>
              <a:buChar char="▪"/>
            </a:pPr>
            <a:r>
              <a:rPr b="1" lang="en-US">
                <a:solidFill>
                  <a:srgbClr val="4B2A85"/>
                </a:solidFill>
              </a:rPr>
              <a:t>What does preparing for </a:t>
            </a:r>
            <a:r>
              <a:rPr b="1" i="1" lang="en-US">
                <a:solidFill>
                  <a:srgbClr val="4B2A85"/>
                </a:solidFill>
              </a:rPr>
              <a:t>each </a:t>
            </a:r>
            <a:r>
              <a:rPr b="1" lang="en-US">
                <a:solidFill>
                  <a:srgbClr val="4B2A85"/>
                </a:solidFill>
              </a:rPr>
              <a:t>of your classes look like? </a:t>
            </a:r>
            <a:endParaRPr b="1">
              <a:solidFill>
                <a:srgbClr val="4B2A85"/>
              </a:solidFill>
            </a:endParaRPr>
          </a:p>
          <a:p>
            <a:pPr indent="-382269" lvl="1" marL="914400" rtl="0" algn="l">
              <a:spcBef>
                <a:spcPts val="0"/>
              </a:spcBef>
              <a:spcAft>
                <a:spcPts val="0"/>
              </a:spcAft>
              <a:buSzPts val="2420"/>
              <a:buChar char="▪"/>
            </a:pPr>
            <a:r>
              <a:rPr b="1" lang="en-US">
                <a:solidFill>
                  <a:srgbClr val="4B2A85"/>
                </a:solidFill>
              </a:rPr>
              <a:t>What materials, tools, resources are needed?</a:t>
            </a:r>
            <a:br>
              <a:rPr lang="en-US"/>
            </a:br>
            <a:endParaRPr/>
          </a:p>
          <a:p>
            <a:pPr indent="-355600" lvl="0" marL="457200" rtl="0" algn="l">
              <a:spcBef>
                <a:spcPts val="0"/>
              </a:spcBef>
              <a:spcAft>
                <a:spcPts val="0"/>
              </a:spcAft>
              <a:buSzPts val="2000"/>
              <a:buFont typeface="Open Sans ExtraBold"/>
              <a:buAutoNum type="arabicPeriod"/>
            </a:pPr>
            <a:r>
              <a:rPr lang="en-US"/>
              <a:t>Make a schedule</a:t>
            </a:r>
            <a:endParaRPr/>
          </a:p>
          <a:p>
            <a:pPr indent="-382269" lvl="1" marL="914400" rtl="0" algn="l">
              <a:spcBef>
                <a:spcPts val="0"/>
              </a:spcBef>
              <a:spcAft>
                <a:spcPts val="0"/>
              </a:spcAft>
              <a:buSzPts val="2420"/>
              <a:buChar char="▪"/>
            </a:pPr>
            <a:r>
              <a:rPr lang="en-US"/>
              <a:t>How does what you need to do fit into your schedule?</a:t>
            </a:r>
            <a:endParaRPr/>
          </a:p>
        </p:txBody>
      </p:sp>
      <p:sp>
        <p:nvSpPr>
          <p:cNvPr id="621" name="Google Shape;621;p4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622" name="Google Shape;622;p40"/>
          <p:cNvPicPr preferRelativeResize="0"/>
          <p:nvPr/>
        </p:nvPicPr>
        <p:blipFill>
          <a:blip r:embed="rId3">
            <a:alphaModFix/>
          </a:blip>
          <a:stretch>
            <a:fillRect/>
          </a:stretch>
        </p:blipFill>
        <p:spPr>
          <a:xfrm>
            <a:off x="268925" y="1081200"/>
            <a:ext cx="974424" cy="9230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7" name="Shape 627"/>
        <p:cNvGrpSpPr/>
        <p:nvPr/>
      </p:nvGrpSpPr>
      <p:grpSpPr>
        <a:xfrm>
          <a:off x="0" y="0"/>
          <a:ext cx="0" cy="0"/>
          <a:chOff x="0" y="0"/>
          <a:chExt cx="0" cy="0"/>
        </a:xfrm>
      </p:grpSpPr>
      <p:sp>
        <p:nvSpPr>
          <p:cNvPr id="628" name="Google Shape;628;p4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29" name="Google Shape;629;p4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CSE 390B Final Project Plan</a:t>
            </a:r>
            <a:endParaRPr/>
          </a:p>
        </p:txBody>
      </p:sp>
      <p:sp>
        <p:nvSpPr>
          <p:cNvPr id="630" name="Google Shape;630;p41"/>
          <p:cNvSpPr txBox="1"/>
          <p:nvPr>
            <p:ph idx="1" type="body"/>
          </p:nvPr>
        </p:nvSpPr>
        <p:spPr>
          <a:xfrm>
            <a:off x="304000" y="1359025"/>
            <a:ext cx="4460400" cy="49719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t/>
            </a:r>
            <a:endParaRPr b="1" sz="1700"/>
          </a:p>
          <a:p>
            <a:pPr indent="0" lvl="0" marL="457200" rtl="0" algn="l">
              <a:spcBef>
                <a:spcPts val="560"/>
              </a:spcBef>
              <a:spcAft>
                <a:spcPts val="0"/>
              </a:spcAft>
              <a:buNone/>
            </a:pPr>
            <a:r>
              <a:t/>
            </a:r>
            <a:endParaRPr sz="2300"/>
          </a:p>
          <a:p>
            <a:pPr indent="0" lvl="0" marL="457200" rtl="0" algn="l">
              <a:spcBef>
                <a:spcPts val="560"/>
              </a:spcBef>
              <a:spcAft>
                <a:spcPts val="0"/>
              </a:spcAft>
              <a:buNone/>
            </a:pPr>
            <a:r>
              <a:t/>
            </a:r>
            <a:endParaRPr sz="2000"/>
          </a:p>
        </p:txBody>
      </p:sp>
      <p:sp>
        <p:nvSpPr>
          <p:cNvPr id="631" name="Google Shape;631;p41"/>
          <p:cNvSpPr txBox="1"/>
          <p:nvPr>
            <p:ph idx="2" type="body"/>
          </p:nvPr>
        </p:nvSpPr>
        <p:spPr>
          <a:xfrm>
            <a:off x="4877075" y="1197663"/>
            <a:ext cx="4114800" cy="4971900"/>
          </a:xfrm>
          <a:prstGeom prst="rect">
            <a:avLst/>
          </a:prstGeom>
        </p:spPr>
        <p:txBody>
          <a:bodyPr anchorCtr="0" anchor="t" bIns="45700" lIns="91425" spcFirstLastPara="1" rIns="91425" wrap="square" tIns="45700">
            <a:noAutofit/>
          </a:bodyPr>
          <a:lstStyle/>
          <a:p>
            <a:pPr indent="0" lvl="0" marL="0" rtl="0" algn="ctr">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rPr i="1" lang="en-US"/>
              <a:t>What could preparing for your CSE 390B final project look like?</a:t>
            </a:r>
            <a:endParaRPr i="1"/>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6" name="Shape 636"/>
        <p:cNvGrpSpPr/>
        <p:nvPr/>
      </p:nvGrpSpPr>
      <p:grpSpPr>
        <a:xfrm>
          <a:off x="0" y="0"/>
          <a:ext cx="0" cy="0"/>
          <a:chOff x="0" y="0"/>
          <a:chExt cx="0" cy="0"/>
        </a:xfrm>
      </p:grpSpPr>
      <p:sp>
        <p:nvSpPr>
          <p:cNvPr id="637" name="Google Shape;637;p42"/>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38" name="Google Shape;638;p42"/>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CSE 390B Final Project Plan</a:t>
            </a:r>
            <a:endParaRPr/>
          </a:p>
        </p:txBody>
      </p:sp>
      <p:sp>
        <p:nvSpPr>
          <p:cNvPr id="639" name="Google Shape;639;p42"/>
          <p:cNvSpPr txBox="1"/>
          <p:nvPr>
            <p:ph idx="1" type="body"/>
          </p:nvPr>
        </p:nvSpPr>
        <p:spPr>
          <a:xfrm>
            <a:off x="304000" y="1359025"/>
            <a:ext cx="4460400" cy="4971900"/>
          </a:xfrm>
          <a:prstGeom prst="rect">
            <a:avLst/>
          </a:prstGeom>
        </p:spPr>
        <p:txBody>
          <a:bodyPr anchorCtr="0" anchor="t" bIns="45700" lIns="91425" spcFirstLastPara="1" rIns="91425" wrap="square" tIns="45700">
            <a:noAutofit/>
          </a:bodyPr>
          <a:lstStyle/>
          <a:p>
            <a:pPr indent="-355600" lvl="0" marL="457200" rtl="0" algn="l">
              <a:spcBef>
                <a:spcPts val="560"/>
              </a:spcBef>
              <a:spcAft>
                <a:spcPts val="0"/>
              </a:spcAft>
              <a:buSzPts val="2000"/>
              <a:buFont typeface="Arial"/>
              <a:buChar char="❖"/>
            </a:pPr>
            <a:r>
              <a:rPr b="1" lang="en-US" sz="2000"/>
              <a:t>Review previous projects and reflections as inspiration</a:t>
            </a:r>
            <a:endParaRPr b="1" sz="1700"/>
          </a:p>
          <a:p>
            <a:pPr indent="0" lvl="0" marL="457200" rtl="0" algn="l">
              <a:spcBef>
                <a:spcPts val="560"/>
              </a:spcBef>
              <a:spcAft>
                <a:spcPts val="0"/>
              </a:spcAft>
              <a:buNone/>
            </a:pPr>
            <a:r>
              <a:t/>
            </a:r>
            <a:endParaRPr sz="2300"/>
          </a:p>
          <a:p>
            <a:pPr indent="0" lvl="0" marL="457200" rtl="0" algn="l">
              <a:spcBef>
                <a:spcPts val="560"/>
              </a:spcBef>
              <a:spcAft>
                <a:spcPts val="0"/>
              </a:spcAft>
              <a:buNone/>
            </a:pPr>
            <a:r>
              <a:t/>
            </a:r>
            <a:endParaRPr sz="2000"/>
          </a:p>
        </p:txBody>
      </p:sp>
      <p:sp>
        <p:nvSpPr>
          <p:cNvPr id="640" name="Google Shape;640;p42"/>
          <p:cNvSpPr txBox="1"/>
          <p:nvPr>
            <p:ph idx="2" type="body"/>
          </p:nvPr>
        </p:nvSpPr>
        <p:spPr>
          <a:xfrm>
            <a:off x="4877075" y="1197663"/>
            <a:ext cx="4114800" cy="4971900"/>
          </a:xfrm>
          <a:prstGeom prst="rect">
            <a:avLst/>
          </a:prstGeom>
        </p:spPr>
        <p:txBody>
          <a:bodyPr anchorCtr="0" anchor="t" bIns="45700" lIns="91425" spcFirstLastPara="1" rIns="91425" wrap="square" tIns="45700">
            <a:noAutofit/>
          </a:bodyPr>
          <a:lstStyle/>
          <a:p>
            <a:pPr indent="0" lvl="0" marL="0" rtl="0" algn="ctr">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rPr i="1" lang="en-US"/>
              <a:t>What could preparing for your CSE 390B final project look like?</a:t>
            </a:r>
            <a:endParaRPr i="1"/>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5" name="Shape 645"/>
        <p:cNvGrpSpPr/>
        <p:nvPr/>
      </p:nvGrpSpPr>
      <p:grpSpPr>
        <a:xfrm>
          <a:off x="0" y="0"/>
          <a:ext cx="0" cy="0"/>
          <a:chOff x="0" y="0"/>
          <a:chExt cx="0" cy="0"/>
        </a:xfrm>
      </p:grpSpPr>
      <p:sp>
        <p:nvSpPr>
          <p:cNvPr id="646" name="Google Shape;646;p43"/>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47" name="Google Shape;647;p43"/>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CSE 390B Final Project Plan</a:t>
            </a:r>
            <a:endParaRPr/>
          </a:p>
        </p:txBody>
      </p:sp>
      <p:sp>
        <p:nvSpPr>
          <p:cNvPr id="648" name="Google Shape;648;p43"/>
          <p:cNvSpPr txBox="1"/>
          <p:nvPr>
            <p:ph idx="1" type="body"/>
          </p:nvPr>
        </p:nvSpPr>
        <p:spPr>
          <a:xfrm>
            <a:off x="304000" y="1359025"/>
            <a:ext cx="4460400" cy="4971900"/>
          </a:xfrm>
          <a:prstGeom prst="rect">
            <a:avLst/>
          </a:prstGeom>
        </p:spPr>
        <p:txBody>
          <a:bodyPr anchorCtr="0" anchor="t" bIns="45700" lIns="91425" spcFirstLastPara="1" rIns="91425" wrap="square" tIns="45700">
            <a:noAutofit/>
          </a:bodyPr>
          <a:lstStyle/>
          <a:p>
            <a:pPr indent="-355600" lvl="0" marL="457200" rtl="0" algn="l">
              <a:spcBef>
                <a:spcPts val="560"/>
              </a:spcBef>
              <a:spcAft>
                <a:spcPts val="0"/>
              </a:spcAft>
              <a:buSzPts val="2000"/>
              <a:buFont typeface="Arial"/>
              <a:buChar char="❖"/>
            </a:pPr>
            <a:r>
              <a:rPr b="1" lang="en-US" sz="2000"/>
              <a:t>Review previous projects and reflections as inspiration</a:t>
            </a:r>
            <a:endParaRPr b="1" sz="1700"/>
          </a:p>
          <a:p>
            <a:pPr indent="0" lvl="0" marL="457200" rtl="0" algn="l">
              <a:spcBef>
                <a:spcPts val="560"/>
              </a:spcBef>
              <a:spcAft>
                <a:spcPts val="0"/>
              </a:spcAft>
              <a:buNone/>
            </a:pPr>
            <a:r>
              <a:t/>
            </a:r>
            <a:endParaRPr sz="2300"/>
          </a:p>
          <a:p>
            <a:pPr indent="-355600" lvl="0" marL="457200" rtl="0" algn="l">
              <a:spcBef>
                <a:spcPts val="560"/>
              </a:spcBef>
              <a:spcAft>
                <a:spcPts val="0"/>
              </a:spcAft>
              <a:buSzPts val="2000"/>
              <a:buChar char="❖"/>
            </a:pPr>
            <a:r>
              <a:rPr b="1" lang="en-US" sz="2000"/>
              <a:t>Create an outline of your project that addresses the required elements</a:t>
            </a:r>
            <a:br>
              <a:rPr lang="en-US" sz="2300"/>
            </a:br>
            <a:r>
              <a:rPr lang="en-US" sz="1600"/>
              <a:t>(conveniently we have built this in as part of your final project      )</a:t>
            </a:r>
            <a:br>
              <a:rPr lang="en-US" sz="2300"/>
            </a:br>
            <a:endParaRPr sz="2000"/>
          </a:p>
        </p:txBody>
      </p:sp>
      <p:sp>
        <p:nvSpPr>
          <p:cNvPr id="649" name="Google Shape;649;p43"/>
          <p:cNvSpPr txBox="1"/>
          <p:nvPr>
            <p:ph idx="2" type="body"/>
          </p:nvPr>
        </p:nvSpPr>
        <p:spPr>
          <a:xfrm>
            <a:off x="4877075" y="1197663"/>
            <a:ext cx="4114800" cy="4971900"/>
          </a:xfrm>
          <a:prstGeom prst="rect">
            <a:avLst/>
          </a:prstGeom>
        </p:spPr>
        <p:txBody>
          <a:bodyPr anchorCtr="0" anchor="t" bIns="45700" lIns="91425" spcFirstLastPara="1" rIns="91425" wrap="square" tIns="45700">
            <a:noAutofit/>
          </a:bodyPr>
          <a:lstStyle/>
          <a:p>
            <a:pPr indent="0" lvl="0" marL="0" rtl="0" algn="ctr">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rPr i="1" lang="en-US"/>
              <a:t>What could preparing for your CSE 390B final project look like?</a:t>
            </a:r>
            <a:endParaRPr i="1"/>
          </a:p>
        </p:txBody>
      </p:sp>
      <p:pic>
        <p:nvPicPr>
          <p:cNvPr descr="😊" id="650" name="Google Shape;650;p43" title="smiling face with smiling eyes"/>
          <p:cNvPicPr preferRelativeResize="0"/>
          <p:nvPr/>
        </p:nvPicPr>
        <p:blipFill>
          <a:blip r:embed="rId3">
            <a:alphaModFix/>
          </a:blip>
          <a:stretch>
            <a:fillRect/>
          </a:stretch>
        </p:blipFill>
        <p:spPr>
          <a:xfrm>
            <a:off x="2290825" y="3726537"/>
            <a:ext cx="236875" cy="2368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5" name="Shape 655"/>
        <p:cNvGrpSpPr/>
        <p:nvPr/>
      </p:nvGrpSpPr>
      <p:grpSpPr>
        <a:xfrm>
          <a:off x="0" y="0"/>
          <a:ext cx="0" cy="0"/>
          <a:chOff x="0" y="0"/>
          <a:chExt cx="0" cy="0"/>
        </a:xfrm>
      </p:grpSpPr>
      <p:sp>
        <p:nvSpPr>
          <p:cNvPr id="656" name="Google Shape;656;p4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57" name="Google Shape;657;p4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CSE 390B Final Project Plan</a:t>
            </a:r>
            <a:endParaRPr/>
          </a:p>
        </p:txBody>
      </p:sp>
      <p:sp>
        <p:nvSpPr>
          <p:cNvPr id="658" name="Google Shape;658;p44"/>
          <p:cNvSpPr txBox="1"/>
          <p:nvPr>
            <p:ph idx="1" type="body"/>
          </p:nvPr>
        </p:nvSpPr>
        <p:spPr>
          <a:xfrm>
            <a:off x="304000" y="1359025"/>
            <a:ext cx="4460400" cy="4971900"/>
          </a:xfrm>
          <a:prstGeom prst="rect">
            <a:avLst/>
          </a:prstGeom>
        </p:spPr>
        <p:txBody>
          <a:bodyPr anchorCtr="0" anchor="t" bIns="45700" lIns="91425" spcFirstLastPara="1" rIns="91425" wrap="square" tIns="45700">
            <a:noAutofit/>
          </a:bodyPr>
          <a:lstStyle/>
          <a:p>
            <a:pPr indent="-355600" lvl="0" marL="457200" rtl="0" algn="l">
              <a:spcBef>
                <a:spcPts val="560"/>
              </a:spcBef>
              <a:spcAft>
                <a:spcPts val="0"/>
              </a:spcAft>
              <a:buSzPts val="2000"/>
              <a:buFont typeface="Arial"/>
              <a:buChar char="❖"/>
            </a:pPr>
            <a:r>
              <a:rPr b="1" lang="en-US" sz="2000"/>
              <a:t>Review previous projects and reflections as inspiration</a:t>
            </a:r>
            <a:endParaRPr b="1" sz="1700"/>
          </a:p>
          <a:p>
            <a:pPr indent="0" lvl="0" marL="457200" rtl="0" algn="l">
              <a:spcBef>
                <a:spcPts val="560"/>
              </a:spcBef>
              <a:spcAft>
                <a:spcPts val="0"/>
              </a:spcAft>
              <a:buNone/>
            </a:pPr>
            <a:r>
              <a:t/>
            </a:r>
            <a:endParaRPr sz="2300"/>
          </a:p>
          <a:p>
            <a:pPr indent="-355600" lvl="0" marL="457200" rtl="0" algn="l">
              <a:spcBef>
                <a:spcPts val="560"/>
              </a:spcBef>
              <a:spcAft>
                <a:spcPts val="0"/>
              </a:spcAft>
              <a:buSzPts val="2000"/>
              <a:buChar char="❖"/>
            </a:pPr>
            <a:r>
              <a:rPr b="1" lang="en-US" sz="2000"/>
              <a:t>Create an outline of your project that addresses the required elements</a:t>
            </a:r>
            <a:br>
              <a:rPr lang="en-US" sz="2300"/>
            </a:br>
            <a:r>
              <a:rPr lang="en-US" sz="1600"/>
              <a:t>(conveniently we have built this in as part of your final project      )</a:t>
            </a:r>
            <a:br>
              <a:rPr lang="en-US" sz="2300"/>
            </a:br>
            <a:endParaRPr sz="2300"/>
          </a:p>
          <a:p>
            <a:pPr indent="-355600" lvl="0" marL="457200" rtl="0" algn="l">
              <a:spcBef>
                <a:spcPts val="0"/>
              </a:spcBef>
              <a:spcAft>
                <a:spcPts val="0"/>
              </a:spcAft>
              <a:buSzPts val="2000"/>
              <a:buChar char="❖"/>
            </a:pPr>
            <a:r>
              <a:rPr b="1" lang="en-US" sz="2000"/>
              <a:t>Meet with an instructor or TA for guidance/support </a:t>
            </a:r>
            <a:br>
              <a:rPr lang="en-US" sz="2000"/>
            </a:br>
            <a:r>
              <a:rPr lang="en-US" sz="1600"/>
              <a:t>(conveniently we have built in one opportunity for you to do this next week       )</a:t>
            </a:r>
            <a:br>
              <a:rPr lang="en-US" sz="2000"/>
            </a:br>
            <a:endParaRPr sz="2000"/>
          </a:p>
        </p:txBody>
      </p:sp>
      <p:sp>
        <p:nvSpPr>
          <p:cNvPr id="659" name="Google Shape;659;p44"/>
          <p:cNvSpPr txBox="1"/>
          <p:nvPr>
            <p:ph idx="2" type="body"/>
          </p:nvPr>
        </p:nvSpPr>
        <p:spPr>
          <a:xfrm>
            <a:off x="4877075" y="1197663"/>
            <a:ext cx="4114800" cy="4971900"/>
          </a:xfrm>
          <a:prstGeom prst="rect">
            <a:avLst/>
          </a:prstGeom>
        </p:spPr>
        <p:txBody>
          <a:bodyPr anchorCtr="0" anchor="t" bIns="45700" lIns="91425" spcFirstLastPara="1" rIns="91425" wrap="square" tIns="45700">
            <a:noAutofit/>
          </a:bodyPr>
          <a:lstStyle/>
          <a:p>
            <a:pPr indent="0" lvl="0" marL="0" rtl="0" algn="ctr">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rPr i="1" lang="en-US"/>
              <a:t>What could preparing for your CSE 390B final project look like?</a:t>
            </a:r>
            <a:endParaRPr i="1"/>
          </a:p>
        </p:txBody>
      </p:sp>
      <p:pic>
        <p:nvPicPr>
          <p:cNvPr descr="😊" id="660" name="Google Shape;660;p44" title="smiling face with smiling eyes"/>
          <p:cNvPicPr preferRelativeResize="0"/>
          <p:nvPr/>
        </p:nvPicPr>
        <p:blipFill>
          <a:blip r:embed="rId3">
            <a:alphaModFix/>
          </a:blip>
          <a:stretch>
            <a:fillRect/>
          </a:stretch>
        </p:blipFill>
        <p:spPr>
          <a:xfrm>
            <a:off x="4244725" y="5212375"/>
            <a:ext cx="236875" cy="236875"/>
          </a:xfrm>
          <a:prstGeom prst="rect">
            <a:avLst/>
          </a:prstGeom>
          <a:noFill/>
          <a:ln>
            <a:noFill/>
          </a:ln>
        </p:spPr>
      </p:pic>
      <p:pic>
        <p:nvPicPr>
          <p:cNvPr descr="😊" id="661" name="Google Shape;661;p44" title="smiling face with smiling eyes"/>
          <p:cNvPicPr preferRelativeResize="0"/>
          <p:nvPr/>
        </p:nvPicPr>
        <p:blipFill>
          <a:blip r:embed="rId3">
            <a:alphaModFix/>
          </a:blip>
          <a:stretch>
            <a:fillRect/>
          </a:stretch>
        </p:blipFill>
        <p:spPr>
          <a:xfrm>
            <a:off x="2290825" y="3726537"/>
            <a:ext cx="236875" cy="236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6" name="Shape 666"/>
        <p:cNvGrpSpPr/>
        <p:nvPr/>
      </p:nvGrpSpPr>
      <p:grpSpPr>
        <a:xfrm>
          <a:off x="0" y="0"/>
          <a:ext cx="0" cy="0"/>
          <a:chOff x="0" y="0"/>
          <a:chExt cx="0" cy="0"/>
        </a:xfrm>
      </p:grpSpPr>
      <p:sp>
        <p:nvSpPr>
          <p:cNvPr id="667" name="Google Shape;667;p45"/>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68" name="Google Shape;668;p45"/>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CSE 390B Final Project Plan</a:t>
            </a:r>
            <a:endParaRPr/>
          </a:p>
        </p:txBody>
      </p:sp>
      <p:sp>
        <p:nvSpPr>
          <p:cNvPr id="669" name="Google Shape;669;p45"/>
          <p:cNvSpPr txBox="1"/>
          <p:nvPr>
            <p:ph idx="1" type="body"/>
          </p:nvPr>
        </p:nvSpPr>
        <p:spPr>
          <a:xfrm>
            <a:off x="304000" y="1359025"/>
            <a:ext cx="4460400" cy="4971900"/>
          </a:xfrm>
          <a:prstGeom prst="rect">
            <a:avLst/>
          </a:prstGeom>
        </p:spPr>
        <p:txBody>
          <a:bodyPr anchorCtr="0" anchor="t" bIns="45700" lIns="91425" spcFirstLastPara="1" rIns="91425" wrap="square" tIns="45700">
            <a:noAutofit/>
          </a:bodyPr>
          <a:lstStyle/>
          <a:p>
            <a:pPr indent="-355600" lvl="0" marL="457200" rtl="0" algn="l">
              <a:spcBef>
                <a:spcPts val="560"/>
              </a:spcBef>
              <a:spcAft>
                <a:spcPts val="0"/>
              </a:spcAft>
              <a:buSzPts val="2000"/>
              <a:buFont typeface="Arial"/>
              <a:buChar char="❖"/>
            </a:pPr>
            <a:r>
              <a:rPr b="1" lang="en-US" sz="2000"/>
              <a:t>Review previous projects and reflections as inspiration</a:t>
            </a:r>
            <a:endParaRPr b="1" sz="1700"/>
          </a:p>
          <a:p>
            <a:pPr indent="0" lvl="0" marL="457200" rtl="0" algn="l">
              <a:spcBef>
                <a:spcPts val="560"/>
              </a:spcBef>
              <a:spcAft>
                <a:spcPts val="0"/>
              </a:spcAft>
              <a:buNone/>
            </a:pPr>
            <a:r>
              <a:t/>
            </a:r>
            <a:endParaRPr sz="2300"/>
          </a:p>
          <a:p>
            <a:pPr indent="-355600" lvl="0" marL="457200" rtl="0" algn="l">
              <a:spcBef>
                <a:spcPts val="560"/>
              </a:spcBef>
              <a:spcAft>
                <a:spcPts val="0"/>
              </a:spcAft>
              <a:buSzPts val="2000"/>
              <a:buChar char="❖"/>
            </a:pPr>
            <a:r>
              <a:rPr b="1" lang="en-US" sz="2000"/>
              <a:t>Create an outline of your project that addresses the required elements</a:t>
            </a:r>
            <a:br>
              <a:rPr lang="en-US" sz="2300"/>
            </a:br>
            <a:r>
              <a:rPr lang="en-US" sz="1600"/>
              <a:t>(conveniently we have built this in as part of your final project      )</a:t>
            </a:r>
            <a:br>
              <a:rPr lang="en-US" sz="2300"/>
            </a:br>
            <a:endParaRPr sz="2300"/>
          </a:p>
          <a:p>
            <a:pPr indent="-355600" lvl="0" marL="457200" rtl="0" algn="l">
              <a:spcBef>
                <a:spcPts val="0"/>
              </a:spcBef>
              <a:spcAft>
                <a:spcPts val="0"/>
              </a:spcAft>
              <a:buSzPts val="2000"/>
              <a:buChar char="❖"/>
            </a:pPr>
            <a:r>
              <a:rPr b="1" lang="en-US" sz="2000"/>
              <a:t>Meet with an instructor or TA for guidance/support </a:t>
            </a:r>
            <a:br>
              <a:rPr lang="en-US" sz="2000"/>
            </a:br>
            <a:r>
              <a:rPr lang="en-US" sz="1600"/>
              <a:t>(conveniently we have built in one opportunity for you to do this next week       )</a:t>
            </a:r>
            <a:br>
              <a:rPr lang="en-US" sz="2000"/>
            </a:br>
            <a:endParaRPr sz="2000"/>
          </a:p>
          <a:p>
            <a:pPr indent="-355600" lvl="0" marL="457200" rtl="0" algn="l">
              <a:spcBef>
                <a:spcPts val="0"/>
              </a:spcBef>
              <a:spcAft>
                <a:spcPts val="0"/>
              </a:spcAft>
              <a:buSzPts val="2000"/>
              <a:buChar char="❖"/>
            </a:pPr>
            <a:r>
              <a:rPr b="1" lang="en-US" sz="2000"/>
              <a:t>What else?</a:t>
            </a:r>
            <a:endParaRPr b="1" sz="2000"/>
          </a:p>
        </p:txBody>
      </p:sp>
      <p:sp>
        <p:nvSpPr>
          <p:cNvPr id="670" name="Google Shape;670;p45"/>
          <p:cNvSpPr txBox="1"/>
          <p:nvPr>
            <p:ph idx="2" type="body"/>
          </p:nvPr>
        </p:nvSpPr>
        <p:spPr>
          <a:xfrm>
            <a:off x="4877075" y="1197663"/>
            <a:ext cx="4114800" cy="4971900"/>
          </a:xfrm>
          <a:prstGeom prst="rect">
            <a:avLst/>
          </a:prstGeom>
        </p:spPr>
        <p:txBody>
          <a:bodyPr anchorCtr="0" anchor="t" bIns="45700" lIns="91425" spcFirstLastPara="1" rIns="91425" wrap="square" tIns="45700">
            <a:noAutofit/>
          </a:bodyPr>
          <a:lstStyle/>
          <a:p>
            <a:pPr indent="0" lvl="0" marL="0" rtl="0" algn="ctr">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rPr i="1" lang="en-US"/>
              <a:t>What could preparing for your CSE 390B final project look like?</a:t>
            </a:r>
            <a:endParaRPr i="1"/>
          </a:p>
        </p:txBody>
      </p:sp>
      <p:pic>
        <p:nvPicPr>
          <p:cNvPr descr="😊" id="671" name="Google Shape;671;p45" title="smiling face with smiling eyes"/>
          <p:cNvPicPr preferRelativeResize="0"/>
          <p:nvPr/>
        </p:nvPicPr>
        <p:blipFill>
          <a:blip r:embed="rId3">
            <a:alphaModFix/>
          </a:blip>
          <a:stretch>
            <a:fillRect/>
          </a:stretch>
        </p:blipFill>
        <p:spPr>
          <a:xfrm>
            <a:off x="4244725" y="5212375"/>
            <a:ext cx="236875" cy="236875"/>
          </a:xfrm>
          <a:prstGeom prst="rect">
            <a:avLst/>
          </a:prstGeom>
          <a:noFill/>
          <a:ln>
            <a:noFill/>
          </a:ln>
        </p:spPr>
      </p:pic>
      <p:pic>
        <p:nvPicPr>
          <p:cNvPr descr="😊" id="672" name="Google Shape;672;p45" title="smiling face with smiling eyes"/>
          <p:cNvPicPr preferRelativeResize="0"/>
          <p:nvPr/>
        </p:nvPicPr>
        <p:blipFill>
          <a:blip r:embed="rId3">
            <a:alphaModFix/>
          </a:blip>
          <a:stretch>
            <a:fillRect/>
          </a:stretch>
        </p:blipFill>
        <p:spPr>
          <a:xfrm>
            <a:off x="2290825" y="3726537"/>
            <a:ext cx="236875" cy="236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7" name="Shape 677"/>
        <p:cNvGrpSpPr/>
        <p:nvPr/>
      </p:nvGrpSpPr>
      <p:grpSpPr>
        <a:xfrm>
          <a:off x="0" y="0"/>
          <a:ext cx="0" cy="0"/>
          <a:chOff x="0" y="0"/>
          <a:chExt cx="0" cy="0"/>
        </a:xfrm>
      </p:grpSpPr>
      <p:sp>
        <p:nvSpPr>
          <p:cNvPr id="678" name="Google Shape;678;p46"/>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Preparing for Finals Week - </a:t>
            </a:r>
            <a:r>
              <a:rPr lang="en-US">
                <a:solidFill>
                  <a:srgbClr val="4B2A85"/>
                </a:solidFill>
              </a:rPr>
              <a:t>CSE 390B!</a:t>
            </a:r>
            <a:endParaRPr>
              <a:solidFill>
                <a:srgbClr val="4B2A85"/>
              </a:solidFill>
            </a:endParaRPr>
          </a:p>
        </p:txBody>
      </p:sp>
      <p:sp>
        <p:nvSpPr>
          <p:cNvPr id="679" name="Google Shape;679;p46"/>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55600" lvl="0" marL="457200" rtl="0" algn="l">
              <a:spcBef>
                <a:spcPts val="520"/>
              </a:spcBef>
              <a:spcAft>
                <a:spcPts val="0"/>
              </a:spcAft>
              <a:buClr>
                <a:srgbClr val="4B2A85"/>
              </a:buClr>
              <a:buSzPts val="2000"/>
              <a:buFont typeface="Open Sans ExtraBold"/>
              <a:buAutoNum type="arabicPeriod"/>
            </a:pPr>
            <a:r>
              <a:rPr lang="en-US"/>
              <a:t>Identifying what is being expected of you for your finals </a:t>
            </a:r>
            <a:endParaRPr/>
          </a:p>
          <a:p>
            <a:pPr indent="-382269" lvl="1" marL="914400" rtl="0" algn="l">
              <a:spcBef>
                <a:spcPts val="0"/>
              </a:spcBef>
              <a:spcAft>
                <a:spcPts val="0"/>
              </a:spcAft>
              <a:buClr>
                <a:srgbClr val="4B2A85"/>
              </a:buClr>
              <a:buSzPts val="2420"/>
              <a:buChar char="▪"/>
            </a:pPr>
            <a:r>
              <a:rPr lang="en-US"/>
              <a:t>Revisiting course syllabi</a:t>
            </a:r>
            <a:endParaRPr/>
          </a:p>
          <a:p>
            <a:pPr indent="-382269" lvl="1" marL="914400" rtl="0" algn="l">
              <a:spcBef>
                <a:spcPts val="0"/>
              </a:spcBef>
              <a:spcAft>
                <a:spcPts val="0"/>
              </a:spcAft>
              <a:buClr>
                <a:srgbClr val="4B2A85"/>
              </a:buClr>
              <a:buSzPts val="2420"/>
              <a:buChar char="▪"/>
            </a:pPr>
            <a:r>
              <a:rPr lang="en-US"/>
              <a:t>Reviewing finals instructions or specs</a:t>
            </a:r>
            <a:br>
              <a:rPr lang="en-US"/>
            </a:br>
            <a:endParaRPr/>
          </a:p>
          <a:p>
            <a:pPr indent="-355600" lvl="0" marL="457200" rtl="0" algn="l">
              <a:spcBef>
                <a:spcPts val="0"/>
              </a:spcBef>
              <a:spcAft>
                <a:spcPts val="0"/>
              </a:spcAft>
              <a:buClr>
                <a:srgbClr val="4B2A85"/>
              </a:buClr>
              <a:buSzPts val="2000"/>
              <a:buFont typeface="Open Sans ExtraBold"/>
              <a:buAutoNum type="arabicPeriod"/>
            </a:pPr>
            <a:r>
              <a:rPr lang="en-US">
                <a:solidFill>
                  <a:srgbClr val="000000"/>
                </a:solidFill>
              </a:rPr>
              <a:t>Make a plan </a:t>
            </a:r>
            <a:endParaRPr>
              <a:solidFill>
                <a:srgbClr val="000000"/>
              </a:solidFill>
            </a:endParaRPr>
          </a:p>
          <a:p>
            <a:pPr indent="-382269" lvl="1" marL="914400" rtl="0" algn="l">
              <a:spcBef>
                <a:spcPts val="0"/>
              </a:spcBef>
              <a:spcAft>
                <a:spcPts val="0"/>
              </a:spcAft>
              <a:buClr>
                <a:srgbClr val="4B2A85"/>
              </a:buClr>
              <a:buSzPts val="2420"/>
              <a:buChar char="▪"/>
            </a:pPr>
            <a:r>
              <a:rPr lang="en-US">
                <a:solidFill>
                  <a:srgbClr val="000000"/>
                </a:solidFill>
              </a:rPr>
              <a:t>What does preparing for </a:t>
            </a:r>
            <a:r>
              <a:rPr i="1" lang="en-US">
                <a:solidFill>
                  <a:srgbClr val="000000"/>
                </a:solidFill>
              </a:rPr>
              <a:t>each </a:t>
            </a:r>
            <a:r>
              <a:rPr lang="en-US">
                <a:solidFill>
                  <a:srgbClr val="000000"/>
                </a:solidFill>
              </a:rPr>
              <a:t>of your classes look like? </a:t>
            </a:r>
            <a:endParaRPr>
              <a:solidFill>
                <a:srgbClr val="000000"/>
              </a:solidFill>
            </a:endParaRPr>
          </a:p>
          <a:p>
            <a:pPr indent="-382269" lvl="1" marL="914400" rtl="0" algn="l">
              <a:spcBef>
                <a:spcPts val="0"/>
              </a:spcBef>
              <a:spcAft>
                <a:spcPts val="0"/>
              </a:spcAft>
              <a:buClr>
                <a:srgbClr val="4B2A85"/>
              </a:buClr>
              <a:buSzPts val="2420"/>
              <a:buChar char="▪"/>
            </a:pPr>
            <a:r>
              <a:rPr lang="en-US">
                <a:solidFill>
                  <a:srgbClr val="000000"/>
                </a:solidFill>
              </a:rPr>
              <a:t>What materials, tools, resources are needed?</a:t>
            </a:r>
            <a:br>
              <a:rPr lang="en-US"/>
            </a:br>
            <a:endParaRPr/>
          </a:p>
          <a:p>
            <a:pPr indent="-355600" lvl="0" marL="457200" rtl="0" algn="l">
              <a:spcBef>
                <a:spcPts val="0"/>
              </a:spcBef>
              <a:spcAft>
                <a:spcPts val="0"/>
              </a:spcAft>
              <a:buClr>
                <a:srgbClr val="4B2A85"/>
              </a:buClr>
              <a:buSzPts val="2000"/>
              <a:buFont typeface="Open Sans ExtraBold"/>
              <a:buAutoNum type="arabicPeriod"/>
            </a:pPr>
            <a:r>
              <a:rPr lang="en-US"/>
              <a:t>Make a schedule</a:t>
            </a:r>
            <a:endParaRPr/>
          </a:p>
          <a:p>
            <a:pPr indent="-382269" lvl="1" marL="914400" rtl="0" algn="l">
              <a:spcBef>
                <a:spcPts val="0"/>
              </a:spcBef>
              <a:spcAft>
                <a:spcPts val="0"/>
              </a:spcAft>
              <a:buClr>
                <a:srgbClr val="4B2A85"/>
              </a:buClr>
              <a:buSzPts val="2420"/>
              <a:buChar char="▪"/>
            </a:pPr>
            <a:r>
              <a:rPr lang="en-US"/>
              <a:t>How does what you need to do fit into your schedule?</a:t>
            </a:r>
            <a:endParaRPr/>
          </a:p>
        </p:txBody>
      </p:sp>
      <p:sp>
        <p:nvSpPr>
          <p:cNvPr id="680" name="Google Shape;680;p46"/>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id="681" name="Google Shape;681;p46"/>
          <p:cNvPicPr preferRelativeResize="0"/>
          <p:nvPr/>
        </p:nvPicPr>
        <p:blipFill>
          <a:blip r:embed="rId3">
            <a:alphaModFix/>
          </a:blip>
          <a:stretch>
            <a:fillRect/>
          </a:stretch>
        </p:blipFill>
        <p:spPr>
          <a:xfrm>
            <a:off x="268925" y="1081200"/>
            <a:ext cx="974424" cy="9230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6" name="Shape 686"/>
        <p:cNvGrpSpPr/>
        <p:nvPr/>
      </p:nvGrpSpPr>
      <p:grpSpPr>
        <a:xfrm>
          <a:off x="0" y="0"/>
          <a:ext cx="0" cy="0"/>
          <a:chOff x="0" y="0"/>
          <a:chExt cx="0" cy="0"/>
        </a:xfrm>
      </p:grpSpPr>
      <p:sp>
        <p:nvSpPr>
          <p:cNvPr id="687" name="Google Shape;687;p47"/>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Preparing for Finals Week - </a:t>
            </a:r>
            <a:r>
              <a:rPr lang="en-US">
                <a:solidFill>
                  <a:srgbClr val="4B2A85"/>
                </a:solidFill>
              </a:rPr>
              <a:t>CSE 390B!</a:t>
            </a:r>
            <a:endParaRPr>
              <a:solidFill>
                <a:srgbClr val="4B2A85"/>
              </a:solidFill>
            </a:endParaRPr>
          </a:p>
        </p:txBody>
      </p:sp>
      <p:sp>
        <p:nvSpPr>
          <p:cNvPr id="688" name="Google Shape;688;p47"/>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55600" lvl="0" marL="457200" rtl="0" algn="l">
              <a:spcBef>
                <a:spcPts val="520"/>
              </a:spcBef>
              <a:spcAft>
                <a:spcPts val="0"/>
              </a:spcAft>
              <a:buClr>
                <a:srgbClr val="4B2A85"/>
              </a:buClr>
              <a:buSzPts val="2000"/>
              <a:buFont typeface="Open Sans ExtraBold"/>
              <a:buAutoNum type="arabicPeriod"/>
            </a:pPr>
            <a:r>
              <a:rPr lang="en-US"/>
              <a:t>Identifying what is being expected of you for your finals </a:t>
            </a:r>
            <a:endParaRPr/>
          </a:p>
          <a:p>
            <a:pPr indent="-382269" lvl="1" marL="914400" rtl="0" algn="l">
              <a:spcBef>
                <a:spcPts val="0"/>
              </a:spcBef>
              <a:spcAft>
                <a:spcPts val="0"/>
              </a:spcAft>
              <a:buSzPts val="2420"/>
              <a:buChar char="▪"/>
            </a:pPr>
            <a:r>
              <a:rPr lang="en-US"/>
              <a:t>Revisiting course syllabi</a:t>
            </a:r>
            <a:endParaRPr/>
          </a:p>
          <a:p>
            <a:pPr indent="-382269" lvl="1" marL="914400" rtl="0" algn="l">
              <a:spcBef>
                <a:spcPts val="0"/>
              </a:spcBef>
              <a:spcAft>
                <a:spcPts val="0"/>
              </a:spcAft>
              <a:buSzPts val="2420"/>
              <a:buChar char="▪"/>
            </a:pPr>
            <a:r>
              <a:rPr lang="en-US"/>
              <a:t>Reviewing finals instructions or specs</a:t>
            </a:r>
            <a:br>
              <a:rPr lang="en-US"/>
            </a:br>
            <a:endParaRPr/>
          </a:p>
          <a:p>
            <a:pPr indent="-355600" lvl="0" marL="457200" rtl="0" algn="l">
              <a:spcBef>
                <a:spcPts val="0"/>
              </a:spcBef>
              <a:spcAft>
                <a:spcPts val="0"/>
              </a:spcAft>
              <a:buClr>
                <a:srgbClr val="4B2A85"/>
              </a:buClr>
              <a:buSzPts val="2000"/>
              <a:buFont typeface="Open Sans ExtraBold"/>
              <a:buAutoNum type="arabicPeriod"/>
            </a:pPr>
            <a:r>
              <a:rPr lang="en-US">
                <a:solidFill>
                  <a:srgbClr val="000000"/>
                </a:solidFill>
              </a:rPr>
              <a:t>Make a plan</a:t>
            </a:r>
            <a:endParaRPr>
              <a:solidFill>
                <a:srgbClr val="000000"/>
              </a:solidFill>
            </a:endParaRPr>
          </a:p>
          <a:p>
            <a:pPr indent="-382269" lvl="1" marL="914400" rtl="0" algn="l">
              <a:spcBef>
                <a:spcPts val="0"/>
              </a:spcBef>
              <a:spcAft>
                <a:spcPts val="0"/>
              </a:spcAft>
              <a:buClr>
                <a:srgbClr val="000000"/>
              </a:buClr>
              <a:buSzPts val="2420"/>
              <a:buChar char="▪"/>
            </a:pPr>
            <a:r>
              <a:rPr lang="en-US">
                <a:solidFill>
                  <a:srgbClr val="000000"/>
                </a:solidFill>
              </a:rPr>
              <a:t>What does preparing for </a:t>
            </a:r>
            <a:r>
              <a:rPr i="1" lang="en-US">
                <a:solidFill>
                  <a:srgbClr val="000000"/>
                </a:solidFill>
              </a:rPr>
              <a:t>each </a:t>
            </a:r>
            <a:r>
              <a:rPr lang="en-US">
                <a:solidFill>
                  <a:srgbClr val="000000"/>
                </a:solidFill>
              </a:rPr>
              <a:t>of your classes look like? </a:t>
            </a:r>
            <a:endParaRPr>
              <a:solidFill>
                <a:srgbClr val="000000"/>
              </a:solidFill>
            </a:endParaRPr>
          </a:p>
          <a:p>
            <a:pPr indent="-382269" lvl="1" marL="914400" rtl="0" algn="l">
              <a:spcBef>
                <a:spcPts val="0"/>
              </a:spcBef>
              <a:spcAft>
                <a:spcPts val="0"/>
              </a:spcAft>
              <a:buSzPts val="2420"/>
              <a:buChar char="▪"/>
            </a:pPr>
            <a:r>
              <a:rPr lang="en-US">
                <a:solidFill>
                  <a:srgbClr val="000000"/>
                </a:solidFill>
              </a:rPr>
              <a:t>What materials, tools, resources are needed?</a:t>
            </a:r>
            <a:br>
              <a:rPr lang="en-US"/>
            </a:br>
            <a:endParaRPr/>
          </a:p>
          <a:p>
            <a:pPr indent="-355600" lvl="0" marL="457200" rtl="0" algn="l">
              <a:spcBef>
                <a:spcPts val="0"/>
              </a:spcBef>
              <a:spcAft>
                <a:spcPts val="0"/>
              </a:spcAft>
              <a:buClr>
                <a:srgbClr val="4B2A85"/>
              </a:buClr>
              <a:buSzPts val="2000"/>
              <a:buFont typeface="Open Sans ExtraBold"/>
              <a:buAutoNum type="arabicPeriod"/>
            </a:pPr>
            <a:r>
              <a:rPr lang="en-US"/>
              <a:t>Make a schedule</a:t>
            </a:r>
            <a:endParaRPr/>
          </a:p>
          <a:p>
            <a:pPr indent="-382269" lvl="1" marL="914400" rtl="0" algn="l">
              <a:spcBef>
                <a:spcPts val="0"/>
              </a:spcBef>
              <a:spcAft>
                <a:spcPts val="0"/>
              </a:spcAft>
              <a:buSzPts val="2420"/>
              <a:buChar char="▪"/>
            </a:pPr>
            <a:r>
              <a:rPr lang="en-US"/>
              <a:t>How does what you need to do fit into your schedule?</a:t>
            </a:r>
            <a:endParaRPr/>
          </a:p>
        </p:txBody>
      </p:sp>
      <p:sp>
        <p:nvSpPr>
          <p:cNvPr id="689" name="Google Shape;689;p4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690" name="Google Shape;690;p47"/>
          <p:cNvPicPr preferRelativeResize="0"/>
          <p:nvPr/>
        </p:nvPicPr>
        <p:blipFill>
          <a:blip r:embed="rId3">
            <a:alphaModFix/>
          </a:blip>
          <a:stretch>
            <a:fillRect/>
          </a:stretch>
        </p:blipFill>
        <p:spPr>
          <a:xfrm>
            <a:off x="268925" y="1081200"/>
            <a:ext cx="974424" cy="923049"/>
          </a:xfrm>
          <a:prstGeom prst="rect">
            <a:avLst/>
          </a:prstGeom>
          <a:noFill/>
          <a:ln>
            <a:noFill/>
          </a:ln>
        </p:spPr>
      </p:pic>
      <p:pic>
        <p:nvPicPr>
          <p:cNvPr id="691" name="Google Shape;691;p47"/>
          <p:cNvPicPr preferRelativeResize="0"/>
          <p:nvPr/>
        </p:nvPicPr>
        <p:blipFill>
          <a:blip r:embed="rId3">
            <a:alphaModFix/>
          </a:blip>
          <a:stretch>
            <a:fillRect/>
          </a:stretch>
        </p:blipFill>
        <p:spPr>
          <a:xfrm>
            <a:off x="268925" y="2553425"/>
            <a:ext cx="974424" cy="923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2"/>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Let’s Talk Procrastination</a:t>
            </a:r>
            <a:endParaRPr/>
          </a:p>
        </p:txBody>
      </p:sp>
      <p:sp>
        <p:nvSpPr>
          <p:cNvPr id="77" name="Google Shape;77;p12"/>
          <p:cNvSpPr txBox="1"/>
          <p:nvPr>
            <p:ph idx="1" type="body"/>
          </p:nvPr>
        </p:nvSpPr>
        <p:spPr>
          <a:xfrm>
            <a:off x="246425" y="1359013"/>
            <a:ext cx="43275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sz="2500"/>
              <a:t>What is procrastination?</a:t>
            </a:r>
            <a:endParaRPr sz="2500"/>
          </a:p>
          <a:p>
            <a:pPr indent="-375919" lvl="1" marL="914400" rtl="0" algn="l">
              <a:spcBef>
                <a:spcPts val="440"/>
              </a:spcBef>
              <a:spcAft>
                <a:spcPts val="0"/>
              </a:spcAft>
              <a:buSzPts val="2320"/>
              <a:buChar char="▪"/>
            </a:pPr>
            <a:r>
              <a:rPr lang="en-US" sz="2100"/>
              <a:t>Procrastination is the act of putting things off or choosing to do something you prefer to do (or might even need to do) instead of the actual project or chore or work you need to be doing now. </a:t>
            </a:r>
            <a:endParaRPr sz="2100"/>
          </a:p>
          <a:p>
            <a:pPr indent="-375919" lvl="1" marL="914400" rtl="0" algn="l">
              <a:spcBef>
                <a:spcPts val="0"/>
              </a:spcBef>
              <a:spcAft>
                <a:spcPts val="0"/>
              </a:spcAft>
              <a:buSzPts val="2320"/>
              <a:buChar char="▪"/>
            </a:pPr>
            <a:r>
              <a:rPr lang="en-US" sz="2100"/>
              <a:t>Common challenge for college students, with about 80-95% of students reporting that they procrastinate (Steel, 2003)</a:t>
            </a:r>
            <a:endParaRPr sz="2100"/>
          </a:p>
          <a:p>
            <a:pPr indent="0" lvl="0" marL="0" rtl="0" algn="l">
              <a:spcBef>
                <a:spcPts val="520"/>
              </a:spcBef>
              <a:spcAft>
                <a:spcPts val="0"/>
              </a:spcAft>
              <a:buNone/>
            </a:pPr>
            <a:r>
              <a:t/>
            </a:r>
            <a:endParaRPr sz="1600"/>
          </a:p>
        </p:txBody>
      </p:sp>
      <p:sp>
        <p:nvSpPr>
          <p:cNvPr id="78" name="Google Shape;78;p12"/>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79" name="Google Shape;79;p12"/>
          <p:cNvPicPr preferRelativeResize="0"/>
          <p:nvPr/>
        </p:nvPicPr>
        <p:blipFill>
          <a:blip r:embed="rId3">
            <a:alphaModFix/>
          </a:blip>
          <a:stretch>
            <a:fillRect/>
          </a:stretch>
        </p:blipFill>
        <p:spPr>
          <a:xfrm>
            <a:off x="4851200" y="1299928"/>
            <a:ext cx="3570348" cy="535552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6" name="Shape 696"/>
        <p:cNvGrpSpPr/>
        <p:nvPr/>
      </p:nvGrpSpPr>
      <p:grpSpPr>
        <a:xfrm>
          <a:off x="0" y="0"/>
          <a:ext cx="0" cy="0"/>
          <a:chOff x="0" y="0"/>
          <a:chExt cx="0" cy="0"/>
        </a:xfrm>
      </p:grpSpPr>
      <p:sp>
        <p:nvSpPr>
          <p:cNvPr id="697" name="Google Shape;697;p48"/>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Preparing for Finals Week - </a:t>
            </a:r>
            <a:r>
              <a:rPr lang="en-US">
                <a:solidFill>
                  <a:srgbClr val="4B2A85"/>
                </a:solidFill>
              </a:rPr>
              <a:t>CSE 390B!</a:t>
            </a:r>
            <a:endParaRPr>
              <a:solidFill>
                <a:srgbClr val="4B2A85"/>
              </a:solidFill>
            </a:endParaRPr>
          </a:p>
        </p:txBody>
      </p:sp>
      <p:sp>
        <p:nvSpPr>
          <p:cNvPr id="698" name="Google Shape;698;p48"/>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55600" lvl="0" marL="457200" rtl="0" algn="l">
              <a:spcBef>
                <a:spcPts val="520"/>
              </a:spcBef>
              <a:spcAft>
                <a:spcPts val="0"/>
              </a:spcAft>
              <a:buClr>
                <a:srgbClr val="4B2A85"/>
              </a:buClr>
              <a:buSzPts val="2000"/>
              <a:buFont typeface="Open Sans ExtraBold"/>
              <a:buAutoNum type="arabicPeriod"/>
            </a:pPr>
            <a:r>
              <a:rPr lang="en-US"/>
              <a:t>Identifying what is being expected of you for your finals </a:t>
            </a:r>
            <a:endParaRPr/>
          </a:p>
          <a:p>
            <a:pPr indent="-382269" lvl="1" marL="914400" rtl="0" algn="l">
              <a:spcBef>
                <a:spcPts val="0"/>
              </a:spcBef>
              <a:spcAft>
                <a:spcPts val="0"/>
              </a:spcAft>
              <a:buSzPts val="2420"/>
              <a:buChar char="▪"/>
            </a:pPr>
            <a:r>
              <a:rPr lang="en-US"/>
              <a:t>Revisiting course syllabi</a:t>
            </a:r>
            <a:endParaRPr/>
          </a:p>
          <a:p>
            <a:pPr indent="-382269" lvl="1" marL="914400" rtl="0" algn="l">
              <a:spcBef>
                <a:spcPts val="0"/>
              </a:spcBef>
              <a:spcAft>
                <a:spcPts val="0"/>
              </a:spcAft>
              <a:buSzPts val="2420"/>
              <a:buChar char="▪"/>
            </a:pPr>
            <a:r>
              <a:rPr lang="en-US"/>
              <a:t>Reviewing finals instructions or specs</a:t>
            </a:r>
            <a:br>
              <a:rPr lang="en-US"/>
            </a:br>
            <a:endParaRPr/>
          </a:p>
          <a:p>
            <a:pPr indent="-355600" lvl="0" marL="457200" rtl="0" algn="l">
              <a:spcBef>
                <a:spcPts val="0"/>
              </a:spcBef>
              <a:spcAft>
                <a:spcPts val="0"/>
              </a:spcAft>
              <a:buClr>
                <a:srgbClr val="4B2A85"/>
              </a:buClr>
              <a:buSzPts val="2000"/>
              <a:buFont typeface="Open Sans ExtraBold"/>
              <a:buAutoNum type="arabicPeriod"/>
            </a:pPr>
            <a:r>
              <a:rPr lang="en-US">
                <a:solidFill>
                  <a:srgbClr val="000000"/>
                </a:solidFill>
              </a:rPr>
              <a:t>Make a plan</a:t>
            </a:r>
            <a:endParaRPr>
              <a:solidFill>
                <a:srgbClr val="000000"/>
              </a:solidFill>
            </a:endParaRPr>
          </a:p>
          <a:p>
            <a:pPr indent="-382269" lvl="1" marL="914400" rtl="0" algn="l">
              <a:spcBef>
                <a:spcPts val="0"/>
              </a:spcBef>
              <a:spcAft>
                <a:spcPts val="0"/>
              </a:spcAft>
              <a:buClr>
                <a:srgbClr val="000000"/>
              </a:buClr>
              <a:buSzPts val="2420"/>
              <a:buChar char="▪"/>
            </a:pPr>
            <a:r>
              <a:rPr lang="en-US">
                <a:solidFill>
                  <a:srgbClr val="000000"/>
                </a:solidFill>
              </a:rPr>
              <a:t>What does preparing for </a:t>
            </a:r>
            <a:r>
              <a:rPr i="1" lang="en-US">
                <a:solidFill>
                  <a:srgbClr val="000000"/>
                </a:solidFill>
              </a:rPr>
              <a:t>each </a:t>
            </a:r>
            <a:r>
              <a:rPr lang="en-US">
                <a:solidFill>
                  <a:srgbClr val="000000"/>
                </a:solidFill>
              </a:rPr>
              <a:t>of your classes look like? </a:t>
            </a:r>
            <a:endParaRPr>
              <a:solidFill>
                <a:srgbClr val="000000"/>
              </a:solidFill>
            </a:endParaRPr>
          </a:p>
          <a:p>
            <a:pPr indent="-382269" lvl="1" marL="914400" rtl="0" algn="l">
              <a:spcBef>
                <a:spcPts val="0"/>
              </a:spcBef>
              <a:spcAft>
                <a:spcPts val="0"/>
              </a:spcAft>
              <a:buSzPts val="2420"/>
              <a:buChar char="▪"/>
            </a:pPr>
            <a:r>
              <a:rPr lang="en-US">
                <a:solidFill>
                  <a:srgbClr val="000000"/>
                </a:solidFill>
              </a:rPr>
              <a:t>What materials, tools, resources are needed?</a:t>
            </a:r>
            <a:br>
              <a:rPr lang="en-US"/>
            </a:br>
            <a:endParaRPr/>
          </a:p>
          <a:p>
            <a:pPr indent="-355600" lvl="0" marL="457200" rtl="0" algn="l">
              <a:spcBef>
                <a:spcPts val="0"/>
              </a:spcBef>
              <a:spcAft>
                <a:spcPts val="0"/>
              </a:spcAft>
              <a:buClr>
                <a:srgbClr val="4B2A85"/>
              </a:buClr>
              <a:buSzPts val="2000"/>
              <a:buFont typeface="Open Sans ExtraBold"/>
              <a:buAutoNum type="arabicPeriod"/>
            </a:pPr>
            <a:r>
              <a:rPr b="1" lang="en-US">
                <a:solidFill>
                  <a:srgbClr val="4B2A85"/>
                </a:solidFill>
              </a:rPr>
              <a:t>Make a schedule</a:t>
            </a:r>
            <a:endParaRPr b="1">
              <a:solidFill>
                <a:srgbClr val="4B2A85"/>
              </a:solidFill>
            </a:endParaRPr>
          </a:p>
          <a:p>
            <a:pPr indent="-382269" lvl="1" marL="914400" rtl="0" algn="l">
              <a:spcBef>
                <a:spcPts val="0"/>
              </a:spcBef>
              <a:spcAft>
                <a:spcPts val="0"/>
              </a:spcAft>
              <a:buSzPts val="2420"/>
              <a:buChar char="▪"/>
            </a:pPr>
            <a:r>
              <a:rPr b="1" lang="en-US">
                <a:solidFill>
                  <a:srgbClr val="4B2A85"/>
                </a:solidFill>
              </a:rPr>
              <a:t>How does what you need to do fit into your schedule?</a:t>
            </a:r>
            <a:endParaRPr/>
          </a:p>
        </p:txBody>
      </p:sp>
      <p:sp>
        <p:nvSpPr>
          <p:cNvPr id="699" name="Google Shape;699;p48"/>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700" name="Google Shape;700;p48"/>
          <p:cNvPicPr preferRelativeResize="0"/>
          <p:nvPr/>
        </p:nvPicPr>
        <p:blipFill>
          <a:blip r:embed="rId3">
            <a:alphaModFix/>
          </a:blip>
          <a:stretch>
            <a:fillRect/>
          </a:stretch>
        </p:blipFill>
        <p:spPr>
          <a:xfrm>
            <a:off x="268925" y="1081200"/>
            <a:ext cx="974424" cy="923049"/>
          </a:xfrm>
          <a:prstGeom prst="rect">
            <a:avLst/>
          </a:prstGeom>
          <a:noFill/>
          <a:ln>
            <a:noFill/>
          </a:ln>
        </p:spPr>
      </p:pic>
      <p:pic>
        <p:nvPicPr>
          <p:cNvPr id="701" name="Google Shape;701;p48"/>
          <p:cNvPicPr preferRelativeResize="0"/>
          <p:nvPr/>
        </p:nvPicPr>
        <p:blipFill>
          <a:blip r:embed="rId3">
            <a:alphaModFix/>
          </a:blip>
          <a:stretch>
            <a:fillRect/>
          </a:stretch>
        </p:blipFill>
        <p:spPr>
          <a:xfrm>
            <a:off x="268925" y="2553425"/>
            <a:ext cx="974424" cy="9230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6" name="Shape 706"/>
        <p:cNvGrpSpPr/>
        <p:nvPr/>
      </p:nvGrpSpPr>
      <p:grpSpPr>
        <a:xfrm>
          <a:off x="0" y="0"/>
          <a:ext cx="0" cy="0"/>
          <a:chOff x="0" y="0"/>
          <a:chExt cx="0" cy="0"/>
        </a:xfrm>
      </p:grpSpPr>
      <p:sp>
        <p:nvSpPr>
          <p:cNvPr id="707" name="Google Shape;707;p49"/>
          <p:cNvSpPr txBox="1"/>
          <p:nvPr>
            <p:ph type="title"/>
          </p:nvPr>
        </p:nvSpPr>
        <p:spPr>
          <a:xfrm>
            <a:off x="507495" y="1990325"/>
            <a:ext cx="3003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Quarterly Calendar</a:t>
            </a:r>
            <a:endParaRPr/>
          </a:p>
        </p:txBody>
      </p:sp>
      <p:sp>
        <p:nvSpPr>
          <p:cNvPr id="708" name="Google Shape;708;p4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id="709" name="Google Shape;709;p49"/>
          <p:cNvPicPr preferRelativeResize="0"/>
          <p:nvPr/>
        </p:nvPicPr>
        <p:blipFill>
          <a:blip r:embed="rId3">
            <a:alphaModFix/>
          </a:blip>
          <a:stretch>
            <a:fillRect/>
          </a:stretch>
        </p:blipFill>
        <p:spPr>
          <a:xfrm>
            <a:off x="3245950" y="241650"/>
            <a:ext cx="5204324" cy="6615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4" name="Shape 714"/>
        <p:cNvGrpSpPr/>
        <p:nvPr/>
      </p:nvGrpSpPr>
      <p:grpSpPr>
        <a:xfrm>
          <a:off x="0" y="0"/>
          <a:ext cx="0" cy="0"/>
          <a:chOff x="0" y="0"/>
          <a:chExt cx="0" cy="0"/>
        </a:xfrm>
      </p:grpSpPr>
      <p:sp>
        <p:nvSpPr>
          <p:cNvPr id="715" name="Google Shape;715;p50"/>
          <p:cNvSpPr txBox="1"/>
          <p:nvPr>
            <p:ph type="title"/>
          </p:nvPr>
        </p:nvSpPr>
        <p:spPr>
          <a:xfrm>
            <a:off x="507495" y="1990325"/>
            <a:ext cx="3003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Quarterly Calendar</a:t>
            </a:r>
            <a:endParaRPr/>
          </a:p>
        </p:txBody>
      </p:sp>
      <p:sp>
        <p:nvSpPr>
          <p:cNvPr id="716" name="Google Shape;716;p5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717" name="Google Shape;717;p50"/>
          <p:cNvPicPr preferRelativeResize="0"/>
          <p:nvPr/>
        </p:nvPicPr>
        <p:blipFill>
          <a:blip r:embed="rId3">
            <a:alphaModFix/>
          </a:blip>
          <a:stretch>
            <a:fillRect/>
          </a:stretch>
        </p:blipFill>
        <p:spPr>
          <a:xfrm>
            <a:off x="3245950" y="241650"/>
            <a:ext cx="5204324" cy="6615700"/>
          </a:xfrm>
          <a:prstGeom prst="rect">
            <a:avLst/>
          </a:prstGeom>
          <a:noFill/>
          <a:ln>
            <a:noFill/>
          </a:ln>
        </p:spPr>
      </p:pic>
      <p:sp>
        <p:nvSpPr>
          <p:cNvPr id="718" name="Google Shape;718;p50"/>
          <p:cNvSpPr/>
          <p:nvPr/>
        </p:nvSpPr>
        <p:spPr>
          <a:xfrm>
            <a:off x="3352100" y="5626175"/>
            <a:ext cx="5044500" cy="1148700"/>
          </a:xfrm>
          <a:prstGeom prst="rect">
            <a:avLst/>
          </a:prstGeom>
          <a:no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23" name="Shape 723"/>
        <p:cNvGrpSpPr/>
        <p:nvPr/>
      </p:nvGrpSpPr>
      <p:grpSpPr>
        <a:xfrm>
          <a:off x="0" y="0"/>
          <a:ext cx="0" cy="0"/>
          <a:chOff x="0" y="0"/>
          <a:chExt cx="0" cy="0"/>
        </a:xfrm>
      </p:grpSpPr>
      <p:sp>
        <p:nvSpPr>
          <p:cNvPr id="724" name="Google Shape;724;p51"/>
          <p:cNvSpPr txBox="1"/>
          <p:nvPr>
            <p:ph type="title"/>
          </p:nvPr>
        </p:nvSpPr>
        <p:spPr>
          <a:xfrm>
            <a:off x="507495" y="1990325"/>
            <a:ext cx="3003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Quarterly Calendar</a:t>
            </a:r>
            <a:endParaRPr/>
          </a:p>
        </p:txBody>
      </p:sp>
      <p:sp>
        <p:nvSpPr>
          <p:cNvPr id="725" name="Google Shape;725;p5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726" name="Google Shape;726;p51"/>
          <p:cNvPicPr preferRelativeResize="0"/>
          <p:nvPr/>
        </p:nvPicPr>
        <p:blipFill>
          <a:blip r:embed="rId3">
            <a:alphaModFix/>
          </a:blip>
          <a:stretch>
            <a:fillRect/>
          </a:stretch>
        </p:blipFill>
        <p:spPr>
          <a:xfrm>
            <a:off x="3245950" y="241650"/>
            <a:ext cx="5204324" cy="6615700"/>
          </a:xfrm>
          <a:prstGeom prst="rect">
            <a:avLst/>
          </a:prstGeom>
          <a:noFill/>
          <a:ln>
            <a:noFill/>
          </a:ln>
        </p:spPr>
      </p:pic>
      <p:sp>
        <p:nvSpPr>
          <p:cNvPr id="727" name="Google Shape;727;p51"/>
          <p:cNvSpPr/>
          <p:nvPr/>
        </p:nvSpPr>
        <p:spPr>
          <a:xfrm>
            <a:off x="3352100" y="5626175"/>
            <a:ext cx="5044500" cy="1148700"/>
          </a:xfrm>
          <a:prstGeom prst="rect">
            <a:avLst/>
          </a:prstGeom>
          <a:no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1"/>
          <p:cNvSpPr txBox="1"/>
          <p:nvPr/>
        </p:nvSpPr>
        <p:spPr>
          <a:xfrm>
            <a:off x="6924750" y="6289475"/>
            <a:ext cx="817200" cy="48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00">
                <a:solidFill>
                  <a:srgbClr val="4B2A85"/>
                </a:solidFill>
                <a:latin typeface="Calibri"/>
                <a:ea typeface="Calibri"/>
                <a:cs typeface="Calibri"/>
                <a:sym typeface="Calibri"/>
              </a:rPr>
              <a:t>CSE 390B </a:t>
            </a:r>
            <a:br>
              <a:rPr b="1" lang="en-US" sz="900">
                <a:solidFill>
                  <a:srgbClr val="4B2A85"/>
                </a:solidFill>
                <a:latin typeface="Calibri"/>
                <a:ea typeface="Calibri"/>
                <a:cs typeface="Calibri"/>
                <a:sym typeface="Calibri"/>
              </a:rPr>
            </a:br>
            <a:r>
              <a:rPr b="1" lang="en-US" sz="900">
                <a:solidFill>
                  <a:srgbClr val="4B2A85"/>
                </a:solidFill>
                <a:latin typeface="Calibri"/>
                <a:ea typeface="Calibri"/>
                <a:cs typeface="Calibri"/>
                <a:sym typeface="Calibri"/>
              </a:rPr>
              <a:t>Final Project!</a:t>
            </a:r>
            <a:endParaRPr b="1" sz="900">
              <a:solidFill>
                <a:srgbClr val="4B2A85"/>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3" name="Shape 733"/>
        <p:cNvGrpSpPr/>
        <p:nvPr/>
      </p:nvGrpSpPr>
      <p:grpSpPr>
        <a:xfrm>
          <a:off x="0" y="0"/>
          <a:ext cx="0" cy="0"/>
          <a:chOff x="0" y="0"/>
          <a:chExt cx="0" cy="0"/>
        </a:xfrm>
      </p:grpSpPr>
      <p:sp>
        <p:nvSpPr>
          <p:cNvPr id="734" name="Google Shape;734;p52"/>
          <p:cNvSpPr txBox="1"/>
          <p:nvPr>
            <p:ph type="title"/>
          </p:nvPr>
        </p:nvSpPr>
        <p:spPr>
          <a:xfrm>
            <a:off x="507495" y="1990325"/>
            <a:ext cx="3003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Quarterly Calendar</a:t>
            </a:r>
            <a:endParaRPr/>
          </a:p>
        </p:txBody>
      </p:sp>
      <p:sp>
        <p:nvSpPr>
          <p:cNvPr id="735" name="Google Shape;735;p52"/>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736" name="Google Shape;736;p52"/>
          <p:cNvPicPr preferRelativeResize="0"/>
          <p:nvPr/>
        </p:nvPicPr>
        <p:blipFill>
          <a:blip r:embed="rId3">
            <a:alphaModFix/>
          </a:blip>
          <a:stretch>
            <a:fillRect/>
          </a:stretch>
        </p:blipFill>
        <p:spPr>
          <a:xfrm>
            <a:off x="3245950" y="241650"/>
            <a:ext cx="5204324" cy="6615700"/>
          </a:xfrm>
          <a:prstGeom prst="rect">
            <a:avLst/>
          </a:prstGeom>
          <a:noFill/>
          <a:ln>
            <a:noFill/>
          </a:ln>
        </p:spPr>
      </p:pic>
      <p:sp>
        <p:nvSpPr>
          <p:cNvPr id="737" name="Google Shape;737;p52"/>
          <p:cNvSpPr/>
          <p:nvPr/>
        </p:nvSpPr>
        <p:spPr>
          <a:xfrm>
            <a:off x="3352100" y="5626175"/>
            <a:ext cx="5044500" cy="1148700"/>
          </a:xfrm>
          <a:prstGeom prst="rect">
            <a:avLst/>
          </a:prstGeom>
          <a:no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2"/>
          <p:cNvSpPr txBox="1"/>
          <p:nvPr/>
        </p:nvSpPr>
        <p:spPr>
          <a:xfrm>
            <a:off x="6924750" y="6289475"/>
            <a:ext cx="817200" cy="48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00">
                <a:solidFill>
                  <a:srgbClr val="4B2A85"/>
                </a:solidFill>
                <a:latin typeface="Calibri"/>
                <a:ea typeface="Calibri"/>
                <a:cs typeface="Calibri"/>
                <a:sym typeface="Calibri"/>
              </a:rPr>
              <a:t>CSE 390B </a:t>
            </a:r>
            <a:br>
              <a:rPr b="1" lang="en-US" sz="900">
                <a:solidFill>
                  <a:srgbClr val="4B2A85"/>
                </a:solidFill>
                <a:latin typeface="Calibri"/>
                <a:ea typeface="Calibri"/>
                <a:cs typeface="Calibri"/>
                <a:sym typeface="Calibri"/>
              </a:rPr>
            </a:br>
            <a:r>
              <a:rPr b="1" lang="en-US" sz="900">
                <a:solidFill>
                  <a:srgbClr val="4B2A85"/>
                </a:solidFill>
                <a:latin typeface="Calibri"/>
                <a:ea typeface="Calibri"/>
                <a:cs typeface="Calibri"/>
                <a:sym typeface="Calibri"/>
              </a:rPr>
              <a:t>Final Project!</a:t>
            </a:r>
            <a:endParaRPr b="1" sz="900">
              <a:solidFill>
                <a:srgbClr val="4B2A85"/>
              </a:solidFill>
              <a:latin typeface="Calibri"/>
              <a:ea typeface="Calibri"/>
              <a:cs typeface="Calibri"/>
              <a:sym typeface="Calibri"/>
            </a:endParaRPr>
          </a:p>
        </p:txBody>
      </p:sp>
      <p:sp>
        <p:nvSpPr>
          <p:cNvPr id="739" name="Google Shape;739;p52"/>
          <p:cNvSpPr/>
          <p:nvPr/>
        </p:nvSpPr>
        <p:spPr>
          <a:xfrm>
            <a:off x="6436300" y="6410825"/>
            <a:ext cx="438300" cy="242700"/>
          </a:xfrm>
          <a:prstGeom prst="leftArrow">
            <a:avLst>
              <a:gd fmla="val 50000" name="adj1"/>
              <a:gd fmla="val 50000" name="adj2"/>
            </a:avLst>
          </a:prstGeom>
          <a:solidFill>
            <a:srgbClr val="4B2A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How do we combat procrastination?</a:t>
            </a:r>
            <a:endParaRPr/>
          </a:p>
        </p:txBody>
      </p:sp>
      <p:sp>
        <p:nvSpPr>
          <p:cNvPr id="86" name="Google Shape;86;p13"/>
          <p:cNvSpPr txBox="1"/>
          <p:nvPr>
            <p:ph idx="1" type="body"/>
          </p:nvPr>
        </p:nvSpPr>
        <p:spPr>
          <a:xfrm>
            <a:off x="5035725" y="1770700"/>
            <a:ext cx="3887400" cy="40482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t/>
            </a:r>
            <a:endParaRPr sz="2000"/>
          </a:p>
          <a:p>
            <a:pPr indent="-356870" lvl="0" marL="457200" rtl="0" algn="l">
              <a:spcBef>
                <a:spcPts val="520"/>
              </a:spcBef>
              <a:spcAft>
                <a:spcPts val="0"/>
              </a:spcAft>
              <a:buClr>
                <a:schemeClr val="hlink"/>
              </a:buClr>
              <a:buSzPts val="2020"/>
              <a:buChar char="❖"/>
            </a:pPr>
            <a:r>
              <a:rPr lang="en-US" sz="2000"/>
              <a:t>Identifying why we procrastinate and the internal dialogue we have with ourselves</a:t>
            </a:r>
            <a:br>
              <a:rPr lang="en-US" sz="2000"/>
            </a:br>
            <a:endParaRPr sz="2000"/>
          </a:p>
          <a:p>
            <a:pPr indent="-356870" lvl="0" marL="457200" rtl="0" algn="l">
              <a:spcBef>
                <a:spcPts val="0"/>
              </a:spcBef>
              <a:spcAft>
                <a:spcPts val="0"/>
              </a:spcAft>
              <a:buClr>
                <a:schemeClr val="hlink"/>
              </a:buClr>
              <a:buSzPts val="2020"/>
              <a:buChar char="❖"/>
            </a:pPr>
            <a:r>
              <a:rPr lang="en-US" sz="2000"/>
              <a:t>Creating a proactive strategy to course-correct when you notice you're putting off what needs to be done</a:t>
            </a:r>
            <a:endParaRPr sz="2000"/>
          </a:p>
          <a:p>
            <a:pPr indent="0" lvl="0" marL="0" rtl="0" algn="l">
              <a:spcBef>
                <a:spcPts val="520"/>
              </a:spcBef>
              <a:spcAft>
                <a:spcPts val="0"/>
              </a:spcAft>
              <a:buNone/>
            </a:pPr>
            <a:r>
              <a:t/>
            </a:r>
            <a:endParaRPr sz="2500"/>
          </a:p>
        </p:txBody>
      </p:sp>
      <p:sp>
        <p:nvSpPr>
          <p:cNvPr id="87" name="Google Shape;87;p13"/>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88" name="Google Shape;88;p13"/>
          <p:cNvPicPr preferRelativeResize="0"/>
          <p:nvPr/>
        </p:nvPicPr>
        <p:blipFill>
          <a:blip r:embed="rId3">
            <a:alphaModFix/>
          </a:blip>
          <a:stretch>
            <a:fillRect/>
          </a:stretch>
        </p:blipFill>
        <p:spPr>
          <a:xfrm>
            <a:off x="238225" y="1657850"/>
            <a:ext cx="4649025" cy="380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Grab a piece of paper!</a:t>
            </a:r>
            <a:endParaRPr/>
          </a:p>
        </p:txBody>
      </p:sp>
      <p:sp>
        <p:nvSpPr>
          <p:cNvPr id="95" name="Google Shape;95;p14"/>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t/>
            </a:r>
            <a:endParaRPr/>
          </a:p>
        </p:txBody>
      </p:sp>
      <p:sp>
        <p:nvSpPr>
          <p:cNvPr id="96" name="Google Shape;96;p1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Grab a piece of paper!</a:t>
            </a:r>
            <a:endParaRPr/>
          </a:p>
        </p:txBody>
      </p:sp>
      <p:sp>
        <p:nvSpPr>
          <p:cNvPr id="103" name="Google Shape;103;p15"/>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cxnSp>
        <p:nvCxnSpPr>
          <p:cNvPr id="104" name="Google Shape;104;p15"/>
          <p:cNvCxnSpPr/>
          <p:nvPr/>
        </p:nvCxnSpPr>
        <p:spPr>
          <a:xfrm>
            <a:off x="2570175" y="2319425"/>
            <a:ext cx="25200" cy="3309900"/>
          </a:xfrm>
          <a:prstGeom prst="straightConnector1">
            <a:avLst/>
          </a:prstGeom>
          <a:noFill/>
          <a:ln cap="flat" cmpd="sng" w="9525">
            <a:solidFill>
              <a:schemeClr val="dk2"/>
            </a:solidFill>
            <a:prstDash val="solid"/>
            <a:round/>
            <a:headEnd len="med" w="med" type="none"/>
            <a:tailEnd len="med" w="med" type="none"/>
          </a:ln>
        </p:spPr>
      </p:cxnSp>
      <p:cxnSp>
        <p:nvCxnSpPr>
          <p:cNvPr id="105" name="Google Shape;105;p15"/>
          <p:cNvCxnSpPr/>
          <p:nvPr/>
        </p:nvCxnSpPr>
        <p:spPr>
          <a:xfrm>
            <a:off x="5919650" y="2319425"/>
            <a:ext cx="25200" cy="3309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Grab a piece of paper!</a:t>
            </a:r>
            <a:endParaRPr/>
          </a:p>
        </p:txBody>
      </p:sp>
      <p:sp>
        <p:nvSpPr>
          <p:cNvPr id="112" name="Google Shape;112;p16"/>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cxnSp>
        <p:nvCxnSpPr>
          <p:cNvPr id="113" name="Google Shape;113;p16"/>
          <p:cNvCxnSpPr/>
          <p:nvPr/>
        </p:nvCxnSpPr>
        <p:spPr>
          <a:xfrm>
            <a:off x="2570175" y="2319425"/>
            <a:ext cx="25200" cy="3309900"/>
          </a:xfrm>
          <a:prstGeom prst="straightConnector1">
            <a:avLst/>
          </a:prstGeom>
          <a:noFill/>
          <a:ln cap="flat" cmpd="sng" w="9525">
            <a:solidFill>
              <a:schemeClr val="dk2"/>
            </a:solidFill>
            <a:prstDash val="solid"/>
            <a:round/>
            <a:headEnd len="med" w="med" type="none"/>
            <a:tailEnd len="med" w="med" type="none"/>
          </a:ln>
        </p:spPr>
      </p:cxnSp>
      <p:cxnSp>
        <p:nvCxnSpPr>
          <p:cNvPr id="114" name="Google Shape;114;p16"/>
          <p:cNvCxnSpPr/>
          <p:nvPr/>
        </p:nvCxnSpPr>
        <p:spPr>
          <a:xfrm>
            <a:off x="5919650" y="2319425"/>
            <a:ext cx="25200" cy="3309900"/>
          </a:xfrm>
          <a:prstGeom prst="straightConnector1">
            <a:avLst/>
          </a:prstGeom>
          <a:noFill/>
          <a:ln cap="flat" cmpd="sng" w="9525">
            <a:solidFill>
              <a:schemeClr val="dk2"/>
            </a:solidFill>
            <a:prstDash val="solid"/>
            <a:round/>
            <a:headEnd len="med" w="med" type="none"/>
            <a:tailEnd len="med" w="med" type="none"/>
          </a:ln>
        </p:spPr>
      </p:cxnSp>
      <p:sp>
        <p:nvSpPr>
          <p:cNvPr id="115" name="Google Shape;115;p16"/>
          <p:cNvSpPr txBox="1"/>
          <p:nvPr/>
        </p:nvSpPr>
        <p:spPr>
          <a:xfrm>
            <a:off x="-37500" y="1943300"/>
            <a:ext cx="25074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Open Sans"/>
                <a:ea typeface="Open Sans"/>
                <a:cs typeface="Open Sans"/>
                <a:sym typeface="Open Sans"/>
              </a:rPr>
              <a:t>AVOIDANCE AREAS</a:t>
            </a:r>
            <a:endParaRPr b="1" sz="2000">
              <a:latin typeface="Open Sans"/>
              <a:ea typeface="Open Sans"/>
              <a:cs typeface="Open Sans"/>
              <a:sym typeface="Open Sans"/>
            </a:endParaRPr>
          </a:p>
        </p:txBody>
      </p:sp>
      <p:sp>
        <p:nvSpPr>
          <p:cNvPr id="116" name="Google Shape;116;p16"/>
          <p:cNvSpPr txBox="1"/>
          <p:nvPr/>
        </p:nvSpPr>
        <p:spPr>
          <a:xfrm>
            <a:off x="238200" y="2858550"/>
            <a:ext cx="19560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200">
                <a:latin typeface="Calibri"/>
                <a:ea typeface="Calibri"/>
                <a:cs typeface="Calibri"/>
                <a:sym typeface="Calibri"/>
              </a:rPr>
              <a:t>When you </a:t>
            </a:r>
            <a:r>
              <a:rPr i="1" lang="en-US" sz="2200">
                <a:latin typeface="Calibri"/>
                <a:ea typeface="Calibri"/>
                <a:cs typeface="Calibri"/>
                <a:sym typeface="Calibri"/>
              </a:rPr>
              <a:t>procrastinate, what do you avoid doing?</a:t>
            </a:r>
            <a:endParaRPr i="1" sz="2200">
              <a:latin typeface="Calibri"/>
              <a:ea typeface="Calibri"/>
              <a:cs typeface="Calibri"/>
              <a:sym typeface="Calibri"/>
            </a:endParaRPr>
          </a:p>
        </p:txBody>
      </p:sp>
      <p:sp>
        <p:nvSpPr>
          <p:cNvPr id="117" name="Google Shape;117;p16"/>
          <p:cNvSpPr txBox="1"/>
          <p:nvPr/>
        </p:nvSpPr>
        <p:spPr>
          <a:xfrm>
            <a:off x="275850" y="5466325"/>
            <a:ext cx="188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latin typeface="Calibri"/>
                <a:ea typeface="Calibri"/>
                <a:cs typeface="Calibri"/>
                <a:sym typeface="Calibri"/>
              </a:rPr>
              <a:t>Identify 3 -5 areas</a:t>
            </a:r>
            <a:endParaRPr i="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357025" y="435675"/>
            <a:ext cx="86073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Where does procrastination impact you most?</a:t>
            </a:r>
            <a:endParaRPr sz="3400"/>
          </a:p>
        </p:txBody>
      </p:sp>
      <p:sp>
        <p:nvSpPr>
          <p:cNvPr id="124" name="Google Shape;124;p1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5" name="Google Shape;125;p17"/>
          <p:cNvSpPr/>
          <p:nvPr/>
        </p:nvSpPr>
        <p:spPr>
          <a:xfrm>
            <a:off x="125925" y="1316425"/>
            <a:ext cx="2770800" cy="3284700"/>
          </a:xfrm>
          <a:prstGeom prst="flowChartAlternateProcess">
            <a:avLst/>
          </a:prstGeom>
          <a:solidFill>
            <a:srgbClr val="134F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Open Sans"/>
                <a:ea typeface="Open Sans"/>
                <a:cs typeface="Open Sans"/>
                <a:sym typeface="Open Sans"/>
              </a:rPr>
              <a:t>PERSONAL</a:t>
            </a:r>
            <a:br>
              <a:rPr b="1" lang="en-US">
                <a:solidFill>
                  <a:schemeClr val="lt1"/>
                </a:solidFill>
                <a:latin typeface="Open Sans"/>
                <a:ea typeface="Open Sans"/>
                <a:cs typeface="Open Sans"/>
                <a:sym typeface="Open Sans"/>
              </a:rPr>
            </a:b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Eating well</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Exercising / Wellness activities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Getting enough sleep</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Bathing &amp; hygiene</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Health care (i.e. doctor’s visit)</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Balancing bank account</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Relaxation &amp; hobbies</a:t>
            </a:r>
            <a:endParaRPr>
              <a:solidFill>
                <a:schemeClr val="lt1"/>
              </a:solidFill>
              <a:latin typeface="Open Sans"/>
              <a:ea typeface="Open Sans"/>
              <a:cs typeface="Open Sans"/>
              <a:sym typeface="Open Sans"/>
            </a:endParaRPr>
          </a:p>
        </p:txBody>
      </p:sp>
      <p:sp>
        <p:nvSpPr>
          <p:cNvPr id="126" name="Google Shape;126;p17"/>
          <p:cNvSpPr/>
          <p:nvPr/>
        </p:nvSpPr>
        <p:spPr>
          <a:xfrm>
            <a:off x="3062700" y="1316425"/>
            <a:ext cx="3018600" cy="4413300"/>
          </a:xfrm>
          <a:prstGeom prst="flowChartAlternateProcess">
            <a:avLst/>
          </a:prstGeom>
          <a:solidFill>
            <a:srgbClr val="714E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Open Sans"/>
                <a:ea typeface="Open Sans"/>
                <a:cs typeface="Open Sans"/>
                <a:sym typeface="Open Sans"/>
              </a:rPr>
              <a:t>SCHOOL/COLLEGE</a:t>
            </a:r>
            <a:br>
              <a:rPr b="1" lang="en-US">
                <a:solidFill>
                  <a:schemeClr val="lt1"/>
                </a:solidFill>
                <a:latin typeface="Open Sans"/>
                <a:ea typeface="Open Sans"/>
                <a:cs typeface="Open Sans"/>
                <a:sym typeface="Open Sans"/>
              </a:rPr>
            </a:b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Going to class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Doing class readings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Studying for tests/exams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Doing homework/ assignments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Writing papers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Starting long-term projects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Finding a study group</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Talking to an instructor or TA</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Making an advising appointment</a:t>
            </a:r>
            <a:endParaRPr>
              <a:solidFill>
                <a:schemeClr val="lt1"/>
              </a:solidFill>
              <a:latin typeface="Open Sans"/>
              <a:ea typeface="Open Sans"/>
              <a:cs typeface="Open Sans"/>
              <a:sym typeface="Open Sans"/>
            </a:endParaRPr>
          </a:p>
        </p:txBody>
      </p:sp>
      <p:sp>
        <p:nvSpPr>
          <p:cNvPr id="127" name="Google Shape;127;p17"/>
          <p:cNvSpPr/>
          <p:nvPr/>
        </p:nvSpPr>
        <p:spPr>
          <a:xfrm>
            <a:off x="6247275" y="1316425"/>
            <a:ext cx="2770800" cy="3284700"/>
          </a:xfrm>
          <a:prstGeom prst="flowChartAlternateProcess">
            <a:avLst/>
          </a:prstGeom>
          <a:solidFill>
            <a:srgbClr val="741B4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Open Sans"/>
                <a:ea typeface="Open Sans"/>
                <a:cs typeface="Open Sans"/>
                <a:sym typeface="Open Sans"/>
              </a:rPr>
              <a:t>SHOPPING/HOME/</a:t>
            </a:r>
            <a:br>
              <a:rPr b="1" lang="en-US">
                <a:solidFill>
                  <a:schemeClr val="lt1"/>
                </a:solidFill>
                <a:latin typeface="Open Sans"/>
                <a:ea typeface="Open Sans"/>
                <a:cs typeface="Open Sans"/>
                <a:sym typeface="Open Sans"/>
              </a:rPr>
            </a:br>
            <a:r>
              <a:rPr b="1" lang="en-US">
                <a:solidFill>
                  <a:schemeClr val="lt1"/>
                </a:solidFill>
                <a:latin typeface="Open Sans"/>
                <a:ea typeface="Open Sans"/>
                <a:cs typeface="Open Sans"/>
                <a:sym typeface="Open Sans"/>
              </a:rPr>
              <a:t>MAINTENANCE</a:t>
            </a:r>
            <a:br>
              <a:rPr b="1" lang="en-US">
                <a:solidFill>
                  <a:schemeClr val="lt1"/>
                </a:solidFill>
                <a:latin typeface="Open Sans"/>
                <a:ea typeface="Open Sans"/>
                <a:cs typeface="Open Sans"/>
                <a:sym typeface="Open Sans"/>
              </a:rPr>
            </a:b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Paying bills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Getting financial aid taken care of (i.e. FAFSA, forms, etc)</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Doing laundry</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Cleaning</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Grocery shopping</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Doing dishes</a:t>
            </a:r>
            <a:endParaRPr>
              <a:solidFill>
                <a:schemeClr val="lt1"/>
              </a:solidFill>
              <a:latin typeface="Open Sans"/>
              <a:ea typeface="Open Sans"/>
              <a:cs typeface="Open Sans"/>
              <a:sym typeface="Open Sans"/>
            </a:endParaRPr>
          </a:p>
        </p:txBody>
      </p:sp>
      <p:sp>
        <p:nvSpPr>
          <p:cNvPr id="128" name="Google Shape;128;p17"/>
          <p:cNvSpPr/>
          <p:nvPr/>
        </p:nvSpPr>
        <p:spPr>
          <a:xfrm>
            <a:off x="125925" y="4719875"/>
            <a:ext cx="2770800" cy="1869900"/>
          </a:xfrm>
          <a:prstGeom prst="flowChartAlternateProcess">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Open Sans"/>
                <a:ea typeface="Open Sans"/>
                <a:cs typeface="Open Sans"/>
                <a:sym typeface="Open Sans"/>
              </a:rPr>
              <a:t>SOCIAL/RELATIONSHIPS</a:t>
            </a:r>
            <a:br>
              <a:rPr b="1" lang="en-US">
                <a:solidFill>
                  <a:schemeClr val="lt1"/>
                </a:solidFill>
                <a:latin typeface="Open Sans"/>
                <a:ea typeface="Open Sans"/>
                <a:cs typeface="Open Sans"/>
                <a:sym typeface="Open Sans"/>
              </a:rPr>
            </a:b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Talking with friends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Writing email responses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Socializing</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Calling relatives</a:t>
            </a:r>
            <a:endParaRPr>
              <a:solidFill>
                <a:schemeClr val="lt1"/>
              </a:solidFill>
              <a:latin typeface="Open Sans"/>
              <a:ea typeface="Open Sans"/>
              <a:cs typeface="Open Sans"/>
              <a:sym typeface="Open Sans"/>
            </a:endParaRPr>
          </a:p>
        </p:txBody>
      </p:sp>
      <p:sp>
        <p:nvSpPr>
          <p:cNvPr id="129" name="Google Shape;129;p17"/>
          <p:cNvSpPr/>
          <p:nvPr/>
        </p:nvSpPr>
        <p:spPr>
          <a:xfrm>
            <a:off x="6247275" y="4719875"/>
            <a:ext cx="2770800" cy="1869900"/>
          </a:xfrm>
          <a:prstGeom prst="flowChartAlternateProcess">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Open Sans"/>
                <a:ea typeface="Open Sans"/>
                <a:cs typeface="Open Sans"/>
                <a:sym typeface="Open Sans"/>
              </a:rPr>
              <a:t>WORK/CAREER</a:t>
            </a:r>
            <a:br>
              <a:rPr b="1" lang="en-US">
                <a:solidFill>
                  <a:schemeClr val="lt1"/>
                </a:solidFill>
                <a:latin typeface="Open Sans"/>
                <a:ea typeface="Open Sans"/>
                <a:cs typeface="Open Sans"/>
                <a:sym typeface="Open Sans"/>
              </a:rPr>
            </a:b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Going to work</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Applying to internships/jobs</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Preparing a resume</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US">
                <a:solidFill>
                  <a:schemeClr val="lt1"/>
                </a:solidFill>
                <a:latin typeface="Open Sans"/>
                <a:ea typeface="Open Sans"/>
                <a:cs typeface="Open Sans"/>
                <a:sym typeface="Open Sans"/>
              </a:rPr>
              <a:t>Studying for interviews</a:t>
            </a:r>
            <a:endParaRPr>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