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5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</p:sldIdLst>
  <p:sldSz cy="6858000" cx="9144000"/>
  <p:notesSz cx="9601200" cy="7315200"/>
  <p:embeddedFontLst>
    <p:embeddedFont>
      <p:font typeface="Arial Narrow"/>
      <p:regular r:id="rId42"/>
      <p:bold r:id="rId43"/>
      <p:italic r:id="rId44"/>
      <p:boldItalic r:id="rId4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6.xml"/><Relationship Id="rId20" Type="http://schemas.openxmlformats.org/officeDocument/2006/relationships/slide" Target="slides/slide16.xml"/><Relationship Id="rId42" Type="http://schemas.openxmlformats.org/officeDocument/2006/relationships/font" Target="fonts/ArialNarrow-regular.fntdata"/><Relationship Id="rId41" Type="http://schemas.openxmlformats.org/officeDocument/2006/relationships/slide" Target="slides/slide37.xml"/><Relationship Id="rId22" Type="http://schemas.openxmlformats.org/officeDocument/2006/relationships/slide" Target="slides/slide18.xml"/><Relationship Id="rId44" Type="http://schemas.openxmlformats.org/officeDocument/2006/relationships/font" Target="fonts/ArialNarrow-italic.fntdata"/><Relationship Id="rId21" Type="http://schemas.openxmlformats.org/officeDocument/2006/relationships/slide" Target="slides/slide17.xml"/><Relationship Id="rId43" Type="http://schemas.openxmlformats.org/officeDocument/2006/relationships/font" Target="fonts/ArialNarrow-bold.fntdata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45" Type="http://schemas.openxmlformats.org/officeDocument/2006/relationships/font" Target="fonts/ArialNarrow-bold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slide" Target="slides/slide31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37" Type="http://schemas.openxmlformats.org/officeDocument/2006/relationships/slide" Target="slides/slide33.xml"/><Relationship Id="rId14" Type="http://schemas.openxmlformats.org/officeDocument/2006/relationships/slide" Target="slides/slide10.xml"/><Relationship Id="rId36" Type="http://schemas.openxmlformats.org/officeDocument/2006/relationships/slide" Target="slides/slide32.xml"/><Relationship Id="rId17" Type="http://schemas.openxmlformats.org/officeDocument/2006/relationships/slide" Target="slides/slide13.xml"/><Relationship Id="rId39" Type="http://schemas.openxmlformats.org/officeDocument/2006/relationships/slide" Target="slides/slide35.xml"/><Relationship Id="rId16" Type="http://schemas.openxmlformats.org/officeDocument/2006/relationships/slide" Target="slides/slide12.xml"/><Relationship Id="rId38" Type="http://schemas.openxmlformats.org/officeDocument/2006/relationships/slide" Target="slides/slide34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155950" y="914400"/>
            <a:ext cx="3289300" cy="246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 txBox="1"/>
          <p:nvPr>
            <p:ph idx="1" type="body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2" name="Google Shape;52;p1:notes"/>
          <p:cNvSpPr/>
          <p:nvPr>
            <p:ph idx="2" type="sldImg"/>
          </p:nvPr>
        </p:nvSpPr>
        <p:spPr>
          <a:xfrm>
            <a:off x="3155950" y="914400"/>
            <a:ext cx="3289300" cy="246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79c8ec4f86_0_30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79c8ec4f86_0_3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g79c8ec4f86_0_3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853d6a7667_0_673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853d6a7667_0_673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g853d6a7667_0_673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79c8ec4f86_0_37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79c8ec4f86_0_37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g79c8ec4f86_0_37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853d6a7667_0_21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853d6a7667_0_21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g853d6a7667_0_21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d7e911fc13_0_145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d7e911fc13_0_145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gd7e911fc13_0_145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79c8ec4f86_0_44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" name="Google Shape;247;g79c8ec4f86_0_44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g79c8ec4f86_0_44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79c8ec4f86_0_51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" name="Google Shape;255;g79c8ec4f86_0_51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g79c8ec4f86_0_51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79c8ec4f86_0_58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" name="Google Shape;263;g79c8ec4f86_0_58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g79c8ec4f86_0_58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79c8ec4f86_1_0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Google Shape;271;g79c8ec4f86_1_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g79c8ec4f86_1_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79c8ec4f86_1_44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79c8ec4f86_1_44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g79c8ec4f86_1_44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d7e911fc13_0_77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d7e911fc13_0_77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gd7e911fc13_0_77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79c8ec4f86_1_30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79c8ec4f86_1_3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g79c8ec4f86_1_3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79c8ec4f86_1_51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5" name="Google Shape;295;g79c8ec4f86_1_51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g79c8ec4f86_1_51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79c8ec4f86_1_7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" name="Google Shape;303;g79c8ec4f86_1_7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g79c8ec4f86_1_7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79c8ec4f86_1_16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79c8ec4f86_1_16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g79c8ec4f86_1_16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g79c8ec4f86_1_23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9" name="Google Shape;319;g79c8ec4f86_1_23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g79c8ec4f86_1_23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d7e911fc13_0_152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d7e911fc13_0_152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gd7e911fc13_0_152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79c8ec4f86_1_80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Google Shape;335;g79c8ec4f86_1_8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g79c8ec4f86_1_8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g79c8ec4f86_1_58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3" name="Google Shape;343;g79c8ec4f86_1_58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g79c8ec4f86_1_58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79c8ec4f86_1_87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" name="Google Shape;351;g79c8ec4f86_1_87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g79c8ec4f86_1_87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79c8ec4f86_1_136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Google Shape;359;g79c8ec4f86_1_136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g79c8ec4f86_1_136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853d6a7667_0_792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853d6a7667_0_792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g853d6a7667_0_792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g79c8ec4f86_1_143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7" name="Google Shape;367;g79c8ec4f86_1_143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g79c8ec4f86_1_143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79c8ec4f86_1_122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5" name="Google Shape;375;g79c8ec4f86_1_122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" name="Google Shape;376;g79c8ec4f86_1_122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79c8ec4f86_1_164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3" name="Google Shape;383;g79c8ec4f86_1_164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g79c8ec4f86_1_164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g79cefa4876_0_0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1" name="Google Shape;391;g79cefa4876_0_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" name="Google Shape;392;g79cefa4876_0_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gd7e911fc13_0_159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9" name="Google Shape;399;gd7e911fc13_0_159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gd7e911fc13_0_159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gd7e911fc13_0_84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7" name="Google Shape;407;gd7e911fc13_0_84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8" name="Google Shape;408;gd7e911fc13_0_84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gd7e911fc13_0_91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5" name="Google Shape;415;gd7e911fc13_0_91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Give students time to schedule a time/day to do Part I of final project</a:t>
            </a:r>
            <a:endParaRPr/>
          </a:p>
        </p:txBody>
      </p:sp>
      <p:sp>
        <p:nvSpPr>
          <p:cNvPr id="416" name="Google Shape;416;gd7e911fc13_0_91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g79c8ec4f86_1_73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2" name="Google Shape;422;g79c8ec4f86_1_73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3" name="Google Shape;423;g79c8ec4f86_1_73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d7e911fc13_0_21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d7e911fc13_0_21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gd7e911fc13_0_21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d7e911fc13_0_29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d7e911fc13_0_29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gd7e911fc13_0_29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d7e911fc13_0_138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d7e911fc13_0_138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gd7e911fc13_0_138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85d5123eb3_0_2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85d5123eb3_0_2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85d5123eb3_0_2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79c8ec4f86_0_23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79c8ec4f86_0_23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g79c8ec4f86_0_23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853d6a7667_0_14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853d6a7667_0_14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g853d6a7667_0_14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/>
          <p:nvPr/>
        </p:nvSpPr>
        <p:spPr>
          <a:xfrm>
            <a:off x="0" y="0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algn="tl" flip="none" tx="0" sx="80000" ty="0" sy="8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"/>
          <p:cNvSpPr txBox="1"/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" type="subTitle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b="0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"/>
          <p:cNvSpPr txBox="1"/>
          <p:nvPr/>
        </p:nvSpPr>
        <p:spPr>
          <a:xfrm>
            <a:off x="685800" y="1330960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 B </a:t>
            </a:r>
            <a:r>
              <a:rPr lang="en-US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Spring</a:t>
            </a: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202</a:t>
            </a:r>
            <a:r>
              <a:rPr lang="en-US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/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" type="body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766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 b="0" sz="2600"/>
            </a:lvl1pPr>
            <a:lvl2pPr indent="-382269" lvl="1" marL="9144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Char char="▪"/>
              <a:defRPr sz="22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/>
          <p:nvPr>
            <p:ph type="title"/>
          </p:nvPr>
        </p:nvSpPr>
        <p:spPr>
          <a:xfrm>
            <a:off x="357762" y="438912"/>
            <a:ext cx="8405238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2 Content">
  <p:cSld name="Title and 2 Conten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357018" y="1362075"/>
            <a:ext cx="4114800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528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❖"/>
              <a:defRPr b="0" sz="2800"/>
            </a:lvl1pPr>
            <a:lvl2pPr indent="-39624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5" name="Google Shape;35;p5"/>
          <p:cNvSpPr txBox="1"/>
          <p:nvPr>
            <p:ph idx="2" type="body"/>
          </p:nvPr>
        </p:nvSpPr>
        <p:spPr>
          <a:xfrm>
            <a:off x="4648200" y="1362075"/>
            <a:ext cx="4114800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528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❖"/>
              <a:defRPr b="0" sz="2800"/>
            </a:lvl1pPr>
            <a:lvl2pPr indent="-39624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llEverywhere">
  <p:cSld name="PollEverywher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1" name="Google Shape;41;p7"/>
          <p:cNvSpPr/>
          <p:nvPr/>
        </p:nvSpPr>
        <p:spPr>
          <a:xfrm>
            <a:off x="0" y="206019"/>
            <a:ext cx="9144000" cy="1063981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" name="Google Shape;42;p7"/>
          <p:cNvSpPr/>
          <p:nvPr/>
        </p:nvSpPr>
        <p:spPr>
          <a:xfrm>
            <a:off x="6072845" y="540630"/>
            <a:ext cx="2829602" cy="479667"/>
          </a:xfrm>
          <a:prstGeom prst="roundRect">
            <a:avLst>
              <a:gd fmla="val 16667" name="adj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pollev.com/cse390b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7"/>
          <p:cNvSpPr txBox="1"/>
          <p:nvPr>
            <p:ph idx="1" type="body"/>
          </p:nvPr>
        </p:nvSpPr>
        <p:spPr>
          <a:xfrm>
            <a:off x="396875" y="1543855"/>
            <a:ext cx="8366125" cy="47902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766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 b="0" sz="2600"/>
            </a:lvl1pPr>
            <a:lvl2pPr indent="-382269" lvl="1" marL="9144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Char char="▪"/>
              <a:defRPr sz="22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pic>
        <p:nvPicPr>
          <p:cNvPr id="44" name="Google Shape;44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66650" y="337100"/>
            <a:ext cx="3816475" cy="88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377540" y="423282"/>
            <a:ext cx="83889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i="0">
                <a:solidFill>
                  <a:srgbClr val="00000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" type="body"/>
          </p:nvPr>
        </p:nvSpPr>
        <p:spPr>
          <a:xfrm>
            <a:off x="457200" y="1577340"/>
            <a:ext cx="397764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2766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/>
            </a:lvl1pPr>
            <a:lvl2pPr indent="-35433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2" type="body"/>
          </p:nvPr>
        </p:nvSpPr>
        <p:spPr>
          <a:xfrm>
            <a:off x="4709160" y="1577340"/>
            <a:ext cx="397764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2766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/>
            </a:lvl1pPr>
            <a:lvl2pPr indent="-35433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9525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Slide </a:t>
            </a: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7660" lvl="0" marL="45720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b="1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2269" lvl="1" marL="9144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1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" name="Google Shape;14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1"/>
          <p:cNvSpPr txBox="1"/>
          <p:nvPr/>
        </p:nvSpPr>
        <p:spPr>
          <a:xfrm>
            <a:off x="7428550" y="27425"/>
            <a:ext cx="17154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91425" spcFirstLastPara="1" rIns="91425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</a:t>
            </a: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Spring </a:t>
            </a:r>
            <a:r>
              <a:rPr b="0" i="0" lang="en-US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202</a:t>
            </a: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11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"/>
          <p:cNvSpPr txBox="1"/>
          <p:nvPr/>
        </p:nvSpPr>
        <p:spPr>
          <a:xfrm>
            <a:off x="2703525" y="27425"/>
            <a:ext cx="42324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91425" spcFirstLastPara="1" rIns="91425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L1</a:t>
            </a: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r>
              <a:rPr b="0" i="0" lang="en-US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Midterm Reflection, </a:t>
            </a: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Compiler Wrap Up, Design, &amp; Final Project</a:t>
            </a:r>
            <a:endParaRPr b="0" i="0" sz="11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5" Type="http://schemas.openxmlformats.org/officeDocument/2006/relationships/image" Target="../media/image7.png"/><Relationship Id="rId6" Type="http://schemas.openxmlformats.org/officeDocument/2006/relationships/image" Target="../media/image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5" Type="http://schemas.openxmlformats.org/officeDocument/2006/relationships/image" Target="../media/image7.png"/><Relationship Id="rId6" Type="http://schemas.openxmlformats.org/officeDocument/2006/relationships/image" Target="../media/image6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1" Type="http://schemas.openxmlformats.org/officeDocument/2006/relationships/hyperlink" Target="https://en.unesco.org/news/new-report-global-broadband-access-underscores-urgent-need-reach-half-world-still-unconnected" TargetMode="External"/><Relationship Id="rId10" Type="http://schemas.openxmlformats.org/officeDocument/2006/relationships/hyperlink" Target="https://www.w3.org/WAI/fundamentals/accessibility-intro/" TargetMode="External"/><Relationship Id="rId13" Type="http://schemas.openxmlformats.org/officeDocument/2006/relationships/hyperlink" Target="https://www.technologyreview.com/2020/07/17/1005396/predictive-policing-algorithms-racist-dismantled-machine-learning-bias-criminal-justice/" TargetMode="External"/><Relationship Id="rId12" Type="http://schemas.openxmlformats.org/officeDocument/2006/relationships/hyperlink" Target="https://sitn.hms.harvard.edu/flash/2020/racial-discrimination-in-face-recognition-technology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Relationship Id="rId3" Type="http://schemas.openxmlformats.org/officeDocument/2006/relationships/hyperlink" Target="https://peopleofcolorintech.com/career-growth/black-people-have-always-been-ux-designers-space-making-is-an-iterative-design-process/" TargetMode="External"/><Relationship Id="rId4" Type="http://schemas.openxmlformats.org/officeDocument/2006/relationships/hyperlink" Target="https://www.researchgate.net/publication/221096189_Fundamentals_of_Inclusive_HCI_Design" TargetMode="External"/><Relationship Id="rId9" Type="http://schemas.openxmlformats.org/officeDocument/2006/relationships/hyperlink" Target="http://universaldesign.ie/What-is-Universal-Design/" TargetMode="External"/><Relationship Id="rId5" Type="http://schemas.openxmlformats.org/officeDocument/2006/relationships/hyperlink" Target="https://www.youtube.com/watch?v=-iccWRhKZa8" TargetMode="External"/><Relationship Id="rId6" Type="http://schemas.openxmlformats.org/officeDocument/2006/relationships/hyperlink" Target="https://www.animikii.com/news/move-slow-and-empower-people-animikii-s-approach-to-indigenous-technology" TargetMode="External"/><Relationship Id="rId7" Type="http://schemas.openxmlformats.org/officeDocument/2006/relationships/hyperlink" Target="https://www.cs.washington.edu/diversity/workshop" TargetMode="External"/><Relationship Id="rId8" Type="http://schemas.openxmlformats.org/officeDocument/2006/relationships/hyperlink" Target="https://medium.com/@danewesolko/the-theory-of-affordances-cb51fd138b3e#:~:text=Affordances%20were%20first%20observed%20by,of%20a%20desired%20action." TargetMode="Externa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5" Type="http://schemas.openxmlformats.org/officeDocument/2006/relationships/image" Target="../media/image7.png"/><Relationship Id="rId6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/>
          <p:nvPr>
            <p:ph type="ctrTitle"/>
          </p:nvPr>
        </p:nvSpPr>
        <p:spPr>
          <a:xfrm>
            <a:off x="685800" y="2043575"/>
            <a:ext cx="8281500" cy="14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Midterm Reflection, Compiler Wrap up, Design, &amp; Final Project</a:t>
            </a:r>
            <a:br>
              <a:rPr lang="en-US"/>
            </a:br>
            <a:br>
              <a:rPr lang="en-US"/>
            </a:br>
            <a:r>
              <a:rPr b="0" i="1" lang="en-US" sz="3000"/>
              <a:t> </a:t>
            </a:r>
            <a:endParaRPr b="0" i="1" sz="3000"/>
          </a:p>
        </p:txBody>
      </p:sp>
      <p:sp>
        <p:nvSpPr>
          <p:cNvPr id="55" name="Google Shape;55;p9"/>
          <p:cNvSpPr txBox="1"/>
          <p:nvPr>
            <p:ph idx="1" type="subTitle"/>
          </p:nvPr>
        </p:nvSpPr>
        <p:spPr>
          <a:xfrm>
            <a:off x="685800" y="5305949"/>
            <a:ext cx="7772400" cy="11405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/>
              <a:t>Midterm Redo Reflection, </a:t>
            </a:r>
            <a:r>
              <a:rPr lang="en-US" sz="2400"/>
              <a:t>Two-Tier Compilation, Design and Computing, Final Project Overview</a:t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sz="16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i="1" lang="en-US" sz="1200">
                <a:solidFill>
                  <a:srgbClr val="666666"/>
                </a:solidFill>
              </a:rPr>
              <a:t>Significant material adapted from www.nand2tetris.org. © Noam Nisan and Shimon Schocken.</a:t>
            </a:r>
            <a:endParaRPr i="1" sz="1200">
              <a:solidFill>
                <a:srgbClr val="666666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8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Compiling Code: Two tier</a:t>
            </a:r>
            <a:endParaRPr/>
          </a:p>
        </p:txBody>
      </p:sp>
      <p:sp>
        <p:nvSpPr>
          <p:cNvPr id="171" name="Google Shape;171;p18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Compiler’s job is to translate high-level language (e.g. Java) to an </a:t>
            </a:r>
            <a:r>
              <a:rPr lang="en-US"/>
              <a:t>intermediate</a:t>
            </a:r>
            <a:r>
              <a:rPr lang="en-US"/>
              <a:t> language (e.g. JVM byte code) which is then run on a virtual machine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If a new machine architecture needs to be supported, have to reimplement the virtual machine to run on the new hardware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From the programmer’s perspective, nothing changes at all between different architectures</a:t>
            </a:r>
            <a:endParaRPr/>
          </a:p>
        </p:txBody>
      </p:sp>
      <p:sp>
        <p:nvSpPr>
          <p:cNvPr id="172" name="Google Shape;172;p18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9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Compiling Code: Two Tier</a:t>
            </a:r>
            <a:endParaRPr/>
          </a:p>
        </p:txBody>
      </p:sp>
      <p:sp>
        <p:nvSpPr>
          <p:cNvPr id="179" name="Google Shape;179;p19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0" name="Google Shape;180;p19"/>
          <p:cNvSpPr/>
          <p:nvPr/>
        </p:nvSpPr>
        <p:spPr>
          <a:xfrm>
            <a:off x="3853200" y="131617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High-Level Program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9"/>
          <p:cNvSpPr/>
          <p:nvPr/>
        </p:nvSpPr>
        <p:spPr>
          <a:xfrm>
            <a:off x="143140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Device A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19"/>
          <p:cNvSpPr/>
          <p:nvPr/>
        </p:nvSpPr>
        <p:spPr>
          <a:xfrm>
            <a:off x="315742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Device B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19"/>
          <p:cNvSpPr/>
          <p:nvPr/>
        </p:nvSpPr>
        <p:spPr>
          <a:xfrm>
            <a:off x="488345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Device C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9"/>
          <p:cNvSpPr/>
          <p:nvPr/>
        </p:nvSpPr>
        <p:spPr>
          <a:xfrm>
            <a:off x="664837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Device D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5" name="Google Shape;18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80153" y="5677163"/>
            <a:ext cx="940146" cy="921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82696" y="5641432"/>
            <a:ext cx="1129373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074482" y="5641432"/>
            <a:ext cx="1005726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897270" y="5641432"/>
            <a:ext cx="1023326" cy="993143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19"/>
          <p:cNvSpPr/>
          <p:nvPr/>
        </p:nvSpPr>
        <p:spPr>
          <a:xfrm rot="2397614">
            <a:off x="2810681" y="3016482"/>
            <a:ext cx="398439" cy="1982788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9"/>
          <p:cNvSpPr/>
          <p:nvPr/>
        </p:nvSpPr>
        <p:spPr>
          <a:xfrm>
            <a:off x="1885300" y="3569900"/>
            <a:ext cx="1397400" cy="4566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VM Translator</a:t>
            </a: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A</a:t>
            </a: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9"/>
          <p:cNvSpPr/>
          <p:nvPr/>
        </p:nvSpPr>
        <p:spPr>
          <a:xfrm rot="1255186">
            <a:off x="3630048" y="3430334"/>
            <a:ext cx="398252" cy="1522683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9"/>
          <p:cNvSpPr/>
          <p:nvPr/>
        </p:nvSpPr>
        <p:spPr>
          <a:xfrm rot="-1351817">
            <a:off x="5292795" y="3493855"/>
            <a:ext cx="398516" cy="1436286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9"/>
          <p:cNvSpPr/>
          <p:nvPr/>
        </p:nvSpPr>
        <p:spPr>
          <a:xfrm rot="-2826317">
            <a:off x="6035379" y="2889219"/>
            <a:ext cx="398441" cy="220741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9"/>
          <p:cNvSpPr/>
          <p:nvPr/>
        </p:nvSpPr>
        <p:spPr>
          <a:xfrm>
            <a:off x="3853200" y="279375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Intermediate</a:t>
            </a: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 Program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19"/>
          <p:cNvSpPr/>
          <p:nvPr/>
        </p:nvSpPr>
        <p:spPr>
          <a:xfrm>
            <a:off x="3069000" y="4077638"/>
            <a:ext cx="1397400" cy="4566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VM Translator</a:t>
            </a: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B</a:t>
            </a: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19"/>
          <p:cNvSpPr/>
          <p:nvPr/>
        </p:nvSpPr>
        <p:spPr>
          <a:xfrm>
            <a:off x="4727050" y="4077638"/>
            <a:ext cx="1397400" cy="4566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VM Translator</a:t>
            </a: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C</a:t>
            </a: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19"/>
          <p:cNvSpPr/>
          <p:nvPr/>
        </p:nvSpPr>
        <p:spPr>
          <a:xfrm>
            <a:off x="5805250" y="3472338"/>
            <a:ext cx="1397400" cy="4566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VM Translator</a:t>
            </a: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D</a:t>
            </a: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19"/>
          <p:cNvSpPr/>
          <p:nvPr/>
        </p:nvSpPr>
        <p:spPr>
          <a:xfrm>
            <a:off x="4372950" y="1927278"/>
            <a:ext cx="398100" cy="8664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9"/>
          <p:cNvSpPr/>
          <p:nvPr/>
        </p:nvSpPr>
        <p:spPr>
          <a:xfrm>
            <a:off x="4101888" y="2075313"/>
            <a:ext cx="940200" cy="4566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Compiler for VM</a:t>
            </a: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9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0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JVM: Java virtual machine</a:t>
            </a:r>
            <a:endParaRPr/>
          </a:p>
        </p:txBody>
      </p:sp>
      <p:sp>
        <p:nvSpPr>
          <p:cNvPr id="207" name="Google Shape;207;p20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Since it is a “virtual” machine, it isn’t actually the hardware on your laptop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There is further translation that happens between the JVM and your hardware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Runs JVM Byte Code, an intermediate assembly-like set of instructions that Java is compiled into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A “stack” machine, meaning operations/data revolve around heavy use of a stack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This is a bit different concept than our hardware’s organization, which focuses on the use of registers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Read up on it if you are interested!! A different way of thinking about hardware </a:t>
            </a:r>
            <a:endParaRPr/>
          </a:p>
        </p:txBody>
      </p:sp>
      <p:sp>
        <p:nvSpPr>
          <p:cNvPr id="208" name="Google Shape;208;p20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1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JVM</a:t>
            </a:r>
            <a:endParaRPr/>
          </a:p>
        </p:txBody>
      </p:sp>
      <p:sp>
        <p:nvSpPr>
          <p:cNvPr id="215" name="Google Shape;215;p21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6" name="Google Shape;216;p21"/>
          <p:cNvSpPr/>
          <p:nvPr/>
        </p:nvSpPr>
        <p:spPr>
          <a:xfrm>
            <a:off x="3853200" y="131617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Java Code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21"/>
          <p:cNvSpPr/>
          <p:nvPr/>
        </p:nvSpPr>
        <p:spPr>
          <a:xfrm>
            <a:off x="143140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Device A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21"/>
          <p:cNvSpPr/>
          <p:nvPr/>
        </p:nvSpPr>
        <p:spPr>
          <a:xfrm>
            <a:off x="315742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Device B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21"/>
          <p:cNvSpPr/>
          <p:nvPr/>
        </p:nvSpPr>
        <p:spPr>
          <a:xfrm>
            <a:off x="488345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Device C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21"/>
          <p:cNvSpPr/>
          <p:nvPr/>
        </p:nvSpPr>
        <p:spPr>
          <a:xfrm>
            <a:off x="664837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Device D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1" name="Google Shape;22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80153" y="5677163"/>
            <a:ext cx="940146" cy="921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222" name="Google Shape;222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82696" y="5641432"/>
            <a:ext cx="1129373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223" name="Google Shape;223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074482" y="5641432"/>
            <a:ext cx="1005726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Google Shape;224;p2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897270" y="5641432"/>
            <a:ext cx="1023326" cy="993143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Google Shape;225;p21"/>
          <p:cNvSpPr/>
          <p:nvPr/>
        </p:nvSpPr>
        <p:spPr>
          <a:xfrm rot="2397614">
            <a:off x="2810681" y="3016482"/>
            <a:ext cx="398439" cy="1982788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21"/>
          <p:cNvSpPr/>
          <p:nvPr/>
        </p:nvSpPr>
        <p:spPr>
          <a:xfrm>
            <a:off x="1885300" y="3569900"/>
            <a:ext cx="1397400" cy="4566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JVM Runtime for A</a:t>
            </a: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21"/>
          <p:cNvSpPr/>
          <p:nvPr/>
        </p:nvSpPr>
        <p:spPr>
          <a:xfrm rot="1255186">
            <a:off x="3630048" y="3430334"/>
            <a:ext cx="398252" cy="1522683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21"/>
          <p:cNvSpPr/>
          <p:nvPr/>
        </p:nvSpPr>
        <p:spPr>
          <a:xfrm rot="-1351817">
            <a:off x="5292795" y="3493855"/>
            <a:ext cx="398516" cy="1436286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21"/>
          <p:cNvSpPr/>
          <p:nvPr/>
        </p:nvSpPr>
        <p:spPr>
          <a:xfrm rot="-2826317">
            <a:off x="6035379" y="2889219"/>
            <a:ext cx="398441" cy="220741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21"/>
          <p:cNvSpPr/>
          <p:nvPr/>
        </p:nvSpPr>
        <p:spPr>
          <a:xfrm>
            <a:off x="3853200" y="279375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JVM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21"/>
          <p:cNvSpPr/>
          <p:nvPr/>
        </p:nvSpPr>
        <p:spPr>
          <a:xfrm>
            <a:off x="3069000" y="4077638"/>
            <a:ext cx="1397400" cy="4566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JVM Runtime</a:t>
            </a: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B</a:t>
            </a: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21"/>
          <p:cNvSpPr/>
          <p:nvPr/>
        </p:nvSpPr>
        <p:spPr>
          <a:xfrm>
            <a:off x="4727050" y="4077638"/>
            <a:ext cx="1397400" cy="4566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JVM Runtime</a:t>
            </a: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C</a:t>
            </a: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21"/>
          <p:cNvSpPr/>
          <p:nvPr/>
        </p:nvSpPr>
        <p:spPr>
          <a:xfrm>
            <a:off x="5805250" y="3472338"/>
            <a:ext cx="1397400" cy="4566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JVM Runtime</a:t>
            </a: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D</a:t>
            </a: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21"/>
          <p:cNvSpPr/>
          <p:nvPr/>
        </p:nvSpPr>
        <p:spPr>
          <a:xfrm>
            <a:off x="4372950" y="1927278"/>
            <a:ext cx="398100" cy="8664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21"/>
          <p:cNvSpPr/>
          <p:nvPr/>
        </p:nvSpPr>
        <p:spPr>
          <a:xfrm>
            <a:off x="4101888" y="2075313"/>
            <a:ext cx="940200" cy="4566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Java Compiler</a:t>
            </a: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21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2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243" name="Google Shape;243;p22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Midterm Redo Discussion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Two tier compilation</a:t>
            </a:r>
            <a:br>
              <a:rPr lang="en-US">
                <a:solidFill>
                  <a:srgbClr val="000000"/>
                </a:solidFill>
              </a:rPr>
            </a:br>
            <a:endParaRPr>
              <a:solidFill>
                <a:srgbClr val="000000"/>
              </a:solidFill>
            </a:endParaRPr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Design</a:t>
            </a:r>
            <a:endParaRPr b="1">
              <a:solidFill>
                <a:srgbClr val="4B2A85"/>
              </a:solidFill>
            </a:endParaRPr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420"/>
              <a:buChar char="▪"/>
            </a:pPr>
            <a:r>
              <a:rPr b="1" lang="en-US">
                <a:solidFill>
                  <a:srgbClr val="4B2A85"/>
                </a:solidFill>
              </a:rPr>
              <a:t>What is design?</a:t>
            </a:r>
            <a:endParaRPr b="1">
              <a:solidFill>
                <a:srgbClr val="4B2A85"/>
              </a:solidFill>
            </a:endParaRPr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20"/>
              <a:buChar char="▪"/>
            </a:pPr>
            <a:r>
              <a:rPr lang="en-US">
                <a:solidFill>
                  <a:srgbClr val="000000"/>
                </a:solidFill>
              </a:rPr>
              <a:t>Design in computing</a:t>
            </a:r>
            <a:endParaRPr>
              <a:solidFill>
                <a:srgbClr val="000000"/>
              </a:solidFill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441960" lvl="0" marL="4572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Final Project Overview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 sz="2200"/>
          </a:p>
          <a:p>
            <a:pPr indent="-243840" lvl="1" marL="8001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22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3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is design?</a:t>
            </a:r>
            <a:endParaRPr/>
          </a:p>
        </p:txBody>
      </p:sp>
      <p:sp>
        <p:nvSpPr>
          <p:cNvPr id="251" name="Google Shape;251;p23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Could come up with thousands of different definitions!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In breakout rooms, let’s talk about what we think “design” is (not necessarily specific to computing)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Can come up with multiple different definitions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Draw from your personal experiences: what do you associate the word design with?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Try to pick out broad themes from specific thoughts!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It’s ok if your broad themes aren’t perfect or don’t fit all situations, that would probably be an impossible task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Write these down so you can remember them when you share out!</a:t>
            </a:r>
            <a:endParaRPr/>
          </a:p>
        </p:txBody>
      </p:sp>
      <p:sp>
        <p:nvSpPr>
          <p:cNvPr id="252" name="Google Shape;252;p23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4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is design? Some thoughts</a:t>
            </a:r>
            <a:endParaRPr/>
          </a:p>
        </p:txBody>
      </p:sp>
      <p:sp>
        <p:nvSpPr>
          <p:cNvPr id="259" name="Google Shape;259;p24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One possible definition: the way something works, including how someone uses it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Almost always includes some element of interaction!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Design could have different definitions/goals/interpretations in different contexts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It’s also not always about the end-user of a product; for example, you might design a codebase so that it’s easier to maintain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Another idea: everything we create has design, but there is a range to how intentional the design of something is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Could be completely forgotten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Could be focused on throughout the creation of something</a:t>
            </a:r>
            <a:endParaRPr/>
          </a:p>
        </p:txBody>
      </p:sp>
      <p:sp>
        <p:nvSpPr>
          <p:cNvPr id="260" name="Google Shape;260;p24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5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Why talk about design</a:t>
            </a:r>
            <a:endParaRPr/>
          </a:p>
        </p:txBody>
      </p:sp>
      <p:sp>
        <p:nvSpPr>
          <p:cNvPr id="267" name="Google Shape;267;p25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If design is “</a:t>
            </a:r>
            <a:r>
              <a:rPr lang="en-US"/>
              <a:t>the way something works, including how someone uses it” then it dictates the interactions between us and, well, everything!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Those interactions have a range of consequences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Some can be super positive: when you go to a website and you are easily able to find all the information you need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Some can be not ideal but fairly harmless: if a person can’t easily drink from a certain cup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Some can be really harmful: if a person can’t easily use emergency equipment</a:t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25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26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Why talk about design</a:t>
            </a:r>
            <a:endParaRPr/>
          </a:p>
        </p:txBody>
      </p:sp>
      <p:sp>
        <p:nvSpPr>
          <p:cNvPr id="275" name="Google Shape;275;p26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20230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Even less than ideal but seemingly harmless interactions can have real impact on people, especially if repeated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Not being able to use one door might be annoying for that moment/day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Not being able to use almost any door you see is going to make you feel really unwelcome in society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0230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How can things be designed to create more positive reactions for more people while mitigating negative interactions?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Tough question in a world with so many different/diverse people!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0230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What accountability should there be for more harmful interactions caused by the design of something?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 A big question w/a messy web of answers in our society</a:t>
            </a:r>
            <a:endParaRPr/>
          </a:p>
        </p:txBody>
      </p:sp>
      <p:sp>
        <p:nvSpPr>
          <p:cNvPr id="276" name="Google Shape;276;p26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27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An Aside:</a:t>
            </a:r>
            <a:r>
              <a:rPr lang="en-US"/>
              <a:t> Bias</a:t>
            </a:r>
            <a:endParaRPr/>
          </a:p>
        </p:txBody>
      </p:sp>
      <p:sp>
        <p:nvSpPr>
          <p:cNvPr id="283" name="Google Shape;283;p27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Biases are the beliefs we have, often formed by our experiences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Can be </a:t>
            </a:r>
            <a:r>
              <a:rPr b="1" lang="en-US"/>
              <a:t>explicit</a:t>
            </a:r>
            <a:r>
              <a:rPr lang="en-US"/>
              <a:t>: we </a:t>
            </a:r>
            <a:r>
              <a:rPr lang="en-US"/>
              <a:t>consciously</a:t>
            </a:r>
            <a:r>
              <a:rPr lang="en-US"/>
              <a:t> have a belief about something and it may intentionally impact us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Can be </a:t>
            </a:r>
            <a:r>
              <a:rPr b="1" lang="en-US"/>
              <a:t>implicit</a:t>
            </a:r>
            <a:r>
              <a:rPr lang="en-US"/>
              <a:t>: beliefs that are </a:t>
            </a:r>
            <a:r>
              <a:rPr lang="en-US"/>
              <a:t>unconscious</a:t>
            </a:r>
            <a:r>
              <a:rPr lang="en-US"/>
              <a:t> or impact us unintentionally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We all have bias, and it is not inherently “good” or “bad”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Can have both potentially beneficial and potentially harmful consequences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“Eliminating” bias is not a realistic goal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Attempting to mitigate negative consequences that come from bias is more realistic</a:t>
            </a:r>
            <a:endParaRPr/>
          </a:p>
        </p:txBody>
      </p:sp>
      <p:sp>
        <p:nvSpPr>
          <p:cNvPr id="284" name="Google Shape;284;p27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62" name="Google Shape;62;p10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Midterm Redo Discussion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Two tier compilation</a:t>
            </a:r>
            <a:br>
              <a:rPr lang="en-US">
                <a:solidFill>
                  <a:srgbClr val="000000"/>
                </a:solidFill>
              </a:rPr>
            </a:br>
            <a:endParaRPr>
              <a:solidFill>
                <a:srgbClr val="000000"/>
              </a:solidFill>
            </a:endParaRPr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Design</a:t>
            </a:r>
            <a:endParaRPr>
              <a:solidFill>
                <a:srgbClr val="000000"/>
              </a:solidFill>
            </a:endParaRPr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20"/>
              <a:buChar char="▪"/>
            </a:pPr>
            <a:r>
              <a:rPr lang="en-US">
                <a:solidFill>
                  <a:srgbClr val="000000"/>
                </a:solidFill>
              </a:rPr>
              <a:t>What is design?</a:t>
            </a:r>
            <a:endParaRPr>
              <a:solidFill>
                <a:srgbClr val="000000"/>
              </a:solidFill>
            </a:endParaRPr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20"/>
              <a:buChar char="▪"/>
            </a:pPr>
            <a:r>
              <a:rPr lang="en-US">
                <a:solidFill>
                  <a:srgbClr val="000000"/>
                </a:solidFill>
              </a:rPr>
              <a:t>Design in computing</a:t>
            </a:r>
            <a:endParaRPr>
              <a:solidFill>
                <a:srgbClr val="000000"/>
              </a:solidFill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441960" lvl="0" marL="4572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Final Project Overview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 sz="2200"/>
          </a:p>
          <a:p>
            <a:pPr indent="-243840" lvl="1" marL="8001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0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28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Designer’s Bias</a:t>
            </a:r>
            <a:endParaRPr/>
          </a:p>
        </p:txBody>
      </p:sp>
      <p:sp>
        <p:nvSpPr>
          <p:cNvPr id="291" name="Google Shape;291;p28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20230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Things are usually designed for a “typical user”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0230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People often think of the “typical user” as someone who is similar to them or those they are close to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An example of the influence of their </a:t>
            </a:r>
            <a:r>
              <a:rPr i="1" lang="en-US"/>
              <a:t>biases</a:t>
            </a:r>
            <a:r>
              <a:rPr lang="en-US"/>
              <a:t>  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This often happens </a:t>
            </a:r>
            <a:r>
              <a:rPr lang="en-US"/>
              <a:t>subconsciously!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0230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Even if we try to think beyond what is comfortable/familiar to us, it is unlike we will remove bias from the design process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Opinions about what something “should” do are inherently biased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0230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Ideally we would develop processes that mitigate the negative effects of biases as much as possible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Remember that biases can be both known (explicit) and unknown (implicit)</a:t>
            </a:r>
            <a:endParaRPr/>
          </a:p>
        </p:txBody>
      </p:sp>
      <p:sp>
        <p:nvSpPr>
          <p:cNvPr id="292" name="Google Shape;292;p28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9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 few ideas related to bias and design</a:t>
            </a:r>
            <a:endParaRPr/>
          </a:p>
        </p:txBody>
      </p:sp>
      <p:sp>
        <p:nvSpPr>
          <p:cNvPr id="299" name="Google Shape;299;p29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Following slides include some ideas and frameworks people have come up with related to bias and design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Not meant to be the “most important” ideas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Think of it more as a few reference points that you can read/learn more about beyond this lecture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Discussions about bias and design are very nuanced and constantly evolving!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None “solve” these issues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But they can be used to think about them and build better practices</a:t>
            </a:r>
            <a:endParaRPr/>
          </a:p>
        </p:txBody>
      </p:sp>
      <p:sp>
        <p:nvSpPr>
          <p:cNvPr id="300" name="Google Shape;300;p29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30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Universal Design</a:t>
            </a:r>
            <a:endParaRPr/>
          </a:p>
        </p:txBody>
      </p:sp>
      <p:sp>
        <p:nvSpPr>
          <p:cNvPr id="307" name="Google Shape;307;p30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20230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Big idea: design things that can be used by as many people as easily as possible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0230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Designing things that work well for a wide range of people includes those who might usually be excluded, but it also has the potential to benefit everyone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For example, some people might need captions to watch a video, others might not. Including captions with a video has the potential to benefit both groups!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0230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End goal of including “everyone” is nearly impossible, but it’s the process that is produced by this goal that leads to better designed things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0230" lvl="0" marL="457200" rtl="0" algn="l">
              <a:spcBef>
                <a:spcPts val="520"/>
              </a:spcBef>
              <a:spcAft>
                <a:spcPts val="0"/>
              </a:spcAft>
              <a:buClr>
                <a:schemeClr val="hlink"/>
              </a:buClr>
              <a:buSzPct val="60000"/>
              <a:buChar char="●"/>
            </a:pPr>
            <a:r>
              <a:rPr lang="en-US"/>
              <a:t>One slide does not do this topic justice!</a:t>
            </a:r>
            <a:endParaRPr/>
          </a:p>
        </p:txBody>
      </p:sp>
      <p:sp>
        <p:nvSpPr>
          <p:cNvPr id="308" name="Google Shape;308;p30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1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Inclusive Design</a:t>
            </a:r>
            <a:endParaRPr/>
          </a:p>
        </p:txBody>
      </p:sp>
      <p:sp>
        <p:nvSpPr>
          <p:cNvPr id="315" name="Google Shape;315;p31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Including as diverse a range of perspectives when designing something as possible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Similar to universal design, but you may offer different solutions for different types of people (rather than one solution for everyone)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“Including” a diverse perspective does not just mean having a diverse team of people. It means seriously acknowledging/valuing a diversity of opinions and experiences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Idea is that if you prioritize diverse perspectives, especially those that have been typically </a:t>
            </a:r>
            <a:r>
              <a:rPr lang="en-US"/>
              <a:t>excluded, it will lead to things that benefit more people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Clr>
                <a:schemeClr val="hlink"/>
              </a:buClr>
              <a:buSzPts val="1560"/>
              <a:buChar char="●"/>
            </a:pPr>
            <a:r>
              <a:rPr lang="en-US"/>
              <a:t>One slide does not do this topic justice!</a:t>
            </a:r>
            <a:endParaRPr/>
          </a:p>
        </p:txBody>
      </p:sp>
      <p:sp>
        <p:nvSpPr>
          <p:cNvPr id="316" name="Google Shape;316;p31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32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Affordance Theory</a:t>
            </a:r>
            <a:endParaRPr/>
          </a:p>
        </p:txBody>
      </p:sp>
      <p:sp>
        <p:nvSpPr>
          <p:cNvPr id="323" name="Google Shape;323;p32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12801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Way of thinking about things around us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2801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Things provide different affordances to people</a:t>
            </a:r>
            <a:endParaRPr/>
          </a:p>
          <a:p>
            <a:pPr indent="-359219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A way of defining what the capabilities of something are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2801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Can group these affordances into different categories:</a:t>
            </a:r>
            <a:endParaRPr/>
          </a:p>
          <a:p>
            <a:pPr indent="-359219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What affordances does someone think/perceive something provides them?</a:t>
            </a:r>
            <a:endParaRPr/>
          </a:p>
          <a:p>
            <a:pPr indent="-359219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What affordances does something actually provide someone?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2801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Four “types” of affordances (in reality it’s more of a spectrum)</a:t>
            </a:r>
            <a:endParaRPr/>
          </a:p>
          <a:p>
            <a:pPr indent="-359219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Perceptible affordance - something does what someone thinks it</a:t>
            </a:r>
            <a:r>
              <a:rPr lang="en-US"/>
              <a:t> can</a:t>
            </a:r>
            <a:endParaRPr/>
          </a:p>
          <a:p>
            <a:pPr indent="-359219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Hidden affordance - </a:t>
            </a:r>
            <a:r>
              <a:rPr lang="en-US"/>
              <a:t>something does what someone thinks it can’t</a:t>
            </a:r>
            <a:endParaRPr/>
          </a:p>
          <a:p>
            <a:pPr indent="-359219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False affordance - something doesn’t do what someone thinks it can </a:t>
            </a:r>
            <a:endParaRPr/>
          </a:p>
          <a:p>
            <a:pPr indent="-359219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Correct rejection - something doesn’t do what someone thinks it can’t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2801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One slide does not do this topic justice!</a:t>
            </a:r>
            <a:endParaRPr/>
          </a:p>
        </p:txBody>
      </p:sp>
      <p:sp>
        <p:nvSpPr>
          <p:cNvPr id="324" name="Google Shape;324;p32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33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331" name="Google Shape;331;p33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Midterm Redo Discussion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Two tier compilation</a:t>
            </a:r>
            <a:br>
              <a:rPr lang="en-US">
                <a:solidFill>
                  <a:srgbClr val="000000"/>
                </a:solidFill>
              </a:rPr>
            </a:br>
            <a:endParaRPr>
              <a:solidFill>
                <a:srgbClr val="000000"/>
              </a:solidFill>
            </a:endParaRPr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Design</a:t>
            </a:r>
            <a:endParaRPr b="1">
              <a:solidFill>
                <a:srgbClr val="4B2A85"/>
              </a:solidFill>
            </a:endParaRPr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20"/>
              <a:buChar char="▪"/>
            </a:pPr>
            <a:r>
              <a:rPr lang="en-US">
                <a:solidFill>
                  <a:srgbClr val="000000"/>
                </a:solidFill>
              </a:rPr>
              <a:t>What is design?</a:t>
            </a:r>
            <a:endParaRPr>
              <a:solidFill>
                <a:srgbClr val="000000"/>
              </a:solidFill>
            </a:endParaRPr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420"/>
              <a:buChar char="▪"/>
            </a:pPr>
            <a:r>
              <a:rPr b="1" lang="en-US">
                <a:solidFill>
                  <a:srgbClr val="4B2A85"/>
                </a:solidFill>
              </a:rPr>
              <a:t>Design in computing</a:t>
            </a:r>
            <a:endParaRPr b="1">
              <a:solidFill>
                <a:srgbClr val="4B2A85"/>
              </a:solidFill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441960" lvl="0" marL="4572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Final Project Overview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 sz="2200"/>
          </a:p>
          <a:p>
            <a:pPr indent="-243840" lvl="1" marL="8001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33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34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Design in Computing</a:t>
            </a:r>
            <a:endParaRPr/>
          </a:p>
        </p:txBody>
      </p:sp>
      <p:sp>
        <p:nvSpPr>
          <p:cNvPr id="339" name="Google Shape;339;p34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20230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All of these discussions of design are relevant to computing and technology!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In fact, some of them were developed specifically thinking about design in computing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0230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Even though some think that technology is unbiased, there are a lot of examples that show otherwise 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Design is part of almost everything in computing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Our biases influence the design of things!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0230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CSE has suffered from a lack of diversity, and from not valuing opinions outside of the status quo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This lack of diversity has led to many designs with harmful negative consequences!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Remember: not just about having a diverse group of people: also about valuing the thoughts and opinions of a diverse group of people</a:t>
            </a:r>
            <a:endParaRPr/>
          </a:p>
        </p:txBody>
      </p:sp>
      <p:sp>
        <p:nvSpPr>
          <p:cNvPr id="340" name="Google Shape;340;p34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35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Design in Computing: Accessibility</a:t>
            </a:r>
            <a:endParaRPr/>
          </a:p>
        </p:txBody>
      </p:sp>
      <p:sp>
        <p:nvSpPr>
          <p:cNvPr id="347" name="Google Shape;347;p35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There is a large community in CSE focused on making technology more accessible for people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Example: making web pages easily navigable for people who are blind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Example: expanding internet access to remote populations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Connection: elements of both universal design and inclusive design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Universal design: designing products that work for as many people as possible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Inclusive design: including more perspectives in the design process, and potentially developing specific solutions aimed at including different groups of people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One slide does not do this topic justice!</a:t>
            </a:r>
            <a:endParaRPr/>
          </a:p>
        </p:txBody>
      </p:sp>
      <p:sp>
        <p:nvSpPr>
          <p:cNvPr id="348" name="Google Shape;348;p35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36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Design in Computing: Bias in algorithms</a:t>
            </a:r>
            <a:endParaRPr/>
          </a:p>
        </p:txBody>
      </p:sp>
      <p:sp>
        <p:nvSpPr>
          <p:cNvPr id="355" name="Google Shape;355;p36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There has been a ton of research related to bias in AI/ML algorithms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Example: facial recognition technology not working as well on people of color (trained on primarily white datasets)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Example: racial bias in crime prediction algorithms (reflects the bias of our criminal justice system)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These end result biases are a reflection of biased design decisions throughout development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Picking particular datasets that are biased towards certain groups of people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Testing applications in biased environments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Bias in what is prioritized within an algorithm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One slide does not do this topic justice!</a:t>
            </a:r>
            <a:endParaRPr/>
          </a:p>
        </p:txBody>
      </p:sp>
      <p:sp>
        <p:nvSpPr>
          <p:cNvPr id="356" name="Google Shape;356;p36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7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Design in Computing Activity</a:t>
            </a:r>
            <a:endParaRPr/>
          </a:p>
        </p:txBody>
      </p:sp>
      <p:sp>
        <p:nvSpPr>
          <p:cNvPr id="363" name="Google Shape;363;p37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In breakout rooms, create a short mini-presentation on the design of something related to computing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Could pick a technology or product and look at it from the perspective of design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Could pick an issue/article/event and look at it from the perspective of design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Edit one of the following slides to have the information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Include a brief overview of what you are talking about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Include a section on how it relates to design (include as many things as you can think of!)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Include lingering questions or thoughts you all had as a group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We’ll give you 15 minutes! It’s ok if what you come up with is a work in progress</a:t>
            </a:r>
            <a:endParaRPr/>
          </a:p>
        </p:txBody>
      </p:sp>
      <p:sp>
        <p:nvSpPr>
          <p:cNvPr id="364" name="Google Shape;364;p37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Midterm Redo Discussion</a:t>
            </a:r>
            <a:endParaRPr b="1">
              <a:solidFill>
                <a:srgbClr val="4B2A85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Two tier compilation</a:t>
            </a:r>
            <a:br>
              <a:rPr lang="en-US">
                <a:solidFill>
                  <a:srgbClr val="000000"/>
                </a:solidFill>
              </a:rPr>
            </a:br>
            <a:endParaRPr>
              <a:solidFill>
                <a:srgbClr val="000000"/>
              </a:solidFill>
            </a:endParaRPr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Design</a:t>
            </a:r>
            <a:endParaRPr>
              <a:solidFill>
                <a:srgbClr val="000000"/>
              </a:solidFill>
            </a:endParaRPr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20"/>
              <a:buChar char="▪"/>
            </a:pPr>
            <a:r>
              <a:rPr lang="en-US">
                <a:solidFill>
                  <a:srgbClr val="000000"/>
                </a:solidFill>
              </a:rPr>
              <a:t>What is design?</a:t>
            </a:r>
            <a:endParaRPr>
              <a:solidFill>
                <a:srgbClr val="000000"/>
              </a:solidFill>
            </a:endParaRPr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20"/>
              <a:buChar char="▪"/>
            </a:pPr>
            <a:r>
              <a:rPr lang="en-US">
                <a:solidFill>
                  <a:srgbClr val="000000"/>
                </a:solidFill>
              </a:rPr>
              <a:t>Design in computing</a:t>
            </a:r>
            <a:endParaRPr>
              <a:solidFill>
                <a:srgbClr val="000000"/>
              </a:solidFill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441960" lvl="0" marL="4572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Final Project Overview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 sz="2200"/>
          </a:p>
          <a:p>
            <a:pPr indent="-243840" lvl="1" marL="8001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38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Group/Topic 1: &lt;Insert Topic Here&gt;</a:t>
            </a:r>
            <a:endParaRPr/>
          </a:p>
        </p:txBody>
      </p:sp>
      <p:sp>
        <p:nvSpPr>
          <p:cNvPr id="371" name="Google Shape;371;p38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Summary of topic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Ways in which it relates to design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Lingering questions or thoughts you have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</p:txBody>
      </p:sp>
      <p:sp>
        <p:nvSpPr>
          <p:cNvPr id="372" name="Google Shape;372;p38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39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Ok so what can we do?</a:t>
            </a:r>
            <a:endParaRPr/>
          </a:p>
        </p:txBody>
      </p:sp>
      <p:sp>
        <p:nvSpPr>
          <p:cNvPr id="379" name="Google Shape;379;p39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12801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Design is often categorized as being </a:t>
            </a:r>
            <a:r>
              <a:rPr lang="en-US"/>
              <a:t>separate</a:t>
            </a:r>
            <a:r>
              <a:rPr lang="en-US"/>
              <a:t> from other parts of the development process</a:t>
            </a:r>
            <a:endParaRPr/>
          </a:p>
          <a:p>
            <a:pPr indent="-359219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In reality, it happens in almost every stage of developing something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2801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Even if you don’t feel like your “job” is the design of something, you can still voice feedback and concerns with how something is being designed</a:t>
            </a:r>
            <a:endParaRPr/>
          </a:p>
          <a:p>
            <a:pPr indent="-359219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You’re working on a project, so you are ultimately </a:t>
            </a:r>
            <a:r>
              <a:rPr lang="en-US"/>
              <a:t>contributing to the design of it</a:t>
            </a:r>
            <a:endParaRPr/>
          </a:p>
          <a:p>
            <a:pPr indent="-359219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Start by figuring out what conversations/processes related to design are already occurring, then ask how can we do better?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2801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It may seem like a lot of “extra” work, but in reality it is a different vision of how to approach building technology</a:t>
            </a:r>
            <a:endParaRPr/>
          </a:p>
          <a:p>
            <a:pPr indent="-359219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No longer “move fast and break things”</a:t>
            </a:r>
            <a:endParaRPr/>
          </a:p>
          <a:p>
            <a:pPr indent="-359219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Alternative slogan offered by Animikii: “move slow and empower people”</a:t>
            </a:r>
            <a:endParaRPr/>
          </a:p>
        </p:txBody>
      </p:sp>
      <p:sp>
        <p:nvSpPr>
          <p:cNvPr id="380" name="Google Shape;380;p39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40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Wrap up</a:t>
            </a:r>
            <a:endParaRPr/>
          </a:p>
        </p:txBody>
      </p:sp>
      <p:sp>
        <p:nvSpPr>
          <p:cNvPr id="387" name="Google Shape;387;p40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20230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This was meant to be a brief overview of a few things related to design in computing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But it really only scratched the surface</a:t>
            </a:r>
            <a:r>
              <a:rPr lang="en-US"/>
              <a:t> 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0230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There are whole fields and majors related to design and computing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Human Computer Interaction (HCI)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User Experience (UX/UI)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Human Centered Design and Engineering (HCDE, major at UW)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0230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 If you want to learn more, take a class, google, watch videos, etc.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CSE 340: Interactive computing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CSE 440: Intro to HCI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SOC 225: Data and society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HCDE department has some courses too!</a:t>
            </a:r>
            <a:endParaRPr/>
          </a:p>
        </p:txBody>
      </p:sp>
      <p:sp>
        <p:nvSpPr>
          <p:cNvPr id="388" name="Google Shape;388;p40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41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Sources used that are worth checking out!</a:t>
            </a:r>
            <a:endParaRPr/>
          </a:p>
        </p:txBody>
      </p:sp>
      <p:sp>
        <p:nvSpPr>
          <p:cNvPr id="395" name="Google Shape;395;p41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211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60"/>
              <a:buFont typeface="Calibri"/>
              <a:buChar char="●"/>
            </a:pPr>
            <a:r>
              <a:rPr lang="en-US" sz="1800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Black People Have Always Been UX Designers: Space-making is an iterative design process</a:t>
            </a:r>
            <a:r>
              <a:rPr lang="en-US" sz="1800"/>
              <a:t> 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en-US" sz="1800" u="sng">
                <a:solidFill>
                  <a:srgbClr val="1155CC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Fundamentals of Inclusive HCI Design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en-US" sz="1800" u="sng">
                <a:solidFill>
                  <a:srgbClr val="1155CC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Kat Holmes: Rethink what inclusive design means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en-US" sz="1800" u="sng">
                <a:solidFill>
                  <a:schemeClr val="hlink"/>
                </a:solidFill>
                <a:hlinkClick r:id="rId6"/>
              </a:rPr>
              <a:t>Move Slow and Empower People: Animikii’s Approach to Indigenous Technology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en-US" sz="1800" u="sng">
                <a:solidFill>
                  <a:schemeClr val="hlink"/>
                </a:solidFill>
                <a:hlinkClick r:id="rId7"/>
              </a:rPr>
              <a:t>CSE’s inclusive community workshop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en-US" sz="1800" u="sng">
                <a:solidFill>
                  <a:schemeClr val="hlink"/>
                </a:solidFill>
                <a:hlinkClick r:id="rId8"/>
              </a:rPr>
              <a:t>The Theory of Affordances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en-US" sz="1800" u="sng">
                <a:solidFill>
                  <a:schemeClr val="hlink"/>
                </a:solidFill>
                <a:hlinkClick r:id="rId9"/>
              </a:rPr>
              <a:t>What is Universal Design? National Disability Authority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en-US" sz="1800" u="sng">
                <a:solidFill>
                  <a:schemeClr val="hlink"/>
                </a:solidFill>
                <a:hlinkClick r:id="rId10"/>
              </a:rPr>
              <a:t>Web Accessibility Initiative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en-US" sz="1800" u="sng">
                <a:solidFill>
                  <a:schemeClr val="hlink"/>
                </a:solidFill>
                <a:hlinkClick r:id="rId11"/>
              </a:rPr>
              <a:t>UNESCO report on world internet connectivity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en-US" sz="1800" u="sng">
                <a:solidFill>
                  <a:schemeClr val="hlink"/>
                </a:solidFill>
                <a:hlinkClick r:id="rId12"/>
              </a:rPr>
              <a:t>Racial Discrimintation in Face Recognition Technology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800" u="sng">
                <a:solidFill>
                  <a:schemeClr val="hlink"/>
                </a:solidFill>
                <a:hlinkClick r:id="rId13"/>
              </a:rPr>
              <a:t>Predictive policing algorithms are racist</a:t>
            </a:r>
            <a:endParaRPr sz="1800"/>
          </a:p>
        </p:txBody>
      </p:sp>
      <p:sp>
        <p:nvSpPr>
          <p:cNvPr id="396" name="Google Shape;396;p41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42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403" name="Google Shape;403;p42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Midterm Redo Discussion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Two tier compilation</a:t>
            </a:r>
            <a:br>
              <a:rPr lang="en-US">
                <a:solidFill>
                  <a:srgbClr val="000000"/>
                </a:solidFill>
              </a:rPr>
            </a:br>
            <a:endParaRPr>
              <a:solidFill>
                <a:srgbClr val="000000"/>
              </a:solidFill>
            </a:endParaRPr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Design</a:t>
            </a:r>
            <a:endParaRPr>
              <a:solidFill>
                <a:srgbClr val="000000"/>
              </a:solidFill>
            </a:endParaRPr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20"/>
              <a:buChar char="▪"/>
            </a:pPr>
            <a:r>
              <a:rPr lang="en-US">
                <a:solidFill>
                  <a:srgbClr val="000000"/>
                </a:solidFill>
              </a:rPr>
              <a:t>What is design?</a:t>
            </a:r>
            <a:endParaRPr>
              <a:solidFill>
                <a:srgbClr val="000000"/>
              </a:solidFill>
            </a:endParaRPr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20"/>
              <a:buChar char="▪"/>
            </a:pPr>
            <a:r>
              <a:rPr lang="en-US">
                <a:solidFill>
                  <a:srgbClr val="000000"/>
                </a:solidFill>
              </a:rPr>
              <a:t>Design in computing</a:t>
            </a:r>
            <a:endParaRPr>
              <a:solidFill>
                <a:srgbClr val="000000"/>
              </a:solidFill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441960" lvl="0" marL="4572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Final Project Overview</a:t>
            </a:r>
            <a:endParaRPr b="1">
              <a:solidFill>
                <a:srgbClr val="4B2A85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 sz="2200"/>
          </a:p>
          <a:p>
            <a:pPr indent="-243840" lvl="1" marL="8001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42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43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CSE 390B Final Project Overview</a:t>
            </a:r>
            <a:endParaRPr/>
          </a:p>
        </p:txBody>
      </p:sp>
      <p:sp>
        <p:nvSpPr>
          <p:cNvPr id="411" name="Google Shape;411;p43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At its heart, our course is grounded in metacognition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For your final project, we want you to reflect on your experience as an Allen School student so far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You will prepare a 8-10 minute presentation geared toward a new Allen School student and giving them the advice you wish you’d had when you first started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Your presentation should focus on lessons from your own experience</a:t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You should make visuals (e.g. slides) and practice, but the most important part is the quality of your reflection</a:t>
            </a:r>
            <a:endParaRPr/>
          </a:p>
        </p:txBody>
      </p:sp>
      <p:sp>
        <p:nvSpPr>
          <p:cNvPr id="412" name="Google Shape;412;p43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44"/>
          <p:cNvSpPr txBox="1"/>
          <p:nvPr>
            <p:ph type="title"/>
          </p:nvPr>
        </p:nvSpPr>
        <p:spPr>
          <a:xfrm>
            <a:off x="368993" y="3048003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Final Project Breakout Rooms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Part I: Project Outline</a:t>
            </a:r>
            <a:endParaRPr/>
          </a:p>
        </p:txBody>
      </p:sp>
      <p:sp>
        <p:nvSpPr>
          <p:cNvPr id="419" name="Google Shape;419;p44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45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Reminders</a:t>
            </a:r>
            <a:endParaRPr/>
          </a:p>
        </p:txBody>
      </p:sp>
      <p:sp>
        <p:nvSpPr>
          <p:cNvPr id="426" name="Google Shape;426;p45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Professor Meeting Report due </a:t>
            </a:r>
            <a:r>
              <a:rPr b="1" lang="en-US"/>
              <a:t>Thursday 5/27</a:t>
            </a:r>
            <a:endParaRPr b="1"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Project 7 due next </a:t>
            </a:r>
            <a:r>
              <a:rPr b="1" lang="en-US"/>
              <a:t>Tuesday</a:t>
            </a:r>
            <a:r>
              <a:rPr b="1" lang="en-US"/>
              <a:t> 6/1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Please start if you haven’t already!</a:t>
            </a:r>
            <a:br>
              <a:rPr lang="en-US"/>
            </a:b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Project 5 Grades released</a:t>
            </a:r>
            <a:br>
              <a:rPr lang="en-US"/>
            </a:b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Note pre-reading for Thursday’s lecture includes Episode 2 of podcast (40 min)</a:t>
            </a:r>
            <a:endParaRPr/>
          </a:p>
        </p:txBody>
      </p:sp>
      <p:sp>
        <p:nvSpPr>
          <p:cNvPr id="427" name="Google Shape;427;p45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Midterm Preparation Recap</a:t>
            </a:r>
            <a:endParaRPr/>
          </a:p>
        </p:txBody>
      </p:sp>
      <p:sp>
        <p:nvSpPr>
          <p:cNvPr id="78" name="Google Shape;78;p12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9" name="Google Shape;79;p12"/>
          <p:cNvSpPr/>
          <p:nvPr/>
        </p:nvSpPr>
        <p:spPr>
          <a:xfrm>
            <a:off x="657925" y="1717525"/>
            <a:ext cx="4231800" cy="40872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500" u="sng">
                <a:latin typeface="Calibri"/>
                <a:ea typeface="Calibri"/>
                <a:cs typeface="Calibri"/>
                <a:sym typeface="Calibri"/>
              </a:rPr>
              <a:t>Provided through CSE 390B</a:t>
            </a:r>
            <a:endParaRPr b="1" sz="25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4B2A8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300"/>
              <a:buFont typeface="Calibri"/>
              <a:buChar char="❖"/>
            </a:pPr>
            <a:r>
              <a:rPr lang="en-US" sz="2300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rPr>
              <a:t>Project 5: Paired Timed Mock Exam Problem</a:t>
            </a:r>
            <a:endParaRPr sz="2300">
              <a:solidFill>
                <a:srgbClr val="4B2A8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300"/>
              <a:buFont typeface="Calibri"/>
              <a:buChar char="❖"/>
            </a:pPr>
            <a:r>
              <a:rPr lang="en-US" sz="2300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rPr>
              <a:t>In-Class Mock Exam </a:t>
            </a:r>
            <a:endParaRPr sz="2300">
              <a:solidFill>
                <a:srgbClr val="4B2A8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300"/>
              <a:buFont typeface="Calibri"/>
              <a:buChar char="❖"/>
            </a:pPr>
            <a:r>
              <a:rPr lang="en-US" sz="2300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rPr>
              <a:t>In-Class Review Session </a:t>
            </a:r>
            <a:endParaRPr sz="2300">
              <a:solidFill>
                <a:srgbClr val="4B2A8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300"/>
              <a:buFont typeface="Calibri"/>
              <a:buChar char="❖"/>
            </a:pPr>
            <a:r>
              <a:rPr lang="en-US" sz="2300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rPr>
              <a:t>Additional Office Hours</a:t>
            </a:r>
            <a:endParaRPr sz="2300">
              <a:solidFill>
                <a:srgbClr val="4B2A8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4B2A8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2"/>
          <p:cNvSpPr txBox="1"/>
          <p:nvPr/>
        </p:nvSpPr>
        <p:spPr>
          <a:xfrm>
            <a:off x="5237725" y="3044563"/>
            <a:ext cx="3525300" cy="16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400">
                <a:latin typeface="Calibri"/>
                <a:ea typeface="Calibri"/>
                <a:cs typeface="Calibri"/>
                <a:sym typeface="Calibri"/>
              </a:rPr>
              <a:t>What preparation did you do outside of what was done in CSE 390B?</a:t>
            </a:r>
            <a:endParaRPr i="1"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Midterm Redo Reflection Discussion</a:t>
            </a:r>
            <a:endParaRPr/>
          </a:p>
        </p:txBody>
      </p:sp>
      <p:sp>
        <p:nvSpPr>
          <p:cNvPr id="87" name="Google Shape;87;p13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025" lvl="0" marL="457200" rtl="0" algn="l">
              <a:spcBef>
                <a:spcPts val="0"/>
              </a:spcBef>
              <a:spcAft>
                <a:spcPts val="0"/>
              </a:spcAft>
              <a:buSzPts val="1550"/>
              <a:buChar char="❖"/>
            </a:pPr>
            <a:r>
              <a:rPr lang="en-US"/>
              <a:t>What did you learn from doing the midterm redo? What are some big takeaways for you?</a:t>
            </a:r>
            <a:br>
              <a:rPr lang="en-US"/>
            </a:br>
            <a:endParaRPr/>
          </a:p>
          <a:p>
            <a:pPr indent="-327025" lvl="0" marL="457200" rtl="0" algn="l">
              <a:spcBef>
                <a:spcPts val="0"/>
              </a:spcBef>
              <a:spcAft>
                <a:spcPts val="0"/>
              </a:spcAft>
              <a:buSzPts val="1550"/>
              <a:buChar char="❖"/>
            </a:pPr>
            <a:r>
              <a:rPr lang="en-US"/>
              <a:t>What would you do the same or differently for how you approached your </a:t>
            </a:r>
            <a:r>
              <a:rPr b="1" lang="en-US"/>
              <a:t>preparation for the midterm?</a:t>
            </a:r>
            <a:br>
              <a:rPr b="1" lang="en-US"/>
            </a:br>
            <a:endParaRPr b="1"/>
          </a:p>
          <a:p>
            <a:pPr indent="-327025" lvl="0" marL="457200" rtl="0" algn="l">
              <a:spcBef>
                <a:spcPts val="0"/>
              </a:spcBef>
              <a:spcAft>
                <a:spcPts val="0"/>
              </a:spcAft>
              <a:buSzPts val="1550"/>
              <a:buChar char="❖"/>
            </a:pPr>
            <a:r>
              <a:rPr lang="en-US"/>
              <a:t>What would you do the same or differently for the </a:t>
            </a:r>
            <a:r>
              <a:rPr b="1" lang="en-US"/>
              <a:t>test-taking strategies </a:t>
            </a:r>
            <a:r>
              <a:rPr lang="en-US"/>
              <a:t>you used during the midterm?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000"/>
              <a:t>Try to be be specific. Think about the resources, tools, materials, and practices engaged in (or would have liked to engage in).</a:t>
            </a:r>
            <a:endParaRPr i="1" sz="2000"/>
          </a:p>
        </p:txBody>
      </p:sp>
      <p:sp>
        <p:nvSpPr>
          <p:cNvPr id="88" name="Google Shape;88;p13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95" name="Google Shape;95;p14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Midterm Redo Discussion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Two tier compilation</a:t>
            </a:r>
            <a:br>
              <a:rPr b="1" lang="en-US">
                <a:solidFill>
                  <a:srgbClr val="4B2A85"/>
                </a:solidFill>
              </a:rPr>
            </a:br>
            <a:endParaRPr b="1">
              <a:solidFill>
                <a:srgbClr val="4B2A85"/>
              </a:solidFill>
            </a:endParaRPr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Design</a:t>
            </a:r>
            <a:endParaRPr>
              <a:solidFill>
                <a:srgbClr val="000000"/>
              </a:solidFill>
            </a:endParaRPr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20"/>
              <a:buChar char="▪"/>
            </a:pPr>
            <a:r>
              <a:rPr lang="en-US">
                <a:solidFill>
                  <a:srgbClr val="000000"/>
                </a:solidFill>
              </a:rPr>
              <a:t>What is design?</a:t>
            </a:r>
            <a:endParaRPr>
              <a:solidFill>
                <a:srgbClr val="000000"/>
              </a:solidFill>
            </a:endParaRPr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20"/>
              <a:buChar char="▪"/>
            </a:pPr>
            <a:r>
              <a:rPr lang="en-US">
                <a:solidFill>
                  <a:srgbClr val="000000"/>
                </a:solidFill>
              </a:rPr>
              <a:t>Design in computing</a:t>
            </a:r>
            <a:endParaRPr>
              <a:solidFill>
                <a:srgbClr val="000000"/>
              </a:solidFill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441960" lvl="0" marL="4572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Final Project Overview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 sz="2200"/>
          </a:p>
          <a:p>
            <a:pPr indent="-243840" lvl="1" marL="8001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4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5"/>
          <p:cNvSpPr/>
          <p:nvPr/>
        </p:nvSpPr>
        <p:spPr>
          <a:xfrm>
            <a:off x="89100" y="339975"/>
            <a:ext cx="8965800" cy="57021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5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</a:rPr>
              <a:t>Software</a:t>
            </a:r>
            <a:endParaRPr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</a:rPr>
              <a:t>Overview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04" name="Google Shape;104;p15"/>
          <p:cNvSpPr/>
          <p:nvPr/>
        </p:nvSpPr>
        <p:spPr>
          <a:xfrm>
            <a:off x="2746450" y="3710675"/>
            <a:ext cx="2802300" cy="1200000"/>
          </a:xfrm>
          <a:prstGeom prst="rect">
            <a:avLst/>
          </a:prstGeom>
          <a:solidFill>
            <a:srgbClr val="EFEFEF"/>
          </a:solidFill>
          <a:ln cap="flat" cmpd="sng" w="9525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x86, x86-64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ARM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RISC-V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</a:t>
            </a:r>
            <a:endParaRPr b="1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5"/>
          <p:cNvSpPr/>
          <p:nvPr/>
        </p:nvSpPr>
        <p:spPr>
          <a:xfrm>
            <a:off x="2961750" y="40186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5"/>
          <p:cNvSpPr/>
          <p:nvPr/>
        </p:nvSpPr>
        <p:spPr>
          <a:xfrm>
            <a:off x="5087063" y="58531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5"/>
          <p:cNvSpPr/>
          <p:nvPr/>
        </p:nvSpPr>
        <p:spPr>
          <a:xfrm>
            <a:off x="6142325" y="3710675"/>
            <a:ext cx="2802300" cy="1200000"/>
          </a:xfrm>
          <a:prstGeom prst="rect">
            <a:avLst/>
          </a:prstGeom>
          <a:solidFill>
            <a:srgbClr val="EFEFEF"/>
          </a:solidFill>
          <a:ln cap="flat" cmpd="sng" w="9525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Windows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Mac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Unix/Linux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Android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 OS</a:t>
            </a:r>
            <a:endParaRPr b="1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5"/>
          <p:cNvSpPr/>
          <p:nvPr/>
        </p:nvSpPr>
        <p:spPr>
          <a:xfrm>
            <a:off x="6388700" y="39943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5"/>
          <p:cNvSpPr txBox="1"/>
          <p:nvPr>
            <p:ph type="title"/>
          </p:nvPr>
        </p:nvSpPr>
        <p:spPr>
          <a:xfrm>
            <a:off x="229220" y="5280075"/>
            <a:ext cx="23562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110" name="Google Shape;110;p15"/>
          <p:cNvSpPr/>
          <p:nvPr/>
        </p:nvSpPr>
        <p:spPr>
          <a:xfrm>
            <a:off x="4813100" y="5221550"/>
            <a:ext cx="981000" cy="320700"/>
          </a:xfrm>
          <a:prstGeom prst="roundRect">
            <a:avLst>
              <a:gd fmla="val 16667" name="adj"/>
            </a:avLst>
          </a:prstGeom>
          <a:solidFill>
            <a:srgbClr val="93C47D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b="1" sz="1200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1" name="Google Shape;111;p15"/>
          <p:cNvGrpSpPr/>
          <p:nvPr/>
        </p:nvGrpSpPr>
        <p:grpSpPr>
          <a:xfrm>
            <a:off x="5376411" y="4867093"/>
            <a:ext cx="939236" cy="1029601"/>
            <a:chOff x="4704168" y="3604377"/>
            <a:chExt cx="492779" cy="540161"/>
          </a:xfrm>
        </p:grpSpPr>
        <p:sp>
          <p:nvSpPr>
            <p:cNvPr id="112" name="Google Shape;112;p15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fmla="val 50000" name="adj1"/>
                <a:gd fmla="val 50000" name="adj2"/>
              </a:avLst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5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5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5" name="Google Shape;115;p15"/>
          <p:cNvSpPr/>
          <p:nvPr/>
        </p:nvSpPr>
        <p:spPr>
          <a:xfrm>
            <a:off x="2746450" y="2097075"/>
            <a:ext cx="3001800" cy="996900"/>
          </a:xfrm>
          <a:prstGeom prst="rect">
            <a:avLst/>
          </a:prstGeom>
          <a:solidFill>
            <a:srgbClr val="EFEFEF"/>
          </a:solidFill>
          <a:ln cap="flat" cmpd="sng" w="9525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Java Byte Code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 VM Code</a:t>
            </a:r>
            <a:endParaRPr b="1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5"/>
          <p:cNvSpPr/>
          <p:nvPr/>
        </p:nvSpPr>
        <p:spPr>
          <a:xfrm>
            <a:off x="2746450" y="479950"/>
            <a:ext cx="2802300" cy="1029600"/>
          </a:xfrm>
          <a:prstGeom prst="rect">
            <a:avLst/>
          </a:prstGeom>
          <a:solidFill>
            <a:srgbClr val="EFEFEF"/>
          </a:solidFill>
          <a:ln cap="flat" cmpd="sng" w="9525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Java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Python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C/C++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b="1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5"/>
          <p:cNvSpPr/>
          <p:nvPr/>
        </p:nvSpPr>
        <p:spPr>
          <a:xfrm>
            <a:off x="2953675" y="7027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5"/>
          <p:cNvSpPr/>
          <p:nvPr/>
        </p:nvSpPr>
        <p:spPr>
          <a:xfrm>
            <a:off x="2953675" y="23034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5"/>
          <p:cNvSpPr/>
          <p:nvPr/>
        </p:nvSpPr>
        <p:spPr>
          <a:xfrm>
            <a:off x="3069575" y="3241975"/>
            <a:ext cx="1050900" cy="320700"/>
          </a:xfrm>
          <a:prstGeom prst="roundRect">
            <a:avLst>
              <a:gd fmla="val 16667" name="adj"/>
            </a:avLst>
          </a:prstGeom>
          <a:solidFill>
            <a:srgbClr val="FFE599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b="1" sz="120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5"/>
          <p:cNvSpPr/>
          <p:nvPr/>
        </p:nvSpPr>
        <p:spPr>
          <a:xfrm>
            <a:off x="3069575" y="1642963"/>
            <a:ext cx="1050900" cy="320700"/>
          </a:xfrm>
          <a:prstGeom prst="roundRect">
            <a:avLst>
              <a:gd fmla="val 16667" name="adj"/>
            </a:avLst>
          </a:prstGeom>
          <a:solidFill>
            <a:srgbClr val="FFE599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b="1" sz="120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5"/>
          <p:cNvSpPr/>
          <p:nvPr/>
        </p:nvSpPr>
        <p:spPr>
          <a:xfrm>
            <a:off x="3949600" y="1576213"/>
            <a:ext cx="396000" cy="4542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5"/>
          <p:cNvSpPr/>
          <p:nvPr/>
        </p:nvSpPr>
        <p:spPr>
          <a:xfrm>
            <a:off x="4120475" y="3241975"/>
            <a:ext cx="1511700" cy="320700"/>
          </a:xfrm>
          <a:prstGeom prst="roundRect">
            <a:avLst>
              <a:gd fmla="val 16667" name="adj"/>
            </a:avLst>
          </a:prstGeom>
          <a:solidFill>
            <a:srgbClr val="FFE599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(VM Translator)</a:t>
            </a:r>
            <a:endParaRPr b="1" sz="120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15"/>
          <p:cNvSpPr/>
          <p:nvPr/>
        </p:nvSpPr>
        <p:spPr>
          <a:xfrm>
            <a:off x="3949600" y="3175213"/>
            <a:ext cx="396000" cy="4542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F1C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5"/>
          <p:cNvSpPr txBox="1"/>
          <p:nvPr/>
        </p:nvSpPr>
        <p:spPr>
          <a:xfrm>
            <a:off x="620700" y="6165650"/>
            <a:ext cx="20478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“Real-World” Examples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Our Computer</a:t>
            </a:r>
            <a:endParaRPr b="1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5"/>
          <p:cNvSpPr txBox="1"/>
          <p:nvPr/>
        </p:nvSpPr>
        <p:spPr>
          <a:xfrm>
            <a:off x="229225" y="6275150"/>
            <a:ext cx="80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KEY: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5"/>
          <p:cNvSpPr/>
          <p:nvPr/>
        </p:nvSpPr>
        <p:spPr>
          <a:xfrm>
            <a:off x="1153400" y="2631238"/>
            <a:ext cx="1050900" cy="320700"/>
          </a:xfrm>
          <a:prstGeom prst="roundRect">
            <a:avLst>
              <a:gd fmla="val 16667" name="adj"/>
            </a:avLst>
          </a:prstGeom>
          <a:solidFill>
            <a:srgbClr val="F9CB9C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783F04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b="1" sz="1200">
              <a:solidFill>
                <a:srgbClr val="783F0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5"/>
          <p:cNvSpPr/>
          <p:nvPr/>
        </p:nvSpPr>
        <p:spPr>
          <a:xfrm flipH="1" rot="-5400000">
            <a:off x="971650" y="2482000"/>
            <a:ext cx="2831700" cy="619200"/>
          </a:xfrm>
          <a:prstGeom prst="uturnArrow">
            <a:avLst>
              <a:gd fmla="val 39660" name="adj1"/>
              <a:gd fmla="val 25000" name="adj2"/>
              <a:gd fmla="val 25000" name="adj3"/>
              <a:gd fmla="val 49545" name="adj4"/>
              <a:gd fmla="val 100000" name="adj5"/>
            </a:avLst>
          </a:prstGeom>
          <a:solidFill>
            <a:srgbClr val="E6913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5"/>
          <p:cNvSpPr txBox="1"/>
          <p:nvPr/>
        </p:nvSpPr>
        <p:spPr>
          <a:xfrm>
            <a:off x="749200" y="2963925"/>
            <a:ext cx="1328700" cy="4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783F04"/>
                </a:solidFill>
                <a:latin typeface="Calibri"/>
                <a:ea typeface="Calibri"/>
                <a:cs typeface="Calibri"/>
                <a:sym typeface="Calibri"/>
              </a:rPr>
              <a:t>(Your project 7)</a:t>
            </a:r>
            <a:endParaRPr b="1">
              <a:solidFill>
                <a:srgbClr val="783F0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5"/>
          <p:cNvSpPr/>
          <p:nvPr/>
        </p:nvSpPr>
        <p:spPr>
          <a:xfrm>
            <a:off x="5748250" y="2303475"/>
            <a:ext cx="747900" cy="5841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5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5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6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Compiling Code: Single Tier</a:t>
            </a:r>
            <a:endParaRPr/>
          </a:p>
        </p:txBody>
      </p:sp>
      <p:sp>
        <p:nvSpPr>
          <p:cNvPr id="138" name="Google Shape;138;p16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Compiler’s job is to directly translate high-level language (e.g. Java) to machine specific instructions (e.g. x86-64 assembly)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If a new machine architecture needs to be supported, have to reimplement entire compiler for that machine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Programmer has to deal with any machine/system specific differences in their code</a:t>
            </a:r>
            <a:endParaRPr/>
          </a:p>
        </p:txBody>
      </p:sp>
      <p:sp>
        <p:nvSpPr>
          <p:cNvPr id="139" name="Google Shape;139;p16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7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Compiling Code: Single Tier</a:t>
            </a:r>
            <a:endParaRPr/>
          </a:p>
        </p:txBody>
      </p:sp>
      <p:sp>
        <p:nvSpPr>
          <p:cNvPr id="146" name="Google Shape;146;p17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7" name="Google Shape;147;p17"/>
          <p:cNvSpPr/>
          <p:nvPr/>
        </p:nvSpPr>
        <p:spPr>
          <a:xfrm>
            <a:off x="3853200" y="189765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High-Level Program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7"/>
          <p:cNvSpPr/>
          <p:nvPr/>
        </p:nvSpPr>
        <p:spPr>
          <a:xfrm>
            <a:off x="143140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Device A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7"/>
          <p:cNvSpPr/>
          <p:nvPr/>
        </p:nvSpPr>
        <p:spPr>
          <a:xfrm>
            <a:off x="315742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Device B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7"/>
          <p:cNvSpPr/>
          <p:nvPr/>
        </p:nvSpPr>
        <p:spPr>
          <a:xfrm>
            <a:off x="488345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Device C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7"/>
          <p:cNvSpPr/>
          <p:nvPr/>
        </p:nvSpPr>
        <p:spPr>
          <a:xfrm>
            <a:off x="664837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Device D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2" name="Google Shape;15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80153" y="5677163"/>
            <a:ext cx="940146" cy="921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82696" y="5641432"/>
            <a:ext cx="1129373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074482" y="5641432"/>
            <a:ext cx="1005726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1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897270" y="5641432"/>
            <a:ext cx="1023326" cy="993143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17"/>
          <p:cNvSpPr/>
          <p:nvPr/>
        </p:nvSpPr>
        <p:spPr>
          <a:xfrm rot="2397614">
            <a:off x="2565382" y="2289844"/>
            <a:ext cx="398439" cy="2794763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7"/>
          <p:cNvSpPr/>
          <p:nvPr/>
        </p:nvSpPr>
        <p:spPr>
          <a:xfrm>
            <a:off x="2342500" y="3356175"/>
            <a:ext cx="940200" cy="4566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Compiler for A</a:t>
            </a: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7"/>
          <p:cNvSpPr/>
          <p:nvPr/>
        </p:nvSpPr>
        <p:spPr>
          <a:xfrm rot="1255186">
            <a:off x="3783901" y="2598375"/>
            <a:ext cx="398252" cy="23832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7"/>
          <p:cNvSpPr/>
          <p:nvPr/>
        </p:nvSpPr>
        <p:spPr>
          <a:xfrm rot="-1351817">
            <a:off x="5109717" y="2575246"/>
            <a:ext cx="398516" cy="239121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7"/>
          <p:cNvSpPr/>
          <p:nvPr/>
        </p:nvSpPr>
        <p:spPr>
          <a:xfrm rot="-2826317">
            <a:off x="6344270" y="2187093"/>
            <a:ext cx="398441" cy="2794755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7"/>
          <p:cNvSpPr/>
          <p:nvPr/>
        </p:nvSpPr>
        <p:spPr>
          <a:xfrm>
            <a:off x="3504588" y="3499538"/>
            <a:ext cx="940200" cy="4566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Compiler for B</a:t>
            </a: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7"/>
          <p:cNvSpPr/>
          <p:nvPr/>
        </p:nvSpPr>
        <p:spPr>
          <a:xfrm>
            <a:off x="4754638" y="3458913"/>
            <a:ext cx="940200" cy="4566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Compiler for C</a:t>
            </a: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7"/>
          <p:cNvSpPr/>
          <p:nvPr/>
        </p:nvSpPr>
        <p:spPr>
          <a:xfrm>
            <a:off x="5894663" y="3174613"/>
            <a:ext cx="940200" cy="4566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Compiler for D</a:t>
            </a: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7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