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9601200" cy="7315200"/>
  <p:embeddedFontLst>
    <p:embeddedFont>
      <p:font typeface="Arial Narrow"/>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1EE3FE1-A0F3-410D-99C9-84E83F1F3D4D}">
  <a:tblStyle styleId="{11EE3FE1-A0F3-410D-99C9-84E83F1F3D4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ArialNarrow-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ArialNarrow-italic.fntdata"/><Relationship Id="rId10" Type="http://schemas.openxmlformats.org/officeDocument/2006/relationships/slide" Target="slides/slide5.xml"/><Relationship Id="rId54" Type="http://schemas.openxmlformats.org/officeDocument/2006/relationships/font" Target="fonts/ArialNarrow-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ArialNarrow-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2"/>
            <a:ext cx="4160520" cy="367030"/>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438458" y="2"/>
            <a:ext cx="4160520" cy="367030"/>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155950" y="914400"/>
            <a:ext cx="3289300" cy="2468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60120" y="3520439"/>
            <a:ext cx="7680960" cy="2880361"/>
          </a:xfrm>
          <a:prstGeom prst="rect">
            <a:avLst/>
          </a:prstGeom>
          <a:noFill/>
          <a:ln>
            <a:noFill/>
          </a:ln>
        </p:spPr>
        <p:txBody>
          <a:bodyPr anchorCtr="0" anchor="t" bIns="48325" lIns="96650" spcFirstLastPara="1" rIns="96650" wrap="square" tIns="483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948171"/>
            <a:ext cx="4160520" cy="367029"/>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438458" y="6948171"/>
            <a:ext cx="4160520" cy="367029"/>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960120" y="3520439"/>
            <a:ext cx="7680960" cy="2880361"/>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52" name="Google Shape;52;p1:notes"/>
          <p:cNvSpPr/>
          <p:nvPr>
            <p:ph idx="2" type="sldImg"/>
          </p:nvPr>
        </p:nvSpPr>
        <p:spPr>
          <a:xfrm>
            <a:off x="3155950" y="914400"/>
            <a:ext cx="3289300" cy="24685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99d107e2d_0_348: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99d107e2d_0_348: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44" name="Google Shape;144;gd99d107e2d_0_348: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99d107e2d_0_355: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99d107e2d_0_355: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52" name="Google Shape;152;gd99d107e2d_0_355: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b532a0fe6_0_110: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b532a0fe6_0_110: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60" name="Google Shape;160;gdb532a0fe6_0_110: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d99d107e2d_0_369: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d99d107e2d_0_369: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68" name="Google Shape;168;gd99d107e2d_0_369: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99d107e2d_0_376: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gd99d107e2d_0_376: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99d107e2d_0_382: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gd99d107e2d_0_382: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99d107e2d_0_388: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gd99d107e2d_0_388: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99d107e2d_0_395: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gd99d107e2d_0_395: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99d107e2d_0_401: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 name="Google Shape;204;gd99d107e2d_0_401: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99d107e2d_0_407: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gd99d107e2d_0_407: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db532a0fe6_0_55: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58" name="Google Shape;58;gdb532a0fe6_0_55: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9" name="Google Shape;59;gdb532a0fe6_0_55: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99d107e2d_0_413:notes"/>
          <p:cNvSpPr txBox="1"/>
          <p:nvPr>
            <p:ph idx="1" type="body"/>
          </p:nvPr>
        </p:nvSpPr>
        <p:spPr>
          <a:xfrm>
            <a:off x="1279326" y="3474963"/>
            <a:ext cx="7042500" cy="32910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18" name="Google Shape;218;gd99d107e2d_0_413: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d99d107e2d_0_428: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gd99d107e2d_0_428: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d99d107e2d_0_434: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gd99d107e2d_0_434: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d99d107e2d_0_440: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 name="Google Shape;248;gd99d107e2d_0_440: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d99d107e2d_0_446: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gd99d107e2d_0_446: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99d107e2d_0_452: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gd99d107e2d_0_452: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99d107e2d_0_458: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 name="Google Shape;269;gd99d107e2d_0_458: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99d107e2d_0_468: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0" name="Google Shape;280;gd99d107e2d_0_468: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99d107e2d_0_478:notes"/>
          <p:cNvSpPr txBox="1"/>
          <p:nvPr>
            <p:ph idx="1" type="body"/>
          </p:nvPr>
        </p:nvSpPr>
        <p:spPr>
          <a:xfrm>
            <a:off x="1279326" y="3474963"/>
            <a:ext cx="7042500" cy="32910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291" name="Google Shape;291;gd99d107e2d_0_478: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99d107e2d_0_484: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gd99d107e2d_0_484: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b532a0fe6_0_103: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66" name="Google Shape;66;gdb532a0fe6_0_103: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7" name="Google Shape;67;gdb532a0fe6_0_103: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99d107e2d_0_490: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gd99d107e2d_0_490: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d99d107e2d_0_496: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gd99d107e2d_0_496: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d99d107e2d_0_503: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gd99d107e2d_0_503: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99d107e2d_0_509: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d99d107e2d_0_509:notes"/>
          <p:cNvSpPr txBox="1"/>
          <p:nvPr>
            <p:ph idx="1" type="body"/>
          </p:nvPr>
        </p:nvSpPr>
        <p:spPr>
          <a:xfrm>
            <a:off x="1465226" y="3481988"/>
            <a:ext cx="6678900" cy="2783100"/>
          </a:xfrm>
          <a:prstGeom prst="rect">
            <a:avLst/>
          </a:prstGeom>
          <a:noFill/>
          <a:ln>
            <a:noFill/>
          </a:ln>
        </p:spPr>
        <p:txBody>
          <a:bodyPr anchorCtr="0" anchor="ctr" bIns="41400" lIns="82825" spcFirstLastPara="1" rIns="82825" wrap="square" tIns="414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99d107e2d_0_516:notes"/>
          <p:cNvSpPr txBox="1"/>
          <p:nvPr>
            <p:ph idx="12" type="sldNum"/>
          </p:nvPr>
        </p:nvSpPr>
        <p:spPr>
          <a:xfrm>
            <a:off x="5437203" y="6948229"/>
            <a:ext cx="4161600" cy="365700"/>
          </a:xfrm>
          <a:prstGeom prst="rect">
            <a:avLst/>
          </a:prstGeom>
          <a:noFill/>
          <a:ln>
            <a:noFill/>
          </a:ln>
        </p:spPr>
        <p:txBody>
          <a:bodyPr anchorCtr="0" anchor="b" bIns="45400" lIns="90825" spcFirstLastPara="1" rIns="90825" wrap="square" tIns="45400">
            <a:noAutofit/>
          </a:bodyPr>
          <a:lstStyle/>
          <a:p>
            <a:pPr indent="0" lvl="0" marL="0" rtl="0" algn="r">
              <a:spcBef>
                <a:spcPts val="0"/>
              </a:spcBef>
              <a:spcAft>
                <a:spcPts val="0"/>
              </a:spcAft>
              <a:buNone/>
            </a:pPr>
            <a:fld id="{00000000-1234-1234-1234-123412341234}" type="slidenum">
              <a:rPr lang="en-US" sz="2300">
                <a:solidFill>
                  <a:schemeClr val="dk1"/>
                </a:solidFill>
                <a:latin typeface="Times New Roman"/>
                <a:ea typeface="Times New Roman"/>
                <a:cs typeface="Times New Roman"/>
                <a:sym typeface="Times New Roman"/>
              </a:rPr>
              <a:t>‹#›</a:t>
            </a:fld>
            <a:endParaRPr sz="2300">
              <a:solidFill>
                <a:schemeClr val="dk1"/>
              </a:solidFill>
              <a:latin typeface="Times New Roman"/>
              <a:ea typeface="Times New Roman"/>
              <a:cs typeface="Times New Roman"/>
              <a:sym typeface="Times New Roman"/>
            </a:endParaRPr>
          </a:p>
        </p:txBody>
      </p:sp>
      <p:sp>
        <p:nvSpPr>
          <p:cNvPr id="335" name="Google Shape;335;gd99d107e2d_0_516:notes"/>
          <p:cNvSpPr/>
          <p:nvPr>
            <p:ph idx="2" type="sldImg"/>
          </p:nvPr>
        </p:nvSpPr>
        <p:spPr>
          <a:xfrm>
            <a:off x="1598003" y="539068"/>
            <a:ext cx="6427200" cy="27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6" name="Google Shape;336;gd99d107e2d_0_516:notes"/>
          <p:cNvSpPr txBox="1"/>
          <p:nvPr>
            <p:ph idx="1" type="body"/>
          </p:nvPr>
        </p:nvSpPr>
        <p:spPr>
          <a:xfrm>
            <a:off x="1254419" y="3481988"/>
            <a:ext cx="7110900" cy="3303900"/>
          </a:xfrm>
          <a:prstGeom prst="rect">
            <a:avLst/>
          </a:prstGeom>
          <a:noFill/>
          <a:ln>
            <a:noFill/>
          </a:ln>
        </p:spPr>
        <p:txBody>
          <a:bodyPr anchorCtr="0" anchor="t" bIns="45350" lIns="90700" spcFirstLastPara="1" rIns="90700" wrap="square" tIns="4535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99d107e2d_0_523:notes"/>
          <p:cNvSpPr/>
          <p:nvPr>
            <p:ph idx="2" type="sldImg"/>
          </p:nvPr>
        </p:nvSpPr>
        <p:spPr>
          <a:xfrm>
            <a:off x="1608992" y="549144"/>
            <a:ext cx="6383100" cy="2743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gd99d107e2d_0_523:notes"/>
          <p:cNvSpPr txBox="1"/>
          <p:nvPr>
            <p:ph idx="1" type="body"/>
          </p:nvPr>
        </p:nvSpPr>
        <p:spPr>
          <a:xfrm>
            <a:off x="960120" y="3474721"/>
            <a:ext cx="7680900" cy="3291900"/>
          </a:xfrm>
          <a:prstGeom prst="rect">
            <a:avLst/>
          </a:prstGeom>
          <a:noFill/>
          <a:ln>
            <a:noFill/>
          </a:ln>
        </p:spPr>
        <p:txBody>
          <a:bodyPr anchorCtr="0" anchor="t" bIns="46125" lIns="92275" spcFirstLastPara="1" rIns="92275" wrap="square" tIns="461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b532a0fe6_0_117: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db532a0fe6_0_117: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51" name="Google Shape;351;gdb532a0fe6_0_117: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da84edf01e_0_0: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da84edf01e_0_0: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a:t>Today: Solidify conceptual understanding of the project. Review Thursday’s lecture a little now that you’ve seen it applied. Get the most out of it if you’ve started the project, but good review for anyone.</a:t>
            </a:r>
            <a:endParaRPr/>
          </a:p>
        </p:txBody>
      </p:sp>
      <p:sp>
        <p:nvSpPr>
          <p:cNvPr id="359" name="Google Shape;359;gda84edf01e_0_0: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da84edf01e_0_7: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da84edf01e_0_7: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67" name="Google Shape;367;gda84edf01e_0_7: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da84edf01e_0_14: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da84edf01e_0_14: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75" name="Google Shape;375;gda84edf01e_0_14: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99d107e2d_0_285: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74" name="Google Shape;74;gd99d107e2d_0_285: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75" name="Google Shape;75;gd99d107e2d_0_285: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da84edf01e_0_32: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da84edf01e_0_32: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94" name="Google Shape;394;gda84edf01e_0_32: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da84edf01e_0_39: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da84edf01e_0_39: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02" name="Google Shape;402;gda84edf01e_0_39: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da84edf01e_0_46: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da84edf01e_0_46: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10" name="Google Shape;410;gda84edf01e_0_46: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b532a0fe6_0_124: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db532a0fe6_0_124: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18" name="Google Shape;418;gdb532a0fe6_0_124: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db532a0fe6_0_0: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db532a0fe6_0_0: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26" name="Google Shape;426;gdb532a0fe6_0_0: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db532a0fe6_0_131: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db532a0fe6_0_131: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34" name="Google Shape;434;gdb532a0fe6_0_131: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b532a0fe6_0_140: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db532a0fe6_0_140: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42" name="Google Shape;442;gdb532a0fe6_0_140: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db532a0fe6_0_7: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db532a0fe6_0_7: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50" name="Google Shape;450;gdb532a0fe6_0_7: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99d107e2d_0_313: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99d107e2d_0_313: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04" name="Google Shape;104;gd99d107e2d_0_313: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99d107e2d_0_320: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d99d107e2d_0_320: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12" name="Google Shape;112;gd99d107e2d_0_320: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99d107e2d_0_327: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99d107e2d_0_327: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20" name="Google Shape;120;gd99d107e2d_0_327: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99d107e2d_0_334: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99d107e2d_0_334: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28" name="Google Shape;128;gd99d107e2d_0_334: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99d107e2d_0_341:notes"/>
          <p:cNvSpPr/>
          <p:nvPr>
            <p:ph idx="2" type="sldImg"/>
          </p:nvPr>
        </p:nvSpPr>
        <p:spPr>
          <a:xfrm>
            <a:off x="3155950" y="914400"/>
            <a:ext cx="3289200" cy="24687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99d107e2d_0_341:notes"/>
          <p:cNvSpPr txBox="1"/>
          <p:nvPr>
            <p:ph idx="1" type="body"/>
          </p:nvPr>
        </p:nvSpPr>
        <p:spPr>
          <a:xfrm>
            <a:off x="960120" y="3520439"/>
            <a:ext cx="7680900" cy="28803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6" name="Google Shape;136;gd99d107e2d_0_341:notes"/>
          <p:cNvSpPr txBox="1"/>
          <p:nvPr>
            <p:ph idx="12" type="sldNum"/>
          </p:nvPr>
        </p:nvSpPr>
        <p:spPr>
          <a:xfrm>
            <a:off x="5438458" y="6948171"/>
            <a:ext cx="4160400" cy="3669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0" y="0"/>
            <a:ext cx="9144000" cy="4988560"/>
          </a:xfrm>
          <a:prstGeom prst="rect">
            <a:avLst/>
          </a:prstGeom>
          <a:blipFill rotWithShape="1">
            <a:blip r:embed="rId2">
              <a:alphaModFix/>
            </a:blip>
            <a:tile algn="tl" flip="none" tx="0" sx="80000" ty="0" sy="80000"/>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C00000"/>
              </a:solidFill>
              <a:latin typeface="Calibri"/>
              <a:ea typeface="Calibri"/>
              <a:cs typeface="Calibri"/>
              <a:sym typeface="Calibri"/>
            </a:endParaRPr>
          </a:p>
        </p:txBody>
      </p:sp>
      <p:sp>
        <p:nvSpPr>
          <p:cNvPr id="19" name="Google Shape;19;p2"/>
          <p:cNvSpPr txBox="1"/>
          <p:nvPr>
            <p:ph type="ctrTitle"/>
          </p:nvPr>
        </p:nvSpPr>
        <p:spPr>
          <a:xfrm>
            <a:off x="685800" y="2043587"/>
            <a:ext cx="7772400" cy="1467257"/>
          </a:xfrm>
          <a:prstGeom prst="rect">
            <a:avLst/>
          </a:prstGeom>
          <a:noFill/>
          <a:ln>
            <a:noFill/>
          </a:ln>
        </p:spPr>
        <p:txBody>
          <a:bodyPr anchorCtr="0" anchor="t" bIns="45700" lIns="91425" spcFirstLastPara="1" rIns="91425" wrap="square" tIns="45700">
            <a:noAutofit/>
          </a:bodyPr>
          <a:lstStyle>
            <a:lvl1pPr lvl="0" algn="l">
              <a:lnSpc>
                <a:spcPct val="80000"/>
              </a:lnSpc>
              <a:spcBef>
                <a:spcPts val="0"/>
              </a:spcBef>
              <a:spcAft>
                <a:spcPts val="0"/>
              </a:spcAft>
              <a:buSzPts val="1400"/>
              <a:buNone/>
              <a:defRPr sz="6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 type="subTitle"/>
          </p:nvPr>
        </p:nvSpPr>
        <p:spPr>
          <a:xfrm>
            <a:off x="685800" y="5374529"/>
            <a:ext cx="7772400" cy="593883"/>
          </a:xfrm>
          <a:prstGeom prst="rect">
            <a:avLst/>
          </a:prstGeom>
          <a:noFill/>
          <a:ln>
            <a:noFill/>
          </a:ln>
        </p:spPr>
        <p:txBody>
          <a:bodyPr anchorCtr="0" anchor="t" bIns="45700" lIns="91425" spcFirstLastPara="1" rIns="91425" wrap="square" tIns="45700">
            <a:noAutofit/>
          </a:bodyPr>
          <a:lstStyle>
            <a:lvl1pPr lvl="0" algn="l">
              <a:lnSpc>
                <a:spcPct val="100000"/>
              </a:lnSpc>
              <a:spcBef>
                <a:spcPts val="640"/>
              </a:spcBef>
              <a:spcAft>
                <a:spcPts val="0"/>
              </a:spcAft>
              <a:buSzPts val="1920"/>
              <a:buNone/>
              <a:defRPr b="0" sz="3200">
                <a:solidFill>
                  <a:schemeClr val="dk1"/>
                </a:solidFill>
                <a:latin typeface="Calibri"/>
                <a:ea typeface="Calibri"/>
                <a:cs typeface="Calibri"/>
                <a:sym typeface="Calibri"/>
              </a:defRPr>
            </a:lvl1pPr>
            <a:lvl2pPr lvl="1" algn="ctr">
              <a:lnSpc>
                <a:spcPct val="100000"/>
              </a:lnSpc>
              <a:spcBef>
                <a:spcPts val="440"/>
              </a:spcBef>
              <a:spcAft>
                <a:spcPts val="0"/>
              </a:spcAft>
              <a:buSzPts val="2420"/>
              <a:buNone/>
              <a:defRPr/>
            </a:lvl2pPr>
            <a:lvl3pPr lvl="2" algn="ctr">
              <a:lnSpc>
                <a:spcPct val="100000"/>
              </a:lnSpc>
              <a:spcBef>
                <a:spcPts val="400"/>
              </a:spcBef>
              <a:spcAft>
                <a:spcPts val="0"/>
              </a:spcAft>
              <a:buSzPts val="1600"/>
              <a:buNone/>
              <a:defRPr/>
            </a:lvl3pPr>
            <a:lvl4pPr lvl="3" algn="ctr">
              <a:lnSpc>
                <a:spcPct val="100000"/>
              </a:lnSpc>
              <a:spcBef>
                <a:spcPts val="400"/>
              </a:spcBef>
              <a:spcAft>
                <a:spcPts val="0"/>
              </a:spcAft>
              <a:buSzPts val="2000"/>
              <a:buFont typeface="Calibri"/>
              <a:buNone/>
              <a:defRPr/>
            </a:lvl4pPr>
            <a:lvl5pPr lvl="4" algn="ctr">
              <a:lnSpc>
                <a:spcPct val="100000"/>
              </a:lnSpc>
              <a:spcBef>
                <a:spcPts val="400"/>
              </a:spcBef>
              <a:spcAft>
                <a:spcPts val="0"/>
              </a:spcAft>
              <a:buSzPts val="2000"/>
              <a:buFont typeface="Calibri"/>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p:txBody>
      </p:sp>
      <p:sp>
        <p:nvSpPr>
          <p:cNvPr id="21" name="Google Shape;21;p2"/>
          <p:cNvSpPr txBox="1"/>
          <p:nvPr>
            <p:ph idx="12" type="sldNum"/>
          </p:nvPr>
        </p:nvSpPr>
        <p:spPr>
          <a:xfrm>
            <a:off x="8534400" y="6492875"/>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3">
            <a:alphaModFix/>
          </a:blip>
          <a:srcRect b="0" l="0" r="0" t="0"/>
          <a:stretch/>
        </p:blipFill>
        <p:spPr>
          <a:xfrm>
            <a:off x="152400" y="6590918"/>
            <a:ext cx="2150721" cy="169037"/>
          </a:xfrm>
          <a:prstGeom prst="rect">
            <a:avLst/>
          </a:prstGeom>
          <a:noFill/>
          <a:ln>
            <a:noFill/>
          </a:ln>
        </p:spPr>
      </p:pic>
      <p:sp>
        <p:nvSpPr>
          <p:cNvPr id="23" name="Google Shape;23;p2"/>
          <p:cNvSpPr txBox="1"/>
          <p:nvPr/>
        </p:nvSpPr>
        <p:spPr>
          <a:xfrm>
            <a:off x="685800" y="1330960"/>
            <a:ext cx="7772400" cy="5775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B2A85"/>
              </a:buClr>
              <a:buSzPts val="1920"/>
              <a:buFont typeface="Noto Sans Symbols"/>
              <a:buNone/>
            </a:pPr>
            <a:r>
              <a:rPr b="0" i="0" lang="en-US" sz="3200" u="none" cap="none" strike="noStrike">
                <a:solidFill>
                  <a:schemeClr val="lt1"/>
                </a:solidFill>
                <a:latin typeface="Calibri"/>
                <a:ea typeface="Calibri"/>
                <a:cs typeface="Calibri"/>
                <a:sym typeface="Calibri"/>
              </a:rPr>
              <a:t>CSE 390 B </a:t>
            </a:r>
            <a:r>
              <a:rPr lang="en-US" sz="3200">
                <a:solidFill>
                  <a:schemeClr val="lt1"/>
                </a:solidFill>
                <a:latin typeface="Calibri"/>
                <a:ea typeface="Calibri"/>
                <a:cs typeface="Calibri"/>
                <a:sym typeface="Calibri"/>
              </a:rPr>
              <a:t>Spring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3"/>
          <p:cNvSpPr txBox="1"/>
          <p:nvPr>
            <p:ph type="title"/>
          </p:nvPr>
        </p:nvSpPr>
        <p:spPr>
          <a:xfrm>
            <a:off x="357018" y="435678"/>
            <a:ext cx="8405982" cy="76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 type="body"/>
          </p:nvPr>
        </p:nvSpPr>
        <p:spPr>
          <a:xfrm>
            <a:off x="396875" y="1362075"/>
            <a:ext cx="8366125" cy="4972050"/>
          </a:xfrm>
          <a:prstGeom prst="rect">
            <a:avLst/>
          </a:prstGeom>
          <a:noFill/>
          <a:ln>
            <a:noFill/>
          </a:ln>
        </p:spPr>
        <p:txBody>
          <a:bodyPr anchorCtr="0" anchor="t" bIns="45700" lIns="91425" spcFirstLastPara="1" rIns="91425" wrap="square" tIns="45700">
            <a:noAutofit/>
          </a:bodyPr>
          <a:lstStyle>
            <a:lvl1pPr indent="-327660" lvl="0" marL="457200" algn="l">
              <a:lnSpc>
                <a:spcPct val="100000"/>
              </a:lnSpc>
              <a:spcBef>
                <a:spcPts val="520"/>
              </a:spcBef>
              <a:spcAft>
                <a:spcPts val="0"/>
              </a:spcAft>
              <a:buSzPts val="1560"/>
              <a:buChar char="❖"/>
              <a:defRPr b="0" sz="2600"/>
            </a:lvl1pPr>
            <a:lvl2pPr indent="-382269" lvl="1" marL="914400" algn="l">
              <a:lnSpc>
                <a:spcPct val="100000"/>
              </a:lnSpc>
              <a:spcBef>
                <a:spcPts val="440"/>
              </a:spcBef>
              <a:spcAft>
                <a:spcPts val="0"/>
              </a:spcAft>
              <a:buSzPts val="2420"/>
              <a:buChar char="▪"/>
              <a:defRPr sz="2200"/>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Font typeface="Calibri"/>
              <a:buChar char="–"/>
              <a:defRPr sz="1800"/>
            </a:lvl4pPr>
            <a:lvl5pPr indent="-342900" lvl="4" marL="2286000" algn="l">
              <a:lnSpc>
                <a:spcPct val="100000"/>
              </a:lnSpc>
              <a:spcBef>
                <a:spcPts val="360"/>
              </a:spcBef>
              <a:spcAft>
                <a:spcPts val="0"/>
              </a:spcAft>
              <a:buSzPts val="1800"/>
              <a:buFont typeface="Calibri"/>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7" name="Google Shape;27;p3"/>
          <p:cNvSpPr txBox="1"/>
          <p:nvPr>
            <p:ph idx="12" type="sldNum"/>
          </p:nvPr>
        </p:nvSpPr>
        <p:spPr>
          <a:xfrm>
            <a:off x="8534400" y="6492240"/>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4"/>
          <p:cNvSpPr txBox="1"/>
          <p:nvPr>
            <p:ph type="title"/>
          </p:nvPr>
        </p:nvSpPr>
        <p:spPr>
          <a:xfrm>
            <a:off x="357762" y="438912"/>
            <a:ext cx="8405238" cy="76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534400" y="6492875"/>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p:cSld name="Title and 2 Content">
    <p:spTree>
      <p:nvGrpSpPr>
        <p:cNvPr id="31" name="Shape 31"/>
        <p:cNvGrpSpPr/>
        <p:nvPr/>
      </p:nvGrpSpPr>
      <p:grpSpPr>
        <a:xfrm>
          <a:off x="0" y="0"/>
          <a:ext cx="0" cy="0"/>
          <a:chOff x="0" y="0"/>
          <a:chExt cx="0" cy="0"/>
        </a:xfrm>
      </p:grpSpPr>
      <p:sp>
        <p:nvSpPr>
          <p:cNvPr id="32" name="Google Shape;32;p5"/>
          <p:cNvSpPr txBox="1"/>
          <p:nvPr>
            <p:ph type="title"/>
          </p:nvPr>
        </p:nvSpPr>
        <p:spPr>
          <a:xfrm>
            <a:off x="357018" y="435678"/>
            <a:ext cx="8405982" cy="76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357018" y="1362075"/>
            <a:ext cx="4114800" cy="4972050"/>
          </a:xfrm>
          <a:prstGeom prst="rect">
            <a:avLst/>
          </a:prstGeom>
          <a:noFill/>
          <a:ln>
            <a:noFill/>
          </a:ln>
        </p:spPr>
        <p:txBody>
          <a:bodyPr anchorCtr="0" anchor="t" bIns="45700" lIns="91425" spcFirstLastPara="1" rIns="91425" wrap="square" tIns="45700">
            <a:noAutofit/>
          </a:bodyPr>
          <a:lstStyle>
            <a:lvl1pPr indent="-335280" lvl="0" marL="457200" algn="l">
              <a:lnSpc>
                <a:spcPct val="100000"/>
              </a:lnSpc>
              <a:spcBef>
                <a:spcPts val="560"/>
              </a:spcBef>
              <a:spcAft>
                <a:spcPts val="0"/>
              </a:spcAft>
              <a:buSzPts val="1680"/>
              <a:buChar char="❖"/>
              <a:defRPr b="0" sz="2800"/>
            </a:lvl1pPr>
            <a:lvl2pPr indent="-396240" lvl="1" marL="914400" algn="l">
              <a:lnSpc>
                <a:spcPct val="100000"/>
              </a:lnSpc>
              <a:spcBef>
                <a:spcPts val="480"/>
              </a:spcBef>
              <a:spcAft>
                <a:spcPts val="0"/>
              </a:spcAft>
              <a:buSzPts val="2640"/>
              <a:buChar char="▪"/>
              <a:defRPr sz="2400"/>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5"/>
          <p:cNvSpPr txBox="1"/>
          <p:nvPr>
            <p:ph idx="12" type="sldNum"/>
          </p:nvPr>
        </p:nvSpPr>
        <p:spPr>
          <a:xfrm>
            <a:off x="8534400" y="6492240"/>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5" name="Google Shape;35;p5"/>
          <p:cNvSpPr txBox="1"/>
          <p:nvPr>
            <p:ph idx="2" type="body"/>
          </p:nvPr>
        </p:nvSpPr>
        <p:spPr>
          <a:xfrm>
            <a:off x="4648200" y="1362075"/>
            <a:ext cx="4114800" cy="4972050"/>
          </a:xfrm>
          <a:prstGeom prst="rect">
            <a:avLst/>
          </a:prstGeom>
          <a:noFill/>
          <a:ln>
            <a:noFill/>
          </a:ln>
        </p:spPr>
        <p:txBody>
          <a:bodyPr anchorCtr="0" anchor="t" bIns="45700" lIns="91425" spcFirstLastPara="1" rIns="91425" wrap="square" tIns="45700">
            <a:noAutofit/>
          </a:bodyPr>
          <a:lstStyle>
            <a:lvl1pPr indent="-335280" lvl="0" marL="457200" algn="l">
              <a:lnSpc>
                <a:spcPct val="100000"/>
              </a:lnSpc>
              <a:spcBef>
                <a:spcPts val="560"/>
              </a:spcBef>
              <a:spcAft>
                <a:spcPts val="0"/>
              </a:spcAft>
              <a:buSzPts val="1680"/>
              <a:buChar char="❖"/>
              <a:defRPr b="0" sz="2800"/>
            </a:lvl1pPr>
            <a:lvl2pPr indent="-396240" lvl="1" marL="914400" algn="l">
              <a:lnSpc>
                <a:spcPct val="100000"/>
              </a:lnSpc>
              <a:spcBef>
                <a:spcPts val="480"/>
              </a:spcBef>
              <a:spcAft>
                <a:spcPts val="0"/>
              </a:spcAft>
              <a:buSzPts val="2640"/>
              <a:buChar char="▪"/>
              <a:defRPr sz="2400"/>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6"/>
          <p:cNvSpPr txBox="1"/>
          <p:nvPr>
            <p:ph idx="12" type="sldNum"/>
          </p:nvPr>
        </p:nvSpPr>
        <p:spPr>
          <a:xfrm>
            <a:off x="8534400" y="6492875"/>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llEverywhere">
  <p:cSld name="PollEverywhere">
    <p:spTree>
      <p:nvGrpSpPr>
        <p:cNvPr id="38" name="Shape 38"/>
        <p:cNvGrpSpPr/>
        <p:nvPr/>
      </p:nvGrpSpPr>
      <p:grpSpPr>
        <a:xfrm>
          <a:off x="0" y="0"/>
          <a:ext cx="0" cy="0"/>
          <a:chOff x="0" y="0"/>
          <a:chExt cx="0" cy="0"/>
        </a:xfrm>
      </p:grpSpPr>
      <p:sp>
        <p:nvSpPr>
          <p:cNvPr id="39" name="Google Shape;39;p7"/>
          <p:cNvSpPr txBox="1"/>
          <p:nvPr>
            <p:ph type="title"/>
          </p:nvPr>
        </p:nvSpPr>
        <p:spPr>
          <a:xfrm>
            <a:off x="374090" y="371182"/>
            <a:ext cx="8388910" cy="76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
          <p:cNvSpPr txBox="1"/>
          <p:nvPr>
            <p:ph idx="12" type="sldNum"/>
          </p:nvPr>
        </p:nvSpPr>
        <p:spPr>
          <a:xfrm>
            <a:off x="8534400" y="6492875"/>
            <a:ext cx="609600"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41" name="Google Shape;41;p7"/>
          <p:cNvSpPr/>
          <p:nvPr/>
        </p:nvSpPr>
        <p:spPr>
          <a:xfrm>
            <a:off x="0" y="206019"/>
            <a:ext cx="9144000" cy="1063981"/>
          </a:xfrm>
          <a:prstGeom prst="rect">
            <a:avLst/>
          </a:prstGeom>
          <a:solidFill>
            <a:srgbClr val="4B2A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42" name="Google Shape;42;p7"/>
          <p:cNvSpPr/>
          <p:nvPr/>
        </p:nvSpPr>
        <p:spPr>
          <a:xfrm>
            <a:off x="6072845" y="540630"/>
            <a:ext cx="2829602" cy="479667"/>
          </a:xfrm>
          <a:prstGeom prst="roundRect">
            <a:avLst>
              <a:gd fmla="val 16667" name="adj"/>
            </a:avLst>
          </a:prstGeom>
          <a:solidFill>
            <a:srgbClr val="714E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pollev.com/cse390b</a:t>
            </a:r>
            <a:endParaRPr b="0" i="0" sz="1400" u="none" cap="none" strike="noStrike">
              <a:solidFill>
                <a:srgbClr val="000000"/>
              </a:solidFill>
              <a:latin typeface="Arial"/>
              <a:ea typeface="Arial"/>
              <a:cs typeface="Arial"/>
              <a:sym typeface="Arial"/>
            </a:endParaRPr>
          </a:p>
        </p:txBody>
      </p:sp>
      <p:sp>
        <p:nvSpPr>
          <p:cNvPr id="43" name="Google Shape;43;p7"/>
          <p:cNvSpPr txBox="1"/>
          <p:nvPr>
            <p:ph idx="1" type="body"/>
          </p:nvPr>
        </p:nvSpPr>
        <p:spPr>
          <a:xfrm>
            <a:off x="396875" y="1543855"/>
            <a:ext cx="8366125" cy="4790270"/>
          </a:xfrm>
          <a:prstGeom prst="rect">
            <a:avLst/>
          </a:prstGeom>
          <a:noFill/>
          <a:ln>
            <a:noFill/>
          </a:ln>
        </p:spPr>
        <p:txBody>
          <a:bodyPr anchorCtr="0" anchor="t" bIns="45700" lIns="91425" spcFirstLastPara="1" rIns="91425" wrap="square" tIns="45700">
            <a:noAutofit/>
          </a:bodyPr>
          <a:lstStyle>
            <a:lvl1pPr indent="-327660" lvl="0" marL="457200" algn="l">
              <a:lnSpc>
                <a:spcPct val="100000"/>
              </a:lnSpc>
              <a:spcBef>
                <a:spcPts val="520"/>
              </a:spcBef>
              <a:spcAft>
                <a:spcPts val="0"/>
              </a:spcAft>
              <a:buSzPts val="1560"/>
              <a:buChar char="❖"/>
              <a:defRPr b="0" sz="2600"/>
            </a:lvl1pPr>
            <a:lvl2pPr indent="-382269" lvl="1" marL="914400" algn="l">
              <a:lnSpc>
                <a:spcPct val="100000"/>
              </a:lnSpc>
              <a:spcBef>
                <a:spcPts val="440"/>
              </a:spcBef>
              <a:spcAft>
                <a:spcPts val="0"/>
              </a:spcAft>
              <a:buSzPts val="2420"/>
              <a:buChar char="▪"/>
              <a:defRPr sz="2200"/>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Font typeface="Calibri"/>
              <a:buChar char="–"/>
              <a:defRPr sz="1800"/>
            </a:lvl4pPr>
            <a:lvl5pPr indent="-342900" lvl="4" marL="2286000" algn="l">
              <a:lnSpc>
                <a:spcPct val="100000"/>
              </a:lnSpc>
              <a:spcBef>
                <a:spcPts val="360"/>
              </a:spcBef>
              <a:spcAft>
                <a:spcPts val="0"/>
              </a:spcAft>
              <a:buSzPts val="1800"/>
              <a:buFont typeface="Calibri"/>
              <a:buChar char="»"/>
              <a:defRPr sz="18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44" name="Google Shape;44;p7"/>
          <p:cNvPicPr preferRelativeResize="0"/>
          <p:nvPr/>
        </p:nvPicPr>
        <p:blipFill rotWithShape="1">
          <a:blip r:embed="rId2">
            <a:alphaModFix/>
          </a:blip>
          <a:srcRect b="0" l="0" r="0" t="0"/>
          <a:stretch/>
        </p:blipFill>
        <p:spPr>
          <a:xfrm>
            <a:off x="266650" y="337100"/>
            <a:ext cx="3816475" cy="8867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5" name="Shape 45"/>
        <p:cNvGrpSpPr/>
        <p:nvPr/>
      </p:nvGrpSpPr>
      <p:grpSpPr>
        <a:xfrm>
          <a:off x="0" y="0"/>
          <a:ext cx="0" cy="0"/>
          <a:chOff x="0" y="0"/>
          <a:chExt cx="0" cy="0"/>
        </a:xfrm>
      </p:grpSpPr>
      <p:sp>
        <p:nvSpPr>
          <p:cNvPr id="46" name="Google Shape;46;p8"/>
          <p:cNvSpPr txBox="1"/>
          <p:nvPr>
            <p:ph type="title"/>
          </p:nvPr>
        </p:nvSpPr>
        <p:spPr>
          <a:xfrm>
            <a:off x="377540" y="423282"/>
            <a:ext cx="8388900" cy="76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3600"/>
              <a:buFont typeface="Calibri"/>
              <a:buNone/>
              <a:defRPr i="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 type="body"/>
          </p:nvPr>
        </p:nvSpPr>
        <p:spPr>
          <a:xfrm>
            <a:off x="457200" y="1577340"/>
            <a:ext cx="3977640" cy="400110"/>
          </a:xfrm>
          <a:prstGeom prst="rect">
            <a:avLst/>
          </a:prstGeom>
          <a:noFill/>
          <a:ln>
            <a:noFill/>
          </a:ln>
        </p:spPr>
        <p:txBody>
          <a:bodyPr anchorCtr="0" anchor="t" bIns="0" lIns="0" spcFirstLastPara="1" rIns="0" wrap="square" tIns="0">
            <a:noAutofit/>
          </a:bodyPr>
          <a:lstStyle>
            <a:lvl1pPr indent="-327660" lvl="0" marL="457200" algn="l">
              <a:lnSpc>
                <a:spcPct val="100000"/>
              </a:lnSpc>
              <a:spcBef>
                <a:spcPts val="520"/>
              </a:spcBef>
              <a:spcAft>
                <a:spcPts val="0"/>
              </a:spcAft>
              <a:buSzPts val="1560"/>
              <a:buChar char="❖"/>
              <a:defRPr/>
            </a:lvl1pPr>
            <a:lvl2pPr indent="-354330" lvl="1" marL="914400" algn="l">
              <a:lnSpc>
                <a:spcPct val="100000"/>
              </a:lnSpc>
              <a:spcBef>
                <a:spcPts val="360"/>
              </a:spcBef>
              <a:spcAft>
                <a:spcPts val="0"/>
              </a:spcAft>
              <a:buSzPts val="1980"/>
              <a:buChar char="▪"/>
              <a:defRPr/>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8" name="Google Shape;48;p8"/>
          <p:cNvSpPr txBox="1"/>
          <p:nvPr>
            <p:ph idx="2" type="body"/>
          </p:nvPr>
        </p:nvSpPr>
        <p:spPr>
          <a:xfrm>
            <a:off x="4709160" y="1577340"/>
            <a:ext cx="3977640" cy="400110"/>
          </a:xfrm>
          <a:prstGeom prst="rect">
            <a:avLst/>
          </a:prstGeom>
          <a:noFill/>
          <a:ln>
            <a:noFill/>
          </a:ln>
        </p:spPr>
        <p:txBody>
          <a:bodyPr anchorCtr="0" anchor="t" bIns="0" lIns="0" spcFirstLastPara="1" rIns="0" wrap="square" tIns="0">
            <a:noAutofit/>
          </a:bodyPr>
          <a:lstStyle>
            <a:lvl1pPr indent="-327660" lvl="0" marL="457200" algn="l">
              <a:lnSpc>
                <a:spcPct val="100000"/>
              </a:lnSpc>
              <a:spcBef>
                <a:spcPts val="520"/>
              </a:spcBef>
              <a:spcAft>
                <a:spcPts val="0"/>
              </a:spcAft>
              <a:buSzPts val="1560"/>
              <a:buChar char="❖"/>
              <a:defRPr/>
            </a:lvl1pPr>
            <a:lvl2pPr indent="-354330" lvl="1" marL="914400" algn="l">
              <a:lnSpc>
                <a:spcPct val="100000"/>
              </a:lnSpc>
              <a:spcBef>
                <a:spcPts val="360"/>
              </a:spcBef>
              <a:spcAft>
                <a:spcPts val="0"/>
              </a:spcAft>
              <a:buSzPts val="1980"/>
              <a:buChar char="▪"/>
              <a:defRPr/>
            </a:lvl2pPr>
            <a:lvl3pPr indent="-320039" lvl="2" marL="1371600" algn="l">
              <a:lnSpc>
                <a:spcPct val="100000"/>
              </a:lnSpc>
              <a:spcBef>
                <a:spcPts val="360"/>
              </a:spcBef>
              <a:spcAft>
                <a:spcPts val="0"/>
              </a:spcAft>
              <a:buSzPts val="144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9" name="Google Shape;49;p8"/>
          <p:cNvSpPr txBox="1"/>
          <p:nvPr>
            <p:ph idx="12" type="sldNum"/>
          </p:nvPr>
        </p:nvSpPr>
        <p:spPr>
          <a:xfrm>
            <a:off x="8534400" y="6492875"/>
            <a:ext cx="609600" cy="365125"/>
          </a:xfrm>
          <a:prstGeom prst="rect">
            <a:avLst/>
          </a:prstGeom>
          <a:noFill/>
          <a:ln>
            <a:noFill/>
          </a:ln>
        </p:spPr>
        <p:txBody>
          <a:bodyPr anchorCtr="0" anchor="ctr" bIns="0" lIns="0" spcFirstLastPara="1" rIns="0" wrap="square" tIns="0">
            <a:noAutofit/>
          </a:bodyPr>
          <a:lstStyle>
            <a:lvl1pPr indent="0" lvl="0"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9525" marR="0" algn="ctr">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9525" rtl="0" algn="ctr">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74090" y="371182"/>
            <a:ext cx="8388910" cy="762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2pPr>
            <a:lvl3pPr lvl="2"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3pPr>
            <a:lvl4pPr lvl="3"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4pPr>
            <a:lvl5pPr lvl="4"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5pPr>
            <a:lvl6pPr lvl="5"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6pPr>
            <a:lvl7pPr lvl="6"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7pPr>
            <a:lvl8pPr lvl="7"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8pPr>
            <a:lvl9pPr lvl="8" marR="0" rtl="0" algn="l">
              <a:lnSpc>
                <a:spcPct val="100000"/>
              </a:lnSpc>
              <a:spcBef>
                <a:spcPts val="0"/>
              </a:spcBef>
              <a:spcAft>
                <a:spcPts val="0"/>
              </a:spcAft>
              <a:buClr>
                <a:srgbClr val="000000"/>
              </a:buClr>
              <a:buSzPts val="1400"/>
              <a:buFont typeface="Arial"/>
              <a:buNone/>
              <a:defRPr b="1" i="0" sz="3600" u="none" cap="none" strike="noStrike">
                <a:solidFill>
                  <a:schemeClr val="dk1"/>
                </a:solidFill>
                <a:latin typeface="Arial Narrow"/>
                <a:ea typeface="Arial Narrow"/>
                <a:cs typeface="Arial Narrow"/>
                <a:sym typeface="Arial Narrow"/>
              </a:defRPr>
            </a:lvl9pPr>
          </a:lstStyle>
          <a:p/>
        </p:txBody>
      </p:sp>
      <p:sp>
        <p:nvSpPr>
          <p:cNvPr id="11" name="Google Shape;11;p1"/>
          <p:cNvSpPr txBox="1"/>
          <p:nvPr>
            <p:ph idx="1" type="body"/>
          </p:nvPr>
        </p:nvSpPr>
        <p:spPr>
          <a:xfrm>
            <a:off x="396875" y="1362075"/>
            <a:ext cx="8366125" cy="4972050"/>
          </a:xfrm>
          <a:prstGeom prst="rect">
            <a:avLst/>
          </a:prstGeom>
          <a:noFill/>
          <a:ln>
            <a:noFill/>
          </a:ln>
        </p:spPr>
        <p:txBody>
          <a:bodyPr anchorCtr="0" anchor="t" bIns="45700" lIns="91425" spcFirstLastPara="1" rIns="91425" wrap="square" tIns="45700">
            <a:noAutofit/>
          </a:bodyPr>
          <a:lstStyle>
            <a:lvl1pPr indent="-327660" lvl="0" marL="457200" marR="0" rtl="0" algn="l">
              <a:lnSpc>
                <a:spcPct val="100000"/>
              </a:lnSpc>
              <a:spcBef>
                <a:spcPts val="520"/>
              </a:spcBef>
              <a:spcAft>
                <a:spcPts val="0"/>
              </a:spcAft>
              <a:buClr>
                <a:srgbClr val="4B2A85"/>
              </a:buClr>
              <a:buSzPts val="1560"/>
              <a:buFont typeface="Noto Sans Symbols"/>
              <a:buChar char="❖"/>
              <a:defRPr b="1" i="0" sz="2600" u="none" cap="none" strike="noStrike">
                <a:solidFill>
                  <a:schemeClr val="dk1"/>
                </a:solidFill>
                <a:latin typeface="Calibri"/>
                <a:ea typeface="Calibri"/>
                <a:cs typeface="Calibri"/>
                <a:sym typeface="Calibri"/>
              </a:defRPr>
            </a:lvl1pPr>
            <a:lvl2pPr indent="-382269" lvl="1" marL="914400" marR="0" rtl="0" algn="l">
              <a:lnSpc>
                <a:spcPct val="100000"/>
              </a:lnSpc>
              <a:spcBef>
                <a:spcPts val="440"/>
              </a:spcBef>
              <a:spcAft>
                <a:spcPts val="0"/>
              </a:spcAft>
              <a:buClr>
                <a:srgbClr val="4B2A85"/>
              </a:buClr>
              <a:buSzPts val="2420"/>
              <a:buFont typeface="Noto Sans Symbols"/>
              <a:buChar char="▪"/>
              <a:defRPr b="0" i="0" sz="22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400"/>
              </a:spcBef>
              <a:spcAft>
                <a:spcPts val="0"/>
              </a:spcAft>
              <a:buClr>
                <a:srgbClr val="4B2A85"/>
              </a:buClr>
              <a:buSzPts val="1600"/>
              <a:buFont typeface="Arial"/>
              <a:buChar char="•"/>
              <a:defRPr b="0" i="0" sz="20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rgbClr val="4B2A85"/>
              </a:buClr>
              <a:buSzPts val="2000"/>
              <a:buFont typeface="Calibri"/>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rgbClr val="4B2A85"/>
              </a:buClr>
              <a:buSzPts val="2000"/>
              <a:buFont typeface="Calibri"/>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2" type="sldNum"/>
          </p:nvPr>
        </p:nvSpPr>
        <p:spPr>
          <a:xfrm>
            <a:off x="8534400" y="6492875"/>
            <a:ext cx="609600"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rgbClr val="4B2A8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3" name="Google Shape;13;p1"/>
          <p:cNvSpPr/>
          <p:nvPr/>
        </p:nvSpPr>
        <p:spPr>
          <a:xfrm>
            <a:off x="0" y="0"/>
            <a:ext cx="9144000" cy="228600"/>
          </a:xfrm>
          <a:prstGeom prst="rect">
            <a:avLst/>
          </a:prstGeom>
          <a:solidFill>
            <a:srgbClr val="4B2A8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pic>
        <p:nvPicPr>
          <p:cNvPr id="14" name="Google Shape;14;p1"/>
          <p:cNvPicPr preferRelativeResize="0"/>
          <p:nvPr/>
        </p:nvPicPr>
        <p:blipFill rotWithShape="1">
          <a:blip r:embed="rId1">
            <a:alphaModFix/>
          </a:blip>
          <a:srcRect b="0" l="0" r="0" t="0"/>
          <a:stretch/>
        </p:blipFill>
        <p:spPr>
          <a:xfrm>
            <a:off x="26376" y="25342"/>
            <a:ext cx="2150721" cy="169037"/>
          </a:xfrm>
          <a:prstGeom prst="rect">
            <a:avLst/>
          </a:prstGeom>
          <a:noFill/>
          <a:ln>
            <a:noFill/>
          </a:ln>
        </p:spPr>
      </p:pic>
      <p:sp>
        <p:nvSpPr>
          <p:cNvPr id="15" name="Google Shape;15;p1"/>
          <p:cNvSpPr txBox="1"/>
          <p:nvPr/>
        </p:nvSpPr>
        <p:spPr>
          <a:xfrm>
            <a:off x="7314450" y="27425"/>
            <a:ext cx="1829700" cy="169200"/>
          </a:xfrm>
          <a:prstGeom prst="rect">
            <a:avLst/>
          </a:prstGeom>
          <a:noFill/>
          <a:ln>
            <a:noFill/>
          </a:ln>
        </p:spPr>
        <p:txBody>
          <a:bodyPr anchorCtr="0" anchor="ctr" bIns="0" lIns="91425" spcFirstLastPara="1" rIns="91425" wrap="square" tIns="0">
            <a:noAutofit/>
          </a:bodyPr>
          <a:lstStyle/>
          <a:p>
            <a:pPr indent="0" lvl="0" marL="0" marR="0" rtl="0" algn="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CSE 390B, </a:t>
            </a:r>
            <a:r>
              <a:rPr lang="en-US" sz="1100">
                <a:solidFill>
                  <a:schemeClr val="lt1"/>
                </a:solidFill>
                <a:latin typeface="Calibri"/>
                <a:ea typeface="Calibri"/>
                <a:cs typeface="Calibri"/>
                <a:sym typeface="Calibri"/>
              </a:rPr>
              <a:t>Spring 2021</a:t>
            </a:r>
            <a:endParaRPr b="0" i="0" sz="1100" u="none" cap="none" strike="noStrike">
              <a:solidFill>
                <a:schemeClr val="lt1"/>
              </a:solidFill>
              <a:latin typeface="Calibri"/>
              <a:ea typeface="Calibri"/>
              <a:cs typeface="Calibri"/>
              <a:sym typeface="Calibri"/>
            </a:endParaRPr>
          </a:p>
        </p:txBody>
      </p:sp>
      <p:sp>
        <p:nvSpPr>
          <p:cNvPr id="16" name="Google Shape;16;p1"/>
          <p:cNvSpPr txBox="1"/>
          <p:nvPr/>
        </p:nvSpPr>
        <p:spPr>
          <a:xfrm>
            <a:off x="2886136" y="27424"/>
            <a:ext cx="3387600" cy="169200"/>
          </a:xfrm>
          <a:prstGeom prst="rect">
            <a:avLst/>
          </a:prstGeom>
          <a:no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L1</a:t>
            </a:r>
            <a:r>
              <a:rPr lang="en-US" sz="1100">
                <a:solidFill>
                  <a:schemeClr val="lt1"/>
                </a:solidFill>
                <a:latin typeface="Calibri"/>
                <a:ea typeface="Calibri"/>
                <a:cs typeface="Calibri"/>
                <a:sym typeface="Calibri"/>
              </a:rPr>
              <a:t>6</a:t>
            </a:r>
            <a:r>
              <a:rPr b="0" i="0" lang="en-US" sz="1100" u="none" cap="none" strike="noStrike">
                <a:solidFill>
                  <a:schemeClr val="lt1"/>
                </a:solidFill>
                <a:latin typeface="Calibri"/>
                <a:ea typeface="Calibri"/>
                <a:cs typeface="Calibri"/>
                <a:sym typeface="Calibri"/>
              </a:rPr>
              <a:t>: </a:t>
            </a:r>
            <a:r>
              <a:rPr lang="en-US" sz="1100">
                <a:solidFill>
                  <a:schemeClr val="lt1"/>
                </a:solidFill>
                <a:latin typeface="Calibri"/>
                <a:ea typeface="Calibri"/>
                <a:cs typeface="Calibri"/>
                <a:sym typeface="Calibri"/>
              </a:rPr>
              <a:t>Debugging, Project 7 Tips, Stress &amp; Wellness</a:t>
            </a:r>
            <a:endParaRPr sz="11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st.cs.uni-saarland.de/zeller/" TargetMode="Externa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9"/>
          <p:cNvSpPr txBox="1"/>
          <p:nvPr>
            <p:ph type="ctrTitle"/>
          </p:nvPr>
        </p:nvSpPr>
        <p:spPr>
          <a:xfrm>
            <a:off x="685800" y="2043575"/>
            <a:ext cx="8281500" cy="1467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lang="en-US"/>
              <a:t>OS, Debugging, Project 7 Tips, Stress &amp; Wellness</a:t>
            </a:r>
            <a:br>
              <a:rPr lang="en-US"/>
            </a:br>
            <a:br>
              <a:rPr lang="en-US"/>
            </a:br>
            <a:r>
              <a:rPr b="0" i="1" lang="en-US" sz="3000"/>
              <a:t> </a:t>
            </a:r>
            <a:endParaRPr b="0" i="1" sz="3000"/>
          </a:p>
        </p:txBody>
      </p:sp>
      <p:sp>
        <p:nvSpPr>
          <p:cNvPr id="55" name="Google Shape;55;p9"/>
          <p:cNvSpPr txBox="1"/>
          <p:nvPr>
            <p:ph idx="1" type="subTitle"/>
          </p:nvPr>
        </p:nvSpPr>
        <p:spPr>
          <a:xfrm>
            <a:off x="685800" y="5305949"/>
            <a:ext cx="7772400" cy="114057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40"/>
              <a:buNone/>
            </a:pPr>
            <a:r>
              <a:rPr lang="en-US" sz="2400"/>
              <a:t>Debugging, Tips for Project 7, Stress &amp; Wellness</a:t>
            </a:r>
            <a:endParaRPr sz="2400"/>
          </a:p>
          <a:p>
            <a:pPr indent="0" lvl="0" marL="0" rtl="0" algn="l">
              <a:lnSpc>
                <a:spcPct val="100000"/>
              </a:lnSpc>
              <a:spcBef>
                <a:spcPts val="0"/>
              </a:spcBef>
              <a:spcAft>
                <a:spcPts val="0"/>
              </a:spcAft>
              <a:buSzPts val="1440"/>
              <a:buNone/>
            </a:pPr>
            <a:r>
              <a:t/>
            </a:r>
            <a:endParaRPr sz="1600"/>
          </a:p>
          <a:p>
            <a:pPr indent="0" lvl="0" marL="0" rtl="0" algn="l">
              <a:lnSpc>
                <a:spcPct val="100000"/>
              </a:lnSpc>
              <a:spcBef>
                <a:spcPts val="0"/>
              </a:spcBef>
              <a:spcAft>
                <a:spcPts val="0"/>
              </a:spcAft>
              <a:buSzPts val="1440"/>
              <a:buNone/>
            </a:pPr>
            <a:r>
              <a:rPr i="1" lang="en-US" sz="1200">
                <a:solidFill>
                  <a:srgbClr val="666666"/>
                </a:solidFill>
              </a:rPr>
              <a:t>Significant material adapted from www.nand2tetris.org. © Noam Nisan and Shimon Schocken.</a:t>
            </a:r>
            <a:endParaRPr i="1" sz="1200">
              <a:solidFill>
                <a:srgbClr val="6666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a:t>
            </a:r>
            <a:r>
              <a:rPr i="1" lang="en-US"/>
              <a:t>not</a:t>
            </a:r>
            <a:r>
              <a:rPr lang="en-US"/>
              <a:t> an OS?</a:t>
            </a:r>
            <a:endParaRPr/>
          </a:p>
        </p:txBody>
      </p:sp>
      <p:sp>
        <p:nvSpPr>
          <p:cNvPr id="147" name="Google Shape;147;p18"/>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The Hack computer we’ve built is… small</a:t>
            </a:r>
            <a:endParaRPr/>
          </a:p>
          <a:p>
            <a:pPr indent="-382269" lvl="1" marL="914400" rtl="0" algn="l">
              <a:spcBef>
                <a:spcPts val="0"/>
              </a:spcBef>
              <a:spcAft>
                <a:spcPts val="0"/>
              </a:spcAft>
              <a:buSzPts val="2420"/>
              <a:buChar char="○"/>
            </a:pPr>
            <a:r>
              <a:rPr lang="en-US"/>
              <a:t>Uses the same </a:t>
            </a:r>
            <a:r>
              <a:rPr i="1" lang="en-US"/>
              <a:t>principles</a:t>
            </a:r>
            <a:r>
              <a:rPr lang="en-US"/>
              <a:t> as your laptop CPU</a:t>
            </a:r>
            <a:endParaRPr/>
          </a:p>
          <a:p>
            <a:pPr indent="-382269" lvl="1" marL="914400" rtl="0" algn="l">
              <a:spcBef>
                <a:spcPts val="0"/>
              </a:spcBef>
              <a:spcAft>
                <a:spcPts val="0"/>
              </a:spcAft>
              <a:buSzPts val="2420"/>
              <a:buChar char="○"/>
            </a:pPr>
            <a:r>
              <a:rPr lang="en-US"/>
              <a:t>But in terms of </a:t>
            </a:r>
            <a:r>
              <a:rPr i="1" lang="en-US"/>
              <a:t>scale</a:t>
            </a:r>
            <a:r>
              <a:rPr lang="en-US"/>
              <a:t>, closer to a microprocessor or small embedded chip</a:t>
            </a:r>
            <a:endParaRPr/>
          </a:p>
          <a:p>
            <a:pPr indent="0" lvl="0" marL="0" rtl="0" algn="l">
              <a:spcBef>
                <a:spcPts val="520"/>
              </a:spcBef>
              <a:spcAft>
                <a:spcPts val="0"/>
              </a:spcAft>
              <a:buNone/>
            </a:pPr>
            <a:r>
              <a:t/>
            </a:r>
            <a:endParaRPr/>
          </a:p>
          <a:p>
            <a:pPr indent="-327660" lvl="0" marL="457200" rtl="0" algn="l">
              <a:spcBef>
                <a:spcPts val="520"/>
              </a:spcBef>
              <a:spcAft>
                <a:spcPts val="0"/>
              </a:spcAft>
              <a:buSzPts val="1560"/>
              <a:buChar char="●"/>
            </a:pPr>
            <a:r>
              <a:rPr lang="en-US"/>
              <a:t>For embedded systems, often an OS is overkill -- instead, designed to be programmed with/run a single program at a time</a:t>
            </a:r>
            <a:endParaRPr/>
          </a:p>
          <a:p>
            <a:pPr indent="-382269" lvl="1" marL="914400" rtl="0" algn="l">
              <a:spcBef>
                <a:spcPts val="0"/>
              </a:spcBef>
              <a:spcAft>
                <a:spcPts val="0"/>
              </a:spcAft>
              <a:buSzPts val="2420"/>
              <a:buChar char="○"/>
            </a:pPr>
            <a:r>
              <a:rPr lang="en-US"/>
              <a:t>Pro: developer gets complete control over the device</a:t>
            </a:r>
            <a:endParaRPr/>
          </a:p>
          <a:p>
            <a:pPr indent="-382269" lvl="1" marL="914400" rtl="0" algn="l">
              <a:spcBef>
                <a:spcPts val="0"/>
              </a:spcBef>
              <a:spcAft>
                <a:spcPts val="0"/>
              </a:spcAft>
              <a:buSzPts val="2420"/>
              <a:buChar char="○"/>
            </a:pPr>
            <a:r>
              <a:rPr lang="en-US"/>
              <a:t>Con: re-implement OS features, no protection</a:t>
            </a:r>
            <a:endParaRPr/>
          </a:p>
        </p:txBody>
      </p:sp>
      <p:sp>
        <p:nvSpPr>
          <p:cNvPr id="148" name="Google Shape;148;p18"/>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Mac vs. Linux vs. Windows - What’s the big deal?</a:t>
            </a:r>
            <a:endParaRPr sz="3000"/>
          </a:p>
        </p:txBody>
      </p:sp>
      <p:sp>
        <p:nvSpPr>
          <p:cNvPr id="155" name="Google Shape;155;p19"/>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Really three different ways to do pretty much the same thing</a:t>
            </a:r>
            <a:endParaRPr/>
          </a:p>
          <a:p>
            <a:pPr indent="-382269" lvl="1" marL="914400" rtl="0" algn="l">
              <a:spcBef>
                <a:spcPts val="0"/>
              </a:spcBef>
              <a:spcAft>
                <a:spcPts val="0"/>
              </a:spcAft>
              <a:buSzPts val="2420"/>
              <a:buChar char="○"/>
            </a:pPr>
            <a:r>
              <a:rPr lang="en-US"/>
              <a:t>Everyone has their own preference!</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Each have their own benefits/tradeoffs</a:t>
            </a:r>
            <a:endParaRPr/>
          </a:p>
          <a:p>
            <a:pPr indent="-382269" lvl="1" marL="914400" rtl="0" algn="l">
              <a:spcBef>
                <a:spcPts val="0"/>
              </a:spcBef>
              <a:spcAft>
                <a:spcPts val="0"/>
              </a:spcAft>
              <a:buSzPts val="2420"/>
              <a:buChar char="○"/>
            </a:pPr>
            <a:r>
              <a:rPr lang="en-US"/>
              <a:t>Work on varying types of hardware, provide different levels of customization, different features, work better with different softwares, open source vs. proprietary, etc.</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You could choose to do some research next time you are deciding on a laptop/computer/OS</a:t>
            </a:r>
            <a:endParaRPr/>
          </a:p>
          <a:p>
            <a:pPr indent="-382269" lvl="1" marL="914400" rtl="0" algn="l">
              <a:spcBef>
                <a:spcPts val="0"/>
              </a:spcBef>
              <a:spcAft>
                <a:spcPts val="0"/>
              </a:spcAft>
              <a:buSzPts val="2420"/>
              <a:buChar char="○"/>
            </a:pPr>
            <a:r>
              <a:rPr lang="en-US"/>
              <a:t>Only if you think it’s something you WANT to do - could also just ignore it entirely </a:t>
            </a:r>
            <a:endParaRPr/>
          </a:p>
        </p:txBody>
      </p:sp>
      <p:sp>
        <p:nvSpPr>
          <p:cNvPr id="156" name="Google Shape;156;p19"/>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163" name="Google Shape;163;p20"/>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342900" rtl="0" algn="l">
              <a:spcBef>
                <a:spcPts val="0"/>
              </a:spcBef>
              <a:spcAft>
                <a:spcPts val="0"/>
              </a:spcAft>
              <a:buClr>
                <a:srgbClr val="4B2A85"/>
              </a:buClr>
              <a:buSzPts val="1560"/>
              <a:buChar char="❖"/>
            </a:pPr>
            <a:r>
              <a:rPr lang="en-US"/>
              <a:t>OS Overview</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b="1" lang="en-US">
                <a:solidFill>
                  <a:srgbClr val="4B2A85"/>
                </a:solidFill>
              </a:rPr>
              <a:t>Debugging</a:t>
            </a:r>
            <a:endParaRPr b="1">
              <a:solidFill>
                <a:srgbClr val="4B2A85"/>
              </a:solidFill>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Project 7 Tips</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Stress &amp; Wellness Discussion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560"/>
              <a:buFont typeface="Arial"/>
              <a:buNone/>
            </a:pPr>
            <a:r>
              <a:t/>
            </a:r>
            <a:endParaRPr/>
          </a:p>
          <a:p>
            <a:pPr indent="0" lvl="0" marL="0" rtl="0" algn="l">
              <a:spcBef>
                <a:spcPts val="0"/>
              </a:spcBef>
              <a:spcAft>
                <a:spcPts val="0"/>
              </a:spcAft>
              <a:buClr>
                <a:schemeClr val="dk1"/>
              </a:buClr>
              <a:buSzPts val="1560"/>
              <a:buFont typeface="Arial"/>
              <a:buNone/>
            </a:pPr>
            <a:r>
              <a:t/>
            </a:r>
            <a:endParaRPr sz="2200"/>
          </a:p>
          <a:p>
            <a:pPr indent="-243840" lvl="1" marL="800100" rtl="0" algn="l">
              <a:spcBef>
                <a:spcPts val="520"/>
              </a:spcBef>
              <a:spcAft>
                <a:spcPts val="0"/>
              </a:spcAft>
              <a:buClr>
                <a:schemeClr val="dk1"/>
              </a:buClr>
              <a:buSzPts val="1560"/>
              <a:buFont typeface="Arial"/>
              <a:buNone/>
            </a:pPr>
            <a:r>
              <a:t/>
            </a:r>
            <a:endParaRPr/>
          </a:p>
          <a:p>
            <a:pPr indent="0" lvl="0" marL="0" rtl="0" algn="l">
              <a:spcBef>
                <a:spcPts val="520"/>
              </a:spcBef>
              <a:spcAft>
                <a:spcPts val="0"/>
              </a:spcAft>
              <a:buNone/>
            </a:pPr>
            <a:r>
              <a:t/>
            </a:r>
            <a:endParaRPr/>
          </a:p>
        </p:txBody>
      </p:sp>
      <p:sp>
        <p:nvSpPr>
          <p:cNvPr id="164" name="Google Shape;164;p20"/>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1"/>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Debugging!</a:t>
            </a:r>
            <a:endParaRPr/>
          </a:p>
        </p:txBody>
      </p:sp>
      <p:sp>
        <p:nvSpPr>
          <p:cNvPr id="171" name="Google Shape;171;p21"/>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172" name="Google Shape;172;p21"/>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0" lvl="0" marL="0" rtl="0" algn="l">
              <a:spcBef>
                <a:spcPts val="52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Source / Acknowledgements</a:t>
            </a:r>
            <a:endParaRPr/>
          </a:p>
        </p:txBody>
      </p:sp>
      <p:sp>
        <p:nvSpPr>
          <p:cNvPr id="178" name="Google Shape;178;p22"/>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This is a subset+adaptation of a CSE331 lecture</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If you’ve taken CSE331, this is perspective seeing more than once</a:t>
            </a:r>
            <a:endParaRPr/>
          </a:p>
          <a:p>
            <a:pPr indent="-285750" lvl="1" marL="742950" rtl="0" algn="l">
              <a:spcBef>
                <a:spcPts val="400"/>
              </a:spcBef>
              <a:spcAft>
                <a:spcPts val="0"/>
              </a:spcAft>
              <a:buClr>
                <a:schemeClr val="dk1"/>
              </a:buClr>
              <a:buSzPts val="2000"/>
              <a:buFont typeface="Arial"/>
              <a:buChar char="▪"/>
            </a:pPr>
            <a:r>
              <a:rPr lang="en-US" sz="2000"/>
              <a:t>Plus we are going to “make you do it”</a:t>
            </a:r>
            <a:endParaRPr/>
          </a:p>
          <a:p>
            <a:pPr indent="-285750" lvl="1" marL="742950" rtl="0" algn="l">
              <a:spcBef>
                <a:spcPts val="400"/>
              </a:spcBef>
              <a:spcAft>
                <a:spcPts val="0"/>
              </a:spcAft>
              <a:buClr>
                <a:schemeClr val="dk1"/>
              </a:buClr>
              <a:buSzPts val="2000"/>
              <a:buFont typeface="Arial"/>
              <a:buChar char="▪"/>
            </a:pPr>
            <a:r>
              <a:rPr lang="en-US" sz="2000"/>
              <a:t>And it’s closely connected to metacognition</a:t>
            </a:r>
            <a:endParaRPr sz="2000"/>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If you haven’t taken CSE331, this is a helpful sneak peek</a:t>
            </a:r>
            <a:endParaRPr/>
          </a:p>
          <a:p>
            <a:pPr indent="-285750" lvl="1" marL="742950" rtl="0" algn="l">
              <a:spcBef>
                <a:spcPts val="400"/>
              </a:spcBef>
              <a:spcAft>
                <a:spcPts val="0"/>
              </a:spcAft>
              <a:buClr>
                <a:schemeClr val="dk1"/>
              </a:buClr>
              <a:buSzPts val="2000"/>
              <a:buFont typeface="Arial"/>
              <a:buChar char="▪"/>
            </a:pPr>
            <a:r>
              <a:rPr lang="en-US" sz="2000"/>
              <a:t>Indeed, it would help if our 100-level classes taught debugging more explicitly</a:t>
            </a:r>
            <a:endParaRPr/>
          </a:p>
          <a:p>
            <a:pPr indent="-158750" lvl="1" marL="742950" rtl="0" algn="l">
              <a:spcBef>
                <a:spcPts val="400"/>
              </a:spcBef>
              <a:spcAft>
                <a:spcPts val="0"/>
              </a:spcAft>
              <a:buClr>
                <a:schemeClr val="dk1"/>
              </a:buClr>
              <a:buSzPts val="2000"/>
              <a:buFont typeface="Arial"/>
              <a:buNone/>
            </a:pPr>
            <a:r>
              <a:t/>
            </a:r>
            <a:endParaRPr sz="2000"/>
          </a:p>
          <a:p>
            <a:pPr indent="0" lvl="0" marL="0" rtl="0" algn="l">
              <a:spcBef>
                <a:spcPts val="320"/>
              </a:spcBef>
              <a:spcAft>
                <a:spcPts val="0"/>
              </a:spcAft>
              <a:buClr>
                <a:schemeClr val="dk1"/>
              </a:buClr>
              <a:buSzPts val="1600"/>
              <a:buFont typeface="Arial"/>
              <a:buNone/>
            </a:pPr>
            <a:r>
              <a:rPr lang="en-US" sz="1600"/>
              <a:t>Acknowledgements: CSE331 instructors, notably Michael D. Ernst, Hal Perkins, …</a:t>
            </a:r>
            <a:endParaRPr sz="1600"/>
          </a:p>
        </p:txBody>
      </p:sp>
      <p:sp>
        <p:nvSpPr>
          <p:cNvPr id="179" name="Google Shape;179;p22"/>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Debugging Pre-discussion</a:t>
            </a:r>
            <a:endParaRPr/>
          </a:p>
        </p:txBody>
      </p:sp>
      <p:sp>
        <p:nvSpPr>
          <p:cNvPr id="185" name="Google Shape;185;p23"/>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355600" lvl="0" marL="457200" rtl="0" algn="l">
              <a:spcBef>
                <a:spcPts val="320"/>
              </a:spcBef>
              <a:spcAft>
                <a:spcPts val="0"/>
              </a:spcAft>
              <a:buSzPts val="2000"/>
              <a:buChar char="●"/>
            </a:pPr>
            <a:r>
              <a:rPr lang="en-US" sz="2000"/>
              <a:t>Breakouts! Discuss the following questions:</a:t>
            </a:r>
            <a:endParaRPr sz="2000"/>
          </a:p>
          <a:p>
            <a:pPr indent="0" lvl="0" marL="457200" rtl="0" algn="l">
              <a:spcBef>
                <a:spcPts val="320"/>
              </a:spcBef>
              <a:spcAft>
                <a:spcPts val="0"/>
              </a:spcAft>
              <a:buNone/>
            </a:pPr>
            <a:r>
              <a:t/>
            </a:r>
            <a:endParaRPr sz="2000"/>
          </a:p>
          <a:p>
            <a:pPr indent="-355600" lvl="0" marL="457200" rtl="0" algn="l">
              <a:spcBef>
                <a:spcPts val="320"/>
              </a:spcBef>
              <a:spcAft>
                <a:spcPts val="0"/>
              </a:spcAft>
              <a:buSzPts val="2000"/>
              <a:buChar char="●"/>
            </a:pPr>
            <a:r>
              <a:rPr lang="en-US" sz="2000"/>
              <a:t>How often do you run into bugs when writing programs?</a:t>
            </a:r>
            <a:endParaRPr sz="2000"/>
          </a:p>
          <a:p>
            <a:pPr indent="0" lvl="0" marL="457200" rtl="0" algn="l">
              <a:spcBef>
                <a:spcPts val="320"/>
              </a:spcBef>
              <a:spcAft>
                <a:spcPts val="0"/>
              </a:spcAft>
              <a:buNone/>
            </a:pPr>
            <a:r>
              <a:t/>
            </a:r>
            <a:endParaRPr sz="2000"/>
          </a:p>
          <a:p>
            <a:pPr indent="-355600" lvl="0" marL="457200" rtl="0" algn="l">
              <a:spcBef>
                <a:spcPts val="320"/>
              </a:spcBef>
              <a:spcAft>
                <a:spcPts val="0"/>
              </a:spcAft>
              <a:buSzPts val="2000"/>
              <a:buChar char="●"/>
            </a:pPr>
            <a:r>
              <a:rPr lang="en-US" sz="2000"/>
              <a:t>How intentional have you been with debugging in the past? In other words, when you run into a bug, do you have strategies that you consistently use to find it?</a:t>
            </a:r>
            <a:endParaRPr sz="2000"/>
          </a:p>
          <a:p>
            <a:pPr indent="-355600" lvl="1" marL="914400" rtl="0" algn="l">
              <a:spcBef>
                <a:spcPts val="0"/>
              </a:spcBef>
              <a:spcAft>
                <a:spcPts val="0"/>
              </a:spcAft>
              <a:buSzPts val="2000"/>
              <a:buChar char="○"/>
            </a:pPr>
            <a:r>
              <a:rPr lang="en-US" sz="2000"/>
              <a:t>For those who have taken 331, maybe think back to before you had the debugging lecture</a:t>
            </a:r>
            <a:endParaRPr sz="2000"/>
          </a:p>
          <a:p>
            <a:pPr indent="0" lvl="0" marL="914400" rtl="0" algn="l">
              <a:spcBef>
                <a:spcPts val="320"/>
              </a:spcBef>
              <a:spcAft>
                <a:spcPts val="0"/>
              </a:spcAft>
              <a:buNone/>
            </a:pPr>
            <a:r>
              <a:t/>
            </a:r>
            <a:endParaRPr sz="2000"/>
          </a:p>
          <a:p>
            <a:pPr indent="-355600" lvl="0" marL="457200" rtl="0" algn="l">
              <a:spcBef>
                <a:spcPts val="320"/>
              </a:spcBef>
              <a:spcAft>
                <a:spcPts val="0"/>
              </a:spcAft>
              <a:buSzPts val="2000"/>
              <a:buChar char="●"/>
            </a:pPr>
            <a:r>
              <a:rPr lang="en-US" sz="2000"/>
              <a:t>  What debugging strategies have you come across in the past?</a:t>
            </a:r>
            <a:endParaRPr sz="2000"/>
          </a:p>
        </p:txBody>
      </p:sp>
      <p:sp>
        <p:nvSpPr>
          <p:cNvPr id="186" name="Google Shape;186;p23"/>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A Bug’s Life</a:t>
            </a:r>
            <a:endParaRPr/>
          </a:p>
        </p:txBody>
      </p:sp>
      <p:sp>
        <p:nvSpPr>
          <p:cNvPr id="192" name="Google Shape;192;p24"/>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2"/>
              </a:buClr>
              <a:buSzPts val="2000"/>
              <a:buFont typeface="Arial"/>
              <a:buNone/>
            </a:pPr>
            <a:r>
              <a:rPr i="1" lang="en-US" sz="2000">
                <a:solidFill>
                  <a:schemeClr val="accent2"/>
                </a:solidFill>
              </a:rPr>
              <a:t>defect</a:t>
            </a:r>
            <a:r>
              <a:rPr lang="en-US" sz="2000"/>
              <a:t> – mistake committed by a human</a:t>
            </a:r>
            <a:endParaRPr/>
          </a:p>
          <a:p>
            <a:pPr indent="0" lvl="0" marL="0" rtl="0" algn="l">
              <a:spcBef>
                <a:spcPts val="240"/>
              </a:spcBef>
              <a:spcAft>
                <a:spcPts val="0"/>
              </a:spcAft>
              <a:buClr>
                <a:schemeClr val="dk1"/>
              </a:buClr>
              <a:buSzPts val="1200"/>
              <a:buFont typeface="Arial"/>
              <a:buNone/>
            </a:pPr>
            <a:r>
              <a:t/>
            </a:r>
            <a:endParaRPr sz="1200"/>
          </a:p>
          <a:p>
            <a:pPr indent="0" lvl="0" marL="0" rtl="0" algn="l">
              <a:spcBef>
                <a:spcPts val="400"/>
              </a:spcBef>
              <a:spcAft>
                <a:spcPts val="0"/>
              </a:spcAft>
              <a:buClr>
                <a:schemeClr val="accent2"/>
              </a:buClr>
              <a:buSzPts val="2000"/>
              <a:buFont typeface="Arial"/>
              <a:buNone/>
            </a:pPr>
            <a:r>
              <a:rPr i="1" lang="en-US" sz="2000">
                <a:solidFill>
                  <a:schemeClr val="accent2"/>
                </a:solidFill>
              </a:rPr>
              <a:t>error</a:t>
            </a:r>
            <a:r>
              <a:rPr lang="en-US" sz="2000"/>
              <a:t> – incorrect computation</a:t>
            </a:r>
            <a:endParaRPr/>
          </a:p>
          <a:p>
            <a:pPr indent="0" lvl="0" marL="0" rtl="0" algn="l">
              <a:spcBef>
                <a:spcPts val="240"/>
              </a:spcBef>
              <a:spcAft>
                <a:spcPts val="0"/>
              </a:spcAft>
              <a:buClr>
                <a:schemeClr val="dk1"/>
              </a:buClr>
              <a:buSzPts val="1200"/>
              <a:buFont typeface="Arial"/>
              <a:buNone/>
            </a:pPr>
            <a:r>
              <a:t/>
            </a:r>
            <a:endParaRPr sz="1200"/>
          </a:p>
          <a:p>
            <a:pPr indent="0" lvl="0" marL="0" rtl="0" algn="l">
              <a:spcBef>
                <a:spcPts val="400"/>
              </a:spcBef>
              <a:spcAft>
                <a:spcPts val="0"/>
              </a:spcAft>
              <a:buClr>
                <a:schemeClr val="accent2"/>
              </a:buClr>
              <a:buSzPts val="2000"/>
              <a:buFont typeface="Arial"/>
              <a:buNone/>
            </a:pPr>
            <a:r>
              <a:rPr i="1" lang="en-US" sz="2000">
                <a:solidFill>
                  <a:schemeClr val="accent2"/>
                </a:solidFill>
              </a:rPr>
              <a:t>failure</a:t>
            </a:r>
            <a:r>
              <a:rPr lang="en-US" sz="2000"/>
              <a:t> – visible error:  program violates its specification</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Debugging starts when a failure is observed</a:t>
            </a:r>
            <a:endParaRPr/>
          </a:p>
          <a:p>
            <a:pPr indent="0" lvl="1" marL="457200" rtl="0" algn="l">
              <a:spcBef>
                <a:spcPts val="400"/>
              </a:spcBef>
              <a:spcAft>
                <a:spcPts val="0"/>
              </a:spcAft>
              <a:buClr>
                <a:schemeClr val="dk1"/>
              </a:buClr>
              <a:buSzPts val="2000"/>
              <a:buFont typeface="Arial"/>
              <a:buNone/>
            </a:pPr>
            <a:r>
              <a:rPr lang="en-US" sz="2000"/>
              <a:t>During testing</a:t>
            </a:r>
            <a:endParaRPr sz="2000"/>
          </a:p>
          <a:p>
            <a:pPr indent="0" lvl="1" marL="457200" rtl="0" algn="l">
              <a:spcBef>
                <a:spcPts val="400"/>
              </a:spcBef>
              <a:spcAft>
                <a:spcPts val="0"/>
              </a:spcAft>
              <a:buClr>
                <a:schemeClr val="dk1"/>
              </a:buClr>
              <a:buSzPts val="2000"/>
              <a:buFont typeface="Arial"/>
              <a:buNone/>
            </a:pPr>
            <a:r>
              <a:rPr lang="en-US" sz="2000"/>
              <a:t>In the field</a:t>
            </a:r>
            <a:endParaRPr/>
          </a:p>
          <a:p>
            <a:pPr indent="0" lvl="1" marL="45720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Goal is to go </a:t>
            </a:r>
            <a:r>
              <a:rPr i="1" lang="en-US" sz="2000">
                <a:solidFill>
                  <a:schemeClr val="accent2"/>
                </a:solidFill>
              </a:rPr>
              <a:t>from failure </a:t>
            </a:r>
            <a:r>
              <a:rPr b="1" i="1" lang="en-US" sz="2000" u="sng">
                <a:solidFill>
                  <a:schemeClr val="accent2"/>
                </a:solidFill>
              </a:rPr>
              <a:t>back</a:t>
            </a:r>
            <a:r>
              <a:rPr i="1" lang="en-US" sz="2000">
                <a:solidFill>
                  <a:schemeClr val="accent2"/>
                </a:solidFill>
              </a:rPr>
              <a:t> to defect</a:t>
            </a:r>
            <a:endParaRPr/>
          </a:p>
        </p:txBody>
      </p:sp>
      <p:pic>
        <p:nvPicPr>
          <p:cNvPr id="193" name="Google Shape;193;p24"/>
          <p:cNvPicPr preferRelativeResize="0"/>
          <p:nvPr/>
        </p:nvPicPr>
        <p:blipFill rotWithShape="1">
          <a:blip r:embed="rId3">
            <a:alphaModFix/>
          </a:blip>
          <a:srcRect b="0" l="0" r="0" t="0"/>
          <a:stretch/>
        </p:blipFill>
        <p:spPr>
          <a:xfrm>
            <a:off x="6642100" y="0"/>
            <a:ext cx="2501900" cy="1876425"/>
          </a:xfrm>
          <a:prstGeom prst="rect">
            <a:avLst/>
          </a:prstGeom>
          <a:noFill/>
          <a:ln>
            <a:noFill/>
          </a:ln>
        </p:spPr>
      </p:pic>
      <p:sp>
        <p:nvSpPr>
          <p:cNvPr id="194" name="Google Shape;194;p24"/>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Testing vs. debugging</a:t>
            </a:r>
            <a:endParaRPr/>
          </a:p>
        </p:txBody>
      </p:sp>
      <p:sp>
        <p:nvSpPr>
          <p:cNvPr id="200" name="Google Shape;200;p25"/>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1" marL="457200" rtl="0" algn="l">
              <a:lnSpc>
                <a:spcPct val="90000"/>
              </a:lnSpc>
              <a:spcBef>
                <a:spcPts val="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Testing ≠ debugging</a:t>
            </a:r>
            <a:endParaRPr/>
          </a:p>
          <a:p>
            <a:pPr indent="-285750" lvl="1" marL="742950" rtl="0" algn="l">
              <a:lnSpc>
                <a:spcPct val="90000"/>
              </a:lnSpc>
              <a:spcBef>
                <a:spcPts val="400"/>
              </a:spcBef>
              <a:spcAft>
                <a:spcPts val="0"/>
              </a:spcAft>
              <a:buClr>
                <a:srgbClr val="FF0000"/>
              </a:buClr>
              <a:buSzPts val="2000"/>
              <a:buFont typeface="Arial"/>
              <a:buChar char="▪"/>
            </a:pPr>
            <a:r>
              <a:rPr i="1" lang="en-US" sz="2000">
                <a:solidFill>
                  <a:srgbClr val="FF0000"/>
                </a:solidFill>
              </a:rPr>
              <a:t>test</a:t>
            </a:r>
            <a:r>
              <a:rPr lang="en-US" sz="2000"/>
              <a:t>: reveals existence of problem (failure)</a:t>
            </a:r>
            <a:endParaRPr/>
          </a:p>
          <a:p>
            <a:pPr indent="-285750" lvl="1" marL="742950" rtl="0" algn="l">
              <a:lnSpc>
                <a:spcPct val="90000"/>
              </a:lnSpc>
              <a:spcBef>
                <a:spcPts val="400"/>
              </a:spcBef>
              <a:spcAft>
                <a:spcPts val="0"/>
              </a:spcAft>
              <a:buClr>
                <a:srgbClr val="009900"/>
              </a:buClr>
              <a:buSzPts val="2000"/>
              <a:buFont typeface="Arial"/>
              <a:buChar char="▪"/>
            </a:pPr>
            <a:r>
              <a:rPr i="1" lang="en-US" sz="2000">
                <a:solidFill>
                  <a:srgbClr val="009900"/>
                </a:solidFill>
              </a:rPr>
              <a:t>debug</a:t>
            </a:r>
            <a:r>
              <a:rPr lang="en-US" sz="2000"/>
              <a:t>: pinpoint location + cause of problem (defect)</a:t>
            </a:r>
            <a:endParaRPr/>
          </a:p>
          <a:p>
            <a:pPr indent="0" lvl="0" marL="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dk1"/>
              </a:buClr>
              <a:buSzPts val="2000"/>
              <a:buFont typeface="Arial"/>
              <a:buNone/>
            </a:pPr>
            <a:r>
              <a:rPr lang="en-US" sz="2000"/>
              <a:t>See CSE331 for:</a:t>
            </a:r>
            <a:endParaRPr/>
          </a:p>
          <a:p>
            <a:pPr indent="-285750" lvl="1" marL="742950" rtl="0" algn="l">
              <a:lnSpc>
                <a:spcPct val="90000"/>
              </a:lnSpc>
              <a:spcBef>
                <a:spcPts val="400"/>
              </a:spcBef>
              <a:spcAft>
                <a:spcPts val="0"/>
              </a:spcAft>
              <a:buClr>
                <a:schemeClr val="dk1"/>
              </a:buClr>
              <a:buSzPts val="2000"/>
              <a:buFont typeface="Arial"/>
              <a:buChar char="▪"/>
            </a:pPr>
            <a:r>
              <a:rPr lang="en-US" sz="2000"/>
              <a:t>How to write code that has fewer bugs (so less debugging)</a:t>
            </a:r>
            <a:endParaRPr/>
          </a:p>
          <a:p>
            <a:pPr indent="-285750" lvl="1" marL="742950" rtl="0" algn="l">
              <a:lnSpc>
                <a:spcPct val="90000"/>
              </a:lnSpc>
              <a:spcBef>
                <a:spcPts val="400"/>
              </a:spcBef>
              <a:spcAft>
                <a:spcPts val="0"/>
              </a:spcAft>
              <a:buClr>
                <a:schemeClr val="dk1"/>
              </a:buClr>
              <a:buSzPts val="2000"/>
              <a:buFont typeface="Arial"/>
              <a:buChar char="▪"/>
            </a:pPr>
            <a:r>
              <a:rPr lang="en-US" sz="2000"/>
              <a:t>How to write code that is easier to test (so easier to reveal bugs)</a:t>
            </a:r>
            <a:endParaRPr/>
          </a:p>
          <a:p>
            <a:pPr indent="-285750" lvl="1" marL="742950" rtl="0" algn="l">
              <a:lnSpc>
                <a:spcPct val="90000"/>
              </a:lnSpc>
              <a:spcBef>
                <a:spcPts val="400"/>
              </a:spcBef>
              <a:spcAft>
                <a:spcPts val="0"/>
              </a:spcAft>
              <a:buClr>
                <a:schemeClr val="dk1"/>
              </a:buClr>
              <a:buSzPts val="2000"/>
              <a:buFont typeface="Arial"/>
              <a:buChar char="▪"/>
            </a:pPr>
            <a:r>
              <a:rPr lang="en-US" sz="2000"/>
              <a:t>How to make testing easier (so you do it more often)</a:t>
            </a:r>
            <a:endParaRPr sz="2000"/>
          </a:p>
          <a:p>
            <a:pPr indent="-285750" lvl="1" marL="742950" rtl="0" algn="l">
              <a:lnSpc>
                <a:spcPct val="90000"/>
              </a:lnSpc>
              <a:spcBef>
                <a:spcPts val="400"/>
              </a:spcBef>
              <a:spcAft>
                <a:spcPts val="0"/>
              </a:spcAft>
              <a:buClr>
                <a:schemeClr val="dk1"/>
              </a:buClr>
              <a:buSzPts val="2000"/>
              <a:buFont typeface="Arial"/>
              <a:buChar char="▪"/>
            </a:pPr>
            <a:r>
              <a:rPr lang="en-US" sz="2000"/>
              <a:t>How to write code that is easier to debug (so less time spent debugging)</a:t>
            </a:r>
            <a:endParaRPr/>
          </a:p>
          <a:p>
            <a:pPr indent="0" lvl="0" marL="0" rtl="0" algn="l">
              <a:lnSpc>
                <a:spcPct val="90000"/>
              </a:lnSpc>
              <a:spcBef>
                <a:spcPts val="400"/>
              </a:spcBef>
              <a:spcAft>
                <a:spcPts val="0"/>
              </a:spcAft>
              <a:buClr>
                <a:schemeClr val="dk1"/>
              </a:buClr>
              <a:buSzPts val="2000"/>
              <a:buFont typeface="Arial"/>
              <a:buNone/>
            </a:pPr>
            <a:r>
              <a:rPr lang="en-US" sz="2000"/>
              <a:t>These are all incredibly valuable engineering skills</a:t>
            </a:r>
            <a:endParaRPr sz="2000"/>
          </a:p>
        </p:txBody>
      </p:sp>
      <p:sp>
        <p:nvSpPr>
          <p:cNvPr id="201" name="Google Shape;201;p25"/>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Last (inevitable) resort: debugging</a:t>
            </a:r>
            <a:endParaRPr/>
          </a:p>
        </p:txBody>
      </p:sp>
      <p:sp>
        <p:nvSpPr>
          <p:cNvPr id="207" name="Google Shape;207;p26"/>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Arial"/>
              <a:buNone/>
            </a:pPr>
            <a:r>
              <a:rPr lang="en-US" sz="2000"/>
              <a:t>Defects happen – people are imperfect</a:t>
            </a:r>
            <a:endParaRPr/>
          </a:p>
          <a:p>
            <a:pPr indent="-285750" lvl="1" marL="742950" rtl="0" algn="l">
              <a:lnSpc>
                <a:spcPct val="90000"/>
              </a:lnSpc>
              <a:spcBef>
                <a:spcPts val="400"/>
              </a:spcBef>
              <a:spcAft>
                <a:spcPts val="0"/>
              </a:spcAft>
              <a:buClr>
                <a:schemeClr val="dk1"/>
              </a:buClr>
              <a:buSzPts val="2000"/>
              <a:buFont typeface="Arial"/>
              <a:buChar char="▪"/>
            </a:pPr>
            <a:r>
              <a:rPr lang="en-US" sz="2000"/>
              <a:t>Industry average (?): 10 defects per 1000 lines of code</a:t>
            </a:r>
            <a:endParaRPr/>
          </a:p>
          <a:p>
            <a:pPr indent="-158750" lvl="1" marL="74295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dk1"/>
              </a:buClr>
              <a:buSzPts val="2000"/>
              <a:buFont typeface="Arial"/>
              <a:buNone/>
            </a:pPr>
            <a:r>
              <a:rPr lang="en-US" sz="2000"/>
              <a:t>Defects happen that are not immediately localizable</a:t>
            </a:r>
            <a:endParaRPr/>
          </a:p>
          <a:p>
            <a:pPr indent="-285750" lvl="1" marL="742950" rtl="0" algn="l">
              <a:lnSpc>
                <a:spcPct val="90000"/>
              </a:lnSpc>
              <a:spcBef>
                <a:spcPts val="400"/>
              </a:spcBef>
              <a:spcAft>
                <a:spcPts val="0"/>
              </a:spcAft>
              <a:buClr>
                <a:schemeClr val="dk1"/>
              </a:buClr>
              <a:buSzPts val="2000"/>
              <a:buFont typeface="Arial"/>
              <a:buChar char="▪"/>
            </a:pPr>
            <a:r>
              <a:rPr lang="en-US" sz="2000"/>
              <a:t>Found during integration testing</a:t>
            </a:r>
            <a:endParaRPr/>
          </a:p>
          <a:p>
            <a:pPr indent="-285750" lvl="1" marL="742950" rtl="0" algn="l">
              <a:lnSpc>
                <a:spcPct val="90000"/>
              </a:lnSpc>
              <a:spcBef>
                <a:spcPts val="400"/>
              </a:spcBef>
              <a:spcAft>
                <a:spcPts val="0"/>
              </a:spcAft>
              <a:buClr>
                <a:schemeClr val="dk1"/>
              </a:buClr>
              <a:buSzPts val="2000"/>
              <a:buFont typeface="Arial"/>
              <a:buChar char="▪"/>
            </a:pPr>
            <a:r>
              <a:rPr lang="en-US" sz="2000"/>
              <a:t>Or reported by user</a:t>
            </a:r>
            <a:endParaRPr/>
          </a:p>
          <a:p>
            <a:pPr indent="-215900" lvl="0" marL="34290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dk1"/>
              </a:buClr>
              <a:buSzPts val="2000"/>
              <a:buFont typeface="Arial"/>
              <a:buNone/>
            </a:pPr>
            <a:r>
              <a:rPr lang="en-US" sz="2000"/>
              <a:t>Cost of an error increases by orders of magnitude during program lifecycle</a:t>
            </a:r>
            <a:endParaRPr/>
          </a:p>
          <a:p>
            <a:pPr indent="0" lvl="0" marL="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step 1</a:t>
            </a:r>
            <a:r>
              <a:rPr lang="en-US" sz="2000"/>
              <a:t> – Clarify symptom (simplify input), create “minimal” test</a:t>
            </a:r>
            <a:endParaRPr/>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step 2</a:t>
            </a:r>
            <a:r>
              <a:rPr lang="en-US" sz="2000"/>
              <a:t> – Find and understand cause</a:t>
            </a:r>
            <a:endParaRPr/>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step 3</a:t>
            </a:r>
            <a:r>
              <a:rPr lang="en-US" sz="2000"/>
              <a:t> – Fix</a:t>
            </a:r>
            <a:endParaRPr/>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step 4</a:t>
            </a:r>
            <a:r>
              <a:rPr lang="en-US" sz="2000"/>
              <a:t> – Rerun </a:t>
            </a:r>
            <a:r>
              <a:rPr i="1" lang="en-US" sz="2000"/>
              <a:t>all</a:t>
            </a:r>
            <a:r>
              <a:rPr lang="en-US" sz="2000"/>
              <a:t> tests, old and new</a:t>
            </a:r>
            <a:endParaRPr/>
          </a:p>
          <a:p>
            <a:pPr indent="0" lvl="0" marL="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dk1"/>
              </a:buClr>
              <a:buSzPts val="2000"/>
              <a:buFont typeface="Arial"/>
              <a:buNone/>
            </a:pPr>
            <a:r>
              <a:t/>
            </a:r>
            <a:endParaRPr sz="2000"/>
          </a:p>
        </p:txBody>
      </p:sp>
      <p:sp>
        <p:nvSpPr>
          <p:cNvPr id="208" name="Google Shape;208;p26"/>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The debugging process</a:t>
            </a:r>
            <a:endParaRPr/>
          </a:p>
        </p:txBody>
      </p:sp>
      <p:sp>
        <p:nvSpPr>
          <p:cNvPr id="214" name="Google Shape;214;p27"/>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6"/>
              </a:buClr>
              <a:buSzPts val="2000"/>
              <a:buFont typeface="Arial"/>
              <a:buNone/>
            </a:pPr>
            <a:r>
              <a:rPr lang="en-US" sz="2000">
                <a:solidFill>
                  <a:schemeClr val="accent6"/>
                </a:solidFill>
              </a:rPr>
              <a:t>step 1</a:t>
            </a:r>
            <a:r>
              <a:rPr lang="en-US" sz="2000"/>
              <a:t> – </a:t>
            </a:r>
            <a:r>
              <a:rPr i="1" lang="en-US" sz="2000"/>
              <a:t>find small, repeatable test case that produces the failure</a:t>
            </a:r>
            <a:r>
              <a:rPr lang="en-US" sz="2000"/>
              <a:t> </a:t>
            </a:r>
            <a:endParaRPr/>
          </a:p>
          <a:p>
            <a:pPr indent="-285750" lvl="1" marL="742950" rtl="0" algn="l">
              <a:spcBef>
                <a:spcPts val="400"/>
              </a:spcBef>
              <a:spcAft>
                <a:spcPts val="0"/>
              </a:spcAft>
              <a:buClr>
                <a:schemeClr val="dk1"/>
              </a:buClr>
              <a:buSzPts val="2000"/>
              <a:buFont typeface="Arial"/>
              <a:buChar char="▪"/>
            </a:pPr>
            <a:r>
              <a:rPr lang="en-US" sz="2000"/>
              <a:t>May take effort, but helps identify the defect </a:t>
            </a:r>
            <a:r>
              <a:rPr i="1" lang="en-US" sz="2000"/>
              <a:t>and</a:t>
            </a:r>
            <a:r>
              <a:rPr lang="en-US" sz="2000"/>
              <a:t> gives you a regression test</a:t>
            </a:r>
            <a:endParaRPr/>
          </a:p>
          <a:p>
            <a:pPr indent="-285750" lvl="1" marL="742950" rtl="0" algn="l">
              <a:spcBef>
                <a:spcPts val="400"/>
              </a:spcBef>
              <a:spcAft>
                <a:spcPts val="0"/>
              </a:spcAft>
              <a:buClr>
                <a:schemeClr val="dk1"/>
              </a:buClr>
              <a:buSzPts val="2000"/>
              <a:buFont typeface="Arial"/>
              <a:buChar char="▪"/>
            </a:pPr>
            <a:r>
              <a:rPr lang="en-US" sz="2000"/>
              <a:t>Do </a:t>
            </a:r>
            <a:r>
              <a:rPr i="1" lang="en-US" sz="2000">
                <a:solidFill>
                  <a:srgbClr val="FF0000"/>
                </a:solidFill>
              </a:rPr>
              <a:t>not</a:t>
            </a:r>
            <a:r>
              <a:rPr lang="en-US" sz="2000">
                <a:solidFill>
                  <a:srgbClr val="FF0000"/>
                </a:solidFill>
              </a:rPr>
              <a:t> </a:t>
            </a:r>
            <a:r>
              <a:rPr lang="en-US" sz="2000"/>
              <a:t>start step 2 until you have a simple repeatable test</a:t>
            </a:r>
            <a:endParaRPr/>
          </a:p>
          <a:p>
            <a:pPr indent="0" lvl="0" marL="0" rtl="0" algn="l">
              <a:spcBef>
                <a:spcPts val="400"/>
              </a:spcBef>
              <a:spcAft>
                <a:spcPts val="0"/>
              </a:spcAft>
              <a:buClr>
                <a:schemeClr val="accent6"/>
              </a:buClr>
              <a:buSzPts val="2000"/>
              <a:buFont typeface="Arial"/>
              <a:buNone/>
            </a:pPr>
            <a:r>
              <a:rPr lang="en-US" sz="2000">
                <a:solidFill>
                  <a:schemeClr val="accent6"/>
                </a:solidFill>
              </a:rPr>
              <a:t>step 2</a:t>
            </a:r>
            <a:r>
              <a:rPr lang="en-US" sz="2000"/>
              <a:t> – </a:t>
            </a:r>
            <a:r>
              <a:rPr i="1" lang="en-US" sz="2000"/>
              <a:t>narrow down location and proximate cause</a:t>
            </a:r>
            <a:endParaRPr sz="2000"/>
          </a:p>
          <a:p>
            <a:pPr indent="-285750" lvl="1" marL="742950" rtl="0" algn="l">
              <a:spcBef>
                <a:spcPts val="400"/>
              </a:spcBef>
              <a:spcAft>
                <a:spcPts val="0"/>
              </a:spcAft>
              <a:buClr>
                <a:schemeClr val="dk1"/>
              </a:buClr>
              <a:buSzPts val="2000"/>
              <a:buFont typeface="Arial"/>
              <a:buChar char="▪"/>
            </a:pPr>
            <a:r>
              <a:rPr i="1" lang="en-US" sz="2000"/>
              <a:t>Loop</a:t>
            </a:r>
            <a:r>
              <a:rPr lang="en-US" sz="2000"/>
              <a:t>: (a) Study the data (b) hypothesize (c) experiment </a:t>
            </a:r>
            <a:endParaRPr/>
          </a:p>
          <a:p>
            <a:pPr indent="-285750" lvl="1" marL="742950" rtl="0" algn="l">
              <a:spcBef>
                <a:spcPts val="400"/>
              </a:spcBef>
              <a:spcAft>
                <a:spcPts val="0"/>
              </a:spcAft>
              <a:buClr>
                <a:schemeClr val="dk1"/>
              </a:buClr>
              <a:buSzPts val="2000"/>
              <a:buFont typeface="Arial"/>
              <a:buChar char="▪"/>
            </a:pPr>
            <a:r>
              <a:rPr lang="en-US" sz="2000"/>
              <a:t>Experiments often involve changing the code</a:t>
            </a:r>
            <a:endParaRPr/>
          </a:p>
          <a:p>
            <a:pPr indent="-285750" lvl="1" marL="742950" rtl="0" algn="l">
              <a:spcBef>
                <a:spcPts val="400"/>
              </a:spcBef>
              <a:spcAft>
                <a:spcPts val="0"/>
              </a:spcAft>
              <a:buClr>
                <a:schemeClr val="dk1"/>
              </a:buClr>
              <a:buSzPts val="2000"/>
              <a:buFont typeface="Arial"/>
              <a:buChar char="▪"/>
            </a:pPr>
            <a:r>
              <a:rPr lang="en-US" sz="2000"/>
              <a:t>Do </a:t>
            </a:r>
            <a:r>
              <a:rPr i="1" lang="en-US" sz="2000">
                <a:solidFill>
                  <a:srgbClr val="FF0000"/>
                </a:solidFill>
              </a:rPr>
              <a:t>not</a:t>
            </a:r>
            <a:r>
              <a:rPr lang="en-US" sz="2000">
                <a:solidFill>
                  <a:srgbClr val="FF0000"/>
                </a:solidFill>
              </a:rPr>
              <a:t> </a:t>
            </a:r>
            <a:r>
              <a:rPr lang="en-US" sz="2000"/>
              <a:t>start step 3 until you understand the cause</a:t>
            </a:r>
            <a:endParaRPr/>
          </a:p>
          <a:p>
            <a:pPr indent="0" lvl="0" marL="0" rtl="0" algn="l">
              <a:spcBef>
                <a:spcPts val="400"/>
              </a:spcBef>
              <a:spcAft>
                <a:spcPts val="0"/>
              </a:spcAft>
              <a:buClr>
                <a:schemeClr val="accent6"/>
              </a:buClr>
              <a:buSzPts val="2000"/>
              <a:buFont typeface="Arial"/>
              <a:buNone/>
            </a:pPr>
            <a:r>
              <a:rPr lang="en-US" sz="2000">
                <a:solidFill>
                  <a:schemeClr val="accent6"/>
                </a:solidFill>
              </a:rPr>
              <a:t>step 3</a:t>
            </a:r>
            <a:r>
              <a:rPr lang="en-US" sz="2000"/>
              <a:t> – </a:t>
            </a:r>
            <a:r>
              <a:rPr i="1" lang="en-US" sz="2000"/>
              <a:t>fix the defect</a:t>
            </a:r>
            <a:endParaRPr/>
          </a:p>
          <a:p>
            <a:pPr indent="-285750" lvl="1" marL="742950" rtl="0" algn="l">
              <a:spcBef>
                <a:spcPts val="400"/>
              </a:spcBef>
              <a:spcAft>
                <a:spcPts val="0"/>
              </a:spcAft>
              <a:buClr>
                <a:schemeClr val="dk1"/>
              </a:buClr>
              <a:buSzPts val="2000"/>
              <a:buFont typeface="Arial"/>
              <a:buChar char="▪"/>
            </a:pPr>
            <a:r>
              <a:rPr lang="en-US" sz="2000"/>
              <a:t>Is it a simple typo, or a design flaw?  </a:t>
            </a:r>
            <a:endParaRPr/>
          </a:p>
          <a:p>
            <a:pPr indent="-285750" lvl="1" marL="742950" rtl="0" algn="l">
              <a:spcBef>
                <a:spcPts val="400"/>
              </a:spcBef>
              <a:spcAft>
                <a:spcPts val="0"/>
              </a:spcAft>
              <a:buClr>
                <a:srgbClr val="C00000"/>
              </a:buClr>
              <a:buSzPts val="2000"/>
              <a:buFont typeface="Arial"/>
              <a:buChar char="▪"/>
            </a:pPr>
            <a:r>
              <a:rPr i="1" lang="en-US" sz="2000">
                <a:solidFill>
                  <a:srgbClr val="C00000"/>
                </a:solidFill>
              </a:rPr>
              <a:t>Does it occur elsewhere?</a:t>
            </a:r>
            <a:endParaRPr/>
          </a:p>
          <a:p>
            <a:pPr indent="0" lvl="0" marL="0" rtl="0" algn="l">
              <a:spcBef>
                <a:spcPts val="400"/>
              </a:spcBef>
              <a:spcAft>
                <a:spcPts val="0"/>
              </a:spcAft>
              <a:buClr>
                <a:schemeClr val="accent6"/>
              </a:buClr>
              <a:buSzPts val="2000"/>
              <a:buFont typeface="Arial"/>
              <a:buNone/>
            </a:pPr>
            <a:r>
              <a:rPr lang="en-US" sz="2000">
                <a:solidFill>
                  <a:schemeClr val="accent6"/>
                </a:solidFill>
              </a:rPr>
              <a:t>step 4</a:t>
            </a:r>
            <a:r>
              <a:rPr lang="en-US" sz="2000"/>
              <a:t> – </a:t>
            </a:r>
            <a:r>
              <a:rPr i="1" lang="en-US" sz="2000"/>
              <a:t>add test case to regression suite</a:t>
            </a:r>
            <a:endParaRPr/>
          </a:p>
          <a:p>
            <a:pPr indent="-285750" lvl="1" marL="742950" rtl="0" algn="l">
              <a:spcBef>
                <a:spcPts val="400"/>
              </a:spcBef>
              <a:spcAft>
                <a:spcPts val="0"/>
              </a:spcAft>
              <a:buClr>
                <a:schemeClr val="dk1"/>
              </a:buClr>
              <a:buSzPts val="2000"/>
              <a:buFont typeface="Arial"/>
              <a:buChar char="▪"/>
            </a:pPr>
            <a:r>
              <a:rPr lang="en-US" sz="2000"/>
              <a:t>Is this failure fixed?  Are any other new failures introduced?</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t/>
            </a:r>
            <a:endParaRPr sz="2000"/>
          </a:p>
        </p:txBody>
      </p:sp>
      <p:sp>
        <p:nvSpPr>
          <p:cNvPr id="215" name="Google Shape;215;p27"/>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3" st="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0"/>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62" name="Google Shape;62;p10"/>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342900" rtl="0" algn="l">
              <a:spcBef>
                <a:spcPts val="0"/>
              </a:spcBef>
              <a:spcAft>
                <a:spcPts val="0"/>
              </a:spcAft>
              <a:buClr>
                <a:srgbClr val="4B2A85"/>
              </a:buClr>
              <a:buSzPts val="1560"/>
              <a:buChar char="❖"/>
            </a:pPr>
            <a:r>
              <a:rPr lang="en-US"/>
              <a:t>OS Overview</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Debugging</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Project 7 Tips</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Stress &amp; Wellness Discussion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560"/>
              <a:buFont typeface="Arial"/>
              <a:buNone/>
            </a:pPr>
            <a:r>
              <a:t/>
            </a:r>
            <a:endParaRPr/>
          </a:p>
          <a:p>
            <a:pPr indent="0" lvl="0" marL="0" rtl="0" algn="l">
              <a:spcBef>
                <a:spcPts val="0"/>
              </a:spcBef>
              <a:spcAft>
                <a:spcPts val="0"/>
              </a:spcAft>
              <a:buClr>
                <a:schemeClr val="dk1"/>
              </a:buClr>
              <a:buSzPts val="1560"/>
              <a:buFont typeface="Arial"/>
              <a:buNone/>
            </a:pPr>
            <a:r>
              <a:t/>
            </a:r>
            <a:endParaRPr sz="2200"/>
          </a:p>
          <a:p>
            <a:pPr indent="-243840" lvl="1" marL="800100" rtl="0" algn="l">
              <a:spcBef>
                <a:spcPts val="520"/>
              </a:spcBef>
              <a:spcAft>
                <a:spcPts val="0"/>
              </a:spcAft>
              <a:buClr>
                <a:schemeClr val="dk1"/>
              </a:buClr>
              <a:buSzPts val="1560"/>
              <a:buFont typeface="Arial"/>
              <a:buNone/>
            </a:pPr>
            <a:r>
              <a:t/>
            </a:r>
            <a:endParaRPr/>
          </a:p>
          <a:p>
            <a:pPr indent="0" lvl="0" marL="0" rtl="0" algn="l">
              <a:spcBef>
                <a:spcPts val="520"/>
              </a:spcBef>
              <a:spcAft>
                <a:spcPts val="0"/>
              </a:spcAft>
              <a:buNone/>
            </a:pPr>
            <a:r>
              <a:t/>
            </a:r>
            <a:endParaRPr/>
          </a:p>
        </p:txBody>
      </p:sp>
      <p:sp>
        <p:nvSpPr>
          <p:cNvPr id="63" name="Google Shape;63;p10"/>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Debugging and the scientific method</a:t>
            </a:r>
            <a:endParaRPr/>
          </a:p>
        </p:txBody>
      </p:sp>
      <p:sp>
        <p:nvSpPr>
          <p:cNvPr id="221" name="Google Shape;221;p28"/>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US" sz="2000"/>
              <a:t>Debugging should be </a:t>
            </a:r>
            <a:r>
              <a:rPr i="1" lang="en-US" sz="2000">
                <a:solidFill>
                  <a:srgbClr val="009900"/>
                </a:solidFill>
              </a:rPr>
              <a:t>systematic</a:t>
            </a:r>
            <a:endParaRPr/>
          </a:p>
          <a:p>
            <a:pPr indent="-285750" lvl="1" marL="742950" rtl="0" algn="l">
              <a:spcBef>
                <a:spcPts val="400"/>
              </a:spcBef>
              <a:spcAft>
                <a:spcPts val="0"/>
              </a:spcAft>
              <a:buClr>
                <a:schemeClr val="dk1"/>
              </a:buClr>
              <a:buSzPts val="2000"/>
              <a:buFont typeface="Arial"/>
              <a:buChar char="▪"/>
            </a:pPr>
            <a:r>
              <a:rPr lang="en-US" sz="2000"/>
              <a:t>Carefully </a:t>
            </a:r>
            <a:r>
              <a:rPr i="1" lang="en-US" sz="2000">
                <a:solidFill>
                  <a:srgbClr val="009900"/>
                </a:solidFill>
              </a:rPr>
              <a:t>decide</a:t>
            </a:r>
            <a:r>
              <a:rPr lang="en-US" sz="2000"/>
              <a:t> what to do </a:t>
            </a:r>
            <a:endParaRPr/>
          </a:p>
          <a:p>
            <a:pPr indent="-228600" lvl="2" marL="1143000" rtl="0" algn="l">
              <a:spcBef>
                <a:spcPts val="400"/>
              </a:spcBef>
              <a:spcAft>
                <a:spcPts val="0"/>
              </a:spcAft>
              <a:buClr>
                <a:schemeClr val="dk1"/>
              </a:buClr>
              <a:buSzPts val="2000"/>
              <a:buFont typeface="Arial"/>
              <a:buChar char="•"/>
            </a:pPr>
            <a:r>
              <a:rPr lang="en-US" sz="2000"/>
              <a:t>Don’t flail!</a:t>
            </a:r>
            <a:endParaRPr/>
          </a:p>
          <a:p>
            <a:pPr indent="-285750" lvl="1" marL="742950" rtl="0" algn="l">
              <a:spcBef>
                <a:spcPts val="400"/>
              </a:spcBef>
              <a:spcAft>
                <a:spcPts val="0"/>
              </a:spcAft>
              <a:buClr>
                <a:schemeClr val="dk1"/>
              </a:buClr>
              <a:buSzPts val="2000"/>
              <a:buFont typeface="Arial"/>
              <a:buChar char="▪"/>
            </a:pPr>
            <a:r>
              <a:rPr lang="en-US" sz="2000"/>
              <a:t>Keep a </a:t>
            </a:r>
            <a:r>
              <a:rPr i="1" lang="en-US" sz="2000">
                <a:solidFill>
                  <a:srgbClr val="009900"/>
                </a:solidFill>
              </a:rPr>
              <a:t>record</a:t>
            </a:r>
            <a:r>
              <a:rPr lang="en-US" sz="2000"/>
              <a:t> of everything that you do</a:t>
            </a:r>
            <a:endParaRPr/>
          </a:p>
          <a:p>
            <a:pPr indent="-285750" lvl="1" marL="742950" rtl="0" algn="l">
              <a:spcBef>
                <a:spcPts val="400"/>
              </a:spcBef>
              <a:spcAft>
                <a:spcPts val="0"/>
              </a:spcAft>
              <a:buClr>
                <a:schemeClr val="dk1"/>
              </a:buClr>
              <a:buSzPts val="2000"/>
              <a:buFont typeface="Arial"/>
              <a:buChar char="▪"/>
            </a:pPr>
            <a:r>
              <a:rPr lang="en-US" sz="2000"/>
              <a:t>Don’t get sucked into fruitless avenues</a:t>
            </a:r>
            <a:endParaRPr/>
          </a:p>
          <a:p>
            <a:pPr indent="-215900" lvl="0" marL="342900" rtl="0" algn="l">
              <a:spcBef>
                <a:spcPts val="400"/>
              </a:spcBef>
              <a:spcAft>
                <a:spcPts val="0"/>
              </a:spcAft>
              <a:buClr>
                <a:schemeClr val="dk1"/>
              </a:buClr>
              <a:buSzPts val="2000"/>
              <a:buFont typeface="Arial"/>
              <a:buNone/>
            </a:pPr>
            <a:r>
              <a:t/>
            </a:r>
            <a:endParaRPr sz="2000"/>
          </a:p>
          <a:p>
            <a:pPr indent="-342900" lvl="0" marL="342900" rtl="0" algn="l">
              <a:spcBef>
                <a:spcPts val="400"/>
              </a:spcBef>
              <a:spcAft>
                <a:spcPts val="0"/>
              </a:spcAft>
              <a:buClr>
                <a:schemeClr val="dk1"/>
              </a:buClr>
              <a:buSzPts val="2000"/>
              <a:buFont typeface="Arial"/>
              <a:buChar char="❖"/>
            </a:pPr>
            <a:r>
              <a:rPr lang="en-US" sz="2000"/>
              <a:t>Use an iterative scientific process:</a:t>
            </a:r>
            <a:endParaRPr/>
          </a:p>
        </p:txBody>
      </p:sp>
      <p:pic>
        <p:nvPicPr>
          <p:cNvPr descr="Home" id="222" name="Google Shape;222;p28">
            <a:hlinkClick r:id="rId3"/>
          </p:cNvPr>
          <p:cNvPicPr preferRelativeResize="0"/>
          <p:nvPr/>
        </p:nvPicPr>
        <p:blipFill rotWithShape="1">
          <a:blip r:embed="rId4">
            <a:alphaModFix/>
          </a:blip>
          <a:srcRect b="0" l="0" r="0" t="0"/>
          <a:stretch/>
        </p:blipFill>
        <p:spPr>
          <a:xfrm>
            <a:off x="6858000" y="1524000"/>
            <a:ext cx="1607546" cy="1975058"/>
          </a:xfrm>
          <a:prstGeom prst="rect">
            <a:avLst/>
          </a:prstGeom>
          <a:noFill/>
          <a:ln>
            <a:noFill/>
          </a:ln>
        </p:spPr>
      </p:pic>
      <p:sp>
        <p:nvSpPr>
          <p:cNvPr id="223" name="Google Shape;223;p28"/>
          <p:cNvSpPr txBox="1"/>
          <p:nvPr/>
        </p:nvSpPr>
        <p:spPr>
          <a:xfrm>
            <a:off x="3170943" y="4267200"/>
            <a:ext cx="28488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dk1"/>
                </a:solidFill>
                <a:latin typeface="Arial"/>
                <a:ea typeface="Arial"/>
                <a:cs typeface="Arial"/>
                <a:sym typeface="Arial"/>
              </a:rPr>
              <a:t>Formulate a </a:t>
            </a:r>
            <a:r>
              <a:rPr b="0" i="0" lang="en-US" sz="2000" u="none" cap="none" strike="noStrike">
                <a:solidFill>
                  <a:srgbClr val="009900"/>
                </a:solidFill>
                <a:latin typeface="Arial"/>
                <a:ea typeface="Arial"/>
                <a:cs typeface="Arial"/>
                <a:sym typeface="Arial"/>
              </a:rPr>
              <a:t>hypothesis</a:t>
            </a:r>
            <a:endParaRPr/>
          </a:p>
        </p:txBody>
      </p:sp>
      <p:sp>
        <p:nvSpPr>
          <p:cNvPr id="224" name="Google Shape;224;p28"/>
          <p:cNvSpPr txBox="1"/>
          <p:nvPr/>
        </p:nvSpPr>
        <p:spPr>
          <a:xfrm>
            <a:off x="5737729" y="5086290"/>
            <a:ext cx="26790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Design an </a:t>
            </a:r>
            <a:r>
              <a:rPr lang="en-US" sz="2000">
                <a:solidFill>
                  <a:srgbClr val="009900"/>
                </a:solidFill>
                <a:latin typeface="Arial"/>
                <a:ea typeface="Arial"/>
                <a:cs typeface="Arial"/>
                <a:sym typeface="Arial"/>
              </a:rPr>
              <a:t>experiment</a:t>
            </a:r>
            <a:endParaRPr/>
          </a:p>
        </p:txBody>
      </p:sp>
      <p:sp>
        <p:nvSpPr>
          <p:cNvPr id="225" name="Google Shape;225;p28"/>
          <p:cNvSpPr txBox="1"/>
          <p:nvPr/>
        </p:nvSpPr>
        <p:spPr>
          <a:xfrm>
            <a:off x="3154054" y="5924490"/>
            <a:ext cx="27894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Perform an </a:t>
            </a:r>
            <a:r>
              <a:rPr lang="en-US" sz="2000">
                <a:solidFill>
                  <a:srgbClr val="009900"/>
                </a:solidFill>
                <a:latin typeface="Arial"/>
                <a:ea typeface="Arial"/>
                <a:cs typeface="Arial"/>
                <a:sym typeface="Arial"/>
              </a:rPr>
              <a:t>experiment</a:t>
            </a:r>
            <a:endParaRPr/>
          </a:p>
        </p:txBody>
      </p:sp>
      <p:sp>
        <p:nvSpPr>
          <p:cNvPr id="226" name="Google Shape;226;p28"/>
          <p:cNvSpPr txBox="1"/>
          <p:nvPr/>
        </p:nvSpPr>
        <p:spPr>
          <a:xfrm>
            <a:off x="1114601" y="5086290"/>
            <a:ext cx="19623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Interpret </a:t>
            </a:r>
            <a:r>
              <a:rPr lang="en-US" sz="2000">
                <a:solidFill>
                  <a:srgbClr val="009900"/>
                </a:solidFill>
                <a:latin typeface="Arial"/>
                <a:ea typeface="Arial"/>
                <a:cs typeface="Arial"/>
                <a:sym typeface="Arial"/>
              </a:rPr>
              <a:t>results</a:t>
            </a:r>
            <a:endParaRPr/>
          </a:p>
        </p:txBody>
      </p:sp>
      <p:sp>
        <p:nvSpPr>
          <p:cNvPr id="227" name="Google Shape;227;p28"/>
          <p:cNvSpPr/>
          <p:nvPr/>
        </p:nvSpPr>
        <p:spPr>
          <a:xfrm rot="5400000">
            <a:off x="6127830" y="4347135"/>
            <a:ext cx="705000" cy="868800"/>
          </a:xfrm>
          <a:prstGeom prst="bentArrow">
            <a:avLst>
              <a:gd fmla="val 25000" name="adj1"/>
              <a:gd fmla="val 25000" name="adj2"/>
              <a:gd fmla="val 25000" name="adj3"/>
              <a:gd fmla="val 43750" name="adj4"/>
            </a:avLst>
          </a:prstGeom>
          <a:solidFill>
            <a:srgbClr val="00B0F0"/>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28" name="Google Shape;228;p28"/>
          <p:cNvSpPr/>
          <p:nvPr/>
        </p:nvSpPr>
        <p:spPr>
          <a:xfrm rot="10800000">
            <a:off x="5943511" y="5455799"/>
            <a:ext cx="857400" cy="868800"/>
          </a:xfrm>
          <a:prstGeom prst="bentArrow">
            <a:avLst>
              <a:gd fmla="val 25000" name="adj1"/>
              <a:gd fmla="val 25000" name="adj2"/>
              <a:gd fmla="val 25000" name="adj3"/>
              <a:gd fmla="val 43750" name="adj4"/>
            </a:avLst>
          </a:prstGeom>
          <a:solidFill>
            <a:srgbClr val="00B0F0"/>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29" name="Google Shape;229;p28"/>
          <p:cNvSpPr/>
          <p:nvPr/>
        </p:nvSpPr>
        <p:spPr>
          <a:xfrm rot="-5400000">
            <a:off x="2363219" y="5487300"/>
            <a:ext cx="653400" cy="868800"/>
          </a:xfrm>
          <a:prstGeom prst="bentArrow">
            <a:avLst>
              <a:gd fmla="val 25000" name="adj1"/>
              <a:gd fmla="val 25000" name="adj2"/>
              <a:gd fmla="val 25000" name="adj3"/>
              <a:gd fmla="val 43750" name="adj4"/>
            </a:avLst>
          </a:prstGeom>
          <a:solidFill>
            <a:srgbClr val="00B0F0"/>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30" name="Google Shape;230;p28"/>
          <p:cNvSpPr/>
          <p:nvPr/>
        </p:nvSpPr>
        <p:spPr>
          <a:xfrm>
            <a:off x="2302721" y="4343400"/>
            <a:ext cx="821400" cy="763800"/>
          </a:xfrm>
          <a:prstGeom prst="bentArrow">
            <a:avLst>
              <a:gd fmla="val 25000" name="adj1"/>
              <a:gd fmla="val 25000" name="adj2"/>
              <a:gd fmla="val 25000" name="adj3"/>
              <a:gd fmla="val 43750" name="adj4"/>
            </a:avLst>
          </a:prstGeom>
          <a:solidFill>
            <a:srgbClr val="00B0F0"/>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Times New Roman"/>
              <a:ea typeface="Times New Roman"/>
              <a:cs typeface="Times New Roman"/>
              <a:sym typeface="Times New Roman"/>
            </a:endParaRPr>
          </a:p>
        </p:txBody>
      </p:sp>
      <p:sp>
        <p:nvSpPr>
          <p:cNvPr id="231" name="Google Shape;231;p28"/>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9"/>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a:t>
            </a:r>
            <a:endParaRPr/>
          </a:p>
        </p:txBody>
      </p:sp>
      <p:sp>
        <p:nvSpPr>
          <p:cNvPr id="237" name="Google Shape;237;p29"/>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030A0"/>
              </a:buClr>
              <a:buSzPts val="2000"/>
              <a:buFont typeface="Courier New"/>
              <a:buNone/>
            </a:pPr>
            <a:r>
              <a:rPr b="1" lang="en-US" sz="2000">
                <a:solidFill>
                  <a:srgbClr val="7030A0"/>
                </a:solidFill>
                <a:latin typeface="Courier New"/>
                <a:ea typeface="Courier New"/>
                <a:cs typeface="Courier New"/>
                <a:sym typeface="Courier New"/>
              </a:rPr>
              <a:t>//</a:t>
            </a:r>
            <a:r>
              <a:rPr b="1" lang="en-US" sz="600">
                <a:solidFill>
                  <a:srgbClr val="7030A0"/>
                </a:solidFill>
                <a:latin typeface="Courier New"/>
                <a:ea typeface="Courier New"/>
                <a:cs typeface="Courier New"/>
                <a:sym typeface="Courier New"/>
              </a:rPr>
              <a:t> </a:t>
            </a:r>
            <a:r>
              <a:rPr b="1" lang="en-US" sz="2000">
                <a:solidFill>
                  <a:srgbClr val="7030A0"/>
                </a:solidFill>
                <a:latin typeface="Courier New"/>
                <a:ea typeface="Courier New"/>
                <a:cs typeface="Courier New"/>
                <a:sym typeface="Courier New"/>
              </a:rPr>
              <a:t>returns true iff sub is a substring of full</a:t>
            </a:r>
            <a:endParaRPr/>
          </a:p>
          <a:p>
            <a:pPr indent="0" lvl="0" marL="0" rtl="0" algn="l">
              <a:lnSpc>
                <a:spcPct val="90000"/>
              </a:lnSpc>
              <a:spcBef>
                <a:spcPts val="400"/>
              </a:spcBef>
              <a:spcAft>
                <a:spcPts val="0"/>
              </a:spcAft>
              <a:buClr>
                <a:srgbClr val="7030A0"/>
              </a:buClr>
              <a:buSzPts val="2000"/>
              <a:buFont typeface="Courier New"/>
              <a:buNone/>
            </a:pPr>
            <a:r>
              <a:rPr b="1" lang="en-US" sz="2000">
                <a:solidFill>
                  <a:srgbClr val="7030A0"/>
                </a:solidFill>
                <a:latin typeface="Courier New"/>
                <a:ea typeface="Courier New"/>
                <a:cs typeface="Courier New"/>
                <a:sym typeface="Courier New"/>
              </a:rPr>
              <a:t>//</a:t>
            </a:r>
            <a:r>
              <a:rPr b="1" lang="en-US" sz="600">
                <a:solidFill>
                  <a:srgbClr val="7030A0"/>
                </a:solidFill>
                <a:latin typeface="Courier New"/>
                <a:ea typeface="Courier New"/>
                <a:cs typeface="Courier New"/>
                <a:sym typeface="Courier New"/>
              </a:rPr>
              <a:t> </a:t>
            </a:r>
            <a:r>
              <a:rPr b="1" lang="en-US" sz="2000">
                <a:solidFill>
                  <a:srgbClr val="7030A0"/>
                </a:solidFill>
                <a:latin typeface="Courier New"/>
                <a:ea typeface="Courier New"/>
                <a:cs typeface="Courier New"/>
                <a:sym typeface="Courier New"/>
              </a:rPr>
              <a:t>(i.e. iff there exists A,B such that full=A+sub+B)</a:t>
            </a:r>
            <a:endParaRPr/>
          </a:p>
          <a:p>
            <a:pPr indent="0" lvl="0" marL="0" rtl="0" algn="l">
              <a:lnSpc>
                <a:spcPct val="90000"/>
              </a:lnSpc>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boolean </a:t>
            </a:r>
            <a:r>
              <a:rPr b="1" lang="en-US" sz="2000">
                <a:solidFill>
                  <a:schemeClr val="accent2"/>
                </a:solidFill>
                <a:latin typeface="Courier New"/>
                <a:ea typeface="Courier New"/>
                <a:cs typeface="Courier New"/>
                <a:sym typeface="Courier New"/>
              </a:rPr>
              <a:t>contains</a:t>
            </a:r>
            <a:r>
              <a:rPr b="1" lang="en-US" sz="2000">
                <a:latin typeface="Courier New"/>
                <a:ea typeface="Courier New"/>
                <a:cs typeface="Courier New"/>
                <a:sym typeface="Courier New"/>
              </a:rPr>
              <a:t>(String </a:t>
            </a:r>
            <a:r>
              <a:rPr b="1" lang="en-US" sz="2000">
                <a:solidFill>
                  <a:schemeClr val="accent2"/>
                </a:solidFill>
                <a:latin typeface="Courier New"/>
                <a:ea typeface="Courier New"/>
                <a:cs typeface="Courier New"/>
                <a:sym typeface="Courier New"/>
              </a:rPr>
              <a:t>full</a:t>
            </a:r>
            <a:r>
              <a:rPr b="1" lang="en-US" sz="2000">
                <a:latin typeface="Courier New"/>
                <a:ea typeface="Courier New"/>
                <a:cs typeface="Courier New"/>
                <a:sym typeface="Courier New"/>
              </a:rPr>
              <a:t>, String </a:t>
            </a:r>
            <a:r>
              <a:rPr b="1" lang="en-US" sz="2000">
                <a:solidFill>
                  <a:schemeClr val="accent2"/>
                </a:solidFill>
                <a:latin typeface="Courier New"/>
                <a:ea typeface="Courier New"/>
                <a:cs typeface="Courier New"/>
                <a:sym typeface="Courier New"/>
              </a:rPr>
              <a:t>sub</a:t>
            </a:r>
            <a:r>
              <a:rPr b="1" lang="en-US" sz="2000">
                <a:latin typeface="Courier New"/>
                <a:ea typeface="Courier New"/>
                <a:cs typeface="Courier New"/>
                <a:sym typeface="Courier New"/>
              </a:rPr>
              <a:t>);</a:t>
            </a:r>
            <a:endParaRPr/>
          </a:p>
          <a:p>
            <a:pPr indent="0" lvl="0" marL="0" rtl="0" algn="l">
              <a:lnSpc>
                <a:spcPct val="90000"/>
              </a:lnSpc>
              <a:spcBef>
                <a:spcPts val="200"/>
              </a:spcBef>
              <a:spcAft>
                <a:spcPts val="0"/>
              </a:spcAft>
              <a:buClr>
                <a:schemeClr val="dk1"/>
              </a:buClr>
              <a:buSzPts val="1000"/>
              <a:buFont typeface="Arial"/>
              <a:buNone/>
            </a:pPr>
            <a:r>
              <a:t/>
            </a:r>
            <a:endParaRPr i="1" sz="1000"/>
          </a:p>
          <a:p>
            <a:pPr indent="0" lvl="0" marL="0" rtl="0" algn="l">
              <a:lnSpc>
                <a:spcPct val="90000"/>
              </a:lnSpc>
              <a:spcBef>
                <a:spcPts val="400"/>
              </a:spcBef>
              <a:spcAft>
                <a:spcPts val="0"/>
              </a:spcAft>
              <a:buClr>
                <a:schemeClr val="dk1"/>
              </a:buClr>
              <a:buSzPts val="2000"/>
              <a:buFont typeface="Arial"/>
              <a:buNone/>
            </a:pPr>
            <a:r>
              <a:rPr i="1" lang="en-US" sz="2000"/>
              <a:t>User bug report:</a:t>
            </a:r>
            <a:endParaRPr/>
          </a:p>
          <a:p>
            <a:pPr indent="0" lvl="1" marL="457200" rtl="0" algn="l">
              <a:lnSpc>
                <a:spcPct val="90000"/>
              </a:lnSpc>
              <a:spcBef>
                <a:spcPts val="400"/>
              </a:spcBef>
              <a:spcAft>
                <a:spcPts val="0"/>
              </a:spcAft>
              <a:buClr>
                <a:schemeClr val="dk1"/>
              </a:buClr>
              <a:buSzPts val="2000"/>
              <a:buFont typeface="Arial"/>
              <a:buNone/>
            </a:pPr>
            <a:r>
              <a:rPr lang="en-US" sz="2000"/>
              <a:t>It can't find the string </a:t>
            </a:r>
            <a:r>
              <a:rPr b="1" lang="en-US" sz="2000">
                <a:latin typeface="Courier New"/>
                <a:ea typeface="Courier New"/>
                <a:cs typeface="Courier New"/>
                <a:sym typeface="Courier New"/>
              </a:rPr>
              <a:t>"very happy"</a:t>
            </a:r>
            <a:r>
              <a:rPr lang="en-US" sz="2000"/>
              <a:t> within:</a:t>
            </a:r>
            <a:endParaRPr/>
          </a:p>
          <a:p>
            <a:pPr indent="0" lvl="2" marL="914400" rtl="0" algn="l">
              <a:lnSpc>
                <a:spcPct val="90000"/>
              </a:lnSpc>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"Fáilte, you are very welcome! Hi Seán! I am very very happy to see you all."</a:t>
            </a:r>
            <a:endParaRPr/>
          </a:p>
          <a:p>
            <a:pPr indent="0" lvl="0" marL="0" rtl="0" algn="l">
              <a:lnSpc>
                <a:spcPct val="90000"/>
              </a:lnSpc>
              <a:spcBef>
                <a:spcPts val="200"/>
              </a:spcBef>
              <a:spcAft>
                <a:spcPts val="0"/>
              </a:spcAft>
              <a:buClr>
                <a:schemeClr val="dk1"/>
              </a:buClr>
              <a:buSzPts val="1000"/>
              <a:buFont typeface="Arial"/>
              <a:buNone/>
            </a:pPr>
            <a:r>
              <a:t/>
            </a:r>
            <a:endParaRPr sz="1000">
              <a:solidFill>
                <a:schemeClr val="accent6"/>
              </a:solidFill>
            </a:endParaRPr>
          </a:p>
          <a:p>
            <a:pPr indent="0" lvl="0" marL="0" rtl="0" algn="l">
              <a:lnSpc>
                <a:spcPct val="90000"/>
              </a:lnSpc>
              <a:spcBef>
                <a:spcPts val="400"/>
              </a:spcBef>
              <a:spcAft>
                <a:spcPts val="0"/>
              </a:spcAft>
              <a:buClr>
                <a:schemeClr val="accent6"/>
              </a:buClr>
              <a:buSzPts val="2000"/>
              <a:buFont typeface="Arial"/>
              <a:buNone/>
            </a:pPr>
            <a:r>
              <a:rPr lang="en-US" sz="2000">
                <a:solidFill>
                  <a:schemeClr val="accent6"/>
                </a:solidFill>
              </a:rPr>
              <a:t>Poor responses:</a:t>
            </a:r>
            <a:endParaRPr/>
          </a:p>
          <a:p>
            <a:pPr indent="-285750" lvl="1" marL="742950" rtl="0" algn="l">
              <a:lnSpc>
                <a:spcPct val="90000"/>
              </a:lnSpc>
              <a:spcBef>
                <a:spcPts val="400"/>
              </a:spcBef>
              <a:spcAft>
                <a:spcPts val="0"/>
              </a:spcAft>
              <a:buClr>
                <a:schemeClr val="dk1"/>
              </a:buClr>
              <a:buSzPts val="2000"/>
              <a:buFont typeface="Arial"/>
              <a:buChar char="▪"/>
            </a:pPr>
            <a:r>
              <a:rPr lang="en-US" sz="2000"/>
              <a:t>Notice accented characters, panic about not knowing about Unicode, begin unorganized web searches and inserting poorly understood library calls, …</a:t>
            </a:r>
            <a:endParaRPr/>
          </a:p>
          <a:p>
            <a:pPr indent="-285750" lvl="1" marL="742950" rtl="0" algn="l">
              <a:lnSpc>
                <a:spcPct val="90000"/>
              </a:lnSpc>
              <a:spcBef>
                <a:spcPts val="400"/>
              </a:spcBef>
              <a:spcAft>
                <a:spcPts val="0"/>
              </a:spcAft>
              <a:buClr>
                <a:schemeClr val="dk1"/>
              </a:buClr>
              <a:buSzPts val="2000"/>
              <a:buFont typeface="Arial"/>
              <a:buChar char="▪"/>
            </a:pPr>
            <a:r>
              <a:rPr lang="en-US" sz="2000"/>
              <a:t>Start tracing the execution of this example</a:t>
            </a:r>
            <a:endParaRPr/>
          </a:p>
          <a:p>
            <a:pPr indent="0" lvl="0" marL="0" rtl="0" algn="l">
              <a:lnSpc>
                <a:spcPct val="90000"/>
              </a:lnSpc>
              <a:spcBef>
                <a:spcPts val="400"/>
              </a:spcBef>
              <a:spcAft>
                <a:spcPts val="0"/>
              </a:spcAft>
              <a:buClr>
                <a:schemeClr val="accent2"/>
              </a:buClr>
              <a:buSzPts val="2000"/>
              <a:buFont typeface="Arial"/>
              <a:buNone/>
            </a:pPr>
            <a:r>
              <a:rPr lang="en-US" sz="2000">
                <a:solidFill>
                  <a:schemeClr val="accent2"/>
                </a:solidFill>
              </a:rPr>
              <a:t>Better response</a:t>
            </a:r>
            <a:r>
              <a:rPr lang="en-US" sz="2000"/>
              <a:t>: simplify/clarify the symptom…</a:t>
            </a:r>
            <a:endParaRPr/>
          </a:p>
        </p:txBody>
      </p:sp>
      <p:sp>
        <p:nvSpPr>
          <p:cNvPr id="238" name="Google Shape;238;p29"/>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Reducing </a:t>
            </a:r>
            <a:r>
              <a:rPr i="1" lang="en-US"/>
              <a:t>absolute</a:t>
            </a:r>
            <a:r>
              <a:rPr lang="en-US"/>
              <a:t> input size</a:t>
            </a:r>
            <a:endParaRPr/>
          </a:p>
        </p:txBody>
      </p:sp>
      <p:sp>
        <p:nvSpPr>
          <p:cNvPr id="244" name="Google Shape;244;p30"/>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Find a simple test case by divide-and-conquer</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Pare test down:</a:t>
            </a:r>
            <a:endParaRPr/>
          </a:p>
          <a:p>
            <a:pPr indent="0" lvl="0" marL="0" rtl="0" algn="l">
              <a:spcBef>
                <a:spcPts val="400"/>
              </a:spcBef>
              <a:spcAft>
                <a:spcPts val="0"/>
              </a:spcAft>
              <a:buClr>
                <a:srgbClr val="FF0000"/>
              </a:buClr>
              <a:buSzPts val="2000"/>
              <a:buFont typeface="Arial"/>
              <a:buNone/>
            </a:pPr>
            <a:r>
              <a:rPr i="1" lang="en-US" sz="2000">
                <a:solidFill>
                  <a:srgbClr val="FF0000"/>
                </a:solidFill>
              </a:rPr>
              <a:t>Cannot</a:t>
            </a:r>
            <a:r>
              <a:rPr lang="en-US" sz="2000">
                <a:solidFill>
                  <a:srgbClr val="FF0000"/>
                </a:solidFill>
              </a:rPr>
              <a:t> </a:t>
            </a:r>
            <a:r>
              <a:rPr lang="en-US" sz="2000"/>
              <a:t>find </a:t>
            </a:r>
            <a:r>
              <a:rPr b="1" lang="en-US" sz="2000">
                <a:latin typeface="Courier New"/>
                <a:ea typeface="Courier New"/>
                <a:cs typeface="Courier New"/>
                <a:sym typeface="Courier New"/>
              </a:rPr>
              <a:t>"very happy"</a:t>
            </a:r>
            <a:r>
              <a:rPr lang="en-US" sz="2000"/>
              <a:t> within</a:t>
            </a:r>
            <a:endParaRPr/>
          </a:p>
          <a:p>
            <a:pPr indent="0" lvl="1" marL="4572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"Fáilte, you are very welcome! Hi Seán! I am very very happy to see you all."</a:t>
            </a:r>
            <a:endParaRPr/>
          </a:p>
          <a:p>
            <a:pPr indent="0" lvl="1" marL="4572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"I am very very happy to see you all."</a:t>
            </a:r>
            <a:endParaRPr/>
          </a:p>
          <a:p>
            <a:pPr indent="0" lvl="1" marL="4572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"very very happy"</a:t>
            </a:r>
            <a:endParaRPr/>
          </a:p>
          <a:p>
            <a:pPr indent="0" lvl="0" marL="0" rtl="0" algn="l">
              <a:spcBef>
                <a:spcPts val="400"/>
              </a:spcBef>
              <a:spcAft>
                <a:spcPts val="0"/>
              </a:spcAft>
              <a:buClr>
                <a:srgbClr val="009900"/>
              </a:buClr>
              <a:buSzPts val="2000"/>
              <a:buFont typeface="Arial"/>
              <a:buNone/>
            </a:pPr>
            <a:r>
              <a:rPr i="1" lang="en-US" sz="2000">
                <a:solidFill>
                  <a:srgbClr val="009900"/>
                </a:solidFill>
              </a:rPr>
              <a:t>Can</a:t>
            </a:r>
            <a:r>
              <a:rPr lang="en-US" sz="2000"/>
              <a:t> find </a:t>
            </a:r>
            <a:r>
              <a:rPr b="1" lang="en-US" sz="2000">
                <a:latin typeface="Courier New"/>
                <a:ea typeface="Courier New"/>
                <a:cs typeface="Courier New"/>
                <a:sym typeface="Courier New"/>
              </a:rPr>
              <a:t>"very happy"</a:t>
            </a:r>
            <a:r>
              <a:rPr lang="en-US" sz="2000"/>
              <a:t> within</a:t>
            </a:r>
            <a:endParaRPr/>
          </a:p>
          <a:p>
            <a:pPr indent="0" lvl="1" marL="4572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"very happy"</a:t>
            </a:r>
            <a:endParaRPr/>
          </a:p>
          <a:p>
            <a:pPr indent="0" lvl="0" marL="0" rtl="0" algn="l">
              <a:spcBef>
                <a:spcPts val="400"/>
              </a:spcBef>
              <a:spcAft>
                <a:spcPts val="0"/>
              </a:spcAft>
              <a:buClr>
                <a:srgbClr val="FF0000"/>
              </a:buClr>
              <a:buSzPts val="2000"/>
              <a:buFont typeface="Arial"/>
              <a:buNone/>
            </a:pPr>
            <a:r>
              <a:rPr i="1" lang="en-US" sz="2000">
                <a:solidFill>
                  <a:srgbClr val="FF0000"/>
                </a:solidFill>
              </a:rPr>
              <a:t>Cannot</a:t>
            </a:r>
            <a:r>
              <a:rPr lang="en-US" sz="2000">
                <a:solidFill>
                  <a:srgbClr val="FF0000"/>
                </a:solidFill>
              </a:rPr>
              <a:t> </a:t>
            </a:r>
            <a:r>
              <a:rPr lang="en-US" sz="2000"/>
              <a:t>find </a:t>
            </a:r>
            <a:r>
              <a:rPr b="1" lang="en-US" sz="2000">
                <a:latin typeface="Courier New"/>
                <a:ea typeface="Courier New"/>
                <a:cs typeface="Courier New"/>
                <a:sym typeface="Courier New"/>
              </a:rPr>
              <a:t>"ab"</a:t>
            </a:r>
            <a:r>
              <a:rPr lang="en-US" sz="2000"/>
              <a:t> within </a:t>
            </a:r>
            <a:r>
              <a:rPr b="1" lang="en-US" sz="2000">
                <a:latin typeface="Courier New"/>
                <a:ea typeface="Courier New"/>
                <a:cs typeface="Courier New"/>
                <a:sym typeface="Courier New"/>
              </a:rPr>
              <a:t>"aab"</a:t>
            </a:r>
            <a:endParaRPr/>
          </a:p>
        </p:txBody>
      </p:sp>
      <p:sp>
        <p:nvSpPr>
          <p:cNvPr id="245" name="Google Shape;245;p30"/>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Reducing relative input size</a:t>
            </a:r>
            <a:endParaRPr/>
          </a:p>
        </p:txBody>
      </p:sp>
      <p:sp>
        <p:nvSpPr>
          <p:cNvPr id="251" name="Google Shape;251;p31"/>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Can you find two almost identical test cases where one gives the correct answer and the other does not?</a:t>
            </a:r>
            <a:endParaRPr/>
          </a:p>
          <a:p>
            <a:pPr indent="0" lvl="0" marL="0" rtl="0" algn="l">
              <a:spcBef>
                <a:spcPts val="400"/>
              </a:spcBef>
              <a:spcAft>
                <a:spcPts val="0"/>
              </a:spcAft>
              <a:buClr>
                <a:schemeClr val="dk1"/>
              </a:buClr>
              <a:buSzPts val="2000"/>
              <a:buFont typeface="Arial"/>
              <a:buNone/>
            </a:pPr>
            <a:r>
              <a:t/>
            </a:r>
            <a:endParaRPr sz="2000"/>
          </a:p>
          <a:p>
            <a:pPr indent="0" lvl="1" marL="457200" rtl="0" algn="l">
              <a:spcBef>
                <a:spcPts val="400"/>
              </a:spcBef>
              <a:spcAft>
                <a:spcPts val="0"/>
              </a:spcAft>
              <a:buClr>
                <a:srgbClr val="FF0000"/>
              </a:buClr>
              <a:buSzPts val="2000"/>
              <a:buFont typeface="Arial"/>
              <a:buNone/>
            </a:pPr>
            <a:r>
              <a:rPr lang="en-US" sz="2000">
                <a:solidFill>
                  <a:srgbClr val="FF0000"/>
                </a:solidFill>
              </a:rPr>
              <a:t>Cannot </a:t>
            </a:r>
            <a:r>
              <a:rPr lang="en-US" sz="2000"/>
              <a:t>find </a:t>
            </a:r>
            <a:r>
              <a:rPr b="1" lang="en-US" sz="2000">
                <a:latin typeface="Courier New"/>
                <a:ea typeface="Courier New"/>
                <a:cs typeface="Courier New"/>
                <a:sym typeface="Courier New"/>
              </a:rPr>
              <a:t>"very happy"</a:t>
            </a:r>
            <a:r>
              <a:rPr lang="en-US" sz="2000"/>
              <a:t> within</a:t>
            </a:r>
            <a:endParaRPr/>
          </a:p>
          <a:p>
            <a:pPr indent="0" lvl="2" marL="9144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"I am very very happy to see you all."</a:t>
            </a:r>
            <a:endParaRPr/>
          </a:p>
          <a:p>
            <a:pPr indent="0" lvl="1" marL="457200" rtl="0" algn="l">
              <a:spcBef>
                <a:spcPts val="400"/>
              </a:spcBef>
              <a:spcAft>
                <a:spcPts val="0"/>
              </a:spcAft>
              <a:buClr>
                <a:schemeClr val="dk1"/>
              </a:buClr>
              <a:buSzPts val="2000"/>
              <a:buFont typeface="Arial"/>
              <a:buNone/>
            </a:pPr>
            <a:r>
              <a:t/>
            </a:r>
            <a:endParaRPr sz="2000">
              <a:solidFill>
                <a:srgbClr val="009900"/>
              </a:solidFill>
            </a:endParaRPr>
          </a:p>
          <a:p>
            <a:pPr indent="0" lvl="1" marL="457200" rtl="0" algn="l">
              <a:spcBef>
                <a:spcPts val="400"/>
              </a:spcBef>
              <a:spcAft>
                <a:spcPts val="0"/>
              </a:spcAft>
              <a:buClr>
                <a:srgbClr val="009900"/>
              </a:buClr>
              <a:buSzPts val="2000"/>
              <a:buFont typeface="Arial"/>
              <a:buNone/>
            </a:pPr>
            <a:r>
              <a:rPr lang="en-US" sz="2000">
                <a:solidFill>
                  <a:srgbClr val="009900"/>
                </a:solidFill>
              </a:rPr>
              <a:t>Can</a:t>
            </a:r>
            <a:r>
              <a:rPr lang="en-US" sz="2000"/>
              <a:t> find </a:t>
            </a:r>
            <a:r>
              <a:rPr b="1" lang="en-US" sz="2000">
                <a:latin typeface="Courier New"/>
                <a:ea typeface="Courier New"/>
                <a:cs typeface="Courier New"/>
                <a:sym typeface="Courier New"/>
              </a:rPr>
              <a:t>"very happy"</a:t>
            </a:r>
            <a:r>
              <a:rPr lang="en-US" sz="2000"/>
              <a:t> within</a:t>
            </a:r>
            <a:endParaRPr/>
          </a:p>
          <a:p>
            <a:pPr indent="0" lvl="2" marL="914400" rtl="0" algn="l">
              <a:spcBef>
                <a:spcPts val="400"/>
              </a:spcBef>
              <a:spcAft>
                <a:spcPts val="0"/>
              </a:spcAft>
              <a:buClr>
                <a:schemeClr val="dk1"/>
              </a:buClr>
              <a:buSzPts val="2000"/>
              <a:buFont typeface="Courier New"/>
              <a:buNone/>
            </a:pPr>
            <a:r>
              <a:rPr b="1" lang="en-US" sz="2000">
                <a:latin typeface="Courier New"/>
                <a:ea typeface="Courier New"/>
                <a:cs typeface="Courier New"/>
                <a:sym typeface="Courier New"/>
              </a:rPr>
              <a:t>"I am very happy to see you all.”</a:t>
            </a:r>
            <a:endParaRPr/>
          </a:p>
          <a:p>
            <a:pPr indent="0" lvl="2" marL="914400" rtl="0" algn="l">
              <a:spcBef>
                <a:spcPts val="400"/>
              </a:spcBef>
              <a:spcAft>
                <a:spcPts val="0"/>
              </a:spcAft>
              <a:buClr>
                <a:schemeClr val="dk1"/>
              </a:buClr>
              <a:buSzPts val="2000"/>
              <a:buFont typeface="Arial"/>
              <a:buNone/>
            </a:pPr>
            <a:r>
              <a:t/>
            </a:r>
            <a:endParaRPr sz="2000"/>
          </a:p>
        </p:txBody>
      </p:sp>
      <p:sp>
        <p:nvSpPr>
          <p:cNvPr id="252" name="Google Shape;252;p31"/>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2"/>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General strategy:  simplify</a:t>
            </a:r>
            <a:endParaRPr/>
          </a:p>
        </p:txBody>
      </p:sp>
      <p:sp>
        <p:nvSpPr>
          <p:cNvPr id="258" name="Google Shape;258;p32"/>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6"/>
              </a:buClr>
              <a:buSzPts val="2000"/>
              <a:buFont typeface="Arial"/>
              <a:buNone/>
            </a:pPr>
            <a:r>
              <a:rPr lang="en-US" sz="2000">
                <a:solidFill>
                  <a:schemeClr val="accent6"/>
                </a:solidFill>
              </a:rPr>
              <a:t>In general: find simplest input that will provoke failure</a:t>
            </a:r>
            <a:endParaRPr/>
          </a:p>
          <a:p>
            <a:pPr indent="-285750" lvl="1" marL="742950" rtl="0" algn="l">
              <a:spcBef>
                <a:spcPts val="400"/>
              </a:spcBef>
              <a:spcAft>
                <a:spcPts val="0"/>
              </a:spcAft>
              <a:buClr>
                <a:schemeClr val="dk1"/>
              </a:buClr>
              <a:buSzPts val="2000"/>
              <a:buFont typeface="Arial"/>
              <a:buChar char="▪"/>
            </a:pPr>
            <a:r>
              <a:rPr lang="en-US" sz="2000"/>
              <a:t>Usually </a:t>
            </a:r>
            <a:r>
              <a:rPr i="1" lang="en-US" sz="2000"/>
              <a:t>not</a:t>
            </a:r>
            <a:r>
              <a:rPr lang="en-US" sz="2000"/>
              <a:t> the input that revealed existence of the defect</a:t>
            </a:r>
            <a:endParaRPr/>
          </a:p>
          <a:p>
            <a:pPr indent="0" lvl="1" marL="45720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accent6"/>
              </a:buClr>
              <a:buSzPts val="2000"/>
              <a:buFont typeface="Arial"/>
              <a:buNone/>
            </a:pPr>
            <a:r>
              <a:rPr lang="en-US" sz="2000">
                <a:solidFill>
                  <a:schemeClr val="accent6"/>
                </a:solidFill>
              </a:rPr>
              <a:t>Start with data that revealed the defect</a:t>
            </a:r>
            <a:endParaRPr/>
          </a:p>
          <a:p>
            <a:pPr indent="-285750" lvl="1" marL="742950" rtl="0" algn="l">
              <a:spcBef>
                <a:spcPts val="400"/>
              </a:spcBef>
              <a:spcAft>
                <a:spcPts val="0"/>
              </a:spcAft>
              <a:buClr>
                <a:schemeClr val="dk1"/>
              </a:buClr>
              <a:buSzPts val="2000"/>
              <a:buFont typeface="Arial"/>
              <a:buChar char="▪"/>
            </a:pPr>
            <a:r>
              <a:rPr lang="en-US" sz="2000"/>
              <a:t>Keep paring it down (“binary search” can help)</a:t>
            </a:r>
            <a:endParaRPr/>
          </a:p>
          <a:p>
            <a:pPr indent="-285750" lvl="1" marL="742950" rtl="0" algn="l">
              <a:spcBef>
                <a:spcPts val="400"/>
              </a:spcBef>
              <a:spcAft>
                <a:spcPts val="0"/>
              </a:spcAft>
              <a:buClr>
                <a:schemeClr val="dk1"/>
              </a:buClr>
              <a:buSzPts val="2000"/>
              <a:buFont typeface="Arial"/>
              <a:buChar char="▪"/>
            </a:pPr>
            <a:r>
              <a:rPr lang="en-US" sz="2000"/>
              <a:t>Often leads directly to an understanding of the cause</a:t>
            </a:r>
            <a:endParaRPr/>
          </a:p>
          <a:p>
            <a:pPr indent="0" lvl="1" marL="45720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accent6"/>
              </a:buClr>
              <a:buSzPts val="2000"/>
              <a:buFont typeface="Arial"/>
              <a:buNone/>
            </a:pPr>
            <a:r>
              <a:rPr lang="en-US" sz="2000">
                <a:solidFill>
                  <a:schemeClr val="accent6"/>
                </a:solidFill>
              </a:rPr>
              <a:t>When not dealing with simple method calls:</a:t>
            </a:r>
            <a:endParaRPr/>
          </a:p>
          <a:p>
            <a:pPr indent="-285750" lvl="1" marL="742950" rtl="0" algn="l">
              <a:spcBef>
                <a:spcPts val="400"/>
              </a:spcBef>
              <a:spcAft>
                <a:spcPts val="0"/>
              </a:spcAft>
              <a:buClr>
                <a:schemeClr val="dk1"/>
              </a:buClr>
              <a:buSzPts val="2000"/>
              <a:buFont typeface="Arial"/>
              <a:buChar char="▪"/>
            </a:pPr>
            <a:r>
              <a:rPr lang="en-US" sz="2000"/>
              <a:t>The “test input” is the set of steps that reliably trigger the failure</a:t>
            </a:r>
            <a:endParaRPr/>
          </a:p>
          <a:p>
            <a:pPr indent="-285750" lvl="1" marL="742950" rtl="0" algn="l">
              <a:spcBef>
                <a:spcPts val="400"/>
              </a:spcBef>
              <a:spcAft>
                <a:spcPts val="0"/>
              </a:spcAft>
              <a:buClr>
                <a:schemeClr val="dk1"/>
              </a:buClr>
              <a:buSzPts val="2000"/>
              <a:buFont typeface="Arial"/>
              <a:buChar char="▪"/>
            </a:pPr>
            <a:r>
              <a:rPr lang="en-US" sz="2000"/>
              <a:t>Same basic idea</a:t>
            </a:r>
            <a:endParaRPr/>
          </a:p>
        </p:txBody>
      </p:sp>
      <p:sp>
        <p:nvSpPr>
          <p:cNvPr id="259" name="Google Shape;259;p32"/>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Localizing a defect</a:t>
            </a:r>
            <a:endParaRPr/>
          </a:p>
        </p:txBody>
      </p:sp>
      <p:sp>
        <p:nvSpPr>
          <p:cNvPr id="265" name="Google Shape;265;p33"/>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6"/>
              </a:buClr>
              <a:buSzPts val="2000"/>
              <a:buFont typeface="Arial"/>
              <a:buNone/>
            </a:pPr>
            <a:r>
              <a:rPr lang="en-US" sz="2000">
                <a:solidFill>
                  <a:schemeClr val="accent6"/>
                </a:solidFill>
              </a:rPr>
              <a:t>Take advantage of modularity</a:t>
            </a:r>
            <a:endParaRPr/>
          </a:p>
          <a:p>
            <a:pPr indent="-285750" lvl="1" marL="742950" rtl="0" algn="l">
              <a:spcBef>
                <a:spcPts val="400"/>
              </a:spcBef>
              <a:spcAft>
                <a:spcPts val="0"/>
              </a:spcAft>
              <a:buClr>
                <a:schemeClr val="dk1"/>
              </a:buClr>
              <a:buSzPts val="2000"/>
              <a:buFont typeface="Arial"/>
              <a:buChar char="▪"/>
            </a:pPr>
            <a:r>
              <a:rPr lang="en-US" sz="2000"/>
              <a:t>Start with everything, take away pieces until failure goes away</a:t>
            </a:r>
            <a:endParaRPr/>
          </a:p>
          <a:p>
            <a:pPr indent="-285750" lvl="1" marL="742950" rtl="0" algn="l">
              <a:spcBef>
                <a:spcPts val="400"/>
              </a:spcBef>
              <a:spcAft>
                <a:spcPts val="0"/>
              </a:spcAft>
              <a:buClr>
                <a:schemeClr val="dk1"/>
              </a:buClr>
              <a:buSzPts val="2000"/>
              <a:buFont typeface="Arial"/>
              <a:buChar char="▪"/>
            </a:pPr>
            <a:r>
              <a:rPr lang="en-US" sz="2000"/>
              <a:t>Start with nothing, add pieces back in until failure appears</a:t>
            </a:r>
            <a:endParaRPr/>
          </a:p>
          <a:p>
            <a:pPr indent="0" lvl="0" marL="0" rtl="0" algn="l">
              <a:spcBef>
                <a:spcPts val="400"/>
              </a:spcBef>
              <a:spcAft>
                <a:spcPts val="0"/>
              </a:spcAft>
              <a:buClr>
                <a:schemeClr val="dk1"/>
              </a:buClr>
              <a:buSzPts val="2000"/>
              <a:buFont typeface="Arial"/>
              <a:buNone/>
            </a:pPr>
            <a:r>
              <a:t/>
            </a:r>
            <a:endParaRPr sz="2000">
              <a:solidFill>
                <a:schemeClr val="accent6"/>
              </a:solidFill>
            </a:endParaRPr>
          </a:p>
          <a:p>
            <a:pPr indent="0" lvl="0" marL="0" rtl="0" algn="l">
              <a:spcBef>
                <a:spcPts val="400"/>
              </a:spcBef>
              <a:spcAft>
                <a:spcPts val="0"/>
              </a:spcAft>
              <a:buClr>
                <a:schemeClr val="accent6"/>
              </a:buClr>
              <a:buSzPts val="2000"/>
              <a:buFont typeface="Arial"/>
              <a:buNone/>
            </a:pPr>
            <a:r>
              <a:rPr lang="en-US" sz="2000">
                <a:solidFill>
                  <a:schemeClr val="accent6"/>
                </a:solidFill>
              </a:rPr>
              <a:t>Take advantage of modular reasoning</a:t>
            </a:r>
            <a:endParaRPr/>
          </a:p>
          <a:p>
            <a:pPr indent="-285750" lvl="1" marL="742950" rtl="0" algn="l">
              <a:spcBef>
                <a:spcPts val="400"/>
              </a:spcBef>
              <a:spcAft>
                <a:spcPts val="0"/>
              </a:spcAft>
              <a:buClr>
                <a:schemeClr val="dk1"/>
              </a:buClr>
              <a:buSzPts val="2000"/>
              <a:buFont typeface="Arial"/>
              <a:buChar char="▪"/>
            </a:pPr>
            <a:r>
              <a:rPr lang="en-US" sz="2000"/>
              <a:t>Trace through program, viewing intermediate results</a:t>
            </a:r>
            <a:endParaRPr/>
          </a:p>
          <a:p>
            <a:pPr indent="0" lvl="0" marL="0" rtl="0" algn="l">
              <a:spcBef>
                <a:spcPts val="400"/>
              </a:spcBef>
              <a:spcAft>
                <a:spcPts val="0"/>
              </a:spcAft>
              <a:buClr>
                <a:schemeClr val="dk1"/>
              </a:buClr>
              <a:buSzPts val="2000"/>
              <a:buFont typeface="Arial"/>
              <a:buNone/>
            </a:pPr>
            <a:r>
              <a:t/>
            </a:r>
            <a:endParaRPr sz="2000">
              <a:solidFill>
                <a:srgbClr val="FF0000"/>
              </a:solidFill>
            </a:endParaRPr>
          </a:p>
          <a:p>
            <a:pPr indent="0" lvl="0" marL="0" rtl="0" algn="l">
              <a:spcBef>
                <a:spcPts val="400"/>
              </a:spcBef>
              <a:spcAft>
                <a:spcPts val="0"/>
              </a:spcAft>
              <a:buClr>
                <a:srgbClr val="009900"/>
              </a:buClr>
              <a:buSzPts val="2000"/>
              <a:buFont typeface="Arial"/>
              <a:buNone/>
            </a:pPr>
            <a:r>
              <a:rPr i="1" lang="en-US" sz="2000">
                <a:solidFill>
                  <a:srgbClr val="009900"/>
                </a:solidFill>
              </a:rPr>
              <a:t>Binary search</a:t>
            </a:r>
            <a:r>
              <a:rPr lang="en-US" sz="2000">
                <a:solidFill>
                  <a:srgbClr val="FF0000"/>
                </a:solidFill>
              </a:rPr>
              <a:t> </a:t>
            </a:r>
            <a:r>
              <a:rPr lang="en-US" sz="2000">
                <a:solidFill>
                  <a:schemeClr val="accent6"/>
                </a:solidFill>
              </a:rPr>
              <a:t>speeds up the process</a:t>
            </a:r>
            <a:endParaRPr/>
          </a:p>
          <a:p>
            <a:pPr indent="-285750" lvl="1" marL="742950" rtl="0" algn="l">
              <a:spcBef>
                <a:spcPts val="400"/>
              </a:spcBef>
              <a:spcAft>
                <a:spcPts val="0"/>
              </a:spcAft>
              <a:buClr>
                <a:schemeClr val="dk1"/>
              </a:buClr>
              <a:buSzPts val="2000"/>
              <a:buFont typeface="Arial"/>
              <a:buChar char="▪"/>
            </a:pPr>
            <a:r>
              <a:rPr lang="en-US" sz="2000"/>
              <a:t>Error happens somewhere between first and last statement</a:t>
            </a:r>
            <a:endParaRPr/>
          </a:p>
          <a:p>
            <a:pPr indent="-285750" lvl="1" marL="742950" rtl="0" algn="l">
              <a:spcBef>
                <a:spcPts val="400"/>
              </a:spcBef>
              <a:spcAft>
                <a:spcPts val="0"/>
              </a:spcAft>
              <a:buClr>
                <a:schemeClr val="dk1"/>
              </a:buClr>
              <a:buSzPts val="2000"/>
              <a:buFont typeface="Arial"/>
              <a:buChar char="▪"/>
            </a:pPr>
            <a:r>
              <a:rPr lang="en-US" sz="2000"/>
              <a:t>Do binary search on that ordered set of statements</a:t>
            </a:r>
            <a:endParaRPr/>
          </a:p>
        </p:txBody>
      </p:sp>
      <p:sp>
        <p:nvSpPr>
          <p:cNvPr id="266" name="Google Shape;266;p33"/>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4"/>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Binary search on buggy code</a:t>
            </a:r>
            <a:endParaRPr/>
          </a:p>
        </p:txBody>
      </p:sp>
      <p:sp>
        <p:nvSpPr>
          <p:cNvPr id="272" name="Google Shape;272;p34"/>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679"/>
              <a:buFont typeface="Courier New"/>
              <a:buNone/>
            </a:pPr>
            <a:r>
              <a:rPr b="1" lang="en-US" sz="1679">
                <a:latin typeface="Courier New"/>
                <a:ea typeface="Courier New"/>
                <a:cs typeface="Courier New"/>
                <a:sym typeface="Courier New"/>
              </a:rPr>
              <a:t>public class </a:t>
            </a:r>
            <a:r>
              <a:rPr b="1" lang="en-US" sz="1679">
                <a:solidFill>
                  <a:schemeClr val="accent2"/>
                </a:solidFill>
                <a:latin typeface="Courier New"/>
                <a:ea typeface="Courier New"/>
                <a:cs typeface="Courier New"/>
                <a:sym typeface="Courier New"/>
              </a:rPr>
              <a:t>MotionDetector</a:t>
            </a: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private boolean </a:t>
            </a:r>
            <a:r>
              <a:rPr b="1" lang="en-US" sz="1679">
                <a:solidFill>
                  <a:schemeClr val="accent2"/>
                </a:solidFill>
                <a:latin typeface="Courier New"/>
                <a:ea typeface="Courier New"/>
                <a:cs typeface="Courier New"/>
                <a:sym typeface="Courier New"/>
              </a:rPr>
              <a:t>first</a:t>
            </a:r>
            <a:r>
              <a:rPr b="1" lang="en-US" sz="1679">
                <a:latin typeface="Courier New"/>
                <a:ea typeface="Courier New"/>
                <a:cs typeface="Courier New"/>
                <a:sym typeface="Courier New"/>
              </a:rPr>
              <a:t> = true;</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private Matrix </a:t>
            </a:r>
            <a:r>
              <a:rPr b="1" lang="en-US" sz="1679">
                <a:solidFill>
                  <a:schemeClr val="accent2"/>
                </a:solidFill>
                <a:latin typeface="Courier New"/>
                <a:ea typeface="Courier New"/>
                <a:cs typeface="Courier New"/>
                <a:sym typeface="Courier New"/>
              </a:rPr>
              <a:t>prev</a:t>
            </a:r>
            <a:r>
              <a:rPr b="1" lang="en-US" sz="1679">
                <a:latin typeface="Courier New"/>
                <a:ea typeface="Courier New"/>
                <a:cs typeface="Courier New"/>
                <a:sym typeface="Courier New"/>
              </a:rPr>
              <a:t> = new Matrix();</a:t>
            </a:r>
            <a:endParaRPr/>
          </a:p>
          <a:p>
            <a:pPr indent="0" lvl="0" marL="0" rtl="0" algn="l">
              <a:lnSpc>
                <a:spcPct val="80000"/>
              </a:lnSpc>
              <a:spcBef>
                <a:spcPts val="336"/>
              </a:spcBef>
              <a:spcAft>
                <a:spcPts val="0"/>
              </a:spcAft>
              <a:buClr>
                <a:schemeClr val="dk1"/>
              </a:buClr>
              <a:buSzPts val="1680"/>
              <a:buFont typeface="Arial"/>
              <a:buNone/>
            </a:pPr>
            <a:r>
              <a:t/>
            </a:r>
            <a:endParaRPr b="1" sz="1679">
              <a:latin typeface="Courier New"/>
              <a:ea typeface="Courier New"/>
              <a:cs typeface="Courier New"/>
              <a:sym typeface="Courier New"/>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public Point </a:t>
            </a:r>
            <a:r>
              <a:rPr b="1" lang="en-US" sz="1679">
                <a:solidFill>
                  <a:schemeClr val="accent2"/>
                </a:solidFill>
                <a:latin typeface="Courier New"/>
                <a:ea typeface="Courier New"/>
                <a:cs typeface="Courier New"/>
                <a:sym typeface="Courier New"/>
              </a:rPr>
              <a:t>apply</a:t>
            </a:r>
            <a:r>
              <a:rPr b="1" lang="en-US" sz="1679">
                <a:latin typeface="Courier New"/>
                <a:ea typeface="Courier New"/>
                <a:cs typeface="Courier New"/>
                <a:sym typeface="Courier New"/>
              </a:rPr>
              <a:t>(Matrix </a:t>
            </a:r>
            <a:r>
              <a:rPr b="1" lang="en-US" sz="1679">
                <a:solidFill>
                  <a:schemeClr val="accent2"/>
                </a:solidFill>
                <a:latin typeface="Courier New"/>
                <a:ea typeface="Courier New"/>
                <a:cs typeface="Courier New"/>
                <a:sym typeface="Courier New"/>
              </a:rPr>
              <a:t>current</a:t>
            </a: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if (first)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prev = current;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Matrix </a:t>
            </a:r>
            <a:r>
              <a:rPr b="1" lang="en-US" sz="1679">
                <a:solidFill>
                  <a:schemeClr val="accent2"/>
                </a:solidFill>
                <a:latin typeface="Courier New"/>
                <a:ea typeface="Courier New"/>
                <a:cs typeface="Courier New"/>
                <a:sym typeface="Courier New"/>
              </a:rPr>
              <a:t>motion</a:t>
            </a:r>
            <a:r>
              <a:rPr b="1" lang="en-US" sz="1679">
                <a:latin typeface="Courier New"/>
                <a:ea typeface="Courier New"/>
                <a:cs typeface="Courier New"/>
                <a:sym typeface="Courier New"/>
              </a:rPr>
              <a:t> = new Matrix();</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getDifference(prev,current,motion);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applyThreshold(motion,motion,10);</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r>
              <a:rPr b="1" lang="en-US" sz="1610">
                <a:latin typeface="Courier New"/>
                <a:ea typeface="Courier New"/>
                <a:cs typeface="Courier New"/>
                <a:sym typeface="Courier New"/>
              </a:rPr>
              <a:t>labelImage(motion,motion</a:t>
            </a:r>
            <a:r>
              <a:rPr b="1" lang="en-US" sz="1679">
                <a:latin typeface="Courier New"/>
                <a:ea typeface="Courier New"/>
                <a:cs typeface="Courier New"/>
                <a:sym typeface="Courier New"/>
              </a:rPr>
              <a: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Hist </a:t>
            </a:r>
            <a:r>
              <a:rPr b="1" lang="en-US" sz="1679">
                <a:solidFill>
                  <a:schemeClr val="accent2"/>
                </a:solidFill>
                <a:latin typeface="Courier New"/>
                <a:ea typeface="Courier New"/>
                <a:cs typeface="Courier New"/>
                <a:sym typeface="Courier New"/>
              </a:rPr>
              <a:t>hist</a:t>
            </a:r>
            <a:r>
              <a:rPr b="1" lang="en-US" sz="1679">
                <a:latin typeface="Courier New"/>
                <a:ea typeface="Courier New"/>
                <a:cs typeface="Courier New"/>
                <a:sym typeface="Courier New"/>
              </a:rPr>
              <a:t> = getHistogram(motion);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int </a:t>
            </a:r>
            <a:r>
              <a:rPr b="1" lang="en-US" sz="1679">
                <a:solidFill>
                  <a:schemeClr val="accent2"/>
                </a:solidFill>
                <a:latin typeface="Courier New"/>
                <a:ea typeface="Courier New"/>
                <a:cs typeface="Courier New"/>
                <a:sym typeface="Courier New"/>
              </a:rPr>
              <a:t>top</a:t>
            </a:r>
            <a:r>
              <a:rPr b="1" lang="en-US" sz="1679">
                <a:latin typeface="Courier New"/>
                <a:ea typeface="Courier New"/>
                <a:cs typeface="Courier New"/>
                <a:sym typeface="Courier New"/>
              </a:rPr>
              <a:t> = hist.getMostFrequent();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applyThreshold(motion,motion,top,top);</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Point result = getCentroid(motion);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prev.copy(current);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return result;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a:t>
            </a:r>
            <a:endParaRPr/>
          </a:p>
        </p:txBody>
      </p:sp>
      <p:sp>
        <p:nvSpPr>
          <p:cNvPr id="273" name="Google Shape;273;p34"/>
          <p:cNvSpPr/>
          <p:nvPr/>
        </p:nvSpPr>
        <p:spPr>
          <a:xfrm>
            <a:off x="5807909" y="1741744"/>
            <a:ext cx="2281800" cy="403200"/>
          </a:xfrm>
          <a:prstGeom prst="roundRect">
            <a:avLst>
              <a:gd fmla="val 26157" name="adj"/>
            </a:avLst>
          </a:prstGeom>
          <a:solidFill>
            <a:srgbClr val="FFFF99"/>
          </a:solidFill>
          <a:ln cap="flat" cmpd="sng" w="9525">
            <a:solidFill>
              <a:srgbClr val="000000"/>
            </a:solidFill>
            <a:prstDash val="solid"/>
            <a:round/>
            <a:headEnd len="sm" w="sm" type="none"/>
            <a:tailEnd len="sm" w="sm" type="none"/>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lang="en-US" sz="2400">
                <a:solidFill>
                  <a:srgbClr val="000000"/>
                </a:solidFill>
                <a:latin typeface="Times New Roman"/>
                <a:ea typeface="Times New Roman"/>
                <a:cs typeface="Times New Roman"/>
                <a:sym typeface="Times New Roman"/>
              </a:rPr>
              <a:t>no problem yet</a:t>
            </a:r>
            <a:endParaRPr/>
          </a:p>
        </p:txBody>
      </p:sp>
      <p:sp>
        <p:nvSpPr>
          <p:cNvPr id="274" name="Google Shape;274;p34"/>
          <p:cNvSpPr/>
          <p:nvPr/>
        </p:nvSpPr>
        <p:spPr>
          <a:xfrm>
            <a:off x="5807909" y="5723530"/>
            <a:ext cx="2281800" cy="403200"/>
          </a:xfrm>
          <a:prstGeom prst="roundRect">
            <a:avLst>
              <a:gd fmla="val 26157" name="adj"/>
            </a:avLst>
          </a:prstGeom>
          <a:solidFill>
            <a:srgbClr val="FFA7BC"/>
          </a:solidFill>
          <a:ln cap="flat" cmpd="sng" w="9525">
            <a:solidFill>
              <a:srgbClr val="000000"/>
            </a:solidFill>
            <a:prstDash val="solid"/>
            <a:round/>
            <a:headEnd len="sm" w="sm" type="none"/>
            <a:tailEnd len="sm" w="sm" type="none"/>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lang="en-US" sz="2400">
                <a:solidFill>
                  <a:srgbClr val="000000"/>
                </a:solidFill>
                <a:latin typeface="Times New Roman"/>
                <a:ea typeface="Times New Roman"/>
                <a:cs typeface="Times New Roman"/>
                <a:sym typeface="Times New Roman"/>
              </a:rPr>
              <a:t>problem exists</a:t>
            </a:r>
            <a:endParaRPr/>
          </a:p>
        </p:txBody>
      </p:sp>
      <p:cxnSp>
        <p:nvCxnSpPr>
          <p:cNvPr id="275" name="Google Shape;275;p34"/>
          <p:cNvCxnSpPr/>
          <p:nvPr/>
        </p:nvCxnSpPr>
        <p:spPr>
          <a:xfrm>
            <a:off x="6858000" y="2145031"/>
            <a:ext cx="0" cy="3578400"/>
          </a:xfrm>
          <a:prstGeom prst="straightConnector1">
            <a:avLst/>
          </a:prstGeom>
          <a:noFill/>
          <a:ln cap="flat" cmpd="sng" w="38100">
            <a:solidFill>
              <a:srgbClr val="000000"/>
            </a:solidFill>
            <a:prstDash val="solid"/>
            <a:round/>
            <a:headEnd len="med" w="med" type="triangle"/>
            <a:tailEnd len="med" w="med" type="triangle"/>
          </a:ln>
        </p:spPr>
      </p:cxnSp>
      <p:sp>
        <p:nvSpPr>
          <p:cNvPr id="276" name="Google Shape;276;p34"/>
          <p:cNvSpPr/>
          <p:nvPr/>
        </p:nvSpPr>
        <p:spPr>
          <a:xfrm>
            <a:off x="6974963" y="3249532"/>
            <a:ext cx="2016600" cy="1144800"/>
          </a:xfrm>
          <a:prstGeom prst="roundRect">
            <a:avLst>
              <a:gd fmla="val 171" name="adj"/>
            </a:avLst>
          </a:prstGeom>
          <a:noFill/>
          <a:ln>
            <a:noFill/>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Check </a:t>
            </a:r>
            <a:endParaRPr/>
          </a:p>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intermediate result</a:t>
            </a:r>
            <a:endParaRPr/>
          </a:p>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at half-way point</a:t>
            </a:r>
            <a:endParaRPr/>
          </a:p>
        </p:txBody>
      </p:sp>
      <p:sp>
        <p:nvSpPr>
          <p:cNvPr id="277" name="Google Shape;277;p34"/>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5"/>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Binary search on buggy code</a:t>
            </a:r>
            <a:endParaRPr/>
          </a:p>
        </p:txBody>
      </p:sp>
      <p:sp>
        <p:nvSpPr>
          <p:cNvPr id="283" name="Google Shape;283;p35"/>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679"/>
              <a:buFont typeface="Courier New"/>
              <a:buNone/>
            </a:pPr>
            <a:r>
              <a:rPr b="1" lang="en-US" sz="1679">
                <a:latin typeface="Courier New"/>
                <a:ea typeface="Courier New"/>
                <a:cs typeface="Courier New"/>
                <a:sym typeface="Courier New"/>
              </a:rPr>
              <a:t>public class </a:t>
            </a:r>
            <a:r>
              <a:rPr b="1" lang="en-US" sz="1679">
                <a:solidFill>
                  <a:schemeClr val="accent2"/>
                </a:solidFill>
                <a:latin typeface="Courier New"/>
                <a:ea typeface="Courier New"/>
                <a:cs typeface="Courier New"/>
                <a:sym typeface="Courier New"/>
              </a:rPr>
              <a:t>MotionDetector</a:t>
            </a: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private boolean </a:t>
            </a:r>
            <a:r>
              <a:rPr b="1" lang="en-US" sz="1679">
                <a:solidFill>
                  <a:schemeClr val="accent2"/>
                </a:solidFill>
                <a:latin typeface="Courier New"/>
                <a:ea typeface="Courier New"/>
                <a:cs typeface="Courier New"/>
                <a:sym typeface="Courier New"/>
              </a:rPr>
              <a:t>first</a:t>
            </a:r>
            <a:r>
              <a:rPr b="1" lang="en-US" sz="1679">
                <a:latin typeface="Courier New"/>
                <a:ea typeface="Courier New"/>
                <a:cs typeface="Courier New"/>
                <a:sym typeface="Courier New"/>
              </a:rPr>
              <a:t> = true;</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private Matrix </a:t>
            </a:r>
            <a:r>
              <a:rPr b="1" lang="en-US" sz="1679">
                <a:solidFill>
                  <a:schemeClr val="accent2"/>
                </a:solidFill>
                <a:latin typeface="Courier New"/>
                <a:ea typeface="Courier New"/>
                <a:cs typeface="Courier New"/>
                <a:sym typeface="Courier New"/>
              </a:rPr>
              <a:t>prev</a:t>
            </a:r>
            <a:r>
              <a:rPr b="1" lang="en-US" sz="1679">
                <a:latin typeface="Courier New"/>
                <a:ea typeface="Courier New"/>
                <a:cs typeface="Courier New"/>
                <a:sym typeface="Courier New"/>
              </a:rPr>
              <a:t> = new Matrix();</a:t>
            </a:r>
            <a:endParaRPr/>
          </a:p>
          <a:p>
            <a:pPr indent="0" lvl="0" marL="0" rtl="0" algn="l">
              <a:lnSpc>
                <a:spcPct val="80000"/>
              </a:lnSpc>
              <a:spcBef>
                <a:spcPts val="336"/>
              </a:spcBef>
              <a:spcAft>
                <a:spcPts val="0"/>
              </a:spcAft>
              <a:buClr>
                <a:schemeClr val="dk1"/>
              </a:buClr>
              <a:buSzPts val="1680"/>
              <a:buFont typeface="Arial"/>
              <a:buNone/>
            </a:pPr>
            <a:r>
              <a:t/>
            </a:r>
            <a:endParaRPr b="1" sz="1679">
              <a:latin typeface="Courier New"/>
              <a:ea typeface="Courier New"/>
              <a:cs typeface="Courier New"/>
              <a:sym typeface="Courier New"/>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public Point </a:t>
            </a:r>
            <a:r>
              <a:rPr b="1" lang="en-US" sz="1679">
                <a:solidFill>
                  <a:schemeClr val="accent2"/>
                </a:solidFill>
                <a:latin typeface="Courier New"/>
                <a:ea typeface="Courier New"/>
                <a:cs typeface="Courier New"/>
                <a:sym typeface="Courier New"/>
              </a:rPr>
              <a:t>apply</a:t>
            </a:r>
            <a:r>
              <a:rPr b="1" lang="en-US" sz="1679">
                <a:latin typeface="Courier New"/>
                <a:ea typeface="Courier New"/>
                <a:cs typeface="Courier New"/>
                <a:sym typeface="Courier New"/>
              </a:rPr>
              <a:t>(Matrix </a:t>
            </a:r>
            <a:r>
              <a:rPr b="1" lang="en-US" sz="1679">
                <a:solidFill>
                  <a:schemeClr val="accent2"/>
                </a:solidFill>
                <a:latin typeface="Courier New"/>
                <a:ea typeface="Courier New"/>
                <a:cs typeface="Courier New"/>
                <a:sym typeface="Courier New"/>
              </a:rPr>
              <a:t>current</a:t>
            </a: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if (first)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prev = current;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Matrix </a:t>
            </a:r>
            <a:r>
              <a:rPr b="1" lang="en-US" sz="1679">
                <a:solidFill>
                  <a:schemeClr val="accent2"/>
                </a:solidFill>
                <a:latin typeface="Courier New"/>
                <a:ea typeface="Courier New"/>
                <a:cs typeface="Courier New"/>
                <a:sym typeface="Courier New"/>
              </a:rPr>
              <a:t>motion</a:t>
            </a:r>
            <a:r>
              <a:rPr b="1" lang="en-US" sz="1679">
                <a:latin typeface="Courier New"/>
                <a:ea typeface="Courier New"/>
                <a:cs typeface="Courier New"/>
                <a:sym typeface="Courier New"/>
              </a:rPr>
              <a:t> = new Matrix();</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getDifference(prev,current,motion);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applyThreshold(motion,motion,10);</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r>
              <a:rPr b="1" lang="en-US" sz="1610">
                <a:latin typeface="Courier New"/>
                <a:ea typeface="Courier New"/>
                <a:cs typeface="Courier New"/>
                <a:sym typeface="Courier New"/>
              </a:rPr>
              <a:t>labelImage(motion,motion</a:t>
            </a:r>
            <a:r>
              <a:rPr b="1" lang="en-US" sz="1679">
                <a:latin typeface="Courier New"/>
                <a:ea typeface="Courier New"/>
                <a:cs typeface="Courier New"/>
                <a:sym typeface="Courier New"/>
              </a:rPr>
              <a: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Hist </a:t>
            </a:r>
            <a:r>
              <a:rPr b="1" lang="en-US" sz="1679">
                <a:solidFill>
                  <a:schemeClr val="accent2"/>
                </a:solidFill>
                <a:latin typeface="Courier New"/>
                <a:ea typeface="Courier New"/>
                <a:cs typeface="Courier New"/>
                <a:sym typeface="Courier New"/>
              </a:rPr>
              <a:t>hist</a:t>
            </a:r>
            <a:r>
              <a:rPr b="1" lang="en-US" sz="1679">
                <a:latin typeface="Courier New"/>
                <a:ea typeface="Courier New"/>
                <a:cs typeface="Courier New"/>
                <a:sym typeface="Courier New"/>
              </a:rPr>
              <a:t> = getHistogram(motion);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int </a:t>
            </a:r>
            <a:r>
              <a:rPr b="1" lang="en-US" sz="1679">
                <a:solidFill>
                  <a:schemeClr val="accent2"/>
                </a:solidFill>
                <a:latin typeface="Courier New"/>
                <a:ea typeface="Courier New"/>
                <a:cs typeface="Courier New"/>
                <a:sym typeface="Courier New"/>
              </a:rPr>
              <a:t>top</a:t>
            </a:r>
            <a:r>
              <a:rPr b="1" lang="en-US" sz="1679">
                <a:latin typeface="Courier New"/>
                <a:ea typeface="Courier New"/>
                <a:cs typeface="Courier New"/>
                <a:sym typeface="Courier New"/>
              </a:rPr>
              <a:t> = hist.getMostFrequent();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applyThreshold(motion,motion,top,top);</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Point result = getCentroid(motion);</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prev.copy(current);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return result;</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    }</a:t>
            </a:r>
            <a:endParaRPr/>
          </a:p>
          <a:p>
            <a:pPr indent="0" lvl="0" marL="0" rtl="0" algn="l">
              <a:lnSpc>
                <a:spcPct val="80000"/>
              </a:lnSpc>
              <a:spcBef>
                <a:spcPts val="336"/>
              </a:spcBef>
              <a:spcAft>
                <a:spcPts val="0"/>
              </a:spcAft>
              <a:buClr>
                <a:schemeClr val="dk1"/>
              </a:buClr>
              <a:buSzPts val="1679"/>
              <a:buFont typeface="Courier New"/>
              <a:buNone/>
            </a:pPr>
            <a:r>
              <a:rPr b="1" lang="en-US" sz="1679">
                <a:latin typeface="Courier New"/>
                <a:ea typeface="Courier New"/>
                <a:cs typeface="Courier New"/>
                <a:sym typeface="Courier New"/>
              </a:rPr>
              <a:t>}</a:t>
            </a:r>
            <a:endParaRPr/>
          </a:p>
        </p:txBody>
      </p:sp>
      <p:sp>
        <p:nvSpPr>
          <p:cNvPr id="284" name="Google Shape;284;p35"/>
          <p:cNvSpPr/>
          <p:nvPr/>
        </p:nvSpPr>
        <p:spPr>
          <a:xfrm>
            <a:off x="5807909" y="1741744"/>
            <a:ext cx="2281800" cy="403200"/>
          </a:xfrm>
          <a:prstGeom prst="roundRect">
            <a:avLst>
              <a:gd fmla="val 26157" name="adj"/>
            </a:avLst>
          </a:prstGeom>
          <a:solidFill>
            <a:srgbClr val="FFFF99"/>
          </a:solidFill>
          <a:ln cap="flat" cmpd="sng" w="9525">
            <a:solidFill>
              <a:srgbClr val="000000"/>
            </a:solidFill>
            <a:prstDash val="solid"/>
            <a:round/>
            <a:headEnd len="sm" w="sm" type="none"/>
            <a:tailEnd len="sm" w="sm" type="none"/>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lang="en-US" sz="2400">
                <a:solidFill>
                  <a:srgbClr val="000000"/>
                </a:solidFill>
                <a:latin typeface="Times New Roman"/>
                <a:ea typeface="Times New Roman"/>
                <a:cs typeface="Times New Roman"/>
                <a:sym typeface="Times New Roman"/>
              </a:rPr>
              <a:t>no problem yet</a:t>
            </a:r>
            <a:endParaRPr/>
          </a:p>
        </p:txBody>
      </p:sp>
      <p:sp>
        <p:nvSpPr>
          <p:cNvPr id="285" name="Google Shape;285;p35"/>
          <p:cNvSpPr/>
          <p:nvPr/>
        </p:nvSpPr>
        <p:spPr>
          <a:xfrm>
            <a:off x="5867400" y="4038600"/>
            <a:ext cx="2281800" cy="403200"/>
          </a:xfrm>
          <a:prstGeom prst="roundRect">
            <a:avLst>
              <a:gd fmla="val 26157" name="adj"/>
            </a:avLst>
          </a:prstGeom>
          <a:solidFill>
            <a:srgbClr val="FFA7BC"/>
          </a:solidFill>
          <a:ln cap="flat" cmpd="sng" w="9525">
            <a:solidFill>
              <a:srgbClr val="000000"/>
            </a:solidFill>
            <a:prstDash val="solid"/>
            <a:round/>
            <a:headEnd len="sm" w="sm" type="none"/>
            <a:tailEnd len="sm" w="sm" type="none"/>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lang="en-US" sz="2400">
                <a:solidFill>
                  <a:srgbClr val="000000"/>
                </a:solidFill>
                <a:latin typeface="Times New Roman"/>
                <a:ea typeface="Times New Roman"/>
                <a:cs typeface="Times New Roman"/>
                <a:sym typeface="Times New Roman"/>
              </a:rPr>
              <a:t>problem exists</a:t>
            </a:r>
            <a:endParaRPr/>
          </a:p>
        </p:txBody>
      </p:sp>
      <p:cxnSp>
        <p:nvCxnSpPr>
          <p:cNvPr id="286" name="Google Shape;286;p35"/>
          <p:cNvCxnSpPr/>
          <p:nvPr/>
        </p:nvCxnSpPr>
        <p:spPr>
          <a:xfrm>
            <a:off x="6858000" y="2145031"/>
            <a:ext cx="0" cy="1893600"/>
          </a:xfrm>
          <a:prstGeom prst="straightConnector1">
            <a:avLst/>
          </a:prstGeom>
          <a:noFill/>
          <a:ln cap="flat" cmpd="sng" w="38100">
            <a:solidFill>
              <a:srgbClr val="000000"/>
            </a:solidFill>
            <a:prstDash val="solid"/>
            <a:round/>
            <a:headEnd len="med" w="med" type="triangle"/>
            <a:tailEnd len="med" w="med" type="triangle"/>
          </a:ln>
        </p:spPr>
      </p:cxnSp>
      <p:sp>
        <p:nvSpPr>
          <p:cNvPr id="287" name="Google Shape;287;p35"/>
          <p:cNvSpPr/>
          <p:nvPr/>
        </p:nvSpPr>
        <p:spPr>
          <a:xfrm>
            <a:off x="6974963" y="2436471"/>
            <a:ext cx="2016600" cy="1144800"/>
          </a:xfrm>
          <a:prstGeom prst="roundRect">
            <a:avLst>
              <a:gd fmla="val 171" name="adj"/>
            </a:avLst>
          </a:prstGeom>
          <a:noFill/>
          <a:ln>
            <a:noFill/>
          </a:ln>
        </p:spPr>
        <p:txBody>
          <a:bodyPr anchorCtr="1" anchor="ctr" bIns="0" lIns="0" spcFirstLastPara="1" rIns="0" wrap="square" tIns="0">
            <a:noAutofit/>
          </a:bodyPr>
          <a:lstStyle/>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Check </a:t>
            </a:r>
            <a:endParaRPr/>
          </a:p>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intermediate result</a:t>
            </a:r>
            <a:endParaRPr/>
          </a:p>
          <a:p>
            <a:pPr indent="0" lvl="0" marL="0" marR="0" rtl="0" algn="ctr">
              <a:lnSpc>
                <a:spcPct val="93000"/>
              </a:lnSpc>
              <a:spcBef>
                <a:spcPts val="0"/>
              </a:spcBef>
              <a:spcAft>
                <a:spcPts val="0"/>
              </a:spcAft>
              <a:buNone/>
            </a:pPr>
            <a:r>
              <a:rPr i="1" lang="en-US" sz="2000">
                <a:solidFill>
                  <a:srgbClr val="000000"/>
                </a:solidFill>
                <a:latin typeface="Arial"/>
                <a:ea typeface="Arial"/>
                <a:cs typeface="Arial"/>
                <a:sym typeface="Arial"/>
              </a:rPr>
              <a:t>at half-way point</a:t>
            </a:r>
            <a:endParaRPr/>
          </a:p>
        </p:txBody>
      </p:sp>
      <p:sp>
        <p:nvSpPr>
          <p:cNvPr id="288" name="Google Shape;288;p35"/>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Detecting Bugs in the Real World</a:t>
            </a:r>
            <a:endParaRPr/>
          </a:p>
        </p:txBody>
      </p:sp>
      <p:sp>
        <p:nvSpPr>
          <p:cNvPr id="294" name="Google Shape;294;p36"/>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6"/>
              </a:buClr>
              <a:buSzPts val="2000"/>
              <a:buFont typeface="Arial"/>
              <a:buNone/>
            </a:pPr>
            <a:r>
              <a:rPr lang="en-US" sz="2000">
                <a:solidFill>
                  <a:schemeClr val="accent6"/>
                </a:solidFill>
              </a:rPr>
              <a:t>Real Systems</a:t>
            </a:r>
            <a:endParaRPr/>
          </a:p>
          <a:p>
            <a:pPr indent="-285750" lvl="1" marL="742950" rtl="0" algn="l">
              <a:spcBef>
                <a:spcPts val="400"/>
              </a:spcBef>
              <a:spcAft>
                <a:spcPts val="0"/>
              </a:spcAft>
              <a:buClr>
                <a:schemeClr val="dk1"/>
              </a:buClr>
              <a:buSzPts val="2000"/>
              <a:buFont typeface="Arial"/>
              <a:buChar char="▪"/>
            </a:pPr>
            <a:r>
              <a:rPr lang="en-US" sz="2000"/>
              <a:t>Large and complex (duh ☺)</a:t>
            </a:r>
            <a:endParaRPr/>
          </a:p>
          <a:p>
            <a:pPr indent="-285750" lvl="1" marL="742950" rtl="0" algn="l">
              <a:spcBef>
                <a:spcPts val="400"/>
              </a:spcBef>
              <a:spcAft>
                <a:spcPts val="0"/>
              </a:spcAft>
              <a:buClr>
                <a:schemeClr val="dk1"/>
              </a:buClr>
              <a:buSzPts val="2000"/>
              <a:buFont typeface="Arial"/>
              <a:buChar char="▪"/>
            </a:pPr>
            <a:r>
              <a:rPr lang="en-US" sz="2000"/>
              <a:t>Collection of modules, written by multiple people</a:t>
            </a:r>
            <a:endParaRPr/>
          </a:p>
          <a:p>
            <a:pPr indent="-285750" lvl="1" marL="742950" rtl="0" algn="l">
              <a:spcBef>
                <a:spcPts val="400"/>
              </a:spcBef>
              <a:spcAft>
                <a:spcPts val="0"/>
              </a:spcAft>
              <a:buClr>
                <a:schemeClr val="dk1"/>
              </a:buClr>
              <a:buSzPts val="2000"/>
              <a:buFont typeface="Arial"/>
              <a:buChar char="▪"/>
            </a:pPr>
            <a:r>
              <a:rPr lang="en-US" sz="2000"/>
              <a:t>Complex input</a:t>
            </a:r>
            <a:endParaRPr/>
          </a:p>
          <a:p>
            <a:pPr indent="-285750" lvl="1" marL="742950" rtl="0" algn="l">
              <a:spcBef>
                <a:spcPts val="400"/>
              </a:spcBef>
              <a:spcAft>
                <a:spcPts val="0"/>
              </a:spcAft>
              <a:buClr>
                <a:schemeClr val="dk1"/>
              </a:buClr>
              <a:buSzPts val="2000"/>
              <a:buFont typeface="Arial"/>
              <a:buChar char="▪"/>
            </a:pPr>
            <a:r>
              <a:rPr lang="en-US" sz="2000"/>
              <a:t>Many external interactions </a:t>
            </a:r>
            <a:endParaRPr/>
          </a:p>
          <a:p>
            <a:pPr indent="-285750" lvl="1" marL="742950" rtl="0" algn="l">
              <a:spcBef>
                <a:spcPts val="400"/>
              </a:spcBef>
              <a:spcAft>
                <a:spcPts val="0"/>
              </a:spcAft>
              <a:buClr>
                <a:schemeClr val="dk1"/>
              </a:buClr>
              <a:buSzPts val="2000"/>
              <a:buFont typeface="Arial"/>
              <a:buChar char="▪"/>
            </a:pPr>
            <a:r>
              <a:rPr lang="en-US" sz="2000"/>
              <a:t>Nondeterministic</a:t>
            </a:r>
            <a:endParaRPr sz="2000"/>
          </a:p>
          <a:p>
            <a:pPr indent="0" lvl="0" marL="0" rtl="0" algn="l">
              <a:spcBef>
                <a:spcPts val="400"/>
              </a:spcBef>
              <a:spcAft>
                <a:spcPts val="0"/>
              </a:spcAft>
              <a:buClr>
                <a:schemeClr val="accent6"/>
              </a:buClr>
              <a:buSzPts val="2000"/>
              <a:buFont typeface="Arial"/>
              <a:buNone/>
            </a:pPr>
            <a:r>
              <a:rPr lang="en-US" sz="2000">
                <a:solidFill>
                  <a:schemeClr val="accent6"/>
                </a:solidFill>
              </a:rPr>
              <a:t>Replication can be an issue</a:t>
            </a:r>
            <a:endParaRPr/>
          </a:p>
          <a:p>
            <a:pPr indent="-285750" lvl="1" marL="742950" rtl="0" algn="l">
              <a:spcBef>
                <a:spcPts val="400"/>
              </a:spcBef>
              <a:spcAft>
                <a:spcPts val="0"/>
              </a:spcAft>
              <a:buClr>
                <a:schemeClr val="dk1"/>
              </a:buClr>
              <a:buSzPts val="2000"/>
              <a:buFont typeface="Arial"/>
              <a:buChar char="▪"/>
            </a:pPr>
            <a:r>
              <a:rPr lang="en-US" sz="2000"/>
              <a:t>Infrequent failure</a:t>
            </a:r>
            <a:endParaRPr/>
          </a:p>
          <a:p>
            <a:pPr indent="-285750" lvl="1" marL="742950" rtl="0" algn="l">
              <a:spcBef>
                <a:spcPts val="400"/>
              </a:spcBef>
              <a:spcAft>
                <a:spcPts val="0"/>
              </a:spcAft>
              <a:buClr>
                <a:schemeClr val="dk1"/>
              </a:buClr>
              <a:buSzPts val="2000"/>
              <a:buFont typeface="Arial"/>
              <a:buChar char="▪"/>
            </a:pPr>
            <a:r>
              <a:rPr lang="en-US" sz="2000"/>
              <a:t>Instrumentation eliminates the failure</a:t>
            </a:r>
            <a:endParaRPr/>
          </a:p>
          <a:p>
            <a:pPr indent="-285750" lvl="1" marL="742950" rtl="0" algn="l">
              <a:spcBef>
                <a:spcPts val="400"/>
              </a:spcBef>
              <a:spcAft>
                <a:spcPts val="0"/>
              </a:spcAft>
              <a:buClr>
                <a:schemeClr val="dk1"/>
              </a:buClr>
              <a:buSzPts val="2000"/>
              <a:buFont typeface="Arial"/>
              <a:buChar char="▪"/>
            </a:pPr>
            <a:r>
              <a:rPr lang="en-US" sz="2000"/>
              <a:t>No printf or debugger</a:t>
            </a:r>
            <a:endParaRPr/>
          </a:p>
          <a:p>
            <a:pPr indent="0" lvl="0" marL="0" rtl="0" algn="l">
              <a:spcBef>
                <a:spcPts val="400"/>
              </a:spcBef>
              <a:spcAft>
                <a:spcPts val="0"/>
              </a:spcAft>
              <a:buClr>
                <a:schemeClr val="accent6"/>
              </a:buClr>
              <a:buSzPts val="2000"/>
              <a:buFont typeface="Arial"/>
              <a:buNone/>
            </a:pPr>
            <a:r>
              <a:rPr lang="en-US" sz="2000">
                <a:solidFill>
                  <a:schemeClr val="accent6"/>
                </a:solidFill>
              </a:rPr>
              <a:t>Errors cross abstraction barriers </a:t>
            </a:r>
            <a:endParaRPr/>
          </a:p>
          <a:p>
            <a:pPr indent="0" lvl="0" marL="0" rtl="0" algn="l">
              <a:spcBef>
                <a:spcPts val="400"/>
              </a:spcBef>
              <a:spcAft>
                <a:spcPts val="0"/>
              </a:spcAft>
              <a:buClr>
                <a:schemeClr val="accent6"/>
              </a:buClr>
              <a:buSzPts val="2000"/>
              <a:buFont typeface="Arial"/>
              <a:buNone/>
            </a:pPr>
            <a:r>
              <a:rPr lang="en-US" sz="2000">
                <a:solidFill>
                  <a:schemeClr val="accent6"/>
                </a:solidFill>
              </a:rPr>
              <a:t>Large time lag from corruption (error) to detection (failure)</a:t>
            </a:r>
            <a:endParaRPr/>
          </a:p>
          <a:p>
            <a:pPr indent="0" lvl="0" marL="0" rtl="0" algn="l">
              <a:spcBef>
                <a:spcPts val="400"/>
              </a:spcBef>
              <a:spcAft>
                <a:spcPts val="0"/>
              </a:spcAft>
              <a:buClr>
                <a:schemeClr val="dk1"/>
              </a:buClr>
              <a:buSzPts val="2000"/>
              <a:buFont typeface="Arial"/>
              <a:buNone/>
            </a:pPr>
            <a:r>
              <a:t/>
            </a:r>
            <a:endParaRPr sz="2000"/>
          </a:p>
        </p:txBody>
      </p:sp>
      <p:sp>
        <p:nvSpPr>
          <p:cNvPr id="295" name="Google Shape;295;p36"/>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Heisenbugs</a:t>
            </a:r>
            <a:endParaRPr/>
          </a:p>
        </p:txBody>
      </p:sp>
      <p:sp>
        <p:nvSpPr>
          <p:cNvPr id="301" name="Google Shape;301;p37"/>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50"/>
              <a:buFont typeface="Arial"/>
              <a:buNone/>
            </a:pPr>
            <a:r>
              <a:rPr lang="en-US" sz="1850"/>
              <a:t>In a sequential, deterministic program, failure is repeatable</a:t>
            </a:r>
            <a:endParaRPr/>
          </a:p>
          <a:p>
            <a:pPr indent="0" lvl="0" marL="0" rtl="0" algn="l">
              <a:lnSpc>
                <a:spcPct val="90000"/>
              </a:lnSpc>
              <a:spcBef>
                <a:spcPts val="185"/>
              </a:spcBef>
              <a:spcAft>
                <a:spcPts val="0"/>
              </a:spcAft>
              <a:buClr>
                <a:schemeClr val="dk1"/>
              </a:buClr>
              <a:buSzPts val="925"/>
              <a:buFont typeface="Arial"/>
              <a:buNone/>
            </a:pPr>
            <a:r>
              <a:t/>
            </a:r>
            <a:endParaRPr sz="925"/>
          </a:p>
          <a:p>
            <a:pPr indent="0" lvl="0" marL="0" rtl="0" algn="l">
              <a:lnSpc>
                <a:spcPct val="90000"/>
              </a:lnSpc>
              <a:spcBef>
                <a:spcPts val="370"/>
              </a:spcBef>
              <a:spcAft>
                <a:spcPts val="0"/>
              </a:spcAft>
              <a:buClr>
                <a:schemeClr val="dk1"/>
              </a:buClr>
              <a:buSzPts val="1850"/>
              <a:buFont typeface="Arial"/>
              <a:buNone/>
            </a:pPr>
            <a:r>
              <a:rPr lang="en-US" sz="1850"/>
              <a:t>But the real world is not that nice…</a:t>
            </a:r>
            <a:endParaRPr/>
          </a:p>
          <a:p>
            <a:pPr indent="-285750" lvl="1" marL="742950" rtl="0" algn="l">
              <a:lnSpc>
                <a:spcPct val="90000"/>
              </a:lnSpc>
              <a:spcBef>
                <a:spcPts val="370"/>
              </a:spcBef>
              <a:spcAft>
                <a:spcPts val="0"/>
              </a:spcAft>
              <a:buClr>
                <a:schemeClr val="dk1"/>
              </a:buClr>
              <a:buSzPts val="1850"/>
              <a:buFont typeface="Arial"/>
              <a:buChar char="▪"/>
            </a:pPr>
            <a:r>
              <a:rPr lang="en-US" sz="1850"/>
              <a:t>Continuous input/environment changes</a:t>
            </a:r>
            <a:endParaRPr/>
          </a:p>
          <a:p>
            <a:pPr indent="-285750" lvl="1" marL="742950" rtl="0" algn="l">
              <a:lnSpc>
                <a:spcPct val="90000"/>
              </a:lnSpc>
              <a:spcBef>
                <a:spcPts val="370"/>
              </a:spcBef>
              <a:spcAft>
                <a:spcPts val="0"/>
              </a:spcAft>
              <a:buClr>
                <a:schemeClr val="dk1"/>
              </a:buClr>
              <a:buSzPts val="1850"/>
              <a:buFont typeface="Arial"/>
              <a:buChar char="▪"/>
            </a:pPr>
            <a:r>
              <a:rPr lang="en-US" sz="1850"/>
              <a:t>Timing dependencies</a:t>
            </a:r>
            <a:endParaRPr/>
          </a:p>
          <a:p>
            <a:pPr indent="-285750" lvl="1" marL="742950" rtl="0" algn="l">
              <a:lnSpc>
                <a:spcPct val="90000"/>
              </a:lnSpc>
              <a:spcBef>
                <a:spcPts val="370"/>
              </a:spcBef>
              <a:spcAft>
                <a:spcPts val="0"/>
              </a:spcAft>
              <a:buClr>
                <a:schemeClr val="dk1"/>
              </a:buClr>
              <a:buSzPts val="1850"/>
              <a:buFont typeface="Arial"/>
              <a:buChar char="▪"/>
            </a:pPr>
            <a:r>
              <a:rPr lang="en-US" sz="1850"/>
              <a:t>Concurrency and parallelism</a:t>
            </a:r>
            <a:endParaRPr/>
          </a:p>
          <a:p>
            <a:pPr indent="0" lvl="0" marL="0" rtl="0" algn="l">
              <a:lnSpc>
                <a:spcPct val="90000"/>
              </a:lnSpc>
              <a:spcBef>
                <a:spcPts val="185"/>
              </a:spcBef>
              <a:spcAft>
                <a:spcPts val="0"/>
              </a:spcAft>
              <a:buClr>
                <a:schemeClr val="dk1"/>
              </a:buClr>
              <a:buSzPts val="925"/>
              <a:buFont typeface="Arial"/>
              <a:buNone/>
            </a:pPr>
            <a:r>
              <a:t/>
            </a:r>
            <a:endParaRPr sz="925"/>
          </a:p>
          <a:p>
            <a:pPr indent="0" lvl="0" marL="0" rtl="0" algn="l">
              <a:lnSpc>
                <a:spcPct val="90000"/>
              </a:lnSpc>
              <a:spcBef>
                <a:spcPts val="370"/>
              </a:spcBef>
              <a:spcAft>
                <a:spcPts val="0"/>
              </a:spcAft>
              <a:buClr>
                <a:schemeClr val="dk1"/>
              </a:buClr>
              <a:buSzPts val="1850"/>
              <a:buFont typeface="Arial"/>
              <a:buNone/>
            </a:pPr>
            <a:r>
              <a:rPr lang="en-US" sz="1850"/>
              <a:t>Failure occurs randomly </a:t>
            </a:r>
            <a:endParaRPr/>
          </a:p>
          <a:p>
            <a:pPr indent="-285750" lvl="1" marL="742950" rtl="0" algn="l">
              <a:lnSpc>
                <a:spcPct val="90000"/>
              </a:lnSpc>
              <a:spcBef>
                <a:spcPts val="370"/>
              </a:spcBef>
              <a:spcAft>
                <a:spcPts val="0"/>
              </a:spcAft>
              <a:buClr>
                <a:schemeClr val="dk1"/>
              </a:buClr>
              <a:buSzPts val="1850"/>
              <a:buFont typeface="Arial"/>
              <a:buChar char="▪"/>
            </a:pPr>
            <a:r>
              <a:rPr lang="en-US" sz="1850"/>
              <a:t>Depends on results of random-number generation</a:t>
            </a:r>
            <a:endParaRPr/>
          </a:p>
          <a:p>
            <a:pPr indent="-285750" lvl="1" marL="742950" rtl="0" algn="l">
              <a:lnSpc>
                <a:spcPct val="90000"/>
              </a:lnSpc>
              <a:spcBef>
                <a:spcPts val="370"/>
              </a:spcBef>
              <a:spcAft>
                <a:spcPts val="0"/>
              </a:spcAft>
              <a:buClr>
                <a:schemeClr val="dk1"/>
              </a:buClr>
              <a:buSzPts val="1850"/>
              <a:buFont typeface="Arial"/>
              <a:buChar char="▪"/>
            </a:pPr>
            <a:r>
              <a:rPr lang="en-US" sz="1850"/>
              <a:t>Hash tables behave differently when program is rerun</a:t>
            </a:r>
            <a:endParaRPr/>
          </a:p>
          <a:p>
            <a:pPr indent="0" lvl="0" marL="0" rtl="0" algn="l">
              <a:lnSpc>
                <a:spcPct val="90000"/>
              </a:lnSpc>
              <a:spcBef>
                <a:spcPts val="185"/>
              </a:spcBef>
              <a:spcAft>
                <a:spcPts val="0"/>
              </a:spcAft>
              <a:buClr>
                <a:schemeClr val="dk1"/>
              </a:buClr>
              <a:buSzPts val="925"/>
              <a:buFont typeface="Arial"/>
              <a:buNone/>
            </a:pPr>
            <a:r>
              <a:t/>
            </a:r>
            <a:endParaRPr sz="925"/>
          </a:p>
          <a:p>
            <a:pPr indent="0" lvl="0" marL="0" rtl="0" algn="l">
              <a:lnSpc>
                <a:spcPct val="90000"/>
              </a:lnSpc>
              <a:spcBef>
                <a:spcPts val="370"/>
              </a:spcBef>
              <a:spcAft>
                <a:spcPts val="0"/>
              </a:spcAft>
              <a:buClr>
                <a:schemeClr val="dk1"/>
              </a:buClr>
              <a:buSzPts val="1850"/>
              <a:buFont typeface="Arial"/>
              <a:buNone/>
            </a:pPr>
            <a:r>
              <a:rPr lang="en-US" sz="1850"/>
              <a:t>Bugs hard to reproduce when:</a:t>
            </a:r>
            <a:endParaRPr/>
          </a:p>
          <a:p>
            <a:pPr indent="-285750" lvl="1" marL="742950" rtl="0" algn="l">
              <a:lnSpc>
                <a:spcPct val="90000"/>
              </a:lnSpc>
              <a:spcBef>
                <a:spcPts val="370"/>
              </a:spcBef>
              <a:spcAft>
                <a:spcPts val="0"/>
              </a:spcAft>
              <a:buClr>
                <a:schemeClr val="dk1"/>
              </a:buClr>
              <a:buSzPts val="1850"/>
              <a:buFont typeface="Arial"/>
              <a:buChar char="▪"/>
            </a:pPr>
            <a:r>
              <a:rPr lang="en-US" sz="1850"/>
              <a:t>Use of debugger or assertions makes failure goes away</a:t>
            </a:r>
            <a:endParaRPr/>
          </a:p>
          <a:p>
            <a:pPr indent="-228600" lvl="2" marL="1143000" rtl="0" algn="l">
              <a:lnSpc>
                <a:spcPct val="90000"/>
              </a:lnSpc>
              <a:spcBef>
                <a:spcPts val="370"/>
              </a:spcBef>
              <a:spcAft>
                <a:spcPts val="0"/>
              </a:spcAft>
              <a:buClr>
                <a:schemeClr val="dk1"/>
              </a:buClr>
              <a:buSzPts val="1850"/>
              <a:buFont typeface="Arial"/>
              <a:buChar char="•"/>
            </a:pPr>
            <a:r>
              <a:rPr lang="en-US" sz="1850"/>
              <a:t>Due to timing or assertions having side-effects</a:t>
            </a:r>
            <a:endParaRPr/>
          </a:p>
          <a:p>
            <a:pPr indent="-285750" lvl="1" marL="742950" rtl="0" algn="l">
              <a:lnSpc>
                <a:spcPct val="90000"/>
              </a:lnSpc>
              <a:spcBef>
                <a:spcPts val="370"/>
              </a:spcBef>
              <a:spcAft>
                <a:spcPts val="0"/>
              </a:spcAft>
              <a:buClr>
                <a:schemeClr val="dk1"/>
              </a:buClr>
              <a:buSzPts val="1850"/>
              <a:buFont typeface="Arial"/>
              <a:buChar char="▪"/>
            </a:pPr>
            <a:r>
              <a:rPr lang="en-US" sz="1850"/>
              <a:t>Only happens when under heavy load</a:t>
            </a:r>
            <a:endParaRPr/>
          </a:p>
          <a:p>
            <a:pPr indent="-285750" lvl="1" marL="742950" rtl="0" algn="l">
              <a:lnSpc>
                <a:spcPct val="90000"/>
              </a:lnSpc>
              <a:spcBef>
                <a:spcPts val="370"/>
              </a:spcBef>
              <a:spcAft>
                <a:spcPts val="0"/>
              </a:spcAft>
              <a:buClr>
                <a:schemeClr val="dk1"/>
              </a:buClr>
              <a:buSzPts val="1850"/>
              <a:buFont typeface="Arial"/>
              <a:buChar char="▪"/>
            </a:pPr>
            <a:r>
              <a:rPr lang="en-US" sz="1850"/>
              <a:t>Only happens once in a while</a:t>
            </a:r>
            <a:endParaRPr/>
          </a:p>
        </p:txBody>
      </p:sp>
      <p:sp>
        <p:nvSpPr>
          <p:cNvPr id="302" name="Google Shape;302;p37"/>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1"/>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70" name="Google Shape;70;p11"/>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342900" rtl="0" algn="l">
              <a:spcBef>
                <a:spcPts val="0"/>
              </a:spcBef>
              <a:spcAft>
                <a:spcPts val="0"/>
              </a:spcAft>
              <a:buClr>
                <a:srgbClr val="4B2A85"/>
              </a:buClr>
              <a:buSzPts val="1560"/>
              <a:buChar char="❖"/>
            </a:pPr>
            <a:r>
              <a:rPr b="1" lang="en-US">
                <a:solidFill>
                  <a:srgbClr val="4B2A85"/>
                </a:solidFill>
              </a:rPr>
              <a:t>OS Overview</a:t>
            </a:r>
            <a:endParaRPr b="1">
              <a:solidFill>
                <a:srgbClr val="4B2A85"/>
              </a:solidFill>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Debugging</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Project 7 Tips</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Stress &amp; Wellness Discussion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560"/>
              <a:buFont typeface="Arial"/>
              <a:buNone/>
            </a:pPr>
            <a:r>
              <a:t/>
            </a:r>
            <a:endParaRPr/>
          </a:p>
          <a:p>
            <a:pPr indent="0" lvl="0" marL="0" rtl="0" algn="l">
              <a:spcBef>
                <a:spcPts val="0"/>
              </a:spcBef>
              <a:spcAft>
                <a:spcPts val="0"/>
              </a:spcAft>
              <a:buClr>
                <a:schemeClr val="dk1"/>
              </a:buClr>
              <a:buSzPts val="1560"/>
              <a:buFont typeface="Arial"/>
              <a:buNone/>
            </a:pPr>
            <a:r>
              <a:t/>
            </a:r>
            <a:endParaRPr sz="2200"/>
          </a:p>
          <a:p>
            <a:pPr indent="-243840" lvl="1" marL="800100" rtl="0" algn="l">
              <a:spcBef>
                <a:spcPts val="520"/>
              </a:spcBef>
              <a:spcAft>
                <a:spcPts val="0"/>
              </a:spcAft>
              <a:buClr>
                <a:schemeClr val="dk1"/>
              </a:buClr>
              <a:buSzPts val="1560"/>
              <a:buFont typeface="Arial"/>
              <a:buNone/>
            </a:pPr>
            <a:r>
              <a:t/>
            </a:r>
            <a:endParaRPr/>
          </a:p>
          <a:p>
            <a:pPr indent="0" lvl="0" marL="0" rtl="0" algn="l">
              <a:spcBef>
                <a:spcPts val="520"/>
              </a:spcBef>
              <a:spcAft>
                <a:spcPts val="0"/>
              </a:spcAft>
              <a:buNone/>
            </a:pPr>
            <a:r>
              <a:t/>
            </a:r>
            <a:endParaRPr/>
          </a:p>
        </p:txBody>
      </p:sp>
      <p:sp>
        <p:nvSpPr>
          <p:cNvPr id="71" name="Google Shape;71;p11"/>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Logging Events</a:t>
            </a:r>
            <a:endParaRPr/>
          </a:p>
        </p:txBody>
      </p:sp>
      <p:sp>
        <p:nvSpPr>
          <p:cNvPr id="308" name="Google Shape;308;p38"/>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Log (record) events during execution as program runs (at full speed)</a:t>
            </a:r>
            <a:endParaRPr/>
          </a:p>
          <a:p>
            <a:pPr indent="0" lvl="0" marL="0" rtl="0" algn="l">
              <a:spcBef>
                <a:spcPts val="200"/>
              </a:spcBef>
              <a:spcAft>
                <a:spcPts val="0"/>
              </a:spcAft>
              <a:buClr>
                <a:schemeClr val="dk1"/>
              </a:buClr>
              <a:buSzPts val="1000"/>
              <a:buFont typeface="Arial"/>
              <a:buNone/>
            </a:pPr>
            <a:r>
              <a:t/>
            </a:r>
            <a:endParaRPr sz="1000"/>
          </a:p>
          <a:p>
            <a:pPr indent="0" lvl="0" marL="0" rtl="0" algn="l">
              <a:spcBef>
                <a:spcPts val="400"/>
              </a:spcBef>
              <a:spcAft>
                <a:spcPts val="0"/>
              </a:spcAft>
              <a:buClr>
                <a:schemeClr val="dk1"/>
              </a:buClr>
              <a:buSzPts val="2000"/>
              <a:buFont typeface="Arial"/>
              <a:buNone/>
            </a:pPr>
            <a:r>
              <a:rPr lang="en-US" sz="2000"/>
              <a:t>Examine logs to help reconstruct the past</a:t>
            </a:r>
            <a:endParaRPr/>
          </a:p>
          <a:p>
            <a:pPr indent="-285750" lvl="1" marL="742950" rtl="0" algn="l">
              <a:spcBef>
                <a:spcPts val="400"/>
              </a:spcBef>
              <a:spcAft>
                <a:spcPts val="0"/>
              </a:spcAft>
              <a:buClr>
                <a:schemeClr val="dk1"/>
              </a:buClr>
              <a:buSzPts val="2000"/>
              <a:buFont typeface="Arial"/>
              <a:buChar char="▪"/>
            </a:pPr>
            <a:r>
              <a:rPr lang="en-US" sz="2000"/>
              <a:t>Particularly on failing runs</a:t>
            </a:r>
            <a:endParaRPr/>
          </a:p>
          <a:p>
            <a:pPr indent="-285750" lvl="1" marL="742950" rtl="0" algn="l">
              <a:spcBef>
                <a:spcPts val="400"/>
              </a:spcBef>
              <a:spcAft>
                <a:spcPts val="0"/>
              </a:spcAft>
              <a:buClr>
                <a:schemeClr val="dk1"/>
              </a:buClr>
              <a:buSzPts val="2000"/>
              <a:buFont typeface="Arial"/>
              <a:buChar char="▪"/>
            </a:pPr>
            <a:r>
              <a:rPr lang="en-US" sz="2000"/>
              <a:t>And/or compare failing and non-failing runs</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But don’t spend too much time manually reading enormous, confusing logs</a:t>
            </a:r>
            <a:endParaRPr sz="2000"/>
          </a:p>
          <a:p>
            <a:pPr indent="0" lvl="1" marL="457200" rtl="0" algn="l">
              <a:spcBef>
                <a:spcPts val="220"/>
              </a:spcBef>
              <a:spcAft>
                <a:spcPts val="0"/>
              </a:spcAft>
              <a:buClr>
                <a:schemeClr val="dk1"/>
              </a:buClr>
              <a:buSzPts val="1100"/>
              <a:buFont typeface="Arial"/>
              <a:buNone/>
            </a:pPr>
            <a:r>
              <a:t/>
            </a:r>
            <a:endParaRPr sz="1100"/>
          </a:p>
          <a:p>
            <a:pPr indent="0" lvl="1" marL="457200" rtl="0" algn="l">
              <a:spcBef>
                <a:spcPts val="220"/>
              </a:spcBef>
              <a:spcAft>
                <a:spcPts val="0"/>
              </a:spcAft>
              <a:buClr>
                <a:schemeClr val="dk1"/>
              </a:buClr>
              <a:buSzPts val="1100"/>
              <a:buFont typeface="Arial"/>
              <a:buNone/>
            </a:pPr>
            <a:r>
              <a:t/>
            </a:r>
            <a:endParaRPr sz="1100"/>
          </a:p>
          <a:p>
            <a:pPr indent="0" lvl="0" marL="0" rtl="0" algn="l">
              <a:spcBef>
                <a:spcPts val="220"/>
              </a:spcBef>
              <a:spcAft>
                <a:spcPts val="0"/>
              </a:spcAft>
              <a:buClr>
                <a:schemeClr val="dk1"/>
              </a:buClr>
              <a:buSzPts val="1100"/>
              <a:buFont typeface="Arial"/>
              <a:buNone/>
            </a:pPr>
            <a:r>
              <a:t/>
            </a:r>
            <a:endParaRPr sz="1100"/>
          </a:p>
        </p:txBody>
      </p:sp>
      <p:sp>
        <p:nvSpPr>
          <p:cNvPr id="309" name="Google Shape;309;p38"/>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9"/>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More Tricks for Hard Bugs</a:t>
            </a:r>
            <a:endParaRPr/>
          </a:p>
        </p:txBody>
      </p:sp>
      <p:sp>
        <p:nvSpPr>
          <p:cNvPr id="315" name="Google Shape;315;p39"/>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432FF"/>
              </a:buClr>
              <a:buSzPts val="2000"/>
              <a:buFont typeface="Arial"/>
              <a:buNone/>
            </a:pPr>
            <a:r>
              <a:rPr lang="en-US" sz="2000">
                <a:solidFill>
                  <a:srgbClr val="0432FF"/>
                </a:solidFill>
              </a:rPr>
              <a:t>Rebuild system from scratch, or restart/reboot</a:t>
            </a:r>
            <a:endParaRPr/>
          </a:p>
          <a:p>
            <a:pPr indent="-285750" lvl="1" marL="742950" rtl="0" algn="l">
              <a:lnSpc>
                <a:spcPct val="90000"/>
              </a:lnSpc>
              <a:spcBef>
                <a:spcPts val="400"/>
              </a:spcBef>
              <a:spcAft>
                <a:spcPts val="0"/>
              </a:spcAft>
              <a:buClr>
                <a:schemeClr val="dk1"/>
              </a:buClr>
              <a:buSzPts val="2000"/>
              <a:buFont typeface="Arial"/>
              <a:buChar char="▪"/>
            </a:pPr>
            <a:r>
              <a:rPr lang="en-US" sz="2000"/>
              <a:t>Find the bug in your build system or persistent data structures</a:t>
            </a:r>
            <a:endParaRPr/>
          </a:p>
          <a:p>
            <a:pPr indent="0" lvl="0" marL="0" rtl="0" algn="l">
              <a:lnSpc>
                <a:spcPct val="90000"/>
              </a:lnSpc>
              <a:spcBef>
                <a:spcPts val="120"/>
              </a:spcBef>
              <a:spcAft>
                <a:spcPts val="0"/>
              </a:spcAft>
              <a:buClr>
                <a:schemeClr val="dk1"/>
              </a:buClr>
              <a:buSzPts val="600"/>
              <a:buFont typeface="Arial"/>
              <a:buNone/>
            </a:pPr>
            <a:r>
              <a:t/>
            </a:r>
            <a:endParaRPr sz="600">
              <a:solidFill>
                <a:schemeClr val="accent6"/>
              </a:solidFill>
            </a:endParaRPr>
          </a:p>
          <a:p>
            <a:pPr indent="0" lvl="0" marL="0" rtl="0" algn="l">
              <a:lnSpc>
                <a:spcPct val="90000"/>
              </a:lnSpc>
              <a:spcBef>
                <a:spcPts val="400"/>
              </a:spcBef>
              <a:spcAft>
                <a:spcPts val="0"/>
              </a:spcAft>
              <a:buClr>
                <a:srgbClr val="0432FF"/>
              </a:buClr>
              <a:buSzPts val="2000"/>
              <a:buFont typeface="Arial"/>
              <a:buNone/>
            </a:pPr>
            <a:r>
              <a:rPr lang="en-US" sz="2000">
                <a:solidFill>
                  <a:srgbClr val="0432FF"/>
                </a:solidFill>
              </a:rPr>
              <a:t>Explain the problem to a friend (or to a rubber duck)</a:t>
            </a:r>
            <a:endParaRPr/>
          </a:p>
          <a:p>
            <a:pPr indent="0" lvl="0" marL="0" rtl="0" algn="l">
              <a:lnSpc>
                <a:spcPct val="90000"/>
              </a:lnSpc>
              <a:spcBef>
                <a:spcPts val="120"/>
              </a:spcBef>
              <a:spcAft>
                <a:spcPts val="0"/>
              </a:spcAft>
              <a:buClr>
                <a:schemeClr val="dk1"/>
              </a:buClr>
              <a:buSzPts val="600"/>
              <a:buFont typeface="Arial"/>
              <a:buNone/>
            </a:pPr>
            <a:r>
              <a:t/>
            </a:r>
            <a:endParaRPr sz="600">
              <a:solidFill>
                <a:schemeClr val="accent6"/>
              </a:solidFill>
            </a:endParaRPr>
          </a:p>
          <a:p>
            <a:pPr indent="0" lvl="0" marL="0" rtl="0" algn="l">
              <a:lnSpc>
                <a:spcPct val="90000"/>
              </a:lnSpc>
              <a:spcBef>
                <a:spcPts val="400"/>
              </a:spcBef>
              <a:spcAft>
                <a:spcPts val="0"/>
              </a:spcAft>
              <a:buClr>
                <a:srgbClr val="0432FF"/>
              </a:buClr>
              <a:buSzPts val="2000"/>
              <a:buFont typeface="Arial"/>
              <a:buNone/>
            </a:pPr>
            <a:r>
              <a:rPr lang="en-US" sz="2000">
                <a:solidFill>
                  <a:srgbClr val="0432FF"/>
                </a:solidFill>
              </a:rPr>
              <a:t>Make sure it is a bug</a:t>
            </a:r>
            <a:endParaRPr/>
          </a:p>
          <a:p>
            <a:pPr indent="-342900" lvl="1" marL="742950" rtl="0" algn="l">
              <a:lnSpc>
                <a:spcPct val="90000"/>
              </a:lnSpc>
              <a:spcBef>
                <a:spcPts val="400"/>
              </a:spcBef>
              <a:spcAft>
                <a:spcPts val="0"/>
              </a:spcAft>
              <a:buClr>
                <a:schemeClr val="dk1"/>
              </a:buClr>
              <a:buSzPts val="2000"/>
              <a:buFont typeface="Arial"/>
              <a:buChar char="▪"/>
            </a:pPr>
            <a:r>
              <a:rPr lang="en-US" sz="2000"/>
              <a:t>Program may be working correctly and you don’t realize it!</a:t>
            </a:r>
            <a:endParaRPr/>
          </a:p>
          <a:p>
            <a:pPr indent="0" lvl="0" marL="0" rtl="0" algn="l">
              <a:lnSpc>
                <a:spcPct val="90000"/>
              </a:lnSpc>
              <a:spcBef>
                <a:spcPts val="400"/>
              </a:spcBef>
              <a:spcAft>
                <a:spcPts val="0"/>
              </a:spcAft>
              <a:buClr>
                <a:srgbClr val="0432FF"/>
              </a:buClr>
              <a:buSzPts val="2000"/>
              <a:buFont typeface="Arial"/>
              <a:buNone/>
            </a:pPr>
            <a:r>
              <a:rPr lang="en-US" sz="2000">
                <a:solidFill>
                  <a:srgbClr val="0432FF"/>
                </a:solidFill>
              </a:rPr>
              <a:t>Face reality</a:t>
            </a:r>
            <a:endParaRPr/>
          </a:p>
          <a:p>
            <a:pPr indent="-285750" lvl="1" marL="742950" rtl="0" algn="l">
              <a:lnSpc>
                <a:spcPct val="90000"/>
              </a:lnSpc>
              <a:spcBef>
                <a:spcPts val="400"/>
              </a:spcBef>
              <a:spcAft>
                <a:spcPts val="0"/>
              </a:spcAft>
              <a:buClr>
                <a:schemeClr val="dk1"/>
              </a:buClr>
              <a:buSzPts val="2000"/>
              <a:buFont typeface="Arial"/>
              <a:buChar char="▪"/>
            </a:pPr>
            <a:r>
              <a:rPr lang="en-US" sz="2000"/>
              <a:t>Debug reality (actual evidence), not what you think is true</a:t>
            </a:r>
            <a:endParaRPr/>
          </a:p>
          <a:p>
            <a:pPr indent="-215900" lvl="1" marL="742950" rtl="0" algn="l">
              <a:lnSpc>
                <a:spcPct val="90000"/>
              </a:lnSpc>
              <a:spcBef>
                <a:spcPts val="400"/>
              </a:spcBef>
              <a:spcAft>
                <a:spcPts val="0"/>
              </a:spcAft>
              <a:buClr>
                <a:schemeClr val="dk1"/>
              </a:buClr>
              <a:buSzPts val="2000"/>
              <a:buFont typeface="Arial"/>
              <a:buNone/>
            </a:pPr>
            <a:r>
              <a:t/>
            </a:r>
            <a:endParaRPr sz="2000"/>
          </a:p>
          <a:p>
            <a:pPr indent="0" lvl="0" marL="0" rtl="0" algn="l">
              <a:lnSpc>
                <a:spcPct val="90000"/>
              </a:lnSpc>
              <a:spcBef>
                <a:spcPts val="400"/>
              </a:spcBef>
              <a:spcAft>
                <a:spcPts val="0"/>
              </a:spcAft>
              <a:buClr>
                <a:schemeClr val="dk1"/>
              </a:buClr>
              <a:buSzPts val="2000"/>
              <a:buFont typeface="Arial"/>
              <a:buNone/>
            </a:pPr>
            <a:r>
              <a:rPr lang="en-US" sz="2000"/>
              <a:t>And things we already know:</a:t>
            </a:r>
            <a:endParaRPr/>
          </a:p>
          <a:p>
            <a:pPr indent="0" lvl="0" marL="0" rtl="0" algn="l">
              <a:lnSpc>
                <a:spcPct val="90000"/>
              </a:lnSpc>
              <a:spcBef>
                <a:spcPts val="120"/>
              </a:spcBef>
              <a:spcAft>
                <a:spcPts val="0"/>
              </a:spcAft>
              <a:buClr>
                <a:schemeClr val="dk1"/>
              </a:buClr>
              <a:buSzPts val="600"/>
              <a:buFont typeface="Arial"/>
              <a:buNone/>
            </a:pPr>
            <a:r>
              <a:t/>
            </a:r>
            <a:endParaRPr sz="600">
              <a:solidFill>
                <a:schemeClr val="accent6"/>
              </a:solidFill>
            </a:endParaRPr>
          </a:p>
          <a:p>
            <a:pPr indent="-285750" lvl="1" marL="742950" rtl="0" algn="l">
              <a:lnSpc>
                <a:spcPct val="90000"/>
              </a:lnSpc>
              <a:spcBef>
                <a:spcPts val="400"/>
              </a:spcBef>
              <a:spcAft>
                <a:spcPts val="0"/>
              </a:spcAft>
              <a:buClr>
                <a:schemeClr val="dk2"/>
              </a:buClr>
              <a:buSzPts val="2000"/>
              <a:buFont typeface="Arial"/>
              <a:buChar char="▪"/>
            </a:pPr>
            <a:r>
              <a:rPr lang="en-US" sz="2000">
                <a:solidFill>
                  <a:schemeClr val="dk2"/>
                </a:solidFill>
              </a:rPr>
              <a:t>Minimize input required to exercise bug (exhibit failure)</a:t>
            </a:r>
            <a:endParaRPr/>
          </a:p>
          <a:p>
            <a:pPr indent="-285750" lvl="1" marL="742950" rtl="0" algn="l">
              <a:lnSpc>
                <a:spcPct val="90000"/>
              </a:lnSpc>
              <a:spcBef>
                <a:spcPts val="400"/>
              </a:spcBef>
              <a:spcAft>
                <a:spcPts val="0"/>
              </a:spcAft>
              <a:buClr>
                <a:schemeClr val="dk2"/>
              </a:buClr>
              <a:buSzPts val="2000"/>
              <a:buFont typeface="Arial"/>
              <a:buChar char="▪"/>
            </a:pPr>
            <a:r>
              <a:rPr lang="en-US" sz="2000">
                <a:solidFill>
                  <a:schemeClr val="dk2"/>
                </a:solidFill>
              </a:rPr>
              <a:t>Add more checks to the program</a:t>
            </a:r>
            <a:endParaRPr/>
          </a:p>
          <a:p>
            <a:pPr indent="-285750" lvl="1" marL="742950" rtl="0" algn="l">
              <a:lnSpc>
                <a:spcPct val="90000"/>
              </a:lnSpc>
              <a:spcBef>
                <a:spcPts val="400"/>
              </a:spcBef>
              <a:spcAft>
                <a:spcPts val="0"/>
              </a:spcAft>
              <a:buClr>
                <a:schemeClr val="dk2"/>
              </a:buClr>
              <a:buSzPts val="2000"/>
              <a:buFont typeface="Arial"/>
              <a:buChar char="▪"/>
            </a:pPr>
            <a:r>
              <a:rPr lang="en-US" sz="2000">
                <a:solidFill>
                  <a:schemeClr val="dk2"/>
                </a:solidFill>
              </a:rPr>
              <a:t>Add more logging</a:t>
            </a:r>
            <a:endParaRPr/>
          </a:p>
        </p:txBody>
      </p:sp>
      <p:pic>
        <p:nvPicPr>
          <p:cNvPr id="316" name="Google Shape;316;p39"/>
          <p:cNvPicPr preferRelativeResize="0"/>
          <p:nvPr/>
        </p:nvPicPr>
        <p:blipFill rotWithShape="1">
          <a:blip r:embed="rId3">
            <a:alphaModFix/>
          </a:blip>
          <a:srcRect b="0" l="0" r="0" t="0"/>
          <a:stretch/>
        </p:blipFill>
        <p:spPr>
          <a:xfrm>
            <a:off x="7105084" y="152400"/>
            <a:ext cx="1874834" cy="1600200"/>
          </a:xfrm>
          <a:prstGeom prst="rect">
            <a:avLst/>
          </a:prstGeom>
          <a:noFill/>
          <a:ln>
            <a:noFill/>
          </a:ln>
        </p:spPr>
      </p:pic>
      <p:sp>
        <p:nvSpPr>
          <p:cNvPr id="317" name="Google Shape;317;p39"/>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0"/>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Where is the defect?</a:t>
            </a:r>
            <a:endParaRPr/>
          </a:p>
        </p:txBody>
      </p:sp>
      <p:sp>
        <p:nvSpPr>
          <p:cNvPr id="323" name="Google Shape;323;p40"/>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The defect is not where you think it is</a:t>
            </a:r>
            <a:endParaRPr/>
          </a:p>
          <a:p>
            <a:pPr indent="-285750" lvl="1" marL="742950" rtl="0" algn="l">
              <a:spcBef>
                <a:spcPts val="400"/>
              </a:spcBef>
              <a:spcAft>
                <a:spcPts val="0"/>
              </a:spcAft>
              <a:buClr>
                <a:schemeClr val="dk1"/>
              </a:buClr>
              <a:buSzPts val="2000"/>
              <a:buFont typeface="Arial"/>
              <a:buChar char="▪"/>
            </a:pPr>
            <a:r>
              <a:rPr lang="en-US" sz="2000"/>
              <a:t>Ask yourself where it cannot be; explain why</a:t>
            </a:r>
            <a:endParaRPr/>
          </a:p>
          <a:p>
            <a:pPr indent="-285750" lvl="1" marL="742950" rtl="0" algn="l">
              <a:spcBef>
                <a:spcPts val="400"/>
              </a:spcBef>
              <a:spcAft>
                <a:spcPts val="0"/>
              </a:spcAft>
              <a:buClr>
                <a:schemeClr val="dk1"/>
              </a:buClr>
              <a:buSzPts val="2000"/>
              <a:buFont typeface="Arial"/>
              <a:buChar char="▪"/>
            </a:pPr>
            <a:r>
              <a:rPr lang="en-US" sz="2000"/>
              <a:t>Self-psychology: look forward to being wrong!</a:t>
            </a:r>
            <a:endParaRPr/>
          </a:p>
          <a:p>
            <a:pPr indent="0" lvl="0" marL="0" rtl="0" algn="l">
              <a:spcBef>
                <a:spcPts val="120"/>
              </a:spcBef>
              <a:spcAft>
                <a:spcPts val="0"/>
              </a:spcAft>
              <a:buClr>
                <a:schemeClr val="dk1"/>
              </a:buClr>
              <a:buSzPts val="600"/>
              <a:buFont typeface="Arial"/>
              <a:buNone/>
            </a:pPr>
            <a:r>
              <a:t/>
            </a:r>
            <a:endParaRPr sz="600">
              <a:solidFill>
                <a:schemeClr val="accent6"/>
              </a:solidFill>
            </a:endParaRPr>
          </a:p>
          <a:p>
            <a:pPr indent="0" lvl="0" marL="0" rtl="0" algn="l">
              <a:spcBef>
                <a:spcPts val="400"/>
              </a:spcBef>
              <a:spcAft>
                <a:spcPts val="0"/>
              </a:spcAft>
              <a:buClr>
                <a:schemeClr val="accent6"/>
              </a:buClr>
              <a:buSzPts val="2000"/>
              <a:buFont typeface="Arial"/>
              <a:buNone/>
            </a:pPr>
            <a:r>
              <a:rPr lang="en-US" sz="2000">
                <a:solidFill>
                  <a:schemeClr val="accent6"/>
                </a:solidFill>
              </a:rPr>
              <a:t>Look for simple easy-to-overlook mistakes first, e.g.,</a:t>
            </a:r>
            <a:endParaRPr/>
          </a:p>
          <a:p>
            <a:pPr indent="-285750" lvl="1" marL="742950" rtl="0" algn="l">
              <a:spcBef>
                <a:spcPts val="400"/>
              </a:spcBef>
              <a:spcAft>
                <a:spcPts val="0"/>
              </a:spcAft>
              <a:buClr>
                <a:schemeClr val="dk1"/>
              </a:buClr>
              <a:buSzPts val="2000"/>
              <a:buFont typeface="Arial"/>
              <a:buChar char="▪"/>
            </a:pPr>
            <a:r>
              <a:rPr lang="en-US" sz="2000"/>
              <a:t>Reversed order of arguments</a:t>
            </a:r>
            <a:endParaRPr sz="2000"/>
          </a:p>
          <a:p>
            <a:pPr indent="-285750" lvl="1" marL="742950" rtl="0" algn="l">
              <a:spcBef>
                <a:spcPts val="400"/>
              </a:spcBef>
              <a:spcAft>
                <a:spcPts val="0"/>
              </a:spcAft>
              <a:buClr>
                <a:schemeClr val="dk1"/>
              </a:buClr>
              <a:buSzPts val="2000"/>
              <a:buFont typeface="Arial"/>
              <a:buChar char="▪"/>
            </a:pPr>
            <a:r>
              <a:rPr lang="en-US" sz="2000"/>
              <a:t>Spelling of identifiers</a:t>
            </a:r>
            <a:endParaRPr/>
          </a:p>
          <a:p>
            <a:pPr indent="-285750" lvl="1" marL="742950" rtl="0" algn="l">
              <a:spcBef>
                <a:spcPts val="400"/>
              </a:spcBef>
              <a:spcAft>
                <a:spcPts val="0"/>
              </a:spcAft>
              <a:buClr>
                <a:schemeClr val="dk1"/>
              </a:buClr>
              <a:buSzPts val="2000"/>
              <a:buFont typeface="Arial"/>
              <a:buChar char="▪"/>
            </a:pPr>
            <a:r>
              <a:rPr lang="en-US" sz="2000"/>
              <a:t>Same object vs. equal: </a:t>
            </a:r>
            <a:r>
              <a:rPr b="1" lang="en-US" sz="2000">
                <a:latin typeface="Courier New"/>
                <a:ea typeface="Courier New"/>
                <a:cs typeface="Courier New"/>
                <a:sym typeface="Courier New"/>
              </a:rPr>
              <a:t>a == b</a:t>
            </a:r>
            <a:r>
              <a:rPr lang="en-US" sz="2000"/>
              <a:t> versus </a:t>
            </a:r>
            <a:r>
              <a:rPr b="1" lang="en-US" sz="2000">
                <a:latin typeface="Courier New"/>
                <a:ea typeface="Courier New"/>
                <a:cs typeface="Courier New"/>
                <a:sym typeface="Courier New"/>
              </a:rPr>
              <a:t>a.equals(b)</a:t>
            </a:r>
            <a:endParaRPr/>
          </a:p>
          <a:p>
            <a:pPr indent="-285750" lvl="1" marL="742950" rtl="0" algn="l">
              <a:spcBef>
                <a:spcPts val="400"/>
              </a:spcBef>
              <a:spcAft>
                <a:spcPts val="0"/>
              </a:spcAft>
              <a:buClr>
                <a:schemeClr val="dk1"/>
              </a:buClr>
              <a:buSzPts val="2000"/>
              <a:buFont typeface="Arial"/>
              <a:buChar char="▪"/>
            </a:pPr>
            <a:r>
              <a:rPr lang="en-US" sz="2000"/>
              <a:t>Uninitialized data/variables</a:t>
            </a:r>
            <a:endParaRPr/>
          </a:p>
          <a:p>
            <a:pPr indent="-285750" lvl="1" marL="742950" rtl="0" algn="l">
              <a:spcBef>
                <a:spcPts val="400"/>
              </a:spcBef>
              <a:spcAft>
                <a:spcPts val="0"/>
              </a:spcAft>
              <a:buClr>
                <a:schemeClr val="dk1"/>
              </a:buClr>
              <a:buSzPts val="2000"/>
              <a:buFont typeface="Arial"/>
              <a:buChar char="▪"/>
            </a:pPr>
            <a:r>
              <a:rPr lang="en-US" sz="2000"/>
              <a:t>Deep vs. shallow copy</a:t>
            </a:r>
            <a:endParaRPr/>
          </a:p>
          <a:p>
            <a:pPr indent="0" lvl="0" marL="0" rtl="0" algn="l">
              <a:spcBef>
                <a:spcPts val="120"/>
              </a:spcBef>
              <a:spcAft>
                <a:spcPts val="0"/>
              </a:spcAft>
              <a:buClr>
                <a:schemeClr val="dk1"/>
              </a:buClr>
              <a:buSzPts val="600"/>
              <a:buFont typeface="Arial"/>
              <a:buNone/>
            </a:pPr>
            <a:r>
              <a:t/>
            </a:r>
            <a:endParaRPr sz="600">
              <a:solidFill>
                <a:srgbClr val="009900"/>
              </a:solidFill>
            </a:endParaRPr>
          </a:p>
          <a:p>
            <a:pPr indent="0" lvl="0" marL="0" rtl="0" algn="l">
              <a:spcBef>
                <a:spcPts val="400"/>
              </a:spcBef>
              <a:spcAft>
                <a:spcPts val="0"/>
              </a:spcAft>
              <a:buClr>
                <a:schemeClr val="accent2"/>
              </a:buClr>
              <a:buSzPts val="2000"/>
              <a:buFont typeface="Arial"/>
              <a:buNone/>
            </a:pPr>
            <a:r>
              <a:rPr lang="en-US" sz="2000">
                <a:solidFill>
                  <a:schemeClr val="accent2"/>
                </a:solidFill>
              </a:rPr>
              <a:t>Make sure that you have correct source code!</a:t>
            </a:r>
            <a:endParaRPr/>
          </a:p>
          <a:p>
            <a:pPr indent="-285750" lvl="1" marL="742950" rtl="0" algn="l">
              <a:spcBef>
                <a:spcPts val="400"/>
              </a:spcBef>
              <a:spcAft>
                <a:spcPts val="0"/>
              </a:spcAft>
              <a:buClr>
                <a:schemeClr val="dk1"/>
              </a:buClr>
              <a:buSzPts val="2000"/>
              <a:buFont typeface="Arial"/>
              <a:buChar char="▪"/>
            </a:pPr>
            <a:r>
              <a:rPr lang="en-US" sz="2000"/>
              <a:t>Check out fresh copy from repository; recompile everything</a:t>
            </a:r>
            <a:endParaRPr/>
          </a:p>
          <a:p>
            <a:pPr indent="-285750" lvl="1" marL="742950" rtl="0" algn="l">
              <a:spcBef>
                <a:spcPts val="400"/>
              </a:spcBef>
              <a:spcAft>
                <a:spcPts val="0"/>
              </a:spcAft>
              <a:buClr>
                <a:schemeClr val="dk1"/>
              </a:buClr>
              <a:buSzPts val="2000"/>
              <a:buFont typeface="Arial"/>
              <a:buChar char="▪"/>
            </a:pPr>
            <a:r>
              <a:rPr lang="en-US" sz="2000"/>
              <a:t>Does a syntax error break the build? (it should!)</a:t>
            </a:r>
            <a:endParaRPr/>
          </a:p>
        </p:txBody>
      </p:sp>
      <p:sp>
        <p:nvSpPr>
          <p:cNvPr id="324" name="Google Shape;324;p40"/>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1"/>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When the going gets tough</a:t>
            </a:r>
            <a:endParaRPr/>
          </a:p>
        </p:txBody>
      </p:sp>
      <p:sp>
        <p:nvSpPr>
          <p:cNvPr id="330" name="Google Shape;330;p41"/>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6"/>
              </a:buClr>
              <a:buSzPts val="2000"/>
              <a:buFont typeface="Arial"/>
              <a:buNone/>
            </a:pPr>
            <a:r>
              <a:rPr lang="en-US" sz="2500">
                <a:solidFill>
                  <a:schemeClr val="accent6"/>
                </a:solidFill>
              </a:rPr>
              <a:t>Reconsider assumptions</a:t>
            </a:r>
            <a:endParaRPr sz="3100"/>
          </a:p>
          <a:p>
            <a:pPr indent="-285750" lvl="1" marL="742950" rtl="0" algn="l">
              <a:spcBef>
                <a:spcPts val="400"/>
              </a:spcBef>
              <a:spcAft>
                <a:spcPts val="0"/>
              </a:spcAft>
              <a:buClr>
                <a:schemeClr val="dk1"/>
              </a:buClr>
              <a:buSzPts val="2000"/>
              <a:buFont typeface="Arial"/>
              <a:buChar char="▪"/>
            </a:pPr>
            <a:r>
              <a:rPr lang="en-US" sz="2000"/>
              <a:t>Debug the code, </a:t>
            </a:r>
            <a:r>
              <a:rPr i="1" lang="en-US" sz="2000">
                <a:solidFill>
                  <a:srgbClr val="0000FF"/>
                </a:solidFill>
              </a:rPr>
              <a:t>not </a:t>
            </a:r>
            <a:r>
              <a:rPr lang="en-US" sz="2000"/>
              <a:t>the comments</a:t>
            </a:r>
            <a:endParaRPr/>
          </a:p>
          <a:p>
            <a:pPr indent="-342900" lvl="2" marL="1200150" rtl="0" algn="l">
              <a:spcBef>
                <a:spcPts val="400"/>
              </a:spcBef>
              <a:spcAft>
                <a:spcPts val="0"/>
              </a:spcAft>
              <a:buClr>
                <a:schemeClr val="dk1"/>
              </a:buClr>
              <a:buSzPts val="2000"/>
              <a:buFont typeface="Arial"/>
              <a:buChar char="•"/>
            </a:pPr>
            <a:r>
              <a:rPr lang="en-US" sz="2000"/>
              <a:t>Ensure that comments and specs describe the code</a:t>
            </a:r>
            <a:endParaRPr/>
          </a:p>
          <a:p>
            <a:pPr indent="0" lvl="0" marL="0" rtl="0" algn="l">
              <a:spcBef>
                <a:spcPts val="400"/>
              </a:spcBef>
              <a:spcAft>
                <a:spcPts val="0"/>
              </a:spcAft>
              <a:buClr>
                <a:schemeClr val="accent6"/>
              </a:buClr>
              <a:buSzPts val="2000"/>
              <a:buFont typeface="Arial"/>
              <a:buNone/>
            </a:pPr>
            <a:r>
              <a:rPr lang="en-US" sz="2500">
                <a:solidFill>
                  <a:schemeClr val="accent6"/>
                </a:solidFill>
              </a:rPr>
              <a:t>Start documenting your system</a:t>
            </a:r>
            <a:endParaRPr sz="3100"/>
          </a:p>
          <a:p>
            <a:pPr indent="-285750" lvl="1" marL="742950" rtl="0" algn="l">
              <a:spcBef>
                <a:spcPts val="400"/>
              </a:spcBef>
              <a:spcAft>
                <a:spcPts val="0"/>
              </a:spcAft>
              <a:buClr>
                <a:schemeClr val="dk1"/>
              </a:buClr>
              <a:buSzPts val="2000"/>
              <a:buFont typeface="Arial"/>
              <a:buChar char="▪"/>
            </a:pPr>
            <a:r>
              <a:rPr lang="en-US" sz="2000"/>
              <a:t>Gives a fresh angle, and highlights area of confusion</a:t>
            </a:r>
            <a:endParaRPr/>
          </a:p>
          <a:p>
            <a:pPr indent="0" lvl="0" marL="0" rtl="0" algn="l">
              <a:spcBef>
                <a:spcPts val="400"/>
              </a:spcBef>
              <a:spcAft>
                <a:spcPts val="0"/>
              </a:spcAft>
              <a:buClr>
                <a:schemeClr val="accent6"/>
              </a:buClr>
              <a:buSzPts val="2000"/>
              <a:buFont typeface="Arial"/>
              <a:buNone/>
            </a:pPr>
            <a:r>
              <a:rPr lang="en-US" sz="2500">
                <a:solidFill>
                  <a:schemeClr val="accent6"/>
                </a:solidFill>
              </a:rPr>
              <a:t>Get help</a:t>
            </a:r>
            <a:endParaRPr sz="3100"/>
          </a:p>
          <a:p>
            <a:pPr indent="-285750" lvl="1" marL="742950" rtl="0" algn="l">
              <a:spcBef>
                <a:spcPts val="400"/>
              </a:spcBef>
              <a:spcAft>
                <a:spcPts val="0"/>
              </a:spcAft>
              <a:buClr>
                <a:schemeClr val="dk1"/>
              </a:buClr>
              <a:buSzPts val="2000"/>
              <a:buFont typeface="Arial"/>
              <a:buChar char="▪"/>
            </a:pPr>
            <a:r>
              <a:rPr lang="en-US" sz="2000"/>
              <a:t>We all develop blind spots</a:t>
            </a:r>
            <a:endParaRPr/>
          </a:p>
          <a:p>
            <a:pPr indent="-285750" lvl="1" marL="742950" rtl="0" algn="l">
              <a:spcBef>
                <a:spcPts val="400"/>
              </a:spcBef>
              <a:spcAft>
                <a:spcPts val="0"/>
              </a:spcAft>
              <a:buClr>
                <a:schemeClr val="dk1"/>
              </a:buClr>
              <a:buSzPts val="2000"/>
              <a:buFont typeface="Arial"/>
              <a:buChar char="▪"/>
            </a:pPr>
            <a:r>
              <a:rPr lang="en-US" sz="2000"/>
              <a:t>Explaining the problem often helps (even to rubber duck)</a:t>
            </a:r>
            <a:endParaRPr/>
          </a:p>
          <a:p>
            <a:pPr indent="0" lvl="0" marL="0" rtl="0" algn="l">
              <a:spcBef>
                <a:spcPts val="400"/>
              </a:spcBef>
              <a:spcAft>
                <a:spcPts val="0"/>
              </a:spcAft>
              <a:buClr>
                <a:schemeClr val="accent6"/>
              </a:buClr>
              <a:buSzPts val="2000"/>
              <a:buFont typeface="Arial"/>
              <a:buNone/>
            </a:pPr>
            <a:r>
              <a:rPr lang="en-US" sz="2500">
                <a:solidFill>
                  <a:schemeClr val="accent6"/>
                </a:solidFill>
              </a:rPr>
              <a:t>Walk away</a:t>
            </a:r>
            <a:endParaRPr sz="3100"/>
          </a:p>
          <a:p>
            <a:pPr indent="-285750" lvl="1" marL="742950" rtl="0" algn="l">
              <a:spcBef>
                <a:spcPts val="400"/>
              </a:spcBef>
              <a:spcAft>
                <a:spcPts val="0"/>
              </a:spcAft>
              <a:buClr>
                <a:schemeClr val="dk1"/>
              </a:buClr>
              <a:buSzPts val="2000"/>
              <a:buFont typeface="Arial"/>
              <a:buChar char="▪"/>
            </a:pPr>
            <a:r>
              <a:rPr lang="en-US" sz="2000"/>
              <a:t>Trade latency for efficiency – </a:t>
            </a:r>
            <a:r>
              <a:rPr b="1" lang="en-US" sz="2000">
                <a:solidFill>
                  <a:srgbClr val="800080"/>
                </a:solidFill>
              </a:rPr>
              <a:t>sleep!</a:t>
            </a:r>
            <a:endParaRPr/>
          </a:p>
          <a:p>
            <a:pPr indent="-285750" lvl="1" marL="742950" rtl="0" algn="l">
              <a:spcBef>
                <a:spcPts val="400"/>
              </a:spcBef>
              <a:spcAft>
                <a:spcPts val="0"/>
              </a:spcAft>
              <a:buClr>
                <a:schemeClr val="dk1"/>
              </a:buClr>
              <a:buSzPts val="2000"/>
              <a:buFont typeface="Arial"/>
              <a:buChar char="▪"/>
            </a:pPr>
            <a:r>
              <a:rPr lang="en-US" sz="2000"/>
              <a:t>One good reason to start early</a:t>
            </a:r>
            <a:endParaRPr/>
          </a:p>
        </p:txBody>
      </p:sp>
      <p:sp>
        <p:nvSpPr>
          <p:cNvPr id="331" name="Google Shape;331;p41"/>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pic>
        <p:nvPicPr>
          <p:cNvPr id="332" name="Google Shape;332;p41"/>
          <p:cNvPicPr preferRelativeResize="0"/>
          <p:nvPr/>
        </p:nvPicPr>
        <p:blipFill>
          <a:blip r:embed="rId3">
            <a:alphaModFix/>
          </a:blip>
          <a:stretch>
            <a:fillRect/>
          </a:stretch>
        </p:blipFill>
        <p:spPr>
          <a:xfrm>
            <a:off x="5390899" y="4576675"/>
            <a:ext cx="2232700" cy="2025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2"/>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Key Concepts</a:t>
            </a:r>
            <a:endParaRPr/>
          </a:p>
        </p:txBody>
      </p:sp>
      <p:sp>
        <p:nvSpPr>
          <p:cNvPr id="339" name="Google Shape;339;p42"/>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t>Testing and debugging are different</a:t>
            </a:r>
            <a:endParaRPr/>
          </a:p>
          <a:p>
            <a:pPr indent="-285750" lvl="1" marL="742950" rtl="0" algn="l">
              <a:spcBef>
                <a:spcPts val="400"/>
              </a:spcBef>
              <a:spcAft>
                <a:spcPts val="0"/>
              </a:spcAft>
              <a:buClr>
                <a:schemeClr val="accent2"/>
              </a:buClr>
              <a:buSzPts val="2000"/>
              <a:buFont typeface="Arial"/>
              <a:buChar char="▪"/>
            </a:pPr>
            <a:r>
              <a:rPr lang="en-US" sz="2000">
                <a:solidFill>
                  <a:schemeClr val="accent2"/>
                </a:solidFill>
              </a:rPr>
              <a:t>Testing</a:t>
            </a:r>
            <a:r>
              <a:rPr lang="en-US" sz="2000"/>
              <a:t> reveals </a:t>
            </a:r>
            <a:r>
              <a:rPr i="1" lang="en-US" sz="2000"/>
              <a:t>existence of failures</a:t>
            </a:r>
            <a:endParaRPr/>
          </a:p>
          <a:p>
            <a:pPr indent="-285750" lvl="1" marL="742950" rtl="0" algn="l">
              <a:spcBef>
                <a:spcPts val="400"/>
              </a:spcBef>
              <a:spcAft>
                <a:spcPts val="0"/>
              </a:spcAft>
              <a:buClr>
                <a:schemeClr val="accent2"/>
              </a:buClr>
              <a:buSzPts val="2000"/>
              <a:buFont typeface="Arial"/>
              <a:buChar char="▪"/>
            </a:pPr>
            <a:r>
              <a:rPr lang="en-US" sz="2000">
                <a:solidFill>
                  <a:schemeClr val="accent2"/>
                </a:solidFill>
              </a:rPr>
              <a:t>Debugging</a:t>
            </a:r>
            <a:r>
              <a:rPr lang="en-US" sz="2000"/>
              <a:t> pinpoints </a:t>
            </a:r>
            <a:r>
              <a:rPr i="1" lang="en-US" sz="2000"/>
              <a:t>location of defects</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Debugging should be a systematic process</a:t>
            </a:r>
            <a:endParaRPr/>
          </a:p>
          <a:p>
            <a:pPr indent="-285750" lvl="1" marL="742950" rtl="0" algn="l">
              <a:spcBef>
                <a:spcPts val="400"/>
              </a:spcBef>
              <a:spcAft>
                <a:spcPts val="0"/>
              </a:spcAft>
              <a:buClr>
                <a:schemeClr val="dk1"/>
              </a:buClr>
              <a:buSzPts val="2000"/>
              <a:buFont typeface="Arial"/>
              <a:buChar char="▪"/>
            </a:pPr>
            <a:r>
              <a:rPr lang="en-US" sz="2000"/>
              <a:t>Use the </a:t>
            </a:r>
            <a:r>
              <a:rPr i="1" lang="en-US" sz="2000"/>
              <a:t>scientific method</a:t>
            </a:r>
            <a:endParaRPr/>
          </a:p>
          <a:p>
            <a:pPr indent="0" lvl="0" marL="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Understand the source of defects</a:t>
            </a:r>
            <a:endParaRPr/>
          </a:p>
          <a:p>
            <a:pPr indent="-285750" lvl="1" marL="742950" rtl="0" algn="l">
              <a:spcBef>
                <a:spcPts val="400"/>
              </a:spcBef>
              <a:spcAft>
                <a:spcPts val="0"/>
              </a:spcAft>
              <a:buClr>
                <a:schemeClr val="dk1"/>
              </a:buClr>
              <a:buSzPts val="2000"/>
              <a:buFont typeface="Arial"/>
              <a:buChar char="▪"/>
            </a:pPr>
            <a:r>
              <a:rPr lang="en-US" sz="2000"/>
              <a:t>To find similar ones and prevent them in the future</a:t>
            </a:r>
            <a:endParaRPr/>
          </a:p>
          <a:p>
            <a:pPr indent="-158750" lvl="1" marL="742950" rtl="0" algn="l">
              <a:spcBef>
                <a:spcPts val="400"/>
              </a:spcBef>
              <a:spcAft>
                <a:spcPts val="0"/>
              </a:spcAft>
              <a:buClr>
                <a:schemeClr val="dk1"/>
              </a:buClr>
              <a:buSzPts val="2000"/>
              <a:buFont typeface="Arial"/>
              <a:buNone/>
            </a:pPr>
            <a:r>
              <a:t/>
            </a:r>
            <a:endParaRPr sz="2000"/>
          </a:p>
          <a:p>
            <a:pPr indent="0" lvl="0" marL="0" rtl="0" algn="l">
              <a:spcBef>
                <a:spcPts val="400"/>
              </a:spcBef>
              <a:spcAft>
                <a:spcPts val="0"/>
              </a:spcAft>
              <a:buClr>
                <a:schemeClr val="dk1"/>
              </a:buClr>
              <a:buSzPts val="2000"/>
              <a:buFont typeface="Arial"/>
              <a:buNone/>
            </a:pPr>
            <a:r>
              <a:rPr lang="en-US" sz="2000"/>
              <a:t>Learn from the debugging process</a:t>
            </a:r>
            <a:endParaRPr/>
          </a:p>
          <a:p>
            <a:pPr indent="-285750" lvl="1" marL="742950" rtl="0" algn="l">
              <a:spcBef>
                <a:spcPts val="400"/>
              </a:spcBef>
              <a:spcAft>
                <a:spcPts val="0"/>
              </a:spcAft>
              <a:buClr>
                <a:schemeClr val="dk1"/>
              </a:buClr>
              <a:buSzPts val="2000"/>
              <a:buFont typeface="Arial"/>
              <a:buChar char="▪"/>
            </a:pPr>
            <a:r>
              <a:rPr lang="en-US" sz="2000"/>
              <a:t>It’s inevitable and you have some control over how you approach the frustration</a:t>
            </a:r>
            <a:endParaRPr sz="2000"/>
          </a:p>
        </p:txBody>
      </p:sp>
      <p:sp>
        <p:nvSpPr>
          <p:cNvPr id="340" name="Google Shape;340;p42"/>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3"/>
          <p:cNvSpPr txBox="1"/>
          <p:nvPr>
            <p:ph type="title"/>
          </p:nvPr>
        </p:nvSpPr>
        <p:spPr>
          <a:xfrm>
            <a:off x="357018" y="435678"/>
            <a:ext cx="8406000" cy="762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Debugging Post-discussion</a:t>
            </a:r>
            <a:endParaRPr/>
          </a:p>
        </p:txBody>
      </p:sp>
      <p:sp>
        <p:nvSpPr>
          <p:cNvPr id="346" name="Google Shape;346;p43"/>
          <p:cNvSpPr txBox="1"/>
          <p:nvPr>
            <p:ph idx="1" type="body"/>
          </p:nvPr>
        </p:nvSpPr>
        <p:spPr>
          <a:xfrm>
            <a:off x="396875" y="1362075"/>
            <a:ext cx="8366100" cy="4971900"/>
          </a:xfrm>
          <a:prstGeom prst="rect">
            <a:avLst/>
          </a:prstGeom>
          <a:noFill/>
          <a:ln>
            <a:noFill/>
          </a:ln>
        </p:spPr>
        <p:txBody>
          <a:bodyPr anchorCtr="0" anchor="t" bIns="45700" lIns="91425" spcFirstLastPara="1" rIns="91425" wrap="square" tIns="45700">
            <a:noAutofit/>
          </a:bodyPr>
          <a:lstStyle/>
          <a:p>
            <a:pPr indent="-355600" lvl="0" marL="457200" rtl="0" algn="l">
              <a:spcBef>
                <a:spcPts val="320"/>
              </a:spcBef>
              <a:spcAft>
                <a:spcPts val="0"/>
              </a:spcAft>
              <a:buSzPts val="2000"/>
              <a:buChar char="●"/>
            </a:pPr>
            <a:r>
              <a:rPr lang="en-US" sz="2000"/>
              <a:t>Breakouts! Discuss the following questions:</a:t>
            </a:r>
            <a:endParaRPr sz="2000"/>
          </a:p>
          <a:p>
            <a:pPr indent="0" lvl="0" marL="457200" rtl="0" algn="l">
              <a:spcBef>
                <a:spcPts val="320"/>
              </a:spcBef>
              <a:spcAft>
                <a:spcPts val="0"/>
              </a:spcAft>
              <a:buNone/>
            </a:pPr>
            <a:r>
              <a:t/>
            </a:r>
            <a:endParaRPr sz="2000"/>
          </a:p>
          <a:p>
            <a:pPr indent="-355600" lvl="0" marL="457200" rtl="0" algn="l">
              <a:spcBef>
                <a:spcPts val="320"/>
              </a:spcBef>
              <a:spcAft>
                <a:spcPts val="0"/>
              </a:spcAft>
              <a:buSzPts val="2000"/>
              <a:buChar char="●"/>
            </a:pPr>
            <a:r>
              <a:rPr lang="en-US" sz="2000"/>
              <a:t>How useful was this lecture? What “gaps” are there or what still seems hard to incorporate into your own practices?</a:t>
            </a:r>
            <a:endParaRPr sz="2000"/>
          </a:p>
          <a:p>
            <a:pPr indent="0" lvl="0" marL="457200" rtl="0" algn="l">
              <a:spcBef>
                <a:spcPts val="320"/>
              </a:spcBef>
              <a:spcAft>
                <a:spcPts val="0"/>
              </a:spcAft>
              <a:buNone/>
            </a:pPr>
            <a:r>
              <a:t/>
            </a:r>
            <a:endParaRPr sz="2000"/>
          </a:p>
          <a:p>
            <a:pPr indent="-355600" lvl="0" marL="457200" rtl="0" algn="l">
              <a:spcBef>
                <a:spcPts val="320"/>
              </a:spcBef>
              <a:spcAft>
                <a:spcPts val="0"/>
              </a:spcAft>
              <a:buSzPts val="2000"/>
              <a:buChar char="●"/>
            </a:pPr>
            <a:r>
              <a:rPr lang="en-US" sz="2000"/>
              <a:t>What strategies and concepts resonated most with you from today’s lecture?</a:t>
            </a:r>
            <a:endParaRPr sz="2000"/>
          </a:p>
        </p:txBody>
      </p:sp>
      <p:sp>
        <p:nvSpPr>
          <p:cNvPr id="347" name="Google Shape;347;p43"/>
          <p:cNvSpPr txBox="1"/>
          <p:nvPr>
            <p:ph idx="12" type="sldNum"/>
          </p:nvPr>
        </p:nvSpPr>
        <p:spPr>
          <a:xfrm>
            <a:off x="8534400" y="6492240"/>
            <a:ext cx="609600" cy="365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4"/>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354" name="Google Shape;354;p44"/>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342900" rtl="0" algn="l">
              <a:spcBef>
                <a:spcPts val="0"/>
              </a:spcBef>
              <a:spcAft>
                <a:spcPts val="0"/>
              </a:spcAft>
              <a:buClr>
                <a:srgbClr val="4B2A85"/>
              </a:buClr>
              <a:buSzPts val="1560"/>
              <a:buChar char="❖"/>
            </a:pPr>
            <a:r>
              <a:rPr lang="en-US"/>
              <a:t>OS Overview</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Debugging</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b="1" lang="en-US">
                <a:solidFill>
                  <a:srgbClr val="4B2A85"/>
                </a:solidFill>
              </a:rPr>
              <a:t>Project 7 Tips</a:t>
            </a:r>
            <a:endParaRPr b="1">
              <a:solidFill>
                <a:srgbClr val="4B2A85"/>
              </a:solidFill>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Stress &amp; Wellness Discussion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560"/>
              <a:buFont typeface="Arial"/>
              <a:buNone/>
            </a:pPr>
            <a:r>
              <a:t/>
            </a:r>
            <a:endParaRPr/>
          </a:p>
          <a:p>
            <a:pPr indent="0" lvl="0" marL="0" rtl="0" algn="l">
              <a:spcBef>
                <a:spcPts val="0"/>
              </a:spcBef>
              <a:spcAft>
                <a:spcPts val="0"/>
              </a:spcAft>
              <a:buClr>
                <a:schemeClr val="dk1"/>
              </a:buClr>
              <a:buSzPts val="1560"/>
              <a:buFont typeface="Arial"/>
              <a:buNone/>
            </a:pPr>
            <a:r>
              <a:t/>
            </a:r>
            <a:endParaRPr sz="2200"/>
          </a:p>
          <a:p>
            <a:pPr indent="-243840" lvl="1" marL="800100" rtl="0" algn="l">
              <a:spcBef>
                <a:spcPts val="520"/>
              </a:spcBef>
              <a:spcAft>
                <a:spcPts val="0"/>
              </a:spcAft>
              <a:buClr>
                <a:schemeClr val="dk1"/>
              </a:buClr>
              <a:buSzPts val="1560"/>
              <a:buFont typeface="Arial"/>
              <a:buNone/>
            </a:pPr>
            <a:r>
              <a:t/>
            </a:r>
            <a:endParaRPr/>
          </a:p>
          <a:p>
            <a:pPr indent="0" lvl="0" marL="0" rtl="0" algn="l">
              <a:spcBef>
                <a:spcPts val="520"/>
              </a:spcBef>
              <a:spcAft>
                <a:spcPts val="0"/>
              </a:spcAft>
              <a:buNone/>
            </a:pPr>
            <a:r>
              <a:t/>
            </a:r>
            <a:endParaRPr/>
          </a:p>
        </p:txBody>
      </p:sp>
      <p:sp>
        <p:nvSpPr>
          <p:cNvPr id="355" name="Google Shape;355;p44"/>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5"/>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Project 7 Buggy Compiler Overview</a:t>
            </a:r>
            <a:endParaRPr/>
          </a:p>
        </p:txBody>
      </p:sp>
      <p:sp>
        <p:nvSpPr>
          <p:cNvPr id="362" name="Google Shape;362;p45"/>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363" name="Google Shape;363;p45"/>
          <p:cNvGraphicFramePr/>
          <p:nvPr/>
        </p:nvGraphicFramePr>
        <p:xfrm>
          <a:off x="561025" y="1882400"/>
          <a:ext cx="3000000" cy="3000000"/>
        </p:xfrm>
        <a:graphic>
          <a:graphicData uri="http://schemas.openxmlformats.org/drawingml/2006/table">
            <a:tbl>
              <a:tblPr>
                <a:noFill/>
                <a:tableStyleId>{11EE3FE1-A0F3-410D-99C9-84E83F1F3D4D}</a:tableStyleId>
              </a:tblPr>
              <a:tblGrid>
                <a:gridCol w="641425"/>
                <a:gridCol w="1922700"/>
                <a:gridCol w="1769700"/>
              </a:tblGrid>
              <a:tr h="348975">
                <a:tc>
                  <a:txBody>
                    <a:bodyPr/>
                    <a:lstStyle/>
                    <a:p>
                      <a:pPr indent="0" lvl="0" marL="0" rtl="0" algn="ctr">
                        <a:spcBef>
                          <a:spcPts val="0"/>
                        </a:spcBef>
                        <a:spcAft>
                          <a:spcPts val="0"/>
                        </a:spcAft>
                        <a:buNone/>
                      </a:pPr>
                      <a:r>
                        <a:rPr lang="en-US">
                          <a:latin typeface="Calibri"/>
                          <a:ea typeface="Calibri"/>
                          <a:cs typeface="Calibri"/>
                          <a:sym typeface="Calibri"/>
                        </a:rPr>
                        <a:t>0</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lang="en-US">
                          <a:latin typeface="Calibri"/>
                          <a:ea typeface="Calibri"/>
                          <a:cs typeface="Calibri"/>
                          <a:sym typeface="Calibri"/>
                        </a:rPr>
                        <a:t>Read starter code</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Implement</a:t>
                      </a:r>
                      <a:r>
                        <a:rPr lang="en-US">
                          <a:latin typeface="Calibri"/>
                          <a:ea typeface="Calibri"/>
                          <a:cs typeface="Calibri"/>
                          <a:sym typeface="Calibri"/>
                        </a:rPr>
                        <a:t> NumberLiteral.java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~4 Lines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Debug</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Plus.java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2 Bugs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3</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Implement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Minus.java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~13 Lines</a:t>
                      </a:r>
                      <a:br>
                        <a:rPr lang="en-US">
                          <a:latin typeface="Calibri"/>
                          <a:ea typeface="Calibri"/>
                          <a:cs typeface="Calibri"/>
                          <a:sym typeface="Calibri"/>
                        </a:rPr>
                      </a:br>
                      <a:r>
                        <a:rPr lang="en-US">
                          <a:latin typeface="Calibri"/>
                          <a:ea typeface="Calibri"/>
                          <a:cs typeface="Calibri"/>
                          <a:sym typeface="Calibri"/>
                        </a:rPr>
                        <a:t>(similar to Plus)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4</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Implement</a:t>
                      </a:r>
                      <a:r>
                        <a:rPr lang="en-US">
                          <a:latin typeface="Calibri"/>
                          <a:ea typeface="Calibri"/>
                          <a:cs typeface="Calibri"/>
                          <a:sym typeface="Calibri"/>
                        </a:rPr>
                        <a:t> NotEquals.java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~21 Lines</a:t>
                      </a:r>
                      <a:br>
                        <a:rPr lang="en-US">
                          <a:latin typeface="Calibri"/>
                          <a:ea typeface="Calibri"/>
                          <a:cs typeface="Calibri"/>
                          <a:sym typeface="Calibri"/>
                        </a:rPr>
                      </a:br>
                      <a:r>
                        <a:rPr lang="en-US">
                          <a:latin typeface="Calibri"/>
                          <a:ea typeface="Calibri"/>
                          <a:cs typeface="Calibri"/>
                          <a:sym typeface="Calibri"/>
                        </a:rPr>
                        <a:t>(similar to Equals)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5</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Implement</a:t>
                      </a:r>
                      <a:r>
                        <a:rPr lang="en-US">
                          <a:latin typeface="Calibri"/>
                          <a:ea typeface="Calibri"/>
                          <a:cs typeface="Calibri"/>
                          <a:sym typeface="Calibri"/>
                        </a:rPr>
                        <a:t> ArrayVarAccess.java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~3 Lines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6</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Debug</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If.java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2 Bugs</a:t>
                      </a:r>
                      <a:endParaRPr>
                        <a:latin typeface="Calibri"/>
                        <a:ea typeface="Calibri"/>
                        <a:cs typeface="Calibri"/>
                        <a:sym typeface="Calibri"/>
                      </a:endParaRPr>
                    </a:p>
                  </a:txBody>
                  <a:tcPr marT="91425" marB="91425" marR="91425" marL="91425"/>
                </a:tc>
              </a:tr>
              <a:tr h="504400">
                <a:tc>
                  <a:txBody>
                    <a:bodyPr/>
                    <a:lstStyle/>
                    <a:p>
                      <a:pPr indent="0" lvl="0" marL="0" rtl="0" algn="ctr">
                        <a:spcBef>
                          <a:spcPts val="0"/>
                        </a:spcBef>
                        <a:spcAft>
                          <a:spcPts val="0"/>
                        </a:spcAft>
                        <a:buNone/>
                      </a:pPr>
                      <a:r>
                        <a:rPr lang="en-US">
                          <a:latin typeface="Calibri"/>
                          <a:ea typeface="Calibri"/>
                          <a:cs typeface="Calibri"/>
                          <a:sym typeface="Calibri"/>
                        </a:rPr>
                        <a:t>7</a:t>
                      </a:r>
                      <a:endParaRPr>
                        <a:latin typeface="Calibri"/>
                        <a:ea typeface="Calibri"/>
                        <a:cs typeface="Calibri"/>
                        <a:sym typeface="Calibri"/>
                      </a:endParaRPr>
                    </a:p>
                  </a:txBody>
                  <a:tcPr marT="91425" marB="91425" marR="91425" marL="91425" anchor="ctr"/>
                </a:tc>
                <a:tc>
                  <a:txBody>
                    <a:bodyPr/>
                    <a:lstStyle/>
                    <a:p>
                      <a:pPr indent="0" lvl="0" marL="0" rtl="0" algn="l">
                        <a:spcBef>
                          <a:spcPts val="0"/>
                        </a:spcBef>
                        <a:spcAft>
                          <a:spcPts val="0"/>
                        </a:spcAft>
                        <a:buNone/>
                      </a:pPr>
                      <a:r>
                        <a:rPr b="1" lang="en-US">
                          <a:latin typeface="Calibri"/>
                          <a:ea typeface="Calibri"/>
                          <a:cs typeface="Calibri"/>
                          <a:sym typeface="Calibri"/>
                        </a:rPr>
                        <a:t>Implement</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While.java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~14 Lines</a:t>
                      </a:r>
                      <a:endParaRPr>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6"/>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Plus</a:t>
            </a:r>
            <a:r>
              <a:rPr lang="en-US" sz="2000"/>
              <a:t>  (Step 2)</a:t>
            </a:r>
            <a:endParaRPr/>
          </a:p>
        </p:txBody>
      </p:sp>
      <p:sp>
        <p:nvSpPr>
          <p:cNvPr id="370" name="Google Shape;370;p46"/>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71" name="Google Shape;371;p46"/>
          <p:cNvSpPr/>
          <p:nvPr/>
        </p:nvSpPr>
        <p:spPr>
          <a:xfrm>
            <a:off x="707700" y="1239850"/>
            <a:ext cx="7826700" cy="54432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latin typeface="Consolas"/>
                <a:ea typeface="Consolas"/>
                <a:cs typeface="Consolas"/>
                <a:sym typeface="Consolas"/>
              </a:rPr>
              <a:t>class</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Plus</a:t>
            </a:r>
            <a:r>
              <a:rPr lang="en-US" sz="1500">
                <a:latin typeface="Consolas"/>
                <a:ea typeface="Consolas"/>
                <a:cs typeface="Consolas"/>
                <a:sym typeface="Consolas"/>
              </a:rPr>
              <a:t> </a:t>
            </a:r>
            <a:r>
              <a:rPr b="1" lang="en-US" sz="1500">
                <a:latin typeface="Consolas"/>
                <a:ea typeface="Consolas"/>
                <a:cs typeface="Consolas"/>
                <a:sym typeface="Consolas"/>
              </a:rPr>
              <a:t>extends</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latin typeface="Consolas"/>
                <a:ea typeface="Consolas"/>
                <a:cs typeface="Consolas"/>
                <a:sym typeface="Consolas"/>
              </a:rPr>
              <a:t> left;</a:t>
            </a:r>
            <a:endParaRPr sz="1500">
              <a:latin typeface="Consolas"/>
              <a:ea typeface="Consolas"/>
              <a:cs typeface="Consolas"/>
              <a:sym typeface="Consolas"/>
            </a:endParaRPr>
          </a:p>
          <a:p>
            <a:pPr indent="0" lvl="0" marL="0" rtl="0" algn="l">
              <a:spcBef>
                <a:spcPts val="0"/>
              </a:spcBef>
              <a:spcAft>
                <a:spcPts val="0"/>
              </a:spcAft>
              <a:buNone/>
            </a:pPr>
            <a:r>
              <a:rPr b="1" lang="en-US" sz="1500">
                <a:solidFill>
                  <a:schemeClr val="dk1"/>
                </a:solidFill>
                <a:latin typeface="Consolas"/>
                <a:ea typeface="Consolas"/>
                <a:cs typeface="Consolas"/>
                <a:sym typeface="Consolas"/>
              </a:rPr>
              <a:t>    public</a:t>
            </a:r>
            <a:r>
              <a:rPr lang="en-US" sz="1500">
                <a:solidFill>
                  <a:schemeClr val="dk1"/>
                </a:solidFill>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solidFill>
                  <a:schemeClr val="dk1"/>
                </a:solidFill>
                <a:latin typeface="Consolas"/>
                <a:ea typeface="Consolas"/>
                <a:cs typeface="Consolas"/>
                <a:sym typeface="Consolas"/>
              </a:rPr>
              <a:t> right;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i="1" lang="en-US" sz="1500">
                <a:solidFill>
                  <a:srgbClr val="999999"/>
                </a:solidFill>
                <a:latin typeface="Consolas"/>
                <a:ea typeface="Consolas"/>
                <a:cs typeface="Consolas"/>
                <a:sym typeface="Consolas"/>
              </a:rPr>
              <a:t>@Override</a:t>
            </a:r>
            <a:endParaRPr i="1" sz="1500">
              <a:solidFill>
                <a:srgbClr val="999999"/>
              </a:solidFill>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void</a:t>
            </a:r>
            <a:r>
              <a:rPr lang="en-US" sz="1500">
                <a:latin typeface="Consolas"/>
                <a:ea typeface="Consolas"/>
                <a:cs typeface="Consolas"/>
                <a:sym typeface="Consolas"/>
              </a:rPr>
              <a:t> </a:t>
            </a:r>
            <a:r>
              <a:rPr b="1" lang="en-US" sz="1500">
                <a:solidFill>
                  <a:srgbClr val="990000"/>
                </a:solidFill>
                <a:latin typeface="Consolas"/>
                <a:ea typeface="Consolas"/>
                <a:cs typeface="Consolas"/>
                <a:sym typeface="Consolas"/>
              </a:rPr>
              <a:t>printASM</a:t>
            </a: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comment(</a:t>
            </a:r>
            <a:r>
              <a:rPr lang="en-US" sz="1500">
                <a:solidFill>
                  <a:srgbClr val="A64D79"/>
                </a:solidFill>
                <a:latin typeface="Consolas"/>
                <a:ea typeface="Consolas"/>
                <a:cs typeface="Consolas"/>
                <a:sym typeface="Consolas"/>
              </a:rPr>
              <a:t>"Start Plus"</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left.</a:t>
            </a:r>
            <a:r>
              <a:rPr lang="en-US" sz="1500">
                <a:solidFill>
                  <a:srgbClr val="45818E"/>
                </a:solidFill>
                <a:latin typeface="Consolas"/>
                <a:ea typeface="Consolas"/>
                <a:cs typeface="Consolas"/>
                <a:sym typeface="Consolas"/>
              </a:rPr>
              <a:t>printASM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"@R0"</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"D=M"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n-US" sz="1500">
                <a:solidFill>
                  <a:schemeClr val="dk1"/>
                </a:solidFill>
                <a:latin typeface="Consolas"/>
                <a:ea typeface="Consolas"/>
                <a:cs typeface="Consolas"/>
                <a:sym typeface="Consolas"/>
              </a:rPr>
              <a:t>        right.</a:t>
            </a:r>
            <a:r>
              <a:rPr lang="en-US" sz="1500">
                <a:solidFill>
                  <a:srgbClr val="45818E"/>
                </a:solidFill>
                <a:latin typeface="Consolas"/>
                <a:ea typeface="Consolas"/>
                <a:cs typeface="Consolas"/>
                <a:sym typeface="Consolas"/>
              </a:rPr>
              <a:t>printASM</a:t>
            </a:r>
            <a:r>
              <a:rPr lang="en-US" sz="1500">
                <a:solidFill>
                  <a:schemeClr val="dk1"/>
                </a:solidFill>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push();</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"@R1"</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"A=M"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"D=D+A"</a:t>
            </a:r>
            <a:r>
              <a:rPr lang="en-US" sz="1500">
                <a:latin typeface="Consolas"/>
                <a:ea typeface="Consolas"/>
                <a:cs typeface="Consolas"/>
                <a:sym typeface="Consolas"/>
              </a:rPr>
              <a:t>, </a:t>
            </a:r>
            <a:r>
              <a:rPr lang="en-US" sz="1500">
                <a:solidFill>
                  <a:srgbClr val="A64D79"/>
                </a:solidFill>
                <a:latin typeface="Consolas"/>
                <a:ea typeface="Consolas"/>
                <a:cs typeface="Consolas"/>
                <a:sym typeface="Consolas"/>
              </a:rPr>
              <a:t>"perform the addition"</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7"/>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Plus</a:t>
            </a:r>
            <a:r>
              <a:rPr lang="en-US" sz="2000"/>
              <a:t>  (Step 2)</a:t>
            </a:r>
            <a:endParaRPr/>
          </a:p>
        </p:txBody>
      </p:sp>
      <p:sp>
        <p:nvSpPr>
          <p:cNvPr id="378" name="Google Shape;378;p47"/>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
        <p:nvSpPr>
          <p:cNvPr id="379" name="Google Shape;379;p47"/>
          <p:cNvSpPr/>
          <p:nvPr/>
        </p:nvSpPr>
        <p:spPr>
          <a:xfrm>
            <a:off x="707700" y="1239850"/>
            <a:ext cx="7826700" cy="5443200"/>
          </a:xfrm>
          <a:prstGeom prst="rect">
            <a:avLst/>
          </a:prstGeom>
          <a:solidFill>
            <a:srgbClr val="F3F3F3"/>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latin typeface="Consolas"/>
                <a:ea typeface="Consolas"/>
                <a:cs typeface="Consolas"/>
                <a:sym typeface="Consolas"/>
              </a:rPr>
              <a:t>class</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Plus</a:t>
            </a:r>
            <a:r>
              <a:rPr lang="en-US" sz="1500">
                <a:latin typeface="Consolas"/>
                <a:ea typeface="Consolas"/>
                <a:cs typeface="Consolas"/>
                <a:sym typeface="Consolas"/>
              </a:rPr>
              <a:t> </a:t>
            </a:r>
            <a:r>
              <a:rPr b="1" lang="en-US" sz="1500">
                <a:latin typeface="Consolas"/>
                <a:ea typeface="Consolas"/>
                <a:cs typeface="Consolas"/>
                <a:sym typeface="Consolas"/>
              </a:rPr>
              <a:t>extends</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latin typeface="Consolas"/>
                <a:ea typeface="Consolas"/>
                <a:cs typeface="Consolas"/>
                <a:sym typeface="Consolas"/>
              </a:rPr>
              <a:t> left;</a:t>
            </a:r>
            <a:endParaRPr sz="1500">
              <a:latin typeface="Consolas"/>
              <a:ea typeface="Consolas"/>
              <a:cs typeface="Consolas"/>
              <a:sym typeface="Consolas"/>
            </a:endParaRPr>
          </a:p>
          <a:p>
            <a:pPr indent="0" lvl="0" marL="0" rtl="0" algn="l">
              <a:spcBef>
                <a:spcPts val="0"/>
              </a:spcBef>
              <a:spcAft>
                <a:spcPts val="0"/>
              </a:spcAft>
              <a:buNone/>
            </a:pPr>
            <a:r>
              <a:rPr b="1" lang="en-US" sz="1500">
                <a:solidFill>
                  <a:schemeClr val="dk1"/>
                </a:solidFill>
                <a:latin typeface="Consolas"/>
                <a:ea typeface="Consolas"/>
                <a:cs typeface="Consolas"/>
                <a:sym typeface="Consolas"/>
              </a:rPr>
              <a:t>    public</a:t>
            </a:r>
            <a:r>
              <a:rPr lang="en-US" sz="1500">
                <a:solidFill>
                  <a:schemeClr val="dk1"/>
                </a:solidFill>
                <a:latin typeface="Consolas"/>
                <a:ea typeface="Consolas"/>
                <a:cs typeface="Consolas"/>
                <a:sym typeface="Consolas"/>
              </a:rPr>
              <a:t> </a:t>
            </a:r>
            <a:r>
              <a:rPr b="1" lang="en-US" sz="1500">
                <a:solidFill>
                  <a:srgbClr val="0B5394"/>
                </a:solidFill>
                <a:latin typeface="Consolas"/>
                <a:ea typeface="Consolas"/>
                <a:cs typeface="Consolas"/>
                <a:sym typeface="Consolas"/>
              </a:rPr>
              <a:t>Expression</a:t>
            </a:r>
            <a:r>
              <a:rPr lang="en-US" sz="1500">
                <a:solidFill>
                  <a:schemeClr val="dk1"/>
                </a:solidFill>
                <a:latin typeface="Consolas"/>
                <a:ea typeface="Consolas"/>
                <a:cs typeface="Consolas"/>
                <a:sym typeface="Consolas"/>
              </a:rPr>
              <a:t> right;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i="1" lang="en-US" sz="1500">
                <a:solidFill>
                  <a:srgbClr val="999999"/>
                </a:solidFill>
                <a:latin typeface="Consolas"/>
                <a:ea typeface="Consolas"/>
                <a:cs typeface="Consolas"/>
                <a:sym typeface="Consolas"/>
              </a:rPr>
              <a:t>@Override</a:t>
            </a:r>
            <a:endParaRPr i="1" sz="1500">
              <a:solidFill>
                <a:srgbClr val="999999"/>
              </a:solidFill>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r>
              <a:rPr b="1" lang="en-US" sz="1500">
                <a:latin typeface="Consolas"/>
                <a:ea typeface="Consolas"/>
                <a:cs typeface="Consolas"/>
                <a:sym typeface="Consolas"/>
              </a:rPr>
              <a:t>public</a:t>
            </a:r>
            <a:r>
              <a:rPr lang="en-US" sz="1500">
                <a:latin typeface="Consolas"/>
                <a:ea typeface="Consolas"/>
                <a:cs typeface="Consolas"/>
                <a:sym typeface="Consolas"/>
              </a:rPr>
              <a:t> </a:t>
            </a:r>
            <a:r>
              <a:rPr b="1" lang="en-US" sz="1500">
                <a:solidFill>
                  <a:srgbClr val="0B5394"/>
                </a:solidFill>
                <a:latin typeface="Consolas"/>
                <a:ea typeface="Consolas"/>
                <a:cs typeface="Consolas"/>
                <a:sym typeface="Consolas"/>
              </a:rPr>
              <a:t>void</a:t>
            </a:r>
            <a:r>
              <a:rPr lang="en-US" sz="1500">
                <a:latin typeface="Consolas"/>
                <a:ea typeface="Consolas"/>
                <a:cs typeface="Consolas"/>
                <a:sym typeface="Consolas"/>
              </a:rPr>
              <a:t> </a:t>
            </a:r>
            <a:r>
              <a:rPr b="1" lang="en-US" sz="1500">
                <a:solidFill>
                  <a:srgbClr val="990000"/>
                </a:solidFill>
                <a:latin typeface="Consolas"/>
                <a:ea typeface="Consolas"/>
                <a:cs typeface="Consolas"/>
                <a:sym typeface="Consolas"/>
              </a:rPr>
              <a:t>printASM</a:t>
            </a: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comment(</a:t>
            </a:r>
            <a:r>
              <a:rPr lang="en-US" sz="1500">
                <a:solidFill>
                  <a:srgbClr val="A64D79"/>
                </a:solidFill>
                <a:latin typeface="Consolas"/>
                <a:ea typeface="Consolas"/>
                <a:cs typeface="Consolas"/>
                <a:sym typeface="Consolas"/>
              </a:rPr>
              <a:t>"Start Plus"</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left.</a:t>
            </a:r>
            <a:r>
              <a:rPr lang="en-US" sz="1500">
                <a:solidFill>
                  <a:srgbClr val="45818E"/>
                </a:solidFill>
                <a:latin typeface="Consolas"/>
                <a:ea typeface="Consolas"/>
                <a:cs typeface="Consolas"/>
                <a:sym typeface="Consolas"/>
              </a:rPr>
              <a:t>printASM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"@R0"</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"D=M"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solidFill>
                  <a:schemeClr val="dk1"/>
                </a:solidFill>
                <a:latin typeface="Consolas"/>
                <a:ea typeface="Consolas"/>
                <a:cs typeface="Consolas"/>
                <a:sym typeface="Consolas"/>
              </a:rPr>
              <a:t>        right.</a:t>
            </a:r>
            <a:r>
              <a:rPr lang="en-US" sz="1500">
                <a:solidFill>
                  <a:srgbClr val="45818E"/>
                </a:solidFill>
                <a:latin typeface="Consolas"/>
                <a:ea typeface="Consolas"/>
                <a:cs typeface="Consolas"/>
                <a:sym typeface="Consolas"/>
              </a:rPr>
              <a:t>printASM</a:t>
            </a:r>
            <a:r>
              <a:rPr lang="en-US" sz="1500">
                <a:solidFill>
                  <a:schemeClr val="dk1"/>
                </a:solidFill>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push();</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"@R1"</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"A=M"</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instr(</a:t>
            </a:r>
            <a:r>
              <a:rPr lang="en-US" sz="1500">
                <a:solidFill>
                  <a:srgbClr val="A64D79"/>
                </a:solidFill>
                <a:latin typeface="Consolas"/>
                <a:ea typeface="Consolas"/>
                <a:cs typeface="Consolas"/>
                <a:sym typeface="Consolas"/>
              </a:rPr>
              <a:t>"D=D+A"</a:t>
            </a:r>
            <a:r>
              <a:rPr lang="en-US" sz="1500">
                <a:latin typeface="Consolas"/>
                <a:ea typeface="Consolas"/>
                <a:cs typeface="Consolas"/>
                <a:sym typeface="Consolas"/>
              </a:rPr>
              <a:t>, </a:t>
            </a:r>
            <a:r>
              <a:rPr lang="en-US" sz="1500">
                <a:solidFill>
                  <a:srgbClr val="A64D79"/>
                </a:solidFill>
                <a:latin typeface="Consolas"/>
                <a:ea typeface="Consolas"/>
                <a:cs typeface="Consolas"/>
                <a:sym typeface="Consolas"/>
              </a:rPr>
              <a:t>"perform the addition"</a:t>
            </a:r>
            <a:r>
              <a:rPr lang="en-US" sz="1500">
                <a:latin typeface="Consolas"/>
                <a:ea typeface="Consolas"/>
                <a:cs typeface="Consolas"/>
                <a:sym typeface="Consolas"/>
              </a:rPr>
              <a:t>);</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a:p>
            <a:pPr indent="0" lvl="0" marL="0" rtl="0" algn="l">
              <a:spcBef>
                <a:spcPts val="0"/>
              </a:spcBef>
              <a:spcAft>
                <a:spcPts val="0"/>
              </a:spcAft>
              <a:buNone/>
            </a:pPr>
            <a:r>
              <a:rPr lang="en-US" sz="1500">
                <a:latin typeface="Consolas"/>
                <a:ea typeface="Consolas"/>
                <a:cs typeface="Consolas"/>
                <a:sym typeface="Consolas"/>
              </a:rPr>
              <a:t>        ...</a:t>
            </a:r>
            <a:endParaRPr sz="1500">
              <a:latin typeface="Consolas"/>
              <a:ea typeface="Consolas"/>
              <a:cs typeface="Consolas"/>
              <a:sym typeface="Consolas"/>
            </a:endParaRPr>
          </a:p>
          <a:p>
            <a:pPr indent="0" lvl="0" marL="0" rtl="0" algn="l">
              <a:spcBef>
                <a:spcPts val="0"/>
              </a:spcBef>
              <a:spcAft>
                <a:spcPts val="0"/>
              </a:spcAft>
              <a:buNone/>
            </a:pPr>
            <a:r>
              <a:t/>
            </a:r>
            <a:endParaRPr sz="1500">
              <a:latin typeface="Consolas"/>
              <a:ea typeface="Consolas"/>
              <a:cs typeface="Consolas"/>
              <a:sym typeface="Consolas"/>
            </a:endParaRPr>
          </a:p>
        </p:txBody>
      </p:sp>
      <p:sp>
        <p:nvSpPr>
          <p:cNvPr id="380" name="Google Shape;380;p47"/>
          <p:cNvSpPr/>
          <p:nvPr/>
        </p:nvSpPr>
        <p:spPr>
          <a:xfrm>
            <a:off x="5899025" y="1589096"/>
            <a:ext cx="3000000" cy="2850300"/>
          </a:xfrm>
          <a:prstGeom prst="rect">
            <a:avLst/>
          </a:pr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7"/>
          <p:cNvSpPr/>
          <p:nvPr/>
        </p:nvSpPr>
        <p:spPr>
          <a:xfrm>
            <a:off x="5544125" y="3053448"/>
            <a:ext cx="2875500" cy="663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7"/>
          <p:cNvSpPr/>
          <p:nvPr/>
        </p:nvSpPr>
        <p:spPr>
          <a:xfrm>
            <a:off x="5544125" y="1971888"/>
            <a:ext cx="2875500" cy="663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7"/>
          <p:cNvSpPr txBox="1"/>
          <p:nvPr/>
        </p:nvSpPr>
        <p:spPr>
          <a:xfrm rot="-5400000">
            <a:off x="5346125" y="2126238"/>
            <a:ext cx="750900" cy="35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B45F06"/>
                </a:solidFill>
                <a:latin typeface="Calibri"/>
                <a:ea typeface="Calibri"/>
                <a:cs typeface="Calibri"/>
                <a:sym typeface="Calibri"/>
              </a:rPr>
              <a:t>NUM(2)</a:t>
            </a:r>
            <a:endParaRPr b="1" sz="1200">
              <a:solidFill>
                <a:srgbClr val="B45F06"/>
              </a:solidFill>
              <a:latin typeface="Calibri"/>
              <a:ea typeface="Calibri"/>
              <a:cs typeface="Calibri"/>
              <a:sym typeface="Calibri"/>
            </a:endParaRPr>
          </a:p>
        </p:txBody>
      </p:sp>
      <p:sp>
        <p:nvSpPr>
          <p:cNvPr id="384" name="Google Shape;384;p47"/>
          <p:cNvSpPr txBox="1"/>
          <p:nvPr/>
        </p:nvSpPr>
        <p:spPr>
          <a:xfrm rot="-5400000">
            <a:off x="5270963" y="3207788"/>
            <a:ext cx="901200" cy="35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38761D"/>
                </a:solidFill>
                <a:latin typeface="Calibri"/>
                <a:ea typeface="Calibri"/>
                <a:cs typeface="Calibri"/>
                <a:sym typeface="Calibri"/>
              </a:rPr>
              <a:t>NUM(3)</a:t>
            </a:r>
            <a:endParaRPr b="1" sz="1200">
              <a:solidFill>
                <a:srgbClr val="38761D"/>
              </a:solidFill>
              <a:latin typeface="Calibri"/>
              <a:ea typeface="Calibri"/>
              <a:cs typeface="Calibri"/>
              <a:sym typeface="Calibri"/>
            </a:endParaRPr>
          </a:p>
        </p:txBody>
      </p:sp>
      <p:sp>
        <p:nvSpPr>
          <p:cNvPr id="385" name="Google Shape;385;p47"/>
          <p:cNvSpPr txBox="1"/>
          <p:nvPr/>
        </p:nvSpPr>
        <p:spPr>
          <a:xfrm rot="5400000">
            <a:off x="8270975" y="2836788"/>
            <a:ext cx="901200" cy="35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351C75"/>
                </a:solidFill>
                <a:latin typeface="Calibri"/>
                <a:ea typeface="Calibri"/>
                <a:cs typeface="Calibri"/>
                <a:sym typeface="Calibri"/>
              </a:rPr>
              <a:t>PLUS</a:t>
            </a:r>
            <a:endParaRPr b="1">
              <a:solidFill>
                <a:srgbClr val="351C75"/>
              </a:solidFill>
              <a:latin typeface="Calibri"/>
              <a:ea typeface="Calibri"/>
              <a:cs typeface="Calibri"/>
              <a:sym typeface="Calibri"/>
            </a:endParaRPr>
          </a:p>
        </p:txBody>
      </p:sp>
      <p:sp>
        <p:nvSpPr>
          <p:cNvPr id="386" name="Google Shape;386;p47"/>
          <p:cNvSpPr/>
          <p:nvPr/>
        </p:nvSpPr>
        <p:spPr>
          <a:xfrm>
            <a:off x="6035525" y="1588970"/>
            <a:ext cx="1896000" cy="28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Consolas"/>
              <a:ea typeface="Consolas"/>
              <a:cs typeface="Consolas"/>
              <a:sym typeface="Consolas"/>
            </a:endParaRPr>
          </a:p>
          <a:p>
            <a:pPr indent="0" lvl="0" marL="0" rtl="0" algn="l">
              <a:spcBef>
                <a:spcPts val="0"/>
              </a:spcBef>
              <a:spcAft>
                <a:spcPts val="0"/>
              </a:spcAft>
              <a:buNone/>
            </a:pPr>
            <a:r>
              <a:t/>
            </a:r>
            <a:endParaRPr b="1" sz="2200">
              <a:latin typeface="Consolas"/>
              <a:ea typeface="Consolas"/>
              <a:cs typeface="Consolas"/>
              <a:sym typeface="Consolas"/>
            </a:endParaRPr>
          </a:p>
          <a:p>
            <a:pPr indent="0" lvl="0" marL="0" rtl="0" algn="l">
              <a:spcBef>
                <a:spcPts val="0"/>
              </a:spcBef>
              <a:spcAft>
                <a:spcPts val="0"/>
              </a:spcAft>
              <a:buNone/>
            </a:pPr>
            <a:r>
              <a:rPr b="1" lang="en-US">
                <a:latin typeface="Consolas"/>
                <a:ea typeface="Consolas"/>
                <a:cs typeface="Consolas"/>
                <a:sym typeface="Consolas"/>
              </a:rPr>
              <a:t>2 --&gt; R0</a:t>
            </a:r>
            <a:endParaRPr b="1">
              <a:latin typeface="Consolas"/>
              <a:ea typeface="Consolas"/>
              <a:cs typeface="Consolas"/>
              <a:sym typeface="Consolas"/>
            </a:endParaRPr>
          </a:p>
          <a:p>
            <a:pPr indent="0" lvl="0" marL="0" rtl="0" algn="l">
              <a:spcBef>
                <a:spcPts val="0"/>
              </a:spcBef>
              <a:spcAft>
                <a:spcPts val="0"/>
              </a:spcAft>
              <a:buNone/>
            </a:pPr>
            <a:r>
              <a:t/>
            </a:r>
            <a:endParaRPr b="1" sz="1900">
              <a:latin typeface="Consolas"/>
              <a:ea typeface="Consolas"/>
              <a:cs typeface="Consolas"/>
              <a:sym typeface="Consolas"/>
            </a:endParaRPr>
          </a:p>
          <a:p>
            <a:pPr indent="0" lvl="0" marL="0" rtl="0" algn="l">
              <a:spcBef>
                <a:spcPts val="0"/>
              </a:spcBef>
              <a:spcAft>
                <a:spcPts val="0"/>
              </a:spcAft>
              <a:buNone/>
            </a:pPr>
            <a:r>
              <a:rPr b="1" lang="en-US">
                <a:solidFill>
                  <a:srgbClr val="674EA7"/>
                </a:solidFill>
                <a:latin typeface="Consolas"/>
                <a:ea typeface="Consolas"/>
                <a:cs typeface="Consolas"/>
                <a:sym typeface="Consolas"/>
              </a:rPr>
              <a:t>push</a:t>
            </a:r>
            <a:r>
              <a:rPr b="1" lang="en-US">
                <a:solidFill>
                  <a:srgbClr val="351C75"/>
                </a:solidFill>
                <a:latin typeface="Consolas"/>
                <a:ea typeface="Consolas"/>
                <a:cs typeface="Consolas"/>
                <a:sym typeface="Consolas"/>
              </a:rPr>
              <a:t> </a:t>
            </a:r>
            <a:r>
              <a:rPr b="1" lang="en-US">
                <a:latin typeface="Consolas"/>
                <a:ea typeface="Consolas"/>
                <a:cs typeface="Consolas"/>
                <a:sym typeface="Consolas"/>
              </a:rPr>
              <a:t>R0</a:t>
            </a:r>
            <a:endParaRPr b="1">
              <a:latin typeface="Consolas"/>
              <a:ea typeface="Consolas"/>
              <a:cs typeface="Consolas"/>
              <a:sym typeface="Consolas"/>
            </a:endParaRPr>
          </a:p>
          <a:p>
            <a:pPr indent="0" lvl="0" marL="0" rtl="0" algn="l">
              <a:spcBef>
                <a:spcPts val="0"/>
              </a:spcBef>
              <a:spcAft>
                <a:spcPts val="0"/>
              </a:spcAft>
              <a:buNone/>
            </a:pPr>
            <a:r>
              <a:t/>
            </a:r>
            <a:endParaRPr b="1">
              <a:latin typeface="Consolas"/>
              <a:ea typeface="Consolas"/>
              <a:cs typeface="Consolas"/>
              <a:sym typeface="Consolas"/>
            </a:endParaRPr>
          </a:p>
          <a:p>
            <a:pPr indent="0" lvl="0" marL="0" rtl="0" algn="l">
              <a:spcBef>
                <a:spcPts val="0"/>
              </a:spcBef>
              <a:spcAft>
                <a:spcPts val="0"/>
              </a:spcAft>
              <a:buNone/>
            </a:pPr>
            <a:r>
              <a:t/>
            </a:r>
            <a:endParaRPr b="1" sz="1000">
              <a:latin typeface="Consolas"/>
              <a:ea typeface="Consolas"/>
              <a:cs typeface="Consolas"/>
              <a:sym typeface="Consolas"/>
            </a:endParaRPr>
          </a:p>
          <a:p>
            <a:pPr indent="0" lvl="0" marL="0" rtl="0" algn="l">
              <a:spcBef>
                <a:spcPts val="0"/>
              </a:spcBef>
              <a:spcAft>
                <a:spcPts val="0"/>
              </a:spcAft>
              <a:buNone/>
            </a:pPr>
            <a:r>
              <a:rPr b="1" lang="en-US">
                <a:latin typeface="Consolas"/>
                <a:ea typeface="Consolas"/>
                <a:cs typeface="Consolas"/>
                <a:sym typeface="Consolas"/>
              </a:rPr>
              <a:t>3 --&gt; R0</a:t>
            </a:r>
            <a:endParaRPr b="1">
              <a:latin typeface="Consolas"/>
              <a:ea typeface="Consolas"/>
              <a:cs typeface="Consolas"/>
              <a:sym typeface="Consolas"/>
            </a:endParaRPr>
          </a:p>
          <a:p>
            <a:pPr indent="0" lvl="0" marL="0" rtl="0" algn="l">
              <a:spcBef>
                <a:spcPts val="0"/>
              </a:spcBef>
              <a:spcAft>
                <a:spcPts val="0"/>
              </a:spcAft>
              <a:buNone/>
            </a:pPr>
            <a:r>
              <a:t/>
            </a:r>
            <a:endParaRPr b="1" sz="1800">
              <a:latin typeface="Consolas"/>
              <a:ea typeface="Consolas"/>
              <a:cs typeface="Consolas"/>
              <a:sym typeface="Consolas"/>
            </a:endParaRPr>
          </a:p>
          <a:p>
            <a:pPr indent="0" lvl="0" marL="0" rtl="0" algn="l">
              <a:spcBef>
                <a:spcPts val="0"/>
              </a:spcBef>
              <a:spcAft>
                <a:spcPts val="0"/>
              </a:spcAft>
              <a:buNone/>
            </a:pPr>
            <a:r>
              <a:t/>
            </a:r>
            <a:endParaRPr b="1" sz="800">
              <a:latin typeface="Consolas"/>
              <a:ea typeface="Consolas"/>
              <a:cs typeface="Consolas"/>
              <a:sym typeface="Consolas"/>
            </a:endParaRPr>
          </a:p>
          <a:p>
            <a:pPr indent="0" lvl="0" marL="0" rtl="0" algn="l">
              <a:spcBef>
                <a:spcPts val="0"/>
              </a:spcBef>
              <a:spcAft>
                <a:spcPts val="0"/>
              </a:spcAft>
              <a:buNone/>
            </a:pPr>
            <a:r>
              <a:rPr b="1" lang="en-US">
                <a:solidFill>
                  <a:srgbClr val="674EA7"/>
                </a:solidFill>
                <a:latin typeface="Consolas"/>
                <a:ea typeface="Consolas"/>
                <a:cs typeface="Consolas"/>
                <a:sym typeface="Consolas"/>
              </a:rPr>
              <a:t>pop</a:t>
            </a:r>
            <a:r>
              <a:rPr b="1" lang="en-US">
                <a:latin typeface="Consolas"/>
                <a:ea typeface="Consolas"/>
                <a:cs typeface="Consolas"/>
                <a:sym typeface="Consolas"/>
              </a:rPr>
              <a:t>, add R0</a:t>
            </a:r>
            <a:endParaRPr b="1">
              <a:latin typeface="Consolas"/>
              <a:ea typeface="Consolas"/>
              <a:cs typeface="Consolas"/>
              <a:sym typeface="Consolas"/>
            </a:endParaRPr>
          </a:p>
          <a:p>
            <a:pPr indent="0" lvl="0" marL="0" rtl="0" algn="l">
              <a:spcBef>
                <a:spcPts val="0"/>
              </a:spcBef>
              <a:spcAft>
                <a:spcPts val="0"/>
              </a:spcAft>
              <a:buNone/>
            </a:pPr>
            <a:r>
              <a:rPr b="1" lang="en-US">
                <a:latin typeface="Consolas"/>
                <a:ea typeface="Consolas"/>
                <a:cs typeface="Consolas"/>
                <a:sym typeface="Consolas"/>
              </a:rPr>
              <a:t>result --&gt; R0</a:t>
            </a:r>
            <a:endParaRPr b="1">
              <a:latin typeface="Consolas"/>
              <a:ea typeface="Consolas"/>
              <a:cs typeface="Consolas"/>
              <a:sym typeface="Consolas"/>
            </a:endParaRPr>
          </a:p>
          <a:p>
            <a:pPr indent="0" lvl="0" marL="0" rtl="0" algn="l">
              <a:spcBef>
                <a:spcPts val="0"/>
              </a:spcBef>
              <a:spcAft>
                <a:spcPts val="0"/>
              </a:spcAft>
              <a:buNone/>
            </a:pPr>
            <a:r>
              <a:t/>
            </a:r>
            <a:endParaRPr b="1">
              <a:latin typeface="Consolas"/>
              <a:ea typeface="Consolas"/>
              <a:cs typeface="Consolas"/>
              <a:sym typeface="Consolas"/>
            </a:endParaRPr>
          </a:p>
        </p:txBody>
      </p:sp>
      <p:sp>
        <p:nvSpPr>
          <p:cNvPr id="387" name="Google Shape;387;p47"/>
          <p:cNvSpPr/>
          <p:nvPr/>
        </p:nvSpPr>
        <p:spPr>
          <a:xfrm>
            <a:off x="5371775" y="757675"/>
            <a:ext cx="3391200" cy="6636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1 Structural Bug: </a:t>
            </a:r>
            <a:r>
              <a:rPr lang="en-US">
                <a:latin typeface="Calibri"/>
                <a:ea typeface="Calibri"/>
                <a:cs typeface="Calibri"/>
                <a:sym typeface="Calibri"/>
              </a:rPr>
              <a:t>Map to abstract diagram for Plus:</a:t>
            </a:r>
            <a:endParaRPr>
              <a:latin typeface="Calibri"/>
              <a:ea typeface="Calibri"/>
              <a:cs typeface="Calibri"/>
              <a:sym typeface="Calibri"/>
            </a:endParaRPr>
          </a:p>
        </p:txBody>
      </p:sp>
      <p:sp>
        <p:nvSpPr>
          <p:cNvPr id="388" name="Google Shape;388;p47"/>
          <p:cNvSpPr/>
          <p:nvPr/>
        </p:nvSpPr>
        <p:spPr>
          <a:xfrm>
            <a:off x="5371775" y="4909950"/>
            <a:ext cx="3391200" cy="6636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1 Detail Bug: </a:t>
            </a:r>
            <a:r>
              <a:rPr lang="en-US">
                <a:latin typeface="Calibri"/>
                <a:ea typeface="Calibri"/>
                <a:cs typeface="Calibri"/>
                <a:sym typeface="Calibri"/>
              </a:rPr>
              <a:t>Step through generated code, Check state at each step</a:t>
            </a:r>
            <a:endParaRPr>
              <a:latin typeface="Calibri"/>
              <a:ea typeface="Calibri"/>
              <a:cs typeface="Calibri"/>
              <a:sym typeface="Calibri"/>
            </a:endParaRPr>
          </a:p>
        </p:txBody>
      </p:sp>
      <p:pic>
        <p:nvPicPr>
          <p:cNvPr id="389" name="Google Shape;389;p47"/>
          <p:cNvPicPr preferRelativeResize="0"/>
          <p:nvPr/>
        </p:nvPicPr>
        <p:blipFill>
          <a:blip r:embed="rId3">
            <a:alphaModFix/>
          </a:blip>
          <a:stretch>
            <a:fillRect/>
          </a:stretch>
        </p:blipFill>
        <p:spPr>
          <a:xfrm>
            <a:off x="4846375" y="848088"/>
            <a:ext cx="482775" cy="482775"/>
          </a:xfrm>
          <a:prstGeom prst="rect">
            <a:avLst/>
          </a:prstGeom>
          <a:noFill/>
          <a:ln>
            <a:noFill/>
          </a:ln>
        </p:spPr>
      </p:pic>
      <p:pic>
        <p:nvPicPr>
          <p:cNvPr id="390" name="Google Shape;390;p47"/>
          <p:cNvPicPr preferRelativeResize="0"/>
          <p:nvPr/>
        </p:nvPicPr>
        <p:blipFill>
          <a:blip r:embed="rId3">
            <a:alphaModFix/>
          </a:blip>
          <a:stretch>
            <a:fillRect/>
          </a:stretch>
        </p:blipFill>
        <p:spPr>
          <a:xfrm>
            <a:off x="4846375" y="5000350"/>
            <a:ext cx="482775" cy="482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2"/>
          <p:cNvSpPr/>
          <p:nvPr/>
        </p:nvSpPr>
        <p:spPr>
          <a:xfrm>
            <a:off x="89100" y="339975"/>
            <a:ext cx="8965800" cy="5702100"/>
          </a:xfrm>
          <a:prstGeom prst="rect">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Software</a:t>
            </a:r>
            <a:endParaRPr>
              <a:solidFill>
                <a:srgbClr val="FFFFFF"/>
              </a:solidFill>
            </a:endParaRPr>
          </a:p>
          <a:p>
            <a:pPr indent="0" lvl="0" marL="0" rtl="0" algn="l">
              <a:spcBef>
                <a:spcPts val="0"/>
              </a:spcBef>
              <a:spcAft>
                <a:spcPts val="0"/>
              </a:spcAft>
              <a:buNone/>
            </a:pPr>
            <a:r>
              <a:rPr lang="en-US">
                <a:solidFill>
                  <a:srgbClr val="FFFFFF"/>
                </a:solidFill>
              </a:rPr>
              <a:t>Overview</a:t>
            </a:r>
            <a:endParaRPr>
              <a:solidFill>
                <a:srgbClr val="FFFFFF"/>
              </a:solidFill>
            </a:endParaRPr>
          </a:p>
        </p:txBody>
      </p:sp>
      <p:sp>
        <p:nvSpPr>
          <p:cNvPr id="79" name="Google Shape;79;p12"/>
          <p:cNvSpPr/>
          <p:nvPr/>
        </p:nvSpPr>
        <p:spPr>
          <a:xfrm>
            <a:off x="2746450" y="3710675"/>
            <a:ext cx="2802300" cy="1200000"/>
          </a:xfrm>
          <a:prstGeom prst="rect">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US">
                <a:latin typeface="Calibri"/>
                <a:ea typeface="Calibri"/>
                <a:cs typeface="Calibri"/>
                <a:sym typeface="Calibri"/>
              </a:rPr>
              <a:t>x86, x86-64</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ARM</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RISC-V</a:t>
            </a:r>
            <a:endParaRPr b="1">
              <a:latin typeface="Calibri"/>
              <a:ea typeface="Calibri"/>
              <a:cs typeface="Calibri"/>
              <a:sym typeface="Calibri"/>
            </a:endParaRPr>
          </a:p>
          <a:p>
            <a:pPr indent="0" lvl="0" marL="0" rtl="0" algn="r">
              <a:spcBef>
                <a:spcPts val="0"/>
              </a:spcBef>
              <a:spcAft>
                <a:spcPts val="0"/>
              </a:spcAft>
              <a:buNone/>
            </a:pPr>
            <a:r>
              <a:rPr b="1" lang="en-US">
                <a:solidFill>
                  <a:srgbClr val="FF00FF"/>
                </a:solidFill>
                <a:latin typeface="Calibri"/>
                <a:ea typeface="Calibri"/>
                <a:cs typeface="Calibri"/>
                <a:sym typeface="Calibri"/>
              </a:rPr>
              <a:t>HACK</a:t>
            </a:r>
            <a:endParaRPr b="1">
              <a:solidFill>
                <a:srgbClr val="FF00FF"/>
              </a:solidFill>
              <a:latin typeface="Calibri"/>
              <a:ea typeface="Calibri"/>
              <a:cs typeface="Calibri"/>
              <a:sym typeface="Calibri"/>
            </a:endParaRPr>
          </a:p>
        </p:txBody>
      </p:sp>
      <p:sp>
        <p:nvSpPr>
          <p:cNvPr id="80" name="Google Shape;80;p12"/>
          <p:cNvSpPr/>
          <p:nvPr/>
        </p:nvSpPr>
        <p:spPr>
          <a:xfrm>
            <a:off x="2961750" y="4018625"/>
            <a:ext cx="1437600" cy="584100"/>
          </a:xfrm>
          <a:prstGeom prst="rect">
            <a:avLst/>
          </a:prstGeom>
          <a:solidFill>
            <a:srgbClr val="B6D7A8"/>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Assembly Language</a:t>
            </a:r>
            <a:endParaRPr b="1">
              <a:latin typeface="Calibri"/>
              <a:ea typeface="Calibri"/>
              <a:cs typeface="Calibri"/>
              <a:sym typeface="Calibri"/>
            </a:endParaRPr>
          </a:p>
        </p:txBody>
      </p:sp>
      <p:sp>
        <p:nvSpPr>
          <p:cNvPr id="81" name="Google Shape;81;p12"/>
          <p:cNvSpPr/>
          <p:nvPr/>
        </p:nvSpPr>
        <p:spPr>
          <a:xfrm>
            <a:off x="5087063" y="5853125"/>
            <a:ext cx="1437600" cy="365100"/>
          </a:xfrm>
          <a:prstGeom prst="rect">
            <a:avLst/>
          </a:prstGeom>
          <a:solidFill>
            <a:srgbClr val="B6D7A8"/>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Machine Code</a:t>
            </a:r>
            <a:endParaRPr b="1">
              <a:latin typeface="Calibri"/>
              <a:ea typeface="Calibri"/>
              <a:cs typeface="Calibri"/>
              <a:sym typeface="Calibri"/>
            </a:endParaRPr>
          </a:p>
        </p:txBody>
      </p:sp>
      <p:sp>
        <p:nvSpPr>
          <p:cNvPr id="82" name="Google Shape;82;p12"/>
          <p:cNvSpPr/>
          <p:nvPr/>
        </p:nvSpPr>
        <p:spPr>
          <a:xfrm>
            <a:off x="6142325" y="3710675"/>
            <a:ext cx="2802300" cy="1200000"/>
          </a:xfrm>
          <a:prstGeom prst="rect">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US">
                <a:latin typeface="Calibri"/>
                <a:ea typeface="Calibri"/>
                <a:cs typeface="Calibri"/>
                <a:sym typeface="Calibri"/>
              </a:rPr>
              <a:t>Windows</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Mac</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Unix/Linux</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Android</a:t>
            </a:r>
            <a:endParaRPr b="1">
              <a:latin typeface="Calibri"/>
              <a:ea typeface="Calibri"/>
              <a:cs typeface="Calibri"/>
              <a:sym typeface="Calibri"/>
            </a:endParaRPr>
          </a:p>
          <a:p>
            <a:pPr indent="0" lvl="0" marL="0" rtl="0" algn="r">
              <a:spcBef>
                <a:spcPts val="0"/>
              </a:spcBef>
              <a:spcAft>
                <a:spcPts val="0"/>
              </a:spcAft>
              <a:buNone/>
            </a:pPr>
            <a:r>
              <a:rPr b="1" lang="en-US">
                <a:solidFill>
                  <a:srgbClr val="FF00FF"/>
                </a:solidFill>
                <a:latin typeface="Calibri"/>
                <a:ea typeface="Calibri"/>
                <a:cs typeface="Calibri"/>
                <a:sym typeface="Calibri"/>
              </a:rPr>
              <a:t>Hack OS</a:t>
            </a:r>
            <a:endParaRPr b="1">
              <a:solidFill>
                <a:srgbClr val="FF00FF"/>
              </a:solidFill>
              <a:latin typeface="Calibri"/>
              <a:ea typeface="Calibri"/>
              <a:cs typeface="Calibri"/>
              <a:sym typeface="Calibri"/>
            </a:endParaRPr>
          </a:p>
        </p:txBody>
      </p:sp>
      <p:sp>
        <p:nvSpPr>
          <p:cNvPr id="83" name="Google Shape;83;p12"/>
          <p:cNvSpPr/>
          <p:nvPr/>
        </p:nvSpPr>
        <p:spPr>
          <a:xfrm>
            <a:off x="6388700" y="3994375"/>
            <a:ext cx="1437600" cy="584100"/>
          </a:xfrm>
          <a:prstGeom prst="rect">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Operating System</a:t>
            </a:r>
            <a:endParaRPr b="1">
              <a:latin typeface="Calibri"/>
              <a:ea typeface="Calibri"/>
              <a:cs typeface="Calibri"/>
              <a:sym typeface="Calibri"/>
            </a:endParaRPr>
          </a:p>
        </p:txBody>
      </p:sp>
      <p:sp>
        <p:nvSpPr>
          <p:cNvPr id="84" name="Google Shape;84;p12"/>
          <p:cNvSpPr txBox="1"/>
          <p:nvPr>
            <p:ph type="title"/>
          </p:nvPr>
        </p:nvSpPr>
        <p:spPr>
          <a:xfrm>
            <a:off x="229220" y="5280075"/>
            <a:ext cx="23562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45818E"/>
                </a:solidFill>
              </a:rPr>
              <a:t>SOFTWARE</a:t>
            </a:r>
            <a:endParaRPr>
              <a:solidFill>
                <a:srgbClr val="45818E"/>
              </a:solidFill>
            </a:endParaRPr>
          </a:p>
        </p:txBody>
      </p:sp>
      <p:sp>
        <p:nvSpPr>
          <p:cNvPr id="85" name="Google Shape;85;p12"/>
          <p:cNvSpPr/>
          <p:nvPr/>
        </p:nvSpPr>
        <p:spPr>
          <a:xfrm>
            <a:off x="4813100" y="5221550"/>
            <a:ext cx="981000" cy="320700"/>
          </a:xfrm>
          <a:prstGeom prst="roundRect">
            <a:avLst>
              <a:gd fmla="val 16667" name="adj"/>
            </a:avLst>
          </a:prstGeom>
          <a:solidFill>
            <a:srgbClr val="93C47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274E13"/>
                </a:solidFill>
                <a:latin typeface="Calibri"/>
                <a:ea typeface="Calibri"/>
                <a:cs typeface="Calibri"/>
                <a:sym typeface="Calibri"/>
              </a:rPr>
              <a:t>Assembler</a:t>
            </a:r>
            <a:endParaRPr b="1" sz="1200">
              <a:solidFill>
                <a:srgbClr val="274E13"/>
              </a:solidFill>
              <a:latin typeface="Calibri"/>
              <a:ea typeface="Calibri"/>
              <a:cs typeface="Calibri"/>
              <a:sym typeface="Calibri"/>
            </a:endParaRPr>
          </a:p>
        </p:txBody>
      </p:sp>
      <p:grpSp>
        <p:nvGrpSpPr>
          <p:cNvPr id="86" name="Google Shape;86;p12"/>
          <p:cNvGrpSpPr/>
          <p:nvPr/>
        </p:nvGrpSpPr>
        <p:grpSpPr>
          <a:xfrm>
            <a:off x="5376411" y="4867093"/>
            <a:ext cx="939236" cy="1029601"/>
            <a:chOff x="4704168" y="3604377"/>
            <a:chExt cx="492779" cy="540161"/>
          </a:xfrm>
        </p:grpSpPr>
        <p:sp>
          <p:nvSpPr>
            <p:cNvPr id="87" name="Google Shape;87;p12"/>
            <p:cNvSpPr/>
            <p:nvPr/>
          </p:nvSpPr>
          <p:spPr>
            <a:xfrm>
              <a:off x="4806900" y="3726938"/>
              <a:ext cx="288300" cy="417600"/>
            </a:xfrm>
            <a:prstGeom prst="downArrow">
              <a:avLst>
                <a:gd fmla="val 50000" name="adj1"/>
                <a:gd fmla="val 50000" name="adj2"/>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2"/>
            <p:cNvSpPr/>
            <p:nvPr/>
          </p:nvSpPr>
          <p:spPr>
            <a:xfrm rot="-3063482">
              <a:off x="4767512" y="3616962"/>
              <a:ext cx="142713" cy="231031"/>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p:cNvSpPr/>
            <p:nvPr/>
          </p:nvSpPr>
          <p:spPr>
            <a:xfrm rot="3109755">
              <a:off x="4990738" y="3617041"/>
              <a:ext cx="142717" cy="230942"/>
            </a:xfrm>
            <a:prstGeom prst="rect">
              <a:avLst/>
            </a:pr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2"/>
          <p:cNvSpPr/>
          <p:nvPr/>
        </p:nvSpPr>
        <p:spPr>
          <a:xfrm>
            <a:off x="2746450" y="2097075"/>
            <a:ext cx="3001800" cy="996900"/>
          </a:xfrm>
          <a:prstGeom prst="rect">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US">
                <a:latin typeface="Calibri"/>
                <a:ea typeface="Calibri"/>
                <a:cs typeface="Calibri"/>
                <a:sym typeface="Calibri"/>
              </a:rPr>
              <a:t>Java Byte Code</a:t>
            </a:r>
            <a:endParaRPr b="1">
              <a:latin typeface="Calibri"/>
              <a:ea typeface="Calibri"/>
              <a:cs typeface="Calibri"/>
              <a:sym typeface="Calibri"/>
            </a:endParaRPr>
          </a:p>
          <a:p>
            <a:pPr indent="0" lvl="0" marL="0" rtl="0" algn="r">
              <a:spcBef>
                <a:spcPts val="0"/>
              </a:spcBef>
              <a:spcAft>
                <a:spcPts val="0"/>
              </a:spcAft>
              <a:buNone/>
            </a:pPr>
            <a:r>
              <a:rPr b="1" lang="en-US">
                <a:solidFill>
                  <a:srgbClr val="FF00FF"/>
                </a:solidFill>
                <a:latin typeface="Calibri"/>
                <a:ea typeface="Calibri"/>
                <a:cs typeface="Calibri"/>
                <a:sym typeface="Calibri"/>
              </a:rPr>
              <a:t>Jack VM Code</a:t>
            </a:r>
            <a:endParaRPr b="1">
              <a:solidFill>
                <a:srgbClr val="FF00FF"/>
              </a:solidFill>
              <a:latin typeface="Calibri"/>
              <a:ea typeface="Calibri"/>
              <a:cs typeface="Calibri"/>
              <a:sym typeface="Calibri"/>
            </a:endParaRPr>
          </a:p>
        </p:txBody>
      </p:sp>
      <p:sp>
        <p:nvSpPr>
          <p:cNvPr id="91" name="Google Shape;91;p12"/>
          <p:cNvSpPr/>
          <p:nvPr/>
        </p:nvSpPr>
        <p:spPr>
          <a:xfrm>
            <a:off x="2746450" y="479950"/>
            <a:ext cx="2802300" cy="1029600"/>
          </a:xfrm>
          <a:prstGeom prst="rect">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US">
                <a:latin typeface="Calibri"/>
                <a:ea typeface="Calibri"/>
                <a:cs typeface="Calibri"/>
                <a:sym typeface="Calibri"/>
              </a:rPr>
              <a:t>Java</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Python</a:t>
            </a:r>
            <a:endParaRPr b="1">
              <a:latin typeface="Calibri"/>
              <a:ea typeface="Calibri"/>
              <a:cs typeface="Calibri"/>
              <a:sym typeface="Calibri"/>
            </a:endParaRPr>
          </a:p>
          <a:p>
            <a:pPr indent="0" lvl="0" marL="0" rtl="0" algn="r">
              <a:spcBef>
                <a:spcPts val="0"/>
              </a:spcBef>
              <a:spcAft>
                <a:spcPts val="0"/>
              </a:spcAft>
              <a:buNone/>
            </a:pPr>
            <a:r>
              <a:rPr b="1" lang="en-US">
                <a:latin typeface="Calibri"/>
                <a:ea typeface="Calibri"/>
                <a:cs typeface="Calibri"/>
                <a:sym typeface="Calibri"/>
              </a:rPr>
              <a:t>C/C++</a:t>
            </a:r>
            <a:endParaRPr b="1">
              <a:latin typeface="Calibri"/>
              <a:ea typeface="Calibri"/>
              <a:cs typeface="Calibri"/>
              <a:sym typeface="Calibri"/>
            </a:endParaRPr>
          </a:p>
          <a:p>
            <a:pPr indent="0" lvl="0" marL="0" rtl="0" algn="r">
              <a:spcBef>
                <a:spcPts val="0"/>
              </a:spcBef>
              <a:spcAft>
                <a:spcPts val="0"/>
              </a:spcAft>
              <a:buNone/>
            </a:pPr>
            <a:r>
              <a:rPr b="1" lang="en-US">
                <a:solidFill>
                  <a:srgbClr val="FF00FF"/>
                </a:solidFill>
                <a:latin typeface="Calibri"/>
                <a:ea typeface="Calibri"/>
                <a:cs typeface="Calibri"/>
                <a:sym typeface="Calibri"/>
              </a:rPr>
              <a:t>Jack</a:t>
            </a:r>
            <a:endParaRPr b="1">
              <a:solidFill>
                <a:srgbClr val="FF00FF"/>
              </a:solidFill>
              <a:latin typeface="Calibri"/>
              <a:ea typeface="Calibri"/>
              <a:cs typeface="Calibri"/>
              <a:sym typeface="Calibri"/>
            </a:endParaRPr>
          </a:p>
        </p:txBody>
      </p:sp>
      <p:sp>
        <p:nvSpPr>
          <p:cNvPr id="92" name="Google Shape;92;p12"/>
          <p:cNvSpPr/>
          <p:nvPr/>
        </p:nvSpPr>
        <p:spPr>
          <a:xfrm>
            <a:off x="2953675" y="702700"/>
            <a:ext cx="1437600" cy="584100"/>
          </a:xfrm>
          <a:prstGeom prst="rect">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High-Level Language</a:t>
            </a:r>
            <a:endParaRPr b="1">
              <a:latin typeface="Calibri"/>
              <a:ea typeface="Calibri"/>
              <a:cs typeface="Calibri"/>
              <a:sym typeface="Calibri"/>
            </a:endParaRPr>
          </a:p>
        </p:txBody>
      </p:sp>
      <p:sp>
        <p:nvSpPr>
          <p:cNvPr id="93" name="Google Shape;93;p12"/>
          <p:cNvSpPr/>
          <p:nvPr/>
        </p:nvSpPr>
        <p:spPr>
          <a:xfrm>
            <a:off x="2953675" y="2303475"/>
            <a:ext cx="1437600" cy="584100"/>
          </a:xfrm>
          <a:prstGeom prst="rect">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Intermediate Language(s)</a:t>
            </a:r>
            <a:endParaRPr b="1">
              <a:latin typeface="Calibri"/>
              <a:ea typeface="Calibri"/>
              <a:cs typeface="Calibri"/>
              <a:sym typeface="Calibri"/>
            </a:endParaRPr>
          </a:p>
        </p:txBody>
      </p:sp>
      <p:sp>
        <p:nvSpPr>
          <p:cNvPr id="94" name="Google Shape;94;p12"/>
          <p:cNvSpPr/>
          <p:nvPr/>
        </p:nvSpPr>
        <p:spPr>
          <a:xfrm>
            <a:off x="3069575" y="3241975"/>
            <a:ext cx="1050900" cy="320700"/>
          </a:xfrm>
          <a:prstGeom prst="roundRect">
            <a:avLst>
              <a:gd fmla="val 16667" name="adj"/>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7F6000"/>
                </a:solidFill>
                <a:latin typeface="Calibri"/>
                <a:ea typeface="Calibri"/>
                <a:cs typeface="Calibri"/>
                <a:sym typeface="Calibri"/>
              </a:rPr>
              <a:t>Compiler</a:t>
            </a:r>
            <a:endParaRPr b="1" sz="1200">
              <a:solidFill>
                <a:srgbClr val="7F6000"/>
              </a:solidFill>
              <a:latin typeface="Calibri"/>
              <a:ea typeface="Calibri"/>
              <a:cs typeface="Calibri"/>
              <a:sym typeface="Calibri"/>
            </a:endParaRPr>
          </a:p>
        </p:txBody>
      </p:sp>
      <p:sp>
        <p:nvSpPr>
          <p:cNvPr id="95" name="Google Shape;95;p12"/>
          <p:cNvSpPr/>
          <p:nvPr/>
        </p:nvSpPr>
        <p:spPr>
          <a:xfrm>
            <a:off x="3069575" y="1642963"/>
            <a:ext cx="1050900" cy="320700"/>
          </a:xfrm>
          <a:prstGeom prst="roundRect">
            <a:avLst>
              <a:gd fmla="val 16667" name="adj"/>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7F6000"/>
                </a:solidFill>
                <a:latin typeface="Calibri"/>
                <a:ea typeface="Calibri"/>
                <a:cs typeface="Calibri"/>
                <a:sym typeface="Calibri"/>
              </a:rPr>
              <a:t>Compiler</a:t>
            </a:r>
            <a:endParaRPr b="1" sz="1200">
              <a:solidFill>
                <a:srgbClr val="7F6000"/>
              </a:solidFill>
              <a:latin typeface="Calibri"/>
              <a:ea typeface="Calibri"/>
              <a:cs typeface="Calibri"/>
              <a:sym typeface="Calibri"/>
            </a:endParaRPr>
          </a:p>
        </p:txBody>
      </p:sp>
      <p:sp>
        <p:nvSpPr>
          <p:cNvPr id="96" name="Google Shape;96;p12"/>
          <p:cNvSpPr/>
          <p:nvPr/>
        </p:nvSpPr>
        <p:spPr>
          <a:xfrm>
            <a:off x="3949600" y="1576213"/>
            <a:ext cx="396000" cy="454200"/>
          </a:xfrm>
          <a:prstGeom prst="downArrow">
            <a:avLst>
              <a:gd fmla="val 50000" name="adj1"/>
              <a:gd fmla="val 5000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p:nvPr/>
        </p:nvSpPr>
        <p:spPr>
          <a:xfrm>
            <a:off x="4120475" y="3241975"/>
            <a:ext cx="1511700" cy="320700"/>
          </a:xfrm>
          <a:prstGeom prst="roundRect">
            <a:avLst>
              <a:gd fmla="val 16667" name="adj"/>
            </a:avLst>
          </a:prstGeom>
          <a:solidFill>
            <a:srgbClr val="FFE599"/>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rgbClr val="7F6000"/>
                </a:solidFill>
                <a:latin typeface="Calibri"/>
                <a:ea typeface="Calibri"/>
                <a:cs typeface="Calibri"/>
                <a:sym typeface="Calibri"/>
              </a:rPr>
              <a:t>(VM Translator)</a:t>
            </a:r>
            <a:endParaRPr b="1" sz="1200">
              <a:solidFill>
                <a:srgbClr val="7F6000"/>
              </a:solidFill>
              <a:latin typeface="Calibri"/>
              <a:ea typeface="Calibri"/>
              <a:cs typeface="Calibri"/>
              <a:sym typeface="Calibri"/>
            </a:endParaRPr>
          </a:p>
        </p:txBody>
      </p:sp>
      <p:sp>
        <p:nvSpPr>
          <p:cNvPr id="98" name="Google Shape;98;p12"/>
          <p:cNvSpPr/>
          <p:nvPr/>
        </p:nvSpPr>
        <p:spPr>
          <a:xfrm>
            <a:off x="3949600" y="3175213"/>
            <a:ext cx="396000" cy="454200"/>
          </a:xfrm>
          <a:prstGeom prst="downArrow">
            <a:avLst>
              <a:gd fmla="val 50000" name="adj1"/>
              <a:gd fmla="val 50000" name="adj2"/>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0" lvl="0" marL="0" rtl="0" algn="l">
              <a:spcBef>
                <a:spcPts val="520"/>
              </a:spcBef>
              <a:spcAft>
                <a:spcPts val="0"/>
              </a:spcAft>
              <a:buNone/>
            </a:pPr>
            <a:r>
              <a:t/>
            </a:r>
            <a:endParaRPr/>
          </a:p>
        </p:txBody>
      </p:sp>
      <p:sp>
        <p:nvSpPr>
          <p:cNvPr id="100" name="Google Shape;100;p12"/>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8"/>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Project 7: MicroJack Language Gotchas</a:t>
            </a:r>
            <a:endParaRPr/>
          </a:p>
        </p:txBody>
      </p:sp>
      <p:sp>
        <p:nvSpPr>
          <p:cNvPr id="397" name="Google Shape;397;p48"/>
          <p:cNvSpPr txBox="1"/>
          <p:nvPr>
            <p:ph idx="1" type="body"/>
          </p:nvPr>
        </p:nvSpPr>
        <p:spPr>
          <a:xfrm>
            <a:off x="388950" y="1197675"/>
            <a:ext cx="8366100" cy="52143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Can’t write a negative integer literal</a:t>
            </a:r>
            <a:endParaRPr/>
          </a:p>
          <a:p>
            <a:pPr indent="-382269" lvl="1" marL="914400" rtl="0" algn="l">
              <a:spcBef>
                <a:spcPts val="0"/>
              </a:spcBef>
              <a:spcAft>
                <a:spcPts val="0"/>
              </a:spcAft>
              <a:buSzPts val="2420"/>
              <a:buChar char="○"/>
            </a:pPr>
            <a:r>
              <a:rPr lang="en-US"/>
              <a:t>Instead, use subtraction from zero: </a:t>
            </a:r>
            <a:r>
              <a:rPr lang="en-US">
                <a:latin typeface="Consolas"/>
                <a:ea typeface="Consolas"/>
                <a:cs typeface="Consolas"/>
                <a:sym typeface="Consolas"/>
              </a:rPr>
              <a:t>0 - 1</a:t>
            </a:r>
            <a:endParaRPr>
              <a:latin typeface="Consolas"/>
              <a:ea typeface="Consolas"/>
              <a:cs typeface="Consolas"/>
              <a:sym typeface="Consolas"/>
            </a:endParaRPr>
          </a:p>
          <a:p>
            <a:pPr indent="-327660" lvl="0" marL="457200" rtl="0" algn="l">
              <a:spcBef>
                <a:spcPts val="1000"/>
              </a:spcBef>
              <a:spcAft>
                <a:spcPts val="0"/>
              </a:spcAft>
              <a:buSzPts val="1560"/>
              <a:buFont typeface="Calibri"/>
              <a:buChar char="●"/>
            </a:pPr>
            <a:r>
              <a:rPr lang="en-US"/>
              <a:t>All variable declarations must come before all regular statements</a:t>
            </a:r>
            <a:endParaRPr/>
          </a:p>
          <a:p>
            <a:pPr indent="-382269" lvl="1" marL="914400" rtl="0" algn="l">
              <a:spcBef>
                <a:spcPts val="0"/>
              </a:spcBef>
              <a:spcAft>
                <a:spcPts val="0"/>
              </a:spcAft>
              <a:buSzPts val="2420"/>
              <a:buChar char="○"/>
            </a:pPr>
            <a:r>
              <a:rPr lang="en-US"/>
              <a:t>(Why? Simplifies concept of a “defined” variable)</a:t>
            </a:r>
            <a:endParaRPr/>
          </a:p>
          <a:p>
            <a:pPr indent="-327660" lvl="0" marL="457200" rtl="0" algn="l">
              <a:spcBef>
                <a:spcPts val="1000"/>
              </a:spcBef>
              <a:spcAft>
                <a:spcPts val="0"/>
              </a:spcAft>
              <a:buSzPts val="1560"/>
              <a:buChar char="●"/>
            </a:pPr>
            <a:r>
              <a:rPr lang="en-US"/>
              <a:t>No defined operator precedence</a:t>
            </a:r>
            <a:endParaRPr/>
          </a:p>
          <a:p>
            <a:pPr indent="-382269" lvl="1" marL="914400" rtl="0" algn="l">
              <a:spcBef>
                <a:spcPts val="0"/>
              </a:spcBef>
              <a:spcAft>
                <a:spcPts val="0"/>
              </a:spcAft>
              <a:buSzPts val="2420"/>
              <a:buChar char="○"/>
            </a:pPr>
            <a:r>
              <a:rPr lang="en-US"/>
              <a:t>If order matters for an operation, use parentheses</a:t>
            </a:r>
            <a:endParaRPr/>
          </a:p>
          <a:p>
            <a:pPr indent="-327660" lvl="0" marL="457200" rtl="0" algn="l">
              <a:spcBef>
                <a:spcPts val="1000"/>
              </a:spcBef>
              <a:spcAft>
                <a:spcPts val="0"/>
              </a:spcAft>
              <a:buSzPts val="1560"/>
              <a:buChar char="●"/>
            </a:pPr>
            <a:r>
              <a:rPr lang="en-US"/>
              <a:t>Arrays are very simple</a:t>
            </a:r>
            <a:endParaRPr/>
          </a:p>
          <a:p>
            <a:pPr indent="-382269" lvl="1" marL="914400" rtl="0" algn="l">
              <a:spcBef>
                <a:spcPts val="1000"/>
              </a:spcBef>
              <a:spcAft>
                <a:spcPts val="0"/>
              </a:spcAft>
              <a:buSzPts val="2420"/>
              <a:buChar char="○"/>
            </a:pPr>
            <a:r>
              <a:rPr lang="en-US">
                <a:latin typeface="Consolas"/>
                <a:ea typeface="Consolas"/>
                <a:cs typeface="Consolas"/>
                <a:sym typeface="Consolas"/>
              </a:rPr>
              <a:t>arr[index]</a:t>
            </a:r>
            <a:r>
              <a:rPr lang="en-US"/>
              <a:t> is really just calculating an address: take address of </a:t>
            </a:r>
            <a:r>
              <a:rPr lang="en-US">
                <a:latin typeface="Consolas"/>
                <a:ea typeface="Consolas"/>
                <a:cs typeface="Consolas"/>
                <a:sym typeface="Consolas"/>
              </a:rPr>
              <a:t>arr</a:t>
            </a:r>
            <a:r>
              <a:rPr lang="en-US"/>
              <a:t> variable and add </a:t>
            </a:r>
            <a:r>
              <a:rPr lang="en-US">
                <a:latin typeface="Consolas"/>
                <a:ea typeface="Consolas"/>
                <a:cs typeface="Consolas"/>
                <a:sym typeface="Consolas"/>
              </a:rPr>
              <a:t>index</a:t>
            </a:r>
            <a:r>
              <a:rPr lang="en-US"/>
              <a:t> to it as an offset</a:t>
            </a:r>
            <a:endParaRPr/>
          </a:p>
          <a:p>
            <a:pPr indent="-382269" lvl="1" marL="914400" rtl="0" algn="l">
              <a:spcBef>
                <a:spcPts val="0"/>
              </a:spcBef>
              <a:spcAft>
                <a:spcPts val="0"/>
              </a:spcAft>
              <a:buSzPts val="2420"/>
              <a:buChar char="○"/>
            </a:pPr>
            <a:r>
              <a:rPr lang="en-US"/>
              <a:t>No array bounds checking -- just lets you run off the end</a:t>
            </a:r>
            <a:endParaRPr/>
          </a:p>
          <a:p>
            <a:pPr indent="-327660" lvl="0" marL="457200" rtl="0" algn="l">
              <a:spcBef>
                <a:spcPts val="1000"/>
              </a:spcBef>
              <a:spcAft>
                <a:spcPts val="0"/>
              </a:spcAft>
              <a:buSzPts val="1560"/>
              <a:buChar char="●"/>
            </a:pPr>
            <a:r>
              <a:rPr lang="en-US"/>
              <a:t>“Booleans” are just 0 (false) and non-zero (true)</a:t>
            </a:r>
            <a:endParaRPr/>
          </a:p>
        </p:txBody>
      </p:sp>
      <p:sp>
        <p:nvSpPr>
          <p:cNvPr id="398" name="Google Shape;398;p48"/>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9"/>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Project 7: Debugging Tips</a:t>
            </a:r>
            <a:endParaRPr/>
          </a:p>
        </p:txBody>
      </p:sp>
      <p:sp>
        <p:nvSpPr>
          <p:cNvPr id="405" name="Google Shape;405;p49"/>
          <p:cNvSpPr txBox="1"/>
          <p:nvPr>
            <p:ph idx="1" type="body"/>
          </p:nvPr>
        </p:nvSpPr>
        <p:spPr>
          <a:xfrm>
            <a:off x="396875" y="1362075"/>
            <a:ext cx="8366100" cy="51303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Try walking through the general </a:t>
            </a:r>
            <a:r>
              <a:rPr lang="en-US">
                <a:latin typeface="Consolas"/>
                <a:ea typeface="Consolas"/>
                <a:cs typeface="Consolas"/>
                <a:sym typeface="Consolas"/>
              </a:rPr>
              <a:t>printASM</a:t>
            </a:r>
            <a:r>
              <a:rPr lang="en-US"/>
              <a:t> code to understand </a:t>
            </a:r>
            <a:r>
              <a:rPr i="1" lang="en-US"/>
              <a:t>why</a:t>
            </a:r>
            <a:r>
              <a:rPr lang="en-US"/>
              <a:t> each line is there</a:t>
            </a:r>
            <a:endParaRPr/>
          </a:p>
          <a:p>
            <a:pPr indent="-382269" lvl="1" marL="914400" rtl="0" algn="l">
              <a:spcBef>
                <a:spcPts val="0"/>
              </a:spcBef>
              <a:spcAft>
                <a:spcPts val="0"/>
              </a:spcAft>
              <a:buSzPts val="2420"/>
              <a:buChar char="○"/>
            </a:pPr>
            <a:r>
              <a:rPr lang="en-US"/>
              <a:t>Add comments to the assembly as you go! </a:t>
            </a:r>
            <a:r>
              <a:rPr i="1" lang="en-US"/>
              <a:t>Much</a:t>
            </a:r>
            <a:r>
              <a:rPr lang="en-US"/>
              <a:t> easier to understand resulting file</a:t>
            </a:r>
            <a:endParaRPr/>
          </a:p>
          <a:p>
            <a:pPr indent="-327660" lvl="0" marL="457200" rtl="0" algn="l">
              <a:spcBef>
                <a:spcPts val="1000"/>
              </a:spcBef>
              <a:spcAft>
                <a:spcPts val="0"/>
              </a:spcAft>
              <a:buSzPts val="1560"/>
              <a:buChar char="●"/>
            </a:pPr>
            <a:r>
              <a:rPr lang="en-US"/>
              <a:t>Find the smallest example you can</a:t>
            </a:r>
            <a:endParaRPr/>
          </a:p>
          <a:p>
            <a:pPr indent="-382269" lvl="1" marL="914400" rtl="0" algn="l">
              <a:spcBef>
                <a:spcPts val="0"/>
              </a:spcBef>
              <a:spcAft>
                <a:spcPts val="0"/>
              </a:spcAft>
              <a:buSzPts val="2420"/>
              <a:buChar char="○"/>
            </a:pPr>
            <a:r>
              <a:rPr lang="en-US"/>
              <a:t>Provided tests get progressively more complex, but you may want to write your own tiny test case to isolate</a:t>
            </a:r>
            <a:endParaRPr/>
          </a:p>
          <a:p>
            <a:pPr indent="-382269" lvl="1" marL="914400" rtl="0" algn="l">
              <a:spcBef>
                <a:spcPts val="0"/>
              </a:spcBef>
              <a:spcAft>
                <a:spcPts val="0"/>
              </a:spcAft>
              <a:buSzPts val="2420"/>
              <a:buChar char="○"/>
            </a:pPr>
            <a:r>
              <a:rPr lang="en-US"/>
              <a:t>ASM gets long fast -- we’ve added comments so you can isolate to the section you’re working on</a:t>
            </a:r>
            <a:endParaRPr/>
          </a:p>
          <a:p>
            <a:pPr indent="-327660" lvl="0" marL="457200" rtl="0" algn="l">
              <a:spcBef>
                <a:spcPts val="1000"/>
              </a:spcBef>
              <a:spcAft>
                <a:spcPts val="0"/>
              </a:spcAft>
              <a:buSzPts val="1560"/>
              <a:buChar char="●"/>
            </a:pPr>
            <a:r>
              <a:rPr lang="en-US"/>
              <a:t>“Play Computer”: as you step through the code, write down the state you expect after each instruction, then advance and see if the CPUEmulator agrees</a:t>
            </a:r>
            <a:endParaRPr/>
          </a:p>
        </p:txBody>
      </p:sp>
      <p:sp>
        <p:nvSpPr>
          <p:cNvPr id="406" name="Google Shape;406;p49"/>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0"/>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More Project 7 Tips</a:t>
            </a:r>
            <a:endParaRPr/>
          </a:p>
        </p:txBody>
      </p:sp>
      <p:sp>
        <p:nvSpPr>
          <p:cNvPr id="413" name="Google Shape;413;p50"/>
          <p:cNvSpPr txBox="1"/>
          <p:nvPr>
            <p:ph idx="1" type="body"/>
          </p:nvPr>
        </p:nvSpPr>
        <p:spPr>
          <a:xfrm>
            <a:off x="177625" y="1197675"/>
            <a:ext cx="8585400" cy="5370300"/>
          </a:xfrm>
          <a:prstGeom prst="rect">
            <a:avLst/>
          </a:prstGeom>
        </p:spPr>
        <p:txBody>
          <a:bodyPr anchorCtr="0" anchor="t" bIns="45700" lIns="91425" spcFirstLastPara="1" rIns="91425" wrap="square" tIns="45700">
            <a:normAutofit lnSpcReduction="20000"/>
          </a:bodyPr>
          <a:lstStyle/>
          <a:p>
            <a:pPr indent="-327660" lvl="0" marL="457200" rtl="0" algn="l">
              <a:spcBef>
                <a:spcPts val="520"/>
              </a:spcBef>
              <a:spcAft>
                <a:spcPts val="0"/>
              </a:spcAft>
              <a:buSzPts val="1560"/>
              <a:buChar char="●"/>
            </a:pPr>
            <a:r>
              <a:rPr lang="en-US"/>
              <a:t>When debugging assembly, a good first step is to try understanding the code and adding comments to the assembly as you go -- much easier to understand resulting file!</a:t>
            </a:r>
            <a:endParaRPr/>
          </a:p>
          <a:p>
            <a:pPr indent="-327660" lvl="0" marL="457200" rtl="0" algn="l">
              <a:spcBef>
                <a:spcPts val="0"/>
              </a:spcBef>
              <a:spcAft>
                <a:spcPts val="0"/>
              </a:spcAft>
              <a:buSzPts val="1560"/>
              <a:buChar char="●"/>
            </a:pPr>
            <a:r>
              <a:rPr lang="en-US"/>
              <a:t>A </a:t>
            </a:r>
            <a:r>
              <a:rPr lang="en-US">
                <a:latin typeface="Consolas"/>
                <a:ea typeface="Consolas"/>
                <a:cs typeface="Consolas"/>
                <a:sym typeface="Consolas"/>
              </a:rPr>
              <a:t>printDebug</a:t>
            </a:r>
            <a:r>
              <a:rPr lang="en-US"/>
              <a:t> method has been implemented for you on all AST Nodes. Use it to visualize exactly what the Parser is giving you, but also as a basis for </a:t>
            </a:r>
            <a:r>
              <a:rPr lang="en-US">
                <a:latin typeface="Consolas"/>
                <a:ea typeface="Consolas"/>
                <a:cs typeface="Consolas"/>
                <a:sym typeface="Consolas"/>
              </a:rPr>
              <a:t>printASM</a:t>
            </a:r>
            <a:r>
              <a:rPr lang="en-US"/>
              <a:t>! Both need to do processing on the current node and strategically recurse on its children.</a:t>
            </a:r>
            <a:endParaRPr/>
          </a:p>
          <a:p>
            <a:pPr indent="-327660" lvl="0" marL="457200" rtl="0" algn="l">
              <a:spcBef>
                <a:spcPts val="0"/>
              </a:spcBef>
              <a:spcAft>
                <a:spcPts val="0"/>
              </a:spcAft>
              <a:buSzPts val="1560"/>
              <a:buChar char="●"/>
            </a:pPr>
            <a:r>
              <a:rPr lang="en-US"/>
              <a:t>Pushing/popping from the stack is intimidating, but formulaic -- understand it once, copy/paste afterward!</a:t>
            </a:r>
            <a:endParaRPr/>
          </a:p>
          <a:p>
            <a:pPr indent="-382269" lvl="1" marL="914400" rtl="0" algn="l">
              <a:spcBef>
                <a:spcPts val="0"/>
              </a:spcBef>
              <a:spcAft>
                <a:spcPts val="0"/>
              </a:spcAft>
              <a:buSzPts val="2420"/>
              <a:buChar char="○"/>
            </a:pPr>
            <a:r>
              <a:rPr lang="en-US"/>
              <a:t>push() and pop() are already implemented for you!</a:t>
            </a:r>
            <a:endParaRPr/>
          </a:p>
          <a:p>
            <a:pPr indent="-327660" lvl="0" marL="457200" rtl="0" algn="l">
              <a:spcBef>
                <a:spcPts val="0"/>
              </a:spcBef>
              <a:spcAft>
                <a:spcPts val="0"/>
              </a:spcAft>
              <a:buSzPts val="1560"/>
              <a:buChar char="●"/>
            </a:pPr>
            <a:r>
              <a:rPr lang="en-US"/>
              <a:t>We provide only a few Micro-Jack test files. You’ll definitely want to write more of your own.</a:t>
            </a:r>
            <a:endParaRPr/>
          </a:p>
          <a:p>
            <a:pPr indent="-382269" lvl="1" marL="914400" rtl="0" algn="l">
              <a:spcBef>
                <a:spcPts val="0"/>
              </a:spcBef>
              <a:spcAft>
                <a:spcPts val="0"/>
              </a:spcAft>
              <a:buSzPts val="2420"/>
              <a:buChar char="○"/>
            </a:pPr>
            <a:r>
              <a:rPr lang="en-US"/>
              <a:t>Can use Sandbox.* to write more tests, or create your own files!</a:t>
            </a:r>
            <a:endParaRPr/>
          </a:p>
        </p:txBody>
      </p:sp>
      <p:sp>
        <p:nvSpPr>
          <p:cNvPr id="414" name="Google Shape;414;p50"/>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1"/>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Agenda</a:t>
            </a:r>
            <a:endParaRPr/>
          </a:p>
        </p:txBody>
      </p:sp>
      <p:sp>
        <p:nvSpPr>
          <p:cNvPr id="421" name="Google Shape;421;p51"/>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342900" rtl="0" algn="l">
              <a:spcBef>
                <a:spcPts val="0"/>
              </a:spcBef>
              <a:spcAft>
                <a:spcPts val="0"/>
              </a:spcAft>
              <a:buClr>
                <a:srgbClr val="4B2A85"/>
              </a:buClr>
              <a:buSzPts val="1560"/>
              <a:buChar char="❖"/>
            </a:pPr>
            <a:r>
              <a:rPr lang="en-US"/>
              <a:t>OS Overview</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Debugging</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lang="en-US"/>
              <a:t>Project 7 Tips</a:t>
            </a:r>
            <a:endParaRPr/>
          </a:p>
          <a:p>
            <a:pPr indent="0" lvl="0" marL="457200" rtl="0" algn="l">
              <a:spcBef>
                <a:spcPts val="0"/>
              </a:spcBef>
              <a:spcAft>
                <a:spcPts val="0"/>
              </a:spcAft>
              <a:buNone/>
            </a:pPr>
            <a:r>
              <a:t/>
            </a:r>
            <a:endParaRPr/>
          </a:p>
          <a:p>
            <a:pPr indent="-327660" lvl="0" marL="342900" rtl="0" algn="l">
              <a:spcBef>
                <a:spcPts val="0"/>
              </a:spcBef>
              <a:spcAft>
                <a:spcPts val="0"/>
              </a:spcAft>
              <a:buClr>
                <a:srgbClr val="4B2A85"/>
              </a:buClr>
              <a:buSzPts val="1560"/>
              <a:buChar char="❖"/>
            </a:pPr>
            <a:r>
              <a:rPr b="1" lang="en-US">
                <a:solidFill>
                  <a:srgbClr val="4B2A85"/>
                </a:solidFill>
              </a:rPr>
              <a:t>Stress &amp; Wellness Discussion</a:t>
            </a:r>
            <a:endParaRPr b="1">
              <a:solidFill>
                <a:srgbClr val="4B2A85"/>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Clr>
                <a:schemeClr val="dk1"/>
              </a:buClr>
              <a:buSzPts val="1560"/>
              <a:buFont typeface="Arial"/>
              <a:buNone/>
            </a:pPr>
            <a:r>
              <a:t/>
            </a:r>
            <a:endParaRPr/>
          </a:p>
          <a:p>
            <a:pPr indent="0" lvl="0" marL="0" rtl="0" algn="l">
              <a:spcBef>
                <a:spcPts val="0"/>
              </a:spcBef>
              <a:spcAft>
                <a:spcPts val="0"/>
              </a:spcAft>
              <a:buClr>
                <a:schemeClr val="dk1"/>
              </a:buClr>
              <a:buSzPts val="1560"/>
              <a:buFont typeface="Arial"/>
              <a:buNone/>
            </a:pPr>
            <a:r>
              <a:t/>
            </a:r>
            <a:endParaRPr sz="2200"/>
          </a:p>
          <a:p>
            <a:pPr indent="-243840" lvl="1" marL="800100" rtl="0" algn="l">
              <a:spcBef>
                <a:spcPts val="520"/>
              </a:spcBef>
              <a:spcAft>
                <a:spcPts val="0"/>
              </a:spcAft>
              <a:buClr>
                <a:schemeClr val="dk1"/>
              </a:buClr>
              <a:buSzPts val="1560"/>
              <a:buFont typeface="Arial"/>
              <a:buNone/>
            </a:pPr>
            <a:r>
              <a:t/>
            </a:r>
            <a:endParaRPr/>
          </a:p>
          <a:p>
            <a:pPr indent="0" lvl="0" marL="0" rtl="0" algn="l">
              <a:spcBef>
                <a:spcPts val="520"/>
              </a:spcBef>
              <a:spcAft>
                <a:spcPts val="0"/>
              </a:spcAft>
              <a:buNone/>
            </a:pPr>
            <a:r>
              <a:t/>
            </a:r>
            <a:endParaRPr/>
          </a:p>
        </p:txBody>
      </p:sp>
      <p:sp>
        <p:nvSpPr>
          <p:cNvPr id="422" name="Google Shape;422;p51"/>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2"/>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Stress &amp; Wellness Discussion</a:t>
            </a:r>
            <a:endParaRPr/>
          </a:p>
        </p:txBody>
      </p:sp>
      <p:sp>
        <p:nvSpPr>
          <p:cNvPr id="429" name="Google Shape;429;p52"/>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Reading was to listen/read Episode 1 of the Feminist Survival Project podcast</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Topic was the stress response cycle and dealing with stress vs. dealing with stressors</a:t>
            </a:r>
            <a:endParaRPr/>
          </a:p>
          <a:p>
            <a:pPr indent="0" lvl="0" marL="914400" rtl="0" algn="l">
              <a:spcBef>
                <a:spcPts val="520"/>
              </a:spcBef>
              <a:spcAft>
                <a:spcPts val="0"/>
              </a:spcAft>
              <a:buNone/>
            </a:pPr>
            <a:r>
              <a:t/>
            </a:r>
            <a:endParaRPr/>
          </a:p>
          <a:p>
            <a:pPr indent="-327660" lvl="0" marL="457200" rtl="0" algn="l">
              <a:spcBef>
                <a:spcPts val="520"/>
              </a:spcBef>
              <a:spcAft>
                <a:spcPts val="0"/>
              </a:spcAft>
              <a:buSzPts val="1560"/>
              <a:buChar char="●"/>
            </a:pPr>
            <a:r>
              <a:rPr lang="en-US"/>
              <a:t>Lots of information to process despite being a relatively short episode!</a:t>
            </a:r>
            <a:endParaRPr/>
          </a:p>
          <a:p>
            <a:pPr indent="-382269" lvl="1" marL="914400" rtl="0" algn="l">
              <a:spcBef>
                <a:spcPts val="0"/>
              </a:spcBef>
              <a:spcAft>
                <a:spcPts val="0"/>
              </a:spcAft>
              <a:buSzPts val="2420"/>
              <a:buChar char="○"/>
            </a:pPr>
            <a:r>
              <a:rPr lang="en-US"/>
              <a:t>Discussion with others can be a great way to debrief something that introduces a potentially new way of thinking about things</a:t>
            </a:r>
            <a:endParaRPr/>
          </a:p>
        </p:txBody>
      </p:sp>
      <p:sp>
        <p:nvSpPr>
          <p:cNvPr id="430" name="Google Shape;430;p52"/>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3"/>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Stress &amp; Wellness Discussion Prompt 1</a:t>
            </a:r>
            <a:endParaRPr/>
          </a:p>
        </p:txBody>
      </p:sp>
      <p:sp>
        <p:nvSpPr>
          <p:cNvPr id="437" name="Google Shape;437;p53"/>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We can often trick ourselves into thinking that stress is something that can be willed away by our minds, a notion challenged by Emily and Amelia's theme “Wellness is not a state of mind nor is it a state of being. It is a state of action”.</a:t>
            </a:r>
            <a:endParaRPr/>
          </a:p>
          <a:p>
            <a:pPr indent="-382269" lvl="1" marL="914400" rtl="0" algn="l">
              <a:spcBef>
                <a:spcPts val="0"/>
              </a:spcBef>
              <a:spcAft>
                <a:spcPts val="0"/>
              </a:spcAft>
              <a:buSzPts val="2420"/>
              <a:buChar char="○"/>
            </a:pPr>
            <a:r>
              <a:rPr lang="en-US"/>
              <a:t>How much time do you set aside for taking action towards wellness?</a:t>
            </a:r>
            <a:endParaRPr/>
          </a:p>
          <a:p>
            <a:pPr indent="-382269" lvl="1" marL="914400" rtl="0" algn="l">
              <a:spcBef>
                <a:spcPts val="0"/>
              </a:spcBef>
              <a:spcAft>
                <a:spcPts val="0"/>
              </a:spcAft>
              <a:buSzPts val="2420"/>
              <a:buChar char="○"/>
            </a:pPr>
            <a:r>
              <a:rPr lang="en-US"/>
              <a:t>How much have you reflected on what actions do/don't contribute to your wellness?</a:t>
            </a:r>
            <a:endParaRPr/>
          </a:p>
          <a:p>
            <a:pPr indent="-382269" lvl="1" marL="914400" rtl="0" algn="l">
              <a:spcBef>
                <a:spcPts val="0"/>
              </a:spcBef>
              <a:spcAft>
                <a:spcPts val="0"/>
              </a:spcAft>
              <a:buSzPts val="2420"/>
              <a:buChar char="○"/>
            </a:pPr>
            <a:r>
              <a:rPr lang="en-US"/>
              <a:t>What might be an example of treating wellness as a state of mind/being vs. treating wellness as a state of action?</a:t>
            </a:r>
            <a:endParaRPr/>
          </a:p>
        </p:txBody>
      </p:sp>
      <p:sp>
        <p:nvSpPr>
          <p:cNvPr id="438" name="Google Shape;438;p53"/>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4"/>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Stress &amp; Wellness Discussion Prompt 2</a:t>
            </a:r>
            <a:endParaRPr/>
          </a:p>
        </p:txBody>
      </p:sp>
      <p:sp>
        <p:nvSpPr>
          <p:cNvPr id="445" name="Google Shape;445;p54"/>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One focus of the podcast was the importance in distinguishing between addressing our stress response and addressing the stressors in our life.</a:t>
            </a:r>
            <a:endParaRPr/>
          </a:p>
          <a:p>
            <a:pPr indent="-382269" lvl="1" marL="914400" rtl="0" algn="l">
              <a:spcBef>
                <a:spcPts val="0"/>
              </a:spcBef>
              <a:spcAft>
                <a:spcPts val="0"/>
              </a:spcAft>
              <a:buSzPts val="2420"/>
              <a:buChar char="○"/>
            </a:pPr>
            <a:r>
              <a:rPr lang="en-US"/>
              <a:t>Reflecting on your own life, identify some of the common stressors that come up for you both externally (e.g. traffic) and internally (e.g. self-criticism)</a:t>
            </a:r>
            <a:endParaRPr/>
          </a:p>
          <a:p>
            <a:pPr indent="-382269" lvl="1" marL="914400" rtl="0" algn="l">
              <a:spcBef>
                <a:spcPts val="0"/>
              </a:spcBef>
              <a:spcAft>
                <a:spcPts val="0"/>
              </a:spcAft>
              <a:buSzPts val="2420"/>
              <a:buChar char="○"/>
            </a:pPr>
            <a:r>
              <a:rPr lang="en-US"/>
              <a:t>How do you typically respond to stressors – physically, emotionally and cognitively?</a:t>
            </a:r>
            <a:endParaRPr/>
          </a:p>
          <a:p>
            <a:pPr indent="-382269" lvl="1" marL="914400" rtl="0" algn="l">
              <a:spcBef>
                <a:spcPts val="0"/>
              </a:spcBef>
              <a:spcAft>
                <a:spcPts val="0"/>
              </a:spcAft>
              <a:buSzPts val="2420"/>
              <a:buChar char="○"/>
            </a:pPr>
            <a:r>
              <a:rPr lang="en-US"/>
              <a:t>Where do you feel you could focus on addressing your stress response and situations where you could focus on addressing your stressors? Why might those situations be more suitable to focusing on one or the other?</a:t>
            </a:r>
            <a:endParaRPr/>
          </a:p>
        </p:txBody>
      </p:sp>
      <p:sp>
        <p:nvSpPr>
          <p:cNvPr id="446" name="Google Shape;446;p54"/>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5"/>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Wrapping Up</a:t>
            </a:r>
            <a:endParaRPr/>
          </a:p>
        </p:txBody>
      </p:sp>
      <p:sp>
        <p:nvSpPr>
          <p:cNvPr id="453" name="Google Shape;453;p55"/>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0" lvl="0" marL="0" rtl="0" algn="l">
              <a:spcBef>
                <a:spcPts val="520"/>
              </a:spcBef>
              <a:spcAft>
                <a:spcPts val="0"/>
              </a:spcAft>
              <a:buNone/>
            </a:pPr>
            <a:r>
              <a:rPr b="1" lang="en-US"/>
              <a:t>What’s in store for Week 9?</a:t>
            </a:r>
            <a:endParaRPr b="1"/>
          </a:p>
          <a:p>
            <a:pPr indent="-327660" lvl="0" marL="457200" rtl="0" algn="l">
              <a:spcBef>
                <a:spcPts val="520"/>
              </a:spcBef>
              <a:spcAft>
                <a:spcPts val="0"/>
              </a:spcAft>
              <a:buSzPts val="1560"/>
              <a:buChar char="❖"/>
            </a:pPr>
            <a:r>
              <a:rPr lang="en-US"/>
              <a:t>Design Processes</a:t>
            </a:r>
            <a:endParaRPr/>
          </a:p>
          <a:p>
            <a:pPr indent="-327660" lvl="0" marL="457200" rtl="0" algn="l">
              <a:spcBef>
                <a:spcPts val="0"/>
              </a:spcBef>
              <a:spcAft>
                <a:spcPts val="0"/>
              </a:spcAft>
              <a:buSzPts val="1560"/>
              <a:buChar char="❖"/>
            </a:pPr>
            <a:r>
              <a:rPr lang="en-US"/>
              <a:t>Networking</a:t>
            </a:r>
            <a:endParaRPr/>
          </a:p>
          <a:p>
            <a:pPr indent="-327660" lvl="0" marL="457200" rtl="0" algn="l">
              <a:spcBef>
                <a:spcPts val="0"/>
              </a:spcBef>
              <a:spcAft>
                <a:spcPts val="0"/>
              </a:spcAft>
              <a:buSzPts val="1560"/>
              <a:buChar char="❖"/>
            </a:pPr>
            <a:r>
              <a:rPr lang="en-US"/>
              <a:t>Final Project Overview</a:t>
            </a:r>
            <a:endParaRPr/>
          </a:p>
          <a:p>
            <a:pPr indent="0" lvl="0" marL="0" rtl="0" algn="l">
              <a:spcBef>
                <a:spcPts val="520"/>
              </a:spcBef>
              <a:spcAft>
                <a:spcPts val="0"/>
              </a:spcAft>
              <a:buNone/>
            </a:pPr>
            <a:r>
              <a:t/>
            </a:r>
            <a:endParaRPr b="1"/>
          </a:p>
          <a:p>
            <a:pPr indent="0" lvl="0" marL="0" rtl="0" algn="l">
              <a:spcBef>
                <a:spcPts val="520"/>
              </a:spcBef>
              <a:spcAft>
                <a:spcPts val="0"/>
              </a:spcAft>
              <a:buNone/>
            </a:pPr>
            <a:r>
              <a:rPr b="1" lang="en-US"/>
              <a:t>Reminders</a:t>
            </a:r>
            <a:endParaRPr/>
          </a:p>
          <a:p>
            <a:pPr indent="-327660" lvl="0" marL="457200" rtl="0" algn="l">
              <a:spcBef>
                <a:spcPts val="520"/>
              </a:spcBef>
              <a:spcAft>
                <a:spcPts val="0"/>
              </a:spcAft>
              <a:buSzPts val="1560"/>
              <a:buChar char="❖"/>
            </a:pPr>
            <a:r>
              <a:rPr lang="en-US"/>
              <a:t>Midterm Corrections Due tonight 11:59PM PDT (No late days!)</a:t>
            </a:r>
            <a:endParaRPr/>
          </a:p>
          <a:p>
            <a:pPr indent="-327660" lvl="0" marL="457200" rtl="0" algn="l">
              <a:spcBef>
                <a:spcPts val="0"/>
              </a:spcBef>
              <a:spcAft>
                <a:spcPts val="0"/>
              </a:spcAft>
              <a:buSzPts val="1560"/>
              <a:buChar char="❖"/>
            </a:pPr>
            <a:r>
              <a:rPr lang="en-US"/>
              <a:t>Professor Meeting Report Due next Thursday, May 27th</a:t>
            </a:r>
            <a:endParaRPr/>
          </a:p>
          <a:p>
            <a:pPr indent="-327660" lvl="0" marL="457200" rtl="0" algn="l">
              <a:spcBef>
                <a:spcPts val="0"/>
              </a:spcBef>
              <a:spcAft>
                <a:spcPts val="0"/>
              </a:spcAft>
              <a:buSzPts val="1560"/>
              <a:buChar char="❖"/>
            </a:pPr>
            <a:r>
              <a:rPr lang="en-US"/>
              <a:t>Project 7 Released, due Tuesday, June 1st</a:t>
            </a:r>
            <a:endParaRPr/>
          </a:p>
          <a:p>
            <a:pPr indent="0" lvl="0" marL="0" rtl="0" algn="l">
              <a:spcBef>
                <a:spcPts val="520"/>
              </a:spcBef>
              <a:spcAft>
                <a:spcPts val="0"/>
              </a:spcAft>
              <a:buNone/>
            </a:pPr>
            <a:r>
              <a:t/>
            </a:r>
            <a:endParaRPr b="1"/>
          </a:p>
        </p:txBody>
      </p:sp>
      <p:sp>
        <p:nvSpPr>
          <p:cNvPr id="454" name="Google Shape;454;p55"/>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3"/>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Operating System</a:t>
            </a:r>
            <a:endParaRPr/>
          </a:p>
        </p:txBody>
      </p:sp>
      <p:sp>
        <p:nvSpPr>
          <p:cNvPr id="107" name="Google Shape;107;p13"/>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Just another piece of software!</a:t>
            </a:r>
            <a:endParaRPr/>
          </a:p>
          <a:p>
            <a:pPr indent="-382269" lvl="1" marL="914400" rtl="0" algn="l">
              <a:spcBef>
                <a:spcPts val="0"/>
              </a:spcBef>
              <a:spcAft>
                <a:spcPts val="0"/>
              </a:spcAft>
              <a:buSzPts val="2420"/>
              <a:buChar char="○"/>
            </a:pPr>
            <a:r>
              <a:rPr lang="en-US"/>
              <a:t>A massive, complex piece of software</a:t>
            </a:r>
            <a:endParaRPr/>
          </a:p>
          <a:p>
            <a:pPr indent="-382269" lvl="1" marL="914400" rtl="0" algn="l">
              <a:spcBef>
                <a:spcPts val="0"/>
              </a:spcBef>
              <a:spcAft>
                <a:spcPts val="0"/>
              </a:spcAft>
              <a:buSzPts val="2420"/>
              <a:buChar char="○"/>
            </a:pPr>
            <a:r>
              <a:rPr lang="en-US"/>
              <a:t>In the end, uses the same machine language your code does</a:t>
            </a:r>
            <a:endParaRPr/>
          </a:p>
          <a:p>
            <a:pPr indent="0" lvl="0" marL="0" rtl="0" algn="l">
              <a:spcBef>
                <a:spcPts val="520"/>
              </a:spcBef>
              <a:spcAft>
                <a:spcPts val="0"/>
              </a:spcAft>
              <a:buNone/>
            </a:pPr>
            <a:r>
              <a:t/>
            </a:r>
            <a:endParaRPr/>
          </a:p>
          <a:p>
            <a:pPr indent="-327660" lvl="0" marL="457200" rtl="0" algn="l">
              <a:spcBef>
                <a:spcPts val="520"/>
              </a:spcBef>
              <a:spcAft>
                <a:spcPts val="0"/>
              </a:spcAft>
              <a:buSzPts val="1560"/>
              <a:buChar char="●"/>
            </a:pPr>
            <a:r>
              <a:rPr lang="en-US"/>
              <a:t>OS is more trusted than the rest of the software that runs on your computer</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User programs/applications “invoke” or “ask” the OS to perform operations they are not trusted or allowed to</a:t>
            </a:r>
            <a:endParaRPr/>
          </a:p>
          <a:p>
            <a:pPr indent="-382269" lvl="1" marL="914400" rtl="0" algn="l">
              <a:spcBef>
                <a:spcPts val="0"/>
              </a:spcBef>
              <a:spcAft>
                <a:spcPts val="0"/>
              </a:spcAft>
              <a:buSzPts val="2420"/>
              <a:buChar char="○"/>
            </a:pPr>
            <a:r>
              <a:rPr lang="en-US"/>
              <a:t>Means the OS has to be super secure!</a:t>
            </a:r>
            <a:endParaRPr/>
          </a:p>
        </p:txBody>
      </p:sp>
      <p:sp>
        <p:nvSpPr>
          <p:cNvPr id="108" name="Google Shape;108;p13"/>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4"/>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an OS?</a:t>
            </a:r>
            <a:endParaRPr/>
          </a:p>
        </p:txBody>
      </p:sp>
      <p:sp>
        <p:nvSpPr>
          <p:cNvPr id="115" name="Google Shape;115;p14"/>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Directly interacts with the hardware</a:t>
            </a:r>
            <a:endParaRPr/>
          </a:p>
          <a:p>
            <a:pPr indent="-394969" lvl="1" marL="914400" rtl="0" algn="l">
              <a:spcBef>
                <a:spcPts val="1000"/>
              </a:spcBef>
              <a:spcAft>
                <a:spcPts val="0"/>
              </a:spcAft>
              <a:buClr>
                <a:schemeClr val="hlink"/>
              </a:buClr>
              <a:buSzPts val="2620"/>
              <a:buChar char="○"/>
            </a:pPr>
            <a:r>
              <a:rPr lang="en-US" sz="2400"/>
              <a:t>Benefit: </a:t>
            </a:r>
            <a:r>
              <a:rPr b="1" lang="en-US" sz="2400"/>
              <a:t>Abstraction</a:t>
            </a:r>
            <a:endParaRPr b="1" sz="2400"/>
          </a:p>
          <a:p>
            <a:pPr indent="-332739" lvl="2" marL="1371600" rtl="0" algn="l">
              <a:spcBef>
                <a:spcPts val="0"/>
              </a:spcBef>
              <a:spcAft>
                <a:spcPts val="0"/>
              </a:spcAft>
              <a:buClr>
                <a:schemeClr val="hlink"/>
              </a:buClr>
              <a:buSzPts val="1640"/>
              <a:buChar char="■"/>
            </a:pPr>
            <a:r>
              <a:rPr lang="en-US" sz="2200"/>
              <a:t>Provides high-level functionality for messy hardware devices</a:t>
            </a:r>
            <a:endParaRPr sz="2200"/>
          </a:p>
          <a:p>
            <a:pPr indent="-332739" lvl="2" marL="1371600" rtl="0" algn="l">
              <a:spcBef>
                <a:spcPts val="0"/>
              </a:spcBef>
              <a:spcAft>
                <a:spcPts val="0"/>
              </a:spcAft>
              <a:buClr>
                <a:schemeClr val="hlink"/>
              </a:buClr>
              <a:buSzPts val="1640"/>
              <a:buChar char="■"/>
            </a:pPr>
            <a:r>
              <a:rPr lang="en-US" sz="2200"/>
              <a:t>OS must be ported to new hardware; but user-level programs can then be portable</a:t>
            </a:r>
            <a:endParaRPr sz="2200"/>
          </a:p>
          <a:p>
            <a:pPr indent="-394969" lvl="1" marL="914400" rtl="0" algn="l">
              <a:spcBef>
                <a:spcPts val="1000"/>
              </a:spcBef>
              <a:spcAft>
                <a:spcPts val="0"/>
              </a:spcAft>
              <a:buSzPts val="2620"/>
              <a:buChar char="○"/>
            </a:pPr>
            <a:r>
              <a:rPr lang="en-US" sz="2400"/>
              <a:t>Benefit: </a:t>
            </a:r>
            <a:r>
              <a:rPr b="1" lang="en-US" sz="2400"/>
              <a:t>Protection</a:t>
            </a:r>
            <a:endParaRPr b="1" sz="2400"/>
          </a:p>
          <a:p>
            <a:pPr indent="-332739" lvl="2" marL="1371600" rtl="0" algn="l">
              <a:spcBef>
                <a:spcPts val="0"/>
              </a:spcBef>
              <a:spcAft>
                <a:spcPts val="0"/>
              </a:spcAft>
              <a:buSzPts val="1640"/>
              <a:buChar char="■"/>
            </a:pPr>
            <a:r>
              <a:rPr lang="en-US" sz="2200"/>
              <a:t>OS is trusted to touch hardware; user-level programs are not</a:t>
            </a:r>
            <a:endParaRPr sz="2200"/>
          </a:p>
          <a:p>
            <a:pPr indent="-332739" lvl="2" marL="1371600" rtl="0" algn="l">
              <a:spcBef>
                <a:spcPts val="0"/>
              </a:spcBef>
              <a:spcAft>
                <a:spcPts val="0"/>
              </a:spcAft>
              <a:buSzPts val="1640"/>
              <a:buChar char="■"/>
            </a:pPr>
            <a:r>
              <a:rPr lang="en-US" sz="2200"/>
              <a:t>User-level programs cannot “break things”</a:t>
            </a:r>
            <a:endParaRPr sz="2200"/>
          </a:p>
          <a:p>
            <a:pPr indent="-332739" lvl="2" marL="1371600" rtl="0" algn="l">
              <a:spcBef>
                <a:spcPts val="0"/>
              </a:spcBef>
              <a:spcAft>
                <a:spcPts val="0"/>
              </a:spcAft>
              <a:buSzPts val="1640"/>
              <a:buChar char="■"/>
            </a:pPr>
            <a:r>
              <a:rPr lang="en-US" sz="2200"/>
              <a:t>Maintains security between programs and user accounts</a:t>
            </a:r>
            <a:endParaRPr sz="2200"/>
          </a:p>
        </p:txBody>
      </p:sp>
      <p:sp>
        <p:nvSpPr>
          <p:cNvPr id="116" name="Google Shape;116;p14"/>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5"/>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OS: Abstraction</a:t>
            </a:r>
            <a:endParaRPr/>
          </a:p>
        </p:txBody>
      </p:sp>
      <p:sp>
        <p:nvSpPr>
          <p:cNvPr id="123" name="Google Shape;123;p15"/>
          <p:cNvSpPr txBox="1"/>
          <p:nvPr>
            <p:ph idx="1" type="body"/>
          </p:nvPr>
        </p:nvSpPr>
        <p:spPr>
          <a:xfrm>
            <a:off x="396875" y="1362075"/>
            <a:ext cx="8366100" cy="4971900"/>
          </a:xfrm>
          <a:prstGeom prst="rect">
            <a:avLst/>
          </a:prstGeom>
        </p:spPr>
        <p:txBody>
          <a:bodyPr anchorCtr="0" anchor="t" bIns="45700" lIns="91425" spcFirstLastPara="1" rIns="91425" wrap="square" tIns="45700">
            <a:noAutofit/>
          </a:bodyPr>
          <a:lstStyle/>
          <a:p>
            <a:pPr indent="-327660" lvl="0" marL="457200" rtl="0" algn="l">
              <a:spcBef>
                <a:spcPts val="520"/>
              </a:spcBef>
              <a:spcAft>
                <a:spcPts val="0"/>
              </a:spcAft>
              <a:buSzPts val="1560"/>
              <a:buChar char="●"/>
            </a:pPr>
            <a:r>
              <a:rPr lang="en-US"/>
              <a:t>Many abstractions provided by real-world Operating Systems!</a:t>
            </a:r>
            <a:endParaRPr/>
          </a:p>
          <a:p>
            <a:pPr indent="-327660" lvl="0" marL="457200" rtl="0" algn="l">
              <a:spcBef>
                <a:spcPts val="1000"/>
              </a:spcBef>
              <a:spcAft>
                <a:spcPts val="0"/>
              </a:spcAft>
              <a:buSzPts val="1560"/>
              <a:buChar char="●"/>
            </a:pPr>
            <a:r>
              <a:rPr lang="en-US"/>
              <a:t>File System</a:t>
            </a:r>
            <a:endParaRPr/>
          </a:p>
          <a:p>
            <a:pPr indent="-382269" lvl="1" marL="914400" rtl="0" algn="l">
              <a:lnSpc>
                <a:spcPct val="115000"/>
              </a:lnSpc>
              <a:spcBef>
                <a:spcPts val="0"/>
              </a:spcBef>
              <a:spcAft>
                <a:spcPts val="0"/>
              </a:spcAft>
              <a:buSzPts val="2420"/>
              <a:buChar char="○"/>
            </a:pPr>
            <a:r>
              <a:rPr lang="en-US"/>
              <a:t>File contents = just bits in the “giant array” that is the </a:t>
            </a:r>
            <a:r>
              <a:rPr b="1" lang="en-US"/>
              <a:t>hard drive</a:t>
            </a:r>
            <a:r>
              <a:rPr lang="en-US"/>
              <a:t> (“permanent” storage, as opposed to temporary storage in RAM that disappears when computer is turned off).</a:t>
            </a:r>
            <a:endParaRPr/>
          </a:p>
          <a:p>
            <a:pPr indent="-382269" lvl="1" marL="914400" rtl="0" algn="l">
              <a:spcBef>
                <a:spcPts val="0"/>
              </a:spcBef>
              <a:spcAft>
                <a:spcPts val="0"/>
              </a:spcAft>
              <a:buSzPts val="2420"/>
              <a:buChar char="○"/>
            </a:pPr>
            <a:r>
              <a:rPr lang="en-US"/>
              <a:t>OS keeps a record of which ones fall into which “files”.</a:t>
            </a:r>
            <a:endParaRPr/>
          </a:p>
          <a:p>
            <a:pPr indent="-327660" lvl="0" marL="457200" rtl="0" algn="l">
              <a:spcBef>
                <a:spcPts val="0"/>
              </a:spcBef>
              <a:spcAft>
                <a:spcPts val="0"/>
              </a:spcAft>
              <a:buSzPts val="1560"/>
              <a:buChar char="●"/>
            </a:pPr>
            <a:r>
              <a:rPr lang="en-US"/>
              <a:t>Network Stack</a:t>
            </a:r>
            <a:endParaRPr/>
          </a:p>
          <a:p>
            <a:pPr indent="-382269" lvl="1" marL="914400" rtl="0" algn="l">
              <a:spcBef>
                <a:spcPts val="0"/>
              </a:spcBef>
              <a:spcAft>
                <a:spcPts val="0"/>
              </a:spcAft>
              <a:buSzPts val="2420"/>
              <a:buChar char="○"/>
            </a:pPr>
            <a:r>
              <a:rPr lang="en-US"/>
              <a:t>Communicating with network devices ≈ communicating with screen/keyboard memory map</a:t>
            </a:r>
            <a:endParaRPr/>
          </a:p>
          <a:p>
            <a:pPr indent="-382269" lvl="1" marL="914400" rtl="0" algn="l">
              <a:spcBef>
                <a:spcPts val="0"/>
              </a:spcBef>
              <a:spcAft>
                <a:spcPts val="0"/>
              </a:spcAft>
              <a:buSzPts val="2420"/>
              <a:buChar char="○"/>
            </a:pPr>
            <a:r>
              <a:rPr lang="en-US"/>
              <a:t>OS handles messy, time-sensitive protocols</a:t>
            </a:r>
            <a:endParaRPr/>
          </a:p>
          <a:p>
            <a:pPr indent="-327660" lvl="0" marL="457200" rtl="0" algn="l">
              <a:spcBef>
                <a:spcPts val="0"/>
              </a:spcBef>
              <a:spcAft>
                <a:spcPts val="0"/>
              </a:spcAft>
              <a:buSzPts val="1560"/>
              <a:buChar char="●"/>
            </a:pPr>
            <a:r>
              <a:rPr lang="en-US"/>
              <a:t>Processes</a:t>
            </a:r>
            <a:endParaRPr/>
          </a:p>
          <a:p>
            <a:pPr indent="-382269" lvl="1" marL="914400" rtl="0" algn="l">
              <a:spcBef>
                <a:spcPts val="0"/>
              </a:spcBef>
              <a:spcAft>
                <a:spcPts val="0"/>
              </a:spcAft>
              <a:buSzPts val="2420"/>
              <a:buChar char="○"/>
            </a:pPr>
            <a:r>
              <a:rPr lang="en-US"/>
              <a:t>Only one process can run at once on a CPU</a:t>
            </a:r>
            <a:endParaRPr/>
          </a:p>
          <a:p>
            <a:pPr indent="-382269" lvl="1" marL="914400" rtl="0" algn="l">
              <a:spcBef>
                <a:spcPts val="0"/>
              </a:spcBef>
              <a:spcAft>
                <a:spcPts val="0"/>
              </a:spcAft>
              <a:buSzPts val="2420"/>
              <a:buChar char="○"/>
            </a:pPr>
            <a:r>
              <a:rPr lang="en-US"/>
              <a:t>OS switches very quickly, illusion of running both “at once”</a:t>
            </a:r>
            <a:endParaRPr/>
          </a:p>
        </p:txBody>
      </p:sp>
      <p:sp>
        <p:nvSpPr>
          <p:cNvPr id="124" name="Google Shape;124;p15"/>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OS: Protection </a:t>
            </a:r>
            <a:endParaRPr/>
          </a:p>
        </p:txBody>
      </p:sp>
      <p:sp>
        <p:nvSpPr>
          <p:cNvPr id="131" name="Google Shape;131;p16"/>
          <p:cNvSpPr txBox="1"/>
          <p:nvPr>
            <p:ph idx="1" type="body"/>
          </p:nvPr>
        </p:nvSpPr>
        <p:spPr>
          <a:xfrm>
            <a:off x="396875" y="1362075"/>
            <a:ext cx="8366100" cy="4971900"/>
          </a:xfrm>
          <a:prstGeom prst="rect">
            <a:avLst/>
          </a:prstGeom>
        </p:spPr>
        <p:txBody>
          <a:bodyPr anchorCtr="0" anchor="t" bIns="45700" lIns="91425" spcFirstLastPara="1" rIns="91425" wrap="square" tIns="45700">
            <a:normAutofit lnSpcReduction="10000"/>
          </a:bodyPr>
          <a:lstStyle/>
          <a:p>
            <a:pPr indent="-327660" lvl="0" marL="457200" rtl="0" algn="l">
              <a:spcBef>
                <a:spcPts val="520"/>
              </a:spcBef>
              <a:spcAft>
                <a:spcPts val="0"/>
              </a:spcAft>
              <a:buSzPts val="1560"/>
              <a:buChar char="●"/>
            </a:pPr>
            <a:r>
              <a:rPr lang="en-US"/>
              <a:t>The CPU has different “privilege” levels when it is executing (controlled by a register on the CPU)</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OS code and memory can only be executed by an OS privilege level</a:t>
            </a:r>
            <a:endParaRPr/>
          </a:p>
          <a:p>
            <a:pPr indent="-382269" lvl="1" marL="914400" rtl="0" algn="l">
              <a:spcBef>
                <a:spcPts val="0"/>
              </a:spcBef>
              <a:spcAft>
                <a:spcPts val="0"/>
              </a:spcAft>
              <a:buSzPts val="2420"/>
              <a:buChar char="○"/>
            </a:pPr>
            <a:r>
              <a:rPr lang="en-US"/>
              <a:t>Your applications run at a lower level and cannot access OS code and memory</a:t>
            </a:r>
            <a:endParaRPr/>
          </a:p>
          <a:p>
            <a:pPr indent="0" lvl="0" marL="457200" rtl="0" algn="l">
              <a:spcBef>
                <a:spcPts val="520"/>
              </a:spcBef>
              <a:spcAft>
                <a:spcPts val="0"/>
              </a:spcAft>
              <a:buNone/>
            </a:pPr>
            <a:r>
              <a:t/>
            </a:r>
            <a:endParaRPr/>
          </a:p>
          <a:p>
            <a:pPr indent="-327660" lvl="0" marL="457200" rtl="0" algn="l">
              <a:spcBef>
                <a:spcPts val="520"/>
              </a:spcBef>
              <a:spcAft>
                <a:spcPts val="0"/>
              </a:spcAft>
              <a:buSzPts val="1560"/>
              <a:buChar char="●"/>
            </a:pPr>
            <a:r>
              <a:rPr lang="en-US"/>
              <a:t>This helps prevent applications from crashing your entire system</a:t>
            </a:r>
            <a:endParaRPr/>
          </a:p>
          <a:p>
            <a:pPr indent="-382269" lvl="1" marL="914400" rtl="0" algn="l">
              <a:spcBef>
                <a:spcPts val="0"/>
              </a:spcBef>
              <a:spcAft>
                <a:spcPts val="0"/>
              </a:spcAft>
              <a:buSzPts val="2420"/>
              <a:buChar char="○"/>
            </a:pPr>
            <a:r>
              <a:rPr lang="en-US"/>
              <a:t>For example, if your web browser crashes, usually it doesn’t crash your entire computer!</a:t>
            </a:r>
            <a:endParaRPr/>
          </a:p>
          <a:p>
            <a:pPr indent="-382269" lvl="1" marL="914400" rtl="0" algn="l">
              <a:spcBef>
                <a:spcPts val="0"/>
              </a:spcBef>
              <a:spcAft>
                <a:spcPts val="0"/>
              </a:spcAft>
              <a:buSzPts val="2420"/>
              <a:buChar char="○"/>
            </a:pPr>
            <a:r>
              <a:rPr lang="en-US"/>
              <a:t>Also helpful for security purposes</a:t>
            </a:r>
            <a:endParaRPr/>
          </a:p>
        </p:txBody>
      </p:sp>
      <p:sp>
        <p:nvSpPr>
          <p:cNvPr id="132" name="Google Shape;132;p16"/>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ph type="title"/>
          </p:nvPr>
        </p:nvSpPr>
        <p:spPr>
          <a:xfrm>
            <a:off x="357018" y="435678"/>
            <a:ext cx="8406000" cy="762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OS: Processes</a:t>
            </a:r>
            <a:endParaRPr/>
          </a:p>
        </p:txBody>
      </p:sp>
      <p:sp>
        <p:nvSpPr>
          <p:cNvPr id="139" name="Google Shape;139;p17"/>
          <p:cNvSpPr txBox="1"/>
          <p:nvPr>
            <p:ph idx="1" type="body"/>
          </p:nvPr>
        </p:nvSpPr>
        <p:spPr>
          <a:xfrm>
            <a:off x="396875" y="1362075"/>
            <a:ext cx="8366100" cy="4971900"/>
          </a:xfrm>
          <a:prstGeom prst="rect">
            <a:avLst/>
          </a:prstGeom>
        </p:spPr>
        <p:txBody>
          <a:bodyPr anchorCtr="0" anchor="t" bIns="45700" lIns="91425" spcFirstLastPara="1" rIns="91425" wrap="square" tIns="45700">
            <a:normAutofit fontScale="85000" lnSpcReduction="20000"/>
          </a:bodyPr>
          <a:lstStyle/>
          <a:p>
            <a:pPr indent="-312801" lvl="0" marL="457200" rtl="0" algn="l">
              <a:spcBef>
                <a:spcPts val="520"/>
              </a:spcBef>
              <a:spcAft>
                <a:spcPts val="0"/>
              </a:spcAft>
              <a:buSzPct val="60000"/>
              <a:buChar char="●"/>
            </a:pPr>
            <a:r>
              <a:rPr lang="en-US"/>
              <a:t>A “process” is an application running on your computer!</a:t>
            </a:r>
            <a:endParaRPr/>
          </a:p>
          <a:p>
            <a:pPr indent="-359219" lvl="1" marL="914400" rtl="0" algn="l">
              <a:spcBef>
                <a:spcPts val="0"/>
              </a:spcBef>
              <a:spcAft>
                <a:spcPts val="0"/>
              </a:spcAft>
              <a:buSzPct val="110000"/>
              <a:buChar char="○"/>
            </a:pPr>
            <a:r>
              <a:rPr lang="en-US"/>
              <a:t>e.g. your web browser, terminal, word, etc.</a:t>
            </a:r>
            <a:endParaRPr/>
          </a:p>
          <a:p>
            <a:pPr indent="0" lvl="0" marL="914400" rtl="0" algn="l">
              <a:spcBef>
                <a:spcPts val="520"/>
              </a:spcBef>
              <a:spcAft>
                <a:spcPts val="0"/>
              </a:spcAft>
              <a:buNone/>
            </a:pPr>
            <a:r>
              <a:t/>
            </a:r>
            <a:endParaRPr/>
          </a:p>
          <a:p>
            <a:pPr indent="-312801" lvl="0" marL="457200" rtl="0" algn="l">
              <a:spcBef>
                <a:spcPts val="520"/>
              </a:spcBef>
              <a:spcAft>
                <a:spcPts val="0"/>
              </a:spcAft>
              <a:buSzPct val="60000"/>
              <a:buChar char="●"/>
            </a:pPr>
            <a:r>
              <a:rPr lang="en-US" sz="2600"/>
              <a:t>Each application instance is contained in one or more processes</a:t>
            </a:r>
            <a:endParaRPr sz="2600"/>
          </a:p>
          <a:p>
            <a:pPr indent="0" lvl="0" marL="457200" rtl="0" algn="l">
              <a:spcBef>
                <a:spcPts val="520"/>
              </a:spcBef>
              <a:spcAft>
                <a:spcPts val="0"/>
              </a:spcAft>
              <a:buNone/>
            </a:pPr>
            <a:r>
              <a:t/>
            </a:r>
            <a:endParaRPr/>
          </a:p>
          <a:p>
            <a:pPr indent="-312801" lvl="0" marL="457200" rtl="0" algn="l">
              <a:spcBef>
                <a:spcPts val="520"/>
              </a:spcBef>
              <a:spcAft>
                <a:spcPts val="0"/>
              </a:spcAft>
              <a:buSzPct val="60000"/>
              <a:buChar char="●"/>
            </a:pPr>
            <a:r>
              <a:rPr lang="en-US"/>
              <a:t>The OS manages these processes!</a:t>
            </a:r>
            <a:endParaRPr/>
          </a:p>
          <a:p>
            <a:pPr indent="0" lvl="0" marL="457200" rtl="0" algn="l">
              <a:spcBef>
                <a:spcPts val="520"/>
              </a:spcBef>
              <a:spcAft>
                <a:spcPts val="0"/>
              </a:spcAft>
              <a:buNone/>
            </a:pPr>
            <a:r>
              <a:t/>
            </a:r>
            <a:endParaRPr/>
          </a:p>
          <a:p>
            <a:pPr indent="-312801" lvl="0" marL="457200" rtl="0" algn="l">
              <a:spcBef>
                <a:spcPts val="520"/>
              </a:spcBef>
              <a:spcAft>
                <a:spcPts val="0"/>
              </a:spcAft>
              <a:buSzPct val="60000"/>
              <a:buChar char="●"/>
            </a:pPr>
            <a:r>
              <a:rPr lang="en-US"/>
              <a:t>Multiple processes are “running” at the same time, but it’s really just the OS switching super fast between them (faster than the eye can see)</a:t>
            </a:r>
            <a:endParaRPr/>
          </a:p>
          <a:p>
            <a:pPr indent="0" lvl="0" marL="0" rtl="0" algn="l">
              <a:spcBef>
                <a:spcPts val="520"/>
              </a:spcBef>
              <a:spcAft>
                <a:spcPts val="0"/>
              </a:spcAft>
              <a:buNone/>
            </a:pPr>
            <a:r>
              <a:t/>
            </a:r>
            <a:endParaRPr/>
          </a:p>
          <a:p>
            <a:pPr indent="-312801" lvl="0" marL="457200" rtl="0" algn="l">
              <a:spcBef>
                <a:spcPts val="520"/>
              </a:spcBef>
              <a:spcAft>
                <a:spcPts val="0"/>
              </a:spcAft>
              <a:buSzPct val="60000"/>
              <a:buChar char="●"/>
            </a:pPr>
            <a:r>
              <a:rPr lang="en-US"/>
              <a:t>A process only has access to its memory, and cannot access the memory of other processes</a:t>
            </a:r>
            <a:endParaRPr/>
          </a:p>
          <a:p>
            <a:pPr indent="-359219" lvl="1" marL="914400" rtl="0" algn="l">
              <a:spcBef>
                <a:spcPts val="0"/>
              </a:spcBef>
              <a:spcAft>
                <a:spcPts val="0"/>
              </a:spcAft>
              <a:buSzPct val="110000"/>
              <a:buChar char="○"/>
            </a:pPr>
            <a:r>
              <a:rPr lang="en-US"/>
              <a:t>This is helpful because if one process crashes or is malicious, it makes it more difficult to crash or corrupt other processes too</a:t>
            </a:r>
            <a:endParaRPr/>
          </a:p>
        </p:txBody>
      </p:sp>
      <p:sp>
        <p:nvSpPr>
          <p:cNvPr id="140" name="Google Shape;140;p17"/>
          <p:cNvSpPr txBox="1"/>
          <p:nvPr>
            <p:ph idx="12" type="sldNum"/>
          </p:nvPr>
        </p:nvSpPr>
        <p:spPr>
          <a:xfrm>
            <a:off x="8534400" y="6492240"/>
            <a:ext cx="6096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WTheme-333-Sp18">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