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5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</p:sldIdLst>
  <p:sldSz cy="6858000" cx="9144000"/>
  <p:notesSz cx="9601200" cy="7315200"/>
  <p:embeddedFontLst>
    <p:embeddedFont>
      <p:font typeface="Arial Narrow"/>
      <p:regular r:id="rId44"/>
      <p:bold r:id="rId45"/>
      <p:italic r:id="rId46"/>
      <p:boldItalic r:id="rId4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20" Type="http://schemas.openxmlformats.org/officeDocument/2006/relationships/slide" Target="slides/slide16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22" Type="http://schemas.openxmlformats.org/officeDocument/2006/relationships/slide" Target="slides/slide18.xml"/><Relationship Id="rId44" Type="http://schemas.openxmlformats.org/officeDocument/2006/relationships/font" Target="fonts/ArialNarrow-regular.fntdata"/><Relationship Id="rId21" Type="http://schemas.openxmlformats.org/officeDocument/2006/relationships/slide" Target="slides/slide17.xml"/><Relationship Id="rId43" Type="http://schemas.openxmlformats.org/officeDocument/2006/relationships/slide" Target="slides/slide39.xml"/><Relationship Id="rId24" Type="http://schemas.openxmlformats.org/officeDocument/2006/relationships/slide" Target="slides/slide20.xml"/><Relationship Id="rId46" Type="http://schemas.openxmlformats.org/officeDocument/2006/relationships/font" Target="fonts/ArialNarrow-italic.fntdata"/><Relationship Id="rId23" Type="http://schemas.openxmlformats.org/officeDocument/2006/relationships/slide" Target="slides/slide19.xml"/><Relationship Id="rId45" Type="http://schemas.openxmlformats.org/officeDocument/2006/relationships/font" Target="fonts/ArialNarrow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47" Type="http://schemas.openxmlformats.org/officeDocument/2006/relationships/font" Target="fonts/ArialNarrow-boldItalic.fntdata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37" Type="http://schemas.openxmlformats.org/officeDocument/2006/relationships/slide" Target="slides/slide33.xml"/><Relationship Id="rId14" Type="http://schemas.openxmlformats.org/officeDocument/2006/relationships/slide" Target="slides/slide10.xml"/><Relationship Id="rId36" Type="http://schemas.openxmlformats.org/officeDocument/2006/relationships/slide" Target="slides/slide32.xml"/><Relationship Id="rId17" Type="http://schemas.openxmlformats.org/officeDocument/2006/relationships/slide" Target="slides/slide13.xml"/><Relationship Id="rId39" Type="http://schemas.openxmlformats.org/officeDocument/2006/relationships/slide" Target="slides/slide35.xml"/><Relationship Id="rId16" Type="http://schemas.openxmlformats.org/officeDocument/2006/relationships/slide" Target="slides/slide12.xml"/><Relationship Id="rId38" Type="http://schemas.openxmlformats.org/officeDocument/2006/relationships/slide" Target="slides/slide34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/>
          <p:nvPr>
            <p:ph idx="1" type="body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2" name="Google Shape;52;p1:notes"/>
          <p:cNvSpPr/>
          <p:nvPr>
            <p:ph idx="2" type="sldImg"/>
          </p:nvPr>
        </p:nvSpPr>
        <p:spPr>
          <a:xfrm>
            <a:off x="3155950" y="914400"/>
            <a:ext cx="3289300" cy="24685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da8fedb706_0_628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da8fedb706_0_628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gda8fedb706_0_628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da8fedb706_0_5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da8fedb706_0_5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…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But first, let’s take a step back and think about context</a:t>
            </a:r>
            <a:endParaRPr/>
          </a:p>
        </p:txBody>
      </p:sp>
      <p:sp>
        <p:nvSpPr>
          <p:cNvPr id="180" name="Google Shape;180;gda8fedb706_0_5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da8fedb706_0_7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da8fedb706_0_7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gda8fedb706_0_72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da8fedb706_0_98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da8fedb706_0_98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gda8fedb706_0_98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da8fedb706_0_11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da8fedb706_0_11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Q: What do you notice? Why do you think the computer would do it this way?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/>
              <a:t>MODULARITY</a:t>
            </a:r>
            <a:endParaRPr/>
          </a:p>
        </p:txBody>
      </p:sp>
      <p:sp>
        <p:nvSpPr>
          <p:cNvPr id="244" name="Google Shape;244;gda8fedb706_0_116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da8fedb706_0_13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da8fedb706_0_13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gda8fedb706_0_13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da8fedb706_0_16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da8fedb706_0_16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1" name="Google Shape;291;gda8fedb706_0_16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da8fedb706_0_19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da8fedb706_0_19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gda8fedb706_0_192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da8fedb706_0_21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Google Shape;347;gda8fedb706_0_21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gda8fedb706_0_216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da8fedb706_0_24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da8fedb706_0_24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gda8fedb706_0_24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53d6a7667_0_79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53d6a7667_0_79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g853d6a7667_0_792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gda8fedb706_0_27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" name="Google Shape;404;gda8fedb706_0_27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gda8fedb706_0_27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gda8fedb706_0_288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2" name="Google Shape;422;gda8fedb706_0_288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3" name="Google Shape;423;gda8fedb706_0_288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gda8fedb706_0_63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9" name="Google Shape;429;gda8fedb706_0_63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gda8fedb706_0_63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da8fedb706_0_32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7" name="Google Shape;437;gda8fedb706_0_32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gda8fedb706_0_322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gda8fedb706_0_329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5" name="Google Shape;445;gda8fedb706_0_329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gda8fedb706_0_329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gda8fedb706_0_33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3" name="Google Shape;453;gda8fedb706_0_33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4" name="Google Shape;454;gda8fedb706_0_336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da8fedb706_0_349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" name="Google Shape;467;gda8fedb706_0_349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gda8fedb706_0_349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gda8fedb706_0_38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6" name="Google Shape;506;gda8fedb706_0_38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gda8fedb706_0_38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3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gda8fedb706_0_40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5" name="Google Shape;515;gda8fedb706_0_40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6" name="Google Shape;516;gda8fedb706_0_402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da8fedb706_0_41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da8fedb706_0_41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0" name="Google Shape;530;gda8fedb706_0_41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da8fedb706_0_67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da8fedb706_0_67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gda8fedb706_0_67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4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gda8fedb706_0_431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Google Shape;546;gda8fedb706_0_431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7" name="Google Shape;547;gda8fedb706_0_431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gda8fedb706_0_44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2" name="Google Shape;562;gda8fedb706_0_44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3" name="Google Shape;563;gda8fedb706_0_446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gda8fedb706_0_529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9" name="Google Shape;579;gda8fedb706_0_529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0" name="Google Shape;580;gda8fedb706_0_529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da8fedb706_0_66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da8fedb706_0_66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8" name="Google Shape;588;gda8fedb706_0_663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da8fedb706_0_642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5" name="Google Shape;595;gda8fedb706_0_642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6" name="Google Shape;596;gda8fedb706_0_642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gda8fedb706_0_60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3" name="Google Shape;603;gda8fedb706_0_60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4" name="Google Shape;604;gda8fedb706_0_60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gda8fedb706_0_649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1" name="Google Shape;611;gda8fedb706_0_649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2" name="Google Shape;612;gda8fedb706_0_649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7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gd9cbfe6047_0_0:notes"/>
          <p:cNvSpPr txBox="1"/>
          <p:nvPr>
            <p:ph idx="12" type="sldNum"/>
          </p:nvPr>
        </p:nvSpPr>
        <p:spPr>
          <a:xfrm>
            <a:off x="5437203" y="6948229"/>
            <a:ext cx="4161600" cy="365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400" lIns="90825" spcFirstLastPara="1" rIns="90825" wrap="square" tIns="454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2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23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9" name="Google Shape;619;gd9cbfe6047_0_0:notes"/>
          <p:cNvSpPr/>
          <p:nvPr>
            <p:ph idx="2" type="sldImg"/>
          </p:nvPr>
        </p:nvSpPr>
        <p:spPr>
          <a:xfrm>
            <a:off x="1598003" y="539068"/>
            <a:ext cx="6427200" cy="2762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0" name="Google Shape;620;gd9cbfe6047_0_0:notes"/>
          <p:cNvSpPr txBox="1"/>
          <p:nvPr>
            <p:ph idx="1" type="body"/>
          </p:nvPr>
        </p:nvSpPr>
        <p:spPr>
          <a:xfrm>
            <a:off x="1254419" y="3481988"/>
            <a:ext cx="7110900" cy="3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350" lIns="90700" spcFirstLastPara="1" rIns="90700" wrap="square" tIns="453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https://docs.google.com/forms/d/1uMO2w3jczAqWv_je0ZCsqtOT7pBS5IdpDcj9k8Iacmg/edit?usp=drive_web</a:t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5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gda8fedb706_0_656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7" name="Google Shape;627;gda8fedb706_0_656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8" name="Google Shape;628;gda8fedb706_0_656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3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gd993c689f8_0_0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5" name="Google Shape;635;gd993c689f8_0_0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36" name="Google Shape;636;gd993c689f8_0_0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da8fedb706_0_1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da8fedb706_0_1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gda8fedb706_0_1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805d476e0b_0_268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805d476e0b_0_268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g805d476e0b_0_268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805d476e0b_0_275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805d476e0b_0_275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g805d476e0b_0_275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da8fedb706_0_577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da8fedb706_0_577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da8fedb706_0_577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da8fedb706_0_584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da8fedb706_0_584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gda8fedb706_0_584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da8fedb706_0_593:notes"/>
          <p:cNvSpPr/>
          <p:nvPr>
            <p:ph idx="2" type="sldImg"/>
          </p:nvPr>
        </p:nvSpPr>
        <p:spPr>
          <a:xfrm>
            <a:off x="3155950" y="914400"/>
            <a:ext cx="3289200" cy="246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da8fedb706_0_593:notes"/>
          <p:cNvSpPr txBox="1"/>
          <p:nvPr>
            <p:ph idx="1" type="body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gda8fedb706_0_593:notes"/>
          <p:cNvSpPr txBox="1"/>
          <p:nvPr>
            <p:ph idx="12" type="sldNum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/>
          <p:nvPr/>
        </p:nvSpPr>
        <p:spPr>
          <a:xfrm>
            <a:off x="0" y="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algn="tl" flip="none" tx="0" sx="80000" ty="0" sy="80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b="0" i="0" sz="20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"/>
          <p:cNvSpPr txBox="1"/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" type="subTitle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b="0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"/>
          <p:cNvSpPr txBox="1"/>
          <p:nvPr/>
        </p:nvSpPr>
        <p:spPr>
          <a:xfrm>
            <a:off x="685800" y="1330960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 B </a:t>
            </a: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Spring 2021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/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" type="body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 b="0" sz="2600"/>
            </a:lvl1pPr>
            <a:lvl2pPr indent="-382269" lvl="1" marL="9144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 sz="22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357762" y="438912"/>
            <a:ext cx="8405238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2 Content">
  <p:cSld name="Title and 2 Conte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357018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b="0" sz="2800"/>
            </a:lvl1pPr>
            <a:lvl2pPr indent="-3962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" name="Google Shape;35;p5"/>
          <p:cNvSpPr txBox="1"/>
          <p:nvPr>
            <p:ph idx="2" type="body"/>
          </p:nvPr>
        </p:nvSpPr>
        <p:spPr>
          <a:xfrm>
            <a:off x="4648200" y="1362075"/>
            <a:ext cx="4114800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528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Char char="❖"/>
              <a:defRPr b="0" sz="2800"/>
            </a:lvl1pPr>
            <a:lvl2pPr indent="-39624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40"/>
              <a:buChar char="▪"/>
              <a:defRPr sz="24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llEverywhere">
  <p:cSld name="PollEverywher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" name="Google Shape;41;p7"/>
          <p:cNvSpPr/>
          <p:nvPr/>
        </p:nvSpPr>
        <p:spPr>
          <a:xfrm>
            <a:off x="0" y="206019"/>
            <a:ext cx="9144000" cy="1063981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2" name="Google Shape;42;p7"/>
          <p:cNvSpPr/>
          <p:nvPr/>
        </p:nvSpPr>
        <p:spPr>
          <a:xfrm>
            <a:off x="6072845" y="540630"/>
            <a:ext cx="2829602" cy="479667"/>
          </a:xfrm>
          <a:prstGeom prst="roundRect">
            <a:avLst>
              <a:gd fmla="val 16667" name="adj"/>
            </a:avLst>
          </a:prstGeom>
          <a:solidFill>
            <a:srgbClr val="714EA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pollev.com/cse390b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396875" y="1543855"/>
            <a:ext cx="8366125" cy="47902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 b="0" sz="2600"/>
            </a:lvl1pPr>
            <a:lvl2pPr indent="-382269" lvl="1" marL="91440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Char char="▪"/>
              <a:defRPr sz="2200"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pic>
        <p:nvPicPr>
          <p:cNvPr id="44" name="Google Shape;44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66650" y="337100"/>
            <a:ext cx="3816475" cy="88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377540" y="423282"/>
            <a:ext cx="83889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i="0">
                <a:solidFill>
                  <a:srgbClr val="00000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" type="body"/>
          </p:nvPr>
        </p:nvSpPr>
        <p:spPr>
          <a:xfrm>
            <a:off x="457200" y="1577340"/>
            <a:ext cx="397764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indent="-35433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2" type="body"/>
          </p:nvPr>
        </p:nvSpPr>
        <p:spPr>
          <a:xfrm>
            <a:off x="4709160" y="1577340"/>
            <a:ext cx="397764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2766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  <a:defRPr/>
            </a:lvl1pPr>
            <a:lvl2pPr indent="-35433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980"/>
              <a:buChar char="▪"/>
              <a:defRPr/>
            </a:lvl2pPr>
            <a:lvl3pPr indent="-320039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9525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  <a:defRPr b="0" i="0" sz="1050" u="none" cap="none" strike="noStrik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9525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Slide </a:t>
            </a: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766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b="1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2269" lvl="1" marL="9144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Noto Sans Symbols"/>
              <a:buChar char="▪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1" i="0" sz="1200" u="none" cap="none" strike="noStrik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"/>
          <p:cNvSpPr txBox="1"/>
          <p:nvPr/>
        </p:nvSpPr>
        <p:spPr>
          <a:xfrm>
            <a:off x="7280200" y="27425"/>
            <a:ext cx="18639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91425" spcFirstLastPara="1" rIns="91425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</a:t>
            </a: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Spring 2021</a:t>
            </a:r>
            <a:endParaRPr b="0" i="0" sz="11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1"/>
          <p:cNvSpPr txBox="1"/>
          <p:nvPr/>
        </p:nvSpPr>
        <p:spPr>
          <a:xfrm>
            <a:off x="2886136" y="27424"/>
            <a:ext cx="33876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91425" spcFirstLastPara="1" rIns="91425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L1</a:t>
            </a: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b="0" i="0" lang="en-US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Compiler Part II &amp; Social Computing Reflection II </a:t>
            </a:r>
            <a:endParaRPr b="0" i="0" sz="11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ctrTitle"/>
          </p:nvPr>
        </p:nvSpPr>
        <p:spPr>
          <a:xfrm>
            <a:off x="685800" y="2043575"/>
            <a:ext cx="8281500" cy="14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Compiler Part II, Social Computing Reflection II</a:t>
            </a:r>
            <a:br>
              <a:rPr lang="en-US"/>
            </a:br>
            <a:br>
              <a:rPr lang="en-US"/>
            </a:br>
            <a:r>
              <a:rPr b="0" i="1" lang="en-US" sz="3000"/>
              <a:t> </a:t>
            </a:r>
            <a:endParaRPr b="0" i="1" sz="3000"/>
          </a:p>
        </p:txBody>
      </p:sp>
      <p:sp>
        <p:nvSpPr>
          <p:cNvPr id="55" name="Google Shape;55;p9"/>
          <p:cNvSpPr txBox="1"/>
          <p:nvPr>
            <p:ph idx="1" type="subTitle"/>
          </p:nvPr>
        </p:nvSpPr>
        <p:spPr>
          <a:xfrm>
            <a:off x="685800" y="5305949"/>
            <a:ext cx="7772400" cy="1140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/>
              <a:t>Compiler Code Analysis and Generation, Social Computing Reflection II, TA Feedback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 sz="16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i="1" lang="en-US" sz="1200">
                <a:solidFill>
                  <a:srgbClr val="666666"/>
                </a:solidFill>
              </a:rPr>
              <a:t>Significant material adapted from www.nand2tetris.org. © Noam Nisan and Shimon Schocken.</a:t>
            </a:r>
            <a:endParaRPr i="1" sz="1200"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8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175" name="Google Shape;175;p18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Reading Review and Q&amp;A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Compiler Code Generation</a:t>
            </a:r>
            <a:endParaRPr b="1">
              <a:solidFill>
                <a:srgbClr val="4B2A85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7 Tools Demo/Practice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Social Computing Reflection II Discussion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TA Feedback Form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Reminders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8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9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Code Generation: The Task</a:t>
            </a:r>
            <a:endParaRPr/>
          </a:p>
        </p:txBody>
      </p:sp>
      <p:sp>
        <p:nvSpPr>
          <p:cNvPr id="183" name="Google Shape;183;p19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4" name="Google Shape;184;p19"/>
          <p:cNvSpPr/>
          <p:nvPr/>
        </p:nvSpPr>
        <p:spPr>
          <a:xfrm>
            <a:off x="1398750" y="140445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9"/>
          <p:cNvSpPr/>
          <p:nvPr/>
        </p:nvSpPr>
        <p:spPr>
          <a:xfrm>
            <a:off x="2154150" y="1644675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PLUS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6" name="Google Shape;186;p19"/>
          <p:cNvSpPr/>
          <p:nvPr/>
        </p:nvSpPr>
        <p:spPr>
          <a:xfrm>
            <a:off x="1588750" y="240672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7" name="Google Shape;187;p19"/>
          <p:cNvSpPr/>
          <p:nvPr/>
        </p:nvSpPr>
        <p:spPr>
          <a:xfrm>
            <a:off x="2825750" y="2406675"/>
            <a:ext cx="8880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NUM(3)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188" name="Google Shape;188;p19"/>
          <p:cNvCxnSpPr>
            <a:stCxn id="186" idx="0"/>
            <a:endCxn id="185" idx="2"/>
          </p:cNvCxnSpPr>
          <p:nvPr/>
        </p:nvCxnSpPr>
        <p:spPr>
          <a:xfrm flipH="1" rot="10800000">
            <a:off x="1994950" y="1929725"/>
            <a:ext cx="6513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9" name="Google Shape;189;p19"/>
          <p:cNvCxnSpPr>
            <a:stCxn id="187" idx="0"/>
            <a:endCxn id="185" idx="2"/>
          </p:cNvCxnSpPr>
          <p:nvPr/>
        </p:nvCxnSpPr>
        <p:spPr>
          <a:xfrm rot="10800000">
            <a:off x="2646050" y="1929675"/>
            <a:ext cx="6237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0" name="Google Shape;190;p19"/>
          <p:cNvSpPr txBox="1"/>
          <p:nvPr/>
        </p:nvSpPr>
        <p:spPr>
          <a:xfrm>
            <a:off x="1782875" y="198563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91" name="Google Shape;191;p19"/>
          <p:cNvSpPr txBox="1"/>
          <p:nvPr/>
        </p:nvSpPr>
        <p:spPr>
          <a:xfrm>
            <a:off x="2954075" y="198562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92" name="Google Shape;192;p19"/>
          <p:cNvSpPr/>
          <p:nvPr/>
        </p:nvSpPr>
        <p:spPr>
          <a:xfrm>
            <a:off x="5250450" y="1668450"/>
            <a:ext cx="2155500" cy="1186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@2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@3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D=D+A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6FA8DC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>
              <a:solidFill>
                <a:srgbClr val="6FA8D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9"/>
          <p:cNvSpPr txBox="1"/>
          <p:nvPr>
            <p:ph idx="1" type="body"/>
          </p:nvPr>
        </p:nvSpPr>
        <p:spPr>
          <a:xfrm>
            <a:off x="388950" y="3633325"/>
            <a:ext cx="8366100" cy="30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Convert the AST into </a:t>
            </a:r>
            <a:r>
              <a:rPr b="1" lang="en-US"/>
              <a:t>target language code</a:t>
            </a:r>
            <a:r>
              <a:rPr lang="en-US"/>
              <a:t> that produces the same result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The tricky bit: do it automatically for all possible arrangements of code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To stay sane, we’ll break the task down: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Generate code </a:t>
            </a:r>
            <a:r>
              <a:rPr i="1" lang="en-US"/>
              <a:t>for each node type</a:t>
            </a:r>
            <a:r>
              <a:rPr lang="en-US"/>
              <a:t> in the AST</a:t>
            </a:r>
            <a:endParaRPr/>
          </a:p>
        </p:txBody>
      </p:sp>
      <p:sp>
        <p:nvSpPr>
          <p:cNvPr id="194" name="Google Shape;194;p19"/>
          <p:cNvSpPr/>
          <p:nvPr/>
        </p:nvSpPr>
        <p:spPr>
          <a:xfrm>
            <a:off x="4242588" y="1965450"/>
            <a:ext cx="658800" cy="5925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B7B7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0" name="Google Shape;200;p20"/>
          <p:cNvCxnSpPr/>
          <p:nvPr/>
        </p:nvCxnSpPr>
        <p:spPr>
          <a:xfrm>
            <a:off x="0" y="2453025"/>
            <a:ext cx="2121900" cy="0"/>
          </a:xfrm>
          <a:prstGeom prst="straightConnector1">
            <a:avLst/>
          </a:prstGeom>
          <a:noFill/>
          <a:ln cap="flat" cmpd="sng" w="19050">
            <a:solidFill>
              <a:srgbClr val="999999"/>
            </a:solidFill>
            <a:prstDash val="solid"/>
            <a:round/>
            <a:headEnd len="med" w="med" type="none"/>
            <a:tailEnd len="med" w="med" type="stealth"/>
          </a:ln>
        </p:spPr>
      </p:cxnSp>
      <p:cxnSp>
        <p:nvCxnSpPr>
          <p:cNvPr id="201" name="Google Shape;201;p20"/>
          <p:cNvCxnSpPr/>
          <p:nvPr/>
        </p:nvCxnSpPr>
        <p:spPr>
          <a:xfrm>
            <a:off x="3271175" y="2453025"/>
            <a:ext cx="2766300" cy="0"/>
          </a:xfrm>
          <a:prstGeom prst="straightConnector1">
            <a:avLst/>
          </a:prstGeom>
          <a:noFill/>
          <a:ln cap="flat" cmpd="sng" w="19050">
            <a:solidFill>
              <a:srgbClr val="999999"/>
            </a:solidFill>
            <a:prstDash val="solid"/>
            <a:round/>
            <a:headEnd len="med" w="med" type="stealth"/>
            <a:tailEnd len="med" w="med" type="stealth"/>
          </a:ln>
        </p:spPr>
      </p:cxnSp>
      <p:cxnSp>
        <p:nvCxnSpPr>
          <p:cNvPr id="202" name="Google Shape;202;p20"/>
          <p:cNvCxnSpPr/>
          <p:nvPr/>
        </p:nvCxnSpPr>
        <p:spPr>
          <a:xfrm>
            <a:off x="6597600" y="1828423"/>
            <a:ext cx="0" cy="1621500"/>
          </a:xfrm>
          <a:prstGeom prst="straightConnector1">
            <a:avLst/>
          </a:prstGeom>
          <a:noFill/>
          <a:ln cap="flat" cmpd="sng" w="38100">
            <a:solidFill>
              <a:srgbClr val="E6913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3" name="Google Shape;203;p20"/>
          <p:cNvCxnSpPr>
            <a:stCxn id="204" idx="2"/>
            <a:endCxn id="205" idx="0"/>
          </p:cNvCxnSpPr>
          <p:nvPr/>
        </p:nvCxnSpPr>
        <p:spPr>
          <a:xfrm>
            <a:off x="2711050" y="1847123"/>
            <a:ext cx="0" cy="1621500"/>
          </a:xfrm>
          <a:prstGeom prst="straightConnector1">
            <a:avLst/>
          </a:prstGeom>
          <a:noFill/>
          <a:ln cap="flat" cmpd="sng" w="38100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06" name="Google Shape;206;p2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Compile Time vs. Run Time</a:t>
            </a:r>
            <a:endParaRPr/>
          </a:p>
        </p:txBody>
      </p:sp>
      <p:sp>
        <p:nvSpPr>
          <p:cNvPr id="207" name="Google Shape;207;p2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8" name="Google Shape;208;p20"/>
          <p:cNvSpPr/>
          <p:nvPr/>
        </p:nvSpPr>
        <p:spPr>
          <a:xfrm>
            <a:off x="600150" y="1929863"/>
            <a:ext cx="7943700" cy="3651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20"/>
          <p:cNvSpPr/>
          <p:nvPr/>
        </p:nvSpPr>
        <p:spPr>
          <a:xfrm>
            <a:off x="1834150" y="1280423"/>
            <a:ext cx="1753800" cy="566700"/>
          </a:xfrm>
          <a:prstGeom prst="rect">
            <a:avLst/>
          </a:prstGeom>
          <a:solidFill>
            <a:srgbClr val="D9EAD3"/>
          </a:solidFill>
          <a:ln cap="flat" cmpd="sng" w="38100">
            <a:solidFill>
              <a:srgbClr val="93C4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Compile Time</a:t>
            </a:r>
            <a:endParaRPr b="1" sz="19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20"/>
          <p:cNvSpPr/>
          <p:nvPr/>
        </p:nvSpPr>
        <p:spPr>
          <a:xfrm>
            <a:off x="5720700" y="1280423"/>
            <a:ext cx="1753800" cy="5667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E6913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Run Time</a:t>
            </a:r>
            <a:endParaRPr b="1" sz="19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20"/>
          <p:cNvSpPr/>
          <p:nvPr/>
        </p:nvSpPr>
        <p:spPr>
          <a:xfrm>
            <a:off x="2436842" y="2377731"/>
            <a:ext cx="548400" cy="159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PLUS</a:t>
            </a:r>
            <a:endParaRPr b="1" sz="600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1" name="Google Shape;211;p20"/>
          <p:cNvSpPr/>
          <p:nvPr/>
        </p:nvSpPr>
        <p:spPr>
          <a:xfrm>
            <a:off x="2121851" y="2802276"/>
            <a:ext cx="452400" cy="159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 sz="600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2" name="Google Shape;212;p20"/>
          <p:cNvSpPr/>
          <p:nvPr/>
        </p:nvSpPr>
        <p:spPr>
          <a:xfrm>
            <a:off x="2810997" y="2802248"/>
            <a:ext cx="494700" cy="159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NUM(3)</a:t>
            </a:r>
            <a:endParaRPr b="1" sz="600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213" name="Google Shape;213;p20"/>
          <p:cNvCxnSpPr>
            <a:stCxn id="211" idx="0"/>
            <a:endCxn id="210" idx="2"/>
          </p:cNvCxnSpPr>
          <p:nvPr/>
        </p:nvCxnSpPr>
        <p:spPr>
          <a:xfrm flipH="1" rot="10800000">
            <a:off x="2348051" y="2536776"/>
            <a:ext cx="363000" cy="2655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14" name="Google Shape;214;p20"/>
          <p:cNvCxnSpPr>
            <a:stCxn id="212" idx="0"/>
            <a:endCxn id="210" idx="2"/>
          </p:cNvCxnSpPr>
          <p:nvPr/>
        </p:nvCxnSpPr>
        <p:spPr>
          <a:xfrm rot="10800000">
            <a:off x="2710947" y="2536748"/>
            <a:ext cx="347400" cy="2655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5" name="Google Shape;215;p20"/>
          <p:cNvSpPr txBox="1"/>
          <p:nvPr/>
        </p:nvSpPr>
        <p:spPr>
          <a:xfrm>
            <a:off x="2121850" y="2537484"/>
            <a:ext cx="548400" cy="20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7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6" name="Google Shape;216;p20"/>
          <p:cNvSpPr txBox="1"/>
          <p:nvPr/>
        </p:nvSpPr>
        <p:spPr>
          <a:xfrm>
            <a:off x="2924875" y="2523051"/>
            <a:ext cx="548400" cy="1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7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7" name="Google Shape;217;p20"/>
          <p:cNvSpPr/>
          <p:nvPr/>
        </p:nvSpPr>
        <p:spPr>
          <a:xfrm>
            <a:off x="4095013" y="2301125"/>
            <a:ext cx="1190100" cy="7620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Consolas"/>
                <a:ea typeface="Consolas"/>
                <a:cs typeface="Consolas"/>
                <a:sym typeface="Consolas"/>
              </a:rPr>
              <a:t>  @2</a:t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Consolas"/>
                <a:ea typeface="Consolas"/>
                <a:cs typeface="Consolas"/>
                <a:sym typeface="Consolas"/>
              </a:rPr>
              <a:t>  @3</a:t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Consolas"/>
                <a:ea typeface="Consolas"/>
                <a:cs typeface="Consolas"/>
                <a:sym typeface="Consolas"/>
              </a:rPr>
              <a:t>  D=D+A</a:t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6FA8DC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800">
              <a:solidFill>
                <a:srgbClr val="6FA8D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20"/>
          <p:cNvSpPr/>
          <p:nvPr/>
        </p:nvSpPr>
        <p:spPr>
          <a:xfrm flipH="1" rot="-373427">
            <a:off x="6179199" y="2296705"/>
            <a:ext cx="980262" cy="722300"/>
          </a:xfrm>
          <a:prstGeom prst="lightningBolt">
            <a:avLst/>
          </a:prstGeom>
          <a:solidFill>
            <a:srgbClr val="FFD96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20"/>
          <p:cNvSpPr/>
          <p:nvPr/>
        </p:nvSpPr>
        <p:spPr>
          <a:xfrm>
            <a:off x="834100" y="3468575"/>
            <a:ext cx="3753900" cy="2669100"/>
          </a:xfrm>
          <a:prstGeom prst="rect">
            <a:avLst/>
          </a:prstGeom>
          <a:solidFill>
            <a:srgbClr val="D9EAD3"/>
          </a:solidFill>
          <a:ln cap="flat" cmpd="sng" w="38100">
            <a:solidFill>
              <a:srgbClr val="93C4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Compiler (a Java program) is running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○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Generates Hack instructions that will be run later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Know types of variables, but </a:t>
            </a:r>
            <a:r>
              <a:rPr b="1" lang="en-US" sz="1600">
                <a:latin typeface="Calibri"/>
                <a:ea typeface="Calibri"/>
                <a:cs typeface="Calibri"/>
                <a:sym typeface="Calibri"/>
              </a:rPr>
              <a:t>DO NOT KNOW value of variables, which code path is taken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20"/>
          <p:cNvSpPr/>
          <p:nvPr/>
        </p:nvSpPr>
        <p:spPr>
          <a:xfrm>
            <a:off x="259963" y="2301125"/>
            <a:ext cx="1190100" cy="7620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latin typeface="Consolas"/>
                <a:ea typeface="Consolas"/>
                <a:cs typeface="Consolas"/>
                <a:sym typeface="Consolas"/>
              </a:rPr>
              <a:t>let x = 2+3;</a:t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8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20"/>
          <p:cNvSpPr/>
          <p:nvPr/>
        </p:nvSpPr>
        <p:spPr>
          <a:xfrm>
            <a:off x="4720650" y="3468575"/>
            <a:ext cx="3753900" cy="26691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E6913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Output (a Hack program) is running on the Hack computer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Know value of variables, which code path is taken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20"/>
          <p:cNvSpPr txBox="1"/>
          <p:nvPr/>
        </p:nvSpPr>
        <p:spPr>
          <a:xfrm>
            <a:off x="6069925" y="2460900"/>
            <a:ext cx="1046400" cy="39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behavior</a:t>
            </a:r>
            <a:endParaRPr b="1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28" name="Google Shape;228;p2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9" name="Google Shape;229;p21"/>
          <p:cNvSpPr/>
          <p:nvPr/>
        </p:nvSpPr>
        <p:spPr>
          <a:xfrm>
            <a:off x="1398750" y="322070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21"/>
          <p:cNvSpPr/>
          <p:nvPr/>
        </p:nvSpPr>
        <p:spPr>
          <a:xfrm>
            <a:off x="2154150" y="3460925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PLUS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1" name="Google Shape;231;p21"/>
          <p:cNvSpPr/>
          <p:nvPr/>
        </p:nvSpPr>
        <p:spPr>
          <a:xfrm>
            <a:off x="1588750" y="422297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2" name="Google Shape;232;p21"/>
          <p:cNvSpPr/>
          <p:nvPr/>
        </p:nvSpPr>
        <p:spPr>
          <a:xfrm>
            <a:off x="2825750" y="4222925"/>
            <a:ext cx="8880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NUM(3)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233" name="Google Shape;233;p21"/>
          <p:cNvCxnSpPr>
            <a:stCxn id="231" idx="0"/>
            <a:endCxn id="230" idx="2"/>
          </p:cNvCxnSpPr>
          <p:nvPr/>
        </p:nvCxnSpPr>
        <p:spPr>
          <a:xfrm flipH="1" rot="10800000">
            <a:off x="1994950" y="3745975"/>
            <a:ext cx="6513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4" name="Google Shape;234;p21"/>
          <p:cNvCxnSpPr>
            <a:stCxn id="232" idx="0"/>
            <a:endCxn id="230" idx="2"/>
          </p:cNvCxnSpPr>
          <p:nvPr/>
        </p:nvCxnSpPr>
        <p:spPr>
          <a:xfrm rot="10800000">
            <a:off x="2646050" y="3745925"/>
            <a:ext cx="6237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35" name="Google Shape;235;p21"/>
          <p:cNvSpPr txBox="1"/>
          <p:nvPr/>
        </p:nvSpPr>
        <p:spPr>
          <a:xfrm>
            <a:off x="1782875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6" name="Google Shape;236;p21"/>
          <p:cNvSpPr txBox="1"/>
          <p:nvPr/>
        </p:nvSpPr>
        <p:spPr>
          <a:xfrm>
            <a:off x="2954075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7" name="Google Shape;237;p21"/>
          <p:cNvSpPr txBox="1"/>
          <p:nvPr>
            <p:ph idx="1" type="body"/>
          </p:nvPr>
        </p:nvSpPr>
        <p:spPr>
          <a:xfrm>
            <a:off x="388950" y="1239450"/>
            <a:ext cx="8366100" cy="1043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Here’s how you, a brilliant human, would likely translate this syntax tree into Hack:</a:t>
            </a:r>
            <a:endParaRPr/>
          </a:p>
        </p:txBody>
      </p:sp>
      <p:sp>
        <p:nvSpPr>
          <p:cNvPr id="238" name="Google Shape;238;p21"/>
          <p:cNvSpPr/>
          <p:nvPr/>
        </p:nvSpPr>
        <p:spPr>
          <a:xfrm rot="-1799471">
            <a:off x="4163756" y="2865507"/>
            <a:ext cx="900240" cy="592321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21"/>
          <p:cNvSpPr txBox="1"/>
          <p:nvPr/>
        </p:nvSpPr>
        <p:spPr>
          <a:xfrm>
            <a:off x="4034100" y="2737350"/>
            <a:ext cx="1075800" cy="59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Human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(practically a genius)</a:t>
            </a:r>
            <a:endParaRPr b="1"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21"/>
          <p:cNvSpPr/>
          <p:nvPr/>
        </p:nvSpPr>
        <p:spPr>
          <a:xfrm>
            <a:off x="5250450" y="1846300"/>
            <a:ext cx="2155500" cy="1186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@2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@3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D=D+A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6FA8DC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>
              <a:solidFill>
                <a:srgbClr val="6FA8D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47" name="Google Shape;247;p2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8" name="Google Shape;248;p22"/>
          <p:cNvSpPr/>
          <p:nvPr/>
        </p:nvSpPr>
        <p:spPr>
          <a:xfrm>
            <a:off x="1398750" y="322070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22"/>
          <p:cNvSpPr/>
          <p:nvPr/>
        </p:nvSpPr>
        <p:spPr>
          <a:xfrm>
            <a:off x="2154150" y="3460925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PLUS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0" name="Google Shape;250;p22"/>
          <p:cNvSpPr/>
          <p:nvPr/>
        </p:nvSpPr>
        <p:spPr>
          <a:xfrm>
            <a:off x="1588750" y="422297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1" name="Google Shape;251;p22"/>
          <p:cNvSpPr/>
          <p:nvPr/>
        </p:nvSpPr>
        <p:spPr>
          <a:xfrm>
            <a:off x="2825750" y="4222925"/>
            <a:ext cx="8880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NUM(3)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252" name="Google Shape;252;p22"/>
          <p:cNvCxnSpPr>
            <a:stCxn id="250" idx="0"/>
            <a:endCxn id="249" idx="2"/>
          </p:cNvCxnSpPr>
          <p:nvPr/>
        </p:nvCxnSpPr>
        <p:spPr>
          <a:xfrm flipH="1" rot="10800000">
            <a:off x="1994950" y="3745975"/>
            <a:ext cx="6513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3" name="Google Shape;253;p22"/>
          <p:cNvCxnSpPr>
            <a:stCxn id="251" idx="0"/>
            <a:endCxn id="249" idx="2"/>
          </p:cNvCxnSpPr>
          <p:nvPr/>
        </p:nvCxnSpPr>
        <p:spPr>
          <a:xfrm rot="10800000">
            <a:off x="2646050" y="3745925"/>
            <a:ext cx="6237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54" name="Google Shape;254;p22"/>
          <p:cNvSpPr txBox="1"/>
          <p:nvPr/>
        </p:nvSpPr>
        <p:spPr>
          <a:xfrm>
            <a:off x="1782875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5" name="Google Shape;255;p22"/>
          <p:cNvSpPr txBox="1"/>
          <p:nvPr/>
        </p:nvSpPr>
        <p:spPr>
          <a:xfrm>
            <a:off x="2954075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6" name="Google Shape;256;p22"/>
          <p:cNvSpPr/>
          <p:nvPr/>
        </p:nvSpPr>
        <p:spPr>
          <a:xfrm>
            <a:off x="5250450" y="1846300"/>
            <a:ext cx="2155500" cy="1186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@2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@3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D=D+A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6FA8DC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>
              <a:solidFill>
                <a:srgbClr val="6FA8D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22"/>
          <p:cNvSpPr txBox="1"/>
          <p:nvPr>
            <p:ph idx="1" type="body"/>
          </p:nvPr>
        </p:nvSpPr>
        <p:spPr>
          <a:xfrm>
            <a:off x="388950" y="1239450"/>
            <a:ext cx="8366100" cy="1043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Here’s how the computer sitting in front of you might do it, instead:</a:t>
            </a:r>
            <a:endParaRPr/>
          </a:p>
        </p:txBody>
      </p:sp>
      <p:sp>
        <p:nvSpPr>
          <p:cNvPr id="258" name="Google Shape;258;p22"/>
          <p:cNvSpPr/>
          <p:nvPr/>
        </p:nvSpPr>
        <p:spPr>
          <a:xfrm rot="-1799471">
            <a:off x="4163756" y="2865507"/>
            <a:ext cx="900240" cy="592321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22"/>
          <p:cNvSpPr/>
          <p:nvPr/>
        </p:nvSpPr>
        <p:spPr>
          <a:xfrm rot="1799471">
            <a:off x="4163754" y="4693326"/>
            <a:ext cx="900240" cy="592321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22"/>
          <p:cNvSpPr/>
          <p:nvPr/>
        </p:nvSpPr>
        <p:spPr>
          <a:xfrm>
            <a:off x="5250450" y="3121075"/>
            <a:ext cx="2630400" cy="3559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@2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M=D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i="1" lang="en-US">
                <a:latin typeface="Consolas"/>
                <a:ea typeface="Consolas"/>
                <a:cs typeface="Consolas"/>
                <a:sym typeface="Consolas"/>
              </a:rPr>
              <a:t>// save R0 somehow</a:t>
            </a:r>
            <a:endParaRPr i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@3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M=D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i="1" lang="en-US">
                <a:latin typeface="Consolas"/>
                <a:ea typeface="Consolas"/>
                <a:cs typeface="Consolas"/>
                <a:sym typeface="Consolas"/>
              </a:rPr>
              <a:t>// restore R0</a:t>
            </a:r>
            <a:endParaRPr i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MD=D+M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6FA8DC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>
              <a:solidFill>
                <a:srgbClr val="6FA8D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22"/>
          <p:cNvSpPr txBox="1"/>
          <p:nvPr/>
        </p:nvSpPr>
        <p:spPr>
          <a:xfrm>
            <a:off x="4034100" y="2737350"/>
            <a:ext cx="1075800" cy="59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Human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(practically a genius)</a:t>
            </a:r>
            <a:endParaRPr b="1"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22"/>
          <p:cNvSpPr txBox="1"/>
          <p:nvPr/>
        </p:nvSpPr>
        <p:spPr>
          <a:xfrm>
            <a:off x="4034100" y="4573925"/>
            <a:ext cx="1075800" cy="59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(trying its best)</a:t>
            </a:r>
            <a:endParaRPr b="1" sz="1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3"/>
          <p:cNvSpPr/>
          <p:nvPr/>
        </p:nvSpPr>
        <p:spPr>
          <a:xfrm>
            <a:off x="3185804" y="3781850"/>
            <a:ext cx="1243500" cy="5922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23"/>
          <p:cNvSpPr txBox="1"/>
          <p:nvPr/>
        </p:nvSpPr>
        <p:spPr>
          <a:xfrm>
            <a:off x="3098650" y="3691425"/>
            <a:ext cx="1330800" cy="59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(actually pretty clever?!)</a:t>
            </a:r>
            <a:endParaRPr b="1"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23"/>
          <p:cNvSpPr/>
          <p:nvPr/>
        </p:nvSpPr>
        <p:spPr>
          <a:xfrm>
            <a:off x="5125225" y="2324325"/>
            <a:ext cx="2724300" cy="42381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2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72" name="Google Shape;272;p2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73" name="Google Shape;273;p23"/>
          <p:cNvSpPr/>
          <p:nvPr/>
        </p:nvSpPr>
        <p:spPr>
          <a:xfrm>
            <a:off x="459275" y="322070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23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PLUS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75" name="Google Shape;275;p23"/>
          <p:cNvSpPr/>
          <p:nvPr/>
        </p:nvSpPr>
        <p:spPr>
          <a:xfrm>
            <a:off x="649275" y="422297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F6B2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76" name="Google Shape;276;p23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fmla="val 16667" name="adj"/>
            </a:avLst>
          </a:prstGeom>
          <a:solidFill>
            <a:srgbClr val="93C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NUM(3)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277" name="Google Shape;277;p23"/>
          <p:cNvCxnSpPr>
            <a:stCxn id="275" idx="0"/>
            <a:endCxn id="274" idx="2"/>
          </p:cNvCxnSpPr>
          <p:nvPr/>
        </p:nvCxnSpPr>
        <p:spPr>
          <a:xfrm flipH="1" rot="10800000">
            <a:off x="1055475" y="3745975"/>
            <a:ext cx="6513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78" name="Google Shape;278;p23"/>
          <p:cNvCxnSpPr>
            <a:stCxn id="276" idx="0"/>
            <a:endCxn id="274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79" name="Google Shape;279;p23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0" name="Google Shape;280;p23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1" name="Google Shape;281;p23"/>
          <p:cNvSpPr txBox="1"/>
          <p:nvPr>
            <p:ph idx="1" type="body"/>
          </p:nvPr>
        </p:nvSpPr>
        <p:spPr>
          <a:xfrm>
            <a:off x="388950" y="1239450"/>
            <a:ext cx="8366100" cy="1043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Why? Modularity: we can fit </a:t>
            </a:r>
            <a:r>
              <a:rPr i="1" lang="en-US"/>
              <a:t>any</a:t>
            </a:r>
            <a:r>
              <a:rPr lang="en-US"/>
              <a:t> expression in that slot, as long as </a:t>
            </a:r>
            <a:r>
              <a:rPr b="1" lang="en-US"/>
              <a:t>its result ends up in R0!</a:t>
            </a:r>
            <a:endParaRPr b="1"/>
          </a:p>
        </p:txBody>
      </p:sp>
      <p:sp>
        <p:nvSpPr>
          <p:cNvPr id="282" name="Google Shape;282;p23"/>
          <p:cNvSpPr/>
          <p:nvPr/>
        </p:nvSpPr>
        <p:spPr>
          <a:xfrm>
            <a:off x="4718125" y="2707125"/>
            <a:ext cx="20877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23"/>
          <p:cNvSpPr/>
          <p:nvPr/>
        </p:nvSpPr>
        <p:spPr>
          <a:xfrm>
            <a:off x="4753825" y="4148075"/>
            <a:ext cx="2087700" cy="9081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23"/>
          <p:cNvSpPr/>
          <p:nvPr/>
        </p:nvSpPr>
        <p:spPr>
          <a:xfrm>
            <a:off x="5073225" y="2373525"/>
            <a:ext cx="2630400" cy="445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@2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M=D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i="1" lang="en-US">
                <a:latin typeface="Consolas"/>
                <a:ea typeface="Consolas"/>
                <a:cs typeface="Consolas"/>
                <a:sym typeface="Consolas"/>
              </a:rPr>
              <a:t>// save R0 somehow</a:t>
            </a:r>
            <a:endParaRPr i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@3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M=D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i="1" lang="en-US">
                <a:latin typeface="Consolas"/>
                <a:ea typeface="Consolas"/>
                <a:cs typeface="Consolas"/>
                <a:sym typeface="Consolas"/>
              </a:rPr>
              <a:t>// restore R0</a:t>
            </a:r>
            <a:endParaRPr i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MD=D+M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6FA8D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23"/>
          <p:cNvSpPr txBox="1"/>
          <p:nvPr/>
        </p:nvSpPr>
        <p:spPr>
          <a:xfrm rot="-5400000">
            <a:off x="4444975" y="298020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b="1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23"/>
          <p:cNvSpPr txBox="1"/>
          <p:nvPr/>
        </p:nvSpPr>
        <p:spPr>
          <a:xfrm rot="-5400000">
            <a:off x="4480675" y="44246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b="1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23"/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b="1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4"/>
          <p:cNvSpPr/>
          <p:nvPr/>
        </p:nvSpPr>
        <p:spPr>
          <a:xfrm>
            <a:off x="3731014" y="3801875"/>
            <a:ext cx="609600" cy="5922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24"/>
          <p:cNvSpPr/>
          <p:nvPr/>
        </p:nvSpPr>
        <p:spPr>
          <a:xfrm>
            <a:off x="5125225" y="2324325"/>
            <a:ext cx="2724300" cy="46590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24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296" name="Google Shape;296;p2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97" name="Google Shape;297;p24"/>
          <p:cNvSpPr/>
          <p:nvPr/>
        </p:nvSpPr>
        <p:spPr>
          <a:xfrm>
            <a:off x="459275" y="3220700"/>
            <a:ext cx="2954100" cy="2447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24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PLUS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99" name="Google Shape;299;p24"/>
          <p:cNvSpPr/>
          <p:nvPr/>
        </p:nvSpPr>
        <p:spPr>
          <a:xfrm>
            <a:off x="649275" y="422297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F6B2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00" name="Google Shape;300;p24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fmla="val 16667" name="adj"/>
            </a:avLst>
          </a:prstGeom>
          <a:solidFill>
            <a:srgbClr val="93C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PLUS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301" name="Google Shape;301;p24"/>
          <p:cNvCxnSpPr>
            <a:stCxn id="299" idx="0"/>
            <a:endCxn id="298" idx="2"/>
          </p:cNvCxnSpPr>
          <p:nvPr/>
        </p:nvCxnSpPr>
        <p:spPr>
          <a:xfrm flipH="1" rot="10800000">
            <a:off x="1055475" y="3745975"/>
            <a:ext cx="6513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2" name="Google Shape;302;p24"/>
          <p:cNvCxnSpPr>
            <a:stCxn id="300" idx="0"/>
            <a:endCxn id="298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03" name="Google Shape;303;p24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04" name="Google Shape;304;p24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05" name="Google Shape;305;p24"/>
          <p:cNvSpPr txBox="1"/>
          <p:nvPr>
            <p:ph idx="1" type="body"/>
          </p:nvPr>
        </p:nvSpPr>
        <p:spPr>
          <a:xfrm>
            <a:off x="388950" y="1239450"/>
            <a:ext cx="8366100" cy="1043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Why? Modularity: we can fit </a:t>
            </a:r>
            <a:r>
              <a:rPr i="1" lang="en-US"/>
              <a:t>any</a:t>
            </a:r>
            <a:r>
              <a:rPr lang="en-US"/>
              <a:t> expression in that slot, as long as </a:t>
            </a:r>
            <a:r>
              <a:rPr b="1" lang="en-US"/>
              <a:t>its result ends up in R0!</a:t>
            </a:r>
            <a:endParaRPr b="1"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Even another PLUS!</a:t>
            </a:r>
            <a:endParaRPr/>
          </a:p>
        </p:txBody>
      </p:sp>
      <p:sp>
        <p:nvSpPr>
          <p:cNvPr id="306" name="Google Shape;306;p24"/>
          <p:cNvSpPr/>
          <p:nvPr/>
        </p:nvSpPr>
        <p:spPr>
          <a:xfrm>
            <a:off x="4718125" y="2707125"/>
            <a:ext cx="20877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4"/>
          <p:cNvSpPr/>
          <p:nvPr/>
        </p:nvSpPr>
        <p:spPr>
          <a:xfrm>
            <a:off x="4753825" y="4148075"/>
            <a:ext cx="2087700" cy="1634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24"/>
          <p:cNvSpPr/>
          <p:nvPr/>
        </p:nvSpPr>
        <p:spPr>
          <a:xfrm>
            <a:off x="5073025" y="2442725"/>
            <a:ext cx="2630400" cy="44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@2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M=D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i="1" lang="en-US">
                <a:latin typeface="Consolas"/>
                <a:ea typeface="Consolas"/>
                <a:cs typeface="Consolas"/>
                <a:sym typeface="Consolas"/>
              </a:rPr>
              <a:t>// save R0 somehow</a:t>
            </a:r>
            <a:endParaRPr i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@1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...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i="1" lang="en-US">
                <a:latin typeface="Consolas"/>
                <a:ea typeface="Consolas"/>
                <a:cs typeface="Consolas"/>
                <a:sym typeface="Consolas"/>
              </a:rPr>
              <a:t>// restore R0</a:t>
            </a:r>
            <a:endParaRPr i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MD=D+M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i="1" lang="en-US">
                <a:latin typeface="Consolas"/>
                <a:ea typeface="Consolas"/>
                <a:cs typeface="Consolas"/>
                <a:sym typeface="Consolas"/>
              </a:rPr>
              <a:t>// restore R0</a:t>
            </a:r>
            <a:endParaRPr i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MD=D+M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6FA8D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24"/>
          <p:cNvSpPr txBox="1"/>
          <p:nvPr/>
        </p:nvSpPr>
        <p:spPr>
          <a:xfrm rot="-5400000">
            <a:off x="4444975" y="298020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b="1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24"/>
          <p:cNvSpPr txBox="1"/>
          <p:nvPr/>
        </p:nvSpPr>
        <p:spPr>
          <a:xfrm rot="-5400000">
            <a:off x="4465913" y="478797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b="1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24"/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b="1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24"/>
          <p:cNvSpPr/>
          <p:nvPr/>
        </p:nvSpPr>
        <p:spPr>
          <a:xfrm>
            <a:off x="1377500" y="4834625"/>
            <a:ext cx="888000" cy="285000"/>
          </a:xfrm>
          <a:prstGeom prst="roundRect">
            <a:avLst>
              <a:gd fmla="val 16667" name="adj"/>
            </a:avLst>
          </a:prstGeom>
          <a:solidFill>
            <a:srgbClr val="93C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NUM(1)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3" name="Google Shape;313;p24"/>
          <p:cNvSpPr/>
          <p:nvPr/>
        </p:nvSpPr>
        <p:spPr>
          <a:xfrm>
            <a:off x="2438050" y="4834625"/>
            <a:ext cx="888000" cy="285000"/>
          </a:xfrm>
          <a:prstGeom prst="roundRect">
            <a:avLst>
              <a:gd fmla="val 16667" name="adj"/>
            </a:avLst>
          </a:prstGeom>
          <a:solidFill>
            <a:srgbClr val="93C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NUM(4)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314" name="Google Shape;314;p24"/>
          <p:cNvCxnSpPr>
            <a:stCxn id="313" idx="0"/>
            <a:endCxn id="300" idx="2"/>
          </p:cNvCxnSpPr>
          <p:nvPr/>
        </p:nvCxnSpPr>
        <p:spPr>
          <a:xfrm rot="10800000">
            <a:off x="2330350" y="4507925"/>
            <a:ext cx="551700" cy="326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15" name="Google Shape;315;p24"/>
          <p:cNvCxnSpPr>
            <a:stCxn id="312" idx="0"/>
          </p:cNvCxnSpPr>
          <p:nvPr/>
        </p:nvCxnSpPr>
        <p:spPr>
          <a:xfrm flipH="1" rot="10800000">
            <a:off x="1821500" y="4519625"/>
            <a:ext cx="516900" cy="315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16" name="Google Shape;316;p24"/>
          <p:cNvSpPr txBox="1"/>
          <p:nvPr/>
        </p:nvSpPr>
        <p:spPr>
          <a:xfrm>
            <a:off x="1587950" y="44957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7" name="Google Shape;317;p24"/>
          <p:cNvSpPr txBox="1"/>
          <p:nvPr/>
        </p:nvSpPr>
        <p:spPr>
          <a:xfrm>
            <a:off x="2624900" y="449576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pic>
        <p:nvPicPr>
          <p:cNvPr id="318" name="Google Shape;318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23027" y="2557800"/>
            <a:ext cx="812400" cy="812429"/>
          </a:xfrm>
          <a:prstGeom prst="rect">
            <a:avLst/>
          </a:prstGeom>
          <a:noFill/>
          <a:ln>
            <a:noFill/>
          </a:ln>
        </p:spPr>
      </p:pic>
      <p:pic>
        <p:nvPicPr>
          <p:cNvPr id="319" name="Google Shape;319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82027" y="4039800"/>
            <a:ext cx="812400" cy="8124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5"/>
          <p:cNvSpPr/>
          <p:nvPr/>
        </p:nvSpPr>
        <p:spPr>
          <a:xfrm>
            <a:off x="5125225" y="2324325"/>
            <a:ext cx="2724300" cy="43668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25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327" name="Google Shape;327;p2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8" name="Google Shape;328;p25"/>
          <p:cNvSpPr/>
          <p:nvPr/>
        </p:nvSpPr>
        <p:spPr>
          <a:xfrm>
            <a:off x="459275" y="3220700"/>
            <a:ext cx="2494800" cy="1714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25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PLUS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0" name="Google Shape;330;p25"/>
          <p:cNvSpPr/>
          <p:nvPr/>
        </p:nvSpPr>
        <p:spPr>
          <a:xfrm>
            <a:off x="649275" y="422297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F6B2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1" name="Google Shape;331;p25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fmla="val 16667" name="adj"/>
            </a:avLst>
          </a:prstGeom>
          <a:solidFill>
            <a:srgbClr val="93C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NUM(3)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332" name="Google Shape;332;p25"/>
          <p:cNvCxnSpPr>
            <a:stCxn id="330" idx="0"/>
            <a:endCxn id="329" idx="2"/>
          </p:cNvCxnSpPr>
          <p:nvPr/>
        </p:nvCxnSpPr>
        <p:spPr>
          <a:xfrm flipH="1" rot="10800000">
            <a:off x="1055475" y="3745975"/>
            <a:ext cx="6513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33" name="Google Shape;333;p25"/>
          <p:cNvCxnSpPr>
            <a:stCxn id="331" idx="0"/>
            <a:endCxn id="329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34" name="Google Shape;334;p25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5" name="Google Shape;335;p25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6" name="Google Shape;336;p25"/>
          <p:cNvSpPr txBox="1"/>
          <p:nvPr>
            <p:ph idx="1" type="body"/>
          </p:nvPr>
        </p:nvSpPr>
        <p:spPr>
          <a:xfrm>
            <a:off x="388950" y="1239450"/>
            <a:ext cx="8366100" cy="1043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Now, we need to “save R0 somehow”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What if we save it in a temp register? Let’s pick R2.</a:t>
            </a:r>
            <a:endParaRPr/>
          </a:p>
        </p:txBody>
      </p:sp>
      <p:sp>
        <p:nvSpPr>
          <p:cNvPr id="337" name="Google Shape;337;p25"/>
          <p:cNvSpPr/>
          <p:nvPr/>
        </p:nvSpPr>
        <p:spPr>
          <a:xfrm>
            <a:off x="4707675" y="2373525"/>
            <a:ext cx="20877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5"/>
          <p:cNvSpPr/>
          <p:nvPr/>
        </p:nvSpPr>
        <p:spPr>
          <a:xfrm>
            <a:off x="4707675" y="4457475"/>
            <a:ext cx="2087700" cy="9081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5"/>
          <p:cNvSpPr/>
          <p:nvPr/>
        </p:nvSpPr>
        <p:spPr>
          <a:xfrm>
            <a:off x="5073225" y="2373525"/>
            <a:ext cx="2630400" cy="445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@2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M=D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>
                <a:latin typeface="Consolas"/>
                <a:ea typeface="Consolas"/>
                <a:cs typeface="Consolas"/>
                <a:sym typeface="Consolas"/>
              </a:rPr>
              <a:t> @R0</a:t>
            </a: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onsolas"/>
                <a:ea typeface="Consolas"/>
                <a:cs typeface="Consolas"/>
                <a:sym typeface="Consolas"/>
              </a:rPr>
              <a:t>  D=M</a:t>
            </a: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onsolas"/>
                <a:ea typeface="Consolas"/>
                <a:cs typeface="Consolas"/>
                <a:sym typeface="Consolas"/>
              </a:rPr>
              <a:t>  @R2</a:t>
            </a: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onsolas"/>
                <a:ea typeface="Consolas"/>
                <a:cs typeface="Consolas"/>
                <a:sym typeface="Consolas"/>
              </a:rPr>
              <a:t>  M=D</a:t>
            </a:r>
            <a:endParaRPr b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@3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M=D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i="1" lang="en-US">
                <a:latin typeface="Consolas"/>
                <a:ea typeface="Consolas"/>
                <a:cs typeface="Consolas"/>
                <a:sym typeface="Consolas"/>
              </a:rPr>
              <a:t>// restore (reverse)</a:t>
            </a:r>
            <a:endParaRPr i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MD=D+M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6FA8D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25"/>
          <p:cNvSpPr txBox="1"/>
          <p:nvPr/>
        </p:nvSpPr>
        <p:spPr>
          <a:xfrm rot="-5400000">
            <a:off x="4434525" y="26501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b="1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25"/>
          <p:cNvSpPr txBox="1"/>
          <p:nvPr/>
        </p:nvSpPr>
        <p:spPr>
          <a:xfrm rot="-5400000">
            <a:off x="4434525" y="47306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NUM(3)</a:t>
            </a:r>
            <a:endParaRPr b="1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25"/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b="1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25"/>
          <p:cNvSpPr/>
          <p:nvPr/>
        </p:nvSpPr>
        <p:spPr>
          <a:xfrm>
            <a:off x="3731014" y="3801875"/>
            <a:ext cx="609600" cy="5922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25"/>
          <p:cNvSpPr txBox="1"/>
          <p:nvPr>
            <p:ph idx="1" type="body"/>
          </p:nvPr>
        </p:nvSpPr>
        <p:spPr>
          <a:xfrm>
            <a:off x="388950" y="5730250"/>
            <a:ext cx="4673700" cy="762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Why won’t this always work?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6"/>
          <p:cNvSpPr/>
          <p:nvPr/>
        </p:nvSpPr>
        <p:spPr>
          <a:xfrm>
            <a:off x="5125225" y="2324325"/>
            <a:ext cx="2724300" cy="46590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26"/>
          <p:cNvSpPr/>
          <p:nvPr/>
        </p:nvSpPr>
        <p:spPr>
          <a:xfrm>
            <a:off x="4753825" y="4148075"/>
            <a:ext cx="2351700" cy="1634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26"/>
          <p:cNvSpPr/>
          <p:nvPr/>
        </p:nvSpPr>
        <p:spPr>
          <a:xfrm>
            <a:off x="4718125" y="2707125"/>
            <a:ext cx="23874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26"/>
          <p:cNvSpPr/>
          <p:nvPr/>
        </p:nvSpPr>
        <p:spPr>
          <a:xfrm>
            <a:off x="5073025" y="2442725"/>
            <a:ext cx="2954100" cy="44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@2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M=D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i="1" lang="en-US">
                <a:latin typeface="Consolas"/>
                <a:ea typeface="Consolas"/>
                <a:cs typeface="Consolas"/>
                <a:sym typeface="Consolas"/>
              </a:rPr>
              <a:t>// save R0 in R2</a:t>
            </a:r>
            <a:endParaRPr b="1" i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@1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...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i="1" lang="en-US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// save R0 in R2</a:t>
            </a:r>
            <a:endParaRPr i="1">
              <a:solidFill>
                <a:srgbClr val="FF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...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MD=D+M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i="1" lang="en-US">
                <a:latin typeface="Consolas"/>
                <a:ea typeface="Consolas"/>
                <a:cs typeface="Consolas"/>
                <a:sym typeface="Consolas"/>
              </a:rPr>
              <a:t>// restore R0 from R2 (!)</a:t>
            </a:r>
            <a:endParaRPr b="1" i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MD=D+M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6FA8D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26"/>
          <p:cNvSpPr/>
          <p:nvPr/>
        </p:nvSpPr>
        <p:spPr>
          <a:xfrm>
            <a:off x="3731014" y="3801875"/>
            <a:ext cx="609600" cy="5922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Google Shape;355;p2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356" name="Google Shape;356;p2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7" name="Google Shape;357;p26"/>
          <p:cNvSpPr/>
          <p:nvPr/>
        </p:nvSpPr>
        <p:spPr>
          <a:xfrm>
            <a:off x="459275" y="3220700"/>
            <a:ext cx="2954100" cy="2447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26"/>
          <p:cNvSpPr/>
          <p:nvPr/>
        </p:nvSpPr>
        <p:spPr>
          <a:xfrm>
            <a:off x="1214675" y="3460925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8E7CC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PLUS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9" name="Google Shape;359;p26"/>
          <p:cNvSpPr/>
          <p:nvPr/>
        </p:nvSpPr>
        <p:spPr>
          <a:xfrm>
            <a:off x="649275" y="422297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F6B2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60" name="Google Shape;360;p26"/>
          <p:cNvSpPr/>
          <p:nvPr/>
        </p:nvSpPr>
        <p:spPr>
          <a:xfrm>
            <a:off x="1886275" y="4222925"/>
            <a:ext cx="888000" cy="285000"/>
          </a:xfrm>
          <a:prstGeom prst="roundRect">
            <a:avLst>
              <a:gd fmla="val 16667" name="adj"/>
            </a:avLst>
          </a:prstGeom>
          <a:solidFill>
            <a:srgbClr val="93C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PLUS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361" name="Google Shape;361;p26"/>
          <p:cNvCxnSpPr>
            <a:stCxn id="359" idx="0"/>
            <a:endCxn id="358" idx="2"/>
          </p:cNvCxnSpPr>
          <p:nvPr/>
        </p:nvCxnSpPr>
        <p:spPr>
          <a:xfrm flipH="1" rot="10800000">
            <a:off x="1055475" y="3745975"/>
            <a:ext cx="6513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62" name="Google Shape;362;p26"/>
          <p:cNvCxnSpPr>
            <a:stCxn id="360" idx="0"/>
            <a:endCxn id="358" idx="2"/>
          </p:cNvCxnSpPr>
          <p:nvPr/>
        </p:nvCxnSpPr>
        <p:spPr>
          <a:xfrm rot="10800000">
            <a:off x="1706575" y="3745925"/>
            <a:ext cx="6237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63" name="Google Shape;363;p26"/>
          <p:cNvSpPr txBox="1"/>
          <p:nvPr/>
        </p:nvSpPr>
        <p:spPr>
          <a:xfrm>
            <a:off x="843400" y="3801888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64" name="Google Shape;364;p26"/>
          <p:cNvSpPr txBox="1"/>
          <p:nvPr/>
        </p:nvSpPr>
        <p:spPr>
          <a:xfrm>
            <a:off x="2014600" y="38018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65" name="Google Shape;365;p26"/>
          <p:cNvSpPr txBox="1"/>
          <p:nvPr>
            <p:ph idx="1" type="body"/>
          </p:nvPr>
        </p:nvSpPr>
        <p:spPr>
          <a:xfrm>
            <a:off x="388950" y="1239450"/>
            <a:ext cx="8366100" cy="1398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It’s those pesky nested expressions! The </a:t>
            </a:r>
            <a:r>
              <a:rPr lang="en-US">
                <a:solidFill>
                  <a:srgbClr val="674EA7"/>
                </a:solidFill>
              </a:rPr>
              <a:t>outer PLUS</a:t>
            </a:r>
            <a:r>
              <a:rPr lang="en-US"/>
              <a:t> saves a value in R2, but the </a:t>
            </a:r>
            <a:r>
              <a:rPr lang="en-US">
                <a:solidFill>
                  <a:srgbClr val="6AA84F"/>
                </a:solidFill>
              </a:rPr>
              <a:t>inner PLUS</a:t>
            </a:r>
            <a:r>
              <a:rPr lang="en-US"/>
              <a:t> overwrites that value during </a:t>
            </a:r>
            <a:r>
              <a:rPr i="1" lang="en-US"/>
              <a:t>its</a:t>
            </a:r>
            <a:r>
              <a:rPr lang="en-US"/>
              <a:t> computation</a:t>
            </a:r>
            <a:endParaRPr/>
          </a:p>
        </p:txBody>
      </p:sp>
      <p:sp>
        <p:nvSpPr>
          <p:cNvPr id="366" name="Google Shape;366;p26"/>
          <p:cNvSpPr txBox="1"/>
          <p:nvPr/>
        </p:nvSpPr>
        <p:spPr>
          <a:xfrm rot="-5400000">
            <a:off x="4444975" y="298020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b="1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26"/>
          <p:cNvSpPr txBox="1"/>
          <p:nvPr/>
        </p:nvSpPr>
        <p:spPr>
          <a:xfrm rot="-5400000">
            <a:off x="4465913" y="478797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b="1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26"/>
          <p:cNvSpPr txBox="1"/>
          <p:nvPr/>
        </p:nvSpPr>
        <p:spPr>
          <a:xfrm rot="5400000">
            <a:off x="722147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b="1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26"/>
          <p:cNvSpPr/>
          <p:nvPr/>
        </p:nvSpPr>
        <p:spPr>
          <a:xfrm>
            <a:off x="1377500" y="4834625"/>
            <a:ext cx="888000" cy="285000"/>
          </a:xfrm>
          <a:prstGeom prst="roundRect">
            <a:avLst>
              <a:gd fmla="val 16667" name="adj"/>
            </a:avLst>
          </a:prstGeom>
          <a:solidFill>
            <a:srgbClr val="93C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NUM(1)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70" name="Google Shape;370;p26"/>
          <p:cNvSpPr/>
          <p:nvPr/>
        </p:nvSpPr>
        <p:spPr>
          <a:xfrm>
            <a:off x="2438050" y="4834625"/>
            <a:ext cx="888000" cy="285000"/>
          </a:xfrm>
          <a:prstGeom prst="roundRect">
            <a:avLst>
              <a:gd fmla="val 16667" name="adj"/>
            </a:avLst>
          </a:prstGeom>
          <a:solidFill>
            <a:srgbClr val="93C47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NUM(4)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371" name="Google Shape;371;p26"/>
          <p:cNvCxnSpPr>
            <a:stCxn id="370" idx="0"/>
            <a:endCxn id="360" idx="2"/>
          </p:cNvCxnSpPr>
          <p:nvPr/>
        </p:nvCxnSpPr>
        <p:spPr>
          <a:xfrm rot="10800000">
            <a:off x="2330350" y="4507925"/>
            <a:ext cx="551700" cy="326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72" name="Google Shape;372;p26"/>
          <p:cNvCxnSpPr>
            <a:stCxn id="369" idx="0"/>
          </p:cNvCxnSpPr>
          <p:nvPr/>
        </p:nvCxnSpPr>
        <p:spPr>
          <a:xfrm flipH="1" rot="10800000">
            <a:off x="1821500" y="4519625"/>
            <a:ext cx="516900" cy="315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73" name="Google Shape;373;p26"/>
          <p:cNvSpPr txBox="1"/>
          <p:nvPr/>
        </p:nvSpPr>
        <p:spPr>
          <a:xfrm>
            <a:off x="1587950" y="4495775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74" name="Google Shape;374;p26"/>
          <p:cNvSpPr txBox="1"/>
          <p:nvPr/>
        </p:nvSpPr>
        <p:spPr>
          <a:xfrm>
            <a:off x="2624900" y="449576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27"/>
          <p:cNvSpPr/>
          <p:nvPr/>
        </p:nvSpPr>
        <p:spPr>
          <a:xfrm>
            <a:off x="5882075" y="2324325"/>
            <a:ext cx="3027000" cy="46590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27"/>
          <p:cNvSpPr/>
          <p:nvPr/>
        </p:nvSpPr>
        <p:spPr>
          <a:xfrm>
            <a:off x="5510675" y="4148075"/>
            <a:ext cx="2803500" cy="1634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27"/>
          <p:cNvSpPr/>
          <p:nvPr/>
        </p:nvSpPr>
        <p:spPr>
          <a:xfrm>
            <a:off x="5474975" y="2707125"/>
            <a:ext cx="2803500" cy="9081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27"/>
          <p:cNvSpPr/>
          <p:nvPr/>
        </p:nvSpPr>
        <p:spPr>
          <a:xfrm>
            <a:off x="5829875" y="2442725"/>
            <a:ext cx="2954100" cy="44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@2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D=A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M=D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i="1" lang="en-US">
                <a:latin typeface="Consolas"/>
                <a:ea typeface="Consolas"/>
                <a:cs typeface="Consolas"/>
                <a:sym typeface="Consolas"/>
              </a:rPr>
              <a:t>// push R0 to slot 0</a:t>
            </a:r>
            <a:endParaRPr b="1" i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@1</a:t>
            </a:r>
            <a:endParaRPr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...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i="1" lang="en-US">
                <a:latin typeface="Consolas"/>
                <a:ea typeface="Consolas"/>
                <a:cs typeface="Consolas"/>
                <a:sym typeface="Consolas"/>
              </a:rPr>
              <a:t>// push R0 to slot 1</a:t>
            </a:r>
            <a:endParaRPr b="1" i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...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>
                <a:latin typeface="Consolas"/>
                <a:ea typeface="Consolas"/>
                <a:cs typeface="Consolas"/>
                <a:sym typeface="Consolas"/>
              </a:rPr>
              <a:t>  // pop R0 from slot 1</a:t>
            </a:r>
            <a:endParaRPr b="1" i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MD=D+M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i="1" lang="en-US">
                <a:latin typeface="Consolas"/>
                <a:ea typeface="Consolas"/>
                <a:cs typeface="Consolas"/>
                <a:sym typeface="Consolas"/>
              </a:rPr>
              <a:t>// pop R0 from slot 0</a:t>
            </a:r>
            <a:endParaRPr b="1" i="1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MD=D+M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6FA8D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2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385" name="Google Shape;385;p27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6" name="Google Shape;386;p27"/>
          <p:cNvSpPr txBox="1"/>
          <p:nvPr>
            <p:ph idx="1" type="body"/>
          </p:nvPr>
        </p:nvSpPr>
        <p:spPr>
          <a:xfrm>
            <a:off x="459275" y="1197675"/>
            <a:ext cx="8366100" cy="1398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Solution: store “saved” values in a stack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 u="sng"/>
              <a:t>Not</a:t>
            </a:r>
            <a:r>
              <a:rPr lang="en-US"/>
              <a:t> quite the same as “The Stack” or function call stack frames (but used for a similar reason)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  <p:sp>
        <p:nvSpPr>
          <p:cNvPr id="387" name="Google Shape;387;p27"/>
          <p:cNvSpPr txBox="1"/>
          <p:nvPr/>
        </p:nvSpPr>
        <p:spPr>
          <a:xfrm rot="-5400000">
            <a:off x="5257475" y="2982775"/>
            <a:ext cx="789900" cy="3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NUM(2)</a:t>
            </a:r>
            <a:endParaRPr b="1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27"/>
          <p:cNvSpPr txBox="1"/>
          <p:nvPr/>
        </p:nvSpPr>
        <p:spPr>
          <a:xfrm rot="-5400000">
            <a:off x="5201813" y="4787025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8761D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b="1">
              <a:solidFill>
                <a:srgbClr val="38761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27"/>
          <p:cNvSpPr txBox="1"/>
          <p:nvPr/>
        </p:nvSpPr>
        <p:spPr>
          <a:xfrm rot="5400000">
            <a:off x="8281025" y="4137150"/>
            <a:ext cx="901200" cy="35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351C75"/>
                </a:solidFill>
                <a:latin typeface="Calibri"/>
                <a:ea typeface="Calibri"/>
                <a:cs typeface="Calibri"/>
                <a:sym typeface="Calibri"/>
              </a:rPr>
              <a:t>PLUS</a:t>
            </a:r>
            <a:endParaRPr b="1">
              <a:solidFill>
                <a:srgbClr val="351C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p27"/>
          <p:cNvSpPr txBox="1"/>
          <p:nvPr>
            <p:ph idx="1" type="body"/>
          </p:nvPr>
        </p:nvSpPr>
        <p:spPr>
          <a:xfrm>
            <a:off x="459275" y="2442725"/>
            <a:ext cx="4739100" cy="3294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We’ll keep a stack starting at memory address 1024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R1 will be our “stack pointer”: always stores address of the last used stack position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No built-in Hack 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push</a:t>
            </a:r>
            <a:r>
              <a:rPr lang="en-US"/>
              <a:t>: </a:t>
            </a:r>
            <a:r>
              <a:rPr lang="en-US" u="sng"/>
              <a:t>manually</a:t>
            </a:r>
            <a:r>
              <a:rPr lang="en-US"/>
              <a:t> copy to memory and increment R1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  <p:sp>
        <p:nvSpPr>
          <p:cNvPr id="391" name="Google Shape;391;p27"/>
          <p:cNvSpPr/>
          <p:nvPr/>
        </p:nvSpPr>
        <p:spPr>
          <a:xfrm>
            <a:off x="553225" y="5939425"/>
            <a:ext cx="699300" cy="490500"/>
          </a:xfrm>
          <a:prstGeom prst="rect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latin typeface="Consolas"/>
                <a:ea typeface="Consolas"/>
                <a:cs typeface="Consolas"/>
                <a:sym typeface="Consolas"/>
              </a:rPr>
              <a:t>1025</a:t>
            </a:r>
            <a:endParaRPr b="1" sz="18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92" name="Google Shape;392;p27"/>
          <p:cNvSpPr/>
          <p:nvPr/>
        </p:nvSpPr>
        <p:spPr>
          <a:xfrm>
            <a:off x="1885175" y="5939425"/>
            <a:ext cx="699300" cy="490500"/>
          </a:xfrm>
          <a:prstGeom prst="rect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(R0)</a:t>
            </a:r>
            <a:endParaRPr b="1" sz="1800">
              <a:solidFill>
                <a:srgbClr val="674EA7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93" name="Google Shape;393;p27"/>
          <p:cNvSpPr/>
          <p:nvPr/>
        </p:nvSpPr>
        <p:spPr>
          <a:xfrm>
            <a:off x="2584475" y="5939425"/>
            <a:ext cx="699300" cy="490500"/>
          </a:xfrm>
          <a:prstGeom prst="rect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AA84F"/>
                </a:solidFill>
                <a:latin typeface="Consolas"/>
                <a:ea typeface="Consolas"/>
                <a:cs typeface="Consolas"/>
                <a:sym typeface="Consolas"/>
              </a:rPr>
              <a:t>(R0)</a:t>
            </a:r>
            <a:endParaRPr b="1" sz="1800">
              <a:solidFill>
                <a:srgbClr val="6AA84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94" name="Google Shape;394;p27"/>
          <p:cNvSpPr/>
          <p:nvPr/>
        </p:nvSpPr>
        <p:spPr>
          <a:xfrm>
            <a:off x="3283775" y="5939425"/>
            <a:ext cx="699300" cy="490500"/>
          </a:xfrm>
          <a:prstGeom prst="rect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27"/>
          <p:cNvSpPr/>
          <p:nvPr/>
        </p:nvSpPr>
        <p:spPr>
          <a:xfrm>
            <a:off x="3983075" y="5939425"/>
            <a:ext cx="699300" cy="490500"/>
          </a:xfrm>
          <a:prstGeom prst="rect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27"/>
          <p:cNvSpPr txBox="1"/>
          <p:nvPr/>
        </p:nvSpPr>
        <p:spPr>
          <a:xfrm>
            <a:off x="598075" y="5574325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R1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97" name="Google Shape;397;p27"/>
          <p:cNvSpPr txBox="1"/>
          <p:nvPr/>
        </p:nvSpPr>
        <p:spPr>
          <a:xfrm>
            <a:off x="1940925" y="5574325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1024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98" name="Google Shape;398;p27"/>
          <p:cNvSpPr txBox="1"/>
          <p:nvPr/>
        </p:nvSpPr>
        <p:spPr>
          <a:xfrm>
            <a:off x="2629325" y="5574325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1025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99" name="Google Shape;399;p27"/>
          <p:cNvSpPr txBox="1"/>
          <p:nvPr/>
        </p:nvSpPr>
        <p:spPr>
          <a:xfrm>
            <a:off x="3328625" y="5574325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1026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00" name="Google Shape;400;p27"/>
          <p:cNvSpPr txBox="1"/>
          <p:nvPr/>
        </p:nvSpPr>
        <p:spPr>
          <a:xfrm>
            <a:off x="4027925" y="5574325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1027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401" name="Google Shape;401;p27"/>
          <p:cNvCxnSpPr>
            <a:stCxn id="391" idx="2"/>
            <a:endCxn id="393" idx="2"/>
          </p:cNvCxnSpPr>
          <p:nvPr/>
        </p:nvCxnSpPr>
        <p:spPr>
          <a:xfrm flipH="1" rot="-5400000">
            <a:off x="1918225" y="5414575"/>
            <a:ext cx="600" cy="2031300"/>
          </a:xfrm>
          <a:prstGeom prst="curvedConnector3">
            <a:avLst>
              <a:gd fmla="val 39687500" name="adj1"/>
            </a:avLst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62" name="Google Shape;62;p10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Reading Review and Q&amp;A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Compiler Code Generation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7 Tools Demo/Practice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Social Computing Reflection II Discussion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TA Feedback Form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Reminders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28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Code Generation: Example</a:t>
            </a:r>
            <a:endParaRPr/>
          </a:p>
        </p:txBody>
      </p:sp>
      <p:sp>
        <p:nvSpPr>
          <p:cNvPr id="408" name="Google Shape;408;p28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09" name="Google Shape;409;p28"/>
          <p:cNvSpPr txBox="1"/>
          <p:nvPr>
            <p:ph idx="1" type="body"/>
          </p:nvPr>
        </p:nvSpPr>
        <p:spPr>
          <a:xfrm>
            <a:off x="459275" y="1197675"/>
            <a:ext cx="8486400" cy="5294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What about variables?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Just like Assembler: generate </a:t>
            </a:r>
            <a:r>
              <a:rPr b="1" lang="en-US"/>
              <a:t>symbol table </a:t>
            </a:r>
            <a:r>
              <a:rPr lang="en-US"/>
              <a:t>with mapping from variable names to spots in memory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Arrays get more (contiguous) spots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screen</a:t>
            </a:r>
            <a:r>
              <a:rPr lang="en-US"/>
              <a:t> and 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keyboard</a:t>
            </a:r>
            <a:r>
              <a:rPr lang="en-US"/>
              <a:t> are built-in array variables, allowing I/O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  <p:sp>
        <p:nvSpPr>
          <p:cNvPr id="410" name="Google Shape;410;p28"/>
          <p:cNvSpPr/>
          <p:nvPr/>
        </p:nvSpPr>
        <p:spPr>
          <a:xfrm>
            <a:off x="6471800" y="3350850"/>
            <a:ext cx="1279800" cy="490500"/>
          </a:xfrm>
          <a:prstGeom prst="rect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latin typeface="Consolas"/>
                <a:ea typeface="Consolas"/>
                <a:cs typeface="Consolas"/>
                <a:sym typeface="Consolas"/>
              </a:rPr>
              <a:t>screen</a:t>
            </a:r>
            <a:endParaRPr b="1" sz="16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1" name="Google Shape;411;p28"/>
          <p:cNvSpPr/>
          <p:nvPr/>
        </p:nvSpPr>
        <p:spPr>
          <a:xfrm>
            <a:off x="7751475" y="3350850"/>
            <a:ext cx="1129500" cy="490500"/>
          </a:xfrm>
          <a:prstGeom prst="rect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latin typeface="Consolas"/>
                <a:ea typeface="Consolas"/>
                <a:cs typeface="Consolas"/>
                <a:sym typeface="Consolas"/>
              </a:rPr>
              <a:t>16384</a:t>
            </a:r>
            <a:endParaRPr b="1" sz="16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2" name="Google Shape;412;p28"/>
          <p:cNvSpPr/>
          <p:nvPr/>
        </p:nvSpPr>
        <p:spPr>
          <a:xfrm>
            <a:off x="3864925" y="2336975"/>
            <a:ext cx="2155500" cy="1186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@261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D=M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@262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  M=D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6FA8DC"/>
                </a:solidFill>
                <a:latin typeface="Calibri"/>
                <a:ea typeface="Calibri"/>
                <a:cs typeface="Calibri"/>
                <a:sym typeface="Calibri"/>
              </a:rPr>
              <a:t>Hack Assembly</a:t>
            </a:r>
            <a:endParaRPr sz="1300">
              <a:solidFill>
                <a:srgbClr val="6FA8D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28"/>
          <p:cNvSpPr/>
          <p:nvPr/>
        </p:nvSpPr>
        <p:spPr>
          <a:xfrm>
            <a:off x="918750" y="2202125"/>
            <a:ext cx="2494800" cy="14562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var int arr[5];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var int bar, star;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let bar = star;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p28"/>
          <p:cNvSpPr/>
          <p:nvPr/>
        </p:nvSpPr>
        <p:spPr>
          <a:xfrm>
            <a:off x="6471800" y="2860325"/>
            <a:ext cx="1279800" cy="490500"/>
          </a:xfrm>
          <a:prstGeom prst="rect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latin typeface="Consolas"/>
                <a:ea typeface="Consolas"/>
                <a:cs typeface="Consolas"/>
                <a:sym typeface="Consolas"/>
              </a:rPr>
              <a:t>star</a:t>
            </a:r>
            <a:endParaRPr b="1" sz="16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5" name="Google Shape;415;p28"/>
          <p:cNvSpPr/>
          <p:nvPr/>
        </p:nvSpPr>
        <p:spPr>
          <a:xfrm>
            <a:off x="7751475" y="2860325"/>
            <a:ext cx="1129500" cy="490500"/>
          </a:xfrm>
          <a:prstGeom prst="rect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latin typeface="Consolas"/>
                <a:ea typeface="Consolas"/>
                <a:cs typeface="Consolas"/>
                <a:sym typeface="Consolas"/>
              </a:rPr>
              <a:t>262</a:t>
            </a:r>
            <a:endParaRPr b="1" sz="16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6" name="Google Shape;416;p28"/>
          <p:cNvSpPr/>
          <p:nvPr/>
        </p:nvSpPr>
        <p:spPr>
          <a:xfrm>
            <a:off x="6471800" y="2369813"/>
            <a:ext cx="1279800" cy="490500"/>
          </a:xfrm>
          <a:prstGeom prst="rect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latin typeface="Consolas"/>
                <a:ea typeface="Consolas"/>
                <a:cs typeface="Consolas"/>
                <a:sym typeface="Consolas"/>
              </a:rPr>
              <a:t>bar</a:t>
            </a:r>
            <a:endParaRPr b="1" sz="16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7" name="Google Shape;417;p28"/>
          <p:cNvSpPr/>
          <p:nvPr/>
        </p:nvSpPr>
        <p:spPr>
          <a:xfrm>
            <a:off x="7751475" y="2369813"/>
            <a:ext cx="1129500" cy="490500"/>
          </a:xfrm>
          <a:prstGeom prst="rect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latin typeface="Consolas"/>
                <a:ea typeface="Consolas"/>
                <a:cs typeface="Consolas"/>
                <a:sym typeface="Consolas"/>
              </a:rPr>
              <a:t>261</a:t>
            </a:r>
            <a:endParaRPr b="1" sz="16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8" name="Google Shape;418;p28"/>
          <p:cNvSpPr/>
          <p:nvPr/>
        </p:nvSpPr>
        <p:spPr>
          <a:xfrm>
            <a:off x="6471800" y="1879313"/>
            <a:ext cx="1279800" cy="490500"/>
          </a:xfrm>
          <a:prstGeom prst="rect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latin typeface="Consolas"/>
                <a:ea typeface="Consolas"/>
                <a:cs typeface="Consolas"/>
                <a:sym typeface="Consolas"/>
              </a:rPr>
              <a:t>arr</a:t>
            </a:r>
            <a:endParaRPr b="1" sz="16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9" name="Google Shape;419;p28"/>
          <p:cNvSpPr/>
          <p:nvPr/>
        </p:nvSpPr>
        <p:spPr>
          <a:xfrm>
            <a:off x="7751475" y="1879313"/>
            <a:ext cx="1129500" cy="490500"/>
          </a:xfrm>
          <a:prstGeom prst="rect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latin typeface="Consolas"/>
                <a:ea typeface="Consolas"/>
                <a:cs typeface="Consolas"/>
                <a:sym typeface="Consolas"/>
              </a:rPr>
              <a:t>256</a:t>
            </a:r>
            <a:endParaRPr b="1" sz="16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29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Code Generation: Takeaways</a:t>
            </a:r>
            <a:endParaRPr/>
          </a:p>
        </p:txBody>
      </p:sp>
      <p:sp>
        <p:nvSpPr>
          <p:cNvPr id="426" name="Google Shape;426;p29"/>
          <p:cNvSpPr txBox="1"/>
          <p:nvPr>
            <p:ph idx="1" type="body"/>
          </p:nvPr>
        </p:nvSpPr>
        <p:spPr>
          <a:xfrm>
            <a:off x="357025" y="1274275"/>
            <a:ext cx="8366100" cy="4999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Code Generation task: writing several small snippets of Hack assembly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But need to be very </a:t>
            </a:r>
            <a:r>
              <a:rPr b="1" lang="en-US"/>
              <a:t>generalizable</a:t>
            </a:r>
            <a:endParaRPr b="1"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Whenever a PLUS expression is encountered, should generate almost the same code</a:t>
            </a:r>
            <a:endParaRPr/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SzPts val="1560"/>
              <a:buChar char="●"/>
            </a:pPr>
            <a:r>
              <a:rPr b="1" lang="en-US"/>
              <a:t>Conventions</a:t>
            </a:r>
            <a:r>
              <a:rPr lang="en-US"/>
              <a:t> make the task much easier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E.g. after any expression code runs, </a:t>
            </a:r>
            <a:r>
              <a:rPr b="1" lang="en-US"/>
              <a:t>result should always be stored in R0</a:t>
            </a:r>
            <a:r>
              <a:rPr lang="en-US"/>
              <a:t>. Then parent code can depend on it!</a:t>
            </a:r>
            <a:endParaRPr/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Beware of </a:t>
            </a:r>
            <a:r>
              <a:rPr b="1" lang="en-US"/>
              <a:t>clobbering</a:t>
            </a:r>
            <a:r>
              <a:rPr lang="en-US"/>
              <a:t> data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Use our little stack as necessary!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Plus.java</a:t>
            </a:r>
            <a:r>
              <a:rPr lang="en-US"/>
              <a:t> contains an example of pushing/popping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More Project 7 specifics later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 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3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433" name="Google Shape;433;p30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Reading Review and Q&amp;A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Compiler Code Generation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Project 7 Tools Demo/Practice</a:t>
            </a:r>
            <a:endParaRPr b="1">
              <a:solidFill>
                <a:srgbClr val="4B2A85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Social Computing Reflection II Discussion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TA Feedback Form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Reminders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3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7 Overview</a:t>
            </a:r>
            <a:endParaRPr/>
          </a:p>
        </p:txBody>
      </p:sp>
      <p:sp>
        <p:nvSpPr>
          <p:cNvPr id="441" name="Google Shape;441;p31"/>
          <p:cNvSpPr txBox="1"/>
          <p:nvPr>
            <p:ph idx="1" type="body"/>
          </p:nvPr>
        </p:nvSpPr>
        <p:spPr>
          <a:xfrm>
            <a:off x="396875" y="1362075"/>
            <a:ext cx="8366100" cy="513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Part I: Buggy Compiler!</a:t>
            </a:r>
            <a:endParaRPr/>
          </a:p>
          <a:p>
            <a:pPr indent="-320039" lvl="2" marL="1371600" rtl="0" algn="l">
              <a:spcBef>
                <a:spcPts val="0"/>
              </a:spcBef>
              <a:spcAft>
                <a:spcPts val="0"/>
              </a:spcAft>
              <a:buSzPts val="1440"/>
              <a:buChar char="■"/>
            </a:pPr>
            <a:r>
              <a:rPr lang="en-US"/>
              <a:t>Code Generation Implementation/Debugging</a:t>
            </a:r>
            <a:br>
              <a:rPr lang="en-US"/>
            </a:b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Part II: Social Reflection III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Project 7 will be due </a:t>
            </a:r>
            <a:r>
              <a:rPr b="1" lang="en-US"/>
              <a:t>Tuesday</a:t>
            </a:r>
            <a:r>
              <a:rPr b="1" lang="en-US"/>
              <a:t> (6/1)</a:t>
            </a:r>
            <a:r>
              <a:rPr lang="en-US"/>
              <a:t>! Please note the shift in due date!</a:t>
            </a:r>
            <a:endParaRPr/>
          </a:p>
          <a:p>
            <a:pPr indent="0" lvl="0" marL="0" rtl="0" algn="ctr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(You’re not expected to start project 7 until after midterm corrections are turned in this Thursday)</a:t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</p:txBody>
      </p:sp>
      <p:sp>
        <p:nvSpPr>
          <p:cNvPr id="442" name="Google Shape;442;p3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3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7 Part I: Buggy Compiler</a:t>
            </a:r>
            <a:endParaRPr/>
          </a:p>
        </p:txBody>
      </p:sp>
      <p:sp>
        <p:nvSpPr>
          <p:cNvPr id="449" name="Google Shape;449;p32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You will be given starter code for a compiler that reads a micro version of Jack and spits out Hack!</a:t>
            </a:r>
            <a:endParaRPr/>
          </a:p>
          <a:p>
            <a:pPr indent="-382269" lvl="1" marL="914400" rtl="0" algn="l">
              <a:spcBef>
                <a:spcPts val="100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The </a:t>
            </a:r>
            <a:r>
              <a:rPr b="1" lang="en-US"/>
              <a:t>Scanner</a:t>
            </a:r>
            <a:r>
              <a:rPr lang="en-US"/>
              <a:t> &amp; </a:t>
            </a:r>
            <a:r>
              <a:rPr b="1" lang="en-US"/>
              <a:t>Parser</a:t>
            </a:r>
            <a:r>
              <a:rPr lang="en-US"/>
              <a:t> work</a:t>
            </a:r>
            <a:endParaRPr/>
          </a:p>
          <a:p>
            <a:pPr indent="-320039" lvl="2" marL="1371600" rtl="0" algn="l">
              <a:spcBef>
                <a:spcPts val="0"/>
              </a:spcBef>
              <a:spcAft>
                <a:spcPts val="0"/>
              </a:spcAft>
              <a:buSzPts val="1440"/>
              <a:buChar char="■"/>
            </a:pPr>
            <a:r>
              <a:rPr lang="en-US" u="sng"/>
              <a:t>Task A:</a:t>
            </a:r>
            <a:r>
              <a:rPr lang="en-US"/>
              <a:t> Read through to understand what’s going on. There are heavy comments to help you out!</a:t>
            </a:r>
            <a:endParaRPr/>
          </a:p>
          <a:p>
            <a:pPr indent="-382269" lvl="1" marL="914400" rtl="0" algn="l">
              <a:spcBef>
                <a:spcPts val="100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The </a:t>
            </a:r>
            <a:r>
              <a:rPr b="1" lang="en-US"/>
              <a:t>Code Generation</a:t>
            </a:r>
            <a:r>
              <a:rPr lang="en-US"/>
              <a:t> is buggy and half-finished</a:t>
            </a:r>
            <a:endParaRPr/>
          </a:p>
          <a:p>
            <a:pPr indent="-320039" lvl="2" marL="1371600" rtl="0" algn="l">
              <a:spcBef>
                <a:spcPts val="0"/>
              </a:spcBef>
              <a:spcAft>
                <a:spcPts val="0"/>
              </a:spcAft>
              <a:buSzPts val="1440"/>
              <a:buChar char="■"/>
            </a:pPr>
            <a:r>
              <a:rPr lang="en-US" u="sng"/>
              <a:t>Task B:</a:t>
            </a:r>
            <a:r>
              <a:rPr lang="en-US"/>
              <a:t> Find the bugs by practicing deliberate debugging strategies. Remember you can step through generated Hack code using the CPUEmulator tool.</a:t>
            </a:r>
            <a:endParaRPr/>
          </a:p>
          <a:p>
            <a:pPr indent="-320039" lvl="2" marL="1371600" rtl="0" algn="l">
              <a:spcBef>
                <a:spcPts val="0"/>
              </a:spcBef>
              <a:spcAft>
                <a:spcPts val="0"/>
              </a:spcAft>
              <a:buSzPts val="1440"/>
              <a:buChar char="■"/>
            </a:pPr>
            <a:r>
              <a:rPr lang="en-US" u="sng"/>
              <a:t>Task C:</a:t>
            </a:r>
            <a:r>
              <a:rPr lang="en-US"/>
              <a:t> Finish the compiler! These slides will be a helpful reference.</a:t>
            </a:r>
            <a:endParaRPr/>
          </a:p>
        </p:txBody>
      </p:sp>
      <p:sp>
        <p:nvSpPr>
          <p:cNvPr id="450" name="Google Shape;450;p3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33"/>
          <p:cNvSpPr/>
          <p:nvPr/>
        </p:nvSpPr>
        <p:spPr>
          <a:xfrm>
            <a:off x="5459250" y="2954050"/>
            <a:ext cx="156600" cy="2922600"/>
          </a:xfrm>
          <a:prstGeom prst="leftBracket">
            <a:avLst>
              <a:gd fmla="val 93310" name="adj"/>
            </a:avLst>
          </a:prstGeom>
          <a:noFill/>
          <a:ln cap="flat" cmpd="sng" w="28575">
            <a:solidFill>
              <a:srgbClr val="A2C4C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7" name="Google Shape;457;p3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7: Micro Jack</a:t>
            </a:r>
            <a:endParaRPr/>
          </a:p>
        </p:txBody>
      </p:sp>
      <p:sp>
        <p:nvSpPr>
          <p:cNvPr id="458" name="Google Shape;458;p33"/>
          <p:cNvSpPr txBox="1"/>
          <p:nvPr>
            <p:ph idx="1" type="body"/>
          </p:nvPr>
        </p:nvSpPr>
        <p:spPr>
          <a:xfrm>
            <a:off x="396875" y="1362075"/>
            <a:ext cx="46449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Stripped-down version of Jack language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More manageable but enough features to be interesting!</a:t>
            </a:r>
            <a:endParaRPr/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Has: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Types: Int and Int[], Variable Assignment, If, While, +, -, ==, !=</a:t>
            </a:r>
            <a:endParaRPr/>
          </a:p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Doesn’t Have: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Functions/Function Calls, Classes/Objects, Strings, For, Array Bounds Checking, etc.</a:t>
            </a:r>
            <a:endParaRPr/>
          </a:p>
        </p:txBody>
      </p:sp>
      <p:sp>
        <p:nvSpPr>
          <p:cNvPr id="459" name="Google Shape;459;p3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60" name="Google Shape;460;p33"/>
          <p:cNvSpPr/>
          <p:nvPr/>
        </p:nvSpPr>
        <p:spPr>
          <a:xfrm>
            <a:off x="5688925" y="1858025"/>
            <a:ext cx="3277500" cy="36846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var int a, b[1], c;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var int d[10], e;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let a = 1;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let b[0] = 1;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let n = 9;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while (n != 0) {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let d[n] = a;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  let n = n - 1;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let screen[100] = d[0];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A9B7C6"/>
              </a:solidFill>
              <a:highlight>
                <a:srgbClr val="2B2B2B"/>
              </a:highlight>
            </a:endParaRPr>
          </a:p>
        </p:txBody>
      </p:sp>
      <p:sp>
        <p:nvSpPr>
          <p:cNvPr id="461" name="Google Shape;461;p33"/>
          <p:cNvSpPr txBox="1"/>
          <p:nvPr/>
        </p:nvSpPr>
        <p:spPr>
          <a:xfrm>
            <a:off x="7442550" y="1492925"/>
            <a:ext cx="15237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700">
                <a:latin typeface="Consolas"/>
                <a:ea typeface="Consolas"/>
                <a:cs typeface="Consolas"/>
                <a:sym typeface="Consolas"/>
              </a:rPr>
              <a:t>Basic.jack</a:t>
            </a:r>
            <a:endParaRPr b="1" sz="17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62" name="Google Shape;462;p33"/>
          <p:cNvSpPr/>
          <p:nvPr/>
        </p:nvSpPr>
        <p:spPr>
          <a:xfrm>
            <a:off x="5271550" y="856050"/>
            <a:ext cx="1826400" cy="762000"/>
          </a:xfrm>
          <a:prstGeom prst="rect">
            <a:avLst/>
          </a:prstGeom>
          <a:solidFill>
            <a:srgbClr val="F6B2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alibri"/>
                <a:ea typeface="Calibri"/>
                <a:cs typeface="Calibri"/>
                <a:sym typeface="Calibri"/>
              </a:rPr>
              <a:t>Any number of variable declarations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33"/>
          <p:cNvSpPr/>
          <p:nvPr/>
        </p:nvSpPr>
        <p:spPr>
          <a:xfrm>
            <a:off x="5271551" y="5697375"/>
            <a:ext cx="1690800" cy="762000"/>
          </a:xfrm>
          <a:prstGeom prst="rect">
            <a:avLst/>
          </a:prstGeom>
          <a:solidFill>
            <a:srgbClr val="A2C4C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alibri"/>
                <a:ea typeface="Calibri"/>
                <a:cs typeface="Calibri"/>
                <a:sym typeface="Calibri"/>
              </a:rPr>
              <a:t>Then any number of statements</a:t>
            </a:r>
            <a:endParaRPr sz="1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33"/>
          <p:cNvSpPr/>
          <p:nvPr/>
        </p:nvSpPr>
        <p:spPr>
          <a:xfrm>
            <a:off x="5459250" y="1492925"/>
            <a:ext cx="156600" cy="1314900"/>
          </a:xfrm>
          <a:prstGeom prst="leftBracket">
            <a:avLst>
              <a:gd fmla="val 93310" name="adj"/>
            </a:avLst>
          </a:prstGeom>
          <a:noFill/>
          <a:ln cap="flat" cmpd="sng" w="28575">
            <a:solidFill>
              <a:srgbClr val="F6B2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0" name="Google Shape;470;p34"/>
          <p:cNvCxnSpPr>
            <a:stCxn id="471" idx="0"/>
            <a:endCxn id="472" idx="2"/>
          </p:cNvCxnSpPr>
          <p:nvPr/>
        </p:nvCxnSpPr>
        <p:spPr>
          <a:xfrm rot="10800000">
            <a:off x="6115275" y="3751025"/>
            <a:ext cx="1718100" cy="661800"/>
          </a:xfrm>
          <a:prstGeom prst="straightConnector1">
            <a:avLst/>
          </a:prstGeom>
          <a:noFill/>
          <a:ln cap="flat" cmpd="sng" w="19050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73" name="Google Shape;473;p34"/>
          <p:cNvCxnSpPr>
            <a:stCxn id="471" idx="2"/>
          </p:cNvCxnSpPr>
          <p:nvPr/>
        </p:nvCxnSpPr>
        <p:spPr>
          <a:xfrm>
            <a:off x="7833375" y="4851125"/>
            <a:ext cx="0" cy="775200"/>
          </a:xfrm>
          <a:prstGeom prst="straightConnector1">
            <a:avLst/>
          </a:prstGeom>
          <a:noFill/>
          <a:ln cap="flat" cmpd="sng" w="19050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74" name="Google Shape;474;p34"/>
          <p:cNvCxnSpPr>
            <a:stCxn id="472" idx="2"/>
            <a:endCxn id="475" idx="0"/>
          </p:cNvCxnSpPr>
          <p:nvPr/>
        </p:nvCxnSpPr>
        <p:spPr>
          <a:xfrm>
            <a:off x="6115175" y="3750975"/>
            <a:ext cx="0" cy="2171100"/>
          </a:xfrm>
          <a:prstGeom prst="straightConnector1">
            <a:avLst/>
          </a:prstGeom>
          <a:noFill/>
          <a:ln cap="flat" cmpd="sng" w="19050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76" name="Google Shape;476;p34"/>
          <p:cNvCxnSpPr>
            <a:stCxn id="477" idx="2"/>
            <a:endCxn id="478" idx="0"/>
          </p:cNvCxnSpPr>
          <p:nvPr/>
        </p:nvCxnSpPr>
        <p:spPr>
          <a:xfrm>
            <a:off x="4397025" y="3750975"/>
            <a:ext cx="0" cy="1164900"/>
          </a:xfrm>
          <a:prstGeom prst="straightConnector1">
            <a:avLst/>
          </a:prstGeom>
          <a:noFill/>
          <a:ln cap="flat" cmpd="sng" w="19050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79" name="Google Shape;479;p34"/>
          <p:cNvCxnSpPr/>
          <p:nvPr/>
        </p:nvCxnSpPr>
        <p:spPr>
          <a:xfrm>
            <a:off x="2678875" y="3750975"/>
            <a:ext cx="0" cy="873300"/>
          </a:xfrm>
          <a:prstGeom prst="straightConnector1">
            <a:avLst/>
          </a:prstGeom>
          <a:noFill/>
          <a:ln cap="flat" cmpd="sng" w="19050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80" name="Google Shape;480;p34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7: The AST Nodes</a:t>
            </a:r>
            <a:endParaRPr/>
          </a:p>
        </p:txBody>
      </p:sp>
      <p:sp>
        <p:nvSpPr>
          <p:cNvPr id="481" name="Google Shape;481;p34"/>
          <p:cNvSpPr txBox="1"/>
          <p:nvPr>
            <p:ph idx="1" type="body"/>
          </p:nvPr>
        </p:nvSpPr>
        <p:spPr>
          <a:xfrm>
            <a:off x="396875" y="1362075"/>
            <a:ext cx="8366100" cy="1070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You are provided with all AST Node classes needed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All of your code will be implemented within these classes</a:t>
            </a:r>
            <a:endParaRPr/>
          </a:p>
        </p:txBody>
      </p:sp>
      <p:sp>
        <p:nvSpPr>
          <p:cNvPr id="482" name="Google Shape;482;p3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3" name="Google Shape;483;p34"/>
          <p:cNvSpPr/>
          <p:nvPr/>
        </p:nvSpPr>
        <p:spPr>
          <a:xfrm>
            <a:off x="3723825" y="2432175"/>
            <a:ext cx="1346400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ASTNode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4" name="Google Shape;484;p34"/>
          <p:cNvSpPr/>
          <p:nvPr/>
        </p:nvSpPr>
        <p:spPr>
          <a:xfrm>
            <a:off x="219425" y="3312675"/>
            <a:ext cx="1482600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JackProgram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5" name="Google Shape;485;p34"/>
          <p:cNvSpPr/>
          <p:nvPr/>
        </p:nvSpPr>
        <p:spPr>
          <a:xfrm>
            <a:off x="1937575" y="3312675"/>
            <a:ext cx="1482600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VarDeclaration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7" name="Google Shape;477;p34"/>
          <p:cNvSpPr/>
          <p:nvPr/>
        </p:nvSpPr>
        <p:spPr>
          <a:xfrm>
            <a:off x="3655725" y="3312675"/>
            <a:ext cx="1482600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Statement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2" name="Google Shape;472;p34"/>
          <p:cNvSpPr/>
          <p:nvPr/>
        </p:nvSpPr>
        <p:spPr>
          <a:xfrm>
            <a:off x="5373875" y="3312675"/>
            <a:ext cx="1482600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Expression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6" name="Google Shape;486;p34"/>
          <p:cNvSpPr/>
          <p:nvPr/>
        </p:nvSpPr>
        <p:spPr>
          <a:xfrm>
            <a:off x="7092025" y="3312675"/>
            <a:ext cx="1482600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Identifier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487" name="Google Shape;487;p34"/>
          <p:cNvCxnSpPr>
            <a:stCxn id="483" idx="2"/>
            <a:endCxn id="484" idx="0"/>
          </p:cNvCxnSpPr>
          <p:nvPr/>
        </p:nvCxnSpPr>
        <p:spPr>
          <a:xfrm flipH="1">
            <a:off x="960825" y="2870475"/>
            <a:ext cx="3436200" cy="4422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88" name="Google Shape;488;p34"/>
          <p:cNvCxnSpPr>
            <a:stCxn id="483" idx="2"/>
            <a:endCxn id="485" idx="0"/>
          </p:cNvCxnSpPr>
          <p:nvPr/>
        </p:nvCxnSpPr>
        <p:spPr>
          <a:xfrm flipH="1">
            <a:off x="2678925" y="2870475"/>
            <a:ext cx="1718100" cy="4422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89" name="Google Shape;489;p34"/>
          <p:cNvCxnSpPr>
            <a:stCxn id="483" idx="2"/>
            <a:endCxn id="477" idx="0"/>
          </p:cNvCxnSpPr>
          <p:nvPr/>
        </p:nvCxnSpPr>
        <p:spPr>
          <a:xfrm>
            <a:off x="4397025" y="2870475"/>
            <a:ext cx="0" cy="4422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90" name="Google Shape;490;p34"/>
          <p:cNvCxnSpPr>
            <a:stCxn id="483" idx="2"/>
            <a:endCxn id="472" idx="0"/>
          </p:cNvCxnSpPr>
          <p:nvPr/>
        </p:nvCxnSpPr>
        <p:spPr>
          <a:xfrm>
            <a:off x="4397025" y="2870475"/>
            <a:ext cx="1718100" cy="4422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91" name="Google Shape;491;p34"/>
          <p:cNvCxnSpPr>
            <a:stCxn id="483" idx="2"/>
            <a:endCxn id="486" idx="0"/>
          </p:cNvCxnSpPr>
          <p:nvPr/>
        </p:nvCxnSpPr>
        <p:spPr>
          <a:xfrm>
            <a:off x="4397025" y="2870475"/>
            <a:ext cx="3436200" cy="4422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92" name="Google Shape;492;p34"/>
          <p:cNvSpPr/>
          <p:nvPr/>
        </p:nvSpPr>
        <p:spPr>
          <a:xfrm>
            <a:off x="1429975" y="3909725"/>
            <a:ext cx="1990200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ArrayVarDeclaration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3" name="Google Shape;493;p34"/>
          <p:cNvSpPr/>
          <p:nvPr/>
        </p:nvSpPr>
        <p:spPr>
          <a:xfrm>
            <a:off x="1429950" y="4412825"/>
            <a:ext cx="1990200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IntVarDeclaration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4" name="Google Shape;494;p34"/>
          <p:cNvSpPr/>
          <p:nvPr/>
        </p:nvSpPr>
        <p:spPr>
          <a:xfrm>
            <a:off x="3655725" y="3909725"/>
            <a:ext cx="1482600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Assignment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5" name="Google Shape;495;p34"/>
          <p:cNvSpPr/>
          <p:nvPr/>
        </p:nvSpPr>
        <p:spPr>
          <a:xfrm>
            <a:off x="3655725" y="4412825"/>
            <a:ext cx="1482600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While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8" name="Google Shape;478;p34"/>
          <p:cNvSpPr/>
          <p:nvPr/>
        </p:nvSpPr>
        <p:spPr>
          <a:xfrm>
            <a:off x="3655738" y="4915925"/>
            <a:ext cx="1482600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If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1" name="Google Shape;471;p34"/>
          <p:cNvSpPr/>
          <p:nvPr/>
        </p:nvSpPr>
        <p:spPr>
          <a:xfrm>
            <a:off x="7092075" y="4412825"/>
            <a:ext cx="1482600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VarAccess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6" name="Google Shape;496;p34"/>
          <p:cNvSpPr/>
          <p:nvPr/>
        </p:nvSpPr>
        <p:spPr>
          <a:xfrm>
            <a:off x="7092075" y="4915925"/>
            <a:ext cx="1482600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ArrayVarAccess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7" name="Google Shape;497;p34"/>
          <p:cNvSpPr/>
          <p:nvPr/>
        </p:nvSpPr>
        <p:spPr>
          <a:xfrm>
            <a:off x="7092075" y="5419013"/>
            <a:ext cx="1482600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IntVarAccess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8" name="Google Shape;498;p34"/>
          <p:cNvSpPr/>
          <p:nvPr/>
        </p:nvSpPr>
        <p:spPr>
          <a:xfrm>
            <a:off x="5373900" y="3909725"/>
            <a:ext cx="1482600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Plus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99" name="Google Shape;499;p34"/>
          <p:cNvSpPr/>
          <p:nvPr/>
        </p:nvSpPr>
        <p:spPr>
          <a:xfrm>
            <a:off x="5373900" y="4412825"/>
            <a:ext cx="1482600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Minus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0" name="Google Shape;500;p34"/>
          <p:cNvSpPr/>
          <p:nvPr/>
        </p:nvSpPr>
        <p:spPr>
          <a:xfrm>
            <a:off x="5373900" y="4915925"/>
            <a:ext cx="1482600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Equals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1" name="Google Shape;501;p34"/>
          <p:cNvSpPr/>
          <p:nvPr/>
        </p:nvSpPr>
        <p:spPr>
          <a:xfrm>
            <a:off x="5373900" y="5419025"/>
            <a:ext cx="1482600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NotEquals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5" name="Google Shape;475;p34"/>
          <p:cNvSpPr/>
          <p:nvPr/>
        </p:nvSpPr>
        <p:spPr>
          <a:xfrm>
            <a:off x="5373850" y="5922125"/>
            <a:ext cx="1482600" cy="438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NumberLiteral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2" name="Google Shape;502;p34"/>
          <p:cNvSpPr/>
          <p:nvPr/>
        </p:nvSpPr>
        <p:spPr>
          <a:xfrm>
            <a:off x="275000" y="6231425"/>
            <a:ext cx="445200" cy="438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3" name="Google Shape;503;p34"/>
          <p:cNvSpPr/>
          <p:nvPr/>
        </p:nvSpPr>
        <p:spPr>
          <a:xfrm>
            <a:off x="720200" y="6231425"/>
            <a:ext cx="1482600" cy="43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latin typeface="Consolas"/>
                <a:ea typeface="Consolas"/>
                <a:cs typeface="Consolas"/>
                <a:sym typeface="Consolas"/>
              </a:rPr>
              <a:t>Abstract Class</a:t>
            </a:r>
            <a:endParaRPr sz="13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35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7: Generating Code</a:t>
            </a:r>
            <a:endParaRPr/>
          </a:p>
        </p:txBody>
      </p:sp>
      <p:sp>
        <p:nvSpPr>
          <p:cNvPr id="510" name="Google Shape;510;p35"/>
          <p:cNvSpPr txBox="1"/>
          <p:nvPr>
            <p:ph idx="1" type="body"/>
          </p:nvPr>
        </p:nvSpPr>
        <p:spPr>
          <a:xfrm>
            <a:off x="177675" y="1362075"/>
            <a:ext cx="5198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Each AST Node has a 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printASM</a:t>
            </a:r>
            <a:r>
              <a:rPr lang="en-US"/>
              <a:t> method that should print out Hack instructions to System.out (and recursively call 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printASM</a:t>
            </a:r>
            <a:r>
              <a:rPr lang="en-US"/>
              <a:t> on children)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You’re provided with 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instr(“@R0”)</a:t>
            </a:r>
            <a:r>
              <a:rPr lang="en-US"/>
              <a:t> and 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label(“LOOP”)</a:t>
            </a:r>
            <a:r>
              <a:rPr lang="en-US"/>
              <a:t> convenience functions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Each can take a comment as a second argument -- </a:t>
            </a:r>
            <a:r>
              <a:rPr i="1" lang="en-US"/>
              <a:t>HIGHLY</a:t>
            </a:r>
            <a:r>
              <a:rPr lang="en-US"/>
              <a:t> recommended!</a:t>
            </a:r>
            <a:endParaRPr/>
          </a:p>
        </p:txBody>
      </p:sp>
      <p:sp>
        <p:nvSpPr>
          <p:cNvPr id="511" name="Google Shape;511;p3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12" name="Google Shape;512;p35"/>
          <p:cNvSpPr txBox="1"/>
          <p:nvPr/>
        </p:nvSpPr>
        <p:spPr>
          <a:xfrm>
            <a:off x="5302675" y="1800600"/>
            <a:ext cx="3663900" cy="3256800"/>
          </a:xfrm>
          <a:prstGeom prst="rect">
            <a:avLst/>
          </a:prstGeom>
          <a:solidFill>
            <a:srgbClr val="43434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CC7832"/>
                </a:solidFill>
                <a:latin typeface="Consolas"/>
                <a:ea typeface="Consolas"/>
                <a:cs typeface="Consolas"/>
                <a:sym typeface="Consolas"/>
              </a:rPr>
              <a:t>public class </a:t>
            </a:r>
            <a:r>
              <a:rPr lang="en-US" sz="1300">
                <a:solidFill>
                  <a:srgbClr val="A9B7C6"/>
                </a:solidFill>
                <a:latin typeface="Consolas"/>
                <a:ea typeface="Consolas"/>
                <a:cs typeface="Consolas"/>
                <a:sym typeface="Consolas"/>
              </a:rPr>
              <a:t>If </a:t>
            </a:r>
            <a:r>
              <a:rPr lang="en-US" sz="1300">
                <a:solidFill>
                  <a:srgbClr val="CC7832"/>
                </a:solidFill>
                <a:latin typeface="Consolas"/>
                <a:ea typeface="Consolas"/>
                <a:cs typeface="Consolas"/>
                <a:sym typeface="Consolas"/>
              </a:rPr>
              <a:t>extends </a:t>
            </a:r>
            <a:r>
              <a:rPr lang="en-US" sz="1300">
                <a:solidFill>
                  <a:srgbClr val="A9B7C6"/>
                </a:solidFill>
                <a:latin typeface="Consolas"/>
                <a:ea typeface="Consolas"/>
                <a:cs typeface="Consolas"/>
                <a:sym typeface="Consolas"/>
              </a:rPr>
              <a:t>Statement {</a:t>
            </a:r>
            <a:endParaRPr sz="1300">
              <a:solidFill>
                <a:srgbClr val="A9B7C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A9B7C6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300">
                <a:solidFill>
                  <a:srgbClr val="CC7832"/>
                </a:solidFill>
                <a:latin typeface="Consolas"/>
                <a:ea typeface="Consolas"/>
                <a:cs typeface="Consolas"/>
                <a:sym typeface="Consolas"/>
              </a:rPr>
              <a:t>public </a:t>
            </a:r>
            <a:r>
              <a:rPr lang="en-US" sz="1300">
                <a:solidFill>
                  <a:srgbClr val="A9B7C6"/>
                </a:solidFill>
                <a:latin typeface="Consolas"/>
                <a:ea typeface="Consolas"/>
                <a:cs typeface="Consolas"/>
                <a:sym typeface="Consolas"/>
              </a:rPr>
              <a:t>Expression </a:t>
            </a:r>
            <a:r>
              <a:rPr lang="en-US" sz="1300">
                <a:solidFill>
                  <a:srgbClr val="9876AA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r>
              <a:rPr lang="en-US" sz="1300">
                <a:solidFill>
                  <a:srgbClr val="CC7832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300">
              <a:solidFill>
                <a:srgbClr val="CC783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CC7832"/>
                </a:solidFill>
                <a:latin typeface="Consolas"/>
                <a:ea typeface="Consolas"/>
                <a:cs typeface="Consolas"/>
                <a:sym typeface="Consolas"/>
              </a:rPr>
              <a:t>  public </a:t>
            </a:r>
            <a:r>
              <a:rPr lang="en-US" sz="1300">
                <a:solidFill>
                  <a:srgbClr val="A9B7C6"/>
                </a:solidFill>
                <a:latin typeface="Consolas"/>
                <a:ea typeface="Consolas"/>
                <a:cs typeface="Consolas"/>
                <a:sym typeface="Consolas"/>
              </a:rPr>
              <a:t>List&lt;Statement&gt; </a:t>
            </a:r>
            <a:r>
              <a:rPr lang="en-US" sz="1300">
                <a:solidFill>
                  <a:srgbClr val="9876AA"/>
                </a:solidFill>
                <a:latin typeface="Consolas"/>
                <a:ea typeface="Consolas"/>
                <a:cs typeface="Consolas"/>
                <a:sym typeface="Consolas"/>
              </a:rPr>
              <a:t>statements</a:t>
            </a:r>
            <a:r>
              <a:rPr lang="en-US" sz="1300">
                <a:solidFill>
                  <a:srgbClr val="CC7832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300">
              <a:solidFill>
                <a:srgbClr val="CC783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CC783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CC7832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3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sz="1300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CC783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BBB529"/>
                </a:solidFill>
                <a:latin typeface="Consolas"/>
                <a:ea typeface="Consolas"/>
                <a:cs typeface="Consolas"/>
                <a:sym typeface="Consolas"/>
              </a:rPr>
              <a:t>@Override</a:t>
            </a:r>
            <a:endParaRPr sz="1300">
              <a:solidFill>
                <a:srgbClr val="BBB52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CC7832"/>
                </a:solidFill>
                <a:latin typeface="Consolas"/>
                <a:ea typeface="Consolas"/>
                <a:cs typeface="Consolas"/>
                <a:sym typeface="Consolas"/>
              </a:rPr>
              <a:t>public void </a:t>
            </a:r>
            <a:r>
              <a:rPr lang="en-US" sz="1300">
                <a:solidFill>
                  <a:srgbClr val="FFC66D"/>
                </a:solidFill>
                <a:latin typeface="Consolas"/>
                <a:ea typeface="Consolas"/>
                <a:cs typeface="Consolas"/>
                <a:sym typeface="Consolas"/>
              </a:rPr>
              <a:t>printASM</a:t>
            </a:r>
            <a:r>
              <a:rPr lang="en-US" sz="1300">
                <a:solidFill>
                  <a:srgbClr val="A9B7C6"/>
                </a:solidFill>
                <a:latin typeface="Consolas"/>
                <a:ea typeface="Consolas"/>
                <a:cs typeface="Consolas"/>
                <a:sym typeface="Consolas"/>
              </a:rPr>
              <a:t>(symbolTable) {</a:t>
            </a:r>
            <a:endParaRPr sz="1300">
              <a:solidFill>
                <a:srgbClr val="A9B7C6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876AA"/>
                </a:solidFill>
                <a:latin typeface="Consolas"/>
                <a:ea typeface="Consolas"/>
                <a:cs typeface="Consolas"/>
                <a:sym typeface="Consolas"/>
              </a:rPr>
              <a:t>  condition</a:t>
            </a:r>
            <a:r>
              <a:rPr lang="en-US" sz="1300">
                <a:solidFill>
                  <a:srgbClr val="A9B7C6"/>
                </a:solidFill>
                <a:latin typeface="Consolas"/>
                <a:ea typeface="Consolas"/>
                <a:cs typeface="Consolas"/>
                <a:sym typeface="Consolas"/>
              </a:rPr>
              <a:t>.printASM(symbolTable)</a:t>
            </a:r>
            <a:r>
              <a:rPr lang="en-US" sz="1300">
                <a:solidFill>
                  <a:srgbClr val="CC7832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300">
              <a:solidFill>
                <a:schemeClr val="lt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300">
                <a:solidFill>
                  <a:srgbClr val="A9B7C6"/>
                </a:solidFill>
                <a:latin typeface="Consolas"/>
                <a:ea typeface="Consolas"/>
                <a:cs typeface="Consolas"/>
                <a:sym typeface="Consolas"/>
              </a:rPr>
              <a:t>  instr</a:t>
            </a:r>
            <a:r>
              <a:rPr lang="en-US" sz="1300">
                <a:solidFill>
                  <a:srgbClr val="A9B7C6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-US" sz="1300">
                <a:solidFill>
                  <a:srgbClr val="6A8759"/>
                </a:solidFill>
                <a:latin typeface="Consolas"/>
                <a:ea typeface="Consolas"/>
                <a:cs typeface="Consolas"/>
                <a:sym typeface="Consolas"/>
              </a:rPr>
              <a:t>"@R0"</a:t>
            </a:r>
            <a:r>
              <a:rPr lang="en-US" sz="1300">
                <a:solidFill>
                  <a:srgbClr val="A9B7C6"/>
                </a:solidFill>
                <a:latin typeface="Consolas"/>
                <a:ea typeface="Consolas"/>
                <a:cs typeface="Consolas"/>
                <a:sym typeface="Consolas"/>
              </a:rPr>
              <a:t>,</a:t>
            </a:r>
            <a:r>
              <a:rPr lang="en-US" sz="1300">
                <a:solidFill>
                  <a:srgbClr val="6A8759"/>
                </a:solidFill>
                <a:latin typeface="Consolas"/>
                <a:ea typeface="Consolas"/>
                <a:cs typeface="Consolas"/>
                <a:sym typeface="Consolas"/>
              </a:rPr>
              <a:t> “Get cond result”</a:t>
            </a:r>
            <a:r>
              <a:rPr lang="en-US" sz="1300">
                <a:solidFill>
                  <a:srgbClr val="A9B7C6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lang="en-US" sz="1300">
                <a:solidFill>
                  <a:srgbClr val="CC7832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300">
              <a:solidFill>
                <a:srgbClr val="CC783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300">
                <a:solidFill>
                  <a:srgbClr val="A9B7C6"/>
                </a:solidFill>
                <a:latin typeface="Consolas"/>
                <a:ea typeface="Consolas"/>
                <a:cs typeface="Consolas"/>
                <a:sym typeface="Consolas"/>
              </a:rPr>
              <a:t>  instr</a:t>
            </a:r>
            <a:r>
              <a:rPr lang="en-US" sz="1300">
                <a:solidFill>
                  <a:srgbClr val="A9B7C6"/>
                </a:solidFill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lang="en-US" sz="1300">
                <a:solidFill>
                  <a:srgbClr val="6A8759"/>
                </a:solidFill>
                <a:latin typeface="Consolas"/>
                <a:ea typeface="Consolas"/>
                <a:cs typeface="Consolas"/>
                <a:sym typeface="Consolas"/>
              </a:rPr>
              <a:t>"D=M"</a:t>
            </a:r>
            <a:r>
              <a:rPr lang="en-US" sz="1300">
                <a:solidFill>
                  <a:srgbClr val="A9B7C6"/>
                </a:solidFill>
                <a:latin typeface="Consolas"/>
                <a:ea typeface="Consolas"/>
                <a:cs typeface="Consolas"/>
                <a:sym typeface="Consolas"/>
              </a:rPr>
              <a:t>)</a:t>
            </a:r>
            <a:r>
              <a:rPr lang="en-US" sz="1300">
                <a:solidFill>
                  <a:srgbClr val="CC7832"/>
                </a:solidFill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1300">
              <a:solidFill>
                <a:srgbClr val="CC783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CC783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CC7832"/>
                </a:solidFill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lang="en-US" sz="13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sz="1300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CC783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CC7832"/>
                </a:solidFill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300">
              <a:solidFill>
                <a:srgbClr val="CC783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CC7832"/>
              </a:solidFill>
              <a:highlight>
                <a:srgbClr val="2B2B2B"/>
              </a:highligh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7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36"/>
          <p:cNvSpPr/>
          <p:nvPr/>
        </p:nvSpPr>
        <p:spPr>
          <a:xfrm>
            <a:off x="3272213" y="3360975"/>
            <a:ext cx="2067000" cy="1039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3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Example: Number Literal</a:t>
            </a:r>
            <a:r>
              <a:rPr lang="en-US" sz="2000"/>
              <a:t>  (Step 1)</a:t>
            </a:r>
            <a:endParaRPr/>
          </a:p>
        </p:txBody>
      </p:sp>
      <p:sp>
        <p:nvSpPr>
          <p:cNvPr id="520" name="Google Shape;520;p36"/>
          <p:cNvSpPr txBox="1"/>
          <p:nvPr>
            <p:ph idx="1" type="body"/>
          </p:nvPr>
        </p:nvSpPr>
        <p:spPr>
          <a:xfrm>
            <a:off x="396875" y="1362075"/>
            <a:ext cx="8366100" cy="1513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Called a “literal” because it’s a literal value embedded in the MicroJack code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Generated Hack ASM should simply put that value in 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R0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21" name="Google Shape;521;p3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22" name="Google Shape;522;p36"/>
          <p:cNvSpPr/>
          <p:nvPr/>
        </p:nvSpPr>
        <p:spPr>
          <a:xfrm>
            <a:off x="707700" y="3477525"/>
            <a:ext cx="1730100" cy="806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4</a:t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MicroJack Code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36"/>
          <p:cNvSpPr/>
          <p:nvPr/>
        </p:nvSpPr>
        <p:spPr>
          <a:xfrm>
            <a:off x="3857588" y="3621675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NUM(4)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24" name="Google Shape;524;p36"/>
          <p:cNvSpPr/>
          <p:nvPr/>
        </p:nvSpPr>
        <p:spPr>
          <a:xfrm>
            <a:off x="6173650" y="3198975"/>
            <a:ext cx="1730100" cy="1363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@4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D=A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@R0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latin typeface="Consolas"/>
                <a:ea typeface="Consolas"/>
                <a:cs typeface="Consolas"/>
                <a:sym typeface="Consolas"/>
              </a:rPr>
              <a:t>M=D</a:t>
            </a:r>
            <a:endParaRPr sz="1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Hack ASM</a:t>
            </a:r>
            <a:endParaRPr sz="1300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5" name="Google Shape;525;p36"/>
          <p:cNvSpPr/>
          <p:nvPr/>
        </p:nvSpPr>
        <p:spPr>
          <a:xfrm>
            <a:off x="2687900" y="3738225"/>
            <a:ext cx="334200" cy="285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36"/>
          <p:cNvSpPr/>
          <p:nvPr/>
        </p:nvSpPr>
        <p:spPr>
          <a:xfrm>
            <a:off x="5589338" y="3738225"/>
            <a:ext cx="334200" cy="285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99999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3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Example: Number Literal</a:t>
            </a:r>
            <a:r>
              <a:rPr lang="en-US" sz="2000"/>
              <a:t>  (Step 1)</a:t>
            </a:r>
            <a:endParaRPr sz="2000"/>
          </a:p>
        </p:txBody>
      </p:sp>
      <p:sp>
        <p:nvSpPr>
          <p:cNvPr id="533" name="Google Shape;533;p37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4" name="Google Shape;534;p37"/>
          <p:cNvSpPr/>
          <p:nvPr/>
        </p:nvSpPr>
        <p:spPr>
          <a:xfrm>
            <a:off x="707700" y="1239850"/>
            <a:ext cx="7826700" cy="52524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NumberLiteral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latin typeface="Consolas"/>
                <a:ea typeface="Consolas"/>
                <a:cs typeface="Consolas"/>
                <a:sym typeface="Consolas"/>
              </a:rPr>
              <a:t>extends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en-US" sz="1500"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value;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en-US" sz="1500"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990000"/>
                </a:solidFill>
                <a:latin typeface="Consolas"/>
                <a:ea typeface="Consolas"/>
                <a:cs typeface="Consolas"/>
                <a:sym typeface="Consolas"/>
              </a:rPr>
              <a:t>NumberLiteral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1" lang="en-US" sz="1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String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value) {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    this.</a:t>
            </a:r>
            <a:r>
              <a:rPr lang="en-US" sz="1500">
                <a:solidFill>
                  <a:srgbClr val="45818E"/>
                </a:solidFill>
                <a:latin typeface="Consolas"/>
                <a:ea typeface="Consolas"/>
                <a:cs typeface="Consolas"/>
                <a:sym typeface="Consolas"/>
              </a:rPr>
              <a:t>value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= </a:t>
            </a:r>
            <a:r>
              <a:rPr b="1" lang="en-US" sz="1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Integer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-US" sz="1500">
                <a:solidFill>
                  <a:srgbClr val="45818E"/>
                </a:solidFill>
                <a:latin typeface="Consolas"/>
                <a:ea typeface="Consolas"/>
                <a:cs typeface="Consolas"/>
                <a:sym typeface="Consolas"/>
              </a:rPr>
              <a:t>parseInt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(value);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i="1" lang="en-US" sz="15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@Override</a:t>
            </a:r>
            <a:endParaRPr i="1" sz="15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en-US" sz="1500"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990000"/>
                </a:solidFill>
                <a:latin typeface="Consolas"/>
                <a:ea typeface="Consolas"/>
                <a:cs typeface="Consolas"/>
                <a:sym typeface="Consolas"/>
              </a:rPr>
              <a:t>printASM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() {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    comment(</a:t>
            </a:r>
            <a:r>
              <a:rPr lang="en-US" sz="1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"Start Number Literal"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    instr(                       );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    instr(</a:t>
            </a:r>
            <a:r>
              <a:rPr lang="en-US" sz="1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"D=A"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    instr(</a:t>
            </a:r>
            <a:r>
              <a:rPr lang="en-US" sz="1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"@R0"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    instr(</a:t>
            </a:r>
            <a:r>
              <a:rPr lang="en-US" sz="1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"M=D"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    comment(</a:t>
            </a:r>
            <a:r>
              <a:rPr lang="en-US" sz="1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"End Number Literal"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i="1" lang="en-US" sz="15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@Override</a:t>
            </a:r>
            <a:endParaRPr i="1" sz="15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en-US" sz="1500"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String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990000"/>
                </a:solidFill>
                <a:latin typeface="Consolas"/>
                <a:ea typeface="Consolas"/>
                <a:cs typeface="Consolas"/>
                <a:sym typeface="Consolas"/>
              </a:rPr>
              <a:t>toString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() {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1" lang="en-US" sz="1500"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Integer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-US" sz="1500">
                <a:solidFill>
                  <a:srgbClr val="45818E"/>
                </a:solidFill>
                <a:latin typeface="Consolas"/>
                <a:ea typeface="Consolas"/>
                <a:cs typeface="Consolas"/>
                <a:sym typeface="Consolas"/>
              </a:rPr>
              <a:t>toString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(value);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5" name="Google Shape;535;p37"/>
          <p:cNvSpPr/>
          <p:nvPr/>
        </p:nvSpPr>
        <p:spPr>
          <a:xfrm>
            <a:off x="5371775" y="3300850"/>
            <a:ext cx="3064200" cy="15366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// Start Number Literal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@4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D=A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@R0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M=D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// End Number Literal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6" name="Google Shape;536;p37"/>
          <p:cNvSpPr/>
          <p:nvPr/>
        </p:nvSpPr>
        <p:spPr>
          <a:xfrm>
            <a:off x="5158075" y="3429000"/>
            <a:ext cx="427500" cy="159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7" name="Google Shape;537;p37"/>
          <p:cNvSpPr/>
          <p:nvPr/>
        </p:nvSpPr>
        <p:spPr>
          <a:xfrm>
            <a:off x="5158075" y="3663055"/>
            <a:ext cx="427500" cy="159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8" name="Google Shape;538;p37"/>
          <p:cNvSpPr/>
          <p:nvPr/>
        </p:nvSpPr>
        <p:spPr>
          <a:xfrm>
            <a:off x="5158075" y="4131166"/>
            <a:ext cx="427500" cy="159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9" name="Google Shape;539;p37"/>
          <p:cNvSpPr/>
          <p:nvPr/>
        </p:nvSpPr>
        <p:spPr>
          <a:xfrm>
            <a:off x="5158075" y="3897111"/>
            <a:ext cx="427500" cy="159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0" name="Google Shape;540;p37"/>
          <p:cNvSpPr/>
          <p:nvPr/>
        </p:nvSpPr>
        <p:spPr>
          <a:xfrm>
            <a:off x="5158075" y="4365222"/>
            <a:ext cx="427500" cy="159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1" name="Google Shape;541;p37"/>
          <p:cNvSpPr/>
          <p:nvPr/>
        </p:nvSpPr>
        <p:spPr>
          <a:xfrm>
            <a:off x="5158075" y="4599277"/>
            <a:ext cx="427500" cy="159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37"/>
          <p:cNvSpPr/>
          <p:nvPr/>
        </p:nvSpPr>
        <p:spPr>
          <a:xfrm>
            <a:off x="2282750" y="3645350"/>
            <a:ext cx="2360400" cy="194400"/>
          </a:xfrm>
          <a:prstGeom prst="rect">
            <a:avLst/>
          </a:prstGeom>
          <a:solidFill>
            <a:srgbClr val="F4CCCC"/>
          </a:solidFill>
          <a:ln cap="flat" cmpd="sng" w="28575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b="1" sz="1300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p37"/>
          <p:cNvSpPr/>
          <p:nvPr/>
        </p:nvSpPr>
        <p:spPr>
          <a:xfrm>
            <a:off x="3293000" y="1602800"/>
            <a:ext cx="485700" cy="330300"/>
          </a:xfrm>
          <a:prstGeom prst="wedgeRectCallout">
            <a:avLst>
              <a:gd fmla="val -97998" name="adj1"/>
              <a:gd fmla="val -20595" name="adj2"/>
            </a:avLst>
          </a:prstGeom>
          <a:solidFill>
            <a:srgbClr val="F4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CC0000"/>
                </a:solidFill>
                <a:latin typeface="Consolas"/>
                <a:ea typeface="Consolas"/>
                <a:cs typeface="Consolas"/>
                <a:sym typeface="Consolas"/>
              </a:rPr>
              <a:t>4</a:t>
            </a:r>
            <a:endParaRPr>
              <a:solidFill>
                <a:srgbClr val="CC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Reading Review and Q&amp;A</a:t>
            </a:r>
            <a:endParaRPr b="1">
              <a:solidFill>
                <a:srgbClr val="4B2A85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Compiler Code Generation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7 Tools Demo/Practice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Social Computing Reflection II Discussion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TA Feedback Form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Reminders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38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Example: Number Literal</a:t>
            </a:r>
            <a:r>
              <a:rPr lang="en-US" sz="2000"/>
              <a:t>  (Step 1)</a:t>
            </a:r>
            <a:endParaRPr/>
          </a:p>
        </p:txBody>
      </p:sp>
      <p:sp>
        <p:nvSpPr>
          <p:cNvPr id="550" name="Google Shape;550;p38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51" name="Google Shape;551;p38"/>
          <p:cNvSpPr/>
          <p:nvPr/>
        </p:nvSpPr>
        <p:spPr>
          <a:xfrm>
            <a:off x="707700" y="1239850"/>
            <a:ext cx="7826700" cy="52524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NumberLiteral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latin typeface="Consolas"/>
                <a:ea typeface="Consolas"/>
                <a:cs typeface="Consolas"/>
                <a:sym typeface="Consolas"/>
              </a:rPr>
              <a:t>extends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en-US" sz="1500"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value;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en-US" sz="1500"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990000"/>
                </a:solidFill>
                <a:latin typeface="Consolas"/>
                <a:ea typeface="Consolas"/>
                <a:cs typeface="Consolas"/>
                <a:sym typeface="Consolas"/>
              </a:rPr>
              <a:t>NumberLiteral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1" lang="en-US" sz="1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String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value) {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    this.</a:t>
            </a:r>
            <a:r>
              <a:rPr lang="en-US" sz="1500">
                <a:solidFill>
                  <a:srgbClr val="45818E"/>
                </a:solidFill>
                <a:latin typeface="Consolas"/>
                <a:ea typeface="Consolas"/>
                <a:cs typeface="Consolas"/>
                <a:sym typeface="Consolas"/>
              </a:rPr>
              <a:t>value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= </a:t>
            </a:r>
            <a:r>
              <a:rPr b="1" lang="en-US" sz="1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Integer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-US" sz="1500">
                <a:solidFill>
                  <a:srgbClr val="45818E"/>
                </a:solidFill>
                <a:latin typeface="Consolas"/>
                <a:ea typeface="Consolas"/>
                <a:cs typeface="Consolas"/>
                <a:sym typeface="Consolas"/>
              </a:rPr>
              <a:t>parseInt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(value);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i="1" lang="en-US" sz="15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@Override</a:t>
            </a:r>
            <a:endParaRPr i="1" sz="15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en-US" sz="1500"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990000"/>
                </a:solidFill>
                <a:latin typeface="Consolas"/>
                <a:ea typeface="Consolas"/>
                <a:cs typeface="Consolas"/>
                <a:sym typeface="Consolas"/>
              </a:rPr>
              <a:t>printASM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() {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    comment(</a:t>
            </a:r>
            <a:r>
              <a:rPr lang="en-US" sz="1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"Start Number Literal"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    instr(</a:t>
            </a:r>
            <a:r>
              <a:rPr lang="en-US" sz="1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"@"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+ </a:t>
            </a:r>
            <a:r>
              <a:rPr lang="en-US" sz="1500">
                <a:solidFill>
                  <a:srgbClr val="45818E"/>
                </a:solidFill>
                <a:latin typeface="Consolas"/>
                <a:ea typeface="Consolas"/>
                <a:cs typeface="Consolas"/>
                <a:sym typeface="Consolas"/>
              </a:rPr>
              <a:t>toString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());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    instr(</a:t>
            </a:r>
            <a:r>
              <a:rPr lang="en-US" sz="1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"D=A"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    instr(</a:t>
            </a:r>
            <a:r>
              <a:rPr lang="en-US" sz="1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"@R0"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    instr(</a:t>
            </a:r>
            <a:r>
              <a:rPr lang="en-US" sz="1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"M=D"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    comment(</a:t>
            </a:r>
            <a:r>
              <a:rPr lang="en-US" sz="1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"End Number Literal"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i="1" lang="en-US" sz="15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@Override</a:t>
            </a:r>
            <a:endParaRPr i="1" sz="15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en-US" sz="1500"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String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990000"/>
                </a:solidFill>
                <a:latin typeface="Consolas"/>
                <a:ea typeface="Consolas"/>
                <a:cs typeface="Consolas"/>
                <a:sym typeface="Consolas"/>
              </a:rPr>
              <a:t>toString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() {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1" lang="en-US" sz="1500"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Integer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-US" sz="1500">
                <a:solidFill>
                  <a:srgbClr val="45818E"/>
                </a:solidFill>
                <a:latin typeface="Consolas"/>
                <a:ea typeface="Consolas"/>
                <a:cs typeface="Consolas"/>
                <a:sym typeface="Consolas"/>
              </a:rPr>
              <a:t>toString</a:t>
            </a: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(value);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2" name="Google Shape;552;p38"/>
          <p:cNvSpPr/>
          <p:nvPr/>
        </p:nvSpPr>
        <p:spPr>
          <a:xfrm>
            <a:off x="5371775" y="3300850"/>
            <a:ext cx="3064200" cy="15366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// Start Number Literal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@4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D=A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@R0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M=D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latin typeface="Consolas"/>
                <a:ea typeface="Consolas"/>
                <a:cs typeface="Consolas"/>
                <a:sym typeface="Consolas"/>
              </a:rPr>
              <a:t>   // End Number Literal</a:t>
            </a:r>
            <a:endParaRPr sz="1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3" name="Google Shape;553;p38"/>
          <p:cNvSpPr/>
          <p:nvPr/>
        </p:nvSpPr>
        <p:spPr>
          <a:xfrm>
            <a:off x="5158075" y="3429000"/>
            <a:ext cx="427500" cy="159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4" name="Google Shape;554;p38"/>
          <p:cNvSpPr/>
          <p:nvPr/>
        </p:nvSpPr>
        <p:spPr>
          <a:xfrm>
            <a:off x="5158075" y="3663055"/>
            <a:ext cx="427500" cy="159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5" name="Google Shape;555;p38"/>
          <p:cNvSpPr/>
          <p:nvPr/>
        </p:nvSpPr>
        <p:spPr>
          <a:xfrm>
            <a:off x="5158075" y="4131166"/>
            <a:ext cx="427500" cy="159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6" name="Google Shape;556;p38"/>
          <p:cNvSpPr/>
          <p:nvPr/>
        </p:nvSpPr>
        <p:spPr>
          <a:xfrm>
            <a:off x="5158075" y="3897111"/>
            <a:ext cx="427500" cy="159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7" name="Google Shape;557;p38"/>
          <p:cNvSpPr/>
          <p:nvPr/>
        </p:nvSpPr>
        <p:spPr>
          <a:xfrm>
            <a:off x="5158075" y="4365222"/>
            <a:ext cx="427500" cy="159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8" name="Google Shape;558;p38"/>
          <p:cNvSpPr/>
          <p:nvPr/>
        </p:nvSpPr>
        <p:spPr>
          <a:xfrm>
            <a:off x="5158075" y="4599277"/>
            <a:ext cx="427500" cy="159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9" name="Google Shape;559;p38"/>
          <p:cNvSpPr/>
          <p:nvPr/>
        </p:nvSpPr>
        <p:spPr>
          <a:xfrm>
            <a:off x="3293000" y="1602800"/>
            <a:ext cx="485700" cy="330300"/>
          </a:xfrm>
          <a:prstGeom prst="wedgeRectCallout">
            <a:avLst>
              <a:gd fmla="val -97998" name="adj1"/>
              <a:gd fmla="val -20595" name="adj2"/>
            </a:avLst>
          </a:prstGeom>
          <a:solidFill>
            <a:srgbClr val="F4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CC0000"/>
                </a:solidFill>
                <a:latin typeface="Consolas"/>
                <a:ea typeface="Consolas"/>
                <a:cs typeface="Consolas"/>
                <a:sym typeface="Consolas"/>
              </a:rPr>
              <a:t>4</a:t>
            </a:r>
            <a:endParaRPr>
              <a:solidFill>
                <a:srgbClr val="CC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5" name="Google Shape;565;p39"/>
          <p:cNvCxnSpPr/>
          <p:nvPr/>
        </p:nvCxnSpPr>
        <p:spPr>
          <a:xfrm>
            <a:off x="2711050" y="2540425"/>
            <a:ext cx="3651600" cy="0"/>
          </a:xfrm>
          <a:prstGeom prst="straightConnector1">
            <a:avLst/>
          </a:prstGeom>
          <a:noFill/>
          <a:ln cap="flat" cmpd="sng" w="28575">
            <a:solidFill>
              <a:srgbClr val="3D85C6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566" name="Google Shape;566;p39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Example: Number Literal</a:t>
            </a:r>
            <a:r>
              <a:rPr lang="en-US" sz="2000"/>
              <a:t>  (Step 1)</a:t>
            </a:r>
            <a:endParaRPr/>
          </a:p>
        </p:txBody>
      </p:sp>
      <p:sp>
        <p:nvSpPr>
          <p:cNvPr id="567" name="Google Shape;567;p39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68" name="Google Shape;568;p39"/>
          <p:cNvSpPr/>
          <p:nvPr/>
        </p:nvSpPr>
        <p:spPr>
          <a:xfrm>
            <a:off x="600150" y="1929863"/>
            <a:ext cx="7943700" cy="3651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69" name="Google Shape;569;p39"/>
          <p:cNvCxnSpPr>
            <a:stCxn id="570" idx="2"/>
            <a:endCxn id="571" idx="0"/>
          </p:cNvCxnSpPr>
          <p:nvPr/>
        </p:nvCxnSpPr>
        <p:spPr>
          <a:xfrm>
            <a:off x="2711050" y="1847123"/>
            <a:ext cx="0" cy="1621500"/>
          </a:xfrm>
          <a:prstGeom prst="straightConnector1">
            <a:avLst/>
          </a:prstGeom>
          <a:noFill/>
          <a:ln cap="flat" cmpd="sng" w="38100">
            <a:solidFill>
              <a:srgbClr val="93C47D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70" name="Google Shape;570;p39"/>
          <p:cNvSpPr/>
          <p:nvPr/>
        </p:nvSpPr>
        <p:spPr>
          <a:xfrm>
            <a:off x="1834150" y="1280423"/>
            <a:ext cx="1753800" cy="566700"/>
          </a:xfrm>
          <a:prstGeom prst="rect">
            <a:avLst/>
          </a:prstGeom>
          <a:solidFill>
            <a:srgbClr val="D9EAD3"/>
          </a:solidFill>
          <a:ln cap="flat" cmpd="sng" w="38100">
            <a:solidFill>
              <a:srgbClr val="93C4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Compile Time</a:t>
            </a:r>
            <a:endParaRPr b="1" sz="19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39"/>
          <p:cNvSpPr/>
          <p:nvPr/>
        </p:nvSpPr>
        <p:spPr>
          <a:xfrm>
            <a:off x="834100" y="3468575"/>
            <a:ext cx="3753900" cy="2669100"/>
          </a:xfrm>
          <a:prstGeom prst="rect">
            <a:avLst/>
          </a:prstGeom>
          <a:solidFill>
            <a:srgbClr val="D9EAD3"/>
          </a:solidFill>
          <a:ln cap="flat" cmpd="sng" w="38100">
            <a:solidFill>
              <a:srgbClr val="93C47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Java (the compiler) is running</a:t>
            </a:r>
            <a:endParaRPr sz="5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100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4 is stored as value field inside an NumberLiteral ASTNode</a:t>
            </a:r>
            <a:endParaRPr sz="5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100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When executed, </a:t>
            </a:r>
            <a:r>
              <a:rPr b="1" lang="en-US" sz="1600">
                <a:latin typeface="Calibri"/>
                <a:ea typeface="Calibri"/>
                <a:cs typeface="Calibri"/>
                <a:sym typeface="Calibri"/>
              </a:rPr>
              <a:t>prints code that stores it another way</a:t>
            </a: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!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72" name="Google Shape;572;p39"/>
          <p:cNvCxnSpPr/>
          <p:nvPr/>
        </p:nvCxnSpPr>
        <p:spPr>
          <a:xfrm>
            <a:off x="6597600" y="1828423"/>
            <a:ext cx="0" cy="1621500"/>
          </a:xfrm>
          <a:prstGeom prst="straightConnector1">
            <a:avLst/>
          </a:prstGeom>
          <a:noFill/>
          <a:ln cap="flat" cmpd="sng" w="38100">
            <a:solidFill>
              <a:srgbClr val="E69138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73" name="Google Shape;573;p39"/>
          <p:cNvSpPr/>
          <p:nvPr/>
        </p:nvSpPr>
        <p:spPr>
          <a:xfrm>
            <a:off x="5720700" y="1280423"/>
            <a:ext cx="1753800" cy="5667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E6913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Run Time</a:t>
            </a:r>
            <a:endParaRPr b="1" sz="19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39"/>
          <p:cNvSpPr/>
          <p:nvPr/>
        </p:nvSpPr>
        <p:spPr>
          <a:xfrm>
            <a:off x="4720650" y="3468575"/>
            <a:ext cx="3753900" cy="2669100"/>
          </a:xfrm>
          <a:prstGeom prst="rect">
            <a:avLst/>
          </a:prstGeom>
          <a:solidFill>
            <a:srgbClr val="FCE5CD"/>
          </a:solidFill>
          <a:ln cap="flat" cmpd="sng" w="38100">
            <a:solidFill>
              <a:srgbClr val="E6913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Hack ASM (the output) is running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100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4 is stored as constant inside an assembly instruction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-330200" lvl="0" marL="457200" rtl="0" algn="l">
              <a:spcBef>
                <a:spcPts val="1000"/>
              </a:spcBef>
              <a:spcAft>
                <a:spcPts val="0"/>
              </a:spcAft>
              <a:buSzPts val="1600"/>
              <a:buFont typeface="Calibri"/>
              <a:buChar char="●"/>
            </a:pPr>
            <a:r>
              <a:rPr lang="en-US" sz="1600">
                <a:latin typeface="Calibri"/>
                <a:ea typeface="Calibri"/>
                <a:cs typeface="Calibri"/>
                <a:sym typeface="Calibri"/>
              </a:rPr>
              <a:t>When executed, loads 4 from instruction into A register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39"/>
          <p:cNvSpPr/>
          <p:nvPr/>
        </p:nvSpPr>
        <p:spPr>
          <a:xfrm>
            <a:off x="1379500" y="5116025"/>
            <a:ext cx="2663100" cy="18294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00"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500"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NumberLiteral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500">
                <a:latin typeface="Consolas"/>
                <a:ea typeface="Consolas"/>
                <a:cs typeface="Consolas"/>
                <a:sym typeface="Consolas"/>
              </a:rPr>
              <a:t>extends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en-US" sz="500"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value;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en-US" sz="500"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500">
                <a:solidFill>
                  <a:srgbClr val="990000"/>
                </a:solidFill>
                <a:latin typeface="Consolas"/>
                <a:ea typeface="Consolas"/>
                <a:cs typeface="Consolas"/>
                <a:sym typeface="Consolas"/>
              </a:rPr>
              <a:t>NumberLiteral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(</a:t>
            </a:r>
            <a:r>
              <a:rPr b="1" lang="en-US" sz="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String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value) {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    this.</a:t>
            </a:r>
            <a:r>
              <a:rPr lang="en-US" sz="500">
                <a:solidFill>
                  <a:srgbClr val="45818E"/>
                </a:solidFill>
                <a:latin typeface="Consolas"/>
                <a:ea typeface="Consolas"/>
                <a:cs typeface="Consolas"/>
                <a:sym typeface="Consolas"/>
              </a:rPr>
              <a:t>value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= </a:t>
            </a:r>
            <a:r>
              <a:rPr b="1" lang="en-US" sz="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Integer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-US" sz="500">
                <a:solidFill>
                  <a:srgbClr val="45818E"/>
                </a:solidFill>
                <a:latin typeface="Consolas"/>
                <a:ea typeface="Consolas"/>
                <a:cs typeface="Consolas"/>
                <a:sym typeface="Consolas"/>
              </a:rPr>
              <a:t>parseInt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(value);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i="1" lang="en-US" sz="5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@Override</a:t>
            </a:r>
            <a:endParaRPr i="1" sz="5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en-US" sz="500"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void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500">
                <a:solidFill>
                  <a:srgbClr val="990000"/>
                </a:solidFill>
                <a:latin typeface="Consolas"/>
                <a:ea typeface="Consolas"/>
                <a:cs typeface="Consolas"/>
                <a:sym typeface="Consolas"/>
              </a:rPr>
              <a:t>printASM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() {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    comment(</a:t>
            </a:r>
            <a:r>
              <a:rPr lang="en-US" sz="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"Start Number Literal"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    instr(</a:t>
            </a:r>
            <a:r>
              <a:rPr lang="en-US" sz="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"@"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+ </a:t>
            </a:r>
            <a:r>
              <a:rPr lang="en-US" sz="500">
                <a:solidFill>
                  <a:srgbClr val="45818E"/>
                </a:solidFill>
                <a:latin typeface="Consolas"/>
                <a:ea typeface="Consolas"/>
                <a:cs typeface="Consolas"/>
                <a:sym typeface="Consolas"/>
              </a:rPr>
              <a:t>toString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());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    instr(</a:t>
            </a:r>
            <a:r>
              <a:rPr lang="en-US" sz="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"D=A"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    instr(</a:t>
            </a:r>
            <a:r>
              <a:rPr lang="en-US" sz="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"@R0"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    instr(</a:t>
            </a:r>
            <a:r>
              <a:rPr lang="en-US" sz="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"M=D"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    comment(</a:t>
            </a:r>
            <a:r>
              <a:rPr lang="en-US" sz="5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"End Number Literal"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);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i="1" lang="en-US" sz="5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@Override</a:t>
            </a:r>
            <a:endParaRPr i="1" sz="5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b="1" lang="en-US" sz="500">
                <a:latin typeface="Consolas"/>
                <a:ea typeface="Consolas"/>
                <a:cs typeface="Consolas"/>
                <a:sym typeface="Consolas"/>
              </a:rPr>
              <a:t>public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String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500">
                <a:solidFill>
                  <a:srgbClr val="990000"/>
                </a:solidFill>
                <a:latin typeface="Consolas"/>
                <a:ea typeface="Consolas"/>
                <a:cs typeface="Consolas"/>
                <a:sym typeface="Consolas"/>
              </a:rPr>
              <a:t>toString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() {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    </a:t>
            </a:r>
            <a:r>
              <a:rPr b="1" lang="en-US" sz="500">
                <a:latin typeface="Consolas"/>
                <a:ea typeface="Consolas"/>
                <a:cs typeface="Consolas"/>
                <a:sym typeface="Consolas"/>
              </a:rPr>
              <a:t>return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500">
                <a:solidFill>
                  <a:srgbClr val="0B5394"/>
                </a:solidFill>
                <a:latin typeface="Consolas"/>
                <a:ea typeface="Consolas"/>
                <a:cs typeface="Consolas"/>
                <a:sym typeface="Consolas"/>
              </a:rPr>
              <a:t>Integer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.</a:t>
            </a:r>
            <a:r>
              <a:rPr lang="en-US" sz="500">
                <a:solidFill>
                  <a:srgbClr val="45818E"/>
                </a:solidFill>
                <a:latin typeface="Consolas"/>
                <a:ea typeface="Consolas"/>
                <a:cs typeface="Consolas"/>
                <a:sym typeface="Consolas"/>
              </a:rPr>
              <a:t>toString</a:t>
            </a: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(value);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76" name="Google Shape;576;p39"/>
          <p:cNvSpPr/>
          <p:nvPr/>
        </p:nvSpPr>
        <p:spPr>
          <a:xfrm>
            <a:off x="3497250" y="2121600"/>
            <a:ext cx="2149500" cy="10725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latin typeface="Consolas"/>
                <a:ea typeface="Consolas"/>
                <a:cs typeface="Consolas"/>
                <a:sym typeface="Consolas"/>
              </a:rPr>
              <a:t>   // Start Number Literal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latin typeface="Consolas"/>
                <a:ea typeface="Consolas"/>
                <a:cs typeface="Consolas"/>
                <a:sym typeface="Consolas"/>
              </a:rPr>
              <a:t>   @4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latin typeface="Consolas"/>
                <a:ea typeface="Consolas"/>
                <a:cs typeface="Consolas"/>
                <a:sym typeface="Consolas"/>
              </a:rPr>
              <a:t>   D=A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latin typeface="Consolas"/>
                <a:ea typeface="Consolas"/>
                <a:cs typeface="Consolas"/>
                <a:sym typeface="Consolas"/>
              </a:rPr>
              <a:t>   @R0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latin typeface="Consolas"/>
                <a:ea typeface="Consolas"/>
                <a:cs typeface="Consolas"/>
                <a:sym typeface="Consolas"/>
              </a:rPr>
              <a:t>   M=D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latin typeface="Consolas"/>
                <a:ea typeface="Consolas"/>
                <a:cs typeface="Consolas"/>
                <a:sym typeface="Consolas"/>
              </a:rPr>
              <a:t>   // End Number Literal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p40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7 Demo</a:t>
            </a:r>
            <a:endParaRPr/>
          </a:p>
        </p:txBody>
      </p:sp>
      <p:sp>
        <p:nvSpPr>
          <p:cNvPr id="583" name="Google Shape;583;p40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Brief project 7 tools demo</a:t>
            </a:r>
            <a:endParaRPr/>
          </a:p>
        </p:txBody>
      </p:sp>
      <p:sp>
        <p:nvSpPr>
          <p:cNvPr id="584" name="Google Shape;584;p40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41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Project 7 Tools Practice</a:t>
            </a:r>
            <a:endParaRPr/>
          </a:p>
        </p:txBody>
      </p:sp>
      <p:sp>
        <p:nvSpPr>
          <p:cNvPr id="591" name="Google Shape;591;p41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Practice using the project 7 tools! Try doing the following: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Run </a:t>
            </a:r>
            <a:r>
              <a:rPr b="1" lang="en-US">
                <a:latin typeface="Courier New"/>
                <a:ea typeface="Courier New"/>
                <a:cs typeface="Courier New"/>
                <a:sym typeface="Courier New"/>
              </a:rPr>
              <a:t>git pull</a:t>
            </a:r>
            <a:r>
              <a:rPr lang="en-US"/>
              <a:t> to grab the project 7 starter code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Navigate to the src/ directory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>
                <a:latin typeface="Courier New"/>
                <a:ea typeface="Courier New"/>
                <a:cs typeface="Courier New"/>
                <a:sym typeface="Courier New"/>
              </a:rPr>
              <a:t>cd src/</a:t>
            </a:r>
            <a:endParaRPr/>
          </a:p>
          <a:p>
            <a:pPr indent="-370744" lvl="1" marL="914400" rtl="0" algn="l">
              <a:spcBef>
                <a:spcPts val="44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Compile the Java source code of the compiler by running 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>
                <a:latin typeface="Courier New"/>
                <a:ea typeface="Courier New"/>
                <a:cs typeface="Courier New"/>
                <a:sym typeface="Courier New"/>
              </a:rPr>
              <a:t>javac $(find . -name "*.java")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-370744" lvl="1" marL="914400" rtl="0" algn="l">
              <a:spcBef>
                <a:spcPts val="44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Use your compiler to </a:t>
            </a:r>
            <a:r>
              <a:rPr lang="en-US"/>
              <a:t>compile</a:t>
            </a:r>
            <a:r>
              <a:rPr lang="en-US"/>
              <a:t> the Jack file for the OnlyVars program 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b="1" lang="en-US" sz="1951">
                <a:latin typeface="Courier New"/>
                <a:ea typeface="Courier New"/>
                <a:cs typeface="Courier New"/>
                <a:sym typeface="Courier New"/>
              </a:rPr>
              <a:t>java compiler/Compiler compile ../test/OnlyVars.jack</a:t>
            </a:r>
            <a:endParaRPr b="1" sz="1951">
              <a:latin typeface="Courier New"/>
              <a:ea typeface="Courier New"/>
              <a:cs typeface="Courier New"/>
              <a:sym typeface="Courier New"/>
            </a:endParaRPr>
          </a:p>
          <a:p>
            <a:pPr indent="-370744" lvl="1" marL="914400" rtl="0" algn="l">
              <a:spcBef>
                <a:spcPts val="44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Load/run OnlyVars.tst in the CPUEmulator</a:t>
            </a:r>
            <a:endParaRPr/>
          </a:p>
          <a:p>
            <a:pPr indent="0" lvl="0" marL="9144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0230" lvl="0" marL="457200" rtl="0" algn="l">
              <a:spcBef>
                <a:spcPts val="520"/>
              </a:spcBef>
              <a:spcAft>
                <a:spcPts val="0"/>
              </a:spcAft>
              <a:buSzPct val="60000"/>
              <a:buChar char="●"/>
            </a:pPr>
            <a:r>
              <a:rPr lang="en-US"/>
              <a:t>The above steps were taken from the “How to Run Tests” portion of the spec</a:t>
            </a:r>
            <a:endParaRPr/>
          </a:p>
          <a:p>
            <a:pPr indent="-370744" lvl="1" marL="914400" rtl="0" algn="l">
              <a:spcBef>
                <a:spcPts val="0"/>
              </a:spcBef>
              <a:spcAft>
                <a:spcPts val="0"/>
              </a:spcAft>
              <a:buSzPct val="110000"/>
              <a:buChar char="○"/>
            </a:pPr>
            <a:r>
              <a:rPr lang="en-US"/>
              <a:t>Can refer back to this when needed as you work through the project</a:t>
            </a:r>
            <a:endParaRPr/>
          </a:p>
        </p:txBody>
      </p:sp>
      <p:sp>
        <p:nvSpPr>
          <p:cNvPr id="592" name="Google Shape;592;p41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7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p4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599" name="Google Shape;599;p42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Reading Review and Q&amp;A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Compiler Code Generation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7 Tools Demo/Practice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Social Computing Reflection II Discussion</a:t>
            </a:r>
            <a:endParaRPr b="1">
              <a:solidFill>
                <a:srgbClr val="4B2A85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TA Feedback Form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Reminders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0" name="Google Shape;600;p4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4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Social Computing Reflection II Discussion</a:t>
            </a:r>
            <a:endParaRPr/>
          </a:p>
        </p:txBody>
      </p:sp>
      <p:sp>
        <p:nvSpPr>
          <p:cNvPr id="607" name="Google Shape;607;p43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Char char="❖"/>
            </a:pPr>
            <a:r>
              <a:rPr lang="en-US" sz="2200"/>
              <a:t>Share the article you found for your second social reflection!</a:t>
            </a:r>
            <a:endParaRPr sz="22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Char char="❖"/>
            </a:pPr>
            <a:r>
              <a:rPr lang="en-US" sz="2200"/>
              <a:t>Things to include:</a:t>
            </a:r>
            <a:endParaRPr sz="2200"/>
          </a:p>
          <a:p>
            <a:pPr indent="-368298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▪"/>
            </a:pPr>
            <a:r>
              <a:rPr lang="en-US"/>
              <a:t>Give a summary of the article</a:t>
            </a:r>
            <a:endParaRPr/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20"/>
              <a:buChar char="▪"/>
            </a:pPr>
            <a:r>
              <a:rPr lang="en-US"/>
              <a:t>Share how it changed/influenced your thinking</a:t>
            </a:r>
            <a:endParaRPr/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20"/>
              <a:buChar char="▪"/>
            </a:pPr>
            <a:r>
              <a:rPr lang="en-US"/>
              <a:t>Share your follow up questions</a:t>
            </a:r>
            <a:endParaRPr/>
          </a:p>
          <a:p>
            <a:pPr indent="-382268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20"/>
              <a:buChar char="▪"/>
            </a:pPr>
            <a:r>
              <a:rPr lang="en-US"/>
              <a:t>Feel free to have discussions beyond these bullet points too!</a:t>
            </a:r>
            <a:endParaRPr/>
          </a:p>
        </p:txBody>
      </p:sp>
      <p:sp>
        <p:nvSpPr>
          <p:cNvPr id="608" name="Google Shape;608;p4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3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44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615" name="Google Shape;615;p44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Reading Review and Q&amp;A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Compiler Code Generation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7 Tools Demo/Practice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Social Computing Reflection II Discussion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TA Feedback Form</a:t>
            </a:r>
            <a:endParaRPr b="1">
              <a:solidFill>
                <a:srgbClr val="4B2A85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Reminders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6" name="Google Shape;616;p4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45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1:1 Meetings &amp; TA Feedback </a:t>
            </a:r>
            <a:endParaRPr/>
          </a:p>
        </p:txBody>
      </p:sp>
      <p:sp>
        <p:nvSpPr>
          <p:cNvPr id="623" name="Google Shape;623;p45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3000"/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None/>
            </a:pPr>
            <a:r>
              <a:rPr b="1" lang="en-US" sz="3000"/>
              <a:t>Your TA’s want to hear from you!</a:t>
            </a:r>
            <a:endParaRPr b="1" sz="3000"/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None/>
            </a:pPr>
            <a:r>
              <a:rPr lang="en-US"/>
              <a:t>Please take a few minutes to reflect on how your 1:1 TA meetings have been going and complete the anonymous feedback form in the zoom chat.</a:t>
            </a:r>
            <a:endParaRPr/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4" name="Google Shape;624;p4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9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p4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631" name="Google Shape;631;p46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Reading Review and Q&amp;A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Compiler Code Generation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Project 7 Tools Demo/Practice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Social Computing Reflection II Discussion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lang="en-US"/>
              <a:t>TA Feedback Form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342900" rtl="0" algn="l"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560"/>
              <a:buChar char="❖"/>
            </a:pPr>
            <a:r>
              <a:rPr b="1" lang="en-US">
                <a:solidFill>
                  <a:srgbClr val="4B2A85"/>
                </a:solidFill>
              </a:rPr>
              <a:t>Reminders</a:t>
            </a:r>
            <a:endParaRPr b="1">
              <a:solidFill>
                <a:srgbClr val="4B2A8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 sz="2200"/>
          </a:p>
          <a:p>
            <a:pPr indent="-243840" lvl="1" marL="80010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56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2" name="Google Shape;632;p4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7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4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Reminders</a:t>
            </a:r>
            <a:endParaRPr/>
          </a:p>
        </p:txBody>
      </p:sp>
      <p:sp>
        <p:nvSpPr>
          <p:cNvPr id="639" name="Google Shape;639;p47"/>
          <p:cNvSpPr txBox="1"/>
          <p:nvPr>
            <p:ph idx="1" type="body"/>
          </p:nvPr>
        </p:nvSpPr>
        <p:spPr>
          <a:xfrm>
            <a:off x="396875" y="1362075"/>
            <a:ext cx="8366100" cy="51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hlink"/>
              </a:buClr>
              <a:buSzPts val="1560"/>
              <a:buChar char="❖"/>
            </a:pPr>
            <a:r>
              <a:rPr b="1" lang="en-US"/>
              <a:t>Midterm Redo</a:t>
            </a:r>
            <a:r>
              <a:rPr lang="en-US"/>
              <a:t> - due this Thursday</a:t>
            </a:r>
            <a:endParaRPr/>
          </a:p>
          <a:p>
            <a:pPr indent="-327023" lvl="1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hlink"/>
              </a:buClr>
              <a:buSzPts val="1550"/>
              <a:buChar char="▪"/>
            </a:pPr>
            <a:r>
              <a:rPr lang="en-US"/>
              <a:t>Open-note, open-tool. Midterm questions are on Ed Board</a:t>
            </a:r>
            <a:endParaRPr/>
          </a:p>
          <a:p>
            <a:pPr indent="-327023" lvl="1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hlink"/>
              </a:buClr>
              <a:buSzPts val="1550"/>
              <a:buChar char="▪"/>
            </a:pPr>
            <a:r>
              <a:rPr lang="en-US"/>
              <a:t>Midterm grade will be the average of your initial midterm grade and your redo score; your midterm grade can </a:t>
            </a:r>
            <a:r>
              <a:rPr i="1" lang="en-US"/>
              <a:t>only improve</a:t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</a:pPr>
            <a:r>
              <a:rPr b="1" lang="en-US"/>
              <a:t>Professor Meeting Report</a:t>
            </a:r>
            <a:r>
              <a:rPr lang="en-US"/>
              <a:t> - due in 1.5 weeks</a:t>
            </a:r>
            <a:endParaRPr/>
          </a:p>
          <a:p>
            <a:pPr indent="-327023" lvl="1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50"/>
              <a:buChar char="▪"/>
            </a:pPr>
            <a:r>
              <a:rPr lang="en-US"/>
              <a:t>Identify and schedule your professor meeting ASAP.</a:t>
            </a:r>
            <a:endParaRPr/>
          </a:p>
          <a:p>
            <a:pPr indent="0" lvl="0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Char char="❖"/>
            </a:pPr>
            <a:r>
              <a:rPr lang="en-US"/>
              <a:t>Thursday’s Reading: A Podcast!!!</a:t>
            </a:r>
            <a:endParaRPr/>
          </a:p>
          <a:p>
            <a:pPr indent="-327023" lvl="1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50"/>
              <a:buChar char="▪"/>
            </a:pPr>
            <a:r>
              <a:rPr lang="en-US"/>
              <a:t>~25min but hopefully a nice break from readings!</a:t>
            </a:r>
            <a:endParaRPr/>
          </a:p>
          <a:p>
            <a:pPr indent="-327023" lvl="1" marL="9144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50"/>
              <a:buChar char="▪"/>
            </a:pPr>
            <a:r>
              <a:rPr lang="en-US"/>
              <a:t>See calendar for link/discussion prompts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r>
              <a:t/>
            </a:r>
            <a:endParaRPr/>
          </a:p>
        </p:txBody>
      </p:sp>
      <p:sp>
        <p:nvSpPr>
          <p:cNvPr id="640" name="Google Shape;640;p47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Review: Abstract Syntax Trees</a:t>
            </a:r>
            <a:endParaRPr/>
          </a:p>
        </p:txBody>
      </p:sp>
      <p:sp>
        <p:nvSpPr>
          <p:cNvPr id="78" name="Google Shape;78;p12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9" name="Google Shape;79;p12"/>
          <p:cNvSpPr/>
          <p:nvPr/>
        </p:nvSpPr>
        <p:spPr>
          <a:xfrm>
            <a:off x="185725" y="4015825"/>
            <a:ext cx="47724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2"/>
          <p:cNvSpPr/>
          <p:nvPr/>
        </p:nvSpPr>
        <p:spPr>
          <a:xfrm>
            <a:off x="2237225" y="4317550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1" name="Google Shape;81;p12"/>
          <p:cNvSpPr/>
          <p:nvPr/>
        </p:nvSpPr>
        <p:spPr>
          <a:xfrm>
            <a:off x="3214050" y="5070275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ASSIGN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2" name="Google Shape;82;p12"/>
          <p:cNvSpPr/>
          <p:nvPr/>
        </p:nvSpPr>
        <p:spPr>
          <a:xfrm>
            <a:off x="2781725" y="5832250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3" name="Google Shape;83;p12"/>
          <p:cNvSpPr/>
          <p:nvPr/>
        </p:nvSpPr>
        <p:spPr>
          <a:xfrm>
            <a:off x="3935225" y="5832250"/>
            <a:ext cx="8880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4" name="Google Shape;84;p12"/>
          <p:cNvSpPr/>
          <p:nvPr/>
        </p:nvSpPr>
        <p:spPr>
          <a:xfrm>
            <a:off x="775225" y="5070275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NOTEQUALS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5" name="Google Shape;85;p12"/>
          <p:cNvSpPr/>
          <p:nvPr/>
        </p:nvSpPr>
        <p:spPr>
          <a:xfrm>
            <a:off x="257550" y="5832250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6" name="Google Shape;86;p12"/>
          <p:cNvSpPr/>
          <p:nvPr/>
        </p:nvSpPr>
        <p:spPr>
          <a:xfrm>
            <a:off x="1508825" y="5832238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87" name="Google Shape;87;p12"/>
          <p:cNvCxnSpPr>
            <a:stCxn id="84" idx="2"/>
            <a:endCxn id="85" idx="0"/>
          </p:cNvCxnSpPr>
          <p:nvPr/>
        </p:nvCxnSpPr>
        <p:spPr>
          <a:xfrm flipH="1">
            <a:off x="663625" y="5355275"/>
            <a:ext cx="699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8" name="Google Shape;88;p12"/>
          <p:cNvCxnSpPr>
            <a:stCxn id="84" idx="0"/>
            <a:endCxn id="80" idx="2"/>
          </p:cNvCxnSpPr>
          <p:nvPr/>
        </p:nvCxnSpPr>
        <p:spPr>
          <a:xfrm flipH="1" rot="10800000">
            <a:off x="1362625" y="4602575"/>
            <a:ext cx="12039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9" name="Google Shape;89;p12"/>
          <p:cNvCxnSpPr>
            <a:stCxn id="81" idx="0"/>
            <a:endCxn id="80" idx="2"/>
          </p:cNvCxnSpPr>
          <p:nvPr/>
        </p:nvCxnSpPr>
        <p:spPr>
          <a:xfrm rot="10800000">
            <a:off x="2566650" y="4602575"/>
            <a:ext cx="11394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0" name="Google Shape;90;p12"/>
          <p:cNvCxnSpPr>
            <a:stCxn id="86" idx="0"/>
            <a:endCxn id="84" idx="2"/>
          </p:cNvCxnSpPr>
          <p:nvPr/>
        </p:nvCxnSpPr>
        <p:spPr>
          <a:xfrm rot="10800000">
            <a:off x="1362725" y="5355238"/>
            <a:ext cx="612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1" name="Google Shape;91;p12"/>
          <p:cNvCxnSpPr>
            <a:stCxn id="82" idx="0"/>
            <a:endCxn id="81" idx="2"/>
          </p:cNvCxnSpPr>
          <p:nvPr/>
        </p:nvCxnSpPr>
        <p:spPr>
          <a:xfrm flipH="1" rot="10800000">
            <a:off x="3187925" y="5355250"/>
            <a:ext cx="5181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2" name="Google Shape;92;p12"/>
          <p:cNvCxnSpPr>
            <a:stCxn id="83" idx="0"/>
            <a:endCxn id="81" idx="2"/>
          </p:cNvCxnSpPr>
          <p:nvPr/>
        </p:nvCxnSpPr>
        <p:spPr>
          <a:xfrm rot="10800000">
            <a:off x="3706025" y="5355250"/>
            <a:ext cx="6732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3" name="Google Shape;93;p12"/>
          <p:cNvSpPr txBox="1"/>
          <p:nvPr/>
        </p:nvSpPr>
        <p:spPr>
          <a:xfrm>
            <a:off x="1253225" y="456325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4" name="Google Shape;94;p12"/>
          <p:cNvSpPr txBox="1"/>
          <p:nvPr/>
        </p:nvSpPr>
        <p:spPr>
          <a:xfrm>
            <a:off x="3105575" y="456325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body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5" name="Google Shape;95;p12"/>
          <p:cNvSpPr txBox="1"/>
          <p:nvPr/>
        </p:nvSpPr>
        <p:spPr>
          <a:xfrm>
            <a:off x="2954975" y="541121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6" name="Google Shape;96;p12"/>
          <p:cNvSpPr txBox="1"/>
          <p:nvPr/>
        </p:nvSpPr>
        <p:spPr>
          <a:xfrm>
            <a:off x="4126175" y="541120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7" name="Google Shape;97;p12"/>
          <p:cNvSpPr txBox="1"/>
          <p:nvPr/>
        </p:nvSpPr>
        <p:spPr>
          <a:xfrm>
            <a:off x="513625" y="541121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8" name="Google Shape;98;p12"/>
          <p:cNvSpPr txBox="1"/>
          <p:nvPr/>
        </p:nvSpPr>
        <p:spPr>
          <a:xfrm>
            <a:off x="1684825" y="541120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9" name="Google Shape;99;p12"/>
          <p:cNvSpPr txBox="1"/>
          <p:nvPr/>
        </p:nvSpPr>
        <p:spPr>
          <a:xfrm>
            <a:off x="185725" y="1050125"/>
            <a:ext cx="8577300" cy="9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7660" lvl="0" marL="457200" rtl="0" algn="l">
              <a:spcBef>
                <a:spcPts val="1000"/>
              </a:spcBef>
              <a:spcAft>
                <a:spcPts val="0"/>
              </a:spcAft>
              <a:buClr>
                <a:schemeClr val="hlink"/>
              </a:buClr>
              <a:buSzPts val="1560"/>
              <a:buFont typeface="Noto Sans Symbols"/>
              <a:buChar char="●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Composed of nodes that capture the </a:t>
            </a: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structure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input program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Char char="○"/>
            </a:pP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be recursive! (And almost always is)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4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2"/>
          <p:cNvSpPr txBox="1"/>
          <p:nvPr/>
        </p:nvSpPr>
        <p:spPr>
          <a:xfrm>
            <a:off x="176225" y="2010900"/>
            <a:ext cx="8406000" cy="13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●"/>
            </a:pPr>
            <a:r>
              <a:rPr i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Important distinction: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cares about </a:t>
            </a:r>
            <a:r>
              <a:rPr lang="en-US" sz="2200">
                <a:solidFill>
                  <a:schemeClr val="dk1"/>
                </a:solidFill>
                <a:highlight>
                  <a:srgbClr val="CFE2F3"/>
                </a:highlight>
                <a:latin typeface="Calibri"/>
                <a:ea typeface="Calibri"/>
                <a:cs typeface="Calibri"/>
                <a:sym typeface="Calibri"/>
              </a:rPr>
              <a:t>big-picture syntax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(e.g. entire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statement) rather than </a:t>
            </a:r>
            <a:r>
              <a:rPr lang="en-US" sz="2200">
                <a:solidFill>
                  <a:schemeClr val="dk1"/>
                </a:solidFill>
                <a:highlight>
                  <a:srgbClr val="A2C4C9"/>
                </a:highlight>
                <a:latin typeface="Calibri"/>
                <a:ea typeface="Calibri"/>
                <a:cs typeface="Calibri"/>
                <a:sym typeface="Calibri"/>
              </a:rPr>
              <a:t>nitty-gritty syntax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(e.g. semicolons, parentheses, even word “if” used to write that </a:t>
            </a:r>
            <a:r>
              <a:rPr lang="en-US" sz="2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statement)</a:t>
            </a:r>
            <a:endParaRPr/>
          </a:p>
        </p:txBody>
      </p:sp>
      <p:sp>
        <p:nvSpPr>
          <p:cNvPr id="101" name="Google Shape;101;p12"/>
          <p:cNvSpPr/>
          <p:nvPr/>
        </p:nvSpPr>
        <p:spPr>
          <a:xfrm>
            <a:off x="5052425" y="3351300"/>
            <a:ext cx="3933000" cy="32769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condition;</a:t>
            </a:r>
            <a:endParaRPr b="1" sz="12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List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Statement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&gt; body;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NotEquals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extends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left;</a:t>
            </a:r>
            <a:endParaRPr sz="1200">
              <a:solidFill>
                <a:srgbClr val="45818E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right;</a:t>
            </a:r>
            <a:endParaRPr b="1" sz="12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VarAccess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extends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Identifier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name;</a:t>
            </a:r>
            <a:endParaRPr b="1" sz="12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} 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NumberLiteral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extends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value;</a:t>
            </a:r>
            <a:endParaRPr b="1" sz="12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2"/>
          <p:cNvSpPr/>
          <p:nvPr/>
        </p:nvSpPr>
        <p:spPr>
          <a:xfrm>
            <a:off x="95897" y="3999708"/>
            <a:ext cx="3092025" cy="2644650"/>
          </a:xfrm>
          <a:custGeom>
            <a:rect b="b" l="l" r="r" t="t"/>
            <a:pathLst>
              <a:path extrusionOk="0" h="105786" w="123681">
                <a:moveTo>
                  <a:pt x="117581" y="234"/>
                </a:moveTo>
                <a:cubicBezTo>
                  <a:pt x="91306" y="234"/>
                  <a:pt x="60530" y="-2790"/>
                  <a:pt x="39870" y="13445"/>
                </a:cubicBezTo>
                <a:cubicBezTo>
                  <a:pt x="20974" y="28294"/>
                  <a:pt x="2887" y="49785"/>
                  <a:pt x="237" y="73671"/>
                </a:cubicBezTo>
                <a:cubicBezTo>
                  <a:pt x="-711" y="82220"/>
                  <a:pt x="3023" y="91435"/>
                  <a:pt x="8397" y="98150"/>
                </a:cubicBezTo>
                <a:cubicBezTo>
                  <a:pt x="16079" y="107748"/>
                  <a:pt x="32238" y="105532"/>
                  <a:pt x="44532" y="105532"/>
                </a:cubicBezTo>
                <a:cubicBezTo>
                  <a:pt x="58580" y="105532"/>
                  <a:pt x="73673" y="103824"/>
                  <a:pt x="85719" y="96595"/>
                </a:cubicBezTo>
                <a:cubicBezTo>
                  <a:pt x="90370" y="93804"/>
                  <a:pt x="96527" y="92310"/>
                  <a:pt x="99318" y="87659"/>
                </a:cubicBezTo>
                <a:cubicBezTo>
                  <a:pt x="107935" y="73300"/>
                  <a:pt x="105291" y="54588"/>
                  <a:pt x="110587" y="38701"/>
                </a:cubicBezTo>
                <a:cubicBezTo>
                  <a:pt x="113428" y="30179"/>
                  <a:pt x="121646" y="23807"/>
                  <a:pt x="123409" y="14999"/>
                </a:cubicBezTo>
                <a:cubicBezTo>
                  <a:pt x="124467" y="9717"/>
                  <a:pt x="121413" y="622"/>
                  <a:pt x="116026" y="622"/>
                </a:cubicBezTo>
              </a:path>
            </a:pathLst>
          </a:custGeom>
          <a:noFill/>
          <a:ln cap="flat" cmpd="sng" w="28575">
            <a:solidFill>
              <a:srgbClr val="A64D79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03" name="Google Shape;103;p12"/>
          <p:cNvSpPr/>
          <p:nvPr/>
        </p:nvSpPr>
        <p:spPr>
          <a:xfrm>
            <a:off x="5052425" y="3351300"/>
            <a:ext cx="3933000" cy="32769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If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condition; </a:t>
            </a:r>
            <a:r>
              <a:rPr b="1" lang="en-US" sz="12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//stores a NotEquals</a:t>
            </a:r>
            <a:endParaRPr b="1" sz="12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List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&lt;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Statement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&gt; body;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NotEquals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extends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left; </a:t>
            </a:r>
            <a:r>
              <a:rPr b="1" lang="en-US" sz="12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//stores a VarAccess</a:t>
            </a:r>
            <a:r>
              <a:rPr lang="en-US" sz="1200">
                <a:solidFill>
                  <a:srgbClr val="45818E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endParaRPr sz="1200">
              <a:solidFill>
                <a:srgbClr val="45818E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right; </a:t>
            </a:r>
            <a:r>
              <a:rPr b="1" lang="en-US" sz="12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//stores a NumLiteral</a:t>
            </a:r>
            <a:endParaRPr b="1" sz="12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VarAccess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extends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Identifier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name; </a:t>
            </a:r>
            <a:r>
              <a:rPr b="1" lang="en-US" sz="12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//stores x</a:t>
            </a:r>
            <a:endParaRPr b="1" sz="12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} 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74EA7"/>
                </a:solidFill>
                <a:latin typeface="Consolas"/>
                <a:ea typeface="Consolas"/>
                <a:cs typeface="Consolas"/>
                <a:sym typeface="Consolas"/>
              </a:rPr>
              <a:t>class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NumberLiteral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extends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Expression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{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 </a:t>
            </a:r>
            <a:r>
              <a:rPr b="1" lang="en-US" sz="1200">
                <a:latin typeface="Consolas"/>
                <a:ea typeface="Consolas"/>
                <a:cs typeface="Consolas"/>
                <a:sym typeface="Consolas"/>
              </a:rPr>
              <a:t>int</a:t>
            </a: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 value; </a:t>
            </a:r>
            <a:r>
              <a:rPr b="1" lang="en-US" sz="1200">
                <a:solidFill>
                  <a:srgbClr val="A64D79"/>
                </a:solidFill>
                <a:latin typeface="Consolas"/>
                <a:ea typeface="Consolas"/>
                <a:cs typeface="Consolas"/>
                <a:sym typeface="Consolas"/>
              </a:rPr>
              <a:t>//stores 2</a:t>
            </a:r>
            <a:endParaRPr b="1" sz="1200">
              <a:solidFill>
                <a:srgbClr val="A64D79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2"/>
          <p:cNvSpPr/>
          <p:nvPr/>
        </p:nvSpPr>
        <p:spPr>
          <a:xfrm>
            <a:off x="3625325" y="5832275"/>
            <a:ext cx="2787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=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105" name="Google Shape;105;p12"/>
          <p:cNvCxnSpPr>
            <a:stCxn id="104" idx="0"/>
            <a:endCxn id="81" idx="2"/>
          </p:cNvCxnSpPr>
          <p:nvPr/>
        </p:nvCxnSpPr>
        <p:spPr>
          <a:xfrm rot="10800000">
            <a:off x="3706175" y="5355275"/>
            <a:ext cx="585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6" name="Google Shape;106;p12"/>
          <p:cNvSpPr/>
          <p:nvPr/>
        </p:nvSpPr>
        <p:spPr>
          <a:xfrm>
            <a:off x="3532775" y="5497200"/>
            <a:ext cx="427500" cy="427500"/>
          </a:xfrm>
          <a:prstGeom prst="noSmoking">
            <a:avLst>
              <a:gd fmla="val 5148" name="adj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3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Type Checking (Semantic Analysis)</a:t>
            </a:r>
            <a:endParaRPr/>
          </a:p>
        </p:txBody>
      </p:sp>
      <p:sp>
        <p:nvSpPr>
          <p:cNvPr id="113" name="Google Shape;113;p13"/>
          <p:cNvSpPr txBox="1"/>
          <p:nvPr>
            <p:ph idx="1" type="body"/>
          </p:nvPr>
        </p:nvSpPr>
        <p:spPr>
          <a:xfrm>
            <a:off x="376975" y="1278125"/>
            <a:ext cx="8366100" cy="2700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Given the abstract syntax tree, run checks over it to ensure that it fits within constraints of the language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Do the types match up?</a:t>
            </a:r>
            <a:endParaRPr/>
          </a:p>
          <a:p>
            <a:pPr indent="-327660" lvl="0" marL="457200" rtl="0" algn="l">
              <a:spcBef>
                <a:spcPts val="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Collect additional info for code generation, such as number/type of arguments in each function</a:t>
            </a:r>
            <a:endParaRPr/>
          </a:p>
        </p:txBody>
      </p:sp>
      <p:sp>
        <p:nvSpPr>
          <p:cNvPr id="114" name="Google Shape;114;p13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5" name="Google Shape;115;p13"/>
          <p:cNvSpPr/>
          <p:nvPr/>
        </p:nvSpPr>
        <p:spPr>
          <a:xfrm>
            <a:off x="3447300" y="4059475"/>
            <a:ext cx="5087100" cy="26124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999999"/>
                </a:solidFill>
                <a:latin typeface="Calibri"/>
                <a:ea typeface="Calibri"/>
                <a:cs typeface="Calibri"/>
                <a:sym typeface="Calibri"/>
              </a:rPr>
              <a:t>Abstract Syntax Tree</a:t>
            </a:r>
            <a:endParaRPr sz="1300">
              <a:solidFill>
                <a:srgbClr val="99999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3"/>
          <p:cNvSpPr/>
          <p:nvPr/>
        </p:nvSpPr>
        <p:spPr>
          <a:xfrm>
            <a:off x="5661450" y="4361200"/>
            <a:ext cx="658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IF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7" name="Google Shape;117;p13"/>
          <p:cNvSpPr/>
          <p:nvPr/>
        </p:nvSpPr>
        <p:spPr>
          <a:xfrm>
            <a:off x="6638275" y="5113925"/>
            <a:ext cx="9840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ASSIGN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8" name="Google Shape;118;p13"/>
          <p:cNvSpPr/>
          <p:nvPr/>
        </p:nvSpPr>
        <p:spPr>
          <a:xfrm>
            <a:off x="6205950" y="5875900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9" name="Google Shape;119;p13"/>
          <p:cNvSpPr/>
          <p:nvPr/>
        </p:nvSpPr>
        <p:spPr>
          <a:xfrm>
            <a:off x="7359450" y="5875900"/>
            <a:ext cx="8880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20" name="Google Shape;120;p13"/>
          <p:cNvSpPr/>
          <p:nvPr/>
        </p:nvSpPr>
        <p:spPr>
          <a:xfrm>
            <a:off x="4199450" y="5113925"/>
            <a:ext cx="1174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LESSTHAN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21" name="Google Shape;121;p13"/>
          <p:cNvSpPr/>
          <p:nvPr/>
        </p:nvSpPr>
        <p:spPr>
          <a:xfrm>
            <a:off x="3681775" y="5875900"/>
            <a:ext cx="8124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ID(x)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22" name="Google Shape;122;p13"/>
          <p:cNvSpPr/>
          <p:nvPr/>
        </p:nvSpPr>
        <p:spPr>
          <a:xfrm>
            <a:off x="4933050" y="5875888"/>
            <a:ext cx="931800" cy="285000"/>
          </a:xfrm>
          <a:prstGeom prst="roundRect">
            <a:avLst>
              <a:gd fmla="val 16667" name="adj"/>
            </a:avLst>
          </a:prstGeom>
          <a:solidFill>
            <a:srgbClr val="6FA8D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rPr>
              <a:t>NUM(2)</a:t>
            </a:r>
            <a:endParaRPr b="1">
              <a:solidFill>
                <a:srgbClr val="FFFFF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123" name="Google Shape;123;p13"/>
          <p:cNvCxnSpPr>
            <a:stCxn id="120" idx="2"/>
            <a:endCxn id="121" idx="0"/>
          </p:cNvCxnSpPr>
          <p:nvPr/>
        </p:nvCxnSpPr>
        <p:spPr>
          <a:xfrm flipH="1">
            <a:off x="4087850" y="5398925"/>
            <a:ext cx="699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4" name="Google Shape;124;p13"/>
          <p:cNvCxnSpPr>
            <a:stCxn id="120" idx="0"/>
            <a:endCxn id="116" idx="2"/>
          </p:cNvCxnSpPr>
          <p:nvPr/>
        </p:nvCxnSpPr>
        <p:spPr>
          <a:xfrm flipH="1" rot="10800000">
            <a:off x="4786850" y="4646225"/>
            <a:ext cx="12039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5" name="Google Shape;125;p13"/>
          <p:cNvCxnSpPr>
            <a:stCxn id="117" idx="0"/>
            <a:endCxn id="116" idx="2"/>
          </p:cNvCxnSpPr>
          <p:nvPr/>
        </p:nvCxnSpPr>
        <p:spPr>
          <a:xfrm rot="10800000">
            <a:off x="5990875" y="4646225"/>
            <a:ext cx="1139400" cy="4677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6" name="Google Shape;126;p13"/>
          <p:cNvCxnSpPr>
            <a:stCxn id="122" idx="0"/>
            <a:endCxn id="120" idx="2"/>
          </p:cNvCxnSpPr>
          <p:nvPr/>
        </p:nvCxnSpPr>
        <p:spPr>
          <a:xfrm rot="10800000">
            <a:off x="4786950" y="5398888"/>
            <a:ext cx="6120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7" name="Google Shape;127;p13"/>
          <p:cNvCxnSpPr>
            <a:stCxn id="118" idx="0"/>
            <a:endCxn id="117" idx="2"/>
          </p:cNvCxnSpPr>
          <p:nvPr/>
        </p:nvCxnSpPr>
        <p:spPr>
          <a:xfrm flipH="1" rot="10800000">
            <a:off x="6612150" y="5398900"/>
            <a:ext cx="5181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8" name="Google Shape;128;p13"/>
          <p:cNvCxnSpPr>
            <a:stCxn id="119" idx="0"/>
            <a:endCxn id="117" idx="2"/>
          </p:cNvCxnSpPr>
          <p:nvPr/>
        </p:nvCxnSpPr>
        <p:spPr>
          <a:xfrm rot="10800000">
            <a:off x="7130250" y="5398900"/>
            <a:ext cx="673200" cy="477000"/>
          </a:xfrm>
          <a:prstGeom prst="straightConnector1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9" name="Google Shape;129;p13"/>
          <p:cNvSpPr txBox="1"/>
          <p:nvPr/>
        </p:nvSpPr>
        <p:spPr>
          <a:xfrm>
            <a:off x="4677450" y="460690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condition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0" name="Google Shape;130;p13"/>
          <p:cNvSpPr txBox="1"/>
          <p:nvPr/>
        </p:nvSpPr>
        <p:spPr>
          <a:xfrm>
            <a:off x="6529800" y="460690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body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1" name="Google Shape;131;p13"/>
          <p:cNvSpPr txBox="1"/>
          <p:nvPr/>
        </p:nvSpPr>
        <p:spPr>
          <a:xfrm>
            <a:off x="6379200" y="545486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2" name="Google Shape;132;p13"/>
          <p:cNvSpPr txBox="1"/>
          <p:nvPr/>
        </p:nvSpPr>
        <p:spPr>
          <a:xfrm>
            <a:off x="7550400" y="545485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3" name="Google Shape;133;p13"/>
          <p:cNvSpPr txBox="1"/>
          <p:nvPr/>
        </p:nvSpPr>
        <p:spPr>
          <a:xfrm>
            <a:off x="3937850" y="5454863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left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4" name="Google Shape;134;p13"/>
          <p:cNvSpPr txBox="1"/>
          <p:nvPr/>
        </p:nvSpPr>
        <p:spPr>
          <a:xfrm>
            <a:off x="5109050" y="5454850"/>
            <a:ext cx="9840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999999"/>
                </a:solidFill>
                <a:latin typeface="Consolas"/>
                <a:ea typeface="Consolas"/>
                <a:cs typeface="Consolas"/>
                <a:sym typeface="Consolas"/>
              </a:rPr>
              <a:t>right</a:t>
            </a:r>
            <a:endParaRPr sz="1000">
              <a:solidFill>
                <a:srgbClr val="99999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5" name="Google Shape;135;p13"/>
          <p:cNvSpPr/>
          <p:nvPr/>
        </p:nvSpPr>
        <p:spPr>
          <a:xfrm>
            <a:off x="543975" y="4516950"/>
            <a:ext cx="2224500" cy="807600"/>
          </a:xfrm>
          <a:prstGeom prst="wedgeRectCallout">
            <a:avLst>
              <a:gd fmla="val 111571" name="adj1"/>
              <a:gd fmla="val 29386" name="adj2"/>
            </a:avLst>
          </a:prstGeom>
          <a:solidFill>
            <a:srgbClr val="B6D7A8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Does this expression evaluate to a boolean?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3"/>
          <p:cNvSpPr/>
          <p:nvPr/>
        </p:nvSpPr>
        <p:spPr>
          <a:xfrm>
            <a:off x="543975" y="5614600"/>
            <a:ext cx="2224500" cy="807600"/>
          </a:xfrm>
          <a:prstGeom prst="wedgeRectCallout">
            <a:avLst>
              <a:gd fmla="val 90173" name="adj1"/>
              <a:gd fmla="val -5495" name="adj2"/>
            </a:avLst>
          </a:prstGeom>
          <a:solidFill>
            <a:srgbClr val="B6D7A8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Is the variable “x” defined at this point?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4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Optimization</a:t>
            </a:r>
            <a:endParaRPr/>
          </a:p>
        </p:txBody>
      </p:sp>
      <p:sp>
        <p:nvSpPr>
          <p:cNvPr id="143" name="Google Shape;143;p14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Code improvement: change correct code into </a:t>
            </a:r>
            <a:r>
              <a:rPr i="1" lang="en-US"/>
              <a:t>semantically equivalent</a:t>
            </a:r>
            <a:r>
              <a:rPr lang="en-US"/>
              <a:t> but “better” code</a:t>
            </a:r>
            <a:endParaRPr/>
          </a:p>
          <a:p>
            <a:pPr indent="-382269" lvl="1" marL="914400" rtl="0" algn="l">
              <a:spcBef>
                <a:spcPts val="100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Example: if something is computed every iteration of a while loop, the compiler could yank that computation out and compute it just once before entering the loop</a:t>
            </a:r>
            <a:endParaRPr/>
          </a:p>
          <a:p>
            <a:pPr indent="-320039" lvl="2" marL="1371600" rtl="0" algn="l">
              <a:spcBef>
                <a:spcPts val="0"/>
              </a:spcBef>
              <a:spcAft>
                <a:spcPts val="0"/>
              </a:spcAft>
              <a:buSzPts val="1440"/>
              <a:buChar char="■"/>
            </a:pPr>
            <a:r>
              <a:rPr lang="en-US"/>
              <a:t>Here, “better” means faster</a:t>
            </a:r>
            <a:endParaRPr/>
          </a:p>
          <a:p>
            <a:pPr indent="-382269" lvl="1" marL="914400" rtl="0" algn="l">
              <a:spcBef>
                <a:spcPts val="100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But requires caution: what if the value changes on each iteration of the loop?</a:t>
            </a:r>
            <a:endParaRPr/>
          </a:p>
          <a:p>
            <a:pPr indent="-320039" lvl="2" marL="1371600" rtl="0" algn="l">
              <a:spcBef>
                <a:spcPts val="0"/>
              </a:spcBef>
              <a:spcAft>
                <a:spcPts val="0"/>
              </a:spcAft>
              <a:buSzPts val="1440"/>
              <a:buChar char="■"/>
            </a:pPr>
            <a:r>
              <a:rPr lang="en-US"/>
              <a:t>“Semantically equivalent” means user sees same outcome</a:t>
            </a:r>
            <a:endParaRPr/>
          </a:p>
        </p:txBody>
      </p:sp>
      <p:sp>
        <p:nvSpPr>
          <p:cNvPr id="144" name="Google Shape;144;p14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AST Recursive Pattern</a:t>
            </a:r>
            <a:endParaRPr/>
          </a:p>
        </p:txBody>
      </p:sp>
      <p:sp>
        <p:nvSpPr>
          <p:cNvPr id="151" name="Google Shape;151;p15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Vast number of possible AST configurations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Recursion makes doing tasks with ASTs much easier!</a:t>
            </a:r>
            <a:endParaRPr/>
          </a:p>
          <a:p>
            <a:pPr indent="0" lvl="0" marL="45720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7660" lvl="0" marL="457200" rtl="0" algn="l">
              <a:spcBef>
                <a:spcPts val="520"/>
              </a:spcBef>
              <a:spcAft>
                <a:spcPts val="0"/>
              </a:spcAft>
              <a:buSzPts val="1560"/>
              <a:buChar char="●"/>
            </a:pPr>
            <a:r>
              <a:rPr lang="en-US"/>
              <a:t>Rather than think of all the possible children configurations, can follow a simple pattern: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Recursively have children nodes do their work for the task</a:t>
            </a:r>
            <a:endParaRPr/>
          </a:p>
          <a:p>
            <a:pPr indent="-382269" lvl="1" marL="914400" rtl="0" algn="l">
              <a:spcBef>
                <a:spcPts val="0"/>
              </a:spcBef>
              <a:spcAft>
                <a:spcPts val="0"/>
              </a:spcAft>
              <a:buSzPts val="2420"/>
              <a:buChar char="○"/>
            </a:pPr>
            <a:r>
              <a:rPr lang="en-US"/>
              <a:t>Do the work for the current node, </a:t>
            </a:r>
            <a:r>
              <a:rPr lang="en-US"/>
              <a:t>often</a:t>
            </a:r>
            <a:r>
              <a:rPr lang="en-US"/>
              <a:t> synthesizing/making use of results from child nodes</a:t>
            </a:r>
            <a:endParaRPr/>
          </a:p>
        </p:txBody>
      </p:sp>
      <p:sp>
        <p:nvSpPr>
          <p:cNvPr id="152" name="Google Shape;152;p15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6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AST Recursive Pattern: Type Checking</a:t>
            </a:r>
            <a:endParaRPr/>
          </a:p>
        </p:txBody>
      </p:sp>
      <p:sp>
        <p:nvSpPr>
          <p:cNvPr id="159" name="Google Shape;159;p16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47500" lnSpcReduction="20000"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class Add {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Exp left;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Exp right;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typeCheck() {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b="1" lang="en-US">
                <a:latin typeface="Courier New"/>
                <a:ea typeface="Courier New"/>
                <a:cs typeface="Courier New"/>
                <a:sym typeface="Courier New"/>
              </a:rPr>
              <a:t>        // Recursively type check children and get their type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b="1" lang="en-US">
                <a:latin typeface="Courier New"/>
                <a:ea typeface="Courier New"/>
                <a:cs typeface="Courier New"/>
                <a:sym typeface="Courier New"/>
              </a:rPr>
              <a:t>        leftType = left.typeCheck()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b="1" lang="en-US">
                <a:latin typeface="Courier New"/>
                <a:ea typeface="Courier New"/>
                <a:cs typeface="Courier New"/>
                <a:sym typeface="Courier New"/>
              </a:rPr>
              <a:t>        rightType = right.typeCheck()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    // Check for valid type combinations for add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    if (leftType == int &amp;&amp; rightType == int) {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        return int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    } else if (leftType == int &amp;&amp; rightType == double) {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        return double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    } else if... {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        // continue cases for valid types/returning resulting type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    }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    // if we reach this case then we have a type pair that isn't valid for add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    throw new TypeError("Incompatible types for Add")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0" name="Google Shape;160;p16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7"/>
          <p:cNvSpPr txBox="1"/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Reading Q&amp;A</a:t>
            </a:r>
            <a:endParaRPr/>
          </a:p>
        </p:txBody>
      </p:sp>
      <p:sp>
        <p:nvSpPr>
          <p:cNvPr id="167" name="Google Shape;167;p17"/>
          <p:cNvSpPr txBox="1"/>
          <p:nvPr>
            <p:ph idx="1" type="body"/>
          </p:nvPr>
        </p:nvSpPr>
        <p:spPr>
          <a:xfrm>
            <a:off x="396875" y="1362075"/>
            <a:ext cx="8366100" cy="4971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2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7"/>
          <p:cNvSpPr txBox="1"/>
          <p:nvPr>
            <p:ph idx="12" type="sldNum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