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5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</p:sldIdLst>
  <p:sldSz cy="6858000" cx="9144000"/>
  <p:notesSz cx="9601200" cy="7315200"/>
  <p:embeddedFontLst>
    <p:embeddedFont>
      <p:font typeface="Arial Narrow"/>
      <p:regular r:id="rId47"/>
      <p:bold r:id="rId48"/>
      <p:italic r:id="rId49"/>
      <p:boldItalic r:id="rId5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48" Type="http://schemas.openxmlformats.org/officeDocument/2006/relationships/font" Target="fonts/ArialNarrow-bold.fntdata"/><Relationship Id="rId47" Type="http://schemas.openxmlformats.org/officeDocument/2006/relationships/font" Target="fonts/ArialNarrow-regular.fntdata"/><Relationship Id="rId49" Type="http://schemas.openxmlformats.org/officeDocument/2006/relationships/font" Target="fonts/ArialNarrow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0" Type="http://schemas.openxmlformats.org/officeDocument/2006/relationships/font" Target="fonts/ArialNarrow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" name="Google Shape;52;p1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d908f4372e_0_7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d908f4372e_0_7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gd908f4372e_0_7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d908f4372e_0_10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d908f4372e_0_10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gd908f4372e_0_10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d908f4372e_0_14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d908f4372e_0_14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gd908f4372e_0_14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d908f4372e_0_17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d908f4372e_0_17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gd908f4372e_0_17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d908f4372e_0_18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d908f4372e_0_18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gd908f4372e_0_18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d908f4372e_0_20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d908f4372e_0_20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gd908f4372e_0_20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d908f4372e_0_21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d908f4372e_0_21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gd908f4372e_0_21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d908f4372e_0_23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d908f4372e_0_23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gd908f4372e_0_23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d908f4372e_0_24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d908f4372e_0_24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gd908f4372e_0_24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d908f4372e_0_26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d908f4372e_0_26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gd908f4372e_0_26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908f4372e_0_87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908f4372e_0_87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gd908f4372e_0_87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d908f4372e_0_27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Google Shape;374;gd908f4372e_0_27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gd908f4372e_0_27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d908f4372e_0_29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d908f4372e_0_29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gd908f4372e_0_29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d908f4372e_0_30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Google Shape;408;gd908f4372e_0_30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gd908f4372e_0_30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d908f4372e_0_32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d908f4372e_0_32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gd908f4372e_0_32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d908f4372e_0_34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" name="Google Shape;445;gd908f4372e_0_34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gd908f4372e_0_34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gd908f4372e_0_35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3" name="Google Shape;453;gd908f4372e_0_35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gd908f4372e_0_35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d908f4372e_0_91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1" name="Google Shape;461;gd908f4372e_0_91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gd908f4372e_0_91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gd908f4372e_0_36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9" name="Google Shape;469;gd908f4372e_0_36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Cover AST in more detail in a minute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…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we decide on the tree?</a:t>
            </a:r>
            <a:br>
              <a:rPr lang="en-US"/>
            </a:br>
            <a:r>
              <a:rPr lang="en-US"/>
              <a:t>Before doing automatically, how do YOU know the structure?</a:t>
            </a:r>
            <a:br>
              <a:rPr lang="en-US"/>
            </a:br>
            <a:r>
              <a:rPr lang="en-US"/>
              <a:t>Need a language definition</a:t>
            </a:r>
            <a:endParaRPr/>
          </a:p>
        </p:txBody>
      </p:sp>
      <p:sp>
        <p:nvSpPr>
          <p:cNvPr id="470" name="Google Shape;470;gd908f4372e_0_36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gd908f4372e_0_40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2" name="Google Shape;512;gd908f4372e_0_40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gd908f4372e_0_40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gd908f4372e_0_41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4" name="Google Shape;524;gd908f4372e_0_41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5" name="Google Shape;525;gd908f4372e_0_41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d908f4372e_0_94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d908f4372e_0_94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d908f4372e_0_94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gd908f4372e_0_44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3" name="Google Shape;553;gd908f4372e_0_44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4" name="Google Shape;554;gd908f4372e_0_44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d908f4372e_0_48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d908f4372e_0_48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gd908f4372e_0_48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gd908f4372e_0_52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4" name="Google Shape;634;gd908f4372e_0_52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gd908f4372e_0_52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gd908f4372e_0_56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1" name="Google Shape;671;gd908f4372e_0_56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2" name="Google Shape;672;gd908f4372e_0_56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gd908f4372e_0_59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8" name="Google Shape;708;gd908f4372e_0_59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9" name="Google Shape;709;gd908f4372e_0_59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5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gd908f4372e_0_63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7" name="Google Shape;747;gd908f4372e_0_63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8" name="Google Shape;748;gd908f4372e_0_63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9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d908f4372e_0_67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1" name="Google Shape;791;gd908f4372e_0_67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2" name="Google Shape;792;gd908f4372e_0_67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4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gd908f4372e_0_72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6" name="Google Shape;836;gd908f4372e_0_72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7" name="Google Shape;837;gd908f4372e_0_72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gd908f4372e_0_76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3" name="Google Shape;883;gd908f4372e_0_76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and so on.</a:t>
            </a:r>
            <a:endParaRPr/>
          </a:p>
        </p:txBody>
      </p:sp>
      <p:sp>
        <p:nvSpPr>
          <p:cNvPr id="884" name="Google Shape;884;gd908f4372e_0_76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6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gd908f4372e_0_81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8" name="Google Shape;928;gd908f4372e_0_81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9" name="Google Shape;929;gd908f4372e_0_81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d908f4372e_0_93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d908f4372e_0_93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gd908f4372e_0_93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gd908f4372e_0_92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3" name="Google Shape;953;gd908f4372e_0_92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4" name="Google Shape;954;gd908f4372e_0_92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9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gd8d9501799_0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1" name="Google Shape;961;gd8d9501799_0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2" name="Google Shape;962;gd8d9501799_0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8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gd908f4372e_0_95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0" name="Google Shape;970;gd908f4372e_0_95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1" name="Google Shape;971;gd908f4372e_0_95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d908f4372e_0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d908f4372e_0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gd908f4372e_0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d908f4372e_0_1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d908f4372e_0_1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d908f4372e_0_1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d908f4372e_0_4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d908f4372e_0_4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d908f4372e_0_4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d908f4372e_0_5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d908f4372e_0_5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gd908f4372e_0_5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d908f4372e_0_91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d908f4372e_0_91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d908f4372e_0_91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0" y="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0" sx="80000" ty="0" sy="8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 txBox="1"/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b="0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/>
        </p:nvSpPr>
        <p:spPr>
          <a:xfrm>
            <a:off x="685800" y="1330960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 B </a:t>
            </a: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 2021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357762" y="438912"/>
            <a:ext cx="8405238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2 Content">
  <p:cSld name="Title and 2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357018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4648200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llEverywhere">
  <p:cSld name="PollEverywher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7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" name="Google Shape;42;p7"/>
          <p:cNvSpPr/>
          <p:nvPr/>
        </p:nvSpPr>
        <p:spPr>
          <a:xfrm>
            <a:off x="6072845" y="540630"/>
            <a:ext cx="2829602" cy="479667"/>
          </a:xfrm>
          <a:prstGeom prst="roundRect">
            <a:avLst>
              <a:gd fmla="val 16667" name="adj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pollev.com/cse390b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396875" y="1543855"/>
            <a:ext cx="8366125" cy="47902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pic>
        <p:nvPicPr>
          <p:cNvPr id="44" name="Google Shape;44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6650" y="337100"/>
            <a:ext cx="3816475" cy="88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377540" y="423282"/>
            <a:ext cx="83889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i="0">
                <a:solidFill>
                  <a:srgbClr val="00000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457200" y="1577340"/>
            <a:ext cx="397764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indent="-35433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4709160" y="1577340"/>
            <a:ext cx="397764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indent="-35433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9525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b="1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2269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"/>
          <p:cNvSpPr txBox="1"/>
          <p:nvPr/>
        </p:nvSpPr>
        <p:spPr>
          <a:xfrm>
            <a:off x="7450500" y="27425"/>
            <a:ext cx="16935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 2021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 txBox="1"/>
          <p:nvPr/>
        </p:nvSpPr>
        <p:spPr>
          <a:xfrm>
            <a:off x="2886136" y="27424"/>
            <a:ext cx="3387600" cy="1692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L1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 to Compiler &amp; Project 6 Overview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ctrTitle"/>
          </p:nvPr>
        </p:nvSpPr>
        <p:spPr>
          <a:xfrm>
            <a:off x="685800" y="2043587"/>
            <a:ext cx="7772400" cy="1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Intro to Compilers &amp; Project 6 Overview</a:t>
            </a:r>
            <a:br>
              <a:rPr lang="en-US"/>
            </a:br>
            <a:br>
              <a:rPr lang="en-US"/>
            </a:br>
            <a:r>
              <a:rPr b="0" i="1" lang="en-US" sz="3000"/>
              <a:t> </a:t>
            </a:r>
            <a:endParaRPr b="0" i="1" sz="3000"/>
          </a:p>
        </p:txBody>
      </p:sp>
      <p:sp>
        <p:nvSpPr>
          <p:cNvPr id="55" name="Google Shape;55;p9"/>
          <p:cNvSpPr txBox="1"/>
          <p:nvPr>
            <p:ph idx="1" type="subTitle"/>
          </p:nvPr>
        </p:nvSpPr>
        <p:spPr>
          <a:xfrm>
            <a:off x="685800" y="5374529"/>
            <a:ext cx="7772400" cy="5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/>
              <a:t>Compiler Introduction and Project 6 Overview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i="1" lang="en-US" sz="1200">
                <a:solidFill>
                  <a:srgbClr val="666666"/>
                </a:solidFill>
              </a:rPr>
              <a:t>Significant material adapted from www.nand2tetris.org. © Noam Nisan and Shimon Schocken.</a:t>
            </a:r>
            <a:endParaRPr i="1" sz="12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/>
          <p:cNvSpPr txBox="1"/>
          <p:nvPr>
            <p:ph type="title"/>
          </p:nvPr>
        </p:nvSpPr>
        <p:spPr>
          <a:xfrm>
            <a:off x="357020" y="435675"/>
            <a:ext cx="26931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</a:t>
            </a:r>
            <a:endParaRPr/>
          </a:p>
        </p:txBody>
      </p:sp>
      <p:sp>
        <p:nvSpPr>
          <p:cNvPr id="162" name="Google Shape;162;p1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3" name="Google Shape;163;p18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function void main()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var int a, bar;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let bar=10; // init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8"/>
          <p:cNvSpPr/>
          <p:nvPr/>
        </p:nvSpPr>
        <p:spPr>
          <a:xfrm>
            <a:off x="4941375" y="864475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7" name="Google Shape;167;p18"/>
          <p:cNvSpPr/>
          <p:nvPr/>
        </p:nvSpPr>
        <p:spPr>
          <a:xfrm>
            <a:off x="6053550" y="8644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8" name="Google Shape;168;p18"/>
          <p:cNvSpPr/>
          <p:nvPr/>
        </p:nvSpPr>
        <p:spPr>
          <a:xfrm>
            <a:off x="6791925" y="864475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ID(main)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4941375" y="12841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5900000" y="12841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1" name="Google Shape;171;p18"/>
          <p:cNvSpPr/>
          <p:nvPr/>
        </p:nvSpPr>
        <p:spPr>
          <a:xfrm>
            <a:off x="6858625" y="12841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2" name="Google Shape;172;p18"/>
          <p:cNvSpPr/>
          <p:nvPr/>
        </p:nvSpPr>
        <p:spPr>
          <a:xfrm>
            <a:off x="7817250" y="1284175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VAR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3" name="Google Shape;173;p18"/>
          <p:cNvSpPr/>
          <p:nvPr/>
        </p:nvSpPr>
        <p:spPr>
          <a:xfrm>
            <a:off x="4941375" y="1680275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4" name="Google Shape;174;p18"/>
          <p:cNvSpPr/>
          <p:nvPr/>
        </p:nvSpPr>
        <p:spPr>
          <a:xfrm>
            <a:off x="5647450" y="16802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ID(a)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5" name="Google Shape;175;p18"/>
          <p:cNvSpPr/>
          <p:nvPr/>
        </p:nvSpPr>
        <p:spPr>
          <a:xfrm>
            <a:off x="6556325" y="169052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COMMA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6" name="Google Shape;176;p18"/>
          <p:cNvSpPr/>
          <p:nvPr/>
        </p:nvSpPr>
        <p:spPr>
          <a:xfrm>
            <a:off x="7465200" y="168027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ID(bar)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7" name="Google Shape;177;p18"/>
          <p:cNvSpPr/>
          <p:nvPr/>
        </p:nvSpPr>
        <p:spPr>
          <a:xfrm>
            <a:off x="4941375" y="209330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8" name="Google Shape;178;p18"/>
          <p:cNvSpPr/>
          <p:nvPr/>
        </p:nvSpPr>
        <p:spPr>
          <a:xfrm>
            <a:off x="6005550" y="250322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NUM(10)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9" name="Google Shape;179;p18"/>
          <p:cNvSpPr/>
          <p:nvPr/>
        </p:nvSpPr>
        <p:spPr>
          <a:xfrm>
            <a:off x="6240025" y="2096875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0" name="Google Shape;180;p18"/>
          <p:cNvSpPr/>
          <p:nvPr/>
        </p:nvSpPr>
        <p:spPr>
          <a:xfrm>
            <a:off x="4941375" y="250120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1" name="Google Shape;181;p18"/>
          <p:cNvSpPr/>
          <p:nvPr/>
        </p:nvSpPr>
        <p:spPr>
          <a:xfrm>
            <a:off x="6973475" y="2096875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ID(bar)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2" name="Google Shape;182;p18"/>
          <p:cNvSpPr/>
          <p:nvPr/>
        </p:nvSpPr>
        <p:spPr>
          <a:xfrm>
            <a:off x="7121925" y="2503225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3" name="Google Shape;183;p18"/>
          <p:cNvSpPr/>
          <p:nvPr/>
        </p:nvSpPr>
        <p:spPr>
          <a:xfrm>
            <a:off x="4941375" y="29116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4" name="Google Shape;184;p18"/>
          <p:cNvSpPr/>
          <p:nvPr/>
        </p:nvSpPr>
        <p:spPr>
          <a:xfrm flipH="1" rot="10800000">
            <a:off x="1697550" y="2719825"/>
            <a:ext cx="818400" cy="786900"/>
          </a:xfrm>
          <a:prstGeom prst="bentArrow">
            <a:avLst>
              <a:gd fmla="val 41976" name="adj1"/>
              <a:gd fmla="val 33019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8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8"/>
          <p:cNvSpPr txBox="1"/>
          <p:nvPr>
            <p:ph idx="1" type="body"/>
          </p:nvPr>
        </p:nvSpPr>
        <p:spPr>
          <a:xfrm>
            <a:off x="388950" y="3730050"/>
            <a:ext cx="8366100" cy="1904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Reads a giant string, breaks down into </a:t>
            </a:r>
            <a:r>
              <a:rPr b="1" lang="en-US"/>
              <a:t>tokens</a:t>
            </a:r>
            <a:endParaRPr b="1"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Each token has a </a:t>
            </a:r>
            <a:r>
              <a:rPr lang="en-US" u="sng"/>
              <a:t>type</a:t>
            </a:r>
            <a:r>
              <a:rPr lang="en-US"/>
              <a:t>: what </a:t>
            </a:r>
            <a:r>
              <a:rPr i="1" lang="en-US"/>
              <a:t>role</a:t>
            </a:r>
            <a:r>
              <a:rPr lang="en-US"/>
              <a:t> does this token play?</a:t>
            </a:r>
            <a:endParaRPr/>
          </a:p>
          <a:p>
            <a:pPr indent="-320039" lvl="2" marL="1371600" rtl="0" algn="l">
              <a:spcBef>
                <a:spcPts val="0"/>
              </a:spcBef>
              <a:spcAft>
                <a:spcPts val="0"/>
              </a:spcAft>
              <a:buSzPts val="1440"/>
              <a:buChar char="■"/>
            </a:pPr>
            <a:r>
              <a:rPr lang="en-US"/>
              <a:t>e.g. “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LCURLY</a:t>
            </a:r>
            <a:r>
              <a:rPr lang="en-US"/>
              <a:t>” is a type representing an occurrence of “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{</a:t>
            </a:r>
            <a:r>
              <a:rPr lang="en-US"/>
              <a:t>“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What types do we care about? The “building blocks” of our programming language:</a:t>
            </a:r>
            <a:endParaRPr/>
          </a:p>
          <a:p>
            <a:pPr indent="-320039" lvl="2" marL="1371600" rtl="0" algn="l">
              <a:spcBef>
                <a:spcPts val="0"/>
              </a:spcBef>
              <a:spcAft>
                <a:spcPts val="0"/>
              </a:spcAft>
              <a:buSzPts val="1440"/>
              <a:buChar char="■"/>
            </a:pPr>
            <a:r>
              <a:rPr lang="en-US"/>
              <a:t>Keywords (e.g.                    )</a:t>
            </a:r>
            <a:endParaRPr/>
          </a:p>
          <a:p>
            <a:pPr indent="-320039" lvl="2" marL="1371600" rtl="0" algn="l">
              <a:spcBef>
                <a:spcPts val="0"/>
              </a:spcBef>
              <a:spcAft>
                <a:spcPts val="0"/>
              </a:spcAft>
              <a:buSzPts val="1440"/>
              <a:buChar char="■"/>
            </a:pPr>
            <a:r>
              <a:rPr lang="en-US"/>
              <a:t>Operators (e.g.                  )</a:t>
            </a:r>
            <a:endParaRPr/>
          </a:p>
          <a:p>
            <a:pPr indent="-320039" lvl="2" marL="1371600" rtl="0" algn="l">
              <a:spcBef>
                <a:spcPts val="0"/>
              </a:spcBef>
              <a:spcAft>
                <a:spcPts val="0"/>
              </a:spcAft>
              <a:buSzPts val="1440"/>
              <a:buChar char="■"/>
            </a:pPr>
            <a:r>
              <a:rPr lang="en-US"/>
              <a:t>Punctuation (e.g.                                  )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8"/>
          <p:cNvSpPr/>
          <p:nvPr/>
        </p:nvSpPr>
        <p:spPr>
          <a:xfrm>
            <a:off x="3447900" y="5634150"/>
            <a:ext cx="984000" cy="25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endParaRPr b="1" sz="12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8" name="Google Shape;188;p18"/>
          <p:cNvSpPr/>
          <p:nvPr/>
        </p:nvSpPr>
        <p:spPr>
          <a:xfrm>
            <a:off x="3447900" y="5946788"/>
            <a:ext cx="888000" cy="25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 sz="12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9" name="Google Shape;189;p18"/>
          <p:cNvSpPr/>
          <p:nvPr/>
        </p:nvSpPr>
        <p:spPr>
          <a:xfrm>
            <a:off x="3640500" y="6259450"/>
            <a:ext cx="1032600" cy="25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 sz="12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0" name="Google Shape;190;p18"/>
          <p:cNvSpPr/>
          <p:nvPr/>
        </p:nvSpPr>
        <p:spPr>
          <a:xfrm>
            <a:off x="4744300" y="6259450"/>
            <a:ext cx="754800" cy="25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COMMA</a:t>
            </a:r>
            <a:endParaRPr b="1" sz="12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9"/>
          <p:cNvSpPr txBox="1"/>
          <p:nvPr>
            <p:ph type="title"/>
          </p:nvPr>
        </p:nvSpPr>
        <p:spPr>
          <a:xfrm>
            <a:off x="357020" y="435675"/>
            <a:ext cx="26931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</a:t>
            </a:r>
            <a:endParaRPr/>
          </a:p>
        </p:txBody>
      </p:sp>
      <p:sp>
        <p:nvSpPr>
          <p:cNvPr id="197" name="Google Shape;197;p1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8" name="Google Shape;198;p19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9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function void main()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var int a, bar;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let bar=10; // init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9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9"/>
          <p:cNvSpPr/>
          <p:nvPr/>
        </p:nvSpPr>
        <p:spPr>
          <a:xfrm>
            <a:off x="4941375" y="864475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2" name="Google Shape;202;p19"/>
          <p:cNvSpPr/>
          <p:nvPr/>
        </p:nvSpPr>
        <p:spPr>
          <a:xfrm>
            <a:off x="6053550" y="8644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3" name="Google Shape;203;p19"/>
          <p:cNvSpPr/>
          <p:nvPr/>
        </p:nvSpPr>
        <p:spPr>
          <a:xfrm>
            <a:off x="6791925" y="864475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ID(main)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4" name="Google Shape;204;p19"/>
          <p:cNvSpPr/>
          <p:nvPr/>
        </p:nvSpPr>
        <p:spPr>
          <a:xfrm>
            <a:off x="4941375" y="12841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5" name="Google Shape;205;p19"/>
          <p:cNvSpPr/>
          <p:nvPr/>
        </p:nvSpPr>
        <p:spPr>
          <a:xfrm>
            <a:off x="5900000" y="12841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6" name="Google Shape;206;p19"/>
          <p:cNvSpPr/>
          <p:nvPr/>
        </p:nvSpPr>
        <p:spPr>
          <a:xfrm>
            <a:off x="6858625" y="12841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7" name="Google Shape;207;p19"/>
          <p:cNvSpPr/>
          <p:nvPr/>
        </p:nvSpPr>
        <p:spPr>
          <a:xfrm>
            <a:off x="7817250" y="1284175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VAR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8" name="Google Shape;208;p19"/>
          <p:cNvSpPr/>
          <p:nvPr/>
        </p:nvSpPr>
        <p:spPr>
          <a:xfrm>
            <a:off x="4941375" y="1680275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9" name="Google Shape;209;p19"/>
          <p:cNvSpPr/>
          <p:nvPr/>
        </p:nvSpPr>
        <p:spPr>
          <a:xfrm>
            <a:off x="5647450" y="16802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ID(a)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0" name="Google Shape;210;p19"/>
          <p:cNvSpPr/>
          <p:nvPr/>
        </p:nvSpPr>
        <p:spPr>
          <a:xfrm>
            <a:off x="6556325" y="169052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COMMA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1" name="Google Shape;211;p19"/>
          <p:cNvSpPr/>
          <p:nvPr/>
        </p:nvSpPr>
        <p:spPr>
          <a:xfrm>
            <a:off x="7465200" y="168027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ID(bar)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2" name="Google Shape;212;p19"/>
          <p:cNvSpPr/>
          <p:nvPr/>
        </p:nvSpPr>
        <p:spPr>
          <a:xfrm>
            <a:off x="4941375" y="209330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3" name="Google Shape;213;p19"/>
          <p:cNvSpPr/>
          <p:nvPr/>
        </p:nvSpPr>
        <p:spPr>
          <a:xfrm>
            <a:off x="6005550" y="250322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NUM(10)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4" name="Google Shape;214;p19"/>
          <p:cNvSpPr/>
          <p:nvPr/>
        </p:nvSpPr>
        <p:spPr>
          <a:xfrm>
            <a:off x="6240025" y="2096875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5" name="Google Shape;215;p19"/>
          <p:cNvSpPr/>
          <p:nvPr/>
        </p:nvSpPr>
        <p:spPr>
          <a:xfrm>
            <a:off x="4941375" y="250120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6" name="Google Shape;216;p19"/>
          <p:cNvSpPr/>
          <p:nvPr/>
        </p:nvSpPr>
        <p:spPr>
          <a:xfrm>
            <a:off x="6973475" y="2096875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ID(bar)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7" name="Google Shape;217;p19"/>
          <p:cNvSpPr/>
          <p:nvPr/>
        </p:nvSpPr>
        <p:spPr>
          <a:xfrm>
            <a:off x="7121925" y="2503225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8" name="Google Shape;218;p19"/>
          <p:cNvSpPr/>
          <p:nvPr/>
        </p:nvSpPr>
        <p:spPr>
          <a:xfrm>
            <a:off x="4941375" y="29116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9" name="Google Shape;219;p19"/>
          <p:cNvSpPr/>
          <p:nvPr/>
        </p:nvSpPr>
        <p:spPr>
          <a:xfrm flipH="1" rot="10800000">
            <a:off x="1697550" y="2719825"/>
            <a:ext cx="818400" cy="786900"/>
          </a:xfrm>
          <a:prstGeom prst="bentArrow">
            <a:avLst>
              <a:gd fmla="val 41976" name="adj1"/>
              <a:gd fmla="val 33019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9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1" name="Google Shape;221;p19"/>
          <p:cNvGrpSpPr/>
          <p:nvPr/>
        </p:nvGrpSpPr>
        <p:grpSpPr>
          <a:xfrm>
            <a:off x="425025" y="3914275"/>
            <a:ext cx="7003800" cy="1284600"/>
            <a:chOff x="390000" y="5410625"/>
            <a:chExt cx="7003800" cy="1284600"/>
          </a:xfrm>
        </p:grpSpPr>
        <p:sp>
          <p:nvSpPr>
            <p:cNvPr id="222" name="Google Shape;222;p19"/>
            <p:cNvSpPr txBox="1"/>
            <p:nvPr/>
          </p:nvSpPr>
          <p:spPr>
            <a:xfrm>
              <a:off x="390000" y="5410625"/>
              <a:ext cx="7003800" cy="128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-327660" lvl="0" marL="457200" rtl="0" algn="l">
                <a:spcBef>
                  <a:spcPts val="440"/>
                </a:spcBef>
                <a:spcAft>
                  <a:spcPts val="0"/>
                </a:spcAft>
                <a:buClr>
                  <a:schemeClr val="hlink"/>
                </a:buClr>
                <a:buSzPts val="1560"/>
                <a:buFont typeface="Noto Sans Symbols"/>
                <a:buChar char="●"/>
              </a:pPr>
              <a:r>
                <a:rPr lang="en-US" sz="2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 addition to a </a:t>
              </a:r>
              <a:r>
                <a:rPr lang="en-US" sz="2200" u="sng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type</a:t>
              </a:r>
              <a:r>
                <a:rPr lang="en-US" sz="2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some tokens carry a </a:t>
              </a:r>
              <a:r>
                <a:rPr lang="en-US" sz="2200" u="sng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value</a:t>
              </a:r>
              <a:r>
                <a:rPr lang="en-US" sz="2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82269" lvl="1" marL="914400" rtl="0" algn="l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ts val="2420"/>
                <a:buFont typeface="Noto Sans Symbols"/>
                <a:buChar char="○"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Identifiers (e.g.                )</a:t>
              </a:r>
              <a:endPara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82269" lvl="1" marL="914400" rtl="0" algn="l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ts val="2420"/>
                <a:buFont typeface="Noto Sans Symbols"/>
                <a:buChar char="○"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Numbers (e.g.                 )</a:t>
              </a:r>
              <a:endPara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19"/>
            <p:cNvSpPr/>
            <p:nvPr/>
          </p:nvSpPr>
          <p:spPr>
            <a:xfrm>
              <a:off x="3015100" y="5977000"/>
              <a:ext cx="812400" cy="255000"/>
            </a:xfrm>
            <a:prstGeom prst="roundRect">
              <a:avLst>
                <a:gd fmla="val 16667" name="adj"/>
              </a:avLst>
            </a:prstGeom>
            <a:solidFill>
              <a:srgbClr val="4581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ID(a)</a:t>
              </a:r>
              <a:endParaRPr b="1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24" name="Google Shape;224;p19"/>
            <p:cNvSpPr/>
            <p:nvPr/>
          </p:nvSpPr>
          <p:spPr>
            <a:xfrm>
              <a:off x="2923800" y="6348575"/>
              <a:ext cx="857700" cy="255000"/>
            </a:xfrm>
            <a:prstGeom prst="roundRect">
              <a:avLst>
                <a:gd fmla="val 16667" name="adj"/>
              </a:avLst>
            </a:prstGeom>
            <a:solidFill>
              <a:srgbClr val="4581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NUM(10)</a:t>
              </a:r>
              <a:endParaRPr b="1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225" name="Google Shape;225;p19"/>
          <p:cNvSpPr txBox="1"/>
          <p:nvPr/>
        </p:nvSpPr>
        <p:spPr>
          <a:xfrm>
            <a:off x="425025" y="5198875"/>
            <a:ext cx="8024100" cy="12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Scanner should present a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token stream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whitespace or comments -- the rest of the compiler only wants to consider things that change program meaning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9"/>
          <p:cNvSpPr/>
          <p:nvPr/>
        </p:nvSpPr>
        <p:spPr>
          <a:xfrm>
            <a:off x="1849125" y="1743925"/>
            <a:ext cx="812400" cy="365100"/>
          </a:xfrm>
          <a:prstGeom prst="noSmoking">
            <a:avLst>
              <a:gd fmla="val 7949" name="adj"/>
            </a:avLst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233" name="Google Shape;233;p2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4" name="Google Shape;234;p20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0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function void main()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var int a, bar;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let bar=10; // init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0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0"/>
          <p:cNvSpPr/>
          <p:nvPr/>
        </p:nvSpPr>
        <p:spPr>
          <a:xfrm>
            <a:off x="4941375" y="864475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8" name="Google Shape;238;p20"/>
          <p:cNvSpPr/>
          <p:nvPr/>
        </p:nvSpPr>
        <p:spPr>
          <a:xfrm>
            <a:off x="6053550" y="8644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9" name="Google Shape;239;p20"/>
          <p:cNvSpPr/>
          <p:nvPr/>
        </p:nvSpPr>
        <p:spPr>
          <a:xfrm>
            <a:off x="6791925" y="864475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ID(main)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0" name="Google Shape;240;p20"/>
          <p:cNvSpPr/>
          <p:nvPr/>
        </p:nvSpPr>
        <p:spPr>
          <a:xfrm>
            <a:off x="4941375" y="12841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1" name="Google Shape;241;p20"/>
          <p:cNvSpPr/>
          <p:nvPr/>
        </p:nvSpPr>
        <p:spPr>
          <a:xfrm>
            <a:off x="5900000" y="12841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2" name="Google Shape;242;p20"/>
          <p:cNvSpPr/>
          <p:nvPr/>
        </p:nvSpPr>
        <p:spPr>
          <a:xfrm>
            <a:off x="6858625" y="12841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3" name="Google Shape;243;p20"/>
          <p:cNvSpPr/>
          <p:nvPr/>
        </p:nvSpPr>
        <p:spPr>
          <a:xfrm>
            <a:off x="7817250" y="1284175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VAR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4" name="Google Shape;244;p20"/>
          <p:cNvSpPr/>
          <p:nvPr/>
        </p:nvSpPr>
        <p:spPr>
          <a:xfrm>
            <a:off x="4941375" y="1680275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5" name="Google Shape;245;p20"/>
          <p:cNvSpPr/>
          <p:nvPr/>
        </p:nvSpPr>
        <p:spPr>
          <a:xfrm>
            <a:off x="5647450" y="16802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ID(a)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6" name="Google Shape;246;p20"/>
          <p:cNvSpPr/>
          <p:nvPr/>
        </p:nvSpPr>
        <p:spPr>
          <a:xfrm>
            <a:off x="6556325" y="169052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COMMA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7" name="Google Shape;247;p20"/>
          <p:cNvSpPr/>
          <p:nvPr/>
        </p:nvSpPr>
        <p:spPr>
          <a:xfrm>
            <a:off x="7465200" y="168027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ID(bar)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8" name="Google Shape;248;p20"/>
          <p:cNvSpPr/>
          <p:nvPr/>
        </p:nvSpPr>
        <p:spPr>
          <a:xfrm>
            <a:off x="4941375" y="209330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9" name="Google Shape;249;p20"/>
          <p:cNvSpPr/>
          <p:nvPr/>
        </p:nvSpPr>
        <p:spPr>
          <a:xfrm>
            <a:off x="6005550" y="250322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NUM(10)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0" name="Google Shape;250;p20"/>
          <p:cNvSpPr/>
          <p:nvPr/>
        </p:nvSpPr>
        <p:spPr>
          <a:xfrm>
            <a:off x="6240025" y="2096875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1" name="Google Shape;251;p20"/>
          <p:cNvSpPr/>
          <p:nvPr/>
        </p:nvSpPr>
        <p:spPr>
          <a:xfrm>
            <a:off x="4941375" y="250120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2" name="Google Shape;252;p20"/>
          <p:cNvSpPr/>
          <p:nvPr/>
        </p:nvSpPr>
        <p:spPr>
          <a:xfrm>
            <a:off x="6973475" y="2096875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ID(bar)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3" name="Google Shape;253;p20"/>
          <p:cNvSpPr/>
          <p:nvPr/>
        </p:nvSpPr>
        <p:spPr>
          <a:xfrm>
            <a:off x="7121925" y="2503225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4" name="Google Shape;254;p20"/>
          <p:cNvSpPr/>
          <p:nvPr/>
        </p:nvSpPr>
        <p:spPr>
          <a:xfrm>
            <a:off x="4941375" y="29116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5" name="Google Shape;255;p20"/>
          <p:cNvSpPr/>
          <p:nvPr/>
        </p:nvSpPr>
        <p:spPr>
          <a:xfrm flipH="1" rot="10800000">
            <a:off x="1697550" y="2719825"/>
            <a:ext cx="818400" cy="786900"/>
          </a:xfrm>
          <a:prstGeom prst="bentArrow">
            <a:avLst>
              <a:gd fmla="val 41976" name="adj1"/>
              <a:gd fmla="val 33019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0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0"/>
          <p:cNvSpPr txBox="1"/>
          <p:nvPr/>
        </p:nvSpPr>
        <p:spPr>
          <a:xfrm>
            <a:off x="425025" y="3914275"/>
            <a:ext cx="8274600" cy="10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if we split the input program on whitespace, and match each segment to a token type? (e.g. “{“ → LCURLY)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20"/>
          <p:cNvSpPr txBox="1"/>
          <p:nvPr/>
        </p:nvSpPr>
        <p:spPr>
          <a:xfrm>
            <a:off x="425025" y="5028875"/>
            <a:ext cx="8024100" cy="15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Tempting, but we would end up with “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a,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“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bar;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“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bar=10;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Font typeface="Noto Sans Symbols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Whitespace is tricky: generally want to ignore, but can’t count on it being there!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1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21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266" name="Google Shape;266;p2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7" name="Google Shape;267;p21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21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21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Break off a token when we complete one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next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0" name="Google Shape;270;p21"/>
          <p:cNvGrpSpPr/>
          <p:nvPr/>
        </p:nvGrpSpPr>
        <p:grpSpPr>
          <a:xfrm>
            <a:off x="434700" y="1320200"/>
            <a:ext cx="485700" cy="700200"/>
            <a:chOff x="378775" y="1640775"/>
            <a:chExt cx="485700" cy="700200"/>
          </a:xfrm>
        </p:grpSpPr>
        <p:sp>
          <p:nvSpPr>
            <p:cNvPr id="271" name="Google Shape;271;p21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21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3" name="Google Shape;273;p21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b="1" lang="en-US" sz="1800"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2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22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281" name="Google Shape;281;p2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2" name="Google Shape;282;p2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2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22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not, complete the current token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5" name="Google Shape;285;p22"/>
          <p:cNvGrpSpPr/>
          <p:nvPr/>
        </p:nvGrpSpPr>
        <p:grpSpPr>
          <a:xfrm>
            <a:off x="609550" y="1320200"/>
            <a:ext cx="485700" cy="700200"/>
            <a:chOff x="378775" y="1640775"/>
            <a:chExt cx="485700" cy="700200"/>
          </a:xfrm>
        </p:grpSpPr>
        <p:sp>
          <p:nvSpPr>
            <p:cNvPr id="286" name="Google Shape;286;p2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2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8" name="Google Shape;288;p22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9" name="Google Shape;289;p2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3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3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297" name="Google Shape;297;p2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8" name="Google Shape;298;p23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23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23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not, complete the current token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1" name="Google Shape;301;p23"/>
          <p:cNvGrpSpPr/>
          <p:nvPr/>
        </p:nvGrpSpPr>
        <p:grpSpPr>
          <a:xfrm>
            <a:off x="842700" y="1320200"/>
            <a:ext cx="485700" cy="700200"/>
            <a:chOff x="378775" y="1640775"/>
            <a:chExt cx="485700" cy="700200"/>
          </a:xfrm>
        </p:grpSpPr>
        <p:sp>
          <p:nvSpPr>
            <p:cNvPr id="302" name="Google Shape;302;p23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23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4" name="Google Shape;304;p23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b="1" lang="en-US" sz="1800">
                <a:latin typeface="Consolas"/>
                <a:ea typeface="Consolas"/>
                <a:cs typeface="Consolas"/>
                <a:sym typeface="Consolas"/>
              </a:rPr>
              <a:t>l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5" name="Google Shape;305;p23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4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4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13" name="Google Shape;313;p2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4" name="Google Shape;314;p24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24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24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not, complete the current token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7" name="Google Shape;317;p24"/>
          <p:cNvGrpSpPr/>
          <p:nvPr/>
        </p:nvGrpSpPr>
        <p:grpSpPr>
          <a:xfrm>
            <a:off x="1056425" y="1320200"/>
            <a:ext cx="485700" cy="700200"/>
            <a:chOff x="378775" y="1640775"/>
            <a:chExt cx="485700" cy="700200"/>
          </a:xfrm>
        </p:grpSpPr>
        <p:sp>
          <p:nvSpPr>
            <p:cNvPr id="318" name="Google Shape;318;p24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24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0" name="Google Shape;320;p24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b="1" lang="en-US" sz="1800">
                <a:latin typeface="Consolas"/>
                <a:ea typeface="Consolas"/>
                <a:cs typeface="Consolas"/>
                <a:sym typeface="Consolas"/>
              </a:rPr>
              <a:t>le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1" name="Google Shape;321;p24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5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5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29" name="Google Shape;329;p2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0" name="Google Shape;330;p25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25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25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not, complete the current token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3" name="Google Shape;333;p25"/>
          <p:cNvGrpSpPr/>
          <p:nvPr/>
        </p:nvGrpSpPr>
        <p:grpSpPr>
          <a:xfrm>
            <a:off x="1250700" y="1320200"/>
            <a:ext cx="485700" cy="700200"/>
            <a:chOff x="378775" y="1640775"/>
            <a:chExt cx="485700" cy="700200"/>
          </a:xfrm>
        </p:grpSpPr>
        <p:sp>
          <p:nvSpPr>
            <p:cNvPr id="334" name="Google Shape;334;p25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25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6" name="Google Shape;336;p25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b="1" lang="en-US" sz="1800">
                <a:latin typeface="Consolas"/>
                <a:ea typeface="Consolas"/>
                <a:cs typeface="Consolas"/>
                <a:sym typeface="Consolas"/>
              </a:rPr>
              <a:t>let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7" name="Google Shape;337;p25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6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6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45" name="Google Shape;345;p2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6" name="Google Shape;346;p26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26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26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not, complete the current token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9" name="Google Shape;349;p26"/>
          <p:cNvGrpSpPr/>
          <p:nvPr/>
        </p:nvGrpSpPr>
        <p:grpSpPr>
          <a:xfrm>
            <a:off x="1426025" y="1329900"/>
            <a:ext cx="485700" cy="700200"/>
            <a:chOff x="378775" y="1640775"/>
            <a:chExt cx="485700" cy="700200"/>
          </a:xfrm>
        </p:grpSpPr>
        <p:sp>
          <p:nvSpPr>
            <p:cNvPr id="350" name="Google Shape;350;p26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26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2" name="Google Shape;352;p26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3" name="Google Shape;353;p26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4" name="Google Shape;354;p26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7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27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62" name="Google Shape;362;p2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3" name="Google Shape;363;p27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27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7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not, complete the current token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6" name="Google Shape;366;p27"/>
          <p:cNvGrpSpPr/>
          <p:nvPr/>
        </p:nvGrpSpPr>
        <p:grpSpPr>
          <a:xfrm>
            <a:off x="1668875" y="1329900"/>
            <a:ext cx="485700" cy="700200"/>
            <a:chOff x="378775" y="1640775"/>
            <a:chExt cx="485700" cy="700200"/>
          </a:xfrm>
        </p:grpSpPr>
        <p:sp>
          <p:nvSpPr>
            <p:cNvPr id="367" name="Google Shape;367;p27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27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9" name="Google Shape;369;p27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b="1" lang="en-US" sz="1800">
                <a:latin typeface="Consolas"/>
                <a:ea typeface="Consolas"/>
                <a:cs typeface="Consolas"/>
                <a:sym typeface="Consolas"/>
              </a:rPr>
              <a:t>b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70" name="Google Shape;370;p27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71" name="Google Shape;371;p27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Reading Q&amp;A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Introduction to the Compiler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/>
              <a:t>Overview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0"/>
              <a:buChar char="▪"/>
            </a:pPr>
            <a:r>
              <a:rPr lang="en-US"/>
              <a:t>The Scanner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/>
              <a:t>The Parser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6 Overview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28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8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79" name="Google Shape;379;p2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0" name="Google Shape;380;p28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28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28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not, complete the current token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3" name="Google Shape;383;p28"/>
          <p:cNvGrpSpPr/>
          <p:nvPr/>
        </p:nvGrpSpPr>
        <p:grpSpPr>
          <a:xfrm>
            <a:off x="1817750" y="1329900"/>
            <a:ext cx="485700" cy="700200"/>
            <a:chOff x="378775" y="1640775"/>
            <a:chExt cx="485700" cy="700200"/>
          </a:xfrm>
        </p:grpSpPr>
        <p:sp>
          <p:nvSpPr>
            <p:cNvPr id="384" name="Google Shape;384;p28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28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6" name="Google Shape;386;p28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b="1" lang="en-US" sz="1800">
                <a:latin typeface="Consolas"/>
                <a:ea typeface="Consolas"/>
                <a:cs typeface="Consolas"/>
                <a:sym typeface="Consolas"/>
              </a:rPr>
              <a:t>ba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87" name="Google Shape;387;p28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88" name="Google Shape;388;p28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29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9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96" name="Google Shape;396;p2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7" name="Google Shape;397;p29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29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29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not, complete the current token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0" name="Google Shape;400;p29"/>
          <p:cNvGrpSpPr/>
          <p:nvPr/>
        </p:nvGrpSpPr>
        <p:grpSpPr>
          <a:xfrm>
            <a:off x="2050900" y="1329900"/>
            <a:ext cx="485700" cy="700200"/>
            <a:chOff x="378775" y="1640775"/>
            <a:chExt cx="485700" cy="700200"/>
          </a:xfrm>
        </p:grpSpPr>
        <p:sp>
          <p:nvSpPr>
            <p:cNvPr id="401" name="Google Shape;401;p29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2" name="Google Shape;402;p29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3" name="Google Shape;403;p29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b="1" lang="en-US" sz="1800">
                <a:latin typeface="Consolas"/>
                <a:ea typeface="Consolas"/>
                <a:cs typeface="Consolas"/>
                <a:sym typeface="Consolas"/>
              </a:rPr>
              <a:t>bar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4" name="Google Shape;404;p29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5" name="Google Shape;405;p29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30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30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13" name="Google Shape;413;p3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4" name="Google Shape;414;p30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30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30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not, complete the current token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17" name="Google Shape;417;p30"/>
          <p:cNvGrpSpPr/>
          <p:nvPr/>
        </p:nvGrpSpPr>
        <p:grpSpPr>
          <a:xfrm>
            <a:off x="2234200" y="1320200"/>
            <a:ext cx="485700" cy="700200"/>
            <a:chOff x="378775" y="1640775"/>
            <a:chExt cx="485700" cy="700200"/>
          </a:xfrm>
        </p:grpSpPr>
        <p:sp>
          <p:nvSpPr>
            <p:cNvPr id="418" name="Google Shape;418;p30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9" name="Google Shape;419;p30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0" name="Google Shape;420;p30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b="1" lang="en-US" sz="1800">
                <a:latin typeface="Consolas"/>
                <a:ea typeface="Consolas"/>
                <a:cs typeface="Consolas"/>
                <a:sym typeface="Consolas"/>
              </a:rPr>
              <a:t>=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21" name="Google Shape;421;p30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22" name="Google Shape;422;p30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23" name="Google Shape;423;p30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ID(bar)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31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31"/>
          <p:cNvSpPr txBox="1"/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31" name="Google Shape;431;p3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2" name="Google Shape;432;p31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nsolas"/>
                <a:ea typeface="Consolas"/>
                <a:cs typeface="Consolas"/>
                <a:sym typeface="Consolas"/>
              </a:rPr>
              <a:t>; let bar=10;</a:t>
            </a:r>
            <a:endParaRPr sz="2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31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31"/>
          <p:cNvSpPr txBox="1"/>
          <p:nvPr/>
        </p:nvSpPr>
        <p:spPr>
          <a:xfrm>
            <a:off x="434700" y="3800950"/>
            <a:ext cx="82746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 many tokens have disjoint starting characters!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cursor on current char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char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part of this token, accumulate 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not, complete the current token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distinguish built-in keywords (e.g. “let”) from identifiers (e.g. “bar”)?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when token is done, check against list of keywords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5" name="Google Shape;435;p31"/>
          <p:cNvGrpSpPr/>
          <p:nvPr/>
        </p:nvGrpSpPr>
        <p:grpSpPr>
          <a:xfrm>
            <a:off x="2457625" y="1329900"/>
            <a:ext cx="485700" cy="700200"/>
            <a:chOff x="378775" y="1640775"/>
            <a:chExt cx="485700" cy="700200"/>
          </a:xfrm>
        </p:grpSpPr>
        <p:sp>
          <p:nvSpPr>
            <p:cNvPr id="436" name="Google Shape;436;p31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7" name="Google Shape;437;p31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8" name="Google Shape;438;p31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b="1" lang="en-US" sz="1800">
                <a:latin typeface="Consolas"/>
                <a:ea typeface="Consolas"/>
                <a:cs typeface="Consolas"/>
                <a:sym typeface="Consolas"/>
              </a:rPr>
              <a:t>1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39" name="Google Shape;439;p31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40" name="Google Shape;440;p31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41" name="Google Shape;441;p31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ID(bar)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42" name="Google Shape;442;p31"/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3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Scanner: Why?</a:t>
            </a:r>
            <a:endParaRPr/>
          </a:p>
        </p:txBody>
      </p:sp>
      <p:sp>
        <p:nvSpPr>
          <p:cNvPr id="449" name="Google Shape;449;p3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Fundamentally: The compiler can’t reason about a massive string, so we need to boil it down to its </a:t>
            </a:r>
            <a:r>
              <a:rPr i="1" lang="en-US"/>
              <a:t>meaning</a:t>
            </a:r>
            <a:r>
              <a:rPr lang="en-US"/>
              <a:t> first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 great place to start is grouping characters that form a “word”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Engineering-wise: Separation of concerns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 stream of tokens is an important abstraction for many file-processing tasks, not just compiling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Cleaning away whitespace and comments makes rest of compiler simpler</a:t>
            </a:r>
            <a:endParaRPr/>
          </a:p>
        </p:txBody>
      </p:sp>
      <p:sp>
        <p:nvSpPr>
          <p:cNvPr id="450" name="Google Shape;450;p3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3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Quick Break (5 min)</a:t>
            </a:r>
            <a:endParaRPr/>
          </a:p>
        </p:txBody>
      </p:sp>
      <p:sp>
        <p:nvSpPr>
          <p:cNvPr id="457" name="Google Shape;457;p33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Stretch, get some water and/or food, relax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Review your notes and figure out if you have any lingering questions from the first part of lecture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Feel free to ask any questions or chat about anything else!</a:t>
            </a:r>
            <a:endParaRPr/>
          </a:p>
        </p:txBody>
      </p:sp>
      <p:sp>
        <p:nvSpPr>
          <p:cNvPr id="458" name="Google Shape;458;p3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3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65" name="Google Shape;465;p34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Q&amp;A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Introduction to the Compiler</a:t>
            </a:r>
            <a:endParaRPr b="1">
              <a:solidFill>
                <a:srgbClr val="4B2A85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/>
              <a:t>Overview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0"/>
              <a:buChar char="▪"/>
            </a:pPr>
            <a:r>
              <a:rPr lang="en-US"/>
              <a:t>The Scanner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b="1" lang="en-US">
                <a:solidFill>
                  <a:srgbClr val="4B2A85"/>
                </a:solidFill>
              </a:rPr>
              <a:t>The Parser</a:t>
            </a:r>
            <a:endParaRPr b="1">
              <a:solidFill>
                <a:srgbClr val="4B2A8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6 Overview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3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5"/>
          <p:cNvSpPr txBox="1"/>
          <p:nvPr>
            <p:ph type="title"/>
          </p:nvPr>
        </p:nvSpPr>
        <p:spPr>
          <a:xfrm>
            <a:off x="357020" y="435675"/>
            <a:ext cx="26931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</a:t>
            </a:r>
            <a:endParaRPr/>
          </a:p>
        </p:txBody>
      </p:sp>
      <p:sp>
        <p:nvSpPr>
          <p:cNvPr id="473" name="Google Shape;473;p3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4" name="Google Shape;474;p35"/>
          <p:cNvSpPr/>
          <p:nvPr/>
        </p:nvSpPr>
        <p:spPr>
          <a:xfrm>
            <a:off x="357025" y="1197675"/>
            <a:ext cx="2926200" cy="2551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35"/>
          <p:cNvSpPr/>
          <p:nvPr/>
        </p:nvSpPr>
        <p:spPr>
          <a:xfrm>
            <a:off x="511950" y="133077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6" name="Google Shape;476;p35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35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8" name="Google Shape;478;p35"/>
          <p:cNvSpPr/>
          <p:nvPr/>
        </p:nvSpPr>
        <p:spPr>
          <a:xfrm>
            <a:off x="7049875" y="1472700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ASSIGN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9" name="Google Shape;479;p35"/>
          <p:cNvSpPr/>
          <p:nvPr/>
        </p:nvSpPr>
        <p:spPr>
          <a:xfrm>
            <a:off x="6617550" y="22346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0" name="Google Shape;480;p35"/>
          <p:cNvSpPr/>
          <p:nvPr/>
        </p:nvSpPr>
        <p:spPr>
          <a:xfrm>
            <a:off x="7771050" y="223467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1" name="Google Shape;481;p35"/>
          <p:cNvSpPr/>
          <p:nvPr/>
        </p:nvSpPr>
        <p:spPr>
          <a:xfrm>
            <a:off x="4611050" y="147270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NOTEQUALS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2" name="Google Shape;482;p35"/>
          <p:cNvSpPr/>
          <p:nvPr/>
        </p:nvSpPr>
        <p:spPr>
          <a:xfrm>
            <a:off x="4093375" y="22346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3" name="Google Shape;483;p35"/>
          <p:cNvSpPr/>
          <p:nvPr/>
        </p:nvSpPr>
        <p:spPr>
          <a:xfrm>
            <a:off x="5344650" y="2234663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84" name="Google Shape;484;p35"/>
          <p:cNvCxnSpPr>
            <a:stCxn id="481" idx="2"/>
            <a:endCxn id="482" idx="0"/>
          </p:cNvCxnSpPr>
          <p:nvPr/>
        </p:nvCxnSpPr>
        <p:spPr>
          <a:xfrm flipH="1">
            <a:off x="4499450" y="1757700"/>
            <a:ext cx="699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5" name="Google Shape;485;p35"/>
          <p:cNvCxnSpPr>
            <a:stCxn id="481" idx="0"/>
            <a:endCxn id="477" idx="2"/>
          </p:cNvCxnSpPr>
          <p:nvPr/>
        </p:nvCxnSpPr>
        <p:spPr>
          <a:xfrm flipH="1" rot="10800000">
            <a:off x="5198450" y="1005000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6" name="Google Shape;486;p35"/>
          <p:cNvCxnSpPr>
            <a:stCxn id="478" idx="0"/>
            <a:endCxn id="477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7" name="Google Shape;487;p35"/>
          <p:cNvCxnSpPr>
            <a:stCxn id="483" idx="0"/>
            <a:endCxn id="481" idx="2"/>
          </p:cNvCxnSpPr>
          <p:nvPr/>
        </p:nvCxnSpPr>
        <p:spPr>
          <a:xfrm rot="10800000">
            <a:off x="5198550" y="1757663"/>
            <a:ext cx="612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8" name="Google Shape;488;p35"/>
          <p:cNvCxnSpPr>
            <a:stCxn id="479" idx="0"/>
            <a:endCxn id="478" idx="2"/>
          </p:cNvCxnSpPr>
          <p:nvPr/>
        </p:nvCxnSpPr>
        <p:spPr>
          <a:xfrm flipH="1" rot="10800000">
            <a:off x="7023750" y="1757675"/>
            <a:ext cx="5181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9" name="Google Shape;489;p35"/>
          <p:cNvCxnSpPr>
            <a:stCxn id="480" idx="0"/>
            <a:endCxn id="478" idx="2"/>
          </p:cNvCxnSpPr>
          <p:nvPr/>
        </p:nvCxnSpPr>
        <p:spPr>
          <a:xfrm rot="10800000">
            <a:off x="7541850" y="1757675"/>
            <a:ext cx="6732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90" name="Google Shape;490;p35"/>
          <p:cNvSpPr/>
          <p:nvPr/>
        </p:nvSpPr>
        <p:spPr>
          <a:xfrm>
            <a:off x="1188900" y="133077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1" name="Google Shape;491;p35"/>
          <p:cNvSpPr/>
          <p:nvPr/>
        </p:nvSpPr>
        <p:spPr>
          <a:xfrm>
            <a:off x="2279550" y="13307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2" name="Google Shape;492;p35"/>
          <p:cNvSpPr/>
          <p:nvPr/>
        </p:nvSpPr>
        <p:spPr>
          <a:xfrm>
            <a:off x="511950" y="1748875"/>
            <a:ext cx="1090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NOTEQUALS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3" name="Google Shape;493;p35"/>
          <p:cNvSpPr/>
          <p:nvPr/>
        </p:nvSpPr>
        <p:spPr>
          <a:xfrm>
            <a:off x="1764250" y="174887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4" name="Google Shape;494;p35"/>
          <p:cNvSpPr/>
          <p:nvPr/>
        </p:nvSpPr>
        <p:spPr>
          <a:xfrm>
            <a:off x="511950" y="216697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5" name="Google Shape;495;p35"/>
          <p:cNvSpPr/>
          <p:nvPr/>
        </p:nvSpPr>
        <p:spPr>
          <a:xfrm>
            <a:off x="1602750" y="216697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6" name="Google Shape;496;p35"/>
          <p:cNvSpPr/>
          <p:nvPr/>
        </p:nvSpPr>
        <p:spPr>
          <a:xfrm>
            <a:off x="511950" y="258507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7" name="Google Shape;497;p35"/>
          <p:cNvSpPr/>
          <p:nvPr/>
        </p:nvSpPr>
        <p:spPr>
          <a:xfrm>
            <a:off x="1602750" y="258507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8" name="Google Shape;498;p35"/>
          <p:cNvSpPr/>
          <p:nvPr/>
        </p:nvSpPr>
        <p:spPr>
          <a:xfrm>
            <a:off x="511950" y="300317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9" name="Google Shape;499;p35"/>
          <p:cNvSpPr/>
          <p:nvPr/>
        </p:nvSpPr>
        <p:spPr>
          <a:xfrm>
            <a:off x="1602750" y="3003175"/>
            <a:ext cx="12039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0" name="Google Shape;500;p35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35"/>
          <p:cNvSpPr/>
          <p:nvPr/>
        </p:nvSpPr>
        <p:spPr>
          <a:xfrm flipH="1" rot="5400000">
            <a:off x="5681275" y="3035550"/>
            <a:ext cx="566100" cy="786900"/>
          </a:xfrm>
          <a:prstGeom prst="bentArrow">
            <a:avLst>
              <a:gd fmla="val 60537" name="adj1"/>
              <a:gd fmla="val 39686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35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35"/>
          <p:cNvSpPr txBox="1"/>
          <p:nvPr/>
        </p:nvSpPr>
        <p:spPr>
          <a:xfrm>
            <a:off x="362275" y="4166775"/>
            <a:ext cx="8274600" cy="19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Takes in the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flat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token stream and outputs a </a:t>
            </a: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structured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tree representation of program constructs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Called an </a:t>
            </a: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will be our </a:t>
            </a: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Intermediate Representation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used by the rest of the compiler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35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5" name="Google Shape;505;p35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6" name="Google Shape;506;p35"/>
          <p:cNvSpPr txBox="1"/>
          <p:nvPr/>
        </p:nvSpPr>
        <p:spPr>
          <a:xfrm>
            <a:off x="679080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7" name="Google Shape;507;p35"/>
          <p:cNvSpPr txBox="1"/>
          <p:nvPr/>
        </p:nvSpPr>
        <p:spPr>
          <a:xfrm>
            <a:off x="796200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8" name="Google Shape;508;p35"/>
          <p:cNvSpPr txBox="1"/>
          <p:nvPr/>
        </p:nvSpPr>
        <p:spPr>
          <a:xfrm>
            <a:off x="434945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9" name="Google Shape;509;p35"/>
          <p:cNvSpPr txBox="1"/>
          <p:nvPr/>
        </p:nvSpPr>
        <p:spPr>
          <a:xfrm>
            <a:off x="552065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3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Describing a Programming Language</a:t>
            </a:r>
            <a:endParaRPr/>
          </a:p>
        </p:txBody>
      </p:sp>
      <p:sp>
        <p:nvSpPr>
          <p:cNvPr id="516" name="Google Shape;516;p36"/>
          <p:cNvSpPr txBox="1"/>
          <p:nvPr>
            <p:ph idx="1" type="body"/>
          </p:nvPr>
        </p:nvSpPr>
        <p:spPr>
          <a:xfrm>
            <a:off x="396875" y="1362075"/>
            <a:ext cx="8366100" cy="184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Many (formal) ways to define programming languages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We won’t cover language definition in depth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See 341, 401, 402</a:t>
            </a:r>
            <a:endParaRPr/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Common Distinction: Statements vs. Expressions</a:t>
            </a:r>
            <a:endParaRPr/>
          </a:p>
        </p:txBody>
      </p:sp>
      <p:sp>
        <p:nvSpPr>
          <p:cNvPr id="517" name="Google Shape;517;p3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8" name="Google Shape;518;p36"/>
          <p:cNvSpPr/>
          <p:nvPr/>
        </p:nvSpPr>
        <p:spPr>
          <a:xfrm>
            <a:off x="854800" y="3629350"/>
            <a:ext cx="2739300" cy="76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Statements</a:t>
            </a:r>
            <a:endParaRPr b="1" sz="2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Perform an action</a:t>
            </a:r>
            <a:endParaRPr b="1" i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36"/>
          <p:cNvSpPr/>
          <p:nvPr/>
        </p:nvSpPr>
        <p:spPr>
          <a:xfrm>
            <a:off x="5359025" y="3629350"/>
            <a:ext cx="2739300" cy="76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Expressions</a:t>
            </a:r>
            <a:endParaRPr b="1" sz="2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Evaluate to a result</a:t>
            </a:r>
            <a:endParaRPr b="1" i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36"/>
          <p:cNvSpPr txBox="1"/>
          <p:nvPr>
            <p:ph idx="1" type="body"/>
          </p:nvPr>
        </p:nvSpPr>
        <p:spPr>
          <a:xfrm>
            <a:off x="631400" y="4433650"/>
            <a:ext cx="3069600" cy="2058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457200" rtl="0" algn="l">
              <a:spcBef>
                <a:spcPts val="0"/>
              </a:spcBef>
              <a:spcAft>
                <a:spcPts val="0"/>
              </a:spcAft>
              <a:buSzPts val="960"/>
              <a:buChar char="●"/>
            </a:pPr>
            <a:r>
              <a:rPr lang="en-US" sz="2000"/>
              <a:t>Assignment Statement</a:t>
            </a:r>
            <a:endParaRPr sz="20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x = y;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-289560" lvl="0" marL="457200" rtl="0" algn="l">
              <a:spcBef>
                <a:spcPts val="1000"/>
              </a:spcBef>
              <a:spcAft>
                <a:spcPts val="0"/>
              </a:spcAft>
              <a:buSzPts val="960"/>
              <a:buChar char="●"/>
            </a:pPr>
            <a:r>
              <a:rPr lang="en-US" sz="2000"/>
              <a:t>If Statement</a:t>
            </a:r>
            <a:endParaRPr sz="20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if (x == 0) {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x = y;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  <p:sp>
        <p:nvSpPr>
          <p:cNvPr id="521" name="Google Shape;521;p36"/>
          <p:cNvSpPr txBox="1"/>
          <p:nvPr>
            <p:ph idx="1" type="body"/>
          </p:nvPr>
        </p:nvSpPr>
        <p:spPr>
          <a:xfrm>
            <a:off x="5125875" y="4433650"/>
            <a:ext cx="3069600" cy="2058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457200" rtl="0" algn="l">
              <a:spcBef>
                <a:spcPts val="0"/>
              </a:spcBef>
              <a:spcAft>
                <a:spcPts val="0"/>
              </a:spcAft>
              <a:buSzPts val="960"/>
              <a:buChar char="●"/>
            </a:pPr>
            <a:r>
              <a:rPr lang="en-US" sz="2000"/>
              <a:t>Operators</a:t>
            </a:r>
            <a:endParaRPr sz="20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x == 0;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-289560" lvl="0" marL="457200" rtl="0" algn="l">
              <a:spcBef>
                <a:spcPts val="1000"/>
              </a:spcBef>
              <a:spcAft>
                <a:spcPts val="0"/>
              </a:spcAft>
              <a:buSzPts val="960"/>
              <a:buChar char="●"/>
            </a:pPr>
            <a:r>
              <a:rPr lang="en-US" sz="2000"/>
              <a:t>Variable</a:t>
            </a:r>
            <a:endParaRPr sz="20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x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-2895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960"/>
              <a:buChar char="●"/>
            </a:pPr>
            <a:r>
              <a:rPr lang="en-US" sz="2000"/>
              <a:t>Constant</a:t>
            </a:r>
            <a:endParaRPr sz="20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24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37"/>
          <p:cNvSpPr txBox="1"/>
          <p:nvPr>
            <p:ph idx="1" type="body"/>
          </p:nvPr>
        </p:nvSpPr>
        <p:spPr>
          <a:xfrm>
            <a:off x="6408075" y="4262050"/>
            <a:ext cx="2538300" cy="2042400"/>
          </a:xfrm>
          <a:prstGeom prst="rect">
            <a:avLst/>
          </a:prstGeom>
          <a:solidFill>
            <a:srgbClr val="EFEFEF"/>
          </a:solidFill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528" name="Google Shape;528;p3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Describing a Programming Language</a:t>
            </a:r>
            <a:endParaRPr/>
          </a:p>
        </p:txBody>
      </p:sp>
      <p:sp>
        <p:nvSpPr>
          <p:cNvPr id="529" name="Google Shape;529;p37"/>
          <p:cNvSpPr txBox="1"/>
          <p:nvPr>
            <p:ph idx="1" type="body"/>
          </p:nvPr>
        </p:nvSpPr>
        <p:spPr>
          <a:xfrm>
            <a:off x="396875" y="1362075"/>
            <a:ext cx="8366100" cy="184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These broad categories lend themselves well to </a:t>
            </a:r>
            <a:r>
              <a:rPr b="1" lang="en-US"/>
              <a:t>recursive definitions</a:t>
            </a:r>
            <a:endParaRPr b="1"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Easily express all possible configurations of the language constructs</a:t>
            </a:r>
            <a:endParaRPr/>
          </a:p>
        </p:txBody>
      </p:sp>
      <p:sp>
        <p:nvSpPr>
          <p:cNvPr id="530" name="Google Shape;530;p3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1" name="Google Shape;531;p37"/>
          <p:cNvSpPr/>
          <p:nvPr/>
        </p:nvSpPr>
        <p:spPr>
          <a:xfrm>
            <a:off x="505175" y="3421938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Symbolic Example</a:t>
            </a:r>
            <a:endParaRPr b="1" i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37"/>
          <p:cNvSpPr txBox="1"/>
          <p:nvPr>
            <p:ph idx="1" type="body"/>
          </p:nvPr>
        </p:nvSpPr>
        <p:spPr>
          <a:xfrm>
            <a:off x="505175" y="4262050"/>
            <a:ext cx="2127300" cy="1006200"/>
          </a:xfrm>
          <a:prstGeom prst="rect">
            <a:avLst/>
          </a:prstGeom>
          <a:solidFill>
            <a:srgbClr val="EFEFEF"/>
          </a:solidFill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if (x == 0) {</a:t>
            </a:r>
            <a:br>
              <a:rPr lang="en-US" sz="20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 x = y;</a:t>
            </a:r>
            <a:br>
              <a:rPr lang="en-US" sz="20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533" name="Google Shape;533;p37"/>
          <p:cNvSpPr/>
          <p:nvPr/>
        </p:nvSpPr>
        <p:spPr>
          <a:xfrm>
            <a:off x="3056275" y="3421950"/>
            <a:ext cx="3007500" cy="6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General Definition of an </a:t>
            </a:r>
            <a:r>
              <a:rPr b="1" lang="en-US" sz="2300"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 Statement</a:t>
            </a:r>
            <a:endParaRPr b="1" i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37"/>
          <p:cNvSpPr txBox="1"/>
          <p:nvPr>
            <p:ph idx="1" type="body"/>
          </p:nvPr>
        </p:nvSpPr>
        <p:spPr>
          <a:xfrm>
            <a:off x="3309475" y="4262050"/>
            <a:ext cx="2421600" cy="2042400"/>
          </a:xfrm>
          <a:prstGeom prst="rect">
            <a:avLst/>
          </a:prstGeom>
          <a:solidFill>
            <a:srgbClr val="EFEFEF"/>
          </a:solidFill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if (          ) {</a:t>
            </a:r>
            <a:br>
              <a:rPr lang="en-US" sz="20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0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535" name="Google Shape;535;p37"/>
          <p:cNvSpPr/>
          <p:nvPr/>
        </p:nvSpPr>
        <p:spPr>
          <a:xfrm>
            <a:off x="4046250" y="4320675"/>
            <a:ext cx="1275300" cy="285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3D85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EXPRESSION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6" name="Google Shape;536;p37"/>
          <p:cNvSpPr/>
          <p:nvPr/>
        </p:nvSpPr>
        <p:spPr>
          <a:xfrm>
            <a:off x="3693525" y="4973800"/>
            <a:ext cx="1275300" cy="285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3D85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STATEMENT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7" name="Google Shape;537;p37"/>
          <p:cNvSpPr/>
          <p:nvPr/>
        </p:nvSpPr>
        <p:spPr>
          <a:xfrm>
            <a:off x="3693525" y="5339900"/>
            <a:ext cx="1275300" cy="285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3D85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STATEMENT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8" name="Google Shape;538;p37"/>
          <p:cNvSpPr/>
          <p:nvPr/>
        </p:nvSpPr>
        <p:spPr>
          <a:xfrm>
            <a:off x="3693525" y="5626925"/>
            <a:ext cx="1275300" cy="28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9" name="Google Shape;539;p37"/>
          <p:cNvSpPr/>
          <p:nvPr/>
        </p:nvSpPr>
        <p:spPr>
          <a:xfrm>
            <a:off x="6545775" y="3421938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Token Stream Definition</a:t>
            </a:r>
            <a:endParaRPr b="1" i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37"/>
          <p:cNvSpPr/>
          <p:nvPr/>
        </p:nvSpPr>
        <p:spPr>
          <a:xfrm>
            <a:off x="6516675" y="4758650"/>
            <a:ext cx="1275300" cy="285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3D85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EXPRESSION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1" name="Google Shape;541;p37"/>
          <p:cNvSpPr/>
          <p:nvPr/>
        </p:nvSpPr>
        <p:spPr>
          <a:xfrm>
            <a:off x="2796075" y="4551400"/>
            <a:ext cx="349800" cy="427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4A7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37"/>
          <p:cNvSpPr/>
          <p:nvPr/>
        </p:nvSpPr>
        <p:spPr>
          <a:xfrm>
            <a:off x="5948975" y="4551400"/>
            <a:ext cx="349800" cy="427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4A7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37"/>
          <p:cNvSpPr/>
          <p:nvPr/>
        </p:nvSpPr>
        <p:spPr>
          <a:xfrm>
            <a:off x="6516675" y="4380950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4" name="Google Shape;544;p37"/>
          <p:cNvSpPr/>
          <p:nvPr/>
        </p:nvSpPr>
        <p:spPr>
          <a:xfrm>
            <a:off x="7119675" y="438095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5" name="Google Shape;545;p37"/>
          <p:cNvSpPr/>
          <p:nvPr/>
        </p:nvSpPr>
        <p:spPr>
          <a:xfrm>
            <a:off x="7875075" y="475865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6" name="Google Shape;546;p37"/>
          <p:cNvSpPr/>
          <p:nvPr/>
        </p:nvSpPr>
        <p:spPr>
          <a:xfrm>
            <a:off x="6516675" y="513635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7" name="Google Shape;547;p37"/>
          <p:cNvSpPr/>
          <p:nvPr/>
        </p:nvSpPr>
        <p:spPr>
          <a:xfrm>
            <a:off x="6516675" y="589175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8" name="Google Shape;548;p37"/>
          <p:cNvSpPr/>
          <p:nvPr/>
        </p:nvSpPr>
        <p:spPr>
          <a:xfrm>
            <a:off x="7531575" y="5136350"/>
            <a:ext cx="1275300" cy="285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3D85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STATEMENT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9" name="Google Shape;549;p37"/>
          <p:cNvSpPr/>
          <p:nvPr/>
        </p:nvSpPr>
        <p:spPr>
          <a:xfrm>
            <a:off x="6516675" y="5514050"/>
            <a:ext cx="1275300" cy="285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3D85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STATEMENT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0" name="Google Shape;550;p37"/>
          <p:cNvSpPr/>
          <p:nvPr/>
        </p:nvSpPr>
        <p:spPr>
          <a:xfrm>
            <a:off x="7864425" y="5514050"/>
            <a:ext cx="609600" cy="28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Reading Q&amp;A</a:t>
            </a:r>
            <a:endParaRPr/>
          </a:p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3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Abstract Syntax Trees</a:t>
            </a:r>
            <a:endParaRPr/>
          </a:p>
        </p:txBody>
      </p:sp>
      <p:sp>
        <p:nvSpPr>
          <p:cNvPr id="557" name="Google Shape;557;p3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8" name="Google Shape;558;p38"/>
          <p:cNvSpPr/>
          <p:nvPr/>
        </p:nvSpPr>
        <p:spPr>
          <a:xfrm>
            <a:off x="185725" y="4015825"/>
            <a:ext cx="47724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38"/>
          <p:cNvSpPr/>
          <p:nvPr/>
        </p:nvSpPr>
        <p:spPr>
          <a:xfrm>
            <a:off x="2237225" y="431755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60" name="Google Shape;560;p38"/>
          <p:cNvSpPr/>
          <p:nvPr/>
        </p:nvSpPr>
        <p:spPr>
          <a:xfrm>
            <a:off x="3214050" y="507027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ASSIGN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61" name="Google Shape;561;p38"/>
          <p:cNvSpPr/>
          <p:nvPr/>
        </p:nvSpPr>
        <p:spPr>
          <a:xfrm>
            <a:off x="2781725" y="5832250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62" name="Google Shape;562;p38"/>
          <p:cNvSpPr/>
          <p:nvPr/>
        </p:nvSpPr>
        <p:spPr>
          <a:xfrm>
            <a:off x="3935225" y="5832250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63" name="Google Shape;563;p38"/>
          <p:cNvSpPr/>
          <p:nvPr/>
        </p:nvSpPr>
        <p:spPr>
          <a:xfrm>
            <a:off x="775225" y="5070275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NOTEQUALS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64" name="Google Shape;564;p38"/>
          <p:cNvSpPr/>
          <p:nvPr/>
        </p:nvSpPr>
        <p:spPr>
          <a:xfrm>
            <a:off x="257550" y="5832250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65" name="Google Shape;565;p38"/>
          <p:cNvSpPr/>
          <p:nvPr/>
        </p:nvSpPr>
        <p:spPr>
          <a:xfrm>
            <a:off x="1508825" y="5832238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566" name="Google Shape;566;p38"/>
          <p:cNvCxnSpPr>
            <a:stCxn id="563" idx="2"/>
            <a:endCxn id="564" idx="0"/>
          </p:cNvCxnSpPr>
          <p:nvPr/>
        </p:nvCxnSpPr>
        <p:spPr>
          <a:xfrm flipH="1">
            <a:off x="663625" y="5355275"/>
            <a:ext cx="699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67" name="Google Shape;567;p38"/>
          <p:cNvCxnSpPr>
            <a:stCxn id="563" idx="0"/>
            <a:endCxn id="559" idx="2"/>
          </p:cNvCxnSpPr>
          <p:nvPr/>
        </p:nvCxnSpPr>
        <p:spPr>
          <a:xfrm flipH="1" rot="10800000">
            <a:off x="1362625" y="4602575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68" name="Google Shape;568;p38"/>
          <p:cNvCxnSpPr>
            <a:stCxn id="560" idx="0"/>
            <a:endCxn id="559" idx="2"/>
          </p:cNvCxnSpPr>
          <p:nvPr/>
        </p:nvCxnSpPr>
        <p:spPr>
          <a:xfrm rot="10800000">
            <a:off x="2566650" y="4602575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69" name="Google Shape;569;p38"/>
          <p:cNvCxnSpPr>
            <a:stCxn id="565" idx="0"/>
            <a:endCxn id="563" idx="2"/>
          </p:cNvCxnSpPr>
          <p:nvPr/>
        </p:nvCxnSpPr>
        <p:spPr>
          <a:xfrm rot="10800000">
            <a:off x="1362725" y="5355238"/>
            <a:ext cx="612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70" name="Google Shape;570;p38"/>
          <p:cNvCxnSpPr>
            <a:stCxn id="561" idx="0"/>
            <a:endCxn id="560" idx="2"/>
          </p:cNvCxnSpPr>
          <p:nvPr/>
        </p:nvCxnSpPr>
        <p:spPr>
          <a:xfrm flipH="1" rot="10800000">
            <a:off x="3187925" y="5355250"/>
            <a:ext cx="5181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71" name="Google Shape;571;p38"/>
          <p:cNvCxnSpPr>
            <a:stCxn id="562" idx="0"/>
            <a:endCxn id="560" idx="2"/>
          </p:cNvCxnSpPr>
          <p:nvPr/>
        </p:nvCxnSpPr>
        <p:spPr>
          <a:xfrm rot="10800000">
            <a:off x="3706025" y="5355250"/>
            <a:ext cx="6732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72" name="Google Shape;572;p38"/>
          <p:cNvSpPr txBox="1"/>
          <p:nvPr/>
        </p:nvSpPr>
        <p:spPr>
          <a:xfrm>
            <a:off x="1253225" y="456325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73" name="Google Shape;573;p38"/>
          <p:cNvSpPr txBox="1"/>
          <p:nvPr/>
        </p:nvSpPr>
        <p:spPr>
          <a:xfrm>
            <a:off x="3105575" y="456325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74" name="Google Shape;574;p38"/>
          <p:cNvSpPr txBox="1"/>
          <p:nvPr/>
        </p:nvSpPr>
        <p:spPr>
          <a:xfrm>
            <a:off x="2954975" y="541121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75" name="Google Shape;575;p38"/>
          <p:cNvSpPr txBox="1"/>
          <p:nvPr/>
        </p:nvSpPr>
        <p:spPr>
          <a:xfrm>
            <a:off x="4126175" y="541120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76" name="Google Shape;576;p38"/>
          <p:cNvSpPr txBox="1"/>
          <p:nvPr/>
        </p:nvSpPr>
        <p:spPr>
          <a:xfrm>
            <a:off x="513625" y="541121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77" name="Google Shape;577;p38"/>
          <p:cNvSpPr txBox="1"/>
          <p:nvPr/>
        </p:nvSpPr>
        <p:spPr>
          <a:xfrm>
            <a:off x="1684825" y="541120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78" name="Google Shape;578;p38"/>
          <p:cNvSpPr txBox="1"/>
          <p:nvPr/>
        </p:nvSpPr>
        <p:spPr>
          <a:xfrm>
            <a:off x="185725" y="1050125"/>
            <a:ext cx="8577300" cy="9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Composed of nodes that capture the </a:t>
            </a: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input program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be recursive! (And almost always is)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38"/>
          <p:cNvSpPr txBox="1"/>
          <p:nvPr/>
        </p:nvSpPr>
        <p:spPr>
          <a:xfrm>
            <a:off x="176225" y="2010900"/>
            <a:ext cx="8406000" cy="13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●"/>
            </a:pP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Important distinction: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cares about </a:t>
            </a:r>
            <a:r>
              <a:rPr lang="en-US" sz="2200">
                <a:solidFill>
                  <a:schemeClr val="dk1"/>
                </a:solidFill>
                <a:highlight>
                  <a:srgbClr val="CFE2F3"/>
                </a:highlight>
                <a:latin typeface="Calibri"/>
                <a:ea typeface="Calibri"/>
                <a:cs typeface="Calibri"/>
                <a:sym typeface="Calibri"/>
              </a:rPr>
              <a:t>big-picture syntax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(e.g. entire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statement) rather than </a:t>
            </a:r>
            <a:r>
              <a:rPr lang="en-US" sz="2200">
                <a:solidFill>
                  <a:schemeClr val="dk1"/>
                </a:solidFill>
                <a:highlight>
                  <a:srgbClr val="A2C4C9"/>
                </a:highlight>
                <a:latin typeface="Calibri"/>
                <a:ea typeface="Calibri"/>
                <a:cs typeface="Calibri"/>
                <a:sym typeface="Calibri"/>
              </a:rPr>
              <a:t>nitty-gritty syntax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(e.g. semicolons, parentheses, even word “if” used to write that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statement)</a:t>
            </a:r>
            <a:endParaRPr/>
          </a:p>
        </p:txBody>
      </p:sp>
      <p:sp>
        <p:nvSpPr>
          <p:cNvPr id="580" name="Google Shape;580;p38"/>
          <p:cNvSpPr/>
          <p:nvPr/>
        </p:nvSpPr>
        <p:spPr>
          <a:xfrm>
            <a:off x="5052425" y="3351300"/>
            <a:ext cx="3933000" cy="32769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condition;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List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Statement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&gt; body;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NotEquals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left;</a:t>
            </a:r>
            <a:endParaRPr sz="1200">
              <a:solidFill>
                <a:srgbClr val="45818E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right;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VarAccess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Identifier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name;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 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NumberLiteral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value;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Google Shape;581;p38"/>
          <p:cNvSpPr/>
          <p:nvPr/>
        </p:nvSpPr>
        <p:spPr>
          <a:xfrm>
            <a:off x="95897" y="3999708"/>
            <a:ext cx="3092025" cy="2644650"/>
          </a:xfrm>
          <a:custGeom>
            <a:rect b="b" l="l" r="r" t="t"/>
            <a:pathLst>
              <a:path extrusionOk="0" h="105786" w="123681">
                <a:moveTo>
                  <a:pt x="117581" y="234"/>
                </a:moveTo>
                <a:cubicBezTo>
                  <a:pt x="91306" y="234"/>
                  <a:pt x="60530" y="-2790"/>
                  <a:pt x="39870" y="13445"/>
                </a:cubicBezTo>
                <a:cubicBezTo>
                  <a:pt x="20974" y="28294"/>
                  <a:pt x="2887" y="49785"/>
                  <a:pt x="237" y="73671"/>
                </a:cubicBezTo>
                <a:cubicBezTo>
                  <a:pt x="-711" y="82220"/>
                  <a:pt x="3023" y="91435"/>
                  <a:pt x="8397" y="98150"/>
                </a:cubicBezTo>
                <a:cubicBezTo>
                  <a:pt x="16079" y="107748"/>
                  <a:pt x="32238" y="105532"/>
                  <a:pt x="44532" y="105532"/>
                </a:cubicBezTo>
                <a:cubicBezTo>
                  <a:pt x="58580" y="105532"/>
                  <a:pt x="73673" y="103824"/>
                  <a:pt x="85719" y="96595"/>
                </a:cubicBezTo>
                <a:cubicBezTo>
                  <a:pt x="90370" y="93804"/>
                  <a:pt x="96527" y="92310"/>
                  <a:pt x="99318" y="87659"/>
                </a:cubicBezTo>
                <a:cubicBezTo>
                  <a:pt x="107935" y="73300"/>
                  <a:pt x="105291" y="54588"/>
                  <a:pt x="110587" y="38701"/>
                </a:cubicBezTo>
                <a:cubicBezTo>
                  <a:pt x="113428" y="30179"/>
                  <a:pt x="121646" y="23807"/>
                  <a:pt x="123409" y="14999"/>
                </a:cubicBezTo>
                <a:cubicBezTo>
                  <a:pt x="124467" y="9717"/>
                  <a:pt x="121413" y="622"/>
                  <a:pt x="116026" y="622"/>
                </a:cubicBezTo>
              </a:path>
            </a:pathLst>
          </a:custGeom>
          <a:noFill/>
          <a:ln cap="flat" cmpd="sng" w="28575">
            <a:solidFill>
              <a:srgbClr val="A64D79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582" name="Google Shape;582;p38"/>
          <p:cNvSpPr/>
          <p:nvPr/>
        </p:nvSpPr>
        <p:spPr>
          <a:xfrm>
            <a:off x="5052425" y="3351300"/>
            <a:ext cx="3933000" cy="32769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condition; </a:t>
            </a:r>
            <a:r>
              <a:rPr b="1" lang="en-US" sz="12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//stores a NotEquals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List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Statement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&gt; body;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NotEquals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left; </a:t>
            </a:r>
            <a:r>
              <a:rPr b="1" lang="en-US" sz="12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//stores a VarAccess</a:t>
            </a:r>
            <a:r>
              <a:rPr lang="en-US" sz="12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 sz="1200">
              <a:solidFill>
                <a:srgbClr val="45818E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right; </a:t>
            </a:r>
            <a:r>
              <a:rPr b="1" lang="en-US" sz="12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//stores a NumLiteral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VarAccess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Identifier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name; </a:t>
            </a:r>
            <a:r>
              <a:rPr b="1" lang="en-US" sz="12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//stores x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 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NumberLiteral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value; </a:t>
            </a:r>
            <a:r>
              <a:rPr b="1" lang="en-US" sz="12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//stores 2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38"/>
          <p:cNvSpPr/>
          <p:nvPr/>
        </p:nvSpPr>
        <p:spPr>
          <a:xfrm>
            <a:off x="3625325" y="5832275"/>
            <a:ext cx="2787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584" name="Google Shape;584;p38"/>
          <p:cNvCxnSpPr>
            <a:stCxn id="583" idx="0"/>
            <a:endCxn id="560" idx="2"/>
          </p:cNvCxnSpPr>
          <p:nvPr/>
        </p:nvCxnSpPr>
        <p:spPr>
          <a:xfrm rot="10800000">
            <a:off x="3706175" y="5355275"/>
            <a:ext cx="585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5" name="Google Shape;585;p38"/>
          <p:cNvSpPr/>
          <p:nvPr/>
        </p:nvSpPr>
        <p:spPr>
          <a:xfrm>
            <a:off x="3532775" y="5497200"/>
            <a:ext cx="427500" cy="427500"/>
          </a:xfrm>
          <a:prstGeom prst="noSmoking">
            <a:avLst>
              <a:gd fmla="val 5148" name="adj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39"/>
          <p:cNvSpPr txBox="1"/>
          <p:nvPr>
            <p:ph type="title"/>
          </p:nvPr>
        </p:nvSpPr>
        <p:spPr>
          <a:xfrm>
            <a:off x="357025" y="435675"/>
            <a:ext cx="35019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592" name="Google Shape;592;p3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3" name="Google Shape;593;p39"/>
          <p:cNvSpPr/>
          <p:nvPr/>
        </p:nvSpPr>
        <p:spPr>
          <a:xfrm>
            <a:off x="357025" y="1576525"/>
            <a:ext cx="2926200" cy="2551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p39"/>
          <p:cNvSpPr/>
          <p:nvPr/>
        </p:nvSpPr>
        <p:spPr>
          <a:xfrm>
            <a:off x="511950" y="17096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95" name="Google Shape;595;p39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39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97" name="Google Shape;597;p39"/>
          <p:cNvSpPr/>
          <p:nvPr/>
        </p:nvSpPr>
        <p:spPr>
          <a:xfrm>
            <a:off x="7049875" y="1472700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ASSIGN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98" name="Google Shape;598;p39"/>
          <p:cNvSpPr/>
          <p:nvPr/>
        </p:nvSpPr>
        <p:spPr>
          <a:xfrm>
            <a:off x="6617550" y="22346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99" name="Google Shape;599;p39"/>
          <p:cNvSpPr/>
          <p:nvPr/>
        </p:nvSpPr>
        <p:spPr>
          <a:xfrm>
            <a:off x="7771050" y="223467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00" name="Google Shape;600;p39"/>
          <p:cNvSpPr/>
          <p:nvPr/>
        </p:nvSpPr>
        <p:spPr>
          <a:xfrm>
            <a:off x="4611050" y="1472700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01" name="Google Shape;601;p39"/>
          <p:cNvSpPr/>
          <p:nvPr/>
        </p:nvSpPr>
        <p:spPr>
          <a:xfrm>
            <a:off x="4093375" y="22346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02" name="Google Shape;602;p39"/>
          <p:cNvSpPr/>
          <p:nvPr/>
        </p:nvSpPr>
        <p:spPr>
          <a:xfrm>
            <a:off x="5344650" y="2234663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603" name="Google Shape;603;p39"/>
          <p:cNvCxnSpPr>
            <a:stCxn id="600" idx="2"/>
            <a:endCxn id="601" idx="0"/>
          </p:cNvCxnSpPr>
          <p:nvPr/>
        </p:nvCxnSpPr>
        <p:spPr>
          <a:xfrm flipH="1">
            <a:off x="4499450" y="1757700"/>
            <a:ext cx="699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4" name="Google Shape;604;p39"/>
          <p:cNvCxnSpPr>
            <a:stCxn id="600" idx="0"/>
            <a:endCxn id="596" idx="2"/>
          </p:cNvCxnSpPr>
          <p:nvPr/>
        </p:nvCxnSpPr>
        <p:spPr>
          <a:xfrm flipH="1" rot="10800000">
            <a:off x="5198450" y="1005000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5" name="Google Shape;605;p39"/>
          <p:cNvCxnSpPr>
            <a:stCxn id="597" idx="0"/>
            <a:endCxn id="596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6" name="Google Shape;606;p39"/>
          <p:cNvCxnSpPr>
            <a:stCxn id="602" idx="0"/>
            <a:endCxn id="600" idx="2"/>
          </p:cNvCxnSpPr>
          <p:nvPr/>
        </p:nvCxnSpPr>
        <p:spPr>
          <a:xfrm rot="10800000">
            <a:off x="5198550" y="1757663"/>
            <a:ext cx="612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7" name="Google Shape;607;p39"/>
          <p:cNvCxnSpPr>
            <a:stCxn id="598" idx="0"/>
            <a:endCxn id="597" idx="2"/>
          </p:cNvCxnSpPr>
          <p:nvPr/>
        </p:nvCxnSpPr>
        <p:spPr>
          <a:xfrm flipH="1" rot="10800000">
            <a:off x="7023750" y="1757675"/>
            <a:ext cx="5181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8" name="Google Shape;608;p39"/>
          <p:cNvCxnSpPr>
            <a:stCxn id="599" idx="0"/>
            <a:endCxn id="597" idx="2"/>
          </p:cNvCxnSpPr>
          <p:nvPr/>
        </p:nvCxnSpPr>
        <p:spPr>
          <a:xfrm rot="10800000">
            <a:off x="7541850" y="1757675"/>
            <a:ext cx="6732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09" name="Google Shape;609;p39"/>
          <p:cNvSpPr/>
          <p:nvPr/>
        </p:nvSpPr>
        <p:spPr>
          <a:xfrm>
            <a:off x="1188900" y="17096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0" name="Google Shape;610;p39"/>
          <p:cNvSpPr/>
          <p:nvPr/>
        </p:nvSpPr>
        <p:spPr>
          <a:xfrm>
            <a:off x="2279550" y="17096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1" name="Google Shape;611;p39"/>
          <p:cNvSpPr/>
          <p:nvPr/>
        </p:nvSpPr>
        <p:spPr>
          <a:xfrm>
            <a:off x="511950" y="2127725"/>
            <a:ext cx="1090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2" name="Google Shape;612;p39"/>
          <p:cNvSpPr/>
          <p:nvPr/>
        </p:nvSpPr>
        <p:spPr>
          <a:xfrm>
            <a:off x="1764250" y="21277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3" name="Google Shape;613;p39"/>
          <p:cNvSpPr/>
          <p:nvPr/>
        </p:nvSpPr>
        <p:spPr>
          <a:xfrm>
            <a:off x="5119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4" name="Google Shape;614;p39"/>
          <p:cNvSpPr/>
          <p:nvPr/>
        </p:nvSpPr>
        <p:spPr>
          <a:xfrm>
            <a:off x="16027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5" name="Google Shape;615;p39"/>
          <p:cNvSpPr/>
          <p:nvPr/>
        </p:nvSpPr>
        <p:spPr>
          <a:xfrm>
            <a:off x="5119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6" name="Google Shape;616;p39"/>
          <p:cNvSpPr/>
          <p:nvPr/>
        </p:nvSpPr>
        <p:spPr>
          <a:xfrm>
            <a:off x="16027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7" name="Google Shape;617;p39"/>
          <p:cNvSpPr/>
          <p:nvPr/>
        </p:nvSpPr>
        <p:spPr>
          <a:xfrm>
            <a:off x="511950" y="33820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8" name="Google Shape;618;p39"/>
          <p:cNvSpPr/>
          <p:nvPr/>
        </p:nvSpPr>
        <p:spPr>
          <a:xfrm>
            <a:off x="1602750" y="3382025"/>
            <a:ext cx="12039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19" name="Google Shape;619;p39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39"/>
          <p:cNvSpPr/>
          <p:nvPr/>
        </p:nvSpPr>
        <p:spPr>
          <a:xfrm flipH="1" rot="5400000">
            <a:off x="5681275" y="3035550"/>
            <a:ext cx="566100" cy="786900"/>
          </a:xfrm>
          <a:prstGeom prst="bentArrow">
            <a:avLst>
              <a:gd fmla="val 60537" name="adj1"/>
              <a:gd fmla="val 39686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39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39"/>
          <p:cNvSpPr txBox="1"/>
          <p:nvPr/>
        </p:nvSpPr>
        <p:spPr>
          <a:xfrm>
            <a:off x="434700" y="4207821"/>
            <a:ext cx="8274600" cy="24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to scanner: single pass through token stream, building up as we go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Intuition: If we see           and                  , we’re entering an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 and next we expect a complete expression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keep reading until we have a complete expression, and attach on the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side of the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3" name="Google Shape;623;p39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24" name="Google Shape;624;p39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25" name="Google Shape;625;p39"/>
          <p:cNvSpPr txBox="1"/>
          <p:nvPr/>
        </p:nvSpPr>
        <p:spPr>
          <a:xfrm>
            <a:off x="679080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26" name="Google Shape;626;p39"/>
          <p:cNvSpPr txBox="1"/>
          <p:nvPr/>
        </p:nvSpPr>
        <p:spPr>
          <a:xfrm>
            <a:off x="796200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27" name="Google Shape;627;p39"/>
          <p:cNvSpPr txBox="1"/>
          <p:nvPr/>
        </p:nvSpPr>
        <p:spPr>
          <a:xfrm>
            <a:off x="434945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28" name="Google Shape;628;p39"/>
          <p:cNvSpPr txBox="1"/>
          <p:nvPr/>
        </p:nvSpPr>
        <p:spPr>
          <a:xfrm>
            <a:off x="552065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29" name="Google Shape;629;p39"/>
          <p:cNvSpPr/>
          <p:nvPr/>
        </p:nvSpPr>
        <p:spPr>
          <a:xfrm>
            <a:off x="3180225" y="50773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30" name="Google Shape;630;p39"/>
          <p:cNvSpPr/>
          <p:nvPr/>
        </p:nvSpPr>
        <p:spPr>
          <a:xfrm>
            <a:off x="4349450" y="50773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31" name="Google Shape;631;p39"/>
          <p:cNvSpPr/>
          <p:nvPr/>
        </p:nvSpPr>
        <p:spPr>
          <a:xfrm>
            <a:off x="5743550" y="605960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40"/>
          <p:cNvSpPr txBox="1"/>
          <p:nvPr>
            <p:ph type="title"/>
          </p:nvPr>
        </p:nvSpPr>
        <p:spPr>
          <a:xfrm>
            <a:off x="357025" y="435675"/>
            <a:ext cx="35019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38" name="Google Shape;638;p4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39" name="Google Shape;639;p40"/>
          <p:cNvSpPr/>
          <p:nvPr/>
        </p:nvSpPr>
        <p:spPr>
          <a:xfrm>
            <a:off x="357025" y="1576525"/>
            <a:ext cx="2926200" cy="2551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40"/>
          <p:cNvSpPr/>
          <p:nvPr/>
        </p:nvSpPr>
        <p:spPr>
          <a:xfrm>
            <a:off x="511950" y="17096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41" name="Google Shape;641;p40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40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643" name="Google Shape;643;p40"/>
          <p:cNvCxnSpPr>
            <a:stCxn id="644" idx="0"/>
            <a:endCxn id="642" idx="2"/>
          </p:cNvCxnSpPr>
          <p:nvPr/>
        </p:nvCxnSpPr>
        <p:spPr>
          <a:xfrm flipH="1" rot="10800000">
            <a:off x="5198550" y="1004975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45" name="Google Shape;645;p40"/>
          <p:cNvCxnSpPr>
            <a:stCxn id="646" idx="0"/>
            <a:endCxn id="642" idx="2"/>
          </p:cNvCxnSpPr>
          <p:nvPr/>
        </p:nvCxnSpPr>
        <p:spPr>
          <a:xfrm rot="10800000">
            <a:off x="6402450" y="1004975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47" name="Google Shape;647;p40"/>
          <p:cNvSpPr/>
          <p:nvPr/>
        </p:nvSpPr>
        <p:spPr>
          <a:xfrm>
            <a:off x="1188900" y="17096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48" name="Google Shape;648;p40"/>
          <p:cNvSpPr/>
          <p:nvPr/>
        </p:nvSpPr>
        <p:spPr>
          <a:xfrm>
            <a:off x="2279550" y="17096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49" name="Google Shape;649;p40"/>
          <p:cNvSpPr/>
          <p:nvPr/>
        </p:nvSpPr>
        <p:spPr>
          <a:xfrm>
            <a:off x="511950" y="2127725"/>
            <a:ext cx="1090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50" name="Google Shape;650;p40"/>
          <p:cNvSpPr/>
          <p:nvPr/>
        </p:nvSpPr>
        <p:spPr>
          <a:xfrm>
            <a:off x="1764250" y="21277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51" name="Google Shape;651;p40"/>
          <p:cNvSpPr/>
          <p:nvPr/>
        </p:nvSpPr>
        <p:spPr>
          <a:xfrm>
            <a:off x="5119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52" name="Google Shape;652;p40"/>
          <p:cNvSpPr/>
          <p:nvPr/>
        </p:nvSpPr>
        <p:spPr>
          <a:xfrm>
            <a:off x="16027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53" name="Google Shape;653;p40"/>
          <p:cNvSpPr/>
          <p:nvPr/>
        </p:nvSpPr>
        <p:spPr>
          <a:xfrm>
            <a:off x="5119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54" name="Google Shape;654;p40"/>
          <p:cNvSpPr/>
          <p:nvPr/>
        </p:nvSpPr>
        <p:spPr>
          <a:xfrm>
            <a:off x="16027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55" name="Google Shape;655;p40"/>
          <p:cNvSpPr/>
          <p:nvPr/>
        </p:nvSpPr>
        <p:spPr>
          <a:xfrm>
            <a:off x="511950" y="33820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56" name="Google Shape;656;p40"/>
          <p:cNvSpPr/>
          <p:nvPr/>
        </p:nvSpPr>
        <p:spPr>
          <a:xfrm>
            <a:off x="1602750" y="3382025"/>
            <a:ext cx="12039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57" name="Google Shape;657;p40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" name="Google Shape;658;p40"/>
          <p:cNvSpPr/>
          <p:nvPr/>
        </p:nvSpPr>
        <p:spPr>
          <a:xfrm flipH="1" rot="5400000">
            <a:off x="5681275" y="3035550"/>
            <a:ext cx="566100" cy="786900"/>
          </a:xfrm>
          <a:prstGeom prst="bentArrow">
            <a:avLst>
              <a:gd fmla="val 60537" name="adj1"/>
              <a:gd fmla="val 39686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9" name="Google Shape;659;p40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0" name="Google Shape;660;p40"/>
          <p:cNvSpPr txBox="1"/>
          <p:nvPr/>
        </p:nvSpPr>
        <p:spPr>
          <a:xfrm>
            <a:off x="434700" y="4207821"/>
            <a:ext cx="8274600" cy="24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to scanner: single pass through token stream, building up as we go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Intuition: If we see           and                  , we’re entering an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 and next we expect a complete expression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keep reading until we have a complete expression, and attach on the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side of the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40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62" name="Google Shape;662;p40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63" name="Google Shape;663;p40"/>
          <p:cNvSpPr/>
          <p:nvPr/>
        </p:nvSpPr>
        <p:spPr>
          <a:xfrm>
            <a:off x="3180225" y="50773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64" name="Google Shape;664;p40"/>
          <p:cNvSpPr/>
          <p:nvPr/>
        </p:nvSpPr>
        <p:spPr>
          <a:xfrm>
            <a:off x="4349450" y="50773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65" name="Google Shape;665;p40"/>
          <p:cNvSpPr/>
          <p:nvPr/>
        </p:nvSpPr>
        <p:spPr>
          <a:xfrm>
            <a:off x="5743550" y="605960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666" name="Google Shape;666;p40"/>
          <p:cNvGrpSpPr/>
          <p:nvPr/>
        </p:nvGrpSpPr>
        <p:grpSpPr>
          <a:xfrm>
            <a:off x="528150" y="1057500"/>
            <a:ext cx="485700" cy="700200"/>
            <a:chOff x="378775" y="1640775"/>
            <a:chExt cx="485700" cy="700200"/>
          </a:xfrm>
        </p:grpSpPr>
        <p:sp>
          <p:nvSpPr>
            <p:cNvPr id="667" name="Google Shape;667;p40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8" name="Google Shape;668;p40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3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41"/>
          <p:cNvSpPr txBox="1"/>
          <p:nvPr>
            <p:ph type="title"/>
          </p:nvPr>
        </p:nvSpPr>
        <p:spPr>
          <a:xfrm>
            <a:off x="357025" y="435675"/>
            <a:ext cx="35019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75" name="Google Shape;675;p4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76" name="Google Shape;676;p41"/>
          <p:cNvSpPr/>
          <p:nvPr/>
        </p:nvSpPr>
        <p:spPr>
          <a:xfrm>
            <a:off x="357025" y="1576525"/>
            <a:ext cx="2926200" cy="2551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p41"/>
          <p:cNvSpPr/>
          <p:nvPr/>
        </p:nvSpPr>
        <p:spPr>
          <a:xfrm>
            <a:off x="511950" y="17096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8" name="Google Shape;678;p41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41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680" name="Google Shape;680;p41"/>
          <p:cNvCxnSpPr>
            <a:stCxn id="681" idx="0"/>
            <a:endCxn id="679" idx="2"/>
          </p:cNvCxnSpPr>
          <p:nvPr/>
        </p:nvCxnSpPr>
        <p:spPr>
          <a:xfrm flipH="1" rot="10800000">
            <a:off x="5198550" y="1004975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82" name="Google Shape;682;p41"/>
          <p:cNvCxnSpPr>
            <a:stCxn id="683" idx="0"/>
            <a:endCxn id="679" idx="2"/>
          </p:cNvCxnSpPr>
          <p:nvPr/>
        </p:nvCxnSpPr>
        <p:spPr>
          <a:xfrm rot="10800000">
            <a:off x="6402450" y="1004975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84" name="Google Shape;684;p41"/>
          <p:cNvSpPr/>
          <p:nvPr/>
        </p:nvSpPr>
        <p:spPr>
          <a:xfrm>
            <a:off x="1188900" y="17096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5" name="Google Shape;685;p41"/>
          <p:cNvSpPr/>
          <p:nvPr/>
        </p:nvSpPr>
        <p:spPr>
          <a:xfrm>
            <a:off x="2279550" y="17096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6" name="Google Shape;686;p41"/>
          <p:cNvSpPr/>
          <p:nvPr/>
        </p:nvSpPr>
        <p:spPr>
          <a:xfrm>
            <a:off x="511950" y="2127725"/>
            <a:ext cx="1090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7" name="Google Shape;687;p41"/>
          <p:cNvSpPr/>
          <p:nvPr/>
        </p:nvSpPr>
        <p:spPr>
          <a:xfrm>
            <a:off x="1764250" y="21277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8" name="Google Shape;688;p41"/>
          <p:cNvSpPr/>
          <p:nvPr/>
        </p:nvSpPr>
        <p:spPr>
          <a:xfrm>
            <a:off x="5119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9" name="Google Shape;689;p41"/>
          <p:cNvSpPr/>
          <p:nvPr/>
        </p:nvSpPr>
        <p:spPr>
          <a:xfrm>
            <a:off x="16027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90" name="Google Shape;690;p41"/>
          <p:cNvSpPr/>
          <p:nvPr/>
        </p:nvSpPr>
        <p:spPr>
          <a:xfrm>
            <a:off x="5119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91" name="Google Shape;691;p41"/>
          <p:cNvSpPr/>
          <p:nvPr/>
        </p:nvSpPr>
        <p:spPr>
          <a:xfrm>
            <a:off x="16027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92" name="Google Shape;692;p41"/>
          <p:cNvSpPr/>
          <p:nvPr/>
        </p:nvSpPr>
        <p:spPr>
          <a:xfrm>
            <a:off x="511950" y="33820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93" name="Google Shape;693;p41"/>
          <p:cNvSpPr/>
          <p:nvPr/>
        </p:nvSpPr>
        <p:spPr>
          <a:xfrm>
            <a:off x="1602750" y="3382025"/>
            <a:ext cx="12039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94" name="Google Shape;694;p41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5" name="Google Shape;695;p41"/>
          <p:cNvSpPr/>
          <p:nvPr/>
        </p:nvSpPr>
        <p:spPr>
          <a:xfrm flipH="1" rot="5400000">
            <a:off x="5681275" y="3035550"/>
            <a:ext cx="566100" cy="786900"/>
          </a:xfrm>
          <a:prstGeom prst="bentArrow">
            <a:avLst>
              <a:gd fmla="val 60537" name="adj1"/>
              <a:gd fmla="val 39686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6" name="Google Shape;696;p41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7" name="Google Shape;697;p41"/>
          <p:cNvSpPr txBox="1"/>
          <p:nvPr/>
        </p:nvSpPr>
        <p:spPr>
          <a:xfrm>
            <a:off x="434700" y="4207821"/>
            <a:ext cx="8274600" cy="24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to scanner: single pass through token stream, building up as we go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Intuition: If we see           and                  , we’re entering an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 and next we expect a complete expression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keep reading until we have a complete expression, and attach on the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side of the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8" name="Google Shape;698;p41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99" name="Google Shape;699;p41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00" name="Google Shape;700;p41"/>
          <p:cNvSpPr/>
          <p:nvPr/>
        </p:nvSpPr>
        <p:spPr>
          <a:xfrm>
            <a:off x="3180225" y="50773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01" name="Google Shape;701;p41"/>
          <p:cNvSpPr/>
          <p:nvPr/>
        </p:nvSpPr>
        <p:spPr>
          <a:xfrm>
            <a:off x="4349450" y="50773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02" name="Google Shape;702;p41"/>
          <p:cNvSpPr/>
          <p:nvPr/>
        </p:nvSpPr>
        <p:spPr>
          <a:xfrm>
            <a:off x="5743550" y="605960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703" name="Google Shape;703;p41"/>
          <p:cNvGrpSpPr/>
          <p:nvPr/>
        </p:nvGrpSpPr>
        <p:grpSpPr>
          <a:xfrm>
            <a:off x="1411950" y="1057500"/>
            <a:ext cx="485700" cy="700200"/>
            <a:chOff x="378775" y="1640775"/>
            <a:chExt cx="485700" cy="700200"/>
          </a:xfrm>
        </p:grpSpPr>
        <p:sp>
          <p:nvSpPr>
            <p:cNvPr id="704" name="Google Shape;704;p41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5" name="Google Shape;705;p41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0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42"/>
          <p:cNvSpPr txBox="1"/>
          <p:nvPr>
            <p:ph type="title"/>
          </p:nvPr>
        </p:nvSpPr>
        <p:spPr>
          <a:xfrm>
            <a:off x="357025" y="435675"/>
            <a:ext cx="35019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712" name="Google Shape;712;p4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3" name="Google Shape;713;p42"/>
          <p:cNvSpPr/>
          <p:nvPr/>
        </p:nvSpPr>
        <p:spPr>
          <a:xfrm>
            <a:off x="357025" y="1576525"/>
            <a:ext cx="2926200" cy="2551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4" name="Google Shape;714;p42"/>
          <p:cNvSpPr/>
          <p:nvPr/>
        </p:nvSpPr>
        <p:spPr>
          <a:xfrm>
            <a:off x="511950" y="17096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5" name="Google Shape;715;p42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6" name="Google Shape;716;p42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717" name="Google Shape;717;p42"/>
          <p:cNvCxnSpPr>
            <a:stCxn id="718" idx="0"/>
            <a:endCxn id="716" idx="2"/>
          </p:cNvCxnSpPr>
          <p:nvPr/>
        </p:nvCxnSpPr>
        <p:spPr>
          <a:xfrm flipH="1" rot="10800000">
            <a:off x="5198550" y="1004975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19" name="Google Shape;719;p42"/>
          <p:cNvCxnSpPr>
            <a:stCxn id="720" idx="0"/>
            <a:endCxn id="716" idx="2"/>
          </p:cNvCxnSpPr>
          <p:nvPr/>
        </p:nvCxnSpPr>
        <p:spPr>
          <a:xfrm rot="10800000">
            <a:off x="6402450" y="1004975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21" name="Google Shape;721;p42"/>
          <p:cNvSpPr/>
          <p:nvPr/>
        </p:nvSpPr>
        <p:spPr>
          <a:xfrm>
            <a:off x="1188900" y="17096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2" name="Google Shape;722;p42"/>
          <p:cNvSpPr/>
          <p:nvPr/>
        </p:nvSpPr>
        <p:spPr>
          <a:xfrm>
            <a:off x="2279550" y="17096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3" name="Google Shape;723;p42"/>
          <p:cNvSpPr/>
          <p:nvPr/>
        </p:nvSpPr>
        <p:spPr>
          <a:xfrm>
            <a:off x="511950" y="2127725"/>
            <a:ext cx="1090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4" name="Google Shape;724;p42"/>
          <p:cNvSpPr/>
          <p:nvPr/>
        </p:nvSpPr>
        <p:spPr>
          <a:xfrm>
            <a:off x="1764250" y="21277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5" name="Google Shape;725;p42"/>
          <p:cNvSpPr/>
          <p:nvPr/>
        </p:nvSpPr>
        <p:spPr>
          <a:xfrm>
            <a:off x="5119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6" name="Google Shape;726;p42"/>
          <p:cNvSpPr/>
          <p:nvPr/>
        </p:nvSpPr>
        <p:spPr>
          <a:xfrm>
            <a:off x="16027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7" name="Google Shape;727;p42"/>
          <p:cNvSpPr/>
          <p:nvPr/>
        </p:nvSpPr>
        <p:spPr>
          <a:xfrm>
            <a:off x="5119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8" name="Google Shape;728;p42"/>
          <p:cNvSpPr/>
          <p:nvPr/>
        </p:nvSpPr>
        <p:spPr>
          <a:xfrm>
            <a:off x="16027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9" name="Google Shape;729;p42"/>
          <p:cNvSpPr/>
          <p:nvPr/>
        </p:nvSpPr>
        <p:spPr>
          <a:xfrm>
            <a:off x="511950" y="33820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30" name="Google Shape;730;p42"/>
          <p:cNvSpPr/>
          <p:nvPr/>
        </p:nvSpPr>
        <p:spPr>
          <a:xfrm>
            <a:off x="1602750" y="3382025"/>
            <a:ext cx="12039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31" name="Google Shape;731;p42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2" name="Google Shape;732;p42"/>
          <p:cNvSpPr/>
          <p:nvPr/>
        </p:nvSpPr>
        <p:spPr>
          <a:xfrm flipH="1" rot="5400000">
            <a:off x="5681275" y="3035550"/>
            <a:ext cx="566100" cy="786900"/>
          </a:xfrm>
          <a:prstGeom prst="bentArrow">
            <a:avLst>
              <a:gd fmla="val 60537" name="adj1"/>
              <a:gd fmla="val 39686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42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42"/>
          <p:cNvSpPr txBox="1"/>
          <p:nvPr/>
        </p:nvSpPr>
        <p:spPr>
          <a:xfrm>
            <a:off x="434700" y="4207821"/>
            <a:ext cx="8274600" cy="24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to scanner: single pass through token stream, building up as we go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Intuition: If we see           and                  , we’re entering an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 and next we expect a complete expression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keep reading until we have a complete expression, and attach on the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side of the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p42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36" name="Google Shape;736;p42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37" name="Google Shape;737;p42"/>
          <p:cNvSpPr/>
          <p:nvPr/>
        </p:nvSpPr>
        <p:spPr>
          <a:xfrm>
            <a:off x="3180225" y="50773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38" name="Google Shape;738;p42"/>
          <p:cNvSpPr/>
          <p:nvPr/>
        </p:nvSpPr>
        <p:spPr>
          <a:xfrm>
            <a:off x="4349450" y="50773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39" name="Google Shape;739;p42"/>
          <p:cNvSpPr/>
          <p:nvPr/>
        </p:nvSpPr>
        <p:spPr>
          <a:xfrm>
            <a:off x="5743550" y="605960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740" name="Google Shape;740;p42"/>
          <p:cNvGrpSpPr/>
          <p:nvPr/>
        </p:nvGrpSpPr>
        <p:grpSpPr>
          <a:xfrm>
            <a:off x="2465550" y="1057500"/>
            <a:ext cx="485700" cy="700200"/>
            <a:chOff x="378775" y="1640775"/>
            <a:chExt cx="485700" cy="700200"/>
          </a:xfrm>
        </p:grpSpPr>
        <p:sp>
          <p:nvSpPr>
            <p:cNvPr id="741" name="Google Shape;741;p4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2" name="Google Shape;742;p4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3" name="Google Shape;743;p42"/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4" name="Google Shape;744;p42"/>
          <p:cNvSpPr/>
          <p:nvPr/>
        </p:nvSpPr>
        <p:spPr>
          <a:xfrm>
            <a:off x="4658950" y="22608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9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p43"/>
          <p:cNvSpPr txBox="1"/>
          <p:nvPr>
            <p:ph type="title"/>
          </p:nvPr>
        </p:nvSpPr>
        <p:spPr>
          <a:xfrm>
            <a:off x="357025" y="435675"/>
            <a:ext cx="35019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751" name="Google Shape;751;p4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52" name="Google Shape;752;p43"/>
          <p:cNvSpPr/>
          <p:nvPr/>
        </p:nvSpPr>
        <p:spPr>
          <a:xfrm>
            <a:off x="357025" y="1576525"/>
            <a:ext cx="2926200" cy="2551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3" name="Google Shape;753;p43"/>
          <p:cNvSpPr/>
          <p:nvPr/>
        </p:nvSpPr>
        <p:spPr>
          <a:xfrm>
            <a:off x="511950" y="17096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54" name="Google Shape;754;p43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5" name="Google Shape;755;p43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756" name="Google Shape;756;p43"/>
          <p:cNvCxnSpPr>
            <a:stCxn id="757" idx="0"/>
            <a:endCxn id="755" idx="2"/>
          </p:cNvCxnSpPr>
          <p:nvPr/>
        </p:nvCxnSpPr>
        <p:spPr>
          <a:xfrm flipH="1" rot="10800000">
            <a:off x="5198550" y="1004975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58" name="Google Shape;758;p43"/>
          <p:cNvCxnSpPr>
            <a:stCxn id="759" idx="0"/>
            <a:endCxn id="755" idx="2"/>
          </p:cNvCxnSpPr>
          <p:nvPr/>
        </p:nvCxnSpPr>
        <p:spPr>
          <a:xfrm rot="10800000">
            <a:off x="6402450" y="1004975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60" name="Google Shape;760;p43"/>
          <p:cNvSpPr/>
          <p:nvPr/>
        </p:nvSpPr>
        <p:spPr>
          <a:xfrm>
            <a:off x="1188900" y="17096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61" name="Google Shape;761;p43"/>
          <p:cNvSpPr/>
          <p:nvPr/>
        </p:nvSpPr>
        <p:spPr>
          <a:xfrm>
            <a:off x="2279550" y="17096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62" name="Google Shape;762;p43"/>
          <p:cNvSpPr/>
          <p:nvPr/>
        </p:nvSpPr>
        <p:spPr>
          <a:xfrm>
            <a:off x="511950" y="2127725"/>
            <a:ext cx="1090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63" name="Google Shape;763;p43"/>
          <p:cNvSpPr/>
          <p:nvPr/>
        </p:nvSpPr>
        <p:spPr>
          <a:xfrm>
            <a:off x="1764250" y="21277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64" name="Google Shape;764;p43"/>
          <p:cNvSpPr/>
          <p:nvPr/>
        </p:nvSpPr>
        <p:spPr>
          <a:xfrm>
            <a:off x="5119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65" name="Google Shape;765;p43"/>
          <p:cNvSpPr/>
          <p:nvPr/>
        </p:nvSpPr>
        <p:spPr>
          <a:xfrm>
            <a:off x="16027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66" name="Google Shape;766;p43"/>
          <p:cNvSpPr/>
          <p:nvPr/>
        </p:nvSpPr>
        <p:spPr>
          <a:xfrm>
            <a:off x="5119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67" name="Google Shape;767;p43"/>
          <p:cNvSpPr/>
          <p:nvPr/>
        </p:nvSpPr>
        <p:spPr>
          <a:xfrm>
            <a:off x="16027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68" name="Google Shape;768;p43"/>
          <p:cNvSpPr/>
          <p:nvPr/>
        </p:nvSpPr>
        <p:spPr>
          <a:xfrm>
            <a:off x="511950" y="33820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69" name="Google Shape;769;p43"/>
          <p:cNvSpPr/>
          <p:nvPr/>
        </p:nvSpPr>
        <p:spPr>
          <a:xfrm>
            <a:off x="1602750" y="3382025"/>
            <a:ext cx="12039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70" name="Google Shape;770;p43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1" name="Google Shape;771;p43"/>
          <p:cNvSpPr/>
          <p:nvPr/>
        </p:nvSpPr>
        <p:spPr>
          <a:xfrm flipH="1" rot="5400000">
            <a:off x="5681275" y="3035550"/>
            <a:ext cx="566100" cy="786900"/>
          </a:xfrm>
          <a:prstGeom prst="bentArrow">
            <a:avLst>
              <a:gd fmla="val 60537" name="adj1"/>
              <a:gd fmla="val 39686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2" name="Google Shape;772;p43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3" name="Google Shape;773;p43"/>
          <p:cNvSpPr txBox="1"/>
          <p:nvPr/>
        </p:nvSpPr>
        <p:spPr>
          <a:xfrm>
            <a:off x="434700" y="4207821"/>
            <a:ext cx="8274600" cy="24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to scanner: single pass through token stream, building up as we go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Intuition: If we see           and                  , we’re entering an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 and next we expect a complete expression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keep reading until we have a complete expression, and attach on the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side of the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4" name="Google Shape;774;p43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75" name="Google Shape;775;p43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76" name="Google Shape;776;p43"/>
          <p:cNvSpPr/>
          <p:nvPr/>
        </p:nvSpPr>
        <p:spPr>
          <a:xfrm>
            <a:off x="3180225" y="50773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77" name="Google Shape;777;p43"/>
          <p:cNvSpPr/>
          <p:nvPr/>
        </p:nvSpPr>
        <p:spPr>
          <a:xfrm>
            <a:off x="4349450" y="50773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78" name="Google Shape;778;p43"/>
          <p:cNvSpPr/>
          <p:nvPr/>
        </p:nvSpPr>
        <p:spPr>
          <a:xfrm>
            <a:off x="5743550" y="605960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779" name="Google Shape;779;p43"/>
          <p:cNvGrpSpPr/>
          <p:nvPr/>
        </p:nvGrpSpPr>
        <p:grpSpPr>
          <a:xfrm>
            <a:off x="814500" y="1472675"/>
            <a:ext cx="485700" cy="700200"/>
            <a:chOff x="378775" y="1640775"/>
            <a:chExt cx="485700" cy="700200"/>
          </a:xfrm>
        </p:grpSpPr>
        <p:sp>
          <p:nvSpPr>
            <p:cNvPr id="780" name="Google Shape;780;p43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1" name="Google Shape;781;p43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2" name="Google Shape;782;p43"/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3" name="Google Shape;783;p43"/>
          <p:cNvSpPr/>
          <p:nvPr/>
        </p:nvSpPr>
        <p:spPr>
          <a:xfrm>
            <a:off x="4093375" y="26193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4" name="Google Shape;784;p43"/>
          <p:cNvSpPr/>
          <p:nvPr/>
        </p:nvSpPr>
        <p:spPr>
          <a:xfrm>
            <a:off x="4648350" y="1857363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785" name="Google Shape;785;p43"/>
          <p:cNvCxnSpPr>
            <a:endCxn id="784" idx="2"/>
          </p:cNvCxnSpPr>
          <p:nvPr/>
        </p:nvCxnSpPr>
        <p:spPr>
          <a:xfrm rot="10800000">
            <a:off x="5235750" y="2142363"/>
            <a:ext cx="612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86" name="Google Shape;786;p43"/>
          <p:cNvSpPr txBox="1"/>
          <p:nvPr/>
        </p:nvSpPr>
        <p:spPr>
          <a:xfrm>
            <a:off x="4386750" y="219830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7" name="Google Shape;787;p43"/>
          <p:cNvSpPr txBox="1"/>
          <p:nvPr/>
        </p:nvSpPr>
        <p:spPr>
          <a:xfrm>
            <a:off x="5557950" y="21982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788" name="Google Shape;788;p43"/>
          <p:cNvCxnSpPr/>
          <p:nvPr/>
        </p:nvCxnSpPr>
        <p:spPr>
          <a:xfrm flipH="1">
            <a:off x="4529250" y="2142375"/>
            <a:ext cx="699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3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44"/>
          <p:cNvSpPr txBox="1"/>
          <p:nvPr>
            <p:ph type="title"/>
          </p:nvPr>
        </p:nvSpPr>
        <p:spPr>
          <a:xfrm>
            <a:off x="357025" y="435675"/>
            <a:ext cx="35019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795" name="Google Shape;795;p4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6" name="Google Shape;796;p44"/>
          <p:cNvSpPr/>
          <p:nvPr/>
        </p:nvSpPr>
        <p:spPr>
          <a:xfrm>
            <a:off x="357025" y="1576525"/>
            <a:ext cx="2926200" cy="2551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7" name="Google Shape;797;p44"/>
          <p:cNvSpPr/>
          <p:nvPr/>
        </p:nvSpPr>
        <p:spPr>
          <a:xfrm>
            <a:off x="511950" y="17096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98" name="Google Shape;798;p44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9" name="Google Shape;799;p44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800" name="Google Shape;800;p44"/>
          <p:cNvCxnSpPr>
            <a:stCxn id="801" idx="0"/>
            <a:endCxn id="799" idx="2"/>
          </p:cNvCxnSpPr>
          <p:nvPr/>
        </p:nvCxnSpPr>
        <p:spPr>
          <a:xfrm flipH="1" rot="10800000">
            <a:off x="5198550" y="1004975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02" name="Google Shape;802;p44"/>
          <p:cNvCxnSpPr>
            <a:stCxn id="803" idx="0"/>
            <a:endCxn id="799" idx="2"/>
          </p:cNvCxnSpPr>
          <p:nvPr/>
        </p:nvCxnSpPr>
        <p:spPr>
          <a:xfrm rot="10800000">
            <a:off x="6402450" y="1004975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4" name="Google Shape;804;p44"/>
          <p:cNvSpPr/>
          <p:nvPr/>
        </p:nvSpPr>
        <p:spPr>
          <a:xfrm>
            <a:off x="1188900" y="17096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05" name="Google Shape;805;p44"/>
          <p:cNvSpPr/>
          <p:nvPr/>
        </p:nvSpPr>
        <p:spPr>
          <a:xfrm>
            <a:off x="2279550" y="17096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06" name="Google Shape;806;p44"/>
          <p:cNvSpPr/>
          <p:nvPr/>
        </p:nvSpPr>
        <p:spPr>
          <a:xfrm>
            <a:off x="511950" y="2127725"/>
            <a:ext cx="1090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07" name="Google Shape;807;p44"/>
          <p:cNvSpPr/>
          <p:nvPr/>
        </p:nvSpPr>
        <p:spPr>
          <a:xfrm>
            <a:off x="1764250" y="21277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08" name="Google Shape;808;p44"/>
          <p:cNvSpPr/>
          <p:nvPr/>
        </p:nvSpPr>
        <p:spPr>
          <a:xfrm>
            <a:off x="5119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09" name="Google Shape;809;p44"/>
          <p:cNvSpPr/>
          <p:nvPr/>
        </p:nvSpPr>
        <p:spPr>
          <a:xfrm>
            <a:off x="16027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10" name="Google Shape;810;p44"/>
          <p:cNvSpPr/>
          <p:nvPr/>
        </p:nvSpPr>
        <p:spPr>
          <a:xfrm>
            <a:off x="5119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11" name="Google Shape;811;p44"/>
          <p:cNvSpPr/>
          <p:nvPr/>
        </p:nvSpPr>
        <p:spPr>
          <a:xfrm>
            <a:off x="16027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12" name="Google Shape;812;p44"/>
          <p:cNvSpPr/>
          <p:nvPr/>
        </p:nvSpPr>
        <p:spPr>
          <a:xfrm>
            <a:off x="511950" y="33820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13" name="Google Shape;813;p44"/>
          <p:cNvSpPr/>
          <p:nvPr/>
        </p:nvSpPr>
        <p:spPr>
          <a:xfrm>
            <a:off x="1602750" y="3382025"/>
            <a:ext cx="12039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14" name="Google Shape;814;p44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5" name="Google Shape;815;p44"/>
          <p:cNvSpPr/>
          <p:nvPr/>
        </p:nvSpPr>
        <p:spPr>
          <a:xfrm flipH="1" rot="5400000">
            <a:off x="5681275" y="3035550"/>
            <a:ext cx="566100" cy="786900"/>
          </a:xfrm>
          <a:prstGeom prst="bentArrow">
            <a:avLst>
              <a:gd fmla="val 60537" name="adj1"/>
              <a:gd fmla="val 39686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6" name="Google Shape;816;p44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7" name="Google Shape;817;p44"/>
          <p:cNvSpPr txBox="1"/>
          <p:nvPr/>
        </p:nvSpPr>
        <p:spPr>
          <a:xfrm>
            <a:off x="434700" y="4207821"/>
            <a:ext cx="8274600" cy="24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to scanner: single pass through token stream, building up as we go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Intuition: If we see           and                  , we’re entering an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 and next we expect a complete expression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keep reading until we have a complete expression, and attach on the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side of the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8" name="Google Shape;818;p44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19" name="Google Shape;819;p44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20" name="Google Shape;820;p44"/>
          <p:cNvSpPr/>
          <p:nvPr/>
        </p:nvSpPr>
        <p:spPr>
          <a:xfrm>
            <a:off x="3180225" y="50773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21" name="Google Shape;821;p44"/>
          <p:cNvSpPr/>
          <p:nvPr/>
        </p:nvSpPr>
        <p:spPr>
          <a:xfrm>
            <a:off x="4349450" y="50773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22" name="Google Shape;822;p44"/>
          <p:cNvSpPr/>
          <p:nvPr/>
        </p:nvSpPr>
        <p:spPr>
          <a:xfrm>
            <a:off x="5743550" y="605960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823" name="Google Shape;823;p44"/>
          <p:cNvGrpSpPr/>
          <p:nvPr/>
        </p:nvGrpSpPr>
        <p:grpSpPr>
          <a:xfrm>
            <a:off x="1961850" y="1472675"/>
            <a:ext cx="485700" cy="700200"/>
            <a:chOff x="378775" y="1640775"/>
            <a:chExt cx="485700" cy="700200"/>
          </a:xfrm>
        </p:grpSpPr>
        <p:sp>
          <p:nvSpPr>
            <p:cNvPr id="824" name="Google Shape;824;p44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5" name="Google Shape;825;p44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26" name="Google Shape;826;p44"/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44"/>
          <p:cNvSpPr/>
          <p:nvPr/>
        </p:nvSpPr>
        <p:spPr>
          <a:xfrm>
            <a:off x="4093375" y="26193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28" name="Google Shape;828;p44"/>
          <p:cNvSpPr/>
          <p:nvPr/>
        </p:nvSpPr>
        <p:spPr>
          <a:xfrm>
            <a:off x="4648350" y="1857363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829" name="Google Shape;829;p44"/>
          <p:cNvCxnSpPr>
            <a:endCxn id="828" idx="2"/>
          </p:cNvCxnSpPr>
          <p:nvPr/>
        </p:nvCxnSpPr>
        <p:spPr>
          <a:xfrm rot="10800000">
            <a:off x="5235750" y="2142363"/>
            <a:ext cx="612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0" name="Google Shape;830;p44"/>
          <p:cNvSpPr txBox="1"/>
          <p:nvPr/>
        </p:nvSpPr>
        <p:spPr>
          <a:xfrm>
            <a:off x="4386750" y="219830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31" name="Google Shape;831;p44"/>
          <p:cNvSpPr txBox="1"/>
          <p:nvPr/>
        </p:nvSpPr>
        <p:spPr>
          <a:xfrm>
            <a:off x="5557950" y="21982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832" name="Google Shape;832;p44"/>
          <p:cNvCxnSpPr/>
          <p:nvPr/>
        </p:nvCxnSpPr>
        <p:spPr>
          <a:xfrm flipH="1">
            <a:off x="4529250" y="2142375"/>
            <a:ext cx="699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3" name="Google Shape;833;p44"/>
          <p:cNvSpPr/>
          <p:nvPr/>
        </p:nvSpPr>
        <p:spPr>
          <a:xfrm>
            <a:off x="5334600" y="262680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8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45"/>
          <p:cNvSpPr txBox="1"/>
          <p:nvPr>
            <p:ph type="title"/>
          </p:nvPr>
        </p:nvSpPr>
        <p:spPr>
          <a:xfrm>
            <a:off x="357025" y="435675"/>
            <a:ext cx="35019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840" name="Google Shape;840;p4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41" name="Google Shape;841;p45"/>
          <p:cNvSpPr/>
          <p:nvPr/>
        </p:nvSpPr>
        <p:spPr>
          <a:xfrm>
            <a:off x="357025" y="1576525"/>
            <a:ext cx="2926200" cy="2551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45"/>
          <p:cNvSpPr/>
          <p:nvPr/>
        </p:nvSpPr>
        <p:spPr>
          <a:xfrm>
            <a:off x="511950" y="17096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43" name="Google Shape;843;p45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4" name="Google Shape;844;p45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845" name="Google Shape;845;p45"/>
          <p:cNvCxnSpPr>
            <a:stCxn id="846" idx="0"/>
            <a:endCxn id="844" idx="2"/>
          </p:cNvCxnSpPr>
          <p:nvPr/>
        </p:nvCxnSpPr>
        <p:spPr>
          <a:xfrm flipH="1" rot="10800000">
            <a:off x="5198550" y="1004975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7" name="Google Shape;847;p45"/>
          <p:cNvCxnSpPr>
            <a:stCxn id="848" idx="0"/>
            <a:endCxn id="844" idx="2"/>
          </p:cNvCxnSpPr>
          <p:nvPr/>
        </p:nvCxnSpPr>
        <p:spPr>
          <a:xfrm rot="10800000">
            <a:off x="6402450" y="1004975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49" name="Google Shape;849;p45"/>
          <p:cNvSpPr/>
          <p:nvPr/>
        </p:nvSpPr>
        <p:spPr>
          <a:xfrm>
            <a:off x="1188900" y="17096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0" name="Google Shape;850;p45"/>
          <p:cNvSpPr/>
          <p:nvPr/>
        </p:nvSpPr>
        <p:spPr>
          <a:xfrm>
            <a:off x="2279550" y="17096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1" name="Google Shape;851;p45"/>
          <p:cNvSpPr/>
          <p:nvPr/>
        </p:nvSpPr>
        <p:spPr>
          <a:xfrm>
            <a:off x="511950" y="2127725"/>
            <a:ext cx="1090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2" name="Google Shape;852;p45"/>
          <p:cNvSpPr/>
          <p:nvPr/>
        </p:nvSpPr>
        <p:spPr>
          <a:xfrm>
            <a:off x="1764250" y="21277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3" name="Google Shape;853;p45"/>
          <p:cNvSpPr/>
          <p:nvPr/>
        </p:nvSpPr>
        <p:spPr>
          <a:xfrm>
            <a:off x="5119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4" name="Google Shape;854;p45"/>
          <p:cNvSpPr/>
          <p:nvPr/>
        </p:nvSpPr>
        <p:spPr>
          <a:xfrm>
            <a:off x="16027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5" name="Google Shape;855;p45"/>
          <p:cNvSpPr/>
          <p:nvPr/>
        </p:nvSpPr>
        <p:spPr>
          <a:xfrm>
            <a:off x="5119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6" name="Google Shape;856;p45"/>
          <p:cNvSpPr/>
          <p:nvPr/>
        </p:nvSpPr>
        <p:spPr>
          <a:xfrm>
            <a:off x="16027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7" name="Google Shape;857;p45"/>
          <p:cNvSpPr/>
          <p:nvPr/>
        </p:nvSpPr>
        <p:spPr>
          <a:xfrm>
            <a:off x="511950" y="33820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8" name="Google Shape;858;p45"/>
          <p:cNvSpPr/>
          <p:nvPr/>
        </p:nvSpPr>
        <p:spPr>
          <a:xfrm>
            <a:off x="1602750" y="3382025"/>
            <a:ext cx="12039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9" name="Google Shape;859;p45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0" name="Google Shape;860;p45"/>
          <p:cNvSpPr/>
          <p:nvPr/>
        </p:nvSpPr>
        <p:spPr>
          <a:xfrm flipH="1" rot="5400000">
            <a:off x="5681275" y="3035550"/>
            <a:ext cx="566100" cy="786900"/>
          </a:xfrm>
          <a:prstGeom prst="bentArrow">
            <a:avLst>
              <a:gd fmla="val 60537" name="adj1"/>
              <a:gd fmla="val 39686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1" name="Google Shape;861;p45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45"/>
          <p:cNvSpPr txBox="1"/>
          <p:nvPr/>
        </p:nvSpPr>
        <p:spPr>
          <a:xfrm>
            <a:off x="434700" y="4207821"/>
            <a:ext cx="8274600" cy="24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to scanner: single pass through token stream, building up as we go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Intuition: If we see           and                  , we’re entering an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 and next we expect a complete expression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keep reading </a:t>
            </a:r>
            <a:r>
              <a:rPr b="1" lang="en-US" sz="22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until we have a complete expression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attach on the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side of the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3" name="Google Shape;863;p45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64" name="Google Shape;864;p45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65" name="Google Shape;865;p45"/>
          <p:cNvSpPr/>
          <p:nvPr/>
        </p:nvSpPr>
        <p:spPr>
          <a:xfrm>
            <a:off x="3180225" y="50773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66" name="Google Shape;866;p45"/>
          <p:cNvSpPr/>
          <p:nvPr/>
        </p:nvSpPr>
        <p:spPr>
          <a:xfrm>
            <a:off x="4349450" y="50773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67" name="Google Shape;867;p45"/>
          <p:cNvSpPr/>
          <p:nvPr/>
        </p:nvSpPr>
        <p:spPr>
          <a:xfrm>
            <a:off x="5743550" y="605960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868" name="Google Shape;868;p45"/>
          <p:cNvGrpSpPr/>
          <p:nvPr/>
        </p:nvGrpSpPr>
        <p:grpSpPr>
          <a:xfrm>
            <a:off x="1961850" y="1472675"/>
            <a:ext cx="485700" cy="700200"/>
            <a:chOff x="378775" y="1640775"/>
            <a:chExt cx="485700" cy="700200"/>
          </a:xfrm>
        </p:grpSpPr>
        <p:sp>
          <p:nvSpPr>
            <p:cNvPr id="869" name="Google Shape;869;p45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0" name="Google Shape;870;p45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1" name="Google Shape;871;p45"/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2" name="Google Shape;872;p45"/>
          <p:cNvSpPr/>
          <p:nvPr/>
        </p:nvSpPr>
        <p:spPr>
          <a:xfrm>
            <a:off x="4093375" y="26193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73" name="Google Shape;873;p45"/>
          <p:cNvSpPr/>
          <p:nvPr/>
        </p:nvSpPr>
        <p:spPr>
          <a:xfrm>
            <a:off x="4648350" y="1857363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874" name="Google Shape;874;p45"/>
          <p:cNvCxnSpPr>
            <a:endCxn id="873" idx="2"/>
          </p:cNvCxnSpPr>
          <p:nvPr/>
        </p:nvCxnSpPr>
        <p:spPr>
          <a:xfrm rot="10800000">
            <a:off x="5235750" y="2142363"/>
            <a:ext cx="612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75" name="Google Shape;875;p45"/>
          <p:cNvSpPr txBox="1"/>
          <p:nvPr/>
        </p:nvSpPr>
        <p:spPr>
          <a:xfrm>
            <a:off x="4386750" y="219830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76" name="Google Shape;876;p45"/>
          <p:cNvSpPr txBox="1"/>
          <p:nvPr/>
        </p:nvSpPr>
        <p:spPr>
          <a:xfrm>
            <a:off x="5557950" y="21982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877" name="Google Shape;877;p45"/>
          <p:cNvCxnSpPr/>
          <p:nvPr/>
        </p:nvCxnSpPr>
        <p:spPr>
          <a:xfrm flipH="1">
            <a:off x="4529250" y="2142375"/>
            <a:ext cx="699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78" name="Google Shape;878;p45"/>
          <p:cNvSpPr/>
          <p:nvPr/>
        </p:nvSpPr>
        <p:spPr>
          <a:xfrm>
            <a:off x="5334600" y="262680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79" name="Google Shape;879;p45"/>
          <p:cNvSpPr/>
          <p:nvPr/>
        </p:nvSpPr>
        <p:spPr>
          <a:xfrm>
            <a:off x="6612575" y="1857375"/>
            <a:ext cx="518100" cy="518100"/>
          </a:xfrm>
          <a:prstGeom prst="smileyFace">
            <a:avLst>
              <a:gd fmla="val 4653" name="adj"/>
            </a:avLst>
          </a:prstGeom>
          <a:noFill/>
          <a:ln cap="flat" cmpd="sng" w="38100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0" name="Google Shape;880;p45"/>
          <p:cNvSpPr txBox="1"/>
          <p:nvPr/>
        </p:nvSpPr>
        <p:spPr>
          <a:xfrm>
            <a:off x="7135550" y="1735425"/>
            <a:ext cx="1667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That’s a complete expression! We can link it in.</a:t>
            </a:r>
            <a:endParaRPr b="1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5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46"/>
          <p:cNvSpPr txBox="1"/>
          <p:nvPr>
            <p:ph type="title"/>
          </p:nvPr>
        </p:nvSpPr>
        <p:spPr>
          <a:xfrm>
            <a:off x="357025" y="435675"/>
            <a:ext cx="35019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887" name="Google Shape;887;p4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88" name="Google Shape;888;p46"/>
          <p:cNvSpPr/>
          <p:nvPr/>
        </p:nvSpPr>
        <p:spPr>
          <a:xfrm>
            <a:off x="357025" y="1576525"/>
            <a:ext cx="2926200" cy="2551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9" name="Google Shape;889;p46"/>
          <p:cNvSpPr/>
          <p:nvPr/>
        </p:nvSpPr>
        <p:spPr>
          <a:xfrm>
            <a:off x="511950" y="17096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90" name="Google Shape;890;p46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1" name="Google Shape;891;p46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892" name="Google Shape;892;p46"/>
          <p:cNvCxnSpPr>
            <a:stCxn id="893" idx="0"/>
            <a:endCxn id="891" idx="2"/>
          </p:cNvCxnSpPr>
          <p:nvPr/>
        </p:nvCxnSpPr>
        <p:spPr>
          <a:xfrm flipH="1" rot="10800000">
            <a:off x="5198550" y="1004975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94" name="Google Shape;894;p46"/>
          <p:cNvCxnSpPr>
            <a:stCxn id="895" idx="0"/>
            <a:endCxn id="891" idx="2"/>
          </p:cNvCxnSpPr>
          <p:nvPr/>
        </p:nvCxnSpPr>
        <p:spPr>
          <a:xfrm rot="10800000">
            <a:off x="6402450" y="1004975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96" name="Google Shape;896;p46"/>
          <p:cNvSpPr/>
          <p:nvPr/>
        </p:nvSpPr>
        <p:spPr>
          <a:xfrm>
            <a:off x="1188900" y="17096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97" name="Google Shape;897;p46"/>
          <p:cNvSpPr/>
          <p:nvPr/>
        </p:nvSpPr>
        <p:spPr>
          <a:xfrm>
            <a:off x="2279550" y="17096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98" name="Google Shape;898;p46"/>
          <p:cNvSpPr/>
          <p:nvPr/>
        </p:nvSpPr>
        <p:spPr>
          <a:xfrm>
            <a:off x="511950" y="2127725"/>
            <a:ext cx="1090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99" name="Google Shape;899;p46"/>
          <p:cNvSpPr/>
          <p:nvPr/>
        </p:nvSpPr>
        <p:spPr>
          <a:xfrm>
            <a:off x="1764250" y="21277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00" name="Google Shape;900;p46"/>
          <p:cNvSpPr/>
          <p:nvPr/>
        </p:nvSpPr>
        <p:spPr>
          <a:xfrm>
            <a:off x="5119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01" name="Google Shape;901;p46"/>
          <p:cNvSpPr/>
          <p:nvPr/>
        </p:nvSpPr>
        <p:spPr>
          <a:xfrm>
            <a:off x="1602750" y="25458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02" name="Google Shape;902;p46"/>
          <p:cNvSpPr/>
          <p:nvPr/>
        </p:nvSpPr>
        <p:spPr>
          <a:xfrm>
            <a:off x="5119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03" name="Google Shape;903;p46"/>
          <p:cNvSpPr/>
          <p:nvPr/>
        </p:nvSpPr>
        <p:spPr>
          <a:xfrm>
            <a:off x="1602750" y="29639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04" name="Google Shape;904;p46"/>
          <p:cNvSpPr/>
          <p:nvPr/>
        </p:nvSpPr>
        <p:spPr>
          <a:xfrm>
            <a:off x="511950" y="33820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05" name="Google Shape;905;p46"/>
          <p:cNvSpPr/>
          <p:nvPr/>
        </p:nvSpPr>
        <p:spPr>
          <a:xfrm>
            <a:off x="1602750" y="3382025"/>
            <a:ext cx="12039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SEMICOLON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06" name="Google Shape;906;p46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7" name="Google Shape;907;p46"/>
          <p:cNvSpPr/>
          <p:nvPr/>
        </p:nvSpPr>
        <p:spPr>
          <a:xfrm flipH="1" rot="5400000">
            <a:off x="5681275" y="3035550"/>
            <a:ext cx="566100" cy="786900"/>
          </a:xfrm>
          <a:prstGeom prst="bentArrow">
            <a:avLst>
              <a:gd fmla="val 60537" name="adj1"/>
              <a:gd fmla="val 39686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8" name="Google Shape;908;p46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9" name="Google Shape;909;p46"/>
          <p:cNvSpPr txBox="1"/>
          <p:nvPr/>
        </p:nvSpPr>
        <p:spPr>
          <a:xfrm>
            <a:off x="434700" y="4207821"/>
            <a:ext cx="8274600" cy="24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to scanner: single pass through token stream, building up as we go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Intuition: If we see           and                  , we’re entering an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 and next we expect a complete expression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keep reading until we have a complete expression, and attach on the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side of the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0" name="Google Shape;910;p46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11" name="Google Shape;911;p46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12" name="Google Shape;912;p46"/>
          <p:cNvSpPr/>
          <p:nvPr/>
        </p:nvSpPr>
        <p:spPr>
          <a:xfrm>
            <a:off x="3180225" y="5077325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13" name="Google Shape;913;p46"/>
          <p:cNvSpPr/>
          <p:nvPr/>
        </p:nvSpPr>
        <p:spPr>
          <a:xfrm>
            <a:off x="4349450" y="5077325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14" name="Google Shape;914;p46"/>
          <p:cNvSpPr/>
          <p:nvPr/>
        </p:nvSpPr>
        <p:spPr>
          <a:xfrm>
            <a:off x="5743550" y="605960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915" name="Google Shape;915;p46"/>
          <p:cNvGrpSpPr/>
          <p:nvPr/>
        </p:nvGrpSpPr>
        <p:grpSpPr>
          <a:xfrm>
            <a:off x="735000" y="1920125"/>
            <a:ext cx="485700" cy="700200"/>
            <a:chOff x="378775" y="1640775"/>
            <a:chExt cx="485700" cy="700200"/>
          </a:xfrm>
        </p:grpSpPr>
        <p:sp>
          <p:nvSpPr>
            <p:cNvPr id="916" name="Google Shape;916;p46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D966"/>
            </a:solidFill>
            <a:ln cap="flat" cmpd="sng" w="19050">
              <a:solidFill>
                <a:srgbClr val="BF9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7" name="Google Shape;917;p46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8" name="Google Shape;918;p46"/>
          <p:cNvSpPr/>
          <p:nvPr/>
        </p:nvSpPr>
        <p:spPr>
          <a:xfrm>
            <a:off x="3985100" y="2234625"/>
            <a:ext cx="8577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19" name="Google Shape;919;p46"/>
          <p:cNvSpPr/>
          <p:nvPr/>
        </p:nvSpPr>
        <p:spPr>
          <a:xfrm>
            <a:off x="4540075" y="1472663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920" name="Google Shape;920;p46"/>
          <p:cNvCxnSpPr>
            <a:endCxn id="919" idx="2"/>
          </p:cNvCxnSpPr>
          <p:nvPr/>
        </p:nvCxnSpPr>
        <p:spPr>
          <a:xfrm rot="10800000">
            <a:off x="5127475" y="1757663"/>
            <a:ext cx="612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21" name="Google Shape;921;p46"/>
          <p:cNvSpPr txBox="1"/>
          <p:nvPr/>
        </p:nvSpPr>
        <p:spPr>
          <a:xfrm>
            <a:off x="4278475" y="181360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22" name="Google Shape;922;p46"/>
          <p:cNvSpPr txBox="1"/>
          <p:nvPr/>
        </p:nvSpPr>
        <p:spPr>
          <a:xfrm>
            <a:off x="5449675" y="18135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923" name="Google Shape;923;p46"/>
          <p:cNvCxnSpPr/>
          <p:nvPr/>
        </p:nvCxnSpPr>
        <p:spPr>
          <a:xfrm flipH="1">
            <a:off x="4420975" y="1757675"/>
            <a:ext cx="699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24" name="Google Shape;924;p46"/>
          <p:cNvSpPr/>
          <p:nvPr/>
        </p:nvSpPr>
        <p:spPr>
          <a:xfrm>
            <a:off x="5226325" y="224210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25" name="Google Shape;925;p46"/>
          <p:cNvSpPr txBox="1"/>
          <p:nvPr/>
        </p:nvSpPr>
        <p:spPr>
          <a:xfrm>
            <a:off x="7651725" y="1615150"/>
            <a:ext cx="699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 b="1" sz="24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0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4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932" name="Google Shape;932;p4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33" name="Google Shape;933;p47"/>
          <p:cNvSpPr txBox="1"/>
          <p:nvPr>
            <p:ph idx="1" type="body"/>
          </p:nvPr>
        </p:nvSpPr>
        <p:spPr>
          <a:xfrm>
            <a:off x="357025" y="4449850"/>
            <a:ext cx="2538300" cy="2042400"/>
          </a:xfrm>
          <a:prstGeom prst="rect">
            <a:avLst/>
          </a:prstGeom>
          <a:solidFill>
            <a:srgbClr val="EFEFEF"/>
          </a:solidFill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934" name="Google Shape;934;p47"/>
          <p:cNvSpPr/>
          <p:nvPr/>
        </p:nvSpPr>
        <p:spPr>
          <a:xfrm>
            <a:off x="494725" y="3609738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Token Stream Definition</a:t>
            </a:r>
            <a:endParaRPr b="1" i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5" name="Google Shape;935;p47"/>
          <p:cNvSpPr/>
          <p:nvPr/>
        </p:nvSpPr>
        <p:spPr>
          <a:xfrm>
            <a:off x="465625" y="4946450"/>
            <a:ext cx="1275300" cy="285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3D85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EXPRESSION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36" name="Google Shape;936;p47"/>
          <p:cNvSpPr/>
          <p:nvPr/>
        </p:nvSpPr>
        <p:spPr>
          <a:xfrm>
            <a:off x="3361575" y="5012775"/>
            <a:ext cx="349800" cy="427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4A7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7" name="Google Shape;937;p47"/>
          <p:cNvSpPr/>
          <p:nvPr/>
        </p:nvSpPr>
        <p:spPr>
          <a:xfrm>
            <a:off x="465625" y="4568750"/>
            <a:ext cx="5181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38" name="Google Shape;938;p47"/>
          <p:cNvSpPr/>
          <p:nvPr/>
        </p:nvSpPr>
        <p:spPr>
          <a:xfrm>
            <a:off x="1068625" y="456875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39" name="Google Shape;939;p47"/>
          <p:cNvSpPr/>
          <p:nvPr/>
        </p:nvSpPr>
        <p:spPr>
          <a:xfrm>
            <a:off x="1824025" y="494645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RPAREN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0" name="Google Shape;940;p47"/>
          <p:cNvSpPr/>
          <p:nvPr/>
        </p:nvSpPr>
        <p:spPr>
          <a:xfrm>
            <a:off x="465625" y="532415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1" name="Google Shape;941;p47"/>
          <p:cNvSpPr/>
          <p:nvPr/>
        </p:nvSpPr>
        <p:spPr>
          <a:xfrm>
            <a:off x="465625" y="6079550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45818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RCURLY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2" name="Google Shape;942;p47"/>
          <p:cNvSpPr/>
          <p:nvPr/>
        </p:nvSpPr>
        <p:spPr>
          <a:xfrm>
            <a:off x="1480525" y="5324150"/>
            <a:ext cx="1275300" cy="285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3D85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STATEMENT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3" name="Google Shape;943;p47"/>
          <p:cNvSpPr/>
          <p:nvPr/>
        </p:nvSpPr>
        <p:spPr>
          <a:xfrm>
            <a:off x="465625" y="5701850"/>
            <a:ext cx="1275300" cy="2850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3D85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STATEMENT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4" name="Google Shape;944;p47"/>
          <p:cNvSpPr/>
          <p:nvPr/>
        </p:nvSpPr>
        <p:spPr>
          <a:xfrm>
            <a:off x="1813375" y="5701850"/>
            <a:ext cx="609600" cy="28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5" name="Google Shape;945;p47"/>
          <p:cNvSpPr txBox="1"/>
          <p:nvPr>
            <p:ph idx="1" type="body"/>
          </p:nvPr>
        </p:nvSpPr>
        <p:spPr>
          <a:xfrm>
            <a:off x="4177625" y="757675"/>
            <a:ext cx="4701000" cy="5915700"/>
          </a:xfrm>
          <a:prstGeom prst="rect">
            <a:avLst/>
          </a:prstGeom>
          <a:solidFill>
            <a:srgbClr val="EFEFEF"/>
          </a:solidFill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parseStatement</a:t>
            </a: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 ...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20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(</a:t>
            </a: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currToken</a:t>
            </a: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() == IF) {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next</a:t>
            </a: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() </a:t>
            </a:r>
            <a:r>
              <a:rPr b="1" lang="en-US" sz="20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//consume “if”</a:t>
            </a:r>
            <a:endParaRPr b="1" sz="20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next</a:t>
            </a: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() </a:t>
            </a:r>
            <a:r>
              <a:rPr b="1" lang="en-US" sz="20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//consume “(”</a:t>
            </a:r>
            <a:endParaRPr b="1" sz="20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   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   </a:t>
            </a:r>
            <a:endParaRPr b="1" sz="20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 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 ...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946" name="Google Shape;946;p47"/>
          <p:cNvSpPr txBox="1"/>
          <p:nvPr/>
        </p:nvSpPr>
        <p:spPr>
          <a:xfrm>
            <a:off x="149875" y="1128525"/>
            <a:ext cx="3936600" cy="16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1310" lvl="0" marL="457200" rtl="0" algn="l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14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Implementing the Parser is essentially encoding the token stream definition, which can be recursive!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7" name="Google Shape;947;p47"/>
          <p:cNvSpPr txBox="1"/>
          <p:nvPr/>
        </p:nvSpPr>
        <p:spPr>
          <a:xfrm>
            <a:off x="5780900" y="305150"/>
            <a:ext cx="1698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Pseudocode: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8" name="Google Shape;948;p47"/>
          <p:cNvSpPr txBox="1"/>
          <p:nvPr/>
        </p:nvSpPr>
        <p:spPr>
          <a:xfrm>
            <a:off x="4177625" y="2480150"/>
            <a:ext cx="4701000" cy="8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    // consumes tokens in expr</a:t>
            </a:r>
            <a:endParaRPr b="1" sz="20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e = </a:t>
            </a:r>
            <a:r>
              <a:rPr b="1"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parseExpression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endParaRPr/>
          </a:p>
        </p:txBody>
      </p:sp>
      <p:sp>
        <p:nvSpPr>
          <p:cNvPr id="949" name="Google Shape;949;p47"/>
          <p:cNvSpPr txBox="1"/>
          <p:nvPr/>
        </p:nvSpPr>
        <p:spPr>
          <a:xfrm>
            <a:off x="4177625" y="3380350"/>
            <a:ext cx="4701000" cy="8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next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 </a:t>
            </a:r>
            <a:r>
              <a:rPr b="1" lang="en-US" sz="20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 consume “)”</a:t>
            </a:r>
            <a:endParaRPr b="1" sz="20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 </a:t>
            </a:r>
            <a:r>
              <a:rPr b="1" lang="en-US" sz="20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 consume “{”</a:t>
            </a:r>
            <a:endParaRPr/>
          </a:p>
        </p:txBody>
      </p:sp>
      <p:sp>
        <p:nvSpPr>
          <p:cNvPr id="950" name="Google Shape;950;p47"/>
          <p:cNvSpPr txBox="1"/>
          <p:nvPr/>
        </p:nvSpPr>
        <p:spPr>
          <a:xfrm>
            <a:off x="4177625" y="4280550"/>
            <a:ext cx="4701000" cy="14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    // consumes tokens in stmt</a:t>
            </a:r>
            <a:endParaRPr b="1" sz="20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s = </a:t>
            </a:r>
            <a:r>
              <a:rPr b="1"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parseStatement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...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 </a:t>
            </a:r>
            <a:r>
              <a:rPr lang="en-US" sz="20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return new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(e, s)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78" name="Google Shape;78;p1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Q&amp;A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Introduction to the Compiler</a:t>
            </a:r>
            <a:endParaRPr b="1">
              <a:solidFill>
                <a:srgbClr val="4B2A85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b="1" lang="en-US">
                <a:solidFill>
                  <a:srgbClr val="4B2A85"/>
                </a:solidFill>
              </a:rPr>
              <a:t>Overview</a:t>
            </a:r>
            <a:endParaRPr b="1">
              <a:solidFill>
                <a:srgbClr val="4B2A85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0"/>
              <a:buChar char="▪"/>
            </a:pPr>
            <a:r>
              <a:rPr lang="en-US"/>
              <a:t>The Scanner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/>
              <a:t>The Parser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6 Overview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5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4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957" name="Google Shape;957;p48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Q&amp;A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Introduction to the Compiler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/>
              <a:t>Overview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0"/>
              <a:buChar char="▪"/>
            </a:pPr>
            <a:r>
              <a:rPr lang="en-US"/>
              <a:t>The Scanner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/>
              <a:t>The Parser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Project 6 Overview</a:t>
            </a:r>
            <a:endParaRPr b="1">
              <a:solidFill>
                <a:srgbClr val="4B2A8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8" name="Google Shape;958;p4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3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49"/>
          <p:cNvSpPr/>
          <p:nvPr/>
        </p:nvSpPr>
        <p:spPr>
          <a:xfrm>
            <a:off x="246900" y="1359025"/>
            <a:ext cx="4161600" cy="4971900"/>
          </a:xfrm>
          <a:prstGeom prst="roundRect">
            <a:avLst>
              <a:gd fmla="val 16667" name="adj"/>
            </a:avLst>
          </a:prstGeom>
          <a:solidFill>
            <a:srgbClr val="4B2A8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PART I:</a:t>
            </a:r>
            <a:b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Midterm Redo</a:t>
            </a:r>
            <a:b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Due in </a:t>
            </a:r>
            <a:r>
              <a:rPr b="1" lang="en-US" sz="2400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week</a:t>
            </a:r>
            <a:br>
              <a:rPr b="1" lang="en-US" sz="2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9560" lvl="0" marL="457200" rtl="0" algn="l">
              <a:spcBef>
                <a:spcPts val="520"/>
              </a:spcBef>
              <a:spcAft>
                <a:spcPts val="0"/>
              </a:spcAft>
              <a:buClr>
                <a:srgbClr val="FFFFFF"/>
              </a:buClr>
              <a:buSzPts val="960"/>
              <a:buFont typeface="Noto Sans Symbols"/>
              <a:buChar char="●"/>
            </a:pPr>
            <a:r>
              <a:rPr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Open-note, open-tool</a:t>
            </a:r>
            <a:endParaRPr sz="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9560" lvl="0" marL="457200" rtl="0" algn="l">
              <a:spcBef>
                <a:spcPts val="520"/>
              </a:spcBef>
              <a:spcAft>
                <a:spcPts val="0"/>
              </a:spcAft>
              <a:buClr>
                <a:srgbClr val="FFFFFF"/>
              </a:buClr>
              <a:buSzPts val="960"/>
              <a:buFont typeface="Noto Sans Symbols"/>
              <a:buChar char="●"/>
            </a:pPr>
            <a:r>
              <a:rPr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Midterm grade will be the average of your score from last Thursday and your redo score</a:t>
            </a:r>
            <a:endParaRPr sz="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9560" lvl="0" marL="457200" rtl="0" algn="l">
              <a:spcBef>
                <a:spcPts val="520"/>
              </a:spcBef>
              <a:spcAft>
                <a:spcPts val="0"/>
              </a:spcAft>
              <a:buClr>
                <a:srgbClr val="FFFFFF"/>
              </a:buClr>
              <a:buSzPts val="960"/>
              <a:buFont typeface="Noto Sans Symbols"/>
              <a:buChar char="●"/>
            </a:pPr>
            <a:r>
              <a:rPr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Utilize the TAs for support!</a:t>
            </a:r>
            <a:endParaRPr sz="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9560" lvl="0" marL="457200" rtl="0" algn="l">
              <a:spcBef>
                <a:spcPts val="520"/>
              </a:spcBef>
              <a:spcAft>
                <a:spcPts val="0"/>
              </a:spcAft>
              <a:buClr>
                <a:srgbClr val="FFFFFF"/>
              </a:buClr>
              <a:buSzPts val="960"/>
              <a:buFont typeface="Noto Sans Symbols"/>
              <a:buChar char="●"/>
            </a:pPr>
            <a:r>
              <a:rPr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late days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5" name="Google Shape;965;p4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Project 6 Overview</a:t>
            </a:r>
            <a:endParaRPr/>
          </a:p>
        </p:txBody>
      </p:sp>
      <p:sp>
        <p:nvSpPr>
          <p:cNvPr id="966" name="Google Shape;966;p4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67" name="Google Shape;967;p49"/>
          <p:cNvSpPr/>
          <p:nvPr/>
        </p:nvSpPr>
        <p:spPr>
          <a:xfrm>
            <a:off x="4735500" y="1359000"/>
            <a:ext cx="4161600" cy="4971900"/>
          </a:xfrm>
          <a:prstGeom prst="roundRect">
            <a:avLst>
              <a:gd fmla="val 16667" name="adj"/>
            </a:avLst>
          </a:prstGeom>
          <a:solidFill>
            <a:srgbClr val="4B2A8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PART I</a:t>
            </a: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b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Professor Meeting Report</a:t>
            </a:r>
            <a:b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Due in </a:t>
            </a:r>
            <a:r>
              <a:rPr b="1" lang="en-US" sz="2400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weeks</a:t>
            </a:r>
            <a:b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spcBef>
                <a:spcPts val="52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Noto Sans Symbols"/>
              <a:buChar char="●"/>
            </a:pPr>
            <a:r>
              <a:rPr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Cannot meet with Porter/Leslie for this assignment</a:t>
            </a:r>
            <a:endParaRPr sz="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spcBef>
                <a:spcPts val="52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Noto Sans Symbols"/>
              <a:buChar char="●"/>
            </a:pPr>
            <a:r>
              <a:rPr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Schedule your meeting early!</a:t>
            </a:r>
            <a:endParaRPr sz="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spcBef>
                <a:spcPts val="52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Char char="●"/>
            </a:pPr>
            <a:r>
              <a:rPr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Please do not say that this is for an assignment...</a:t>
            </a:r>
            <a:endParaRPr sz="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2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p5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Wrapping Up</a:t>
            </a:r>
            <a:endParaRPr/>
          </a:p>
        </p:txBody>
      </p:sp>
      <p:sp>
        <p:nvSpPr>
          <p:cNvPr id="974" name="Google Shape;974;p5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/>
              <a:t>What’s in store for Week 8?</a:t>
            </a:r>
            <a:endParaRPr b="1"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More Compiler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Debugging!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Project 7 Overview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/>
              <a:t>Reminders</a:t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Project 5 Due tonight 11:59PM PDT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Schedule your professor meeting ASAP!!!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975" name="Google Shape;975;p5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Compiler: Goal</a:t>
            </a:r>
            <a:endParaRPr/>
          </a:p>
        </p:txBody>
      </p:sp>
      <p:sp>
        <p:nvSpPr>
          <p:cNvPr id="86" name="Google Shape;86;p1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7" name="Google Shape;87;p13"/>
          <p:cNvSpPr/>
          <p:nvPr/>
        </p:nvSpPr>
        <p:spPr>
          <a:xfrm>
            <a:off x="425025" y="1250650"/>
            <a:ext cx="28776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public int fact(int n)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if (n == 0)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return 1;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} else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return n * fact(n - 1);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5812225" y="1250650"/>
            <a:ext cx="2877600" cy="1714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(fact)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M=M+1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@R1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@ifbranch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D;JEQ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/>
          <p:nvPr/>
        </p:nvSpPr>
        <p:spPr>
          <a:xfrm flipH="1" rot="10800000">
            <a:off x="1389313" y="4335225"/>
            <a:ext cx="1793700" cy="1793700"/>
          </a:xfrm>
          <a:prstGeom prst="bentArrow">
            <a:avLst>
              <a:gd fmla="val 29320" name="adj1"/>
              <a:gd fmla="val 25000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 flipH="1" rot="5400000">
            <a:off x="5937038" y="4121525"/>
            <a:ext cx="1793700" cy="1793700"/>
          </a:xfrm>
          <a:prstGeom prst="bentArrow">
            <a:avLst>
              <a:gd fmla="val 29320" name="adj1"/>
              <a:gd fmla="val 25000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3384713" y="5171900"/>
            <a:ext cx="2263200" cy="9960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b="1" sz="24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25025" y="3018125"/>
            <a:ext cx="3211800" cy="6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Theory Definition: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a string, from the set of strings making up a language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425025" y="3578075"/>
            <a:ext cx="3000000" cy="6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Practical Definition: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file containing a bunch of characters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100" name="Google Shape;100;p1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425025" y="1250650"/>
            <a:ext cx="28776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public int fact(int n)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if (n == 0)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return 1;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} else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return n * fact(n - 1);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4"/>
          <p:cNvSpPr/>
          <p:nvPr/>
        </p:nvSpPr>
        <p:spPr>
          <a:xfrm>
            <a:off x="5812225" y="1250650"/>
            <a:ext cx="2877600" cy="1714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(fact)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M=M+1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@R1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@ifbranch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D;JEQ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4"/>
          <p:cNvSpPr/>
          <p:nvPr/>
        </p:nvSpPr>
        <p:spPr>
          <a:xfrm flipH="1" rot="10800000">
            <a:off x="425025" y="3470650"/>
            <a:ext cx="485400" cy="1104600"/>
          </a:xfrm>
          <a:prstGeom prst="bentArrow">
            <a:avLst>
              <a:gd fmla="val 41976" name="adj1"/>
              <a:gd fmla="val 33019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4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4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4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4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B45F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b="1" sz="18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4"/>
          <p:cNvSpPr/>
          <p:nvPr/>
        </p:nvSpPr>
        <p:spPr>
          <a:xfrm flipH="1" rot="5400000">
            <a:off x="7897525" y="3656650"/>
            <a:ext cx="1065600" cy="519000"/>
          </a:xfrm>
          <a:prstGeom prst="bentArrow">
            <a:avLst>
              <a:gd fmla="val 37432" name="adj1"/>
              <a:gd fmla="val 33019" name="adj2"/>
              <a:gd fmla="val 25000" name="adj3"/>
              <a:gd fmla="val 43750" name="adj4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0" name="Google Shape;110;p14"/>
          <p:cNvGrpSpPr/>
          <p:nvPr/>
        </p:nvGrpSpPr>
        <p:grpSpPr>
          <a:xfrm>
            <a:off x="562825" y="5303775"/>
            <a:ext cx="1758300" cy="1253100"/>
            <a:chOff x="252550" y="5313500"/>
            <a:chExt cx="1758300" cy="1253100"/>
          </a:xfrm>
        </p:grpSpPr>
        <p:sp>
          <p:nvSpPr>
            <p:cNvPr id="111" name="Google Shape;111;p14"/>
            <p:cNvSpPr/>
            <p:nvPr/>
          </p:nvSpPr>
          <p:spPr>
            <a:xfrm>
              <a:off x="252550" y="5313500"/>
              <a:ext cx="1758300" cy="1253100"/>
            </a:xfrm>
            <a:prstGeom prst="wedgeRectCallout">
              <a:avLst>
                <a:gd fmla="val 26273" name="adj1"/>
                <a:gd fmla="val -93410" name="adj2"/>
              </a:avLst>
            </a:prstGeom>
            <a:solidFill>
              <a:srgbClr val="FCE5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b="1" lang="en-US"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latin typeface="Calibri"/>
                  <a:ea typeface="Calibri"/>
                  <a:cs typeface="Calibri"/>
                  <a:sym typeface="Calibri"/>
                </a:rPr>
                <a:t>etc.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357025" y="5886600"/>
              <a:ext cx="381300" cy="262200"/>
            </a:xfrm>
            <a:prstGeom prst="roundRect">
              <a:avLst>
                <a:gd fmla="val 16667" name="adj"/>
              </a:avLst>
            </a:prstGeom>
            <a:solidFill>
              <a:srgbClr val="4581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IF</a:t>
              </a:r>
              <a:endParaRPr b="1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810575" y="5886600"/>
              <a:ext cx="326100" cy="262200"/>
            </a:xfrm>
            <a:prstGeom prst="roundRect">
              <a:avLst>
                <a:gd fmla="val 16667" name="adj"/>
              </a:avLst>
            </a:prstGeom>
            <a:solidFill>
              <a:srgbClr val="4581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(</a:t>
              </a:r>
              <a:endParaRPr b="1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357025" y="6207500"/>
              <a:ext cx="485400" cy="262200"/>
            </a:xfrm>
            <a:prstGeom prst="roundRect">
              <a:avLst>
                <a:gd fmla="val 16667" name="adj"/>
              </a:avLst>
            </a:prstGeom>
            <a:solidFill>
              <a:srgbClr val="4581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==</a:t>
              </a:r>
              <a:endParaRPr b="1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>
              <a:off x="1208925" y="5886600"/>
              <a:ext cx="716700" cy="262200"/>
            </a:xfrm>
            <a:prstGeom prst="roundRect">
              <a:avLst>
                <a:gd fmla="val 16667" name="adj"/>
              </a:avLst>
            </a:prstGeom>
            <a:solidFill>
              <a:srgbClr val="4581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ID(n)</a:t>
              </a:r>
              <a:endParaRPr b="1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>
              <a:off x="910425" y="6207500"/>
              <a:ext cx="716700" cy="262200"/>
            </a:xfrm>
            <a:prstGeom prst="roundRect">
              <a:avLst>
                <a:gd fmla="val 16667" name="adj"/>
              </a:avLst>
            </a:prstGeom>
            <a:solidFill>
              <a:srgbClr val="4581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NUM(0)</a:t>
              </a:r>
              <a:endParaRPr b="1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117" name="Google Shape;117;p14"/>
          <p:cNvSpPr/>
          <p:nvPr/>
        </p:nvSpPr>
        <p:spPr>
          <a:xfrm>
            <a:off x="4307425" y="5303775"/>
            <a:ext cx="1228800" cy="1253100"/>
          </a:xfrm>
          <a:prstGeom prst="wedgeRectCallout">
            <a:avLst>
              <a:gd fmla="val -29787" name="adj1"/>
              <a:gd fmla="val -94184" name="adj2"/>
            </a:avLst>
          </a:prstGeom>
          <a:solidFill>
            <a:srgbClr val="FCE5C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Verify the syntax tree is </a:t>
            </a: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semantically correct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4"/>
          <p:cNvSpPr/>
          <p:nvPr/>
        </p:nvSpPr>
        <p:spPr>
          <a:xfrm>
            <a:off x="5650225" y="5303775"/>
            <a:ext cx="1228800" cy="1253100"/>
          </a:xfrm>
          <a:prstGeom prst="wedgeRectCallout">
            <a:avLst>
              <a:gd fmla="val -30764" name="adj1"/>
              <a:gd fmla="val -92634" name="adj2"/>
            </a:avLst>
          </a:prstGeom>
          <a:solidFill>
            <a:srgbClr val="FCE5C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Rearrange the code to be </a:t>
            </a: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more efficient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4"/>
          <p:cNvSpPr/>
          <p:nvPr/>
        </p:nvSpPr>
        <p:spPr>
          <a:xfrm>
            <a:off x="6993025" y="5303775"/>
            <a:ext cx="1564200" cy="1253100"/>
          </a:xfrm>
          <a:prstGeom prst="wedgeRectCallout">
            <a:avLst>
              <a:gd fmla="val -31928" name="adj1"/>
              <a:gd fmla="val -93410" name="adj2"/>
            </a:avLst>
          </a:prstGeom>
          <a:solidFill>
            <a:srgbClr val="FCE5C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Convert the syntax tree to the </a:t>
            </a: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target language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0" name="Google Shape;120;p14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121" name="Google Shape;121;p14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fmla="val -6182" name="adj1"/>
                <a:gd fmla="val -94184" name="adj2"/>
              </a:avLst>
            </a:prstGeom>
            <a:solidFill>
              <a:srgbClr val="FCE5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b="1" lang="en-US"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b="1" lang="en-US"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>
              <a:off x="2813350" y="5883550"/>
              <a:ext cx="381300" cy="262200"/>
            </a:xfrm>
            <a:prstGeom prst="roundRect">
              <a:avLst>
                <a:gd fmla="val 16667" name="adj"/>
              </a:avLst>
            </a:prstGeom>
            <a:solidFill>
              <a:srgbClr val="6FA8D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+</a:t>
              </a:r>
              <a:endParaRPr b="1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23" name="Google Shape;123;p14"/>
            <p:cNvSpPr/>
            <p:nvPr/>
          </p:nvSpPr>
          <p:spPr>
            <a:xfrm>
              <a:off x="2519475" y="6230050"/>
              <a:ext cx="381300" cy="262200"/>
            </a:xfrm>
            <a:prstGeom prst="roundRect">
              <a:avLst>
                <a:gd fmla="val 16667" name="adj"/>
              </a:avLst>
            </a:prstGeom>
            <a:solidFill>
              <a:srgbClr val="6FA8D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x</a:t>
              </a:r>
              <a:endParaRPr b="1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24" name="Google Shape;124;p14"/>
            <p:cNvSpPr/>
            <p:nvPr/>
          </p:nvSpPr>
          <p:spPr>
            <a:xfrm>
              <a:off x="3098025" y="6230050"/>
              <a:ext cx="381300" cy="262200"/>
            </a:xfrm>
            <a:prstGeom prst="roundRect">
              <a:avLst>
                <a:gd fmla="val 16667" name="adj"/>
              </a:avLst>
            </a:prstGeom>
            <a:solidFill>
              <a:srgbClr val="6FA8D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10</a:t>
              </a:r>
              <a:endParaRPr b="1" sz="1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125" name="Google Shape;125;p14"/>
            <p:cNvCxnSpPr>
              <a:stCxn id="123" idx="0"/>
              <a:endCxn id="122" idx="2"/>
            </p:cNvCxnSpPr>
            <p:nvPr/>
          </p:nvCxnSpPr>
          <p:spPr>
            <a:xfrm flipH="1" rot="10800000">
              <a:off x="2710125" y="6145750"/>
              <a:ext cx="294000" cy="84300"/>
            </a:xfrm>
            <a:prstGeom prst="straightConnector1">
              <a:avLst/>
            </a:prstGeom>
            <a:noFill/>
            <a:ln cap="flat" cmpd="sng" w="19050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6" name="Google Shape;126;p14"/>
            <p:cNvCxnSpPr>
              <a:endCxn id="124" idx="0"/>
            </p:cNvCxnSpPr>
            <p:nvPr/>
          </p:nvCxnSpPr>
          <p:spPr>
            <a:xfrm>
              <a:off x="3003975" y="6145750"/>
              <a:ext cx="284700" cy="84300"/>
            </a:xfrm>
            <a:prstGeom prst="straightConnector1">
              <a:avLst/>
            </a:prstGeom>
            <a:noFill/>
            <a:ln cap="flat" cmpd="sng" w="19050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Aside: The Jack Language</a:t>
            </a:r>
            <a:endParaRPr/>
          </a:p>
        </p:txBody>
      </p:sp>
      <p:sp>
        <p:nvSpPr>
          <p:cNvPr id="133" name="Google Shape;133;p15"/>
          <p:cNvSpPr txBox="1"/>
          <p:nvPr>
            <p:ph idx="1" type="body"/>
          </p:nvPr>
        </p:nvSpPr>
        <p:spPr>
          <a:xfrm>
            <a:off x="396875" y="1362075"/>
            <a:ext cx="8366100" cy="2115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 High-Level Language we will use to program your Hack computer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i="1" lang="en-US"/>
              <a:t>Very</a:t>
            </a:r>
            <a:r>
              <a:rPr lang="en-US"/>
              <a:t> similar to Java -- mostly just a different set of keywords sprinkled around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Makes compiling </a:t>
            </a:r>
            <a:r>
              <a:rPr i="1" lang="en-US"/>
              <a:t>easier</a:t>
            </a:r>
            <a:endParaRPr i="1"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will compile from Jack to Hack assembly!</a:t>
            </a:r>
            <a:endParaRPr/>
          </a:p>
        </p:txBody>
      </p:sp>
      <p:sp>
        <p:nvSpPr>
          <p:cNvPr id="134" name="Google Shape;134;p1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5318157" y="3999675"/>
            <a:ext cx="2481300" cy="2236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function void main()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var int a, bar;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let bar = 10;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method int f(int a)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return 2;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1320600" y="3999675"/>
            <a:ext cx="2481300" cy="2236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static void main()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int a, bar;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bar = 10;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int f(int a) {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return 2;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5"/>
          <p:cNvSpPr txBox="1"/>
          <p:nvPr/>
        </p:nvSpPr>
        <p:spPr>
          <a:xfrm>
            <a:off x="4149625" y="4564275"/>
            <a:ext cx="820800" cy="110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>
                <a:latin typeface="Calibri"/>
                <a:ea typeface="Calibri"/>
                <a:cs typeface="Calibri"/>
                <a:sym typeface="Calibri"/>
              </a:rPr>
              <a:t>≈</a:t>
            </a:r>
            <a:endParaRPr sz="6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5"/>
          <p:cNvSpPr/>
          <p:nvPr/>
        </p:nvSpPr>
        <p:spPr>
          <a:xfrm>
            <a:off x="3254175" y="5871075"/>
            <a:ext cx="679800" cy="365100"/>
          </a:xfrm>
          <a:prstGeom prst="ellipse">
            <a:avLst/>
          </a:prstGeom>
          <a:noFill/>
          <a:ln cap="flat" cmpd="sng" w="19050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7224125" y="5871075"/>
            <a:ext cx="679800" cy="365100"/>
          </a:xfrm>
          <a:prstGeom prst="ellipse">
            <a:avLst/>
          </a:prstGeom>
          <a:noFill/>
          <a:ln cap="flat" cmpd="sng" w="19050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Compiler</a:t>
            </a:r>
            <a:r>
              <a:rPr lang="en-US"/>
              <a:t> Lectures</a:t>
            </a:r>
            <a:endParaRPr/>
          </a:p>
        </p:txBody>
      </p:sp>
      <p:sp>
        <p:nvSpPr>
          <p:cNvPr id="146" name="Google Shape;146;p1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Today: First steps of the compiler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Important background information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Helps frame Thursday’s lecture and project 7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You won’t implement the parts we talk about today in this course (but you might in other courses!) 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Tuesday: code generation and project 7 specifics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Lots of details related to what you will be doing in project 7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Builds upon the context given in Tuesday’s lecture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Only one part of the compiler! Each step we learn about is important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Next Thursday: Debugging!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Metacognitive focus for Project 7</a:t>
            </a:r>
            <a:endParaRPr/>
          </a:p>
        </p:txBody>
      </p:sp>
      <p:sp>
        <p:nvSpPr>
          <p:cNvPr id="147" name="Google Shape;147;p1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154" name="Google Shape;154;p17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Q&amp;A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Introduction to the Compiler</a:t>
            </a:r>
            <a:endParaRPr b="1">
              <a:solidFill>
                <a:srgbClr val="4B2A85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/>
              <a:t>Overview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b="1" lang="en-US">
                <a:solidFill>
                  <a:srgbClr val="4B2A85"/>
                </a:solidFill>
              </a:rPr>
              <a:t>The Scanner</a:t>
            </a:r>
            <a:endParaRPr b="1">
              <a:solidFill>
                <a:srgbClr val="4B2A85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/>
              <a:t>The Parser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6 Overview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