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5"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y="6858000" cx="9144000"/>
  <p:notesSz cx="9601200" cy="7315200"/>
  <p:embeddedFontLst>
    <p:embeddedFont>
      <p:font typeface="Arial Narrow"/>
      <p:regular r:id="rId28"/>
      <p:bold r:id="rId29"/>
      <p:italic r:id="rId30"/>
      <p:boldItalic r:id="rId31"/>
    </p:embeddedFont>
    <p:embeddedFont>
      <p:font typeface="Open Sans"/>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font" Target="fonts/ArialNarrow-regular.fntdata"/><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ArialNarrow-bold.fntdata"/><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ArialNarrow-boldItalic.fntdata"/><Relationship Id="rId30" Type="http://schemas.openxmlformats.org/officeDocument/2006/relationships/font" Target="fonts/ArialNarrow-italic.fntdata"/><Relationship Id="rId11" Type="http://schemas.openxmlformats.org/officeDocument/2006/relationships/slide" Target="slides/slide7.xml"/><Relationship Id="rId33" Type="http://schemas.openxmlformats.org/officeDocument/2006/relationships/font" Target="fonts/OpenSans-bold.fntdata"/><Relationship Id="rId10" Type="http://schemas.openxmlformats.org/officeDocument/2006/relationships/slide" Target="slides/slide6.xml"/><Relationship Id="rId32" Type="http://schemas.openxmlformats.org/officeDocument/2006/relationships/font" Target="fonts/OpenSans-regular.fntdata"/><Relationship Id="rId13" Type="http://schemas.openxmlformats.org/officeDocument/2006/relationships/slide" Target="slides/slide9.xml"/><Relationship Id="rId35" Type="http://schemas.openxmlformats.org/officeDocument/2006/relationships/font" Target="fonts/OpenSans-boldItalic.fntdata"/><Relationship Id="rId12" Type="http://schemas.openxmlformats.org/officeDocument/2006/relationships/slide" Target="slides/slide8.xml"/><Relationship Id="rId34" Type="http://schemas.openxmlformats.org/officeDocument/2006/relationships/font" Target="fonts/OpenSans-italic.fntdata"/><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2"/>
            <a:ext cx="4160520" cy="367030"/>
          </a:xfrm>
          <a:prstGeom prst="rect">
            <a:avLst/>
          </a:prstGeom>
          <a:noFill/>
          <a:ln>
            <a:noFill/>
          </a:ln>
        </p:spPr>
        <p:txBody>
          <a:bodyPr anchorCtr="0" anchor="t"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438458" y="2"/>
            <a:ext cx="4160520" cy="367030"/>
          </a:xfrm>
          <a:prstGeom prst="rect">
            <a:avLst/>
          </a:prstGeom>
          <a:noFill/>
          <a:ln>
            <a:noFill/>
          </a:ln>
        </p:spPr>
        <p:txBody>
          <a:bodyPr anchorCtr="0" anchor="t" bIns="48325" lIns="96650" spcFirstLastPara="1" rIns="96650" wrap="square" tIns="4832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948171"/>
            <a:ext cx="4160520" cy="367029"/>
          </a:xfrm>
          <a:prstGeom prst="rect">
            <a:avLst/>
          </a:prstGeom>
          <a:noFill/>
          <a:ln>
            <a:noFill/>
          </a:ln>
        </p:spPr>
        <p:txBody>
          <a:bodyPr anchorCtr="0" anchor="b"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438458" y="6948171"/>
            <a:ext cx="4160520" cy="367029"/>
          </a:xfrm>
          <a:prstGeom prst="rect">
            <a:avLst/>
          </a:prstGeom>
          <a:noFill/>
          <a:ln>
            <a:noFill/>
          </a:ln>
        </p:spPr>
        <p:txBody>
          <a:bodyPr anchorCtr="0" anchor="b" bIns="48325" lIns="96650" spcFirstLastPara="1" rIns="96650" wrap="square" tIns="483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52" name="Google Shape;52;p1:notes"/>
          <p:cNvSpPr/>
          <p:nvPr>
            <p:ph idx="2"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bd5df91c5a_0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bd5df91c5a_0_0: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27" name="Google Shape;127;gbd5df91c5a_0_0: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bd5df91c5a_0_15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bd5df91c5a_0_156: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34" name="Google Shape;134;gbd5df91c5a_0_156: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d8bfa28e94_0_6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d8bfa28e94_0_64: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41" name="Google Shape;141;gd8bfa28e94_0_64: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77cff52ede_0_16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77cff52ede_0_169: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49" name="Google Shape;149;g77cff52ede_0_169: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77cff52ede_0_20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77cff52ede_0_201: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57" name="Google Shape;157;g77cff52ede_0_201: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bd5df91c5a_0_23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bd5df91c5a_0_232: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65" name="Google Shape;165;gbd5df91c5a_0_232: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77cff52ede_0_17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77cff52ede_0_176: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73" name="Google Shape;173;g77cff52ede_0_176: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77cff52ede_0_20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77cff52ede_0_208: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84" name="Google Shape;184;g77cff52ede_0_208: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77cff52ede_0_21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77cff52ede_0_218: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95" name="Google Shape;195;g77cff52ede_0_218: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d8bfa28e94_1_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d8bfa28e94_1_2: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06" name="Google Shape;206;gd8bfa28e94_1_2: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77cff490be_0_1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58" name="Google Shape;58;g77cff490be_0_12: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59" name="Google Shape;59;g77cff490be_0_12: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d8bfa28e94_1_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d8bfa28e94_1_9: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14" name="Google Shape;214;gd8bfa28e94_1_9: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d8bfa28e94_1_1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d8bfa28e94_1_16: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22" name="Google Shape;222;gd8bfa28e94_1_16: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d8bfa28e94_1_2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29" name="Google Shape;229;gd8bfa28e94_1_23: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30" name="Google Shape;230;gd8bfa28e94_1_23: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bd0f8a932a_0_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bd0f8a932a_0_7: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38" name="Google Shape;238;gbd0f8a932a_0_7: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77cff490be_0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66" name="Google Shape;66;g77cff490be_0_0: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67" name="Google Shape;67;g77cff490be_0_0: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bd5df91c5a_0_23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73" name="Google Shape;73;gbd5df91c5a_0_239: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74" name="Google Shape;74;gbd5df91c5a_0_239: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bd5df91c5a_0_24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81" name="Google Shape;81;gbd5df91c5a_0_246: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82" name="Google Shape;82;gbd5df91c5a_0_246: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d8bfa28e94_0_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89" name="Google Shape;89;gd8bfa28e94_0_4: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90" name="Google Shape;90;gd8bfa28e94_0_4: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d8bfa28e94_0_1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97" name="Google Shape;97;gd8bfa28e94_0_11: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98" name="Google Shape;98;gd8bfa28e94_0_11: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d8bfa28e94_0_5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d8bfa28e94_0_54: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08" name="Google Shape;108;gd8bfa28e94_0_54: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d8bfa28e94_0_4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d8bfa28e94_0_47: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19" name="Google Shape;119;gd8bfa28e94_0_47: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2"/>
          <p:cNvSpPr/>
          <p:nvPr/>
        </p:nvSpPr>
        <p:spPr>
          <a:xfrm>
            <a:off x="0" y="0"/>
            <a:ext cx="9144000" cy="4988560"/>
          </a:xfrm>
          <a:prstGeom prst="rect">
            <a:avLst/>
          </a:prstGeom>
          <a:blipFill rotWithShape="1">
            <a:blip r:embed="rId2">
              <a:alphaModFix/>
            </a:blip>
            <a:tile algn="tl" flip="none" tx="0" sx="80000" ty="0" sy="80000"/>
          </a:blip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Calibri"/>
              <a:buNone/>
            </a:pPr>
            <a:r>
              <a:t/>
            </a:r>
            <a:endParaRPr b="0" i="0" sz="2000" u="none" cap="none" strike="noStrike">
              <a:solidFill>
                <a:srgbClr val="C00000"/>
              </a:solidFill>
              <a:latin typeface="Calibri"/>
              <a:ea typeface="Calibri"/>
              <a:cs typeface="Calibri"/>
              <a:sym typeface="Calibri"/>
            </a:endParaRPr>
          </a:p>
        </p:txBody>
      </p:sp>
      <p:sp>
        <p:nvSpPr>
          <p:cNvPr id="19" name="Google Shape;19;p2"/>
          <p:cNvSpPr txBox="1"/>
          <p:nvPr>
            <p:ph type="ctrTitle"/>
          </p:nvPr>
        </p:nvSpPr>
        <p:spPr>
          <a:xfrm>
            <a:off x="685800" y="2043587"/>
            <a:ext cx="7772400" cy="1467257"/>
          </a:xfrm>
          <a:prstGeom prst="rect">
            <a:avLst/>
          </a:prstGeom>
          <a:noFill/>
          <a:ln>
            <a:noFill/>
          </a:ln>
        </p:spPr>
        <p:txBody>
          <a:bodyPr anchorCtr="0" anchor="t" bIns="45700" lIns="91425" spcFirstLastPara="1" rIns="91425" wrap="square" tIns="45700">
            <a:noAutofit/>
          </a:bodyPr>
          <a:lstStyle>
            <a:lvl1pPr lvl="0" algn="l">
              <a:lnSpc>
                <a:spcPct val="80000"/>
              </a:lnSpc>
              <a:spcBef>
                <a:spcPts val="0"/>
              </a:spcBef>
              <a:spcAft>
                <a:spcPts val="0"/>
              </a:spcAft>
              <a:buSzPts val="1400"/>
              <a:buNone/>
              <a:defRPr sz="600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 type="subTitle"/>
          </p:nvPr>
        </p:nvSpPr>
        <p:spPr>
          <a:xfrm>
            <a:off x="685800" y="5374529"/>
            <a:ext cx="7772400" cy="593883"/>
          </a:xfrm>
          <a:prstGeom prst="rect">
            <a:avLst/>
          </a:prstGeom>
          <a:noFill/>
          <a:ln>
            <a:noFill/>
          </a:ln>
        </p:spPr>
        <p:txBody>
          <a:bodyPr anchorCtr="0" anchor="t" bIns="45700" lIns="91425" spcFirstLastPara="1" rIns="91425" wrap="square" tIns="45700">
            <a:noAutofit/>
          </a:bodyPr>
          <a:lstStyle>
            <a:lvl1pPr lvl="0" algn="l">
              <a:lnSpc>
                <a:spcPct val="100000"/>
              </a:lnSpc>
              <a:spcBef>
                <a:spcPts val="640"/>
              </a:spcBef>
              <a:spcAft>
                <a:spcPts val="0"/>
              </a:spcAft>
              <a:buSzPts val="1920"/>
              <a:buNone/>
              <a:defRPr b="0" sz="320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p:txBody>
      </p:sp>
      <p:sp>
        <p:nvSpPr>
          <p:cNvPr id="21" name="Google Shape;21;p2"/>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pic>
        <p:nvPicPr>
          <p:cNvPr id="22" name="Google Shape;22;p2"/>
          <p:cNvPicPr preferRelativeResize="0"/>
          <p:nvPr/>
        </p:nvPicPr>
        <p:blipFill rotWithShape="1">
          <a:blip r:embed="rId3">
            <a:alphaModFix/>
          </a:blip>
          <a:srcRect b="0" l="0" r="0" t="0"/>
          <a:stretch/>
        </p:blipFill>
        <p:spPr>
          <a:xfrm>
            <a:off x="152400" y="6590918"/>
            <a:ext cx="2150721" cy="169037"/>
          </a:xfrm>
          <a:prstGeom prst="rect">
            <a:avLst/>
          </a:prstGeom>
          <a:noFill/>
          <a:ln>
            <a:noFill/>
          </a:ln>
        </p:spPr>
      </p:pic>
      <p:sp>
        <p:nvSpPr>
          <p:cNvPr id="23" name="Google Shape;23;p2"/>
          <p:cNvSpPr txBox="1"/>
          <p:nvPr/>
        </p:nvSpPr>
        <p:spPr>
          <a:xfrm>
            <a:off x="685800" y="1330960"/>
            <a:ext cx="7772400" cy="5775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4B2A85"/>
              </a:buClr>
              <a:buSzPts val="1920"/>
              <a:buFont typeface="Noto Sans Symbols"/>
              <a:buNone/>
            </a:pPr>
            <a:r>
              <a:rPr b="0" i="0" lang="en-US" sz="3200" u="none" cap="none" strike="noStrike">
                <a:solidFill>
                  <a:schemeClr val="lt1"/>
                </a:solidFill>
                <a:latin typeface="Calibri"/>
                <a:ea typeface="Calibri"/>
                <a:cs typeface="Calibri"/>
                <a:sym typeface="Calibri"/>
              </a:rPr>
              <a:t>CSE 390 B </a:t>
            </a:r>
            <a:r>
              <a:rPr lang="en-US" sz="3200">
                <a:solidFill>
                  <a:schemeClr val="lt1"/>
                </a:solidFill>
                <a:latin typeface="Calibri"/>
                <a:ea typeface="Calibri"/>
                <a:cs typeface="Calibri"/>
                <a:sym typeface="Calibri"/>
              </a:rPr>
              <a:t>Spring 2021</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3"/>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7" name="Google Shape;27;p3"/>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4"/>
          <p:cNvSpPr txBox="1"/>
          <p:nvPr>
            <p:ph type="title"/>
          </p:nvPr>
        </p:nvSpPr>
        <p:spPr>
          <a:xfrm>
            <a:off x="357762" y="438912"/>
            <a:ext cx="8405238"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4"/>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2 Content">
  <p:cSld name="Title and 2 Content">
    <p:spTree>
      <p:nvGrpSpPr>
        <p:cNvPr id="31" name="Shape 31"/>
        <p:cNvGrpSpPr/>
        <p:nvPr/>
      </p:nvGrpSpPr>
      <p:grpSpPr>
        <a:xfrm>
          <a:off x="0" y="0"/>
          <a:ext cx="0" cy="0"/>
          <a:chOff x="0" y="0"/>
          <a:chExt cx="0" cy="0"/>
        </a:xfrm>
      </p:grpSpPr>
      <p:sp>
        <p:nvSpPr>
          <p:cNvPr id="32" name="Google Shape;32;p5"/>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5"/>
          <p:cNvSpPr txBox="1"/>
          <p:nvPr>
            <p:ph idx="1" type="body"/>
          </p:nvPr>
        </p:nvSpPr>
        <p:spPr>
          <a:xfrm>
            <a:off x="357018"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4" name="Google Shape;34;p5"/>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35" name="Google Shape;35;p5"/>
          <p:cNvSpPr txBox="1"/>
          <p:nvPr>
            <p:ph idx="2" type="body"/>
          </p:nvPr>
        </p:nvSpPr>
        <p:spPr>
          <a:xfrm>
            <a:off x="4648200"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6" name="Shape 36"/>
        <p:cNvGrpSpPr/>
        <p:nvPr/>
      </p:nvGrpSpPr>
      <p:grpSpPr>
        <a:xfrm>
          <a:off x="0" y="0"/>
          <a:ext cx="0" cy="0"/>
          <a:chOff x="0" y="0"/>
          <a:chExt cx="0" cy="0"/>
        </a:xfrm>
      </p:grpSpPr>
      <p:sp>
        <p:nvSpPr>
          <p:cNvPr id="37" name="Google Shape;37;p6"/>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llEverywhere">
  <p:cSld name="PollEverywhere">
    <p:spTree>
      <p:nvGrpSpPr>
        <p:cNvPr id="38" name="Shape 38"/>
        <p:cNvGrpSpPr/>
        <p:nvPr/>
      </p:nvGrpSpPr>
      <p:grpSpPr>
        <a:xfrm>
          <a:off x="0" y="0"/>
          <a:ext cx="0" cy="0"/>
          <a:chOff x="0" y="0"/>
          <a:chExt cx="0" cy="0"/>
        </a:xfrm>
      </p:grpSpPr>
      <p:sp>
        <p:nvSpPr>
          <p:cNvPr id="39" name="Google Shape;39;p7"/>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7"/>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41" name="Google Shape;41;p7"/>
          <p:cNvSpPr/>
          <p:nvPr/>
        </p:nvSpPr>
        <p:spPr>
          <a:xfrm>
            <a:off x="0" y="206019"/>
            <a:ext cx="9144000" cy="1063981"/>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42" name="Google Shape;42;p7"/>
          <p:cNvSpPr/>
          <p:nvPr/>
        </p:nvSpPr>
        <p:spPr>
          <a:xfrm>
            <a:off x="6072845" y="540630"/>
            <a:ext cx="2829602" cy="479667"/>
          </a:xfrm>
          <a:prstGeom prst="roundRect">
            <a:avLst>
              <a:gd fmla="val 16667" name="adj"/>
            </a:avLst>
          </a:prstGeom>
          <a:solidFill>
            <a:srgbClr val="714EA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000"/>
              <a:buFont typeface="Calibri"/>
              <a:buNone/>
            </a:pPr>
            <a:r>
              <a:rPr b="1" i="0" lang="en-US" sz="2000" u="none" cap="none" strike="noStrike">
                <a:solidFill>
                  <a:schemeClr val="lt1"/>
                </a:solidFill>
                <a:latin typeface="Calibri"/>
                <a:ea typeface="Calibri"/>
                <a:cs typeface="Calibri"/>
                <a:sym typeface="Calibri"/>
              </a:rPr>
              <a:t>pollev.com/cse390b</a:t>
            </a:r>
            <a:endParaRPr b="0" i="0" sz="1400" u="none" cap="none" strike="noStrike">
              <a:solidFill>
                <a:srgbClr val="000000"/>
              </a:solidFill>
              <a:latin typeface="Arial"/>
              <a:ea typeface="Arial"/>
              <a:cs typeface="Arial"/>
              <a:sym typeface="Arial"/>
            </a:endParaRPr>
          </a:p>
        </p:txBody>
      </p:sp>
      <p:sp>
        <p:nvSpPr>
          <p:cNvPr id="43" name="Google Shape;43;p7"/>
          <p:cNvSpPr txBox="1"/>
          <p:nvPr>
            <p:ph idx="1" type="body"/>
          </p:nvPr>
        </p:nvSpPr>
        <p:spPr>
          <a:xfrm>
            <a:off x="396875" y="1543855"/>
            <a:ext cx="8366125" cy="479027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44" name="Google Shape;44;p7"/>
          <p:cNvPicPr preferRelativeResize="0"/>
          <p:nvPr/>
        </p:nvPicPr>
        <p:blipFill rotWithShape="1">
          <a:blip r:embed="rId2">
            <a:alphaModFix/>
          </a:blip>
          <a:srcRect b="0" l="0" r="0" t="0"/>
          <a:stretch/>
        </p:blipFill>
        <p:spPr>
          <a:xfrm>
            <a:off x="266650" y="337100"/>
            <a:ext cx="3816475" cy="88672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45" name="Shape 45"/>
        <p:cNvGrpSpPr/>
        <p:nvPr/>
      </p:nvGrpSpPr>
      <p:grpSpPr>
        <a:xfrm>
          <a:off x="0" y="0"/>
          <a:ext cx="0" cy="0"/>
          <a:chOff x="0" y="0"/>
          <a:chExt cx="0" cy="0"/>
        </a:xfrm>
      </p:grpSpPr>
      <p:sp>
        <p:nvSpPr>
          <p:cNvPr id="46" name="Google Shape;46;p8"/>
          <p:cNvSpPr txBox="1"/>
          <p:nvPr>
            <p:ph type="title"/>
          </p:nvPr>
        </p:nvSpPr>
        <p:spPr>
          <a:xfrm>
            <a:off x="377540" y="423282"/>
            <a:ext cx="8388900" cy="762000"/>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3600"/>
              <a:buFont typeface="Calibri"/>
              <a:buNone/>
              <a:defRPr i="0">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 type="body"/>
          </p:nvPr>
        </p:nvSpPr>
        <p:spPr>
          <a:xfrm>
            <a:off x="457200" y="1577340"/>
            <a:ext cx="3977640" cy="400110"/>
          </a:xfrm>
          <a:prstGeom prst="rect">
            <a:avLst/>
          </a:prstGeom>
          <a:noFill/>
          <a:ln>
            <a:noFill/>
          </a:ln>
        </p:spPr>
        <p:txBody>
          <a:bodyPr anchorCtr="0" anchor="t" bIns="0" lIns="0" spcFirstLastPara="1" rIns="0" wrap="square" tIns="0">
            <a:no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8" name="Google Shape;48;p8"/>
          <p:cNvSpPr txBox="1"/>
          <p:nvPr>
            <p:ph idx="2" type="body"/>
          </p:nvPr>
        </p:nvSpPr>
        <p:spPr>
          <a:xfrm>
            <a:off x="4709160" y="1577340"/>
            <a:ext cx="3977640" cy="400110"/>
          </a:xfrm>
          <a:prstGeom prst="rect">
            <a:avLst/>
          </a:prstGeom>
          <a:noFill/>
          <a:ln>
            <a:noFill/>
          </a:ln>
        </p:spPr>
        <p:txBody>
          <a:bodyPr anchorCtr="0" anchor="t" bIns="0" lIns="0" spcFirstLastPara="1" rIns="0" wrap="square" tIns="0">
            <a:no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9" name="Google Shape;49;p8"/>
          <p:cNvSpPr txBox="1"/>
          <p:nvPr>
            <p:ph idx="12" type="sldNum"/>
          </p:nvPr>
        </p:nvSpPr>
        <p:spPr>
          <a:xfrm>
            <a:off x="8534400" y="6492875"/>
            <a:ext cx="609600" cy="365125"/>
          </a:xfrm>
          <a:prstGeom prst="rect">
            <a:avLst/>
          </a:prstGeom>
          <a:noFill/>
          <a:ln>
            <a:noFill/>
          </a:ln>
        </p:spPr>
        <p:txBody>
          <a:bodyPr anchorCtr="0" anchor="ctr" bIns="0" lIns="0" spcFirstLastPara="1" rIns="0" wrap="square" tIns="0">
            <a:noAutofit/>
          </a:bodyPr>
          <a:lstStyle>
            <a:lvl1pPr indent="0" lvl="0"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1pPr>
            <a:lvl2pPr indent="0" lvl="1"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2pPr>
            <a:lvl3pPr indent="0" lvl="2"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3pPr>
            <a:lvl4pPr indent="0" lvl="3"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4pPr>
            <a:lvl5pPr indent="0" lvl="4"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5pPr>
            <a:lvl6pPr indent="0" lvl="5"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6pPr>
            <a:lvl7pPr indent="0" lvl="6"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7pPr>
            <a:lvl8pPr indent="0" lvl="7"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8pPr>
            <a:lvl9pPr indent="0" lvl="8"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9pPr>
          </a:lstStyle>
          <a:p>
            <a:pPr indent="0" lvl="0" marL="9525" rtl="0" algn="ctr">
              <a:spcBef>
                <a:spcPts val="0"/>
              </a:spcBef>
              <a:spcAft>
                <a:spcPts val="0"/>
              </a:spcAft>
              <a:buNone/>
            </a:pPr>
            <a:r>
              <a:rPr lang="en-US"/>
              <a:t>Slide </a:t>
            </a: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2pPr>
            <a:lvl3pPr lvl="2"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3pPr>
            <a:lvl4pPr lvl="3"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4pPr>
            <a:lvl5pPr lvl="4"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5pPr>
            <a:lvl6pPr lvl="5"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6pPr>
            <a:lvl7pPr lvl="6"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7pPr>
            <a:lvl8pPr lvl="7"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8pPr>
            <a:lvl9pPr lvl="8"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9pPr>
          </a:lstStyle>
          <a:p/>
        </p:txBody>
      </p:sp>
      <p:sp>
        <p:nvSpPr>
          <p:cNvPr id="11" name="Google Shape;11;p1"/>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marR="0" rtl="0" algn="l">
              <a:lnSpc>
                <a:spcPct val="100000"/>
              </a:lnSpc>
              <a:spcBef>
                <a:spcPts val="520"/>
              </a:spcBef>
              <a:spcAft>
                <a:spcPts val="0"/>
              </a:spcAft>
              <a:buClr>
                <a:srgbClr val="4B2A85"/>
              </a:buClr>
              <a:buSzPts val="1560"/>
              <a:buFont typeface="Noto Sans Symbols"/>
              <a:buChar char="❖"/>
              <a:defRPr b="1" i="0" sz="2600" u="none" cap="none" strike="noStrike">
                <a:solidFill>
                  <a:schemeClr val="dk1"/>
                </a:solidFill>
                <a:latin typeface="Calibri"/>
                <a:ea typeface="Calibri"/>
                <a:cs typeface="Calibri"/>
                <a:sym typeface="Calibri"/>
              </a:defRPr>
            </a:lvl1pPr>
            <a:lvl2pPr indent="-382269" lvl="1" marL="914400" marR="0" rtl="0" algn="l">
              <a:lnSpc>
                <a:spcPct val="100000"/>
              </a:lnSpc>
              <a:spcBef>
                <a:spcPts val="440"/>
              </a:spcBef>
              <a:spcAft>
                <a:spcPts val="0"/>
              </a:spcAft>
              <a:buClr>
                <a:srgbClr val="4B2A85"/>
              </a:buClr>
              <a:buSzPts val="2420"/>
              <a:buFont typeface="Noto Sans Symbols"/>
              <a:buChar char="▪"/>
              <a:defRPr b="0" i="0" sz="2200" u="none" cap="none" strike="noStrike">
                <a:solidFill>
                  <a:schemeClr val="dk1"/>
                </a:solidFill>
                <a:latin typeface="Calibri"/>
                <a:ea typeface="Calibri"/>
                <a:cs typeface="Calibri"/>
                <a:sym typeface="Calibri"/>
              </a:defRPr>
            </a:lvl2pPr>
            <a:lvl3pPr indent="-330200" lvl="2" marL="1371600" marR="0" rtl="0" algn="l">
              <a:lnSpc>
                <a:spcPct val="100000"/>
              </a:lnSpc>
              <a:spcBef>
                <a:spcPts val="400"/>
              </a:spcBef>
              <a:spcAft>
                <a:spcPts val="0"/>
              </a:spcAft>
              <a:buClr>
                <a:srgbClr val="4B2A85"/>
              </a:buClr>
              <a:buSzPts val="1600"/>
              <a:buFont typeface="Arial"/>
              <a:buChar char="•"/>
              <a:defRPr b="0" i="0" sz="20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13" name="Google Shape;13;p1"/>
          <p:cNvSpPr/>
          <p:nvPr/>
        </p:nvSpPr>
        <p:spPr>
          <a:xfrm>
            <a:off x="0" y="0"/>
            <a:ext cx="9144000" cy="228600"/>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pic>
        <p:nvPicPr>
          <p:cNvPr id="14" name="Google Shape;14;p1"/>
          <p:cNvPicPr preferRelativeResize="0"/>
          <p:nvPr/>
        </p:nvPicPr>
        <p:blipFill rotWithShape="1">
          <a:blip r:embed="rId1">
            <a:alphaModFix/>
          </a:blip>
          <a:srcRect b="0" l="0" r="0" t="0"/>
          <a:stretch/>
        </p:blipFill>
        <p:spPr>
          <a:xfrm>
            <a:off x="26376" y="25342"/>
            <a:ext cx="2150721" cy="169037"/>
          </a:xfrm>
          <a:prstGeom prst="rect">
            <a:avLst/>
          </a:prstGeom>
          <a:noFill/>
          <a:ln>
            <a:noFill/>
          </a:ln>
        </p:spPr>
      </p:pic>
      <p:sp>
        <p:nvSpPr>
          <p:cNvPr id="15" name="Google Shape;15;p1"/>
          <p:cNvSpPr txBox="1"/>
          <p:nvPr/>
        </p:nvSpPr>
        <p:spPr>
          <a:xfrm>
            <a:off x="7412700" y="27425"/>
            <a:ext cx="1731300" cy="169200"/>
          </a:xfrm>
          <a:prstGeom prst="rect">
            <a:avLst/>
          </a:prstGeom>
          <a:noFill/>
          <a:ln>
            <a:noFill/>
          </a:ln>
        </p:spPr>
        <p:txBody>
          <a:bodyPr anchorCtr="0" anchor="ctr" bIns="0" lIns="91425" spcFirstLastPara="1" rIns="91425" wrap="square" tIns="0">
            <a:no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CSE 390B, </a:t>
            </a:r>
            <a:r>
              <a:rPr lang="en-US" sz="1100">
                <a:solidFill>
                  <a:schemeClr val="lt1"/>
                </a:solidFill>
                <a:latin typeface="Calibri"/>
                <a:ea typeface="Calibri"/>
                <a:cs typeface="Calibri"/>
                <a:sym typeface="Calibri"/>
              </a:rPr>
              <a:t>Spring 2021</a:t>
            </a:r>
            <a:endParaRPr b="0" i="0" sz="1100" u="none" cap="none" strike="noStrike">
              <a:solidFill>
                <a:schemeClr val="lt1"/>
              </a:solidFill>
              <a:latin typeface="Calibri"/>
              <a:ea typeface="Calibri"/>
              <a:cs typeface="Calibri"/>
              <a:sym typeface="Calibri"/>
            </a:endParaRPr>
          </a:p>
        </p:txBody>
      </p:sp>
      <p:sp>
        <p:nvSpPr>
          <p:cNvPr id="16" name="Google Shape;16;p1"/>
          <p:cNvSpPr txBox="1"/>
          <p:nvPr/>
        </p:nvSpPr>
        <p:spPr>
          <a:xfrm>
            <a:off x="2886136" y="27424"/>
            <a:ext cx="3387600" cy="169277"/>
          </a:xfrm>
          <a:prstGeom prst="rect">
            <a:avLst/>
          </a:prstGeom>
          <a:noFill/>
          <a:ln>
            <a:noFill/>
          </a:ln>
        </p:spPr>
        <p:txBody>
          <a:bodyPr anchorCtr="0" anchor="ctr" bIns="0" lIns="91425" spcFirstLastPara="1" rIns="91425"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L1</a:t>
            </a:r>
            <a:r>
              <a:rPr lang="en-US" sz="1100">
                <a:solidFill>
                  <a:schemeClr val="lt1"/>
                </a:solidFill>
                <a:latin typeface="Calibri"/>
                <a:ea typeface="Calibri"/>
                <a:cs typeface="Calibri"/>
                <a:sym typeface="Calibri"/>
              </a:rPr>
              <a:t>3</a:t>
            </a:r>
            <a:r>
              <a:rPr b="0" i="0" lang="en-US" sz="1100" u="none" cap="none" strike="noStrike">
                <a:solidFill>
                  <a:schemeClr val="lt1"/>
                </a:solidFill>
                <a:latin typeface="Calibri"/>
                <a:ea typeface="Calibri"/>
                <a:cs typeface="Calibri"/>
                <a:sym typeface="Calibri"/>
              </a:rPr>
              <a:t>: Midterm </a:t>
            </a:r>
            <a:r>
              <a:rPr lang="en-US" sz="1100">
                <a:solidFill>
                  <a:schemeClr val="lt1"/>
                </a:solidFill>
                <a:latin typeface="Calibri"/>
                <a:ea typeface="Calibri"/>
                <a:cs typeface="Calibri"/>
                <a:sym typeface="Calibri"/>
              </a:rPr>
              <a:t>Debrief &amp; Nand2Tetris Reflection</a:t>
            </a:r>
            <a:r>
              <a:rPr b="0" i="0" lang="en-US" sz="1100" u="none" cap="none" strike="noStrike">
                <a:solidFill>
                  <a:schemeClr val="lt1"/>
                </a:solidFill>
                <a:latin typeface="Calibri"/>
                <a:ea typeface="Calibri"/>
                <a:cs typeface="Calibri"/>
                <a:sym typeface="Calibri"/>
              </a:rPr>
              <a:t> </a:t>
            </a:r>
            <a:endParaRPr b="0" i="0" sz="1100" u="none" cap="none" strike="noStrike">
              <a:solidFill>
                <a:schemeClr val="lt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hyperlink" Target="https://www.washington.edu/counseling/resource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9"/>
          <p:cNvSpPr txBox="1"/>
          <p:nvPr>
            <p:ph type="ctrTitle"/>
          </p:nvPr>
        </p:nvSpPr>
        <p:spPr>
          <a:xfrm>
            <a:off x="685800" y="2043575"/>
            <a:ext cx="9055800" cy="1467300"/>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0"/>
              </a:spcBef>
              <a:spcAft>
                <a:spcPts val="0"/>
              </a:spcAft>
              <a:buSzPts val="1400"/>
              <a:buNone/>
            </a:pPr>
            <a:r>
              <a:rPr lang="en-US" sz="5600"/>
              <a:t>Mid-Quarter Retrospective </a:t>
            </a:r>
            <a:br>
              <a:rPr lang="en-US" sz="5600"/>
            </a:br>
            <a:r>
              <a:rPr lang="en-US" sz="5600"/>
              <a:t>&amp; Reflection</a:t>
            </a:r>
            <a:br>
              <a:rPr lang="en-US"/>
            </a:br>
            <a:br>
              <a:rPr lang="en-US"/>
            </a:br>
            <a:r>
              <a:rPr b="0" i="1" lang="en-US" sz="3000"/>
              <a:t> </a:t>
            </a:r>
            <a:endParaRPr b="0" i="1" sz="3000"/>
          </a:p>
        </p:txBody>
      </p:sp>
      <p:sp>
        <p:nvSpPr>
          <p:cNvPr id="55" name="Google Shape;55;p9"/>
          <p:cNvSpPr txBox="1"/>
          <p:nvPr>
            <p:ph idx="1" type="subTitle"/>
          </p:nvPr>
        </p:nvSpPr>
        <p:spPr>
          <a:xfrm>
            <a:off x="685800" y="5374529"/>
            <a:ext cx="7772400" cy="594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40"/>
              <a:buNone/>
            </a:pPr>
            <a:r>
              <a:rPr lang="en-US" sz="2400"/>
              <a:t>CSE 390B Midterm Debrief, Time Management Check-in, Nand2Tetris Reflection/Look Ahead</a:t>
            </a:r>
            <a:endParaRPr sz="2400"/>
          </a:p>
          <a:p>
            <a:pPr indent="0" lvl="0" marL="0" rtl="0" algn="l">
              <a:lnSpc>
                <a:spcPct val="100000"/>
              </a:lnSpc>
              <a:spcBef>
                <a:spcPts val="0"/>
              </a:spcBef>
              <a:spcAft>
                <a:spcPts val="0"/>
              </a:spcAft>
              <a:buSzPts val="1440"/>
              <a:buNone/>
            </a:pPr>
            <a:r>
              <a:t/>
            </a:r>
            <a:endParaRPr sz="1200"/>
          </a:p>
          <a:p>
            <a:pPr indent="0" lvl="0" marL="0" rtl="0" algn="l">
              <a:lnSpc>
                <a:spcPct val="100000"/>
              </a:lnSpc>
              <a:spcBef>
                <a:spcPts val="0"/>
              </a:spcBef>
              <a:spcAft>
                <a:spcPts val="0"/>
              </a:spcAft>
              <a:buSzPts val="1440"/>
              <a:buNone/>
            </a:pPr>
            <a:r>
              <a:rPr i="1" lang="en-US" sz="1200">
                <a:solidFill>
                  <a:srgbClr val="666666"/>
                </a:solidFill>
              </a:rPr>
              <a:t>Significant material adapted from www.nand2tetris.org. © Noam Nisan and Shimon Schocken.</a:t>
            </a:r>
            <a:endParaRPr i="1" sz="1200">
              <a:solidFill>
                <a:srgbClr val="666666"/>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8"/>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High level roadmap of various course topics. The purpose of the diagram is to show how all of the parts of the course connect. It is split into two parts, a software region and a hardware region.&#10;&#10;In the hardware region, the lowest building block is a Nand Gate, which is connected to basic logic gates, which are connected to the ALU, the PC, and Memory. The ALU and the PC connect to the CPU, and the CPU and memory connect to the computer.&#10;&#10;In between the hardware and software regions, we have the machine code, which serves as the bridge between hardware and software. It is both a hardware specification (i.e. what the hardware can do) and a software specification (i.e. how software can interact with the hardware).&#10;&#10;In the software region, machine code connects to assembly languages and operating systems. And on top of assembly languages, we have connections to intermediate and high level languages." id="130" name="Google Shape;130;p18" title="Roadmap of Course Topics"/>
          <p:cNvPicPr preferRelativeResize="0"/>
          <p:nvPr/>
        </p:nvPicPr>
        <p:blipFill>
          <a:blip r:embed="rId3">
            <a:alphaModFix/>
          </a:blip>
          <a:stretch>
            <a:fillRect/>
          </a:stretch>
        </p:blipFill>
        <p:spPr>
          <a:xfrm>
            <a:off x="76200" y="114300"/>
            <a:ext cx="8736300" cy="65522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9"/>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High level overview of software topics of the course. The lowest level software is machine code, which connects to assembly languages (examples include x86, ARM, RISC-V, and Hack) and operating systems (examples include Windows, Mac, Unix/Linux, Android, and Hack OS).&#10;&#10;Assembly languages connect to intermediate languages (Java byte code and Jack VM code are two examples) and high level languages (examples are Java, Python, C/C++, and Jack).&#10;&#10;Compilers translate one programming language to another, often translating from high level to intermediate level or assembly languages, or from intermediate level to assembly languages.&#10;&#10;Assemblers are the tool used to translate from assembly code to machine code." id="137" name="Google Shape;137;p19" title="High Level Course Software Overview"/>
          <p:cNvPicPr preferRelativeResize="0"/>
          <p:nvPr/>
        </p:nvPicPr>
        <p:blipFill>
          <a:blip r:embed="rId3">
            <a:alphaModFix/>
          </a:blip>
          <a:stretch>
            <a:fillRect/>
          </a:stretch>
        </p:blipFill>
        <p:spPr>
          <a:xfrm>
            <a:off x="152400" y="512250"/>
            <a:ext cx="8839201" cy="583349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0"/>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Agenda</a:t>
            </a:r>
            <a:endParaRPr/>
          </a:p>
        </p:txBody>
      </p:sp>
      <p:sp>
        <p:nvSpPr>
          <p:cNvPr id="144" name="Google Shape;144;p20"/>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b="1">
              <a:solidFill>
                <a:schemeClr val="hlink"/>
              </a:solidFill>
            </a:endParaRPr>
          </a:p>
          <a:p>
            <a:pPr indent="-342900" lvl="0" marL="342900" rtl="0" algn="l">
              <a:spcBef>
                <a:spcPts val="0"/>
              </a:spcBef>
              <a:spcAft>
                <a:spcPts val="0"/>
              </a:spcAft>
              <a:buClr>
                <a:srgbClr val="4B2A85"/>
              </a:buClr>
              <a:buSzPts val="1560"/>
              <a:buChar char="❖"/>
            </a:pPr>
            <a:r>
              <a:rPr lang="en-US"/>
              <a:t>Midterm Recap </a:t>
            </a:r>
            <a:endParaRPr/>
          </a:p>
          <a:p>
            <a:pPr indent="0" lvl="0" marL="457200" rtl="0" algn="l">
              <a:spcBef>
                <a:spcPts val="0"/>
              </a:spcBef>
              <a:spcAft>
                <a:spcPts val="0"/>
              </a:spcAft>
              <a:buClr>
                <a:schemeClr val="dk1"/>
              </a:buClr>
              <a:buSzPts val="1560"/>
              <a:buFont typeface="Arial"/>
              <a:buNone/>
            </a:pPr>
            <a:r>
              <a:t/>
            </a:r>
            <a:endParaRPr/>
          </a:p>
          <a:p>
            <a:pPr indent="-342900" lvl="0" marL="342900" rtl="0" algn="l">
              <a:spcBef>
                <a:spcPts val="0"/>
              </a:spcBef>
              <a:spcAft>
                <a:spcPts val="0"/>
              </a:spcAft>
              <a:buClr>
                <a:srgbClr val="4B2A85"/>
              </a:buClr>
              <a:buSzPts val="1560"/>
              <a:buChar char="❖"/>
            </a:pPr>
            <a:r>
              <a:rPr lang="en-US"/>
              <a:t>Revisiting Time Management </a:t>
            </a:r>
            <a:endParaRPr/>
          </a:p>
          <a:p>
            <a:pPr indent="0" lvl="0" marL="0" rtl="0" algn="l">
              <a:spcBef>
                <a:spcPts val="0"/>
              </a:spcBef>
              <a:spcAft>
                <a:spcPts val="0"/>
              </a:spcAft>
              <a:buClr>
                <a:schemeClr val="dk1"/>
              </a:buClr>
              <a:buSzPts val="1560"/>
              <a:buFont typeface="Arial"/>
              <a:buNone/>
            </a:pPr>
            <a:r>
              <a:t/>
            </a:r>
            <a:endParaRPr sz="2200"/>
          </a:p>
          <a:p>
            <a:pPr indent="-342900" lvl="0" marL="342900" rtl="0" algn="l">
              <a:spcBef>
                <a:spcPts val="0"/>
              </a:spcBef>
              <a:spcAft>
                <a:spcPts val="0"/>
              </a:spcAft>
              <a:buClr>
                <a:srgbClr val="4B2A85"/>
              </a:buClr>
              <a:buSzPts val="1560"/>
              <a:buChar char="❖"/>
            </a:pPr>
            <a:r>
              <a:rPr lang="en-US"/>
              <a:t>Where we’ve </a:t>
            </a:r>
            <a:r>
              <a:rPr lang="en-US" u="sng"/>
              <a:t>been</a:t>
            </a:r>
            <a:r>
              <a:rPr lang="en-US"/>
              <a:t>, where we’re </a:t>
            </a:r>
            <a:r>
              <a:rPr lang="en-US" u="sng"/>
              <a:t>at</a:t>
            </a:r>
            <a:r>
              <a:rPr lang="en-US"/>
              <a:t>, &amp; where we’re </a:t>
            </a:r>
            <a:r>
              <a:rPr lang="en-US" u="sng"/>
              <a:t>going</a:t>
            </a:r>
            <a:br>
              <a:rPr lang="en-US"/>
            </a:br>
            <a:endParaRPr/>
          </a:p>
          <a:p>
            <a:pPr indent="-342900" lvl="0" marL="342900" rtl="0" algn="l">
              <a:spcBef>
                <a:spcPts val="0"/>
              </a:spcBef>
              <a:spcAft>
                <a:spcPts val="0"/>
              </a:spcAft>
              <a:buClr>
                <a:srgbClr val="4B2A85"/>
              </a:buClr>
              <a:buSzPts val="1560"/>
              <a:buChar char="❖"/>
            </a:pPr>
            <a:r>
              <a:rPr b="1" lang="en-US">
                <a:solidFill>
                  <a:srgbClr val="4B2A85"/>
                </a:solidFill>
              </a:rPr>
              <a:t>Nand2Tetris Reflection/Look Ahead</a:t>
            </a:r>
            <a:endParaRPr b="1">
              <a:solidFill>
                <a:srgbClr val="4B2A85"/>
              </a:solidFill>
            </a:endParaRPr>
          </a:p>
          <a:p>
            <a:pPr indent="0" lvl="0" marL="0" rtl="0" algn="l">
              <a:spcBef>
                <a:spcPts val="0"/>
              </a:spcBef>
              <a:spcAft>
                <a:spcPts val="0"/>
              </a:spcAft>
              <a:buClr>
                <a:schemeClr val="dk1"/>
              </a:buClr>
              <a:buSzPts val="1560"/>
              <a:buFont typeface="Arial"/>
              <a:buNone/>
            </a:pPr>
            <a:r>
              <a:t/>
            </a:r>
            <a:endParaRPr sz="2200"/>
          </a:p>
          <a:p>
            <a:pPr indent="-243840" lvl="1" marL="800100" rtl="0" algn="l">
              <a:spcBef>
                <a:spcPts val="520"/>
              </a:spcBef>
              <a:spcAft>
                <a:spcPts val="0"/>
              </a:spcAft>
              <a:buClr>
                <a:schemeClr val="dk1"/>
              </a:buClr>
              <a:buSzPts val="1560"/>
              <a:buFont typeface="Arial"/>
              <a:buNone/>
            </a:pPr>
            <a:r>
              <a:t/>
            </a:r>
            <a:endParaRPr/>
          </a:p>
          <a:p>
            <a:pPr indent="0" lvl="0" marL="0" rtl="0" algn="l">
              <a:spcBef>
                <a:spcPts val="520"/>
              </a:spcBef>
              <a:spcAft>
                <a:spcPts val="0"/>
              </a:spcAft>
              <a:buNone/>
            </a:pPr>
            <a:r>
              <a:t/>
            </a:r>
            <a:endParaRPr/>
          </a:p>
        </p:txBody>
      </p:sp>
      <p:sp>
        <p:nvSpPr>
          <p:cNvPr id="145" name="Google Shape;145;p20"/>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1"/>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Bells and Whistles… Why Bother?</a:t>
            </a:r>
            <a:endParaRPr/>
          </a:p>
        </p:txBody>
      </p:sp>
      <p:sp>
        <p:nvSpPr>
          <p:cNvPr id="152" name="Google Shape;152;p21"/>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Tradeoff: Adding convenience for programmer makes it harder to build programming languages</a:t>
            </a:r>
            <a:endParaRPr/>
          </a:p>
          <a:p>
            <a:pPr indent="-382269" lvl="1" marL="914400" rtl="0" algn="l">
              <a:spcBef>
                <a:spcPts val="0"/>
              </a:spcBef>
              <a:spcAft>
                <a:spcPts val="0"/>
              </a:spcAft>
              <a:buSzPts val="2420"/>
              <a:buChar char="○"/>
            </a:pPr>
            <a:r>
              <a:rPr lang="en-US"/>
              <a:t>E.g. Removing symbols from Hack assembly would make Assembler much simpler, still possible to write all the same programs!</a:t>
            </a:r>
            <a:endParaRPr/>
          </a:p>
          <a:p>
            <a:pPr indent="-382269" lvl="1" marL="914400" rtl="0" algn="l">
              <a:spcBef>
                <a:spcPts val="0"/>
              </a:spcBef>
              <a:spcAft>
                <a:spcPts val="0"/>
              </a:spcAft>
              <a:buSzPts val="2420"/>
              <a:buChar char="○"/>
            </a:pPr>
            <a:r>
              <a:rPr lang="en-US"/>
              <a:t>But language would be far more annoying to use</a:t>
            </a:r>
            <a:endParaRPr b="1"/>
          </a:p>
        </p:txBody>
      </p:sp>
      <p:sp>
        <p:nvSpPr>
          <p:cNvPr id="153" name="Google Shape;153;p21"/>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2"/>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Bells and Whistles… Why Bother?</a:t>
            </a:r>
            <a:endParaRPr/>
          </a:p>
        </p:txBody>
      </p:sp>
      <p:sp>
        <p:nvSpPr>
          <p:cNvPr id="160" name="Google Shape;160;p22"/>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Clr>
                <a:schemeClr val="hlink"/>
              </a:buClr>
              <a:buSzPts val="1560"/>
              <a:buChar char="●"/>
            </a:pPr>
            <a:r>
              <a:rPr lang="en-US"/>
              <a:t>Tradeoff: Adding convenience for programmer makes it harder to build programming languages</a:t>
            </a:r>
            <a:endParaRPr/>
          </a:p>
          <a:p>
            <a:pPr indent="-382269" lvl="1" marL="914400" rtl="0" algn="l">
              <a:spcBef>
                <a:spcPts val="0"/>
              </a:spcBef>
              <a:spcAft>
                <a:spcPts val="0"/>
              </a:spcAft>
              <a:buClr>
                <a:schemeClr val="hlink"/>
              </a:buClr>
              <a:buSzPts val="2420"/>
              <a:buChar char="○"/>
            </a:pPr>
            <a:r>
              <a:rPr lang="en-US"/>
              <a:t>E.g. Removing symbols from Hack assembly would make Assembler much simpler, still possible to write all the same programs!</a:t>
            </a:r>
            <a:endParaRPr/>
          </a:p>
          <a:p>
            <a:pPr indent="-382269" lvl="1" marL="914400" rtl="0" algn="l">
              <a:spcBef>
                <a:spcPts val="0"/>
              </a:spcBef>
              <a:spcAft>
                <a:spcPts val="0"/>
              </a:spcAft>
              <a:buClr>
                <a:schemeClr val="hlink"/>
              </a:buClr>
              <a:buSzPts val="2420"/>
              <a:buChar char="○"/>
            </a:pPr>
            <a:r>
              <a:rPr lang="en-US"/>
              <a:t>But language would be far more annoying to use</a:t>
            </a:r>
            <a:endParaRPr/>
          </a:p>
          <a:p>
            <a:pPr indent="0" lvl="0" marL="0" rtl="0" algn="l">
              <a:spcBef>
                <a:spcPts val="520"/>
              </a:spcBef>
              <a:spcAft>
                <a:spcPts val="0"/>
              </a:spcAft>
              <a:buNone/>
            </a:pPr>
            <a:r>
              <a:t/>
            </a:r>
            <a:endParaRPr/>
          </a:p>
          <a:p>
            <a:pPr indent="-327660" lvl="0" marL="457200" rtl="0" algn="l">
              <a:spcBef>
                <a:spcPts val="520"/>
              </a:spcBef>
              <a:spcAft>
                <a:spcPts val="0"/>
              </a:spcAft>
              <a:buSzPts val="1560"/>
              <a:buChar char="●"/>
            </a:pPr>
            <a:r>
              <a:rPr b="1" lang="en-US"/>
              <a:t>Don’t underestimate the importance of convenience</a:t>
            </a:r>
            <a:r>
              <a:rPr lang="en-US"/>
              <a:t>!</a:t>
            </a:r>
            <a:endParaRPr/>
          </a:p>
          <a:p>
            <a:pPr indent="-382269" lvl="1" marL="914400" rtl="0" algn="l">
              <a:spcBef>
                <a:spcPts val="0"/>
              </a:spcBef>
              <a:spcAft>
                <a:spcPts val="0"/>
              </a:spcAft>
              <a:buSzPts val="2420"/>
              <a:buChar char="○"/>
            </a:pPr>
            <a:r>
              <a:rPr lang="en-US"/>
              <a:t>Put another way: adding these extra features makes programmers more </a:t>
            </a:r>
            <a:r>
              <a:rPr b="1" lang="en-US"/>
              <a:t>productive</a:t>
            </a:r>
            <a:endParaRPr b="1"/>
          </a:p>
          <a:p>
            <a:pPr indent="-382269" lvl="1" marL="914400" rtl="0" algn="l">
              <a:spcBef>
                <a:spcPts val="0"/>
              </a:spcBef>
              <a:spcAft>
                <a:spcPts val="0"/>
              </a:spcAft>
              <a:buSzPts val="2420"/>
              <a:buChar char="○"/>
            </a:pPr>
            <a:r>
              <a:rPr lang="en-US"/>
              <a:t>Language design can also reduce the number of bugs, some of which can have serious real-world consequences</a:t>
            </a:r>
            <a:endParaRPr/>
          </a:p>
        </p:txBody>
      </p:sp>
      <p:sp>
        <p:nvSpPr>
          <p:cNvPr id="161" name="Google Shape;161;p22"/>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3"/>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Bells and Whistles… Why Bother?</a:t>
            </a:r>
            <a:endParaRPr/>
          </a:p>
        </p:txBody>
      </p:sp>
      <p:sp>
        <p:nvSpPr>
          <p:cNvPr id="168" name="Google Shape;168;p23"/>
          <p:cNvSpPr txBox="1"/>
          <p:nvPr>
            <p:ph idx="1" type="body"/>
          </p:nvPr>
        </p:nvSpPr>
        <p:spPr>
          <a:xfrm>
            <a:off x="396875" y="1362075"/>
            <a:ext cx="8366100" cy="4971900"/>
          </a:xfrm>
          <a:prstGeom prst="rect">
            <a:avLst/>
          </a:prstGeom>
        </p:spPr>
        <p:txBody>
          <a:bodyPr anchorCtr="0" anchor="t" bIns="45700" lIns="91425" spcFirstLastPara="1" rIns="91425" wrap="square" tIns="45700">
            <a:normAutofit lnSpcReduction="20000"/>
          </a:bodyPr>
          <a:lstStyle/>
          <a:p>
            <a:pPr indent="-327660" lvl="0" marL="457200" rtl="0" algn="l">
              <a:spcBef>
                <a:spcPts val="520"/>
              </a:spcBef>
              <a:spcAft>
                <a:spcPts val="0"/>
              </a:spcAft>
              <a:buClr>
                <a:schemeClr val="hlink"/>
              </a:buClr>
              <a:buSzPts val="1560"/>
              <a:buChar char="●"/>
            </a:pPr>
            <a:r>
              <a:rPr lang="en-US"/>
              <a:t>Tradeoff: Adding convenience for programmer makes it harder to build programming languages</a:t>
            </a:r>
            <a:endParaRPr/>
          </a:p>
          <a:p>
            <a:pPr indent="-382269" lvl="1" marL="914400" rtl="0" algn="l">
              <a:spcBef>
                <a:spcPts val="0"/>
              </a:spcBef>
              <a:spcAft>
                <a:spcPts val="0"/>
              </a:spcAft>
              <a:buClr>
                <a:schemeClr val="hlink"/>
              </a:buClr>
              <a:buSzPts val="2420"/>
              <a:buChar char="○"/>
            </a:pPr>
            <a:r>
              <a:rPr lang="en-US"/>
              <a:t>E.g. Removing symbols from Hack assembly would make Assembler much simpler, still possible to write all the same programs!</a:t>
            </a:r>
            <a:endParaRPr/>
          </a:p>
          <a:p>
            <a:pPr indent="-382269" lvl="1" marL="914400" rtl="0" algn="l">
              <a:spcBef>
                <a:spcPts val="0"/>
              </a:spcBef>
              <a:spcAft>
                <a:spcPts val="0"/>
              </a:spcAft>
              <a:buClr>
                <a:schemeClr val="hlink"/>
              </a:buClr>
              <a:buSzPts val="2420"/>
              <a:buChar char="○"/>
            </a:pPr>
            <a:r>
              <a:rPr lang="en-US"/>
              <a:t>But language would be far more annoying to use</a:t>
            </a:r>
            <a:endParaRPr/>
          </a:p>
          <a:p>
            <a:pPr indent="0" lvl="0" marL="0" rtl="0" algn="l">
              <a:spcBef>
                <a:spcPts val="520"/>
              </a:spcBef>
              <a:spcAft>
                <a:spcPts val="0"/>
              </a:spcAft>
              <a:buNone/>
            </a:pPr>
            <a:r>
              <a:t/>
            </a:r>
            <a:endParaRPr/>
          </a:p>
          <a:p>
            <a:pPr indent="-327660" lvl="0" marL="457200" rtl="0" algn="l">
              <a:spcBef>
                <a:spcPts val="520"/>
              </a:spcBef>
              <a:spcAft>
                <a:spcPts val="0"/>
              </a:spcAft>
              <a:buSzPts val="1560"/>
              <a:buChar char="●"/>
            </a:pPr>
            <a:r>
              <a:rPr b="1" lang="en-US"/>
              <a:t>Don’t underestimate the importance of convenience</a:t>
            </a:r>
            <a:r>
              <a:rPr lang="en-US"/>
              <a:t>!</a:t>
            </a:r>
            <a:endParaRPr/>
          </a:p>
          <a:p>
            <a:pPr indent="-382269" lvl="1" marL="914400" rtl="0" algn="l">
              <a:spcBef>
                <a:spcPts val="0"/>
              </a:spcBef>
              <a:spcAft>
                <a:spcPts val="0"/>
              </a:spcAft>
              <a:buSzPts val="2420"/>
              <a:buChar char="○"/>
            </a:pPr>
            <a:r>
              <a:rPr lang="en-US"/>
              <a:t>Put another way: adding these extra features makes programmers more </a:t>
            </a:r>
            <a:r>
              <a:rPr b="1" lang="en-US"/>
              <a:t>productive</a:t>
            </a:r>
            <a:endParaRPr b="1"/>
          </a:p>
          <a:p>
            <a:pPr indent="-382269" lvl="1" marL="914400" rtl="0" algn="l">
              <a:spcBef>
                <a:spcPts val="0"/>
              </a:spcBef>
              <a:spcAft>
                <a:spcPts val="0"/>
              </a:spcAft>
              <a:buSzPts val="2420"/>
              <a:buChar char="○"/>
            </a:pPr>
            <a:r>
              <a:rPr lang="en-US"/>
              <a:t>Language design can also reduce the number of bugs, some of which can have serious consequences</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This is a general theme of programming language design!</a:t>
            </a:r>
            <a:endParaRPr/>
          </a:p>
        </p:txBody>
      </p:sp>
      <p:sp>
        <p:nvSpPr>
          <p:cNvPr id="169" name="Google Shape;169;p23"/>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4"/>
          <p:cNvSpPr/>
          <p:nvPr/>
        </p:nvSpPr>
        <p:spPr>
          <a:xfrm>
            <a:off x="2046850" y="5511875"/>
            <a:ext cx="1297800" cy="648900"/>
          </a:xfrm>
          <a:prstGeom prst="rightArrow">
            <a:avLst>
              <a:gd fmla="val 50000" name="adj1"/>
              <a:gd fmla="val 50000" name="adj2"/>
            </a:avLst>
          </a:prstGeom>
          <a:solidFill>
            <a:srgbClr val="99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24"/>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Bells and Whistles… Why Bother?</a:t>
            </a:r>
            <a:endParaRPr/>
          </a:p>
        </p:txBody>
      </p:sp>
      <p:sp>
        <p:nvSpPr>
          <p:cNvPr id="177" name="Google Shape;177;p24"/>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Example: HTTP (HyperText Transfer Protocol)</a:t>
            </a:r>
            <a:endParaRPr/>
          </a:p>
          <a:p>
            <a:pPr indent="-382269" lvl="1" marL="914400" rtl="0" algn="l">
              <a:spcBef>
                <a:spcPts val="0"/>
              </a:spcBef>
              <a:spcAft>
                <a:spcPts val="0"/>
              </a:spcAft>
              <a:buSzPts val="2420"/>
              <a:buChar char="○"/>
            </a:pPr>
            <a:r>
              <a:rPr lang="en-US"/>
              <a:t>Loading a website: (1) Browser sends HTTP request to Server, (2) Server sends HTTP response back with website data</a:t>
            </a:r>
            <a:endParaRPr/>
          </a:p>
        </p:txBody>
      </p:sp>
      <p:sp>
        <p:nvSpPr>
          <p:cNvPr id="178" name="Google Shape;178;p24"/>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79" name="Google Shape;179;p24"/>
          <p:cNvSpPr/>
          <p:nvPr/>
        </p:nvSpPr>
        <p:spPr>
          <a:xfrm>
            <a:off x="3216950" y="5043275"/>
            <a:ext cx="5264700" cy="1586100"/>
          </a:xfrm>
          <a:prstGeom prst="rect">
            <a:avLst/>
          </a:prstGeom>
          <a:solidFill>
            <a:srgbClr val="F3F3F3"/>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15000"/>
              </a:lnSpc>
              <a:spcBef>
                <a:spcPts val="520"/>
              </a:spcBef>
              <a:spcAft>
                <a:spcPts val="0"/>
              </a:spcAft>
              <a:buNone/>
            </a:pPr>
            <a:r>
              <a:rPr lang="en-US" sz="2600">
                <a:solidFill>
                  <a:schemeClr val="dk1"/>
                </a:solidFill>
                <a:latin typeface="Consolas"/>
                <a:ea typeface="Consolas"/>
                <a:cs typeface="Consolas"/>
                <a:sym typeface="Consolas"/>
              </a:rPr>
              <a:t>GET /midterm.pdf HTTP/1.1</a:t>
            </a:r>
            <a:br>
              <a:rPr lang="en-US" sz="2600">
                <a:solidFill>
                  <a:schemeClr val="dk1"/>
                </a:solidFill>
                <a:latin typeface="Consolas"/>
                <a:ea typeface="Consolas"/>
                <a:cs typeface="Consolas"/>
                <a:sym typeface="Consolas"/>
              </a:rPr>
            </a:br>
            <a:r>
              <a:rPr lang="en-US" sz="2600">
                <a:latin typeface="Consolas"/>
                <a:ea typeface="Consolas"/>
                <a:cs typeface="Consolas"/>
                <a:sym typeface="Consolas"/>
              </a:rPr>
              <a:t>Host: cs.washington.edu:80</a:t>
            </a:r>
            <a:endParaRPr sz="2600">
              <a:latin typeface="Consolas"/>
              <a:ea typeface="Consolas"/>
              <a:cs typeface="Consolas"/>
              <a:sym typeface="Consolas"/>
            </a:endParaRPr>
          </a:p>
          <a:p>
            <a:pPr indent="0" lvl="0" marL="0" rtl="0" algn="l">
              <a:lnSpc>
                <a:spcPct val="115000"/>
              </a:lnSpc>
              <a:spcBef>
                <a:spcPts val="0"/>
              </a:spcBef>
              <a:spcAft>
                <a:spcPts val="0"/>
              </a:spcAft>
              <a:buClr>
                <a:schemeClr val="dk1"/>
              </a:buClr>
              <a:buSzPts val="1100"/>
              <a:buFont typeface="Arial"/>
              <a:buNone/>
            </a:pPr>
            <a:r>
              <a:rPr lang="en-US" sz="2600">
                <a:latin typeface="Consolas"/>
                <a:ea typeface="Consolas"/>
                <a:cs typeface="Consolas"/>
                <a:sym typeface="Consolas"/>
              </a:rPr>
              <a:t>Connection: close</a:t>
            </a:r>
            <a:endParaRPr sz="2600">
              <a:latin typeface="Consolas"/>
              <a:ea typeface="Consolas"/>
              <a:cs typeface="Consolas"/>
              <a:sym typeface="Consolas"/>
            </a:endParaRPr>
          </a:p>
        </p:txBody>
      </p:sp>
      <p:pic>
        <p:nvPicPr>
          <p:cNvPr id="180" name="Google Shape;180;p24"/>
          <p:cNvPicPr preferRelativeResize="0"/>
          <p:nvPr/>
        </p:nvPicPr>
        <p:blipFill>
          <a:blip r:embed="rId3">
            <a:alphaModFix/>
          </a:blip>
          <a:stretch>
            <a:fillRect/>
          </a:stretch>
        </p:blipFill>
        <p:spPr>
          <a:xfrm>
            <a:off x="701050" y="5226725"/>
            <a:ext cx="1219200" cy="12192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5"/>
          <p:cNvSpPr/>
          <p:nvPr/>
        </p:nvSpPr>
        <p:spPr>
          <a:xfrm>
            <a:off x="2046850" y="5511875"/>
            <a:ext cx="1297800" cy="648900"/>
          </a:xfrm>
          <a:prstGeom prst="rightArrow">
            <a:avLst>
              <a:gd fmla="val 50000" name="adj1"/>
              <a:gd fmla="val 50000" name="adj2"/>
            </a:avLst>
          </a:prstGeom>
          <a:solidFill>
            <a:srgbClr val="99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25"/>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Bells and Whistles… Why Bother?</a:t>
            </a:r>
            <a:endParaRPr/>
          </a:p>
        </p:txBody>
      </p:sp>
      <p:sp>
        <p:nvSpPr>
          <p:cNvPr id="188" name="Google Shape;188;p25"/>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Example: HTTP (HyperText Transfer Protocol)</a:t>
            </a:r>
            <a:endParaRPr/>
          </a:p>
          <a:p>
            <a:pPr indent="-382269" lvl="1" marL="914400" rtl="0" algn="l">
              <a:spcBef>
                <a:spcPts val="0"/>
              </a:spcBef>
              <a:spcAft>
                <a:spcPts val="0"/>
              </a:spcAft>
              <a:buSzPts val="2420"/>
              <a:buChar char="○"/>
            </a:pPr>
            <a:r>
              <a:rPr lang="en-US"/>
              <a:t>Loading a website: (1) Browser sends HTTP request to Server, (2) Server sends HTTP response back with website data</a:t>
            </a:r>
            <a:endParaRPr/>
          </a:p>
          <a:p>
            <a:pPr indent="-327660" lvl="0" marL="457200" rtl="0" algn="l">
              <a:spcBef>
                <a:spcPts val="1000"/>
              </a:spcBef>
              <a:spcAft>
                <a:spcPts val="0"/>
              </a:spcAft>
              <a:buSzPts val="1560"/>
              <a:buChar char="●"/>
            </a:pPr>
            <a:r>
              <a:rPr lang="en-US"/>
              <a:t>Until 2015, every request was plain text!</a:t>
            </a:r>
            <a:endParaRPr/>
          </a:p>
          <a:p>
            <a:pPr indent="-382269" lvl="1" marL="914400" rtl="0" algn="l">
              <a:spcBef>
                <a:spcPts val="0"/>
              </a:spcBef>
              <a:spcAft>
                <a:spcPts val="0"/>
              </a:spcAft>
              <a:buSzPts val="2420"/>
              <a:buChar char="○"/>
            </a:pPr>
            <a:r>
              <a:rPr lang="en-US"/>
              <a:t>Request MUST have </a:t>
            </a:r>
            <a:r>
              <a:rPr lang="en-US">
                <a:solidFill>
                  <a:srgbClr val="E69138"/>
                </a:solidFill>
              </a:rPr>
              <a:t>hostname…</a:t>
            </a:r>
            <a:r>
              <a:rPr lang="en-US"/>
              <a:t> but MUST precede with “</a:t>
            </a:r>
            <a:r>
              <a:rPr lang="en-US">
                <a:solidFill>
                  <a:srgbClr val="3C78D8"/>
                </a:solidFill>
              </a:rPr>
              <a:t>Host:</a:t>
            </a:r>
            <a:r>
              <a:rPr lang="en-US"/>
              <a:t>”</a:t>
            </a:r>
            <a:endParaRPr/>
          </a:p>
          <a:p>
            <a:pPr indent="-382269" lvl="1" marL="914400" rtl="0" algn="l">
              <a:spcBef>
                <a:spcPts val="0"/>
              </a:spcBef>
              <a:spcAft>
                <a:spcPts val="0"/>
              </a:spcAft>
              <a:buSzPts val="2420"/>
              <a:buChar char="○"/>
            </a:pPr>
            <a:r>
              <a:rPr lang="en-US"/>
              <a:t>Connection can be “</a:t>
            </a:r>
            <a:r>
              <a:rPr lang="en-US">
                <a:solidFill>
                  <a:srgbClr val="CC0000"/>
                </a:solidFill>
              </a:rPr>
              <a:t>close</a:t>
            </a:r>
            <a:r>
              <a:rPr lang="en-US"/>
              <a:t>” or “</a:t>
            </a:r>
            <a:r>
              <a:rPr lang="en-US">
                <a:solidFill>
                  <a:srgbClr val="CC0000"/>
                </a:solidFill>
              </a:rPr>
              <a:t>keep-alive</a:t>
            </a:r>
            <a:r>
              <a:rPr lang="en-US"/>
              <a:t>”. Why not 0 or 1?</a:t>
            </a:r>
            <a:endParaRPr/>
          </a:p>
          <a:p>
            <a:pPr indent="0" lvl="0" marL="457200" rtl="0" algn="l">
              <a:spcBef>
                <a:spcPts val="1000"/>
              </a:spcBef>
              <a:spcAft>
                <a:spcPts val="0"/>
              </a:spcAft>
              <a:buNone/>
            </a:pPr>
            <a:r>
              <a:t/>
            </a:r>
            <a:endParaRPr/>
          </a:p>
        </p:txBody>
      </p:sp>
      <p:sp>
        <p:nvSpPr>
          <p:cNvPr id="189" name="Google Shape;189;p25"/>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90" name="Google Shape;190;p25"/>
          <p:cNvSpPr/>
          <p:nvPr/>
        </p:nvSpPr>
        <p:spPr>
          <a:xfrm>
            <a:off x="3216950" y="5043275"/>
            <a:ext cx="5264700" cy="1586100"/>
          </a:xfrm>
          <a:prstGeom prst="rect">
            <a:avLst/>
          </a:prstGeom>
          <a:solidFill>
            <a:srgbClr val="F3F3F3"/>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15000"/>
              </a:lnSpc>
              <a:spcBef>
                <a:spcPts val="520"/>
              </a:spcBef>
              <a:spcAft>
                <a:spcPts val="0"/>
              </a:spcAft>
              <a:buNone/>
            </a:pPr>
            <a:r>
              <a:rPr lang="en-US" sz="2600">
                <a:solidFill>
                  <a:schemeClr val="dk1"/>
                </a:solidFill>
                <a:latin typeface="Consolas"/>
                <a:ea typeface="Consolas"/>
                <a:cs typeface="Consolas"/>
                <a:sym typeface="Consolas"/>
              </a:rPr>
              <a:t>GET /midterm.pdf HTTP/1.1</a:t>
            </a:r>
            <a:br>
              <a:rPr lang="en-US" sz="2600">
                <a:solidFill>
                  <a:schemeClr val="dk1"/>
                </a:solidFill>
                <a:latin typeface="Consolas"/>
                <a:ea typeface="Consolas"/>
                <a:cs typeface="Consolas"/>
                <a:sym typeface="Consolas"/>
              </a:rPr>
            </a:br>
            <a:r>
              <a:rPr lang="en-US" sz="2600">
                <a:solidFill>
                  <a:srgbClr val="3D85C6"/>
                </a:solidFill>
                <a:latin typeface="Consolas"/>
                <a:ea typeface="Consolas"/>
                <a:cs typeface="Consolas"/>
                <a:sym typeface="Consolas"/>
              </a:rPr>
              <a:t>Host:</a:t>
            </a:r>
            <a:r>
              <a:rPr lang="en-US" sz="2600">
                <a:solidFill>
                  <a:schemeClr val="dk1"/>
                </a:solidFill>
                <a:latin typeface="Consolas"/>
                <a:ea typeface="Consolas"/>
                <a:cs typeface="Consolas"/>
                <a:sym typeface="Consolas"/>
              </a:rPr>
              <a:t> </a:t>
            </a:r>
            <a:r>
              <a:rPr lang="en-US" sz="2600">
                <a:solidFill>
                  <a:srgbClr val="E69138"/>
                </a:solidFill>
                <a:latin typeface="Consolas"/>
                <a:ea typeface="Consolas"/>
                <a:cs typeface="Consolas"/>
                <a:sym typeface="Consolas"/>
              </a:rPr>
              <a:t>cs.washington.edu:80</a:t>
            </a:r>
            <a:endParaRPr sz="2600">
              <a:solidFill>
                <a:srgbClr val="E69138"/>
              </a:solidFill>
              <a:latin typeface="Consolas"/>
              <a:ea typeface="Consolas"/>
              <a:cs typeface="Consolas"/>
              <a:sym typeface="Consolas"/>
            </a:endParaRPr>
          </a:p>
          <a:p>
            <a:pPr indent="0" lvl="0" marL="0" rtl="0" algn="l">
              <a:lnSpc>
                <a:spcPct val="115000"/>
              </a:lnSpc>
              <a:spcBef>
                <a:spcPts val="0"/>
              </a:spcBef>
              <a:spcAft>
                <a:spcPts val="0"/>
              </a:spcAft>
              <a:buNone/>
            </a:pPr>
            <a:r>
              <a:rPr lang="en-US" sz="2600">
                <a:solidFill>
                  <a:schemeClr val="dk1"/>
                </a:solidFill>
                <a:latin typeface="Consolas"/>
                <a:ea typeface="Consolas"/>
                <a:cs typeface="Consolas"/>
                <a:sym typeface="Consolas"/>
              </a:rPr>
              <a:t>Connection: </a:t>
            </a:r>
            <a:r>
              <a:rPr lang="en-US" sz="2600">
                <a:solidFill>
                  <a:srgbClr val="CC0000"/>
                </a:solidFill>
                <a:latin typeface="Consolas"/>
                <a:ea typeface="Consolas"/>
                <a:cs typeface="Consolas"/>
                <a:sym typeface="Consolas"/>
              </a:rPr>
              <a:t>close</a:t>
            </a:r>
            <a:endParaRPr sz="2600">
              <a:solidFill>
                <a:srgbClr val="CC0000"/>
              </a:solidFill>
              <a:latin typeface="Consolas"/>
              <a:ea typeface="Consolas"/>
              <a:cs typeface="Consolas"/>
              <a:sym typeface="Consolas"/>
            </a:endParaRPr>
          </a:p>
        </p:txBody>
      </p:sp>
      <p:pic>
        <p:nvPicPr>
          <p:cNvPr id="191" name="Google Shape;191;p25"/>
          <p:cNvPicPr preferRelativeResize="0"/>
          <p:nvPr/>
        </p:nvPicPr>
        <p:blipFill>
          <a:blip r:embed="rId3">
            <a:alphaModFix/>
          </a:blip>
          <a:stretch>
            <a:fillRect/>
          </a:stretch>
        </p:blipFill>
        <p:spPr>
          <a:xfrm>
            <a:off x="701050" y="5226725"/>
            <a:ext cx="1219200" cy="12192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6"/>
          <p:cNvSpPr/>
          <p:nvPr/>
        </p:nvSpPr>
        <p:spPr>
          <a:xfrm>
            <a:off x="2046850" y="5511875"/>
            <a:ext cx="1297800" cy="648900"/>
          </a:xfrm>
          <a:prstGeom prst="rightArrow">
            <a:avLst>
              <a:gd fmla="val 50000" name="adj1"/>
              <a:gd fmla="val 50000" name="adj2"/>
            </a:avLst>
          </a:prstGeom>
          <a:solidFill>
            <a:srgbClr val="99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6"/>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Bells and Whistles… Why Bother?</a:t>
            </a:r>
            <a:endParaRPr/>
          </a:p>
        </p:txBody>
      </p:sp>
      <p:sp>
        <p:nvSpPr>
          <p:cNvPr id="199" name="Google Shape;199;p26"/>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Example: HTTP (HyperText Transfer Protocol)</a:t>
            </a:r>
            <a:endParaRPr/>
          </a:p>
          <a:p>
            <a:pPr indent="-382269" lvl="1" marL="914400" rtl="0" algn="l">
              <a:spcBef>
                <a:spcPts val="0"/>
              </a:spcBef>
              <a:spcAft>
                <a:spcPts val="0"/>
              </a:spcAft>
              <a:buSzPts val="2420"/>
              <a:buChar char="○"/>
            </a:pPr>
            <a:r>
              <a:rPr lang="en-US"/>
              <a:t>Loading a website: (1) Browser sends HTTP request to Server, (2) Server sends HTTP response back with website data</a:t>
            </a:r>
            <a:endParaRPr/>
          </a:p>
          <a:p>
            <a:pPr indent="-327660" lvl="0" marL="457200" rtl="0" algn="l">
              <a:spcBef>
                <a:spcPts val="1000"/>
              </a:spcBef>
              <a:spcAft>
                <a:spcPts val="0"/>
              </a:spcAft>
              <a:buSzPts val="1560"/>
              <a:buChar char="●"/>
            </a:pPr>
            <a:r>
              <a:rPr lang="en-US"/>
              <a:t>Until 2015, every request was plain text!</a:t>
            </a:r>
            <a:endParaRPr/>
          </a:p>
          <a:p>
            <a:pPr indent="-382269" lvl="1" marL="914400" rtl="0" algn="l">
              <a:spcBef>
                <a:spcPts val="0"/>
              </a:spcBef>
              <a:spcAft>
                <a:spcPts val="0"/>
              </a:spcAft>
              <a:buSzPts val="2420"/>
              <a:buChar char="○"/>
            </a:pPr>
            <a:r>
              <a:rPr lang="en-US"/>
              <a:t>Request MUST have </a:t>
            </a:r>
            <a:r>
              <a:rPr lang="en-US">
                <a:solidFill>
                  <a:srgbClr val="E69138"/>
                </a:solidFill>
              </a:rPr>
              <a:t>hostname…</a:t>
            </a:r>
            <a:r>
              <a:rPr lang="en-US"/>
              <a:t> but MUST precede with “</a:t>
            </a:r>
            <a:r>
              <a:rPr lang="en-US">
                <a:solidFill>
                  <a:srgbClr val="3C78D8"/>
                </a:solidFill>
              </a:rPr>
              <a:t>Host:</a:t>
            </a:r>
            <a:r>
              <a:rPr lang="en-US"/>
              <a:t>”</a:t>
            </a:r>
            <a:endParaRPr/>
          </a:p>
          <a:p>
            <a:pPr indent="-382269" lvl="1" marL="914400" rtl="0" algn="l">
              <a:spcBef>
                <a:spcPts val="0"/>
              </a:spcBef>
              <a:spcAft>
                <a:spcPts val="0"/>
              </a:spcAft>
              <a:buSzPts val="2420"/>
              <a:buChar char="○"/>
            </a:pPr>
            <a:r>
              <a:rPr lang="en-US"/>
              <a:t>Connection can be “</a:t>
            </a:r>
            <a:r>
              <a:rPr lang="en-US">
                <a:solidFill>
                  <a:srgbClr val="CC0000"/>
                </a:solidFill>
              </a:rPr>
              <a:t>close</a:t>
            </a:r>
            <a:r>
              <a:rPr lang="en-US"/>
              <a:t>” or “</a:t>
            </a:r>
            <a:r>
              <a:rPr lang="en-US">
                <a:solidFill>
                  <a:srgbClr val="CC0000"/>
                </a:solidFill>
              </a:rPr>
              <a:t>keep-alive</a:t>
            </a:r>
            <a:r>
              <a:rPr lang="en-US"/>
              <a:t>”. Why not 0 or 1?</a:t>
            </a:r>
            <a:endParaRPr/>
          </a:p>
          <a:p>
            <a:pPr indent="-327660" lvl="0" marL="457200" rtl="0" algn="l">
              <a:spcBef>
                <a:spcPts val="1000"/>
              </a:spcBef>
              <a:spcAft>
                <a:spcPts val="0"/>
              </a:spcAft>
              <a:buSzPts val="1560"/>
              <a:buChar char="●"/>
            </a:pPr>
            <a:r>
              <a:rPr lang="en-US"/>
              <a:t>Inefficient, but easy for programmers to develop with/debug → </a:t>
            </a:r>
            <a:r>
              <a:rPr b="1" lang="en-US"/>
              <a:t>widespread adoption!</a:t>
            </a:r>
            <a:endParaRPr b="1"/>
          </a:p>
        </p:txBody>
      </p:sp>
      <p:sp>
        <p:nvSpPr>
          <p:cNvPr id="200" name="Google Shape;200;p26"/>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201" name="Google Shape;201;p26"/>
          <p:cNvSpPr/>
          <p:nvPr/>
        </p:nvSpPr>
        <p:spPr>
          <a:xfrm>
            <a:off x="3216950" y="5043275"/>
            <a:ext cx="5264700" cy="1586100"/>
          </a:xfrm>
          <a:prstGeom prst="rect">
            <a:avLst/>
          </a:prstGeom>
          <a:solidFill>
            <a:srgbClr val="F3F3F3"/>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15000"/>
              </a:lnSpc>
              <a:spcBef>
                <a:spcPts val="520"/>
              </a:spcBef>
              <a:spcAft>
                <a:spcPts val="0"/>
              </a:spcAft>
              <a:buNone/>
            </a:pPr>
            <a:r>
              <a:rPr lang="en-US" sz="2600">
                <a:solidFill>
                  <a:schemeClr val="dk1"/>
                </a:solidFill>
                <a:latin typeface="Consolas"/>
                <a:ea typeface="Consolas"/>
                <a:cs typeface="Consolas"/>
                <a:sym typeface="Consolas"/>
              </a:rPr>
              <a:t>GET /midterm.pdf HTTP/1.1</a:t>
            </a:r>
            <a:br>
              <a:rPr lang="en-US" sz="2600">
                <a:solidFill>
                  <a:schemeClr val="dk1"/>
                </a:solidFill>
                <a:latin typeface="Consolas"/>
                <a:ea typeface="Consolas"/>
                <a:cs typeface="Consolas"/>
                <a:sym typeface="Consolas"/>
              </a:rPr>
            </a:br>
            <a:r>
              <a:rPr lang="en-US" sz="2600">
                <a:solidFill>
                  <a:srgbClr val="3D85C6"/>
                </a:solidFill>
                <a:latin typeface="Consolas"/>
                <a:ea typeface="Consolas"/>
                <a:cs typeface="Consolas"/>
                <a:sym typeface="Consolas"/>
              </a:rPr>
              <a:t>Host:</a:t>
            </a:r>
            <a:r>
              <a:rPr lang="en-US" sz="2600">
                <a:solidFill>
                  <a:schemeClr val="dk1"/>
                </a:solidFill>
                <a:latin typeface="Consolas"/>
                <a:ea typeface="Consolas"/>
                <a:cs typeface="Consolas"/>
                <a:sym typeface="Consolas"/>
              </a:rPr>
              <a:t> </a:t>
            </a:r>
            <a:r>
              <a:rPr lang="en-US" sz="2600">
                <a:solidFill>
                  <a:srgbClr val="E69138"/>
                </a:solidFill>
                <a:latin typeface="Consolas"/>
                <a:ea typeface="Consolas"/>
                <a:cs typeface="Consolas"/>
                <a:sym typeface="Consolas"/>
              </a:rPr>
              <a:t>cs.washington.edu:80</a:t>
            </a:r>
            <a:endParaRPr sz="2600">
              <a:solidFill>
                <a:srgbClr val="E69138"/>
              </a:solidFill>
              <a:latin typeface="Consolas"/>
              <a:ea typeface="Consolas"/>
              <a:cs typeface="Consolas"/>
              <a:sym typeface="Consolas"/>
            </a:endParaRPr>
          </a:p>
          <a:p>
            <a:pPr indent="0" lvl="0" marL="0" rtl="0" algn="l">
              <a:lnSpc>
                <a:spcPct val="115000"/>
              </a:lnSpc>
              <a:spcBef>
                <a:spcPts val="0"/>
              </a:spcBef>
              <a:spcAft>
                <a:spcPts val="0"/>
              </a:spcAft>
              <a:buNone/>
            </a:pPr>
            <a:r>
              <a:rPr lang="en-US" sz="2600">
                <a:solidFill>
                  <a:schemeClr val="dk1"/>
                </a:solidFill>
                <a:latin typeface="Consolas"/>
                <a:ea typeface="Consolas"/>
                <a:cs typeface="Consolas"/>
                <a:sym typeface="Consolas"/>
              </a:rPr>
              <a:t>Connection: </a:t>
            </a:r>
            <a:r>
              <a:rPr lang="en-US" sz="2600">
                <a:solidFill>
                  <a:srgbClr val="CC0000"/>
                </a:solidFill>
                <a:latin typeface="Consolas"/>
                <a:ea typeface="Consolas"/>
                <a:cs typeface="Consolas"/>
                <a:sym typeface="Consolas"/>
              </a:rPr>
              <a:t>close</a:t>
            </a:r>
            <a:endParaRPr sz="2600">
              <a:solidFill>
                <a:srgbClr val="CC0000"/>
              </a:solidFill>
              <a:latin typeface="Consolas"/>
              <a:ea typeface="Consolas"/>
              <a:cs typeface="Consolas"/>
              <a:sym typeface="Consolas"/>
            </a:endParaRPr>
          </a:p>
        </p:txBody>
      </p:sp>
      <p:pic>
        <p:nvPicPr>
          <p:cNvPr id="202" name="Google Shape;202;p26"/>
          <p:cNvPicPr preferRelativeResize="0"/>
          <p:nvPr/>
        </p:nvPicPr>
        <p:blipFill>
          <a:blip r:embed="rId3">
            <a:alphaModFix/>
          </a:blip>
          <a:stretch>
            <a:fillRect/>
          </a:stretch>
        </p:blipFill>
        <p:spPr>
          <a:xfrm>
            <a:off x="701050" y="5226725"/>
            <a:ext cx="1219200" cy="12192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7"/>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Where We’ve Been: Hardware</a:t>
            </a:r>
            <a:endParaRPr/>
          </a:p>
        </p:txBody>
      </p:sp>
      <p:sp>
        <p:nvSpPr>
          <p:cNvPr id="209" name="Google Shape;209;p27"/>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The physical devices that execute instructions</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Made up of a combination of both combinational logic and sequential logic</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Takes our theoretical code and actually performs computations to make it “real”</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Uses </a:t>
            </a:r>
            <a:r>
              <a:rPr b="1" lang="en-US"/>
              <a:t>instructions</a:t>
            </a:r>
            <a:r>
              <a:rPr lang="en-US"/>
              <a:t> that are part of an </a:t>
            </a:r>
            <a:r>
              <a:rPr b="1" lang="en-US"/>
              <a:t>instruction set</a:t>
            </a:r>
            <a:r>
              <a:rPr lang="en-US"/>
              <a:t> to determine what computations it should perform</a:t>
            </a:r>
            <a:endParaRPr/>
          </a:p>
        </p:txBody>
      </p:sp>
      <p:sp>
        <p:nvSpPr>
          <p:cNvPr id="210" name="Google Shape;210;p27"/>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0"/>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Agenda</a:t>
            </a:r>
            <a:endParaRPr/>
          </a:p>
        </p:txBody>
      </p:sp>
      <p:sp>
        <p:nvSpPr>
          <p:cNvPr id="62" name="Google Shape;62;p10"/>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b="1">
              <a:solidFill>
                <a:schemeClr val="hlink"/>
              </a:solidFill>
            </a:endParaRPr>
          </a:p>
          <a:p>
            <a:pPr indent="-342900" lvl="0" marL="342900" rtl="0" algn="l">
              <a:spcBef>
                <a:spcPts val="0"/>
              </a:spcBef>
              <a:spcAft>
                <a:spcPts val="0"/>
              </a:spcAft>
              <a:buClr>
                <a:schemeClr val="hlink"/>
              </a:buClr>
              <a:buSzPts val="1560"/>
              <a:buChar char="❖"/>
            </a:pPr>
            <a:r>
              <a:rPr lang="en-US"/>
              <a:t>Midterm Recap </a:t>
            </a:r>
            <a:endParaRPr/>
          </a:p>
          <a:p>
            <a:pPr indent="0" lvl="0" marL="457200" rtl="0" algn="l">
              <a:spcBef>
                <a:spcPts val="0"/>
              </a:spcBef>
              <a:spcAft>
                <a:spcPts val="0"/>
              </a:spcAft>
              <a:buClr>
                <a:schemeClr val="dk1"/>
              </a:buClr>
              <a:buSzPts val="1560"/>
              <a:buFont typeface="Arial"/>
              <a:buNone/>
            </a:pPr>
            <a:r>
              <a:t/>
            </a:r>
            <a:endParaRPr/>
          </a:p>
          <a:p>
            <a:pPr indent="-342900" lvl="0" marL="342900" rtl="0" algn="l">
              <a:spcBef>
                <a:spcPts val="0"/>
              </a:spcBef>
              <a:spcAft>
                <a:spcPts val="0"/>
              </a:spcAft>
              <a:buClr>
                <a:schemeClr val="hlink"/>
              </a:buClr>
              <a:buSzPts val="1560"/>
              <a:buChar char="❖"/>
            </a:pPr>
            <a:r>
              <a:rPr lang="en-US"/>
              <a:t>Revisiting Time Management </a:t>
            </a:r>
            <a:endParaRPr/>
          </a:p>
          <a:p>
            <a:pPr indent="0" lvl="0" marL="0" rtl="0" algn="l">
              <a:spcBef>
                <a:spcPts val="0"/>
              </a:spcBef>
              <a:spcAft>
                <a:spcPts val="0"/>
              </a:spcAft>
              <a:buClr>
                <a:schemeClr val="dk1"/>
              </a:buClr>
              <a:buSzPts val="1560"/>
              <a:buFont typeface="Arial"/>
              <a:buNone/>
            </a:pPr>
            <a:r>
              <a:t/>
            </a:r>
            <a:endParaRPr sz="2200"/>
          </a:p>
          <a:p>
            <a:pPr indent="-342900" lvl="0" marL="342900" rtl="0" algn="l">
              <a:spcBef>
                <a:spcPts val="0"/>
              </a:spcBef>
              <a:spcAft>
                <a:spcPts val="0"/>
              </a:spcAft>
              <a:buClr>
                <a:schemeClr val="hlink"/>
              </a:buClr>
              <a:buSzPts val="1560"/>
              <a:buChar char="❖"/>
            </a:pPr>
            <a:r>
              <a:rPr lang="en-US"/>
              <a:t>Where we’ve </a:t>
            </a:r>
            <a:r>
              <a:rPr lang="en-US" u="sng"/>
              <a:t>been</a:t>
            </a:r>
            <a:r>
              <a:rPr lang="en-US"/>
              <a:t>, where we’re </a:t>
            </a:r>
            <a:r>
              <a:rPr lang="en-US" u="sng"/>
              <a:t>at</a:t>
            </a:r>
            <a:r>
              <a:rPr lang="en-US"/>
              <a:t>, &amp; where we’re </a:t>
            </a:r>
            <a:r>
              <a:rPr lang="en-US" u="sng"/>
              <a:t>going</a:t>
            </a:r>
            <a:br>
              <a:rPr lang="en-US"/>
            </a:br>
            <a:endParaRPr/>
          </a:p>
          <a:p>
            <a:pPr indent="-342900" lvl="0" marL="342900" rtl="0" algn="l">
              <a:spcBef>
                <a:spcPts val="0"/>
              </a:spcBef>
              <a:spcAft>
                <a:spcPts val="0"/>
              </a:spcAft>
              <a:buClr>
                <a:schemeClr val="hlink"/>
              </a:buClr>
              <a:buSzPts val="1560"/>
              <a:buChar char="❖"/>
            </a:pPr>
            <a:r>
              <a:rPr lang="en-US"/>
              <a:t>Nand2Tetris Reflection/Look Ahead</a:t>
            </a:r>
            <a:endParaRPr/>
          </a:p>
          <a:p>
            <a:pPr indent="0" lvl="0" marL="0" rtl="0" algn="l">
              <a:spcBef>
                <a:spcPts val="0"/>
              </a:spcBef>
              <a:spcAft>
                <a:spcPts val="0"/>
              </a:spcAft>
              <a:buClr>
                <a:schemeClr val="dk1"/>
              </a:buClr>
              <a:buSzPts val="1560"/>
              <a:buFont typeface="Arial"/>
              <a:buNone/>
            </a:pPr>
            <a:r>
              <a:t/>
            </a:r>
            <a:endParaRPr sz="2200"/>
          </a:p>
          <a:p>
            <a:pPr indent="-243840" lvl="1" marL="800100" rtl="0" algn="l">
              <a:spcBef>
                <a:spcPts val="520"/>
              </a:spcBef>
              <a:spcAft>
                <a:spcPts val="0"/>
              </a:spcAft>
              <a:buClr>
                <a:schemeClr val="dk1"/>
              </a:buClr>
              <a:buSzPts val="1560"/>
              <a:buFont typeface="Arial"/>
              <a:buNone/>
            </a:pPr>
            <a:r>
              <a:t/>
            </a:r>
            <a:endParaRPr/>
          </a:p>
          <a:p>
            <a:pPr indent="0" lvl="0" marL="0" rtl="0" algn="l">
              <a:spcBef>
                <a:spcPts val="520"/>
              </a:spcBef>
              <a:spcAft>
                <a:spcPts val="0"/>
              </a:spcAft>
              <a:buNone/>
            </a:pPr>
            <a:r>
              <a:t/>
            </a:r>
            <a:endParaRPr/>
          </a:p>
        </p:txBody>
      </p:sp>
      <p:sp>
        <p:nvSpPr>
          <p:cNvPr id="63" name="Google Shape;63;p10"/>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8"/>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Where We’ve Been: Machine Code</a:t>
            </a:r>
            <a:endParaRPr/>
          </a:p>
        </p:txBody>
      </p:sp>
      <p:sp>
        <p:nvSpPr>
          <p:cNvPr id="217" name="Google Shape;217;p28"/>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Binary instructions that tell the hardware what to execute</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Hardware interprets the binary to know what the instruction means</a:t>
            </a:r>
            <a:endParaRPr/>
          </a:p>
          <a:p>
            <a:pPr indent="-382269" lvl="1" marL="914400" rtl="0" algn="l">
              <a:spcBef>
                <a:spcPts val="0"/>
              </a:spcBef>
              <a:spcAft>
                <a:spcPts val="0"/>
              </a:spcAft>
              <a:buSzPts val="2420"/>
              <a:buChar char="○"/>
            </a:pPr>
            <a:r>
              <a:rPr lang="en-US"/>
              <a:t>Example: Our Hack instructions have 3 bits detailing where to store the result of a computation</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Really annoying to program in… hard to remember binary encoding, easy to introduce bugs, hard to find them, etc.</a:t>
            </a:r>
            <a:endParaRPr/>
          </a:p>
        </p:txBody>
      </p:sp>
      <p:sp>
        <p:nvSpPr>
          <p:cNvPr id="218" name="Google Shape;218;p28"/>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9"/>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Where We’ve Been: Assembly</a:t>
            </a:r>
            <a:endParaRPr/>
          </a:p>
        </p:txBody>
      </p:sp>
      <p:sp>
        <p:nvSpPr>
          <p:cNvPr id="225" name="Google Shape;225;p29"/>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Human readable format of machine code</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Each assembly </a:t>
            </a:r>
            <a:r>
              <a:rPr lang="en-US"/>
              <a:t>instruction</a:t>
            </a:r>
            <a:r>
              <a:rPr lang="en-US"/>
              <a:t> corresponds to exactly one binary instruction</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Adds some human-friendly features such as symbols and labels</a:t>
            </a:r>
            <a:endParaRPr/>
          </a:p>
          <a:p>
            <a:pPr indent="-382269" lvl="1" marL="914400" rtl="0" algn="l">
              <a:spcBef>
                <a:spcPts val="0"/>
              </a:spcBef>
              <a:spcAft>
                <a:spcPts val="0"/>
              </a:spcAft>
              <a:buSzPts val="2420"/>
              <a:buChar char="○"/>
            </a:pPr>
            <a:r>
              <a:rPr lang="en-US"/>
              <a:t>These aren’t represented explicitly in the machine code</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The </a:t>
            </a:r>
            <a:r>
              <a:rPr b="1" lang="en-US"/>
              <a:t>assembler</a:t>
            </a:r>
            <a:r>
              <a:rPr lang="en-US"/>
              <a:t> translates the human-readable assembly to binary machine code</a:t>
            </a:r>
            <a:endParaRPr/>
          </a:p>
        </p:txBody>
      </p:sp>
      <p:sp>
        <p:nvSpPr>
          <p:cNvPr id="226" name="Google Shape;226;p29"/>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0"/>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Where We Are Going: Compiler</a:t>
            </a:r>
            <a:endParaRPr/>
          </a:p>
        </p:txBody>
      </p:sp>
      <p:sp>
        <p:nvSpPr>
          <p:cNvPr id="233" name="Google Shape;233;p30"/>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Assembly is better to program in than machine code, but not as nice as a high level language like Java</a:t>
            </a:r>
            <a:endParaRPr/>
          </a:p>
          <a:p>
            <a:pPr indent="-382269" lvl="1" marL="914400" rtl="0" algn="l">
              <a:spcBef>
                <a:spcPts val="0"/>
              </a:spcBef>
              <a:spcAft>
                <a:spcPts val="0"/>
              </a:spcAft>
              <a:buSzPts val="2420"/>
              <a:buChar char="○"/>
            </a:pPr>
            <a:r>
              <a:rPr lang="en-US"/>
              <a:t>If statements and for loops are much nicer than jumps</a:t>
            </a:r>
            <a:r>
              <a:rPr lang="en-US"/>
              <a:t>...</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In order to program in a high level language like Java, need a tool to convert to assembly/machine code</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A </a:t>
            </a:r>
            <a:r>
              <a:rPr b="1" lang="en-US"/>
              <a:t>compiler</a:t>
            </a:r>
            <a:r>
              <a:rPr lang="en-US"/>
              <a:t> translates from one </a:t>
            </a:r>
            <a:r>
              <a:rPr lang="en-US"/>
              <a:t>programming</a:t>
            </a:r>
            <a:r>
              <a:rPr lang="en-US"/>
              <a:t> language to another (e.g. from Java to assembly code)</a:t>
            </a:r>
            <a:endParaRPr/>
          </a:p>
          <a:p>
            <a:pPr indent="-382269" lvl="1" marL="914400" rtl="0" algn="l">
              <a:spcBef>
                <a:spcPts val="0"/>
              </a:spcBef>
              <a:spcAft>
                <a:spcPts val="0"/>
              </a:spcAft>
              <a:buSzPts val="2420"/>
              <a:buChar char="○"/>
            </a:pPr>
            <a:r>
              <a:rPr lang="en-US"/>
              <a:t>Our next big topic - we will build part of one in Project 7! </a:t>
            </a:r>
            <a:endParaRPr/>
          </a:p>
        </p:txBody>
      </p:sp>
      <p:sp>
        <p:nvSpPr>
          <p:cNvPr id="234" name="Google Shape;234;p30"/>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1"/>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Reminders!</a:t>
            </a:r>
            <a:endParaRPr/>
          </a:p>
        </p:txBody>
      </p:sp>
      <p:sp>
        <p:nvSpPr>
          <p:cNvPr id="241" name="Google Shape;241;p31"/>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42900" lvl="0" marL="457200" rtl="0" algn="l">
              <a:spcBef>
                <a:spcPts val="520"/>
              </a:spcBef>
              <a:spcAft>
                <a:spcPts val="0"/>
              </a:spcAft>
              <a:buSzPts val="1800"/>
              <a:buChar char="❖"/>
            </a:pPr>
            <a:r>
              <a:rPr b="1" lang="en-US"/>
              <a:t>Eric &amp; Margot’s Office Hours</a:t>
            </a:r>
            <a:r>
              <a:rPr lang="en-US"/>
              <a:t> are happening right after class!</a:t>
            </a:r>
            <a:endParaRPr/>
          </a:p>
          <a:p>
            <a:pPr indent="0" lvl="0" marL="1371600" rtl="0" algn="l">
              <a:spcBef>
                <a:spcPts val="520"/>
              </a:spcBef>
              <a:spcAft>
                <a:spcPts val="0"/>
              </a:spcAft>
              <a:buNone/>
            </a:pPr>
            <a:r>
              <a:t/>
            </a:r>
            <a:endParaRPr/>
          </a:p>
          <a:p>
            <a:pPr indent="-342900" lvl="0" marL="457200" rtl="0" algn="l">
              <a:spcBef>
                <a:spcPts val="520"/>
              </a:spcBef>
              <a:spcAft>
                <a:spcPts val="0"/>
              </a:spcAft>
              <a:buSzPts val="1800"/>
              <a:buChar char="❖"/>
            </a:pPr>
            <a:r>
              <a:rPr b="1" lang="en-US"/>
              <a:t>Project 5 </a:t>
            </a:r>
            <a:r>
              <a:rPr lang="en-US"/>
              <a:t>due this Thursday 11:59PM PDT</a:t>
            </a:r>
            <a:endParaRPr/>
          </a:p>
          <a:p>
            <a:pPr indent="-320039" lvl="2" marL="1371600" rtl="0" algn="l">
              <a:spcBef>
                <a:spcPts val="0"/>
              </a:spcBef>
              <a:spcAft>
                <a:spcPts val="0"/>
              </a:spcAft>
              <a:buSzPts val="1440"/>
              <a:buChar char="■"/>
            </a:pPr>
            <a:r>
              <a:rPr lang="en-US" sz="2200"/>
              <a:t>Timed Mock Exam</a:t>
            </a:r>
            <a:endParaRPr sz="2200"/>
          </a:p>
          <a:p>
            <a:pPr indent="-320039" lvl="2" marL="1371600" rtl="0" algn="l">
              <a:spcBef>
                <a:spcPts val="0"/>
              </a:spcBef>
              <a:spcAft>
                <a:spcPts val="0"/>
              </a:spcAft>
              <a:buSzPts val="1440"/>
              <a:buChar char="■"/>
            </a:pPr>
            <a:r>
              <a:rPr lang="en-US" sz="2200"/>
              <a:t>Build a Computer!</a:t>
            </a:r>
            <a:endParaRPr sz="2200"/>
          </a:p>
          <a:p>
            <a:pPr indent="-320039" lvl="2" marL="1371600" rtl="0" algn="l">
              <a:spcBef>
                <a:spcPts val="0"/>
              </a:spcBef>
              <a:spcAft>
                <a:spcPts val="0"/>
              </a:spcAft>
              <a:buSzPts val="1440"/>
              <a:buChar char="■"/>
            </a:pPr>
            <a:r>
              <a:rPr lang="en-US" sz="2200"/>
              <a:t>Social Computing Reflection II</a:t>
            </a:r>
            <a:br>
              <a:rPr lang="en-US" sz="2200"/>
            </a:br>
            <a:endParaRPr sz="2200"/>
          </a:p>
          <a:p>
            <a:pPr indent="-342900" lvl="0" marL="457200" rtl="0" algn="l">
              <a:spcBef>
                <a:spcPts val="0"/>
              </a:spcBef>
              <a:spcAft>
                <a:spcPts val="0"/>
              </a:spcAft>
              <a:buSzPts val="1800"/>
              <a:buChar char="❖"/>
            </a:pPr>
            <a:r>
              <a:rPr b="1" lang="en-US" sz="2200"/>
              <a:t>Autumn 2021 registration</a:t>
            </a:r>
            <a:r>
              <a:rPr lang="en-US" sz="2200"/>
              <a:t> has started</a:t>
            </a:r>
            <a:br>
              <a:rPr lang="en-US" sz="2200"/>
            </a:br>
            <a:endParaRPr sz="2200"/>
          </a:p>
          <a:p>
            <a:pPr indent="-342900" lvl="0" marL="457200" rtl="0" algn="l">
              <a:spcBef>
                <a:spcPts val="0"/>
              </a:spcBef>
              <a:spcAft>
                <a:spcPts val="0"/>
              </a:spcAft>
              <a:buSzPts val="1800"/>
              <a:buFont typeface="Arial"/>
              <a:buChar char="❖"/>
            </a:pPr>
            <a:r>
              <a:rPr b="1" lang="en-US" sz="2200"/>
              <a:t>“Caring for myself is not self-indulgence, it is self-preservation…”</a:t>
            </a:r>
            <a:br>
              <a:rPr b="1" lang="en-US" sz="2200"/>
            </a:br>
            <a:r>
              <a:rPr lang="en-US" sz="2200"/>
              <a:t>	- Audre Lorde</a:t>
            </a:r>
            <a:endParaRPr sz="2200"/>
          </a:p>
          <a:p>
            <a:pPr indent="457200" lvl="0" marL="0" rtl="0" algn="l">
              <a:spcBef>
                <a:spcPts val="520"/>
              </a:spcBef>
              <a:spcAft>
                <a:spcPts val="0"/>
              </a:spcAft>
              <a:buNone/>
            </a:pPr>
            <a:r>
              <a:rPr lang="en-US" sz="2200" u="sng">
                <a:solidFill>
                  <a:schemeClr val="hlink"/>
                </a:solidFill>
                <a:hlinkClick r:id="rId3"/>
              </a:rPr>
              <a:t>https://www.washington.edu/counseling/resources/</a:t>
            </a:r>
            <a:endParaRPr sz="2200"/>
          </a:p>
          <a:p>
            <a:pPr indent="0" lvl="0" marL="0" rtl="0" algn="l">
              <a:spcBef>
                <a:spcPts val="520"/>
              </a:spcBef>
              <a:spcAft>
                <a:spcPts val="0"/>
              </a:spcAft>
              <a:buNone/>
            </a:pPr>
            <a:r>
              <a:t/>
            </a:r>
            <a:endParaRPr/>
          </a:p>
          <a:p>
            <a:pPr indent="0" lvl="0" marL="0" rtl="0" algn="l">
              <a:spcBef>
                <a:spcPts val="520"/>
              </a:spcBef>
              <a:spcAft>
                <a:spcPts val="0"/>
              </a:spcAft>
              <a:buNone/>
            </a:pPr>
            <a:r>
              <a:t/>
            </a:r>
            <a:endParaRPr/>
          </a:p>
        </p:txBody>
      </p:sp>
      <p:sp>
        <p:nvSpPr>
          <p:cNvPr id="242" name="Google Shape;242;p31"/>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1"/>
          <p:cNvSpPr txBox="1"/>
          <p:nvPr>
            <p:ph type="title"/>
          </p:nvPr>
        </p:nvSpPr>
        <p:spPr>
          <a:xfrm>
            <a:off x="369462" y="2795987"/>
            <a:ext cx="8405100" cy="762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Midterm Overview</a:t>
            </a:r>
            <a:endParaRPr/>
          </a:p>
        </p:txBody>
      </p:sp>
      <p:sp>
        <p:nvSpPr>
          <p:cNvPr id="70" name="Google Shape;70;p11"/>
          <p:cNvSpPr txBox="1"/>
          <p:nvPr>
            <p:ph idx="12" type="sldNum"/>
          </p:nvPr>
        </p:nvSpPr>
        <p:spPr>
          <a:xfrm>
            <a:off x="8534400" y="6492875"/>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2"/>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 Few Midterm Notes</a:t>
            </a:r>
            <a:endParaRPr/>
          </a:p>
        </p:txBody>
      </p:sp>
      <p:sp>
        <p:nvSpPr>
          <p:cNvPr id="77" name="Google Shape;77;p12"/>
          <p:cNvSpPr txBox="1"/>
          <p:nvPr>
            <p:ph idx="1" type="body"/>
          </p:nvPr>
        </p:nvSpPr>
        <p:spPr>
          <a:xfrm>
            <a:off x="396875" y="1362075"/>
            <a:ext cx="8366100" cy="4971900"/>
          </a:xfrm>
          <a:prstGeom prst="rect">
            <a:avLst/>
          </a:prstGeom>
        </p:spPr>
        <p:txBody>
          <a:bodyPr anchorCtr="0" anchor="t" bIns="45700" lIns="91425" spcFirstLastPara="1" rIns="91425" wrap="square" tIns="45700">
            <a:normAutofit/>
          </a:bodyPr>
          <a:lstStyle/>
          <a:p>
            <a:pPr indent="-327660" lvl="0" marL="457200" rtl="0" algn="l">
              <a:spcBef>
                <a:spcPts val="520"/>
              </a:spcBef>
              <a:spcAft>
                <a:spcPts val="0"/>
              </a:spcAft>
              <a:buSzPts val="1560"/>
              <a:buChar char="●"/>
            </a:pPr>
            <a:r>
              <a:rPr lang="en-US"/>
              <a:t>Overall awesome work!</a:t>
            </a:r>
            <a:endParaRPr/>
          </a:p>
          <a:p>
            <a:pPr indent="0" lvl="0" marL="0" rtl="0" algn="l">
              <a:spcBef>
                <a:spcPts val="520"/>
              </a:spcBef>
              <a:spcAft>
                <a:spcPts val="0"/>
              </a:spcAft>
              <a:buNone/>
            </a:pPr>
            <a:r>
              <a:t/>
            </a:r>
            <a:endParaRPr/>
          </a:p>
          <a:p>
            <a:pPr indent="-327660" lvl="0" marL="457200" rtl="0" algn="l">
              <a:spcBef>
                <a:spcPts val="520"/>
              </a:spcBef>
              <a:spcAft>
                <a:spcPts val="0"/>
              </a:spcAft>
              <a:buSzPts val="1560"/>
              <a:buChar char="●"/>
            </a:pPr>
            <a:r>
              <a:rPr lang="en-US"/>
              <a:t>For almost all questions everyone seemed to understand the general idea/start in the right direction</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Figuring out the details was where most of the mistakes were made</a:t>
            </a:r>
            <a:endParaRPr/>
          </a:p>
          <a:p>
            <a:pPr indent="-382269" lvl="1" marL="914400" rtl="0" algn="l">
              <a:spcBef>
                <a:spcPts val="0"/>
              </a:spcBef>
              <a:spcAft>
                <a:spcPts val="0"/>
              </a:spcAft>
              <a:buSzPts val="2420"/>
              <a:buChar char="○"/>
            </a:pPr>
            <a:r>
              <a:rPr lang="en-US"/>
              <a:t>Likely this is a product of the time pressure?</a:t>
            </a:r>
            <a:endParaRPr/>
          </a:p>
        </p:txBody>
      </p:sp>
      <p:sp>
        <p:nvSpPr>
          <p:cNvPr id="78" name="Google Shape;78;p12"/>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 Few More Midterm Notes</a:t>
            </a:r>
            <a:endParaRPr/>
          </a:p>
        </p:txBody>
      </p:sp>
      <p:sp>
        <p:nvSpPr>
          <p:cNvPr id="85" name="Google Shape;85;p13"/>
          <p:cNvSpPr txBox="1"/>
          <p:nvPr>
            <p:ph idx="1" type="body"/>
          </p:nvPr>
        </p:nvSpPr>
        <p:spPr>
          <a:xfrm>
            <a:off x="396875" y="1362075"/>
            <a:ext cx="8366100" cy="4971900"/>
          </a:xfrm>
          <a:prstGeom prst="rect">
            <a:avLst/>
          </a:prstGeom>
        </p:spPr>
        <p:txBody>
          <a:bodyPr anchorCtr="0" anchor="t" bIns="45700" lIns="91425" spcFirstLastPara="1" rIns="91425" wrap="square" tIns="45700">
            <a:normAutofit/>
          </a:bodyPr>
          <a:lstStyle/>
          <a:p>
            <a:pPr indent="-327660" lvl="0" marL="457200" rtl="0" algn="l">
              <a:spcBef>
                <a:spcPts val="520"/>
              </a:spcBef>
              <a:spcAft>
                <a:spcPts val="0"/>
              </a:spcAft>
              <a:buSzPts val="1560"/>
              <a:buChar char="●"/>
            </a:pPr>
            <a:r>
              <a:rPr lang="en-US"/>
              <a:t>If you think a problem was graded unfairly or wrong, submit a regrade request in Gradescope!</a:t>
            </a:r>
            <a:endParaRPr/>
          </a:p>
          <a:p>
            <a:pPr indent="-382269" lvl="1" marL="914400" rtl="0" algn="l">
              <a:spcBef>
                <a:spcPts val="0"/>
              </a:spcBef>
              <a:spcAft>
                <a:spcPts val="0"/>
              </a:spcAft>
              <a:buSzPts val="2420"/>
              <a:buChar char="○"/>
            </a:pPr>
            <a:r>
              <a:rPr lang="en-US"/>
              <a:t>Don’t be too scared to do so; this is a great learning opportunity both for you and me!</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If you are unhappy with your score, you will have a chance to get points back w/midterm corrections as part of project 6 </a:t>
            </a:r>
            <a:endParaRPr/>
          </a:p>
        </p:txBody>
      </p:sp>
      <p:sp>
        <p:nvSpPr>
          <p:cNvPr id="86" name="Google Shape;86;p13"/>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Agenda</a:t>
            </a:r>
            <a:endParaRPr/>
          </a:p>
        </p:txBody>
      </p:sp>
      <p:sp>
        <p:nvSpPr>
          <p:cNvPr id="93" name="Google Shape;93;p14"/>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b="1">
              <a:solidFill>
                <a:schemeClr val="hlink"/>
              </a:solidFill>
            </a:endParaRPr>
          </a:p>
          <a:p>
            <a:pPr indent="-342900" lvl="0" marL="342900" rtl="0" algn="l">
              <a:spcBef>
                <a:spcPts val="0"/>
              </a:spcBef>
              <a:spcAft>
                <a:spcPts val="0"/>
              </a:spcAft>
              <a:buClr>
                <a:schemeClr val="hlink"/>
              </a:buClr>
              <a:buSzPts val="1560"/>
              <a:buChar char="❖"/>
            </a:pPr>
            <a:r>
              <a:rPr lang="en-US"/>
              <a:t>Midterm Recap </a:t>
            </a:r>
            <a:endParaRPr/>
          </a:p>
          <a:p>
            <a:pPr indent="0" lvl="0" marL="457200" rtl="0" algn="l">
              <a:spcBef>
                <a:spcPts val="0"/>
              </a:spcBef>
              <a:spcAft>
                <a:spcPts val="0"/>
              </a:spcAft>
              <a:buClr>
                <a:schemeClr val="dk1"/>
              </a:buClr>
              <a:buSzPts val="1560"/>
              <a:buFont typeface="Arial"/>
              <a:buNone/>
            </a:pPr>
            <a:r>
              <a:t/>
            </a:r>
            <a:endParaRPr/>
          </a:p>
          <a:p>
            <a:pPr indent="-342900" lvl="0" marL="342900" rtl="0" algn="l">
              <a:spcBef>
                <a:spcPts val="0"/>
              </a:spcBef>
              <a:spcAft>
                <a:spcPts val="0"/>
              </a:spcAft>
              <a:buClr>
                <a:srgbClr val="4B2A85"/>
              </a:buClr>
              <a:buSzPts val="1560"/>
              <a:buChar char="❖"/>
            </a:pPr>
            <a:r>
              <a:rPr b="1" lang="en-US">
                <a:solidFill>
                  <a:srgbClr val="4B2A85"/>
                </a:solidFill>
              </a:rPr>
              <a:t>Revisiting Time Management </a:t>
            </a:r>
            <a:endParaRPr b="1">
              <a:solidFill>
                <a:srgbClr val="4B2A85"/>
              </a:solidFill>
            </a:endParaRPr>
          </a:p>
          <a:p>
            <a:pPr indent="0" lvl="0" marL="0" rtl="0" algn="l">
              <a:spcBef>
                <a:spcPts val="0"/>
              </a:spcBef>
              <a:spcAft>
                <a:spcPts val="0"/>
              </a:spcAft>
              <a:buClr>
                <a:schemeClr val="dk1"/>
              </a:buClr>
              <a:buSzPts val="1560"/>
              <a:buFont typeface="Arial"/>
              <a:buNone/>
            </a:pPr>
            <a:r>
              <a:t/>
            </a:r>
            <a:endParaRPr sz="2200"/>
          </a:p>
          <a:p>
            <a:pPr indent="-342900" lvl="0" marL="342900" rtl="0" algn="l">
              <a:spcBef>
                <a:spcPts val="0"/>
              </a:spcBef>
              <a:spcAft>
                <a:spcPts val="0"/>
              </a:spcAft>
              <a:buClr>
                <a:schemeClr val="hlink"/>
              </a:buClr>
              <a:buSzPts val="1560"/>
              <a:buChar char="❖"/>
            </a:pPr>
            <a:r>
              <a:rPr lang="en-US"/>
              <a:t>Where we’ve </a:t>
            </a:r>
            <a:r>
              <a:rPr lang="en-US" u="sng"/>
              <a:t>been</a:t>
            </a:r>
            <a:r>
              <a:rPr lang="en-US"/>
              <a:t>, where we’re </a:t>
            </a:r>
            <a:r>
              <a:rPr lang="en-US" u="sng"/>
              <a:t>at</a:t>
            </a:r>
            <a:r>
              <a:rPr lang="en-US"/>
              <a:t>, &amp; where we’re </a:t>
            </a:r>
            <a:r>
              <a:rPr lang="en-US" u="sng"/>
              <a:t>going</a:t>
            </a:r>
            <a:br>
              <a:rPr lang="en-US"/>
            </a:br>
            <a:endParaRPr/>
          </a:p>
          <a:p>
            <a:pPr indent="-342900" lvl="0" marL="342900" rtl="0" algn="l">
              <a:spcBef>
                <a:spcPts val="0"/>
              </a:spcBef>
              <a:spcAft>
                <a:spcPts val="0"/>
              </a:spcAft>
              <a:buClr>
                <a:schemeClr val="hlink"/>
              </a:buClr>
              <a:buSzPts val="1560"/>
              <a:buChar char="❖"/>
            </a:pPr>
            <a:r>
              <a:rPr lang="en-US"/>
              <a:t>Nand2Tetris Reflection/Look Ahead</a:t>
            </a:r>
            <a:endParaRPr/>
          </a:p>
          <a:p>
            <a:pPr indent="0" lvl="0" marL="0" rtl="0" algn="l">
              <a:spcBef>
                <a:spcPts val="0"/>
              </a:spcBef>
              <a:spcAft>
                <a:spcPts val="0"/>
              </a:spcAft>
              <a:buClr>
                <a:schemeClr val="dk1"/>
              </a:buClr>
              <a:buSzPts val="1560"/>
              <a:buFont typeface="Arial"/>
              <a:buNone/>
            </a:pPr>
            <a:r>
              <a:t/>
            </a:r>
            <a:endParaRPr sz="2200"/>
          </a:p>
          <a:p>
            <a:pPr indent="-243840" lvl="1" marL="800100" rtl="0" algn="l">
              <a:spcBef>
                <a:spcPts val="520"/>
              </a:spcBef>
              <a:spcAft>
                <a:spcPts val="0"/>
              </a:spcAft>
              <a:buClr>
                <a:schemeClr val="dk1"/>
              </a:buClr>
              <a:buSzPts val="1560"/>
              <a:buFont typeface="Arial"/>
              <a:buNone/>
            </a:pPr>
            <a:r>
              <a:t/>
            </a:r>
            <a:endParaRPr/>
          </a:p>
          <a:p>
            <a:pPr indent="0" lvl="0" marL="0" rtl="0" algn="l">
              <a:spcBef>
                <a:spcPts val="520"/>
              </a:spcBef>
              <a:spcAft>
                <a:spcPts val="0"/>
              </a:spcAft>
              <a:buNone/>
            </a:pPr>
            <a:r>
              <a:t/>
            </a:r>
            <a:endParaRPr/>
          </a:p>
        </p:txBody>
      </p:sp>
      <p:sp>
        <p:nvSpPr>
          <p:cNvPr id="94" name="Google Shape;94;p14"/>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5"/>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Time Management Revisited</a:t>
            </a:r>
            <a:endParaRPr/>
          </a:p>
        </p:txBody>
      </p:sp>
      <p:sp>
        <p:nvSpPr>
          <p:cNvPr id="101" name="Google Shape;101;p15"/>
          <p:cNvSpPr txBox="1"/>
          <p:nvPr>
            <p:ph idx="1" type="body"/>
          </p:nvPr>
        </p:nvSpPr>
        <p:spPr>
          <a:xfrm>
            <a:off x="396875" y="1362075"/>
            <a:ext cx="5019300" cy="49719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lang="en-US" sz="2000"/>
              <a:t>Identify which </a:t>
            </a:r>
            <a:r>
              <a:rPr b="1" lang="en-US" sz="2000"/>
              <a:t>time management interval</a:t>
            </a:r>
            <a:r>
              <a:rPr lang="en-US" sz="2000"/>
              <a:t> (quarter, week, day, length of project) you feel you’ve improved your time management skills in the most and why? Which area(s) do you still want to improve in? </a:t>
            </a:r>
            <a:br>
              <a:rPr lang="en-US" sz="2000"/>
            </a:br>
            <a:r>
              <a:rPr lang="en-US" sz="2000"/>
              <a:t>Try to be as specific as possible.</a:t>
            </a:r>
            <a:endParaRPr sz="2000"/>
          </a:p>
          <a:p>
            <a:pPr indent="0" lvl="0" marL="0" rtl="0" algn="l">
              <a:spcBef>
                <a:spcPts val="0"/>
              </a:spcBef>
              <a:spcAft>
                <a:spcPts val="0"/>
              </a:spcAft>
              <a:buNone/>
            </a:pPr>
            <a:r>
              <a:t/>
            </a:r>
            <a:endParaRPr sz="2000"/>
          </a:p>
          <a:p>
            <a:pPr indent="0" lvl="0" marL="0" rtl="0" algn="ctr">
              <a:spcBef>
                <a:spcPts val="0"/>
              </a:spcBef>
              <a:spcAft>
                <a:spcPts val="0"/>
              </a:spcAft>
              <a:buNone/>
            </a:pPr>
            <a:r>
              <a:rPr lang="en-US" sz="2000"/>
              <a:t>What are specific time management strategies that you think would be helpful but have yet to regularly practice? </a:t>
            </a:r>
            <a:br>
              <a:rPr lang="en-US" sz="2000"/>
            </a:br>
            <a:br>
              <a:rPr lang="en-US" sz="2000"/>
            </a:br>
            <a:r>
              <a:rPr b="1" i="1" lang="en-US" sz="2000"/>
              <a:t>What are some ways for you to shift from thinking/knowing a practice could be helpful to actually implementing that practice?</a:t>
            </a:r>
            <a:endParaRPr b="1" i="1" sz="2000"/>
          </a:p>
          <a:p>
            <a:pPr indent="0" lvl="0" marL="0" rtl="0" algn="l">
              <a:spcBef>
                <a:spcPts val="0"/>
              </a:spcBef>
              <a:spcAft>
                <a:spcPts val="0"/>
              </a:spcAft>
              <a:buClr>
                <a:schemeClr val="dk1"/>
              </a:buClr>
              <a:buSzPts val="1560"/>
              <a:buFont typeface="Arial"/>
              <a:buNone/>
            </a:pPr>
            <a:r>
              <a:t/>
            </a:r>
            <a:endParaRPr sz="2000"/>
          </a:p>
          <a:p>
            <a:pPr indent="-243840" lvl="1" marL="800100" rtl="0" algn="l">
              <a:spcBef>
                <a:spcPts val="520"/>
              </a:spcBef>
              <a:spcAft>
                <a:spcPts val="0"/>
              </a:spcAft>
              <a:buClr>
                <a:schemeClr val="dk1"/>
              </a:buClr>
              <a:buSzPts val="1560"/>
              <a:buFont typeface="Arial"/>
              <a:buNone/>
            </a:pPr>
            <a:r>
              <a:t/>
            </a:r>
            <a:endParaRPr sz="2000"/>
          </a:p>
          <a:p>
            <a:pPr indent="0" lvl="0" marL="0" rtl="0" algn="l">
              <a:spcBef>
                <a:spcPts val="520"/>
              </a:spcBef>
              <a:spcAft>
                <a:spcPts val="0"/>
              </a:spcAft>
              <a:buNone/>
            </a:pPr>
            <a:r>
              <a:t/>
            </a:r>
            <a:endParaRPr sz="2400"/>
          </a:p>
        </p:txBody>
      </p:sp>
      <p:sp>
        <p:nvSpPr>
          <p:cNvPr id="102" name="Google Shape;102;p15"/>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03" name="Google Shape;103;p15"/>
          <p:cNvSpPr/>
          <p:nvPr/>
        </p:nvSpPr>
        <p:spPr>
          <a:xfrm>
            <a:off x="5679475" y="2896175"/>
            <a:ext cx="3083700" cy="2018400"/>
          </a:xfrm>
          <a:prstGeom prst="roundRect">
            <a:avLst>
              <a:gd fmla="val 16667" name="adj"/>
            </a:avLst>
          </a:prstGeom>
          <a:solidFill>
            <a:srgbClr val="4B2A8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317500" lvl="0" marL="457200" rtl="0" algn="l">
              <a:spcBef>
                <a:spcPts val="0"/>
              </a:spcBef>
              <a:spcAft>
                <a:spcPts val="0"/>
              </a:spcAft>
              <a:buClr>
                <a:schemeClr val="lt1"/>
              </a:buClr>
              <a:buSzPts val="1400"/>
              <a:buFont typeface="Open Sans"/>
              <a:buChar char="●"/>
            </a:pPr>
            <a:r>
              <a:rPr lang="en-US">
                <a:solidFill>
                  <a:schemeClr val="lt1"/>
                </a:solidFill>
                <a:latin typeface="Open Sans"/>
                <a:ea typeface="Open Sans"/>
                <a:cs typeface="Open Sans"/>
                <a:sym typeface="Open Sans"/>
              </a:rPr>
              <a:t>Quarterly Calendar</a:t>
            </a:r>
            <a:endParaRPr>
              <a:solidFill>
                <a:schemeClr val="lt1"/>
              </a:solidFill>
              <a:latin typeface="Open Sans"/>
              <a:ea typeface="Open Sans"/>
              <a:cs typeface="Open Sans"/>
              <a:sym typeface="Open Sans"/>
            </a:endParaRPr>
          </a:p>
          <a:p>
            <a:pPr indent="-317500" lvl="0" marL="457200" rtl="0" algn="l">
              <a:spcBef>
                <a:spcPts val="0"/>
              </a:spcBef>
              <a:spcAft>
                <a:spcPts val="0"/>
              </a:spcAft>
              <a:buClr>
                <a:schemeClr val="lt1"/>
              </a:buClr>
              <a:buSzPts val="1400"/>
              <a:buFont typeface="Open Sans"/>
              <a:buChar char="●"/>
            </a:pPr>
            <a:r>
              <a:rPr lang="en-US">
                <a:solidFill>
                  <a:schemeClr val="lt1"/>
                </a:solidFill>
                <a:latin typeface="Open Sans"/>
                <a:ea typeface="Open Sans"/>
                <a:cs typeface="Open Sans"/>
                <a:sym typeface="Open Sans"/>
              </a:rPr>
              <a:t>Weekly Time Commitments schedule</a:t>
            </a:r>
            <a:endParaRPr>
              <a:solidFill>
                <a:schemeClr val="lt1"/>
              </a:solidFill>
              <a:latin typeface="Open Sans"/>
              <a:ea typeface="Open Sans"/>
              <a:cs typeface="Open Sans"/>
              <a:sym typeface="Open Sans"/>
            </a:endParaRPr>
          </a:p>
          <a:p>
            <a:pPr indent="-317500" lvl="0" marL="457200" rtl="0" algn="l">
              <a:spcBef>
                <a:spcPts val="0"/>
              </a:spcBef>
              <a:spcAft>
                <a:spcPts val="0"/>
              </a:spcAft>
              <a:buClr>
                <a:schemeClr val="lt1"/>
              </a:buClr>
              <a:buSzPts val="1400"/>
              <a:buFont typeface="Open Sans"/>
              <a:buChar char="●"/>
            </a:pPr>
            <a:r>
              <a:rPr lang="en-US">
                <a:solidFill>
                  <a:schemeClr val="lt1"/>
                </a:solidFill>
                <a:latin typeface="Open Sans"/>
                <a:ea typeface="Open Sans"/>
                <a:cs typeface="Open Sans"/>
                <a:sym typeface="Open Sans"/>
              </a:rPr>
              <a:t>24-Hour Time Audit</a:t>
            </a:r>
            <a:endParaRPr>
              <a:solidFill>
                <a:schemeClr val="lt1"/>
              </a:solidFill>
              <a:latin typeface="Open Sans"/>
              <a:ea typeface="Open Sans"/>
              <a:cs typeface="Open Sans"/>
              <a:sym typeface="Open Sans"/>
            </a:endParaRPr>
          </a:p>
          <a:p>
            <a:pPr indent="-317500" lvl="0" marL="457200" rtl="0" algn="l">
              <a:spcBef>
                <a:spcPts val="0"/>
              </a:spcBef>
              <a:spcAft>
                <a:spcPts val="0"/>
              </a:spcAft>
              <a:buClr>
                <a:schemeClr val="lt1"/>
              </a:buClr>
              <a:buSzPts val="1400"/>
              <a:buFont typeface="Open Sans"/>
              <a:buChar char="●"/>
            </a:pPr>
            <a:r>
              <a:rPr lang="en-US">
                <a:solidFill>
                  <a:schemeClr val="lt1"/>
                </a:solidFill>
                <a:latin typeface="Open Sans"/>
                <a:ea typeface="Open Sans"/>
                <a:cs typeface="Open Sans"/>
                <a:sym typeface="Open Sans"/>
              </a:rPr>
              <a:t>Project planning document</a:t>
            </a:r>
            <a:endParaRPr>
              <a:solidFill>
                <a:schemeClr val="lt1"/>
              </a:solidFill>
              <a:latin typeface="Open Sans"/>
              <a:ea typeface="Open Sans"/>
              <a:cs typeface="Open Sans"/>
              <a:sym typeface="Open Sans"/>
            </a:endParaRPr>
          </a:p>
        </p:txBody>
      </p:sp>
      <p:pic>
        <p:nvPicPr>
          <p:cNvPr id="104" name="Google Shape;104;p15"/>
          <p:cNvPicPr preferRelativeResize="0"/>
          <p:nvPr/>
        </p:nvPicPr>
        <p:blipFill>
          <a:blip r:embed="rId3">
            <a:alphaModFix/>
          </a:blip>
          <a:stretch>
            <a:fillRect/>
          </a:stretch>
        </p:blipFill>
        <p:spPr>
          <a:xfrm>
            <a:off x="5968525" y="257350"/>
            <a:ext cx="2505600" cy="25056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6"/>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Time Management Revisited</a:t>
            </a:r>
            <a:endParaRPr/>
          </a:p>
        </p:txBody>
      </p:sp>
      <p:sp>
        <p:nvSpPr>
          <p:cNvPr id="111" name="Google Shape;111;p16"/>
          <p:cNvSpPr txBox="1"/>
          <p:nvPr>
            <p:ph idx="1" type="body"/>
          </p:nvPr>
        </p:nvSpPr>
        <p:spPr>
          <a:xfrm>
            <a:off x="396875" y="1362075"/>
            <a:ext cx="5019300" cy="47688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lang="en-US" sz="2000"/>
              <a:t>Identify which </a:t>
            </a:r>
            <a:r>
              <a:rPr b="1" lang="en-US" sz="2000"/>
              <a:t>time management interval</a:t>
            </a:r>
            <a:r>
              <a:rPr lang="en-US" sz="2000"/>
              <a:t> (quarter, week, day, length of project) you feel you’ve improved your time management skills in the most and why? Which area(s) do you still want to improve in? </a:t>
            </a:r>
            <a:br>
              <a:rPr lang="en-US" sz="2000"/>
            </a:br>
            <a:r>
              <a:rPr lang="en-US" sz="2000"/>
              <a:t>Try to be as specific as possible.</a:t>
            </a:r>
            <a:endParaRPr sz="2000"/>
          </a:p>
          <a:p>
            <a:pPr indent="0" lvl="0" marL="0" rtl="0" algn="l">
              <a:spcBef>
                <a:spcPts val="0"/>
              </a:spcBef>
              <a:spcAft>
                <a:spcPts val="0"/>
              </a:spcAft>
              <a:buNone/>
            </a:pPr>
            <a:r>
              <a:t/>
            </a:r>
            <a:endParaRPr sz="2000"/>
          </a:p>
          <a:p>
            <a:pPr indent="0" lvl="0" marL="0" rtl="0" algn="ctr">
              <a:spcBef>
                <a:spcPts val="0"/>
              </a:spcBef>
              <a:spcAft>
                <a:spcPts val="0"/>
              </a:spcAft>
              <a:buNone/>
            </a:pPr>
            <a:r>
              <a:rPr lang="en-US" sz="2000"/>
              <a:t>What are specific time management strategies that you think would be helpful but have yet to regularly practice? </a:t>
            </a:r>
            <a:br>
              <a:rPr lang="en-US" sz="2000"/>
            </a:br>
            <a:br>
              <a:rPr lang="en-US" sz="2000"/>
            </a:br>
            <a:r>
              <a:rPr b="1" i="1" lang="en-US" sz="2000"/>
              <a:t>What are some ways for you to shift from thinking/knowing a practice could be helpful to actually implementing that practice?</a:t>
            </a:r>
            <a:endParaRPr sz="2000">
              <a:solidFill>
                <a:srgbClr val="4B2A85"/>
              </a:solidFill>
            </a:endParaRPr>
          </a:p>
          <a:p>
            <a:pPr indent="0" lvl="0" marL="0" rtl="0" algn="l">
              <a:spcBef>
                <a:spcPts val="520"/>
              </a:spcBef>
              <a:spcAft>
                <a:spcPts val="0"/>
              </a:spcAft>
              <a:buNone/>
            </a:pPr>
            <a:r>
              <a:t/>
            </a:r>
            <a:endParaRPr sz="2400"/>
          </a:p>
        </p:txBody>
      </p:sp>
      <p:sp>
        <p:nvSpPr>
          <p:cNvPr id="112" name="Google Shape;112;p16"/>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13" name="Google Shape;113;p16"/>
          <p:cNvSpPr/>
          <p:nvPr/>
        </p:nvSpPr>
        <p:spPr>
          <a:xfrm>
            <a:off x="5679475" y="2896175"/>
            <a:ext cx="3083700" cy="2018400"/>
          </a:xfrm>
          <a:prstGeom prst="roundRect">
            <a:avLst>
              <a:gd fmla="val 16667" name="adj"/>
            </a:avLst>
          </a:prstGeom>
          <a:solidFill>
            <a:srgbClr val="4B2A8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317500" lvl="0" marL="457200" rtl="0" algn="l">
              <a:spcBef>
                <a:spcPts val="0"/>
              </a:spcBef>
              <a:spcAft>
                <a:spcPts val="0"/>
              </a:spcAft>
              <a:buClr>
                <a:schemeClr val="lt1"/>
              </a:buClr>
              <a:buSzPts val="1400"/>
              <a:buFont typeface="Open Sans"/>
              <a:buChar char="●"/>
            </a:pPr>
            <a:r>
              <a:rPr lang="en-US">
                <a:solidFill>
                  <a:schemeClr val="lt1"/>
                </a:solidFill>
                <a:latin typeface="Open Sans"/>
                <a:ea typeface="Open Sans"/>
                <a:cs typeface="Open Sans"/>
                <a:sym typeface="Open Sans"/>
              </a:rPr>
              <a:t>Quarterly Calendar</a:t>
            </a:r>
            <a:endParaRPr>
              <a:solidFill>
                <a:schemeClr val="lt1"/>
              </a:solidFill>
              <a:latin typeface="Open Sans"/>
              <a:ea typeface="Open Sans"/>
              <a:cs typeface="Open Sans"/>
              <a:sym typeface="Open Sans"/>
            </a:endParaRPr>
          </a:p>
          <a:p>
            <a:pPr indent="-317500" lvl="0" marL="457200" rtl="0" algn="l">
              <a:spcBef>
                <a:spcPts val="0"/>
              </a:spcBef>
              <a:spcAft>
                <a:spcPts val="0"/>
              </a:spcAft>
              <a:buClr>
                <a:schemeClr val="lt1"/>
              </a:buClr>
              <a:buSzPts val="1400"/>
              <a:buFont typeface="Open Sans"/>
              <a:buChar char="●"/>
            </a:pPr>
            <a:r>
              <a:rPr lang="en-US">
                <a:solidFill>
                  <a:schemeClr val="lt1"/>
                </a:solidFill>
                <a:latin typeface="Open Sans"/>
                <a:ea typeface="Open Sans"/>
                <a:cs typeface="Open Sans"/>
                <a:sym typeface="Open Sans"/>
              </a:rPr>
              <a:t>Weekly Time Commitments schedule</a:t>
            </a:r>
            <a:endParaRPr>
              <a:solidFill>
                <a:schemeClr val="lt1"/>
              </a:solidFill>
              <a:latin typeface="Open Sans"/>
              <a:ea typeface="Open Sans"/>
              <a:cs typeface="Open Sans"/>
              <a:sym typeface="Open Sans"/>
            </a:endParaRPr>
          </a:p>
          <a:p>
            <a:pPr indent="-317500" lvl="0" marL="457200" rtl="0" algn="l">
              <a:spcBef>
                <a:spcPts val="0"/>
              </a:spcBef>
              <a:spcAft>
                <a:spcPts val="0"/>
              </a:spcAft>
              <a:buClr>
                <a:schemeClr val="lt1"/>
              </a:buClr>
              <a:buSzPts val="1400"/>
              <a:buFont typeface="Open Sans"/>
              <a:buChar char="●"/>
            </a:pPr>
            <a:r>
              <a:rPr lang="en-US">
                <a:solidFill>
                  <a:schemeClr val="lt1"/>
                </a:solidFill>
                <a:latin typeface="Open Sans"/>
                <a:ea typeface="Open Sans"/>
                <a:cs typeface="Open Sans"/>
                <a:sym typeface="Open Sans"/>
              </a:rPr>
              <a:t>24-Hour Time Audit</a:t>
            </a:r>
            <a:endParaRPr>
              <a:solidFill>
                <a:schemeClr val="lt1"/>
              </a:solidFill>
              <a:latin typeface="Open Sans"/>
              <a:ea typeface="Open Sans"/>
              <a:cs typeface="Open Sans"/>
              <a:sym typeface="Open Sans"/>
            </a:endParaRPr>
          </a:p>
          <a:p>
            <a:pPr indent="-317500" lvl="0" marL="457200" rtl="0" algn="l">
              <a:spcBef>
                <a:spcPts val="0"/>
              </a:spcBef>
              <a:spcAft>
                <a:spcPts val="0"/>
              </a:spcAft>
              <a:buClr>
                <a:schemeClr val="lt1"/>
              </a:buClr>
              <a:buSzPts val="1400"/>
              <a:buFont typeface="Open Sans"/>
              <a:buChar char="●"/>
            </a:pPr>
            <a:r>
              <a:rPr lang="en-US">
                <a:solidFill>
                  <a:schemeClr val="lt1"/>
                </a:solidFill>
                <a:latin typeface="Open Sans"/>
                <a:ea typeface="Open Sans"/>
                <a:cs typeface="Open Sans"/>
                <a:sym typeface="Open Sans"/>
              </a:rPr>
              <a:t>Project planning document</a:t>
            </a:r>
            <a:endParaRPr>
              <a:solidFill>
                <a:schemeClr val="lt1"/>
              </a:solidFill>
              <a:latin typeface="Open Sans"/>
              <a:ea typeface="Open Sans"/>
              <a:cs typeface="Open Sans"/>
              <a:sym typeface="Open Sans"/>
            </a:endParaRPr>
          </a:p>
        </p:txBody>
      </p:sp>
      <p:pic>
        <p:nvPicPr>
          <p:cNvPr id="114" name="Google Shape;114;p16"/>
          <p:cNvPicPr preferRelativeResize="0"/>
          <p:nvPr/>
        </p:nvPicPr>
        <p:blipFill>
          <a:blip r:embed="rId3">
            <a:alphaModFix/>
          </a:blip>
          <a:stretch>
            <a:fillRect/>
          </a:stretch>
        </p:blipFill>
        <p:spPr>
          <a:xfrm>
            <a:off x="5968525" y="257350"/>
            <a:ext cx="2505600" cy="2505600"/>
          </a:xfrm>
          <a:prstGeom prst="rect">
            <a:avLst/>
          </a:prstGeom>
          <a:noFill/>
          <a:ln>
            <a:noFill/>
          </a:ln>
        </p:spPr>
      </p:pic>
      <p:sp>
        <p:nvSpPr>
          <p:cNvPr id="115" name="Google Shape;115;p16"/>
          <p:cNvSpPr txBox="1"/>
          <p:nvPr/>
        </p:nvSpPr>
        <p:spPr>
          <a:xfrm>
            <a:off x="-150450" y="5905150"/>
            <a:ext cx="9202500" cy="492600"/>
          </a:xfrm>
          <a:prstGeom prst="rect">
            <a:avLst/>
          </a:prstGeom>
          <a:noFill/>
          <a:ln>
            <a:noFill/>
          </a:ln>
        </p:spPr>
        <p:txBody>
          <a:bodyPr anchorCtr="0" anchor="t" bIns="91425" lIns="91425" spcFirstLastPara="1" rIns="91425" wrap="square" tIns="91425">
            <a:spAutoFit/>
          </a:bodyPr>
          <a:lstStyle/>
          <a:p>
            <a:pPr indent="0" lvl="1" marL="556260" rtl="0" algn="l">
              <a:spcBef>
                <a:spcPts val="520"/>
              </a:spcBef>
              <a:spcAft>
                <a:spcPts val="0"/>
              </a:spcAft>
              <a:buClr>
                <a:schemeClr val="dk1"/>
              </a:buClr>
              <a:buSzPts val="1560"/>
              <a:buFont typeface="Arial"/>
              <a:buNone/>
            </a:pPr>
            <a:r>
              <a:rPr lang="en-US" sz="2000">
                <a:solidFill>
                  <a:srgbClr val="4B2A85"/>
                </a:solidFill>
                <a:latin typeface="Calibri"/>
                <a:ea typeface="Calibri"/>
                <a:cs typeface="Calibri"/>
                <a:sym typeface="Calibri"/>
              </a:rPr>
              <a:t>Before leaving the breakout session, execute </a:t>
            </a:r>
            <a:r>
              <a:rPr b="1" lang="en-US" sz="2000">
                <a:solidFill>
                  <a:srgbClr val="4B2A85"/>
                </a:solidFill>
                <a:latin typeface="Calibri"/>
                <a:ea typeface="Calibri"/>
                <a:cs typeface="Calibri"/>
                <a:sym typeface="Calibri"/>
              </a:rPr>
              <a:t>one</a:t>
            </a:r>
            <a:r>
              <a:rPr lang="en-US" sz="2000">
                <a:solidFill>
                  <a:srgbClr val="4B2A85"/>
                </a:solidFill>
                <a:latin typeface="Calibri"/>
                <a:ea typeface="Calibri"/>
                <a:cs typeface="Calibri"/>
                <a:sym typeface="Calibri"/>
              </a:rPr>
              <a:t> of the practices you identified.</a:t>
            </a:r>
            <a:endParaRPr>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Agenda</a:t>
            </a:r>
            <a:endParaRPr/>
          </a:p>
        </p:txBody>
      </p:sp>
      <p:sp>
        <p:nvSpPr>
          <p:cNvPr id="122" name="Google Shape;122;p17"/>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b="1">
              <a:solidFill>
                <a:schemeClr val="hlink"/>
              </a:solidFill>
            </a:endParaRPr>
          </a:p>
          <a:p>
            <a:pPr indent="-342900" lvl="0" marL="342900" rtl="0" algn="l">
              <a:spcBef>
                <a:spcPts val="0"/>
              </a:spcBef>
              <a:spcAft>
                <a:spcPts val="0"/>
              </a:spcAft>
              <a:buClr>
                <a:srgbClr val="4B2A85"/>
              </a:buClr>
              <a:buSzPts val="1560"/>
              <a:buChar char="❖"/>
            </a:pPr>
            <a:r>
              <a:rPr lang="en-US"/>
              <a:t>Midterm Recap </a:t>
            </a:r>
            <a:endParaRPr/>
          </a:p>
          <a:p>
            <a:pPr indent="0" lvl="0" marL="457200" rtl="0" algn="l">
              <a:spcBef>
                <a:spcPts val="0"/>
              </a:spcBef>
              <a:spcAft>
                <a:spcPts val="0"/>
              </a:spcAft>
              <a:buClr>
                <a:schemeClr val="dk1"/>
              </a:buClr>
              <a:buSzPts val="1560"/>
              <a:buFont typeface="Arial"/>
              <a:buNone/>
            </a:pPr>
            <a:r>
              <a:t/>
            </a:r>
            <a:endParaRPr/>
          </a:p>
          <a:p>
            <a:pPr indent="-342900" lvl="0" marL="342900" rtl="0" algn="l">
              <a:spcBef>
                <a:spcPts val="0"/>
              </a:spcBef>
              <a:spcAft>
                <a:spcPts val="0"/>
              </a:spcAft>
              <a:buClr>
                <a:srgbClr val="4B2A85"/>
              </a:buClr>
              <a:buSzPts val="1560"/>
              <a:buChar char="❖"/>
            </a:pPr>
            <a:r>
              <a:rPr lang="en-US"/>
              <a:t>Revisiting Time Management </a:t>
            </a:r>
            <a:endParaRPr/>
          </a:p>
          <a:p>
            <a:pPr indent="0" lvl="0" marL="0" rtl="0" algn="l">
              <a:spcBef>
                <a:spcPts val="0"/>
              </a:spcBef>
              <a:spcAft>
                <a:spcPts val="0"/>
              </a:spcAft>
              <a:buClr>
                <a:schemeClr val="dk1"/>
              </a:buClr>
              <a:buSzPts val="1560"/>
              <a:buFont typeface="Arial"/>
              <a:buNone/>
            </a:pPr>
            <a:r>
              <a:t/>
            </a:r>
            <a:endParaRPr sz="2200"/>
          </a:p>
          <a:p>
            <a:pPr indent="-342900" lvl="0" marL="342900" rtl="0" algn="l">
              <a:spcBef>
                <a:spcPts val="0"/>
              </a:spcBef>
              <a:spcAft>
                <a:spcPts val="0"/>
              </a:spcAft>
              <a:buClr>
                <a:srgbClr val="4B2A85"/>
              </a:buClr>
              <a:buSzPts val="1560"/>
              <a:buChar char="❖"/>
            </a:pPr>
            <a:r>
              <a:rPr b="1" lang="en-US">
                <a:solidFill>
                  <a:srgbClr val="4B2A85"/>
                </a:solidFill>
              </a:rPr>
              <a:t>Where we’ve </a:t>
            </a:r>
            <a:r>
              <a:rPr b="1" lang="en-US" u="sng">
                <a:solidFill>
                  <a:srgbClr val="4B2A85"/>
                </a:solidFill>
              </a:rPr>
              <a:t>been</a:t>
            </a:r>
            <a:r>
              <a:rPr b="1" lang="en-US">
                <a:solidFill>
                  <a:srgbClr val="4B2A85"/>
                </a:solidFill>
              </a:rPr>
              <a:t>, where we’re </a:t>
            </a:r>
            <a:r>
              <a:rPr b="1" lang="en-US" u="sng">
                <a:solidFill>
                  <a:srgbClr val="4B2A85"/>
                </a:solidFill>
              </a:rPr>
              <a:t>at</a:t>
            </a:r>
            <a:r>
              <a:rPr b="1" lang="en-US">
                <a:solidFill>
                  <a:srgbClr val="4B2A85"/>
                </a:solidFill>
              </a:rPr>
              <a:t>, &amp; where we’re </a:t>
            </a:r>
            <a:r>
              <a:rPr b="1" lang="en-US" u="sng">
                <a:solidFill>
                  <a:srgbClr val="4B2A85"/>
                </a:solidFill>
              </a:rPr>
              <a:t>going</a:t>
            </a:r>
            <a:br>
              <a:rPr lang="en-US"/>
            </a:br>
            <a:endParaRPr/>
          </a:p>
          <a:p>
            <a:pPr indent="-342900" lvl="0" marL="342900" rtl="0" algn="l">
              <a:spcBef>
                <a:spcPts val="0"/>
              </a:spcBef>
              <a:spcAft>
                <a:spcPts val="0"/>
              </a:spcAft>
              <a:buClr>
                <a:srgbClr val="4B2A85"/>
              </a:buClr>
              <a:buSzPts val="1560"/>
              <a:buChar char="❖"/>
            </a:pPr>
            <a:r>
              <a:rPr lang="en-US"/>
              <a:t>Nand2Tetris Reflection/Look Ahead</a:t>
            </a:r>
            <a:endParaRPr/>
          </a:p>
          <a:p>
            <a:pPr indent="0" lvl="0" marL="0" rtl="0" algn="l">
              <a:spcBef>
                <a:spcPts val="0"/>
              </a:spcBef>
              <a:spcAft>
                <a:spcPts val="0"/>
              </a:spcAft>
              <a:buClr>
                <a:schemeClr val="dk1"/>
              </a:buClr>
              <a:buSzPts val="1560"/>
              <a:buFont typeface="Arial"/>
              <a:buNone/>
            </a:pPr>
            <a:r>
              <a:t/>
            </a:r>
            <a:endParaRPr sz="2200"/>
          </a:p>
          <a:p>
            <a:pPr indent="-243840" lvl="1" marL="800100" rtl="0" algn="l">
              <a:spcBef>
                <a:spcPts val="520"/>
              </a:spcBef>
              <a:spcAft>
                <a:spcPts val="0"/>
              </a:spcAft>
              <a:buClr>
                <a:schemeClr val="dk1"/>
              </a:buClr>
              <a:buSzPts val="1560"/>
              <a:buFont typeface="Arial"/>
              <a:buNone/>
            </a:pPr>
            <a:r>
              <a:t/>
            </a:r>
            <a:endParaRPr/>
          </a:p>
          <a:p>
            <a:pPr indent="0" lvl="0" marL="0" rtl="0" algn="l">
              <a:spcBef>
                <a:spcPts val="520"/>
              </a:spcBef>
              <a:spcAft>
                <a:spcPts val="0"/>
              </a:spcAft>
              <a:buNone/>
            </a:pPr>
            <a:r>
              <a:t/>
            </a:r>
            <a:endParaRPr/>
          </a:p>
        </p:txBody>
      </p:sp>
      <p:sp>
        <p:nvSpPr>
          <p:cNvPr id="123" name="Google Shape;123;p17"/>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