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6858000" cx="9144000"/>
  <p:notesSz cx="9601200" cy="7315200"/>
  <p:embeddedFontLst>
    <p:embeddedFont>
      <p:font typeface="Arial Narrow"/>
      <p:regular r:id="rId40"/>
      <p:bold r:id="rId41"/>
      <p:italic r:id="rId42"/>
      <p:boldItalic r:id="rId4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C8D0340-4623-496A-B622-3C69BF4B41C7}">
  <a:tblStyle styleId="{9C8D0340-4623-496A-B622-3C69BF4B41C7}" styleName="Table_0">
    <a:wholeTbl>
      <a:tcTxStyle b="off" i="off">
        <a:font>
          <a:latin typeface="Arial"/>
          <a:ea typeface="Arial"/>
          <a:cs typeface="Arial"/>
        </a:font>
        <a:srgbClr val="000000"/>
      </a:tcTxStyle>
      <a:tcStyle>
        <a:tcBdr>
          <a:left>
            <a:ln cap="flat" cmpd="sng" w="12700">
              <a:solidFill>
                <a:srgbClr val="9E9E9E"/>
              </a:solidFill>
              <a:prstDash val="solid"/>
              <a:round/>
              <a:headEnd len="sm" w="sm" type="none"/>
              <a:tailEnd len="sm" w="sm" type="none"/>
            </a:ln>
          </a:left>
          <a:right>
            <a:ln cap="flat" cmpd="sng" w="12700">
              <a:solidFill>
                <a:srgbClr val="9E9E9E"/>
              </a:solidFill>
              <a:prstDash val="solid"/>
              <a:round/>
              <a:headEnd len="sm" w="sm" type="none"/>
              <a:tailEnd len="sm" w="sm" type="none"/>
            </a:ln>
          </a:right>
          <a:top>
            <a:ln cap="flat" cmpd="sng" w="12700">
              <a:solidFill>
                <a:srgbClr val="9E9E9E"/>
              </a:solidFill>
              <a:prstDash val="solid"/>
              <a:round/>
              <a:headEnd len="sm" w="sm" type="none"/>
              <a:tailEnd len="sm" w="sm" type="none"/>
            </a:ln>
          </a:top>
          <a:bottom>
            <a:ln cap="flat" cmpd="sng" w="12700">
              <a:solidFill>
                <a:srgbClr val="9E9E9E"/>
              </a:solidFill>
              <a:prstDash val="solid"/>
              <a:round/>
              <a:headEnd len="sm" w="sm" type="none"/>
              <a:tailEnd len="sm" w="sm" type="none"/>
            </a:ln>
          </a:bottom>
          <a:insideH>
            <a:ln cap="flat" cmpd="sng" w="12700">
              <a:solidFill>
                <a:srgbClr val="9E9E9E"/>
              </a:solidFill>
              <a:prstDash val="solid"/>
              <a:round/>
              <a:headEnd len="sm" w="sm" type="none"/>
              <a:tailEnd len="sm" w="sm" type="none"/>
            </a:ln>
          </a:insideH>
          <a:insideV>
            <a:ln cap="flat" cmpd="sng" w="12700">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FCDC252A-39AC-461B-A190-B79DC7695FDA}"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font" Target="fonts/ArialNarrow-regular.fntdata"/><Relationship Id="rId20" Type="http://schemas.openxmlformats.org/officeDocument/2006/relationships/slide" Target="slides/slide15.xml"/><Relationship Id="rId42" Type="http://schemas.openxmlformats.org/officeDocument/2006/relationships/font" Target="fonts/ArialNarrow-italic.fntdata"/><Relationship Id="rId41" Type="http://schemas.openxmlformats.org/officeDocument/2006/relationships/font" Target="fonts/ArialNarrow-bold.fntdata"/><Relationship Id="rId22" Type="http://schemas.openxmlformats.org/officeDocument/2006/relationships/slide" Target="slides/slide17.xml"/><Relationship Id="rId21" Type="http://schemas.openxmlformats.org/officeDocument/2006/relationships/slide" Target="slides/slide16.xml"/><Relationship Id="rId43" Type="http://schemas.openxmlformats.org/officeDocument/2006/relationships/font" Target="fonts/ArialNarrow-boldItalic.fntdata"/><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2"/>
            <a:ext cx="4160520" cy="367030"/>
          </a:xfrm>
          <a:prstGeom prst="rect">
            <a:avLst/>
          </a:prstGeom>
          <a:noFill/>
          <a:ln>
            <a:noFill/>
          </a:ln>
        </p:spPr>
        <p:txBody>
          <a:bodyPr anchorCtr="0" anchor="t"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458" y="2"/>
            <a:ext cx="4160520" cy="367030"/>
          </a:xfrm>
          <a:prstGeom prst="rect">
            <a:avLst/>
          </a:prstGeom>
          <a:noFill/>
          <a:ln>
            <a:noFill/>
          </a:ln>
        </p:spPr>
        <p:txBody>
          <a:bodyPr anchorCtr="0" anchor="t" bIns="48325" lIns="96650" spcFirstLastPara="1" rIns="96650" wrap="square" tIns="4832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171"/>
            <a:ext cx="4160520" cy="367029"/>
          </a:xfrm>
          <a:prstGeom prst="rect">
            <a:avLst/>
          </a:prstGeom>
          <a:noFill/>
          <a:ln>
            <a:noFill/>
          </a:ln>
        </p:spPr>
        <p:txBody>
          <a:bodyPr anchorCtr="0" anchor="b"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458" y="6948171"/>
            <a:ext cx="4160520" cy="367029"/>
          </a:xfrm>
          <a:prstGeom prst="rect">
            <a:avLst/>
          </a:prstGeom>
          <a:noFill/>
          <a:ln>
            <a:noFill/>
          </a:ln>
        </p:spPr>
        <p:txBody>
          <a:bodyPr anchorCtr="0" anchor="b" bIns="48325" lIns="96650" spcFirstLastPara="1" rIns="96650" wrap="square" tIns="483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qhkIpTnH7EG-x1-_65XC2mgMtrOXD_wsALP8jK3GQTg/edit#heading=h.w3ivtdg2xd03" TargetMode="Externa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CqUNoOpyUPG9BUk_RsP_REJR9C_iz3zC5JGHLztGYEE/edit"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2" name="Google Shape;52;p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d439bedf60_0_4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Google Shape;123;gd439bedf60_0_4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24" name="Google Shape;124;gd439bedf60_0_43: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d439bedf60_0_5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gd439bedf60_0_5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39" name="Google Shape;139;gd439bedf60_0_54: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d3ca572492_0_2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1" name="Google Shape;151;gd3ca572492_0_2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52" name="Google Shape;152;gd3ca572492_0_2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d3ca572492_0_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gd3ca572492_0_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67" name="Google Shape;167;gd3ca572492_0_8: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d439bedf60_0_6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gd439bedf60_0_6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78" name="Google Shape;178;gd439bedf60_0_66: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d439bedf60_0_7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5" name="Google Shape;185;gd439bedf60_0_7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86" name="Google Shape;186;gd439bedf60_0_74: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d439bedf60_0_8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3" name="Google Shape;193;gd439bedf60_0_8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94" name="Google Shape;194;gd439bedf60_0_8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d439bedf60_0_8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gd439bedf60_0_8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02" name="Google Shape;202;gd439bedf60_0_88: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d439bedf60_0_9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gd439bedf60_0_9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13" name="Google Shape;213;gd439bedf60_0_98: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d439bedf60_0_10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0" name="Google Shape;220;gd439bedf60_0_10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21" name="Google Shape;221;gd439bedf60_0_106: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d439bedf60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8" name="Google Shape;58;gd439bedf60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d439bedf60_0_11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9" name="Google Shape;229;gd439bedf60_0_11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30" name="Google Shape;230;gd439bedf60_0_115: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d439bedf60_0_12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8" name="Google Shape;238;gd439bedf60_0_12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39" name="Google Shape;239;gd439bedf60_0_123: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d439bedf60_0_13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gd439bedf60_0_13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49" name="Google Shape;249;gd439bedf60_0_13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d439bedf60_0_14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gd439bedf60_0_14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60" name="Google Shape;260;gd439bedf60_0_14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d439bedf60_0_15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1" name="Google Shape;271;gd439bedf60_0_15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72" name="Google Shape;272;gd439bedf60_0_153: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d439bedf60_0_16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4" name="Google Shape;284;gd439bedf60_0_16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85" name="Google Shape;285;gd439bedf60_0_165: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d725b55e34_0_1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98" name="Google Shape;298;gd725b55e34_0_1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bb2e5bf3d9_0_5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5" name="Google Shape;305;gbb2e5bf3d9_0_5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06" name="Google Shape;306;gbb2e5bf3d9_0_57: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bb2e5bf3d9_0_6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12" name="Google Shape;312;gbb2e5bf3d9_0_6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bb2e5bf3d9_0_69: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19" name="Google Shape;319;gbb2e5bf3d9_0_6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d439bedf60_0_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5" name="Google Shape;65;gd439bedf60_0_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sz="1100" u="sng">
                <a:solidFill>
                  <a:schemeClr val="hlink"/>
                </a:solidFill>
                <a:latin typeface="Arial"/>
                <a:ea typeface="Arial"/>
                <a:cs typeface="Arial"/>
                <a:sym typeface="Arial"/>
                <a:hlinkClick r:id="rId2"/>
              </a:rPr>
              <a:t>https://docs.google.com/document/d/1qhkIpTnH7EG-x1-_65XC2mgMtrOXD_wsALP8jK3GQTg/edit#heading=h.w3ivtdg2xd03</a:t>
            </a:r>
            <a:r>
              <a:rPr lang="en-US"/>
              <a:t> (20sp mock exam)</a:t>
            </a:r>
            <a:endParaRPr/>
          </a:p>
        </p:txBody>
      </p:sp>
      <p:sp>
        <p:nvSpPr>
          <p:cNvPr id="66" name="Google Shape;66;gd439bedf60_0_6: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bb2e5bf3d9_0_7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26" name="Google Shape;326;gbb2e5bf3d9_0_7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bb2e5bf3d9_0_8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33" name="Google Shape;333;gbb2e5bf3d9_0_8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bb2e5bf3d9_0_8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40" name="Google Shape;340;gbb2e5bf3d9_0_8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bb2e5bf3d9_0_9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47" name="Google Shape;347;gbb2e5bf3d9_0_9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bb114b4f44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gbb114b4f44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55" name="Google Shape;355;gbb114b4f44_0_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d725b55e34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73" name="Google Shape;73;gd725b55e34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d439bedf60_0_1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 name="Google Shape;80;gd439bedf60_0_1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sz="1100" u="sng">
                <a:solidFill>
                  <a:schemeClr val="hlink"/>
                </a:solidFill>
                <a:latin typeface="Arial"/>
                <a:ea typeface="Arial"/>
                <a:cs typeface="Arial"/>
                <a:sym typeface="Arial"/>
                <a:hlinkClick r:id="rId2"/>
              </a:rPr>
              <a:t>https://docs.google.com/document/d/1CqUNoOpyUPG9BUk_RsP_REJR9C_iz3zC5JGHLztGYEE/edit</a:t>
            </a:r>
            <a:endParaRPr/>
          </a:p>
        </p:txBody>
      </p:sp>
      <p:sp>
        <p:nvSpPr>
          <p:cNvPr id="81" name="Google Shape;81;gd439bedf60_0_13: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d439bedf60_0_2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gd439bedf60_0_2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89" name="Google Shape;89;gd439bedf60_0_2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d725b55e34_0_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96" name="Google Shape;96;gd725b55e34_0_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d439bedf60_0_3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 name="Google Shape;103;gd439bedf60_0_3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04" name="Google Shape;104;gd439bedf60_0_34: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d3ca572492_0_3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gd3ca572492_0_3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14" name="Google Shape;114;gd3ca572492_0_35: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p:nvPr/>
        </p:nvSpPr>
        <p:spPr>
          <a:xfrm>
            <a:off x="0" y="0"/>
            <a:ext cx="9144000" cy="4988560"/>
          </a:xfrm>
          <a:prstGeom prst="rect">
            <a:avLst/>
          </a:prstGeom>
          <a:blipFill rotWithShape="1">
            <a:blip r:embed="rId2">
              <a:alphaModFix/>
            </a:blip>
            <a:tile algn="tl" flip="none" tx="0" sx="80000" ty="0" sy="80000"/>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19" name="Google Shape;19;p2"/>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 type="subTitle"/>
          </p:nvPr>
        </p:nvSpPr>
        <p:spPr>
          <a:xfrm>
            <a:off x="685800" y="5374529"/>
            <a:ext cx="7772400" cy="593883"/>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21" name="Google Shape;21;p2"/>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22" name="Google Shape;22;p2"/>
          <p:cNvPicPr preferRelativeResize="0"/>
          <p:nvPr/>
        </p:nvPicPr>
        <p:blipFill rotWithShape="1">
          <a:blip r:embed="rId3">
            <a:alphaModFix/>
          </a:blip>
          <a:srcRect b="0" l="0" r="0" t="0"/>
          <a:stretch/>
        </p:blipFill>
        <p:spPr>
          <a:xfrm>
            <a:off x="152400" y="6590918"/>
            <a:ext cx="2150721" cy="169037"/>
          </a:xfrm>
          <a:prstGeom prst="rect">
            <a:avLst/>
          </a:prstGeom>
          <a:noFill/>
          <a:ln>
            <a:noFill/>
          </a:ln>
        </p:spPr>
      </p:pic>
      <p:sp>
        <p:nvSpPr>
          <p:cNvPr id="23" name="Google Shape;23;p2"/>
          <p:cNvSpPr txBox="1"/>
          <p:nvPr/>
        </p:nvSpPr>
        <p:spPr>
          <a:xfrm>
            <a:off x="685800" y="1330960"/>
            <a:ext cx="7772400" cy="5775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a:t>
            </a:r>
            <a:r>
              <a:rPr lang="en-US" sz="3200">
                <a:solidFill>
                  <a:schemeClr val="lt1"/>
                </a:solidFill>
                <a:latin typeface="Calibri"/>
                <a:ea typeface="Calibri"/>
                <a:cs typeface="Calibri"/>
                <a:sym typeface="Calibri"/>
              </a:rPr>
              <a:t>Spring</a:t>
            </a:r>
            <a:r>
              <a:rPr b="0" i="0" lang="en-US" sz="3200" u="none" cap="none" strike="noStrike">
                <a:solidFill>
                  <a:schemeClr val="lt1"/>
                </a:solidFill>
                <a:latin typeface="Calibri"/>
                <a:ea typeface="Calibri"/>
                <a:cs typeface="Calibri"/>
                <a:sym typeface="Calibri"/>
              </a:rPr>
              <a:t> 202</a:t>
            </a:r>
            <a:r>
              <a:rPr lang="en-US" sz="3200">
                <a:solidFill>
                  <a:schemeClr val="lt1"/>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3"/>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4"/>
          <p:cNvSpPr txBox="1"/>
          <p:nvPr>
            <p:ph type="title"/>
          </p:nvPr>
        </p:nvSpPr>
        <p:spPr>
          <a:xfrm>
            <a:off x="357762" y="438912"/>
            <a:ext cx="8405238"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31" name="Shape 31"/>
        <p:cNvGrpSpPr/>
        <p:nvPr/>
      </p:nvGrpSpPr>
      <p:grpSpPr>
        <a:xfrm>
          <a:off x="0" y="0"/>
          <a:ext cx="0" cy="0"/>
          <a:chOff x="0" y="0"/>
          <a:chExt cx="0" cy="0"/>
        </a:xfrm>
      </p:grpSpPr>
      <p:sp>
        <p:nvSpPr>
          <p:cNvPr id="32" name="Google Shape;32;p5"/>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 type="body"/>
          </p:nvPr>
        </p:nvSpPr>
        <p:spPr>
          <a:xfrm>
            <a:off x="357018"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4" name="Google Shape;34;p5"/>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5" name="Google Shape;35;p5"/>
          <p:cNvSpPr txBox="1"/>
          <p:nvPr>
            <p:ph idx="2" type="body"/>
          </p:nvPr>
        </p:nvSpPr>
        <p:spPr>
          <a:xfrm>
            <a:off x="4648200"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6"/>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38" name="Shape 38"/>
        <p:cNvGrpSpPr/>
        <p:nvPr/>
      </p:nvGrpSpPr>
      <p:grpSpPr>
        <a:xfrm>
          <a:off x="0" y="0"/>
          <a:ext cx="0" cy="0"/>
          <a:chOff x="0" y="0"/>
          <a:chExt cx="0" cy="0"/>
        </a:xfrm>
      </p:grpSpPr>
      <p:sp>
        <p:nvSpPr>
          <p:cNvPr id="39" name="Google Shape;39;p7"/>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7"/>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41" name="Google Shape;41;p7"/>
          <p:cNvSpPr/>
          <p:nvPr/>
        </p:nvSpPr>
        <p:spPr>
          <a:xfrm>
            <a:off x="0" y="206019"/>
            <a:ext cx="9144000" cy="1063981"/>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42" name="Google Shape;42;p7"/>
          <p:cNvSpPr/>
          <p:nvPr/>
        </p:nvSpPr>
        <p:spPr>
          <a:xfrm>
            <a:off x="6072845" y="540630"/>
            <a:ext cx="2829602" cy="479667"/>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43" name="Google Shape;43;p7"/>
          <p:cNvSpPr txBox="1"/>
          <p:nvPr>
            <p:ph idx="1" type="body"/>
          </p:nvPr>
        </p:nvSpPr>
        <p:spPr>
          <a:xfrm>
            <a:off x="396875" y="1543855"/>
            <a:ext cx="8366125" cy="479027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44" name="Google Shape;44;p7"/>
          <p:cNvPicPr preferRelativeResize="0"/>
          <p:nvPr/>
        </p:nvPicPr>
        <p:blipFill rotWithShape="1">
          <a:blip r:embed="rId2">
            <a:alphaModFix/>
          </a:blip>
          <a:srcRect b="0" l="0" r="0" t="0"/>
          <a:stretch/>
        </p:blipFill>
        <p:spPr>
          <a:xfrm>
            <a:off x="266650" y="337100"/>
            <a:ext cx="3816475" cy="8867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5" name="Shape 45"/>
        <p:cNvGrpSpPr/>
        <p:nvPr/>
      </p:nvGrpSpPr>
      <p:grpSpPr>
        <a:xfrm>
          <a:off x="0" y="0"/>
          <a:ext cx="0" cy="0"/>
          <a:chOff x="0" y="0"/>
          <a:chExt cx="0" cy="0"/>
        </a:xfrm>
      </p:grpSpPr>
      <p:sp>
        <p:nvSpPr>
          <p:cNvPr id="46" name="Google Shape;46;p8"/>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 type="body"/>
          </p:nvPr>
        </p:nvSpPr>
        <p:spPr>
          <a:xfrm>
            <a:off x="45720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8" name="Google Shape;48;p8"/>
          <p:cNvSpPr txBox="1"/>
          <p:nvPr>
            <p:ph idx="2" type="body"/>
          </p:nvPr>
        </p:nvSpPr>
        <p:spPr>
          <a:xfrm>
            <a:off x="470916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9" name="Google Shape;49;p8"/>
          <p:cNvSpPr txBox="1"/>
          <p:nvPr>
            <p:ph idx="12" type="sldNum"/>
          </p:nvPr>
        </p:nvSpPr>
        <p:spPr>
          <a:xfrm>
            <a:off x="8534400" y="6492875"/>
            <a:ext cx="609600" cy="365125"/>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11" name="Google Shape;11;p1"/>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13" name="Google Shape;13;p1"/>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14" name="Google Shape;14;p1"/>
          <p:cNvPicPr preferRelativeResize="0"/>
          <p:nvPr/>
        </p:nvPicPr>
        <p:blipFill rotWithShape="1">
          <a:blip r:embed="rId1">
            <a:alphaModFix/>
          </a:blip>
          <a:srcRect b="0" l="0" r="0" t="0"/>
          <a:stretch/>
        </p:blipFill>
        <p:spPr>
          <a:xfrm>
            <a:off x="26376" y="25342"/>
            <a:ext cx="2150721" cy="169037"/>
          </a:xfrm>
          <a:prstGeom prst="rect">
            <a:avLst/>
          </a:prstGeom>
          <a:noFill/>
          <a:ln>
            <a:noFill/>
          </a:ln>
        </p:spPr>
      </p:pic>
      <p:sp>
        <p:nvSpPr>
          <p:cNvPr id="15" name="Google Shape;15;p1"/>
          <p:cNvSpPr txBox="1"/>
          <p:nvPr/>
        </p:nvSpPr>
        <p:spPr>
          <a:xfrm>
            <a:off x="7621875" y="27425"/>
            <a:ext cx="1522200" cy="169200"/>
          </a:xfrm>
          <a:prstGeom prst="rect">
            <a:avLst/>
          </a:prstGeom>
          <a:noFill/>
          <a:ln>
            <a:noFill/>
          </a:ln>
        </p:spPr>
        <p:txBody>
          <a:bodyPr anchorCtr="0" anchor="ctr" bIns="0" lIns="91425" spcFirstLastPara="1" rIns="91425" wrap="square" tIns="0">
            <a:no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a:t>
            </a:r>
            <a:r>
              <a:rPr lang="en-US" sz="1100">
                <a:solidFill>
                  <a:schemeClr val="lt1"/>
                </a:solidFill>
                <a:latin typeface="Calibri"/>
                <a:ea typeface="Calibri"/>
                <a:cs typeface="Calibri"/>
                <a:sym typeface="Calibri"/>
              </a:rPr>
              <a:t>Spring</a:t>
            </a:r>
            <a:r>
              <a:rPr b="0" i="0" lang="en-US" sz="1100" u="none" cap="none" strike="noStrike">
                <a:solidFill>
                  <a:schemeClr val="lt1"/>
                </a:solidFill>
                <a:latin typeface="Calibri"/>
                <a:ea typeface="Calibri"/>
                <a:cs typeface="Calibri"/>
                <a:sym typeface="Calibri"/>
              </a:rPr>
              <a:t> 202</a:t>
            </a:r>
            <a:r>
              <a:rPr lang="en-US" sz="1100">
                <a:solidFill>
                  <a:schemeClr val="lt1"/>
                </a:solidFill>
                <a:latin typeface="Calibri"/>
                <a:ea typeface="Calibri"/>
                <a:cs typeface="Calibri"/>
                <a:sym typeface="Calibri"/>
              </a:rPr>
              <a:t>1</a:t>
            </a:r>
            <a:endParaRPr b="0" i="0" sz="1100" u="none" cap="none" strike="noStrike">
              <a:solidFill>
                <a:schemeClr val="lt1"/>
              </a:solidFill>
              <a:latin typeface="Calibri"/>
              <a:ea typeface="Calibri"/>
              <a:cs typeface="Calibri"/>
              <a:sym typeface="Calibri"/>
            </a:endParaRPr>
          </a:p>
        </p:txBody>
      </p:sp>
      <p:sp>
        <p:nvSpPr>
          <p:cNvPr id="16" name="Google Shape;16;p1"/>
          <p:cNvSpPr txBox="1"/>
          <p:nvPr/>
        </p:nvSpPr>
        <p:spPr>
          <a:xfrm>
            <a:off x="2886136" y="27424"/>
            <a:ext cx="3387600" cy="169200"/>
          </a:xfrm>
          <a:prstGeom prst="rect">
            <a:avLst/>
          </a:prstGeom>
          <a:noFill/>
          <a:ln>
            <a:noFill/>
          </a:ln>
        </p:spPr>
        <p:txBody>
          <a:bodyPr anchorCtr="0" anchor="ctr" bIns="0" lIns="91425" spcFirstLastPara="1" rIns="91425"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L1</a:t>
            </a:r>
            <a:r>
              <a:rPr lang="en-US" sz="1100">
                <a:solidFill>
                  <a:schemeClr val="lt1"/>
                </a:solidFill>
                <a:latin typeface="Calibri"/>
                <a:ea typeface="Calibri"/>
                <a:cs typeface="Calibri"/>
                <a:sym typeface="Calibri"/>
              </a:rPr>
              <a:t>1</a:t>
            </a:r>
            <a:r>
              <a:rPr b="0" i="0" lang="en-US" sz="1100" u="none" cap="none" strike="noStrike">
                <a:solidFill>
                  <a:schemeClr val="lt1"/>
                </a:solidFill>
                <a:latin typeface="Calibri"/>
                <a:ea typeface="Calibri"/>
                <a:cs typeface="Calibri"/>
                <a:sym typeface="Calibri"/>
              </a:rPr>
              <a:t>: </a:t>
            </a:r>
            <a:r>
              <a:rPr lang="en-US" sz="1100">
                <a:solidFill>
                  <a:schemeClr val="lt1"/>
                </a:solidFill>
                <a:latin typeface="Calibri"/>
                <a:ea typeface="Calibri"/>
                <a:cs typeface="Calibri"/>
                <a:sym typeface="Calibri"/>
              </a:rPr>
              <a:t>Mock Midterm &amp; Test-Taking</a:t>
            </a:r>
            <a:endParaRPr b="0" i="0" sz="1100" u="none" cap="none" strike="noStrike">
              <a:solidFill>
                <a:schemeClr val="lt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0.png"/><Relationship Id="rId4" Type="http://schemas.openxmlformats.org/officeDocument/2006/relationships/image" Target="../media/image7.png"/><Relationship Id="rId5"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png"/><Relationship Id="rId4" Type="http://schemas.openxmlformats.org/officeDocument/2006/relationships/image" Target="../media/image7.png"/><Relationship Id="rId5" Type="http://schemas.openxmlformats.org/officeDocument/2006/relationships/image" Target="../media/image6.png"/><Relationship Id="rId6"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9"/>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400"/>
              <a:buFont typeface="Arial"/>
              <a:buNone/>
            </a:pPr>
            <a:r>
              <a:rPr lang="en-US"/>
              <a:t>Mock Exam, Test-Taking Strategies</a:t>
            </a:r>
            <a:endParaRPr/>
          </a:p>
        </p:txBody>
      </p:sp>
      <p:sp>
        <p:nvSpPr>
          <p:cNvPr id="55" name="Google Shape;55;p9"/>
          <p:cNvSpPr txBox="1"/>
          <p:nvPr>
            <p:ph idx="1" type="subTitle"/>
          </p:nvPr>
        </p:nvSpPr>
        <p:spPr>
          <a:xfrm>
            <a:off x="685800" y="5374529"/>
            <a:ext cx="7772400" cy="594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40"/>
              <a:buNone/>
            </a:pPr>
            <a:r>
              <a:rPr lang="en-US" sz="2400"/>
              <a:t>Mini mock exam, intro to test-taking strategies, &amp; exam design 101</a:t>
            </a:r>
            <a:endParaRPr sz="2400"/>
          </a:p>
          <a:p>
            <a:pPr indent="0" lvl="0" marL="0" rtl="0" algn="l">
              <a:lnSpc>
                <a:spcPct val="100000"/>
              </a:lnSpc>
              <a:spcBef>
                <a:spcPts val="0"/>
              </a:spcBef>
              <a:spcAft>
                <a:spcPts val="0"/>
              </a:spcAft>
              <a:buSzPts val="1440"/>
              <a:buNone/>
            </a:pPr>
            <a:r>
              <a:t/>
            </a:r>
            <a:endParaRPr sz="1200"/>
          </a:p>
          <a:p>
            <a:pPr indent="0" lvl="0" marL="0" rtl="0" algn="l">
              <a:lnSpc>
                <a:spcPct val="100000"/>
              </a:lnSpc>
              <a:spcBef>
                <a:spcPts val="0"/>
              </a:spcBef>
              <a:spcAft>
                <a:spcPts val="0"/>
              </a:spcAft>
              <a:buSzPts val="1440"/>
              <a:buNone/>
            </a:pPr>
            <a:r>
              <a:rPr i="1" lang="en-US" sz="1200">
                <a:solidFill>
                  <a:srgbClr val="666666"/>
                </a:solidFill>
              </a:rPr>
              <a:t>Significant material adapted from www.nand2tetris.org. © Noam Nisan and Shimon Schocken.</a:t>
            </a:r>
            <a:endParaRPr i="1" sz="1200">
              <a:solidFill>
                <a:srgbClr val="6666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27" name="Google Shape;127;p1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28" name="Google Shape;128;p18"/>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sp>
        <p:nvSpPr>
          <p:cNvPr id="129" name="Google Shape;129;p18"/>
          <p:cNvSpPr txBox="1"/>
          <p:nvPr/>
        </p:nvSpPr>
        <p:spPr>
          <a:xfrm>
            <a:off x="602625" y="4185300"/>
            <a:ext cx="3300300" cy="26721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rPr b="1" lang="en-US" sz="1800">
                <a:latin typeface="Calibri"/>
                <a:ea typeface="Calibri"/>
                <a:cs typeface="Calibri"/>
                <a:sym typeface="Calibri"/>
              </a:rPr>
              <a:t>Part b: Boolean Expressions</a:t>
            </a:r>
            <a:endParaRPr b="1" sz="1800">
              <a:latin typeface="Calibri"/>
              <a:ea typeface="Calibri"/>
              <a:cs typeface="Calibri"/>
              <a:sym typeface="Calibri"/>
            </a:endParaRPr>
          </a:p>
          <a:p>
            <a:pPr indent="0" lvl="0" marL="0" rtl="0" algn="l">
              <a:spcBef>
                <a:spcPts val="0"/>
              </a:spcBef>
              <a:spcAft>
                <a:spcPts val="0"/>
              </a:spcAft>
              <a:buNone/>
            </a:pPr>
            <a:r>
              <a:t/>
            </a:r>
            <a:endParaRPr b="1"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A</a:t>
            </a:r>
            <a:r>
              <a:rPr baseline="-25000" lang="en-US" sz="1800">
                <a:latin typeface="Calibri"/>
                <a:ea typeface="Calibri"/>
                <a:cs typeface="Calibri"/>
                <a:sym typeface="Calibri"/>
              </a:rPr>
              <a:t>t+1</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1800">
                <a:solidFill>
                  <a:schemeClr val="dk1"/>
                </a:solidFill>
                <a:latin typeface="Calibri"/>
                <a:ea typeface="Calibri"/>
                <a:cs typeface="Calibri"/>
                <a:sym typeface="Calibri"/>
              </a:rPr>
              <a:t>B</a:t>
            </a:r>
            <a:r>
              <a:rPr baseline="-25000" lang="en-US" sz="1800">
                <a:solidFill>
                  <a:schemeClr val="dk1"/>
                </a:solidFill>
                <a:latin typeface="Calibri"/>
                <a:ea typeface="Calibri"/>
                <a:cs typeface="Calibri"/>
                <a:sym typeface="Calibri"/>
              </a:rPr>
              <a:t>t+1</a:t>
            </a:r>
            <a:r>
              <a:rPr lang="en-US" sz="1800">
                <a:solidFill>
                  <a:schemeClr val="dk1"/>
                </a:solidFill>
                <a:latin typeface="Calibri"/>
                <a:ea typeface="Calibri"/>
                <a:cs typeface="Calibri"/>
                <a:sym typeface="Calibri"/>
              </a:rPr>
              <a:t>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&amp; ~B</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&amp; ~B</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1800">
                <a:solidFill>
                  <a:schemeClr val="dk1"/>
                </a:solidFill>
                <a:latin typeface="Calibri"/>
                <a:ea typeface="Calibri"/>
                <a:cs typeface="Calibri"/>
                <a:sym typeface="Calibri"/>
              </a:rPr>
              <a:t>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&amp; ~B</a:t>
            </a:r>
            <a:r>
              <a:rPr baseline="-25000" lang="en-US" sz="1800">
                <a:solidFill>
                  <a:schemeClr val="dk1"/>
                </a:solidFill>
                <a:latin typeface="Calibri"/>
                <a:ea typeface="Calibri"/>
                <a:cs typeface="Calibri"/>
                <a:sym typeface="Calibri"/>
              </a:rPr>
              <a:t>t</a:t>
            </a:r>
            <a:endParaRPr baseline="-25000" sz="1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aseline="-25000" sz="1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aseline="-25000" lang="en-US" sz="1800">
                <a:solidFill>
                  <a:schemeClr val="dk1"/>
                </a:solidFill>
                <a:latin typeface="Calibri"/>
                <a:ea typeface="Calibri"/>
                <a:cs typeface="Calibri"/>
                <a:sym typeface="Calibri"/>
              </a:rPr>
              <a:t>            </a:t>
            </a:r>
            <a:r>
              <a:rPr lang="en-US" sz="1800">
                <a:solidFill>
                  <a:schemeClr val="dk1"/>
                </a:solidFill>
                <a:latin typeface="Calibri"/>
                <a:ea typeface="Calibri"/>
                <a:cs typeface="Calibri"/>
                <a:sym typeface="Calibri"/>
              </a:rPr>
              <a:t>= ~B</a:t>
            </a:r>
            <a:r>
              <a:rPr baseline="-25000" lang="en-US" sz="1800">
                <a:solidFill>
                  <a:schemeClr val="dk1"/>
                </a:solidFill>
                <a:latin typeface="Calibri"/>
                <a:ea typeface="Calibri"/>
                <a:cs typeface="Calibri"/>
                <a:sym typeface="Calibri"/>
              </a:rPr>
              <a:t>t</a:t>
            </a:r>
            <a:endParaRPr sz="1800">
              <a:latin typeface="Calibri"/>
              <a:ea typeface="Calibri"/>
              <a:cs typeface="Calibri"/>
              <a:sym typeface="Calibri"/>
            </a:endParaRPr>
          </a:p>
        </p:txBody>
      </p:sp>
      <p:sp>
        <p:nvSpPr>
          <p:cNvPr id="130" name="Google Shape;130;p18"/>
          <p:cNvSpPr txBox="1"/>
          <p:nvPr/>
        </p:nvSpPr>
        <p:spPr>
          <a:xfrm>
            <a:off x="4633125" y="4686000"/>
            <a:ext cx="330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1"/>
              </a:solidFill>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31" name="Google Shape;131;p18"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bl>
          </a:graphicData>
        </a:graphic>
      </p:graphicFrame>
      <p:sp>
        <p:nvSpPr>
          <p:cNvPr id="132" name="Google Shape;132;p18"/>
          <p:cNvSpPr/>
          <p:nvPr/>
        </p:nvSpPr>
        <p:spPr>
          <a:xfrm>
            <a:off x="592050" y="2170875"/>
            <a:ext cx="2259600" cy="483600"/>
          </a:xfrm>
          <a:prstGeom prst="ellips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0000"/>
              </a:solidFill>
            </a:endParaRPr>
          </a:p>
        </p:txBody>
      </p:sp>
      <p:sp>
        <p:nvSpPr>
          <p:cNvPr id="133" name="Google Shape;133;p18"/>
          <p:cNvSpPr txBox="1"/>
          <p:nvPr/>
        </p:nvSpPr>
        <p:spPr>
          <a:xfrm>
            <a:off x="3773825" y="2181825"/>
            <a:ext cx="3000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solidFill>
                  <a:schemeClr val="dk1"/>
                </a:solidFill>
                <a:latin typeface="Calibri"/>
                <a:ea typeface="Calibri"/>
                <a:cs typeface="Calibri"/>
                <a:sym typeface="Calibri"/>
              </a:rPr>
              <a:t>A</a:t>
            </a:r>
            <a:r>
              <a:rPr baseline="-25000" lang="en-US" sz="1800">
                <a:solidFill>
                  <a:schemeClr val="dk1"/>
                </a:solidFill>
                <a:latin typeface="Calibri"/>
                <a:ea typeface="Calibri"/>
                <a:cs typeface="Calibri"/>
                <a:sym typeface="Calibri"/>
              </a:rPr>
              <a:t>t+1</a:t>
            </a:r>
            <a:r>
              <a:rPr lang="en-US" sz="1800">
                <a:solidFill>
                  <a:schemeClr val="dk1"/>
                </a:solidFill>
                <a:latin typeface="Calibri"/>
                <a:ea typeface="Calibri"/>
                <a:cs typeface="Calibri"/>
                <a:sym typeface="Calibri"/>
              </a:rPr>
              <a:t>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&amp; B</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a:t>
            </a:r>
            <a:endParaRPr/>
          </a:p>
        </p:txBody>
      </p:sp>
      <p:sp>
        <p:nvSpPr>
          <p:cNvPr id="134" name="Google Shape;134;p18"/>
          <p:cNvSpPr txBox="1"/>
          <p:nvPr/>
        </p:nvSpPr>
        <p:spPr>
          <a:xfrm>
            <a:off x="3833850" y="3533150"/>
            <a:ext cx="3000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solidFill>
                  <a:schemeClr val="dk1"/>
                </a:solidFill>
                <a:latin typeface="Calibri"/>
                <a:ea typeface="Calibri"/>
                <a:cs typeface="Calibri"/>
                <a:sym typeface="Calibri"/>
              </a:rPr>
              <a:t>A</a:t>
            </a:r>
            <a:r>
              <a:rPr baseline="-25000" lang="en-US" sz="1800">
                <a:solidFill>
                  <a:schemeClr val="dk1"/>
                </a:solidFill>
                <a:latin typeface="Calibri"/>
                <a:ea typeface="Calibri"/>
                <a:cs typeface="Calibri"/>
                <a:sym typeface="Calibri"/>
              </a:rPr>
              <a:t>t+1</a:t>
            </a:r>
            <a:r>
              <a:rPr lang="en-US" sz="1800">
                <a:solidFill>
                  <a:schemeClr val="dk1"/>
                </a:solidFill>
                <a:latin typeface="Calibri"/>
                <a:ea typeface="Calibri"/>
                <a:cs typeface="Calibri"/>
                <a:sym typeface="Calibri"/>
              </a:rPr>
              <a:t> = (~A</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 &amp; ~B</a:t>
            </a:r>
            <a:r>
              <a:rPr baseline="-25000" lang="en-US" sz="1800">
                <a:solidFill>
                  <a:schemeClr val="dk1"/>
                </a:solidFill>
                <a:latin typeface="Calibri"/>
                <a:ea typeface="Calibri"/>
                <a:cs typeface="Calibri"/>
                <a:sym typeface="Calibri"/>
              </a:rPr>
              <a:t>t</a:t>
            </a:r>
            <a:r>
              <a:rPr lang="en-US" sz="1800">
                <a:solidFill>
                  <a:schemeClr val="dk1"/>
                </a:solidFill>
                <a:latin typeface="Calibri"/>
                <a:ea typeface="Calibri"/>
                <a:cs typeface="Calibri"/>
                <a:sym typeface="Calibri"/>
              </a:rPr>
              <a:t>)</a:t>
            </a:r>
            <a:endParaRPr/>
          </a:p>
        </p:txBody>
      </p:sp>
      <p:sp>
        <p:nvSpPr>
          <p:cNvPr id="135" name="Google Shape;135;p18"/>
          <p:cNvSpPr/>
          <p:nvPr/>
        </p:nvSpPr>
        <p:spPr>
          <a:xfrm>
            <a:off x="592050" y="3522200"/>
            <a:ext cx="2259600" cy="483600"/>
          </a:xfrm>
          <a:prstGeom prst="ellips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42" name="Google Shape;142;p1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43" name="Google Shape;143;p19"/>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sp>
        <p:nvSpPr>
          <p:cNvPr id="144" name="Google Shape;144;p19"/>
          <p:cNvSpPr txBox="1"/>
          <p:nvPr/>
        </p:nvSpPr>
        <p:spPr>
          <a:xfrm>
            <a:off x="602625" y="4185300"/>
            <a:ext cx="33003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b: Boolean Expressions</a:t>
            </a:r>
            <a:endParaRPr b="1" sz="1800">
              <a:latin typeface="Calibri"/>
              <a:ea typeface="Calibri"/>
              <a:cs typeface="Calibri"/>
              <a:sym typeface="Calibri"/>
            </a:endParaRPr>
          </a:p>
          <a:p>
            <a:pPr indent="0" lvl="0" marL="0" rtl="0" algn="l">
              <a:spcBef>
                <a:spcPts val="0"/>
              </a:spcBef>
              <a:spcAft>
                <a:spcPts val="0"/>
              </a:spcAft>
              <a:buNone/>
            </a:pPr>
            <a:r>
              <a:t/>
            </a:r>
            <a:endParaRPr b="1"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A</a:t>
            </a:r>
            <a:r>
              <a:rPr baseline="-25000" lang="en-US" sz="1800">
                <a:latin typeface="Calibri"/>
                <a:ea typeface="Calibri"/>
                <a:cs typeface="Calibri"/>
                <a:sym typeface="Calibri"/>
              </a:rPr>
              <a:t>t+1</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B</a:t>
            </a:r>
            <a:r>
              <a:rPr baseline="-25000" lang="en-US" sz="1800">
                <a:latin typeface="Calibri"/>
                <a:ea typeface="Calibri"/>
                <a:cs typeface="Calibri"/>
                <a:sym typeface="Calibri"/>
              </a:rPr>
              <a:t>t+1</a:t>
            </a:r>
            <a:r>
              <a:rPr lang="en-US" sz="1800">
                <a:latin typeface="Calibri"/>
                <a:ea typeface="Calibri"/>
                <a:cs typeface="Calibri"/>
                <a:sym typeface="Calibri"/>
              </a:rPr>
              <a:t> = ~B</a:t>
            </a:r>
            <a:r>
              <a:rPr baseline="-25000" lang="en-US" sz="1800">
                <a:latin typeface="Calibri"/>
                <a:ea typeface="Calibri"/>
                <a:cs typeface="Calibri"/>
                <a:sym typeface="Calibri"/>
              </a:rPr>
              <a:t>t</a:t>
            </a:r>
            <a:endParaRPr sz="1800">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45" name="Google Shape;145;p19"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bl>
          </a:graphicData>
        </a:graphic>
      </p:graphicFrame>
      <p:pic>
        <p:nvPicPr>
          <p:cNvPr id="146" name="Google Shape;146;p19"/>
          <p:cNvPicPr preferRelativeResize="0"/>
          <p:nvPr/>
        </p:nvPicPr>
        <p:blipFill>
          <a:blip r:embed="rId3">
            <a:alphaModFix/>
          </a:blip>
          <a:stretch>
            <a:fillRect/>
          </a:stretch>
        </p:blipFill>
        <p:spPr>
          <a:xfrm>
            <a:off x="7150250" y="2283101"/>
            <a:ext cx="1487350" cy="534525"/>
          </a:xfrm>
          <a:prstGeom prst="rect">
            <a:avLst/>
          </a:prstGeom>
          <a:noFill/>
          <a:ln>
            <a:noFill/>
          </a:ln>
        </p:spPr>
      </p:pic>
      <p:pic>
        <p:nvPicPr>
          <p:cNvPr id="147" name="Google Shape;147;p19"/>
          <p:cNvPicPr preferRelativeResize="0"/>
          <p:nvPr/>
        </p:nvPicPr>
        <p:blipFill>
          <a:blip r:embed="rId4">
            <a:alphaModFix/>
          </a:blip>
          <a:stretch>
            <a:fillRect/>
          </a:stretch>
        </p:blipFill>
        <p:spPr>
          <a:xfrm>
            <a:off x="5431575" y="1857910"/>
            <a:ext cx="1629875" cy="586764"/>
          </a:xfrm>
          <a:prstGeom prst="rect">
            <a:avLst/>
          </a:prstGeom>
          <a:noFill/>
          <a:ln>
            <a:noFill/>
          </a:ln>
        </p:spPr>
      </p:pic>
      <p:pic>
        <p:nvPicPr>
          <p:cNvPr id="148" name="Google Shape;148;p19"/>
          <p:cNvPicPr preferRelativeResize="0"/>
          <p:nvPr/>
        </p:nvPicPr>
        <p:blipFill>
          <a:blip r:embed="rId5">
            <a:alphaModFix/>
          </a:blip>
          <a:stretch>
            <a:fillRect/>
          </a:stretch>
        </p:blipFill>
        <p:spPr>
          <a:xfrm>
            <a:off x="5431575" y="2817637"/>
            <a:ext cx="1629875" cy="58676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55" name="Google Shape;155;p2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56" name="Google Shape;156;p20"/>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sp>
        <p:nvSpPr>
          <p:cNvPr id="157" name="Google Shape;157;p20"/>
          <p:cNvSpPr txBox="1"/>
          <p:nvPr/>
        </p:nvSpPr>
        <p:spPr>
          <a:xfrm>
            <a:off x="602625" y="4185300"/>
            <a:ext cx="33003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b: Boolean Expressions</a:t>
            </a:r>
            <a:endParaRPr b="1" sz="1800">
              <a:latin typeface="Calibri"/>
              <a:ea typeface="Calibri"/>
              <a:cs typeface="Calibri"/>
              <a:sym typeface="Calibri"/>
            </a:endParaRPr>
          </a:p>
          <a:p>
            <a:pPr indent="0" lvl="0" marL="0" rtl="0" algn="l">
              <a:spcBef>
                <a:spcPts val="0"/>
              </a:spcBef>
              <a:spcAft>
                <a:spcPts val="0"/>
              </a:spcAft>
              <a:buNone/>
            </a:pPr>
            <a:r>
              <a:t/>
            </a:r>
            <a:endParaRPr b="1"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A</a:t>
            </a:r>
            <a:r>
              <a:rPr baseline="-25000" lang="en-US" sz="1800">
                <a:latin typeface="Calibri"/>
                <a:ea typeface="Calibri"/>
                <a:cs typeface="Calibri"/>
                <a:sym typeface="Calibri"/>
              </a:rPr>
              <a:t>t+1</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B</a:t>
            </a:r>
            <a:r>
              <a:rPr baseline="-25000" lang="en-US" sz="1800">
                <a:latin typeface="Calibri"/>
                <a:ea typeface="Calibri"/>
                <a:cs typeface="Calibri"/>
                <a:sym typeface="Calibri"/>
              </a:rPr>
              <a:t>t+1</a:t>
            </a:r>
            <a:r>
              <a:rPr lang="en-US" sz="1800">
                <a:latin typeface="Calibri"/>
                <a:ea typeface="Calibri"/>
                <a:cs typeface="Calibri"/>
                <a:sym typeface="Calibri"/>
              </a:rPr>
              <a:t> = ~B</a:t>
            </a:r>
            <a:r>
              <a:rPr baseline="-25000" lang="en-US" sz="1800">
                <a:latin typeface="Calibri"/>
                <a:ea typeface="Calibri"/>
                <a:cs typeface="Calibri"/>
                <a:sym typeface="Calibri"/>
              </a:rPr>
              <a:t>t</a:t>
            </a:r>
            <a:endParaRPr sz="1800">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58" name="Google Shape;158;p20"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bl>
          </a:graphicData>
        </a:graphic>
      </p:graphicFrame>
      <p:pic>
        <p:nvPicPr>
          <p:cNvPr id="159" name="Google Shape;159;p20"/>
          <p:cNvPicPr preferRelativeResize="0"/>
          <p:nvPr/>
        </p:nvPicPr>
        <p:blipFill>
          <a:blip r:embed="rId3">
            <a:alphaModFix/>
          </a:blip>
          <a:stretch>
            <a:fillRect/>
          </a:stretch>
        </p:blipFill>
        <p:spPr>
          <a:xfrm>
            <a:off x="7150250" y="2283101"/>
            <a:ext cx="1487350" cy="534525"/>
          </a:xfrm>
          <a:prstGeom prst="rect">
            <a:avLst/>
          </a:prstGeom>
          <a:noFill/>
          <a:ln>
            <a:noFill/>
          </a:ln>
        </p:spPr>
      </p:pic>
      <p:pic>
        <p:nvPicPr>
          <p:cNvPr id="160" name="Google Shape;160;p20"/>
          <p:cNvPicPr preferRelativeResize="0"/>
          <p:nvPr/>
        </p:nvPicPr>
        <p:blipFill>
          <a:blip r:embed="rId4">
            <a:alphaModFix/>
          </a:blip>
          <a:stretch>
            <a:fillRect/>
          </a:stretch>
        </p:blipFill>
        <p:spPr>
          <a:xfrm>
            <a:off x="5431575" y="1857910"/>
            <a:ext cx="1629875" cy="586764"/>
          </a:xfrm>
          <a:prstGeom prst="rect">
            <a:avLst/>
          </a:prstGeom>
          <a:noFill/>
          <a:ln>
            <a:noFill/>
          </a:ln>
        </p:spPr>
      </p:pic>
      <p:pic>
        <p:nvPicPr>
          <p:cNvPr id="161" name="Google Shape;161;p20"/>
          <p:cNvPicPr preferRelativeResize="0"/>
          <p:nvPr/>
        </p:nvPicPr>
        <p:blipFill>
          <a:blip r:embed="rId5">
            <a:alphaModFix/>
          </a:blip>
          <a:stretch>
            <a:fillRect/>
          </a:stretch>
        </p:blipFill>
        <p:spPr>
          <a:xfrm>
            <a:off x="5431575" y="2817637"/>
            <a:ext cx="1629875" cy="586762"/>
          </a:xfrm>
          <a:prstGeom prst="rect">
            <a:avLst/>
          </a:prstGeom>
          <a:noFill/>
          <a:ln>
            <a:noFill/>
          </a:ln>
        </p:spPr>
      </p:pic>
      <p:pic>
        <p:nvPicPr>
          <p:cNvPr id="162" name="Google Shape;162;p20"/>
          <p:cNvPicPr preferRelativeResize="0"/>
          <p:nvPr/>
        </p:nvPicPr>
        <p:blipFill>
          <a:blip r:embed="rId6">
            <a:alphaModFix/>
          </a:blip>
          <a:stretch>
            <a:fillRect/>
          </a:stretch>
        </p:blipFill>
        <p:spPr>
          <a:xfrm>
            <a:off x="4568450" y="2748917"/>
            <a:ext cx="609600" cy="330204"/>
          </a:xfrm>
          <a:prstGeom prst="rect">
            <a:avLst/>
          </a:prstGeom>
          <a:noFill/>
          <a:ln>
            <a:noFill/>
          </a:ln>
        </p:spPr>
      </p:pic>
      <p:pic>
        <p:nvPicPr>
          <p:cNvPr id="163" name="Google Shape;163;p20"/>
          <p:cNvPicPr preferRelativeResize="0"/>
          <p:nvPr/>
        </p:nvPicPr>
        <p:blipFill>
          <a:blip r:embed="rId6">
            <a:alphaModFix/>
          </a:blip>
          <a:stretch>
            <a:fillRect/>
          </a:stretch>
        </p:blipFill>
        <p:spPr>
          <a:xfrm>
            <a:off x="4503750" y="3263892"/>
            <a:ext cx="609600" cy="33020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70" name="Google Shape;170;p2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71" name="Google Shape;171;p21"/>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sp>
        <p:nvSpPr>
          <p:cNvPr id="172" name="Google Shape;172;p21"/>
          <p:cNvSpPr txBox="1"/>
          <p:nvPr/>
        </p:nvSpPr>
        <p:spPr>
          <a:xfrm>
            <a:off x="602625" y="4185300"/>
            <a:ext cx="33003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b: Boolean Expressions</a:t>
            </a:r>
            <a:endParaRPr b="1" sz="1800">
              <a:latin typeface="Calibri"/>
              <a:ea typeface="Calibri"/>
              <a:cs typeface="Calibri"/>
              <a:sym typeface="Calibri"/>
            </a:endParaRPr>
          </a:p>
          <a:p>
            <a:pPr indent="0" lvl="0" marL="0" rtl="0" algn="l">
              <a:spcBef>
                <a:spcPts val="0"/>
              </a:spcBef>
              <a:spcAft>
                <a:spcPts val="0"/>
              </a:spcAft>
              <a:buNone/>
            </a:pPr>
            <a:r>
              <a:t/>
            </a:r>
            <a:endParaRPr b="1"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A</a:t>
            </a:r>
            <a:r>
              <a:rPr baseline="-25000" lang="en-US" sz="1800">
                <a:latin typeface="Calibri"/>
                <a:ea typeface="Calibri"/>
                <a:cs typeface="Calibri"/>
                <a:sym typeface="Calibri"/>
              </a:rPr>
              <a:t>t+1</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 | (~A</a:t>
            </a:r>
            <a:r>
              <a:rPr baseline="-25000" lang="en-US" sz="1800">
                <a:latin typeface="Calibri"/>
                <a:ea typeface="Calibri"/>
                <a:cs typeface="Calibri"/>
                <a:sym typeface="Calibri"/>
              </a:rPr>
              <a:t>t</a:t>
            </a:r>
            <a:r>
              <a:rPr lang="en-US" sz="1800">
                <a:latin typeface="Calibri"/>
                <a:ea typeface="Calibri"/>
                <a:cs typeface="Calibri"/>
                <a:sym typeface="Calibri"/>
              </a:rPr>
              <a:t> &amp; ~B</a:t>
            </a:r>
            <a:r>
              <a:rPr baseline="-25000" lang="en-US" sz="1800">
                <a:latin typeface="Calibri"/>
                <a:ea typeface="Calibri"/>
                <a:cs typeface="Calibri"/>
                <a:sym typeface="Calibri"/>
              </a:rPr>
              <a:t>t</a:t>
            </a:r>
            <a:r>
              <a:rPr lang="en-US" sz="1800">
                <a:latin typeface="Calibri"/>
                <a:ea typeface="Calibri"/>
                <a:cs typeface="Calibri"/>
                <a:sym typeface="Calibri"/>
              </a:rPr>
              <a:t>)</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B</a:t>
            </a:r>
            <a:r>
              <a:rPr baseline="-25000" lang="en-US" sz="1800">
                <a:latin typeface="Calibri"/>
                <a:ea typeface="Calibri"/>
                <a:cs typeface="Calibri"/>
                <a:sym typeface="Calibri"/>
              </a:rPr>
              <a:t>t+1</a:t>
            </a:r>
            <a:r>
              <a:rPr lang="en-US" sz="1800">
                <a:latin typeface="Calibri"/>
                <a:ea typeface="Calibri"/>
                <a:cs typeface="Calibri"/>
                <a:sym typeface="Calibri"/>
              </a:rPr>
              <a:t> = ~B</a:t>
            </a:r>
            <a:r>
              <a:rPr baseline="-25000" lang="en-US" sz="1800">
                <a:latin typeface="Calibri"/>
                <a:ea typeface="Calibri"/>
                <a:cs typeface="Calibri"/>
                <a:sym typeface="Calibri"/>
              </a:rPr>
              <a:t>t</a:t>
            </a:r>
            <a:endParaRPr sz="1800">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73" name="Google Shape;173;p21"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bl>
          </a:graphicData>
        </a:graphic>
      </p:graphicFrame>
      <p:pic>
        <p:nvPicPr>
          <p:cNvPr descr="Circuit diagram of the two expressions for A(t+1) and B(t+1). the input for the DFF corresponding to A is fed the output of an Or gate, whose input is two And gates. The first And gate has the previous values of A and B as its inputs, and the second And gate has the negation of the previous values of A and B as its inputs. The input for the B DFF is fed the negation of the previous output of B." id="174" name="Google Shape;174;p21" title="Circuit Diagram Solution"/>
          <p:cNvPicPr preferRelativeResize="0"/>
          <p:nvPr/>
        </p:nvPicPr>
        <p:blipFill>
          <a:blip r:embed="rId3">
            <a:alphaModFix/>
          </a:blip>
          <a:stretch>
            <a:fillRect/>
          </a:stretch>
        </p:blipFill>
        <p:spPr>
          <a:xfrm>
            <a:off x="3902925" y="1213078"/>
            <a:ext cx="4936274" cy="443183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 Sample Rubric</a:t>
            </a:r>
            <a:endParaRPr/>
          </a:p>
        </p:txBody>
      </p:sp>
      <p:sp>
        <p:nvSpPr>
          <p:cNvPr id="181" name="Google Shape;181;p2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graphicFrame>
        <p:nvGraphicFramePr>
          <p:cNvPr descr="Table shows a grading rubric for the circuit question. There are three columns. The first names the category for each row, the second column details the number of points for that category, and the third column details the criteria for how it was graded. The bottom row details the point total for the problem (15 points)." id="182" name="Google Shape;182;p22" title="Grading Rubric for Question 1 Circuit Design"/>
          <p:cNvGraphicFramePr/>
          <p:nvPr/>
        </p:nvGraphicFramePr>
        <p:xfrm>
          <a:off x="369000" y="1417063"/>
          <a:ext cx="3000000" cy="3000000"/>
        </p:xfrm>
        <a:graphic>
          <a:graphicData uri="http://schemas.openxmlformats.org/drawingml/2006/table">
            <a:tbl>
              <a:tblPr>
                <a:noFill/>
                <a:tableStyleId>{FCDC252A-39AC-461B-A190-B79DC7695FDA}</a:tableStyleId>
              </a:tblPr>
              <a:tblGrid>
                <a:gridCol w="1925525"/>
                <a:gridCol w="1925525"/>
                <a:gridCol w="4554950"/>
              </a:tblGrid>
              <a:tr h="396200">
                <a:tc>
                  <a:txBody>
                    <a:bodyPr/>
                    <a:lstStyle/>
                    <a:p>
                      <a:pPr indent="0" lvl="0" marL="0" rtl="0" algn="l">
                        <a:spcBef>
                          <a:spcPts val="0"/>
                        </a:spcBef>
                        <a:spcAft>
                          <a:spcPts val="0"/>
                        </a:spcAft>
                        <a:buNone/>
                      </a:pPr>
                      <a:r>
                        <a:rPr b="1" lang="en-US" sz="1600">
                          <a:latin typeface="Calibri"/>
                          <a:ea typeface="Calibri"/>
                          <a:cs typeface="Calibri"/>
                          <a:sym typeface="Calibri"/>
                        </a:rPr>
                        <a:t>Category</a:t>
                      </a:r>
                      <a:endParaRPr b="1"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b="1" lang="en-US" sz="1600">
                          <a:latin typeface="Calibri"/>
                          <a:ea typeface="Calibri"/>
                          <a:cs typeface="Calibri"/>
                          <a:sym typeface="Calibri"/>
                        </a:rPr>
                        <a:t>Points</a:t>
                      </a:r>
                      <a:endParaRPr b="1"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b="1" lang="en-US" sz="1600">
                          <a:latin typeface="Calibri"/>
                          <a:ea typeface="Calibri"/>
                          <a:cs typeface="Calibri"/>
                          <a:sym typeface="Calibri"/>
                        </a:rPr>
                        <a:t>Criteria</a:t>
                      </a:r>
                      <a:endParaRPr b="1" sz="1600">
                        <a:latin typeface="Calibri"/>
                        <a:ea typeface="Calibri"/>
                        <a:cs typeface="Calibri"/>
                        <a:sym typeface="Calibri"/>
                      </a:endParaRPr>
                    </a:p>
                  </a:txBody>
                  <a:tcPr marT="91425" marB="91425" marR="91425" marL="91425"/>
                </a:tc>
              </a:tr>
              <a:tr h="609575">
                <a:tc>
                  <a:txBody>
                    <a:bodyPr/>
                    <a:lstStyle/>
                    <a:p>
                      <a:pPr indent="0" lvl="0" marL="0" rtl="0" algn="l">
                        <a:spcBef>
                          <a:spcPts val="0"/>
                        </a:spcBef>
                        <a:spcAft>
                          <a:spcPts val="0"/>
                        </a:spcAft>
                        <a:buNone/>
                      </a:pPr>
                      <a:r>
                        <a:rPr lang="en-US" sz="1600">
                          <a:latin typeface="Calibri"/>
                          <a:ea typeface="Calibri"/>
                          <a:cs typeface="Calibri"/>
                          <a:sym typeface="Calibri"/>
                        </a:rPr>
                        <a:t>Truth Table</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4</a:t>
                      </a:r>
                      <a:r>
                        <a:rPr lang="en-US" sz="1600">
                          <a:latin typeface="Calibri"/>
                          <a:ea typeface="Calibri"/>
                          <a:cs typeface="Calibri"/>
                          <a:sym typeface="Calibri"/>
                        </a:rPr>
                        <a:t> points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1 point for each row in  the truth table that is correct</a:t>
                      </a:r>
                      <a:endParaRPr sz="1600">
                        <a:solidFill>
                          <a:schemeClr val="dk1"/>
                        </a:solidFill>
                        <a:latin typeface="Calibri"/>
                        <a:ea typeface="Calibri"/>
                        <a:cs typeface="Calibri"/>
                        <a:sym typeface="Calibri"/>
                      </a:endParaRPr>
                    </a:p>
                  </a:txBody>
                  <a:tcPr marT="91425" marB="91425" marR="91425" marL="91425"/>
                </a:tc>
              </a:tr>
              <a:tr h="1524600">
                <a:tc>
                  <a:txBody>
                    <a:bodyPr/>
                    <a:lstStyle/>
                    <a:p>
                      <a:pPr indent="0" lvl="0" marL="0" rtl="0" algn="l">
                        <a:spcBef>
                          <a:spcPts val="0"/>
                        </a:spcBef>
                        <a:spcAft>
                          <a:spcPts val="0"/>
                        </a:spcAft>
                        <a:buNone/>
                      </a:pPr>
                      <a:r>
                        <a:rPr lang="en-US" sz="1600">
                          <a:latin typeface="Calibri"/>
                          <a:ea typeface="Calibri"/>
                          <a:cs typeface="Calibri"/>
                          <a:sym typeface="Calibri"/>
                        </a:rPr>
                        <a:t>Boolean expressions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6</a:t>
                      </a:r>
                      <a:r>
                        <a:rPr lang="en-US" sz="1600">
                          <a:latin typeface="Calibri"/>
                          <a:ea typeface="Calibri"/>
                          <a:cs typeface="Calibri"/>
                          <a:sym typeface="Calibri"/>
                        </a:rPr>
                        <a:t> points</a:t>
                      </a:r>
                      <a:endParaRPr sz="1600">
                        <a:latin typeface="Calibri"/>
                        <a:ea typeface="Calibri"/>
                        <a:cs typeface="Calibri"/>
                        <a:sym typeface="Calibri"/>
                      </a:endParaRPr>
                    </a:p>
                  </a:txBody>
                  <a:tcPr marT="91425" marB="91425" marR="91425" marL="91425"/>
                </a:tc>
                <a:tc>
                  <a:txBody>
                    <a:bodyPr/>
                    <a:lstStyle/>
                    <a:p>
                      <a:pPr indent="-330200" lvl="0" marL="4572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4 points for correct expression for A</a:t>
                      </a:r>
                      <a:r>
                        <a:rPr baseline="-25000" lang="en-US" sz="1600">
                          <a:solidFill>
                            <a:schemeClr val="dk1"/>
                          </a:solidFill>
                          <a:latin typeface="Calibri"/>
                          <a:ea typeface="Calibri"/>
                          <a:cs typeface="Calibri"/>
                          <a:sym typeface="Calibri"/>
                        </a:rPr>
                        <a:t>t+1</a:t>
                      </a:r>
                      <a:endParaRPr baseline="-25000" sz="1600">
                        <a:solidFill>
                          <a:schemeClr val="dk1"/>
                        </a:solidFill>
                        <a:latin typeface="Calibri"/>
                        <a:ea typeface="Calibri"/>
                        <a:cs typeface="Calibri"/>
                        <a:sym typeface="Calibri"/>
                      </a:endParaRPr>
                    </a:p>
                    <a:p>
                      <a:pPr indent="-330200" lvl="1" marL="9144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2 points if truth table is wrong but expression matches truth table</a:t>
                      </a:r>
                      <a:endParaRPr sz="1600">
                        <a:solidFill>
                          <a:schemeClr val="dk1"/>
                        </a:solidFill>
                        <a:latin typeface="Calibri"/>
                        <a:ea typeface="Calibri"/>
                        <a:cs typeface="Calibri"/>
                        <a:sym typeface="Calibri"/>
                      </a:endParaRPr>
                    </a:p>
                    <a:p>
                      <a:pPr indent="-330200" lvl="0" marL="4572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2 points for correct expression for B</a:t>
                      </a:r>
                      <a:r>
                        <a:rPr baseline="-25000" lang="en-US" sz="1600">
                          <a:solidFill>
                            <a:schemeClr val="dk1"/>
                          </a:solidFill>
                          <a:latin typeface="Calibri"/>
                          <a:ea typeface="Calibri"/>
                          <a:cs typeface="Calibri"/>
                          <a:sym typeface="Calibri"/>
                        </a:rPr>
                        <a:t>t+1</a:t>
                      </a:r>
                      <a:endParaRPr sz="1600">
                        <a:solidFill>
                          <a:schemeClr val="dk1"/>
                        </a:solidFill>
                        <a:latin typeface="Calibri"/>
                        <a:ea typeface="Calibri"/>
                        <a:cs typeface="Calibri"/>
                        <a:sym typeface="Calibri"/>
                      </a:endParaRPr>
                    </a:p>
                    <a:p>
                      <a:pPr indent="-330200" lvl="1" marL="9144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1 point if truth table is wrong but expression matches truth table</a:t>
                      </a:r>
                      <a:endParaRPr sz="1600">
                        <a:solidFill>
                          <a:schemeClr val="dk1"/>
                        </a:solidFill>
                        <a:latin typeface="Calibri"/>
                        <a:ea typeface="Calibri"/>
                        <a:cs typeface="Calibri"/>
                        <a:sym typeface="Calibri"/>
                      </a:endParaRPr>
                    </a:p>
                  </a:txBody>
                  <a:tcPr marT="91425" marB="91425" marR="91425" marL="91425"/>
                </a:tc>
              </a:tr>
              <a:tr h="1036300">
                <a:tc>
                  <a:txBody>
                    <a:bodyPr/>
                    <a:lstStyle/>
                    <a:p>
                      <a:pPr indent="0" lvl="0" marL="0" rtl="0" algn="l">
                        <a:spcBef>
                          <a:spcPts val="0"/>
                        </a:spcBef>
                        <a:spcAft>
                          <a:spcPts val="0"/>
                        </a:spcAft>
                        <a:buNone/>
                      </a:pPr>
                      <a:r>
                        <a:rPr lang="en-US" sz="1600">
                          <a:latin typeface="Calibri"/>
                          <a:ea typeface="Calibri"/>
                          <a:cs typeface="Calibri"/>
                          <a:sym typeface="Calibri"/>
                        </a:rPr>
                        <a:t>Circuit Diagram</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5 </a:t>
                      </a:r>
                      <a:r>
                        <a:rPr lang="en-US" sz="1600">
                          <a:latin typeface="Calibri"/>
                          <a:ea typeface="Calibri"/>
                          <a:cs typeface="Calibri"/>
                          <a:sym typeface="Calibri"/>
                        </a:rPr>
                        <a:t>points</a:t>
                      </a:r>
                      <a:endParaRPr sz="1600">
                        <a:latin typeface="Calibri"/>
                        <a:ea typeface="Calibri"/>
                        <a:cs typeface="Calibri"/>
                        <a:sym typeface="Calibri"/>
                      </a:endParaRPr>
                    </a:p>
                  </a:txBody>
                  <a:tcPr marT="91425" marB="91425" marR="91425" marL="91425"/>
                </a:tc>
                <a:tc>
                  <a:txBody>
                    <a:bodyPr/>
                    <a:lstStyle/>
                    <a:p>
                      <a:pPr indent="-330200" lvl="0" marL="4572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3 points for having circuits that match the boolean expressions in part b</a:t>
                      </a:r>
                      <a:endParaRPr sz="1600">
                        <a:solidFill>
                          <a:schemeClr val="dk1"/>
                        </a:solidFill>
                        <a:latin typeface="Calibri"/>
                        <a:ea typeface="Calibri"/>
                        <a:cs typeface="Calibri"/>
                        <a:sym typeface="Calibri"/>
                      </a:endParaRPr>
                    </a:p>
                    <a:p>
                      <a:pPr indent="-330200" lvl="0" marL="457200" rtl="0" algn="l">
                        <a:spcBef>
                          <a:spcPts val="0"/>
                        </a:spcBef>
                        <a:spcAft>
                          <a:spcPts val="0"/>
                        </a:spcAft>
                        <a:buClr>
                          <a:schemeClr val="dk1"/>
                        </a:buClr>
                        <a:buSzPts val="1600"/>
                        <a:buFont typeface="Calibri"/>
                        <a:buChar char="●"/>
                      </a:pPr>
                      <a:r>
                        <a:rPr lang="en-US" sz="1600">
                          <a:solidFill>
                            <a:schemeClr val="dk1"/>
                          </a:solidFill>
                          <a:latin typeface="Calibri"/>
                          <a:ea typeface="Calibri"/>
                          <a:cs typeface="Calibri"/>
                          <a:sym typeface="Calibri"/>
                        </a:rPr>
                        <a:t>2 points for fully correct diagram</a:t>
                      </a:r>
                      <a:endParaRPr sz="1600">
                        <a:solidFill>
                          <a:schemeClr val="dk1"/>
                        </a:solidFill>
                        <a:latin typeface="Calibri"/>
                        <a:ea typeface="Calibri"/>
                        <a:cs typeface="Calibri"/>
                        <a:sym typeface="Calibri"/>
                      </a:endParaRPr>
                    </a:p>
                  </a:txBody>
                  <a:tcPr marT="91425" marB="91425" marR="91425" marL="91425"/>
                </a:tc>
              </a:tr>
              <a:tr h="396200">
                <a:tc>
                  <a:txBody>
                    <a:bodyPr/>
                    <a:lstStyle/>
                    <a:p>
                      <a:pPr indent="0" lvl="0" marL="0" rtl="0" algn="l">
                        <a:spcBef>
                          <a:spcPts val="0"/>
                        </a:spcBef>
                        <a:spcAft>
                          <a:spcPts val="0"/>
                        </a:spcAft>
                        <a:buNone/>
                      </a:pPr>
                      <a:r>
                        <a:rPr b="1" lang="en-US" sz="1600">
                          <a:latin typeface="Calibri"/>
                          <a:ea typeface="Calibri"/>
                          <a:cs typeface="Calibri"/>
                          <a:sym typeface="Calibri"/>
                        </a:rPr>
                        <a:t>Total</a:t>
                      </a:r>
                      <a:endParaRPr b="1"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b="1" lang="en-US" sz="1600">
                          <a:latin typeface="Calibri"/>
                          <a:ea typeface="Calibri"/>
                          <a:cs typeface="Calibri"/>
                          <a:sym typeface="Calibri"/>
                        </a:rPr>
                        <a:t>15 points</a:t>
                      </a:r>
                      <a:endParaRPr b="1" sz="1600">
                        <a:latin typeface="Calibri"/>
                        <a:ea typeface="Calibri"/>
                        <a:cs typeface="Calibri"/>
                        <a:sym typeface="Calibri"/>
                      </a:endParaRPr>
                    </a:p>
                  </a:txBody>
                  <a:tcPr marT="91425" marB="91425" marR="91425" marL="91425"/>
                </a:tc>
                <a:tc>
                  <a:txBody>
                    <a:bodyPr/>
                    <a:lstStyle/>
                    <a:p>
                      <a:pPr indent="-228600" lvl="0" marL="457200" rtl="0" algn="l">
                        <a:spcBef>
                          <a:spcPts val="0"/>
                        </a:spcBef>
                        <a:spcAft>
                          <a:spcPts val="0"/>
                        </a:spcAft>
                        <a:buNone/>
                      </a:pPr>
                      <a:r>
                        <a:t/>
                      </a:r>
                      <a:endParaRPr sz="1600">
                        <a:solidFill>
                          <a:schemeClr val="dk1"/>
                        </a:solidFill>
                        <a:latin typeface="Calibri"/>
                        <a:ea typeface="Calibri"/>
                        <a:cs typeface="Calibri"/>
                        <a:sym typeface="Calibri"/>
                      </a:endParaRPr>
                    </a:p>
                  </a:txBody>
                  <a:tcPr marT="91425" marB="91425" marR="91425" marL="91425"/>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3"/>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2: Math Puzzle</a:t>
            </a:r>
            <a:endParaRPr/>
          </a:p>
        </p:txBody>
      </p:sp>
      <p:sp>
        <p:nvSpPr>
          <p:cNvPr id="189" name="Google Shape;189;p23"/>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180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endParaRPr sz="3300"/>
          </a:p>
        </p:txBody>
      </p:sp>
      <p:sp>
        <p:nvSpPr>
          <p:cNvPr id="190" name="Google Shape;190;p2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2: Math Puzzle</a:t>
            </a:r>
            <a:endParaRPr/>
          </a:p>
        </p:txBody>
      </p:sp>
      <p:sp>
        <p:nvSpPr>
          <p:cNvPr id="197" name="Google Shape;197;p2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560"/>
              <a:buNone/>
            </a:pPr>
            <a:r>
              <a:rPr lang="en-US" sz="180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endParaRPr sz="1800"/>
          </a:p>
          <a:p>
            <a:pPr indent="0" lvl="0" marL="0" rtl="0" algn="l">
              <a:lnSpc>
                <a:spcPct val="115000"/>
              </a:lnSpc>
              <a:spcBef>
                <a:spcPts val="0"/>
              </a:spcBef>
              <a:spcAft>
                <a:spcPts val="0"/>
              </a:spcAft>
              <a:buSzPts val="1560"/>
              <a:buNone/>
            </a:pPr>
            <a:r>
              <a:t/>
            </a:r>
            <a:endParaRPr/>
          </a:p>
          <a:p>
            <a:pPr indent="0" lvl="0" marL="0" rtl="0" algn="l">
              <a:lnSpc>
                <a:spcPct val="115000"/>
              </a:lnSpc>
              <a:spcBef>
                <a:spcPts val="0"/>
              </a:spcBef>
              <a:spcAft>
                <a:spcPts val="0"/>
              </a:spcAft>
              <a:buSzPts val="1560"/>
              <a:buNone/>
            </a:pPr>
            <a:r>
              <a:rPr b="1" lang="en-US" sz="1900"/>
              <a:t>Solution</a:t>
            </a:r>
            <a:endParaRPr b="1" sz="1900"/>
          </a:p>
          <a:p>
            <a:pPr indent="0" lvl="0" marL="0" rtl="0" algn="l">
              <a:lnSpc>
                <a:spcPct val="115000"/>
              </a:lnSpc>
              <a:spcBef>
                <a:spcPts val="0"/>
              </a:spcBef>
              <a:spcAft>
                <a:spcPts val="0"/>
              </a:spcAft>
              <a:buSzPts val="1560"/>
              <a:buNone/>
            </a:pPr>
            <a:r>
              <a:rPr lang="en-US" sz="1900"/>
              <a:t>75 - 32 = 43 red</a:t>
            </a:r>
            <a:endParaRPr sz="1900"/>
          </a:p>
          <a:p>
            <a:pPr indent="0" lvl="0" marL="0" rtl="0" algn="l">
              <a:lnSpc>
                <a:spcPct val="115000"/>
              </a:lnSpc>
              <a:spcBef>
                <a:spcPts val="0"/>
              </a:spcBef>
              <a:spcAft>
                <a:spcPts val="0"/>
              </a:spcAft>
              <a:buSzPts val="1560"/>
              <a:buNone/>
            </a:pPr>
            <a:r>
              <a:rPr lang="en-US" sz="1900"/>
              <a:t>75 - 26 = 49 green</a:t>
            </a:r>
            <a:endParaRPr sz="1900"/>
          </a:p>
          <a:p>
            <a:pPr indent="0" lvl="0" marL="0" rtl="0" algn="l">
              <a:lnSpc>
                <a:spcPct val="115000"/>
              </a:lnSpc>
              <a:spcBef>
                <a:spcPts val="0"/>
              </a:spcBef>
              <a:spcAft>
                <a:spcPts val="0"/>
              </a:spcAft>
              <a:buSzPts val="1560"/>
              <a:buNone/>
            </a:pPr>
            <a:r>
              <a:rPr lang="en-US" sz="1900"/>
              <a:t>75 - 9 = 66 yellow</a:t>
            </a:r>
            <a:endParaRPr sz="1900"/>
          </a:p>
          <a:p>
            <a:pPr indent="0" lvl="0" marL="0" rtl="0" algn="l">
              <a:lnSpc>
                <a:spcPct val="115000"/>
              </a:lnSpc>
              <a:spcBef>
                <a:spcPts val="0"/>
              </a:spcBef>
              <a:spcAft>
                <a:spcPts val="0"/>
              </a:spcAft>
              <a:buSzPts val="1560"/>
              <a:buNone/>
            </a:pPr>
            <a:r>
              <a:rPr lang="en-US" sz="1900"/>
              <a:t>75 - 0 = 75 blue</a:t>
            </a:r>
            <a:endParaRPr sz="1900"/>
          </a:p>
          <a:p>
            <a:pPr indent="0" lvl="0" marL="0" rtl="0" algn="l">
              <a:lnSpc>
                <a:spcPct val="115000"/>
              </a:lnSpc>
              <a:spcBef>
                <a:spcPts val="0"/>
              </a:spcBef>
              <a:spcAft>
                <a:spcPts val="0"/>
              </a:spcAft>
              <a:buSzPts val="1560"/>
              <a:buNone/>
            </a:pPr>
            <a:r>
              <a:t/>
            </a:r>
            <a:endParaRPr sz="1900"/>
          </a:p>
          <a:p>
            <a:pPr indent="0" lvl="0" marL="0" rtl="0" algn="l">
              <a:lnSpc>
                <a:spcPct val="115000"/>
              </a:lnSpc>
              <a:spcBef>
                <a:spcPts val="0"/>
              </a:spcBef>
              <a:spcAft>
                <a:spcPts val="0"/>
              </a:spcAft>
              <a:buSzPts val="1560"/>
              <a:buNone/>
            </a:pPr>
            <a:r>
              <a:rPr lang="en-US" sz="1900"/>
              <a:t>43 * 0.25 + 49 * 0.25 + 0.7 * 66 * 0.25 + 0.7 * 75 * 0.25 = $47.675 = $47.68</a:t>
            </a:r>
            <a:endParaRPr sz="1900"/>
          </a:p>
          <a:p>
            <a:pPr indent="0" lvl="0" marL="0" rtl="0" algn="l">
              <a:lnSpc>
                <a:spcPct val="115000"/>
              </a:lnSpc>
              <a:spcBef>
                <a:spcPts val="0"/>
              </a:spcBef>
              <a:spcAft>
                <a:spcPts val="0"/>
              </a:spcAft>
              <a:buSzPts val="1560"/>
              <a:buNone/>
            </a:pPr>
            <a:r>
              <a:rPr lang="en-US" sz="1900"/>
              <a:t>												(rounding down is fine too)</a:t>
            </a:r>
            <a:endParaRPr sz="1900"/>
          </a:p>
        </p:txBody>
      </p:sp>
      <p:sp>
        <p:nvSpPr>
          <p:cNvPr id="198" name="Google Shape;198;p2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3: Hack Assembly Programming </a:t>
            </a:r>
            <a:endParaRPr/>
          </a:p>
        </p:txBody>
      </p:sp>
      <p:sp>
        <p:nvSpPr>
          <p:cNvPr id="205" name="Google Shape;205;p25"/>
          <p:cNvSpPr txBox="1"/>
          <p:nvPr>
            <p:ph idx="1" type="body"/>
          </p:nvPr>
        </p:nvSpPr>
        <p:spPr>
          <a:xfrm>
            <a:off x="396875" y="1362075"/>
            <a:ext cx="5817900" cy="4971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indent="0" lvl="0" marL="0" rtl="0" algn="l">
              <a:lnSpc>
                <a:spcPct val="115000"/>
              </a:lnSpc>
              <a:spcBef>
                <a:spcPts val="0"/>
              </a:spcBef>
              <a:spcAft>
                <a:spcPts val="0"/>
              </a:spcAft>
              <a:buSzPts val="1560"/>
              <a:buNone/>
            </a:pPr>
            <a:r>
              <a:t/>
            </a:r>
            <a:endParaRPr b="1" sz="1600"/>
          </a:p>
        </p:txBody>
      </p:sp>
      <p:sp>
        <p:nvSpPr>
          <p:cNvPr id="206" name="Google Shape;206;p2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207" name="Google Shape;207;p25"/>
          <p:cNvSpPr txBox="1"/>
          <p:nvPr>
            <p:ph idx="1" type="body"/>
          </p:nvPr>
        </p:nvSpPr>
        <p:spPr>
          <a:xfrm>
            <a:off x="6214900" y="1098225"/>
            <a:ext cx="3948300" cy="58143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15000"/>
              </a:lnSpc>
              <a:spcBef>
                <a:spcPts val="0"/>
              </a:spcBef>
              <a:spcAft>
                <a:spcPts val="0"/>
              </a:spcAft>
              <a:buSzPct val="97500"/>
              <a:buNone/>
            </a:pPr>
            <a:r>
              <a:rPr lang="en-US" sz="1600"/>
              <a:t>Our solution:</a:t>
            </a:r>
            <a:endParaRPr sz="1600"/>
          </a:p>
          <a:p>
            <a:pPr indent="0" lvl="0" marL="0" rtl="0" algn="l">
              <a:lnSpc>
                <a:spcPct val="115000"/>
              </a:lnSpc>
              <a:spcBef>
                <a:spcPts val="0"/>
              </a:spcBef>
              <a:spcAft>
                <a:spcPts val="0"/>
              </a:spcAft>
              <a:buSzPct val="97500"/>
              <a:buNone/>
            </a:pPr>
            <a:r>
              <a:t/>
            </a:r>
            <a:endParaRPr sz="1600"/>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@R0</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D = M</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@NEGATIVE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D; JLT</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@POSITIVE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D; JGT</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 R0 == 0 case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@R1</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M = 0</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@END</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0; JMP</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(NEGATIVE)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 R0 &lt; 0 case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@R1</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M = -1</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@END</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0; JMP</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(POSITIVE)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 R0 &gt; 0 case</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@R1</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M = 1</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(END)</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@END</a:t>
            </a:r>
            <a:endParaRPr sz="1600">
              <a:latin typeface="Courier New"/>
              <a:ea typeface="Courier New"/>
              <a:cs typeface="Courier New"/>
              <a:sym typeface="Courier New"/>
            </a:endParaRPr>
          </a:p>
          <a:p>
            <a:pPr indent="0" lvl="0" marL="0" rtl="0" algn="l">
              <a:lnSpc>
                <a:spcPct val="115000"/>
              </a:lnSpc>
              <a:spcBef>
                <a:spcPts val="0"/>
              </a:spcBef>
              <a:spcAft>
                <a:spcPts val="0"/>
              </a:spcAft>
              <a:buSzPct val="97500"/>
              <a:buNone/>
            </a:pPr>
            <a:r>
              <a:rPr lang="en-US" sz="1600">
                <a:latin typeface="Courier New"/>
                <a:ea typeface="Courier New"/>
                <a:cs typeface="Courier New"/>
                <a:sym typeface="Courier New"/>
              </a:rPr>
              <a:t>    0; JMP</a:t>
            </a:r>
            <a:endParaRPr b="1" sz="1600"/>
          </a:p>
        </p:txBody>
      </p:sp>
      <p:pic>
        <p:nvPicPr>
          <p:cNvPr id="208" name="Google Shape;208;p25"/>
          <p:cNvPicPr preferRelativeResize="0"/>
          <p:nvPr/>
        </p:nvPicPr>
        <p:blipFill>
          <a:blip r:embed="rId3">
            <a:alphaModFix/>
          </a:blip>
          <a:stretch>
            <a:fillRect/>
          </a:stretch>
        </p:blipFill>
        <p:spPr>
          <a:xfrm>
            <a:off x="396863" y="4890350"/>
            <a:ext cx="4509925" cy="1967000"/>
          </a:xfrm>
          <a:prstGeom prst="rect">
            <a:avLst/>
          </a:prstGeom>
          <a:noFill/>
          <a:ln>
            <a:noFill/>
          </a:ln>
        </p:spPr>
      </p:pic>
      <p:sp>
        <p:nvSpPr>
          <p:cNvPr id="209" name="Google Shape;209;p25"/>
          <p:cNvSpPr txBox="1"/>
          <p:nvPr/>
        </p:nvSpPr>
        <p:spPr>
          <a:xfrm>
            <a:off x="396875" y="2582400"/>
            <a:ext cx="45099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a:latin typeface="Courier New"/>
                <a:ea typeface="Courier New"/>
                <a:cs typeface="Courier New"/>
                <a:sym typeface="Courier New"/>
              </a:rPr>
              <a:t>Equivalent pseudocode:</a:t>
            </a:r>
            <a:endParaRPr b="1">
              <a:latin typeface="Courier New"/>
              <a:ea typeface="Courier New"/>
              <a:cs typeface="Courier New"/>
              <a:sym typeface="Courier New"/>
            </a:endParaRPr>
          </a:p>
          <a:p>
            <a:pPr indent="0" lvl="0" marL="0" rtl="0" algn="l">
              <a:spcBef>
                <a:spcPts val="0"/>
              </a:spcBef>
              <a:spcAft>
                <a:spcPts val="0"/>
              </a:spcAft>
              <a:buNone/>
            </a:pPr>
            <a:r>
              <a:t/>
            </a:r>
            <a:endParaRPr b="1">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if(R0 &lt; 0){</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	R1 = -1;</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}elseif(R0 &gt; 0){</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	R1 = 1;</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}else{   //R0 == 0</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	R1 = 0;</a:t>
            </a:r>
            <a:endParaRPr>
              <a:latin typeface="Courier New"/>
              <a:ea typeface="Courier New"/>
              <a:cs typeface="Courier New"/>
              <a:sym typeface="Courier New"/>
            </a:endParaRPr>
          </a:p>
          <a:p>
            <a:pPr indent="0" lvl="0" marL="0" rtl="0" algn="l">
              <a:spcBef>
                <a:spcPts val="0"/>
              </a:spcBef>
              <a:spcAft>
                <a:spcPts val="0"/>
              </a:spcAft>
              <a:buNone/>
            </a:pPr>
            <a:r>
              <a:rPr lang="en-US">
                <a:latin typeface="Courier New"/>
                <a:ea typeface="Courier New"/>
                <a:cs typeface="Courier New"/>
                <a:sym typeface="Courier New"/>
              </a:rPr>
              <a:t>}</a:t>
            </a:r>
            <a:endParaRPr>
              <a:latin typeface="Courier New"/>
              <a:ea typeface="Courier New"/>
              <a:cs typeface="Courier New"/>
              <a:sym typeface="Courier New"/>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3: Hack Assembly Sample Rubric </a:t>
            </a:r>
            <a:endParaRPr/>
          </a:p>
        </p:txBody>
      </p:sp>
      <p:sp>
        <p:nvSpPr>
          <p:cNvPr id="216" name="Google Shape;216;p2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graphicFrame>
        <p:nvGraphicFramePr>
          <p:cNvPr descr="Table shows a grading rubric for the hack assembly programming question. There are three columns. The first names the category for each row, the second column details the number of points for that category, and the third column details the criteria for how it was graded. The bottom row details the point total for the problem (10 points)." id="217" name="Google Shape;217;p26" title="Grading Rubric for Question 3 Hack Assembly Programming"/>
          <p:cNvGraphicFramePr/>
          <p:nvPr/>
        </p:nvGraphicFramePr>
        <p:xfrm>
          <a:off x="357025" y="1197663"/>
          <a:ext cx="3000000" cy="3000000"/>
        </p:xfrm>
        <a:graphic>
          <a:graphicData uri="http://schemas.openxmlformats.org/drawingml/2006/table">
            <a:tbl>
              <a:tblPr>
                <a:noFill/>
                <a:tableStyleId>{FCDC252A-39AC-461B-A190-B79DC7695FDA}</a:tableStyleId>
              </a:tblPr>
              <a:tblGrid>
                <a:gridCol w="1925525"/>
                <a:gridCol w="1925525"/>
                <a:gridCol w="4554950"/>
              </a:tblGrid>
              <a:tr h="396200">
                <a:tc>
                  <a:txBody>
                    <a:bodyPr/>
                    <a:lstStyle/>
                    <a:p>
                      <a:pPr indent="0" lvl="0" marL="0" rtl="0" algn="l">
                        <a:spcBef>
                          <a:spcPts val="0"/>
                        </a:spcBef>
                        <a:spcAft>
                          <a:spcPts val="0"/>
                        </a:spcAft>
                        <a:buNone/>
                      </a:pPr>
                      <a:r>
                        <a:rPr b="1" lang="en-US" sz="1600"/>
                        <a:t>Category</a:t>
                      </a:r>
                      <a:endParaRPr b="1" sz="1600"/>
                    </a:p>
                  </a:txBody>
                  <a:tcPr marT="91425" marB="91425" marR="91425" marL="91425"/>
                </a:tc>
                <a:tc>
                  <a:txBody>
                    <a:bodyPr/>
                    <a:lstStyle/>
                    <a:p>
                      <a:pPr indent="0" lvl="0" marL="0" rtl="0" algn="l">
                        <a:spcBef>
                          <a:spcPts val="0"/>
                        </a:spcBef>
                        <a:spcAft>
                          <a:spcPts val="0"/>
                        </a:spcAft>
                        <a:buNone/>
                      </a:pPr>
                      <a:r>
                        <a:rPr b="1" lang="en-US" sz="1600"/>
                        <a:t>Points</a:t>
                      </a:r>
                      <a:endParaRPr b="1" sz="1600"/>
                    </a:p>
                  </a:txBody>
                  <a:tcPr marT="91425" marB="91425" marR="91425" marL="91425"/>
                </a:tc>
                <a:tc>
                  <a:txBody>
                    <a:bodyPr/>
                    <a:lstStyle/>
                    <a:p>
                      <a:pPr indent="0" lvl="0" marL="0" rtl="0" algn="l">
                        <a:spcBef>
                          <a:spcPts val="0"/>
                        </a:spcBef>
                        <a:spcAft>
                          <a:spcPts val="0"/>
                        </a:spcAft>
                        <a:buNone/>
                      </a:pPr>
                      <a:r>
                        <a:rPr b="1" lang="en-US" sz="1600"/>
                        <a:t>Criteria</a:t>
                      </a:r>
                      <a:endParaRPr b="1" sz="1600"/>
                    </a:p>
                  </a:txBody>
                  <a:tcPr marT="91425" marB="91425" marR="91425" marL="91425"/>
                </a:tc>
              </a:tr>
              <a:tr h="609575">
                <a:tc>
                  <a:txBody>
                    <a:bodyPr/>
                    <a:lstStyle/>
                    <a:p>
                      <a:pPr indent="0" lvl="0" marL="0" rtl="0" algn="l">
                        <a:spcBef>
                          <a:spcPts val="0"/>
                        </a:spcBef>
                        <a:spcAft>
                          <a:spcPts val="0"/>
                        </a:spcAft>
                        <a:buNone/>
                      </a:pPr>
                      <a:r>
                        <a:rPr lang="en-US" sz="1600">
                          <a:latin typeface="Calibri"/>
                          <a:ea typeface="Calibri"/>
                          <a:cs typeface="Calibri"/>
                          <a:sym typeface="Calibri"/>
                        </a:rPr>
                        <a:t>Has Infinite End Loop</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1 point</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US" sz="1600">
                          <a:solidFill>
                            <a:schemeClr val="dk1"/>
                          </a:solidFill>
                          <a:latin typeface="Calibri"/>
                          <a:ea typeface="Calibri"/>
                          <a:cs typeface="Calibri"/>
                          <a:sym typeface="Calibri"/>
                        </a:rPr>
                        <a:t>1 Point if p</a:t>
                      </a:r>
                      <a:r>
                        <a:rPr lang="en-US" sz="1600">
                          <a:solidFill>
                            <a:schemeClr val="dk1"/>
                          </a:solidFill>
                          <a:latin typeface="Calibri"/>
                          <a:ea typeface="Calibri"/>
                          <a:cs typeface="Calibri"/>
                          <a:sym typeface="Calibri"/>
                        </a:rPr>
                        <a:t>rogram has an Infinite End Loop</a:t>
                      </a:r>
                      <a:endParaRPr sz="1600">
                        <a:latin typeface="Calibri"/>
                        <a:ea typeface="Calibri"/>
                        <a:cs typeface="Calibri"/>
                        <a:sym typeface="Calibri"/>
                      </a:endParaRPr>
                    </a:p>
                  </a:txBody>
                  <a:tcPr marT="91425" marB="91425" marR="91425" marL="91425"/>
                </a:tc>
              </a:tr>
              <a:tr h="1524600">
                <a:tc>
                  <a:txBody>
                    <a:bodyPr/>
                    <a:lstStyle/>
                    <a:p>
                      <a:pPr indent="0" lvl="0" marL="0" rtl="0" algn="l">
                        <a:spcBef>
                          <a:spcPts val="0"/>
                        </a:spcBef>
                        <a:spcAft>
                          <a:spcPts val="0"/>
                        </a:spcAft>
                        <a:buNone/>
                      </a:pPr>
                      <a:r>
                        <a:rPr lang="en-US" sz="1600">
                          <a:latin typeface="Calibri"/>
                          <a:ea typeface="Calibri"/>
                          <a:cs typeface="Calibri"/>
                          <a:sym typeface="Calibri"/>
                        </a:rPr>
                        <a:t>Conditional Checks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4 points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2 points for having at least two checks for cases. Almost all solutions will need a check for 2 of the three cases (negative, zero, positive). </a:t>
                      </a:r>
                      <a:endParaRPr sz="1600">
                        <a:solidFill>
                          <a:schemeClr val="dk1"/>
                        </a:solidFill>
                        <a:latin typeface="Calibri"/>
                        <a:ea typeface="Calibri"/>
                        <a:cs typeface="Calibri"/>
                        <a:sym typeface="Calibri"/>
                      </a:endParaRPr>
                    </a:p>
                    <a:p>
                      <a:pPr indent="0" lvl="0" marL="0" rtl="0" algn="l">
                        <a:spcBef>
                          <a:spcPts val="0"/>
                        </a:spcBef>
                        <a:spcAft>
                          <a:spcPts val="0"/>
                        </a:spcAft>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None/>
                      </a:pPr>
                      <a:r>
                        <a:rPr lang="en-US" sz="1600">
                          <a:solidFill>
                            <a:schemeClr val="dk1"/>
                          </a:solidFill>
                          <a:latin typeface="Calibri"/>
                          <a:ea typeface="Calibri"/>
                          <a:cs typeface="Calibri"/>
                          <a:sym typeface="Calibri"/>
                        </a:rPr>
                        <a:t>2 points for correctly matching jump condition to cases (e.g. jump to negative case when negative, etc.)</a:t>
                      </a:r>
                      <a:endParaRPr sz="1600">
                        <a:solidFill>
                          <a:schemeClr val="dk1"/>
                        </a:solidFill>
                        <a:latin typeface="Calibri"/>
                        <a:ea typeface="Calibri"/>
                        <a:cs typeface="Calibri"/>
                        <a:sym typeface="Calibri"/>
                      </a:endParaRPr>
                    </a:p>
                  </a:txBody>
                  <a:tcPr marT="91425" marB="91425" marR="91425" marL="91425"/>
                </a:tc>
              </a:tr>
              <a:tr h="1036300">
                <a:tc>
                  <a:txBody>
                    <a:bodyPr/>
                    <a:lstStyle/>
                    <a:p>
                      <a:pPr indent="0" lvl="0" marL="0" rtl="0" algn="l">
                        <a:spcBef>
                          <a:spcPts val="0"/>
                        </a:spcBef>
                        <a:spcAft>
                          <a:spcPts val="0"/>
                        </a:spcAft>
                        <a:buNone/>
                      </a:pPr>
                      <a:r>
                        <a:rPr lang="en-US" sz="1600">
                          <a:latin typeface="Calibri"/>
                          <a:ea typeface="Calibri"/>
                          <a:cs typeface="Calibri"/>
                          <a:sym typeface="Calibri"/>
                        </a:rPr>
                        <a:t>Assigns Correct R1 Value</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3 points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One point for each case:</a:t>
                      </a:r>
                      <a:endParaRPr sz="16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US" sz="1600">
                          <a:solidFill>
                            <a:schemeClr val="dk1"/>
                          </a:solidFill>
                          <a:latin typeface="Calibri"/>
                          <a:ea typeface="Calibri"/>
                          <a:cs typeface="Calibri"/>
                          <a:sym typeface="Calibri"/>
                        </a:rPr>
                        <a:t>negative: R1 = -1</a:t>
                      </a:r>
                      <a:endParaRPr sz="16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US" sz="1600">
                          <a:solidFill>
                            <a:schemeClr val="dk1"/>
                          </a:solidFill>
                          <a:latin typeface="Calibri"/>
                          <a:ea typeface="Calibri"/>
                          <a:cs typeface="Calibri"/>
                          <a:sym typeface="Calibri"/>
                        </a:rPr>
                        <a:t>zero: R1 = 0</a:t>
                      </a:r>
                      <a:endParaRPr sz="16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US" sz="1600">
                          <a:solidFill>
                            <a:schemeClr val="dk1"/>
                          </a:solidFill>
                          <a:latin typeface="Calibri"/>
                          <a:ea typeface="Calibri"/>
                          <a:cs typeface="Calibri"/>
                          <a:sym typeface="Calibri"/>
                        </a:rPr>
                        <a:t>positive: R = 1</a:t>
                      </a:r>
                      <a:endParaRPr sz="1600">
                        <a:solidFill>
                          <a:schemeClr val="dk1"/>
                        </a:solidFill>
                        <a:latin typeface="Calibri"/>
                        <a:ea typeface="Calibri"/>
                        <a:cs typeface="Calibri"/>
                        <a:sym typeface="Calibri"/>
                      </a:endParaRPr>
                    </a:p>
                  </a:txBody>
                  <a:tcPr marT="91425" marB="91425" marR="91425" marL="91425"/>
                </a:tc>
              </a:tr>
              <a:tr h="997875">
                <a:tc>
                  <a:txBody>
                    <a:bodyPr/>
                    <a:lstStyle/>
                    <a:p>
                      <a:pPr indent="0" lvl="0" marL="0" rtl="0" algn="l">
                        <a:spcBef>
                          <a:spcPts val="0"/>
                        </a:spcBef>
                        <a:spcAft>
                          <a:spcPts val="0"/>
                        </a:spcAft>
                        <a:buNone/>
                      </a:pPr>
                      <a:r>
                        <a:rPr lang="en-US" sz="1600">
                          <a:latin typeface="Calibri"/>
                          <a:ea typeface="Calibri"/>
                          <a:cs typeface="Calibri"/>
                          <a:sym typeface="Calibri"/>
                        </a:rPr>
                        <a:t>Fully Correct Implementation</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latin typeface="Calibri"/>
                          <a:ea typeface="Calibri"/>
                          <a:cs typeface="Calibri"/>
                          <a:sym typeface="Calibri"/>
                        </a:rPr>
                        <a:t>2 points</a:t>
                      </a:r>
                      <a:endParaRPr sz="1600">
                        <a:latin typeface="Calibri"/>
                        <a:ea typeface="Calibri"/>
                        <a:cs typeface="Calibri"/>
                        <a:sym typeface="Calibri"/>
                      </a:endParaRPr>
                    </a:p>
                  </a:txBody>
                  <a:tcPr marT="91425" marB="91425" marR="91425" marL="91425"/>
                </a:tc>
                <a:tc>
                  <a:txBody>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Covers any little mistakes that may result in a not quite correct implementation (e.g. forgetting to jump to the end when a case is done).</a:t>
                      </a:r>
                      <a:endParaRPr sz="1600">
                        <a:solidFill>
                          <a:schemeClr val="dk1"/>
                        </a:solidFill>
                        <a:latin typeface="Calibri"/>
                        <a:ea typeface="Calibri"/>
                        <a:cs typeface="Calibri"/>
                        <a:sym typeface="Calibri"/>
                      </a:endParaRPr>
                    </a:p>
                  </a:txBody>
                  <a:tcPr marT="91425" marB="91425" marR="91425" marL="91425"/>
                </a:tc>
              </a:tr>
              <a:tr h="396200">
                <a:tc>
                  <a:txBody>
                    <a:bodyPr/>
                    <a:lstStyle/>
                    <a:p>
                      <a:pPr indent="0" lvl="0" marL="0" rtl="0" algn="l">
                        <a:spcBef>
                          <a:spcPts val="0"/>
                        </a:spcBef>
                        <a:spcAft>
                          <a:spcPts val="0"/>
                        </a:spcAft>
                        <a:buNone/>
                      </a:pPr>
                      <a:r>
                        <a:rPr b="1" lang="en-US" sz="1600"/>
                        <a:t>Total</a:t>
                      </a:r>
                      <a:endParaRPr b="1" sz="1600"/>
                    </a:p>
                  </a:txBody>
                  <a:tcPr marT="91425" marB="91425" marR="91425" marL="91425"/>
                </a:tc>
                <a:tc>
                  <a:txBody>
                    <a:bodyPr/>
                    <a:lstStyle/>
                    <a:p>
                      <a:pPr indent="0" lvl="0" marL="0" rtl="0" algn="l">
                        <a:spcBef>
                          <a:spcPts val="0"/>
                        </a:spcBef>
                        <a:spcAft>
                          <a:spcPts val="0"/>
                        </a:spcAft>
                        <a:buNone/>
                      </a:pPr>
                      <a:r>
                        <a:rPr b="1" lang="en-US" sz="1600"/>
                        <a:t>10 points</a:t>
                      </a:r>
                      <a:endParaRPr b="1" sz="1600"/>
                    </a:p>
                  </a:txBody>
                  <a:tcPr marT="91425" marB="91425" marR="91425" marL="91425"/>
                </a:tc>
                <a:tc>
                  <a:txBody>
                    <a:bodyPr/>
                    <a:lstStyle/>
                    <a:p>
                      <a:pPr indent="-228600" lvl="0" marL="457200" rtl="0" algn="l">
                        <a:spcBef>
                          <a:spcPts val="0"/>
                        </a:spcBef>
                        <a:spcAft>
                          <a:spcPts val="0"/>
                        </a:spcAft>
                        <a:buNone/>
                      </a:pPr>
                      <a:r>
                        <a:t/>
                      </a:r>
                      <a:endParaRPr sz="1600">
                        <a:solidFill>
                          <a:schemeClr val="dk1"/>
                        </a:solidFill>
                        <a:latin typeface="Calibri"/>
                        <a:ea typeface="Calibri"/>
                        <a:cs typeface="Calibri"/>
                        <a:sym typeface="Calibri"/>
                      </a:endParaRPr>
                    </a:p>
                  </a:txBody>
                  <a:tcPr marT="91425" marB="91425" marR="91425" marL="91425"/>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4: Link Light Rail</a:t>
            </a:r>
            <a:endParaRPr/>
          </a:p>
        </p:txBody>
      </p:sp>
      <p:sp>
        <p:nvSpPr>
          <p:cNvPr id="224" name="Google Shape;224;p2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25" name="Google Shape;225;p27"/>
          <p:cNvPicPr preferRelativeResize="0"/>
          <p:nvPr/>
        </p:nvPicPr>
        <p:blipFill rotWithShape="1">
          <a:blip r:embed="rId3">
            <a:alphaModFix/>
          </a:blip>
          <a:srcRect b="0" l="17765" r="18718" t="0"/>
          <a:stretch/>
        </p:blipFill>
        <p:spPr>
          <a:xfrm>
            <a:off x="5824225" y="359225"/>
            <a:ext cx="2710175" cy="6400100"/>
          </a:xfrm>
          <a:prstGeom prst="rect">
            <a:avLst/>
          </a:prstGeom>
          <a:noFill/>
          <a:ln>
            <a:noFill/>
          </a:ln>
        </p:spPr>
      </p:pic>
      <p:sp>
        <p:nvSpPr>
          <p:cNvPr id="226" name="Google Shape;226;p27"/>
          <p:cNvSpPr txBox="1"/>
          <p:nvPr/>
        </p:nvSpPr>
        <p:spPr>
          <a:xfrm>
            <a:off x="805425" y="2570275"/>
            <a:ext cx="5140500" cy="16701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Name </a:t>
            </a:r>
            <a:r>
              <a:rPr lang="en-US" sz="1800">
                <a:latin typeface="Calibri"/>
                <a:ea typeface="Calibri"/>
                <a:cs typeface="Calibri"/>
                <a:sym typeface="Calibri"/>
              </a:rPr>
              <a:t>two</a:t>
            </a:r>
            <a:r>
              <a:rPr b="0" i="0" lang="en-US" sz="1800" u="none" cap="none" strike="noStrike">
                <a:solidFill>
                  <a:srgbClr val="000000"/>
                </a:solidFill>
                <a:latin typeface="Calibri"/>
                <a:ea typeface="Calibri"/>
                <a:cs typeface="Calibri"/>
                <a:sym typeface="Calibri"/>
              </a:rPr>
              <a:t> (</a:t>
            </a:r>
            <a:r>
              <a:rPr lang="en-US" sz="1800">
                <a:latin typeface="Calibri"/>
                <a:ea typeface="Calibri"/>
                <a:cs typeface="Calibri"/>
                <a:sym typeface="Calibri"/>
              </a:rPr>
              <a:t>2</a:t>
            </a:r>
            <a:r>
              <a:rPr b="0" i="0" lang="en-US" sz="1800" u="none" cap="none" strike="noStrike">
                <a:solidFill>
                  <a:srgbClr val="000000"/>
                </a:solidFill>
                <a:latin typeface="Calibri"/>
                <a:ea typeface="Calibri"/>
                <a:cs typeface="Calibri"/>
                <a:sym typeface="Calibri"/>
              </a:rPr>
              <a:t>) stations that the Seattle Link Light Rail train stops at.</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61" name="Google Shape;61;p1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4B2A85"/>
              </a:buClr>
              <a:buSzPts val="1560"/>
              <a:buChar char="❖"/>
            </a:pPr>
            <a:r>
              <a:rPr b="1" lang="en-US">
                <a:solidFill>
                  <a:srgbClr val="4B2A85"/>
                </a:solidFill>
              </a:rPr>
              <a:t>Mock Exam</a:t>
            </a:r>
            <a:br>
              <a:rPr b="1" lang="en-US">
                <a:solidFill>
                  <a:srgbClr val="4B2A85"/>
                </a:solidFill>
              </a:rPr>
            </a:br>
            <a:endParaRPr b="1">
              <a:solidFill>
                <a:srgbClr val="4B2A85"/>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Debrief &amp; Test-Taking strategies</a:t>
            </a:r>
            <a:endParaRPr>
              <a:solidFill>
                <a:srgbClr val="000000"/>
              </a:solidFill>
            </a:endParaRPr>
          </a:p>
          <a:p>
            <a:pPr indent="0" lvl="0" marL="457200" rtl="0" algn="l">
              <a:lnSpc>
                <a:spcPct val="100000"/>
              </a:lnSpc>
              <a:spcBef>
                <a:spcPts val="0"/>
              </a:spcBef>
              <a:spcAft>
                <a:spcPts val="0"/>
              </a:spcAft>
              <a:buSzPts val="1560"/>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Self-Grading Your Mock Exam</a:t>
            </a:r>
            <a:endParaRPr>
              <a:solidFill>
                <a:srgbClr val="000000"/>
              </a:solidFill>
            </a:endParaRPr>
          </a:p>
          <a:p>
            <a:pPr indent="0" lvl="0" marL="0" rtl="0" algn="l">
              <a:lnSpc>
                <a:spcPct val="100000"/>
              </a:lnSpc>
              <a:spcBef>
                <a:spcPts val="0"/>
              </a:spcBef>
              <a:spcAft>
                <a:spcPts val="0"/>
              </a:spcAft>
              <a:buSzPts val="1560"/>
              <a:buNone/>
            </a:pPr>
            <a:r>
              <a:t/>
            </a:r>
            <a:endParaRPr sz="2200">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Designing Exams 101</a:t>
            </a:r>
            <a:br>
              <a:rPr lang="en-US"/>
            </a:b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62" name="Google Shape;62;p1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33" name="Google Shape;233;p2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34" name="Google Shape;234;p28"/>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35" name="Google Shape;235;p28"/>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42" name="Google Shape;242;p2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43" name="Google Shape;243;p29"/>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44" name="Google Shape;244;p29"/>
          <p:cNvSpPr/>
          <p:nvPr/>
        </p:nvSpPr>
        <p:spPr>
          <a:xfrm>
            <a:off x="3790225" y="1197675"/>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Self-assessing your current test-taking practices! </a:t>
            </a:r>
            <a:endParaRPr b="0" i="0" sz="1300" u="none" cap="none" strike="noStrike">
              <a:solidFill>
                <a:srgbClr val="000000"/>
              </a:solidFill>
              <a:latin typeface="Arial"/>
              <a:ea typeface="Arial"/>
              <a:cs typeface="Arial"/>
              <a:sym typeface="Arial"/>
            </a:endParaRPr>
          </a:p>
        </p:txBody>
      </p:sp>
      <p:sp>
        <p:nvSpPr>
          <p:cNvPr id="245" name="Google Shape;245;p29"/>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52" name="Google Shape;252;p3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53" name="Google Shape;253;p30"/>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54" name="Google Shape;254;p30"/>
          <p:cNvSpPr/>
          <p:nvPr/>
        </p:nvSpPr>
        <p:spPr>
          <a:xfrm>
            <a:off x="3790225" y="1197675"/>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Self-assessing your current test-taking practices! </a:t>
            </a:r>
            <a:endParaRPr b="0" i="0" sz="1300" u="none" cap="none" strike="noStrike">
              <a:solidFill>
                <a:srgbClr val="000000"/>
              </a:solidFill>
              <a:latin typeface="Arial"/>
              <a:ea typeface="Arial"/>
              <a:cs typeface="Arial"/>
              <a:sym typeface="Arial"/>
            </a:endParaRPr>
          </a:p>
        </p:txBody>
      </p:sp>
      <p:sp>
        <p:nvSpPr>
          <p:cNvPr id="255" name="Google Shape;255;p30"/>
          <p:cNvSpPr/>
          <p:nvPr/>
        </p:nvSpPr>
        <p:spPr>
          <a:xfrm>
            <a:off x="5839375" y="23450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What test-taking strategies are you engaging with? What aren’t you?</a:t>
            </a:r>
            <a:endParaRPr b="0" i="0" sz="1300" u="none" cap="none" strike="noStrike">
              <a:solidFill>
                <a:srgbClr val="000000"/>
              </a:solidFill>
              <a:latin typeface="Arial"/>
              <a:ea typeface="Arial"/>
              <a:cs typeface="Arial"/>
              <a:sym typeface="Arial"/>
            </a:endParaRPr>
          </a:p>
        </p:txBody>
      </p:sp>
      <p:sp>
        <p:nvSpPr>
          <p:cNvPr id="256" name="Google Shape;256;p3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63" name="Google Shape;263;p3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64" name="Google Shape;264;p31"/>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65" name="Google Shape;265;p31"/>
          <p:cNvSpPr/>
          <p:nvPr/>
        </p:nvSpPr>
        <p:spPr>
          <a:xfrm>
            <a:off x="3790225" y="1197675"/>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Self-assessing your current test-taking practices! </a:t>
            </a:r>
            <a:endParaRPr b="0" i="0" sz="1300" u="none" cap="none" strike="noStrike">
              <a:solidFill>
                <a:srgbClr val="000000"/>
              </a:solidFill>
              <a:latin typeface="Arial"/>
              <a:ea typeface="Arial"/>
              <a:cs typeface="Arial"/>
              <a:sym typeface="Arial"/>
            </a:endParaRPr>
          </a:p>
        </p:txBody>
      </p:sp>
      <p:sp>
        <p:nvSpPr>
          <p:cNvPr id="266" name="Google Shape;266;p31"/>
          <p:cNvSpPr/>
          <p:nvPr/>
        </p:nvSpPr>
        <p:spPr>
          <a:xfrm>
            <a:off x="5839375" y="23450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What test-taking strategies are you engaging with? What aren’t you?</a:t>
            </a:r>
            <a:endParaRPr b="0" i="0" sz="1300" u="none" cap="none" strike="noStrike">
              <a:solidFill>
                <a:srgbClr val="000000"/>
              </a:solidFill>
              <a:latin typeface="Arial"/>
              <a:ea typeface="Arial"/>
              <a:cs typeface="Arial"/>
              <a:sym typeface="Arial"/>
            </a:endParaRPr>
          </a:p>
        </p:txBody>
      </p:sp>
      <p:sp>
        <p:nvSpPr>
          <p:cNvPr id="267" name="Google Shape;267;p31"/>
          <p:cNvSpPr/>
          <p:nvPr/>
        </p:nvSpPr>
        <p:spPr>
          <a:xfrm>
            <a:off x="5020525" y="46531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Creating a plan for strengthening your test-taking practices</a:t>
            </a:r>
            <a:endParaRPr b="0" i="0" sz="1300" u="none" cap="none" strike="noStrike">
              <a:solidFill>
                <a:srgbClr val="000000"/>
              </a:solidFill>
              <a:latin typeface="Arial"/>
              <a:ea typeface="Arial"/>
              <a:cs typeface="Arial"/>
              <a:sym typeface="Arial"/>
            </a:endParaRPr>
          </a:p>
        </p:txBody>
      </p:sp>
      <p:sp>
        <p:nvSpPr>
          <p:cNvPr id="268" name="Google Shape;268;p3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75" name="Google Shape;275;p3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76" name="Google Shape;276;p32"/>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77" name="Google Shape;277;p32"/>
          <p:cNvSpPr/>
          <p:nvPr/>
        </p:nvSpPr>
        <p:spPr>
          <a:xfrm>
            <a:off x="3790225" y="1197675"/>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Self-assessing your current test-taking practices! </a:t>
            </a:r>
            <a:endParaRPr b="0" i="0" sz="1300" u="none" cap="none" strike="noStrike">
              <a:solidFill>
                <a:srgbClr val="000000"/>
              </a:solidFill>
              <a:latin typeface="Arial"/>
              <a:ea typeface="Arial"/>
              <a:cs typeface="Arial"/>
              <a:sym typeface="Arial"/>
            </a:endParaRPr>
          </a:p>
        </p:txBody>
      </p:sp>
      <p:sp>
        <p:nvSpPr>
          <p:cNvPr id="278" name="Google Shape;278;p32"/>
          <p:cNvSpPr/>
          <p:nvPr/>
        </p:nvSpPr>
        <p:spPr>
          <a:xfrm>
            <a:off x="5839375" y="23450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What test-taking strategies are you engaging with? What aren’t you?</a:t>
            </a:r>
            <a:endParaRPr b="0" i="0" sz="1300" u="none" cap="none" strike="noStrike">
              <a:solidFill>
                <a:srgbClr val="000000"/>
              </a:solidFill>
              <a:latin typeface="Arial"/>
              <a:ea typeface="Arial"/>
              <a:cs typeface="Arial"/>
              <a:sym typeface="Arial"/>
            </a:endParaRPr>
          </a:p>
        </p:txBody>
      </p:sp>
      <p:sp>
        <p:nvSpPr>
          <p:cNvPr id="279" name="Google Shape;279;p32"/>
          <p:cNvSpPr/>
          <p:nvPr/>
        </p:nvSpPr>
        <p:spPr>
          <a:xfrm>
            <a:off x="531450" y="4265300"/>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We’ve conveniently done this before your midterm :) </a:t>
            </a:r>
            <a:endParaRPr b="0" i="0" sz="1300" u="none" cap="none" strike="noStrike">
              <a:solidFill>
                <a:srgbClr val="000000"/>
              </a:solidFill>
              <a:latin typeface="Arial"/>
              <a:ea typeface="Arial"/>
              <a:cs typeface="Arial"/>
              <a:sym typeface="Arial"/>
            </a:endParaRPr>
          </a:p>
        </p:txBody>
      </p:sp>
      <p:sp>
        <p:nvSpPr>
          <p:cNvPr id="280" name="Google Shape;280;p32"/>
          <p:cNvSpPr/>
          <p:nvPr/>
        </p:nvSpPr>
        <p:spPr>
          <a:xfrm>
            <a:off x="5020525" y="46531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Calibri"/>
                <a:ea typeface="Calibri"/>
                <a:cs typeface="Calibri"/>
                <a:sym typeface="Calibri"/>
              </a:rPr>
              <a:t>Creating a plan for strengthening your test-taking practices</a:t>
            </a:r>
            <a:endParaRPr b="0" i="0" sz="1100" u="none" cap="none" strike="noStrike">
              <a:solidFill>
                <a:schemeClr val="dk1"/>
              </a:solidFill>
              <a:latin typeface="Calibri"/>
              <a:ea typeface="Calibri"/>
              <a:cs typeface="Calibri"/>
              <a:sym typeface="Calibri"/>
            </a:endParaRPr>
          </a:p>
        </p:txBody>
      </p:sp>
      <p:sp>
        <p:nvSpPr>
          <p:cNvPr id="281" name="Google Shape;281;p32"/>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3"/>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Why are we making you doing this...</a:t>
            </a:r>
            <a:endParaRPr/>
          </a:p>
        </p:txBody>
      </p:sp>
      <p:sp>
        <p:nvSpPr>
          <p:cNvPr id="288" name="Google Shape;288;p3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id="289" name="Google Shape;289;p33"/>
          <p:cNvPicPr preferRelativeResize="0"/>
          <p:nvPr/>
        </p:nvPicPr>
        <p:blipFill rotWithShape="1">
          <a:blip r:embed="rId3">
            <a:alphaModFix/>
          </a:blip>
          <a:srcRect b="0" l="0" r="0" t="0"/>
          <a:stretch/>
        </p:blipFill>
        <p:spPr>
          <a:xfrm>
            <a:off x="1623313" y="1531525"/>
            <a:ext cx="5897375" cy="4960724"/>
          </a:xfrm>
          <a:prstGeom prst="rect">
            <a:avLst/>
          </a:prstGeom>
          <a:noFill/>
          <a:ln>
            <a:noFill/>
          </a:ln>
        </p:spPr>
      </p:pic>
      <p:sp>
        <p:nvSpPr>
          <p:cNvPr id="290" name="Google Shape;290;p33"/>
          <p:cNvSpPr/>
          <p:nvPr/>
        </p:nvSpPr>
        <p:spPr>
          <a:xfrm>
            <a:off x="3790225" y="1197675"/>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Self-assessing your current test-taking practices! </a:t>
            </a:r>
            <a:endParaRPr b="0" i="0" sz="1300" u="none" cap="none" strike="noStrike">
              <a:solidFill>
                <a:srgbClr val="000000"/>
              </a:solidFill>
              <a:latin typeface="Arial"/>
              <a:ea typeface="Arial"/>
              <a:cs typeface="Arial"/>
              <a:sym typeface="Arial"/>
            </a:endParaRPr>
          </a:p>
        </p:txBody>
      </p:sp>
      <p:sp>
        <p:nvSpPr>
          <p:cNvPr id="291" name="Google Shape;291;p33"/>
          <p:cNvSpPr/>
          <p:nvPr/>
        </p:nvSpPr>
        <p:spPr>
          <a:xfrm>
            <a:off x="5839375" y="23450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What test-taking strategies are you engaging with? What aren’t you?</a:t>
            </a:r>
            <a:endParaRPr b="0" i="0" sz="1300" u="none" cap="none" strike="noStrike">
              <a:solidFill>
                <a:srgbClr val="000000"/>
              </a:solidFill>
              <a:latin typeface="Arial"/>
              <a:ea typeface="Arial"/>
              <a:cs typeface="Arial"/>
              <a:sym typeface="Arial"/>
            </a:endParaRPr>
          </a:p>
        </p:txBody>
      </p:sp>
      <p:sp>
        <p:nvSpPr>
          <p:cNvPr id="292" name="Google Shape;292;p33"/>
          <p:cNvSpPr/>
          <p:nvPr/>
        </p:nvSpPr>
        <p:spPr>
          <a:xfrm>
            <a:off x="531450" y="4265300"/>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We’ve conveniently done this before your midterm :) </a:t>
            </a:r>
            <a:endParaRPr b="0" i="0" sz="1300" u="none" cap="none" strike="noStrike">
              <a:solidFill>
                <a:srgbClr val="000000"/>
              </a:solidFill>
              <a:latin typeface="Arial"/>
              <a:ea typeface="Arial"/>
              <a:cs typeface="Arial"/>
              <a:sym typeface="Arial"/>
            </a:endParaRPr>
          </a:p>
        </p:txBody>
      </p:sp>
      <p:sp>
        <p:nvSpPr>
          <p:cNvPr id="293" name="Google Shape;293;p33"/>
          <p:cNvSpPr/>
          <p:nvPr/>
        </p:nvSpPr>
        <p:spPr>
          <a:xfrm>
            <a:off x="957800" y="2048900"/>
            <a:ext cx="2665008" cy="152793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Post-midterm debrief</a:t>
            </a:r>
            <a:endParaRPr b="0" i="0" sz="1300" u="none" cap="none" strike="noStrike">
              <a:solidFill>
                <a:srgbClr val="000000"/>
              </a:solidFill>
              <a:latin typeface="Arial"/>
              <a:ea typeface="Arial"/>
              <a:cs typeface="Arial"/>
              <a:sym typeface="Arial"/>
            </a:endParaRPr>
          </a:p>
        </p:txBody>
      </p:sp>
      <p:sp>
        <p:nvSpPr>
          <p:cNvPr id="294" name="Google Shape;294;p33"/>
          <p:cNvSpPr/>
          <p:nvPr/>
        </p:nvSpPr>
        <p:spPr>
          <a:xfrm>
            <a:off x="5020525" y="4653125"/>
            <a:ext cx="3020328" cy="1682100"/>
          </a:xfrm>
          <a:prstGeom prst="irregularSeal1">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Calibri"/>
                <a:ea typeface="Calibri"/>
                <a:cs typeface="Calibri"/>
                <a:sym typeface="Calibri"/>
              </a:rPr>
              <a:t>Creating a plan for strengthening your test-taking practices</a:t>
            </a:r>
            <a:endParaRPr b="0" i="0" sz="1100" u="none" cap="none" strike="noStrike">
              <a:solidFill>
                <a:schemeClr val="dk1"/>
              </a:solidFill>
              <a:latin typeface="Calibri"/>
              <a:ea typeface="Calibri"/>
              <a:cs typeface="Calibri"/>
              <a:sym typeface="Calibri"/>
            </a:endParaRPr>
          </a:p>
        </p:txBody>
      </p:sp>
      <p:sp>
        <p:nvSpPr>
          <p:cNvPr id="295" name="Google Shape;295;p33"/>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3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301" name="Google Shape;301;p3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4B2A85"/>
              </a:buClr>
              <a:buSzPts val="1560"/>
              <a:buFont typeface="Arial"/>
              <a:buChar char="❖"/>
            </a:pPr>
            <a:r>
              <a:rPr lang="en-US"/>
              <a:t>Mock Exam</a:t>
            </a:r>
            <a:br>
              <a:rPr b="1" lang="en-US">
                <a:solidFill>
                  <a:srgbClr val="4B2A85"/>
                </a:solidFill>
              </a:rPr>
            </a:br>
            <a:endParaRPr b="1">
              <a:solidFill>
                <a:srgbClr val="4B2A85"/>
              </a:solidFill>
            </a:endParaRPr>
          </a:p>
          <a:p>
            <a:pPr indent="-342900" lvl="0" marL="342900" rtl="0" algn="l">
              <a:lnSpc>
                <a:spcPct val="100000"/>
              </a:lnSpc>
              <a:spcBef>
                <a:spcPts val="0"/>
              </a:spcBef>
              <a:spcAft>
                <a:spcPts val="0"/>
              </a:spcAft>
              <a:buClr>
                <a:srgbClr val="4B2A85"/>
              </a:buClr>
              <a:buSzPts val="1560"/>
              <a:buChar char="❖"/>
            </a:pPr>
            <a:r>
              <a:rPr lang="en-US"/>
              <a:t>Debrief &amp; Test-Taking strategies</a:t>
            </a:r>
            <a:endParaRPr/>
          </a:p>
          <a:p>
            <a:pPr indent="0" lvl="0" marL="457200" rtl="0" algn="l">
              <a:lnSpc>
                <a:spcPct val="100000"/>
              </a:lnSpc>
              <a:spcBef>
                <a:spcPts val="0"/>
              </a:spcBef>
              <a:spcAft>
                <a:spcPts val="0"/>
              </a:spcAft>
              <a:buSzPts val="1560"/>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Self-Grading Your Mock Exam</a:t>
            </a:r>
            <a:endParaRPr/>
          </a:p>
          <a:p>
            <a:pPr indent="0" lvl="0" marL="0" rtl="0" algn="l">
              <a:lnSpc>
                <a:spcPct val="100000"/>
              </a:lnSpc>
              <a:spcBef>
                <a:spcPts val="0"/>
              </a:spcBef>
              <a:spcAft>
                <a:spcPts val="0"/>
              </a:spcAft>
              <a:buSzPts val="1560"/>
              <a:buNone/>
            </a:pPr>
            <a:r>
              <a:t/>
            </a:r>
            <a:endParaRPr sz="2200">
              <a:solidFill>
                <a:srgbClr val="000000"/>
              </a:solidFill>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Designing Exams 101</a:t>
            </a:r>
            <a:br>
              <a:rPr lang="en-US"/>
            </a:b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302" name="Google Shape;302;p3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35"/>
          <p:cNvSpPr txBox="1"/>
          <p:nvPr>
            <p:ph type="title"/>
          </p:nvPr>
        </p:nvSpPr>
        <p:spPr>
          <a:xfrm>
            <a:off x="368993" y="3048002"/>
            <a:ext cx="8362200" cy="914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t>How (Some) Instructors Write Exams</a:t>
            </a:r>
            <a:br>
              <a:rPr lang="en-US"/>
            </a:br>
            <a:r>
              <a:rPr lang="en-US"/>
              <a:t>And How Knowing This </a:t>
            </a:r>
            <a:br>
              <a:rPr lang="en-US"/>
            </a:br>
            <a:r>
              <a:rPr lang="en-US"/>
              <a:t>Can Be Metacognitive Gold</a:t>
            </a:r>
            <a:endParaRPr/>
          </a:p>
        </p:txBody>
      </p:sp>
      <p:sp>
        <p:nvSpPr>
          <p:cNvPr id="309" name="Google Shape;309;p3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3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Intended purpose of an exam</a:t>
            </a:r>
            <a:endParaRPr/>
          </a:p>
        </p:txBody>
      </p:sp>
      <p:sp>
        <p:nvSpPr>
          <p:cNvPr id="315" name="Google Shape;315;p36"/>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129540" rtl="0" algn="l">
              <a:lnSpc>
                <a:spcPct val="100000"/>
              </a:lnSpc>
              <a:spcBef>
                <a:spcPts val="520"/>
              </a:spcBef>
              <a:spcAft>
                <a:spcPts val="0"/>
              </a:spcAft>
              <a:buSzPts val="1560"/>
              <a:buNone/>
            </a:pPr>
            <a:r>
              <a:rPr lang="en-US"/>
              <a:t>Goals:</a:t>
            </a:r>
            <a:endParaRPr/>
          </a:p>
          <a:p>
            <a:pPr indent="-327660" lvl="0" marL="457200" rtl="0" algn="l">
              <a:lnSpc>
                <a:spcPct val="100000"/>
              </a:lnSpc>
              <a:spcBef>
                <a:spcPts val="520"/>
              </a:spcBef>
              <a:spcAft>
                <a:spcPts val="0"/>
              </a:spcAft>
              <a:buSzPts val="1560"/>
              <a:buChar char="❖"/>
            </a:pPr>
            <a:r>
              <a:rPr b="1" lang="en-US"/>
              <a:t>Assess</a:t>
            </a:r>
            <a:r>
              <a:rPr lang="en-US"/>
              <a:t> students’ </a:t>
            </a:r>
            <a:r>
              <a:rPr b="1" lang="en-US"/>
              <a:t>mastery</a:t>
            </a:r>
            <a:r>
              <a:rPr lang="en-US"/>
              <a:t> of the </a:t>
            </a:r>
            <a:r>
              <a:rPr b="1" lang="en-US"/>
              <a:t>learning objectives</a:t>
            </a:r>
            <a:endParaRPr/>
          </a:p>
          <a:p>
            <a:pPr indent="-327660" lvl="0" marL="457200" rtl="0" algn="l">
              <a:lnSpc>
                <a:spcPct val="100000"/>
              </a:lnSpc>
              <a:spcBef>
                <a:spcPts val="520"/>
              </a:spcBef>
              <a:spcAft>
                <a:spcPts val="0"/>
              </a:spcAft>
              <a:buSzPts val="1560"/>
              <a:buChar char="❖"/>
            </a:pPr>
            <a:r>
              <a:rPr lang="en-US"/>
              <a:t>Have </a:t>
            </a:r>
            <a:r>
              <a:rPr b="1" lang="en-US"/>
              <a:t>grades</a:t>
            </a:r>
            <a:r>
              <a:rPr lang="en-US"/>
              <a:t> correlate with level of mastery</a:t>
            </a:r>
            <a:endParaRPr/>
          </a:p>
          <a:p>
            <a:pPr indent="-228600" lvl="0" marL="457200" rtl="0" algn="l">
              <a:lnSpc>
                <a:spcPct val="100000"/>
              </a:lnSpc>
              <a:spcBef>
                <a:spcPts val="520"/>
              </a:spcBef>
              <a:spcAft>
                <a:spcPts val="0"/>
              </a:spcAft>
              <a:buSzPts val="1560"/>
              <a:buNone/>
            </a:pPr>
            <a:r>
              <a:t/>
            </a:r>
            <a:endParaRPr/>
          </a:p>
          <a:p>
            <a:pPr indent="0" lvl="0" marL="129540" rtl="0" algn="l">
              <a:lnSpc>
                <a:spcPct val="100000"/>
              </a:lnSpc>
              <a:spcBef>
                <a:spcPts val="520"/>
              </a:spcBef>
              <a:spcAft>
                <a:spcPts val="0"/>
              </a:spcAft>
              <a:buSzPts val="1560"/>
              <a:buNone/>
            </a:pPr>
            <a:r>
              <a:rPr lang="en-US"/>
              <a:t>Practicalities:</a:t>
            </a:r>
            <a:endParaRPr/>
          </a:p>
          <a:p>
            <a:pPr indent="-327660" lvl="0" marL="457200" rtl="0" algn="l">
              <a:lnSpc>
                <a:spcPct val="100000"/>
              </a:lnSpc>
              <a:spcBef>
                <a:spcPts val="520"/>
              </a:spcBef>
              <a:spcAft>
                <a:spcPts val="0"/>
              </a:spcAft>
              <a:buSzPts val="1560"/>
              <a:buChar char="❖"/>
            </a:pPr>
            <a:r>
              <a:rPr lang="en-US"/>
              <a:t>Fit in available time</a:t>
            </a:r>
            <a:endParaRPr/>
          </a:p>
          <a:p>
            <a:pPr indent="-327660" lvl="0" marL="457200" rtl="0" algn="l">
              <a:lnSpc>
                <a:spcPct val="100000"/>
              </a:lnSpc>
              <a:spcBef>
                <a:spcPts val="520"/>
              </a:spcBef>
              <a:spcAft>
                <a:spcPts val="0"/>
              </a:spcAft>
              <a:buSzPts val="1560"/>
              <a:buChar char="❖"/>
            </a:pPr>
            <a:r>
              <a:rPr lang="en-US"/>
              <a:t>Reasonably easy to grade (e.g., answers pretty short!)</a:t>
            </a:r>
            <a:endParaRPr/>
          </a:p>
          <a:p>
            <a:pPr indent="-327660" lvl="0" marL="457200" rtl="0" algn="l">
              <a:lnSpc>
                <a:spcPct val="100000"/>
              </a:lnSpc>
              <a:spcBef>
                <a:spcPts val="520"/>
              </a:spcBef>
              <a:spcAft>
                <a:spcPts val="0"/>
              </a:spcAft>
              <a:buSzPts val="1560"/>
              <a:buChar char="❖"/>
            </a:pPr>
            <a:r>
              <a:rPr lang="en-US"/>
              <a:t>Complement vs. repeat homework coverage</a:t>
            </a:r>
            <a:endParaRPr/>
          </a:p>
          <a:p>
            <a:pPr indent="-327660" lvl="0" marL="457200" rtl="0" algn="l">
              <a:lnSpc>
                <a:spcPct val="100000"/>
              </a:lnSpc>
              <a:spcBef>
                <a:spcPts val="520"/>
              </a:spcBef>
              <a:spcAft>
                <a:spcPts val="0"/>
              </a:spcAft>
              <a:buSzPts val="1560"/>
              <a:buChar char="❖"/>
            </a:pPr>
            <a:r>
              <a:rPr lang="en-US"/>
              <a:t>Similarity or not compared to sample/old exams</a:t>
            </a:r>
            <a:endParaRPr/>
          </a:p>
        </p:txBody>
      </p:sp>
      <p:sp>
        <p:nvSpPr>
          <p:cNvPr id="316" name="Google Shape;316;p3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Bloom’s Taxonomy (!)</a:t>
            </a:r>
            <a:endParaRPr/>
          </a:p>
        </p:txBody>
      </p:sp>
      <p:sp>
        <p:nvSpPr>
          <p:cNvPr id="322" name="Google Shape;322;p37"/>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If you study how to do some mechanical drill and the instructor tests the conceptual design, uh-oh!</a:t>
            </a:r>
            <a:endParaRPr/>
          </a:p>
          <a:p>
            <a:pPr indent="-327660" lvl="0" marL="457200" rtl="0" algn="l">
              <a:lnSpc>
                <a:spcPct val="100000"/>
              </a:lnSpc>
              <a:spcBef>
                <a:spcPts val="520"/>
              </a:spcBef>
              <a:spcAft>
                <a:spcPts val="0"/>
              </a:spcAft>
              <a:buSzPts val="1560"/>
              <a:buChar char="❖"/>
            </a:pPr>
            <a:r>
              <a:rPr lang="en-US"/>
              <a:t>And vice versa!</a:t>
            </a:r>
            <a:endParaRPr/>
          </a:p>
          <a:p>
            <a:pPr indent="-228600" lvl="0" marL="457200" rtl="0" algn="l">
              <a:lnSpc>
                <a:spcPct val="100000"/>
              </a:lnSpc>
              <a:spcBef>
                <a:spcPts val="520"/>
              </a:spcBef>
              <a:spcAft>
                <a:spcPts val="0"/>
              </a:spcAft>
              <a:buSzPts val="1560"/>
              <a:buNone/>
            </a:pPr>
            <a:r>
              <a:t/>
            </a:r>
            <a:endParaRPr/>
          </a:p>
          <a:p>
            <a:pPr indent="0" lvl="0" marL="129540" rtl="0" algn="l">
              <a:lnSpc>
                <a:spcPct val="100000"/>
              </a:lnSpc>
              <a:spcBef>
                <a:spcPts val="520"/>
              </a:spcBef>
              <a:spcAft>
                <a:spcPts val="0"/>
              </a:spcAft>
              <a:buSzPts val="1560"/>
              <a:buNone/>
            </a:pPr>
            <a:r>
              <a:rPr lang="en-US"/>
              <a:t>So this is tricky… we’re not going to tell you what’s on the exam.</a:t>
            </a:r>
            <a:endParaRPr/>
          </a:p>
          <a:p>
            <a:pPr indent="0" lvl="0" marL="129540" rtl="0" algn="l">
              <a:lnSpc>
                <a:spcPct val="100000"/>
              </a:lnSpc>
              <a:spcBef>
                <a:spcPts val="520"/>
              </a:spcBef>
              <a:spcAft>
                <a:spcPts val="0"/>
              </a:spcAft>
              <a:buSzPts val="1560"/>
              <a:buNone/>
            </a:pPr>
            <a:r>
              <a:t/>
            </a:r>
            <a:endParaRPr/>
          </a:p>
          <a:p>
            <a:pPr indent="0" lvl="0" marL="129540" rtl="0" algn="l">
              <a:lnSpc>
                <a:spcPct val="100000"/>
              </a:lnSpc>
              <a:spcBef>
                <a:spcPts val="520"/>
              </a:spcBef>
              <a:spcAft>
                <a:spcPts val="0"/>
              </a:spcAft>
              <a:buSzPts val="1560"/>
              <a:buNone/>
            </a:pPr>
            <a:r>
              <a:rPr lang="en-US"/>
              <a:t>And learning objectives aren’t always explicit.</a:t>
            </a:r>
            <a:endParaRPr/>
          </a:p>
          <a:p>
            <a:pPr indent="0" lvl="0" marL="129540" rtl="0" algn="l">
              <a:lnSpc>
                <a:spcPct val="100000"/>
              </a:lnSpc>
              <a:spcBef>
                <a:spcPts val="520"/>
              </a:spcBef>
              <a:spcAft>
                <a:spcPts val="0"/>
              </a:spcAft>
              <a:buSzPts val="1560"/>
              <a:buNone/>
            </a:pPr>
            <a:r>
              <a:t/>
            </a:r>
            <a:endParaRPr/>
          </a:p>
          <a:p>
            <a:pPr indent="0" lvl="0" marL="129540" rtl="0" algn="l">
              <a:lnSpc>
                <a:spcPct val="100000"/>
              </a:lnSpc>
              <a:spcBef>
                <a:spcPts val="520"/>
              </a:spcBef>
              <a:spcAft>
                <a:spcPts val="0"/>
              </a:spcAft>
              <a:buSzPts val="1560"/>
              <a:buNone/>
            </a:pPr>
            <a:r>
              <a:rPr lang="en-US"/>
              <a:t>Best to know the details and the big ideas.</a:t>
            </a:r>
            <a:endParaRPr/>
          </a:p>
        </p:txBody>
      </p:sp>
      <p:sp>
        <p:nvSpPr>
          <p:cNvPr id="323" name="Google Shape;323;p3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Mock Exam</a:t>
            </a:r>
            <a:endParaRPr/>
          </a:p>
        </p:txBody>
      </p:sp>
      <p:sp>
        <p:nvSpPr>
          <p:cNvPr id="69" name="Google Shape;69;p11"/>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08610" lvl="0" marL="457200" rtl="0" algn="l">
              <a:lnSpc>
                <a:spcPct val="100000"/>
              </a:lnSpc>
              <a:spcBef>
                <a:spcPts val="520"/>
              </a:spcBef>
              <a:spcAft>
                <a:spcPts val="0"/>
              </a:spcAft>
              <a:buSzPts val="1260"/>
              <a:buChar char="❖"/>
            </a:pPr>
            <a:r>
              <a:rPr lang="en-US" sz="2300"/>
              <a:t>This exam is closed-note, closed-book</a:t>
            </a:r>
            <a:endParaRPr sz="2300"/>
          </a:p>
          <a:p>
            <a:pPr indent="-342898" lvl="1" marL="914400" rtl="0" algn="l">
              <a:lnSpc>
                <a:spcPct val="100000"/>
              </a:lnSpc>
              <a:spcBef>
                <a:spcPts val="520"/>
              </a:spcBef>
              <a:spcAft>
                <a:spcPts val="0"/>
              </a:spcAft>
              <a:buSzPts val="1800"/>
              <a:buChar char="▪"/>
            </a:pPr>
            <a:r>
              <a:rPr lang="en-US" sz="1800"/>
              <a:t>You may only use the midterm reference sheet </a:t>
            </a:r>
            <a:r>
              <a:rPr lang="en-US" sz="1800"/>
              <a:t>available</a:t>
            </a:r>
            <a:r>
              <a:rPr lang="en-US" sz="1800"/>
              <a:t> under the “Resources” page on our course website</a:t>
            </a:r>
            <a:br>
              <a:rPr lang="en-US" sz="2300"/>
            </a:br>
            <a:endParaRPr sz="1800"/>
          </a:p>
          <a:p>
            <a:pPr indent="-308610" lvl="0" marL="457200" rtl="0" algn="l">
              <a:lnSpc>
                <a:spcPct val="100000"/>
              </a:lnSpc>
              <a:spcBef>
                <a:spcPts val="520"/>
              </a:spcBef>
              <a:spcAft>
                <a:spcPts val="0"/>
              </a:spcAft>
              <a:buSzPts val="1260"/>
              <a:buChar char="❖"/>
            </a:pPr>
            <a:r>
              <a:rPr lang="en-US" sz="2300"/>
              <a:t>Have your zoom video on and mics muted during the exam</a:t>
            </a:r>
            <a:br>
              <a:rPr lang="en-US" sz="2300"/>
            </a:br>
            <a:endParaRPr sz="2300"/>
          </a:p>
          <a:p>
            <a:pPr indent="-308610" lvl="0" marL="457200" rtl="0" algn="l">
              <a:lnSpc>
                <a:spcPct val="100000"/>
              </a:lnSpc>
              <a:spcBef>
                <a:spcPts val="0"/>
              </a:spcBef>
              <a:spcAft>
                <a:spcPts val="0"/>
              </a:spcAft>
              <a:buSzPts val="1260"/>
              <a:buChar char="❖"/>
            </a:pPr>
            <a:r>
              <a:rPr lang="en-US" sz="2300"/>
              <a:t>Questions are not necessarily in order of difficulty  </a:t>
            </a:r>
            <a:br>
              <a:rPr lang="en-US" sz="2300"/>
            </a:br>
            <a:endParaRPr sz="2300"/>
          </a:p>
          <a:p>
            <a:pPr indent="-308610" lvl="0" marL="457200" rtl="0" algn="l">
              <a:lnSpc>
                <a:spcPct val="100000"/>
              </a:lnSpc>
              <a:spcBef>
                <a:spcPts val="0"/>
              </a:spcBef>
              <a:spcAft>
                <a:spcPts val="0"/>
              </a:spcAft>
              <a:buSzPts val="1260"/>
              <a:buChar char="❖"/>
            </a:pPr>
            <a:r>
              <a:rPr lang="en-US" sz="2300"/>
              <a:t>You have 25 minutes to complete the exam</a:t>
            </a:r>
            <a:endParaRPr sz="2300"/>
          </a:p>
          <a:p>
            <a:pPr indent="-342897" lvl="1" marL="914400" rtl="0" algn="l">
              <a:lnSpc>
                <a:spcPct val="100000"/>
              </a:lnSpc>
              <a:spcBef>
                <a:spcPts val="0"/>
              </a:spcBef>
              <a:spcAft>
                <a:spcPts val="0"/>
              </a:spcAft>
              <a:buSzPts val="1800"/>
              <a:buChar char="▪"/>
            </a:pPr>
            <a:r>
              <a:rPr lang="en-US" sz="1800"/>
              <a:t>We will give you a 5 min warning</a:t>
            </a:r>
            <a:br>
              <a:rPr lang="en-US" sz="1900"/>
            </a:br>
            <a:endParaRPr sz="1900"/>
          </a:p>
          <a:p>
            <a:pPr indent="-308610" lvl="0" marL="457200" rtl="0" algn="l">
              <a:lnSpc>
                <a:spcPct val="100000"/>
              </a:lnSpc>
              <a:spcBef>
                <a:spcPts val="0"/>
              </a:spcBef>
              <a:spcAft>
                <a:spcPts val="0"/>
              </a:spcAft>
              <a:buSzPts val="1260"/>
              <a:buChar char="❖"/>
            </a:pPr>
            <a:r>
              <a:rPr lang="en-US" sz="2300"/>
              <a:t>When you are finished, take a picture of your paper and upload it to </a:t>
            </a:r>
            <a:r>
              <a:rPr lang="en-US" sz="2300"/>
              <a:t>Gradescope.</a:t>
            </a:r>
            <a:br>
              <a:rPr lang="en-US" sz="2300"/>
            </a:br>
            <a:endParaRPr sz="2300"/>
          </a:p>
          <a:p>
            <a:pPr indent="-308610" lvl="0" marL="457200" rtl="0" algn="l">
              <a:lnSpc>
                <a:spcPct val="100000"/>
              </a:lnSpc>
              <a:spcBef>
                <a:spcPts val="0"/>
              </a:spcBef>
              <a:spcAft>
                <a:spcPts val="0"/>
              </a:spcAft>
              <a:buSzPts val="1260"/>
              <a:buChar char="❖"/>
            </a:pPr>
            <a:r>
              <a:rPr lang="en-US" sz="2300"/>
              <a:t>BREATHE.</a:t>
            </a:r>
            <a:endParaRPr sz="2300"/>
          </a:p>
          <a:p>
            <a:pPr indent="0" lvl="0" marL="457200" rtl="0" algn="l">
              <a:lnSpc>
                <a:spcPct val="100000"/>
              </a:lnSpc>
              <a:spcBef>
                <a:spcPts val="520"/>
              </a:spcBef>
              <a:spcAft>
                <a:spcPts val="0"/>
              </a:spcAft>
              <a:buSzPts val="1560"/>
              <a:buNone/>
            </a:pPr>
            <a:r>
              <a:t/>
            </a:r>
            <a:endParaRPr sz="2300"/>
          </a:p>
        </p:txBody>
      </p:sp>
      <p:sp>
        <p:nvSpPr>
          <p:cNvPr id="70" name="Google Shape;70;p1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3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Example: BST insertion</a:t>
            </a:r>
            <a:endParaRPr/>
          </a:p>
        </p:txBody>
      </p:sp>
      <p:sp>
        <p:nvSpPr>
          <p:cNvPr id="329" name="Google Shape;329;p38"/>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514350" lvl="0" marL="643890" rtl="0" algn="l">
              <a:lnSpc>
                <a:spcPct val="100000"/>
              </a:lnSpc>
              <a:spcBef>
                <a:spcPts val="520"/>
              </a:spcBef>
              <a:spcAft>
                <a:spcPts val="0"/>
              </a:spcAft>
              <a:buSzPts val="1560"/>
              <a:buFont typeface="Arial"/>
              <a:buAutoNum type="arabicPeriod"/>
            </a:pPr>
            <a:r>
              <a:rPr lang="en-US"/>
              <a:t>Insert 17 into this BST.</a:t>
            </a:r>
            <a:endParaRPr/>
          </a:p>
          <a:p>
            <a:pPr indent="-514350" lvl="0" marL="643890" rtl="0" algn="l">
              <a:lnSpc>
                <a:spcPct val="100000"/>
              </a:lnSpc>
              <a:spcBef>
                <a:spcPts val="520"/>
              </a:spcBef>
              <a:spcAft>
                <a:spcPts val="0"/>
              </a:spcAft>
              <a:buSzPts val="1560"/>
              <a:buFont typeface="Arial"/>
              <a:buAutoNum type="arabicPeriod"/>
            </a:pPr>
            <a:r>
              <a:rPr lang="en-US"/>
              <a:t>In 1-2 English sentences, what makes a binary tree a binary search tree.</a:t>
            </a:r>
            <a:endParaRPr/>
          </a:p>
          <a:p>
            <a:pPr indent="-514350" lvl="0" marL="643890" rtl="0" algn="l">
              <a:lnSpc>
                <a:spcPct val="100000"/>
              </a:lnSpc>
              <a:spcBef>
                <a:spcPts val="520"/>
              </a:spcBef>
              <a:spcAft>
                <a:spcPts val="0"/>
              </a:spcAft>
              <a:buSzPts val="1560"/>
              <a:buFont typeface="Arial"/>
              <a:buAutoNum type="arabicPeriod"/>
            </a:pPr>
            <a:r>
              <a:rPr lang="en-US"/>
              <a:t>Give </a:t>
            </a:r>
            <a:r>
              <a:rPr i="1" lang="en-US"/>
              <a:t>all </a:t>
            </a:r>
            <a:r>
              <a:rPr lang="en-US"/>
              <a:t>the BSTs that contain exactly the numbers 5, 7, 9, and 25.</a:t>
            </a:r>
            <a:endParaRPr/>
          </a:p>
          <a:p>
            <a:pPr indent="-514350" lvl="0" marL="643890" rtl="0" algn="l">
              <a:lnSpc>
                <a:spcPct val="100000"/>
              </a:lnSpc>
              <a:spcBef>
                <a:spcPts val="520"/>
              </a:spcBef>
              <a:spcAft>
                <a:spcPts val="0"/>
              </a:spcAft>
              <a:buSzPts val="1560"/>
              <a:buFont typeface="Arial"/>
              <a:buAutoNum type="arabicPeriod"/>
            </a:pPr>
            <a:r>
              <a:rPr lang="en-US"/>
              <a:t>Suppose in every node of a binary tree T, the left child is less than the parent and the right child is greater than the parent.  Is T definitely a BST? If not, give a counterexample.</a:t>
            </a:r>
            <a:endParaRPr/>
          </a:p>
          <a:p>
            <a:pPr indent="-514350" lvl="0" marL="643890" rtl="0" algn="l">
              <a:lnSpc>
                <a:spcPct val="100000"/>
              </a:lnSpc>
              <a:spcBef>
                <a:spcPts val="520"/>
              </a:spcBef>
              <a:spcAft>
                <a:spcPts val="0"/>
              </a:spcAft>
              <a:buSzPts val="1560"/>
              <a:buFont typeface="Arial"/>
              <a:buAutoNum type="arabicPeriod"/>
            </a:pPr>
            <a:r>
              <a:rPr lang="en-US"/>
              <a:t>Write a Java method that takes a BST and returns the second smallest element.  You can assume the input has at least two elements.</a:t>
            </a:r>
            <a:endParaRPr/>
          </a:p>
        </p:txBody>
      </p:sp>
      <p:sp>
        <p:nvSpPr>
          <p:cNvPr id="330" name="Google Shape;330;p3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3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i="1" lang="en-US"/>
              <a:t>Some </a:t>
            </a:r>
            <a:r>
              <a:rPr lang="en-US"/>
              <a:t>connection to a learning objective</a:t>
            </a:r>
            <a:endParaRPr i="1"/>
          </a:p>
        </p:txBody>
      </p:sp>
      <p:sp>
        <p:nvSpPr>
          <p:cNvPr id="336" name="Google Shape;336;p39"/>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A question is about some topic or topics in the course</a:t>
            </a:r>
            <a:endParaRPr/>
          </a:p>
          <a:p>
            <a:pPr indent="-228600" lvl="0" marL="45720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First meta-answer as you take an exam: what topics is it testing?</a:t>
            </a:r>
            <a:endParaRPr/>
          </a:p>
          <a:p>
            <a:pPr indent="-382268" lvl="1" marL="914400" rtl="0" algn="l">
              <a:lnSpc>
                <a:spcPct val="100000"/>
              </a:lnSpc>
              <a:spcBef>
                <a:spcPts val="440"/>
              </a:spcBef>
              <a:spcAft>
                <a:spcPts val="0"/>
              </a:spcAft>
              <a:buSzPts val="2420"/>
              <a:buChar char="▪"/>
            </a:pPr>
            <a:r>
              <a:rPr lang="en-US"/>
              <a:t>The “whole trick” to the question might be answering this, particularly for harder questions</a:t>
            </a:r>
            <a:endParaRPr/>
          </a:p>
          <a:p>
            <a:pPr indent="-382268" lvl="1" marL="914400" rtl="0" algn="l">
              <a:lnSpc>
                <a:spcPct val="100000"/>
              </a:lnSpc>
              <a:spcBef>
                <a:spcPts val="440"/>
              </a:spcBef>
              <a:spcAft>
                <a:spcPts val="0"/>
              </a:spcAft>
              <a:buSzPts val="2420"/>
              <a:buChar char="▪"/>
            </a:pPr>
            <a:r>
              <a:rPr lang="en-US"/>
              <a:t>Or it may be obvious</a:t>
            </a:r>
            <a:endParaRPr/>
          </a:p>
        </p:txBody>
      </p:sp>
      <p:sp>
        <p:nvSpPr>
          <p:cNvPr id="337" name="Google Shape;337;p3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4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Range of difficulty</a:t>
            </a:r>
            <a:endParaRPr/>
          </a:p>
        </p:txBody>
      </p:sp>
      <p:sp>
        <p:nvSpPr>
          <p:cNvPr id="343" name="Google Shape;343;p4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Ideally each question would have the perfect range of natural partial credit available</a:t>
            </a:r>
            <a:endParaRPr/>
          </a:p>
          <a:p>
            <a:pPr indent="-228600" lvl="0" marL="45720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In practice, often need some easier questions and some harder questions to correlate with mastery</a:t>
            </a:r>
            <a:endParaRPr/>
          </a:p>
          <a:p>
            <a:pPr indent="-382268" lvl="1" marL="914400" rtl="0" algn="l">
              <a:lnSpc>
                <a:spcPct val="100000"/>
              </a:lnSpc>
              <a:spcBef>
                <a:spcPts val="440"/>
              </a:spcBef>
              <a:spcAft>
                <a:spcPts val="0"/>
              </a:spcAft>
              <a:buSzPts val="2420"/>
              <a:buChar char="▪"/>
            </a:pPr>
            <a:r>
              <a:rPr lang="en-US"/>
              <a:t>Don’t lose time on the wrong-difficulty questions</a:t>
            </a:r>
            <a:endParaRPr/>
          </a:p>
          <a:p>
            <a:pPr indent="-382268" lvl="1" marL="914400" rtl="0" algn="l">
              <a:lnSpc>
                <a:spcPct val="100000"/>
              </a:lnSpc>
              <a:spcBef>
                <a:spcPts val="440"/>
              </a:spcBef>
              <a:spcAft>
                <a:spcPts val="0"/>
              </a:spcAft>
              <a:buSzPts val="2420"/>
              <a:buChar char="▪"/>
            </a:pPr>
            <a:r>
              <a:rPr lang="en-US"/>
              <a:t>But requires some guessing to know which is which</a:t>
            </a:r>
            <a:endParaRPr/>
          </a:p>
        </p:txBody>
      </p:sp>
      <p:sp>
        <p:nvSpPr>
          <p:cNvPr id="344" name="Google Shape;344;p4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4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Exams are only one form of evaluation</a:t>
            </a:r>
            <a:endParaRPr/>
          </a:p>
        </p:txBody>
      </p:sp>
      <p:sp>
        <p:nvSpPr>
          <p:cNvPr id="350" name="Google Shape;350;p41"/>
          <p:cNvSpPr txBox="1"/>
          <p:nvPr>
            <p:ph idx="1" type="body"/>
          </p:nvPr>
        </p:nvSpPr>
        <p:spPr>
          <a:xfrm>
            <a:off x="396875" y="1362075"/>
            <a:ext cx="8366100" cy="53148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Time-pressured exams are </a:t>
            </a:r>
            <a:r>
              <a:rPr b="1" lang="en-US"/>
              <a:t>not</a:t>
            </a:r>
            <a:r>
              <a:rPr lang="en-US"/>
              <a:t> an objective measure of your learning or your abilities in a subject</a:t>
            </a:r>
            <a:endParaRPr/>
          </a:p>
          <a:p>
            <a:pPr indent="-382268" lvl="1" marL="914400" rtl="0" algn="l">
              <a:lnSpc>
                <a:spcPct val="100000"/>
              </a:lnSpc>
              <a:spcBef>
                <a:spcPts val="520"/>
              </a:spcBef>
              <a:spcAft>
                <a:spcPts val="0"/>
              </a:spcAft>
              <a:buSzPts val="2420"/>
              <a:buChar char="▪"/>
            </a:pPr>
            <a:r>
              <a:rPr lang="en-US"/>
              <a:t>They are one type of evaluation and favor certain learning styles/habits/mental organization</a:t>
            </a:r>
            <a:endParaRPr/>
          </a:p>
          <a:p>
            <a:pPr indent="-382268" lvl="1" marL="914400" rtl="0" algn="l">
              <a:lnSpc>
                <a:spcPct val="100000"/>
              </a:lnSpc>
              <a:spcBef>
                <a:spcPts val="520"/>
              </a:spcBef>
              <a:spcAft>
                <a:spcPts val="0"/>
              </a:spcAft>
              <a:buSzPts val="2420"/>
              <a:buChar char="▪"/>
            </a:pPr>
            <a:r>
              <a:rPr lang="en-US"/>
              <a:t>They are a reflection of the priorities/style/mindset of your instructor and are only one view of the material</a:t>
            </a:r>
            <a:endParaRPr/>
          </a:p>
          <a:p>
            <a:pPr indent="-382268" lvl="1" marL="914400" rtl="0" algn="l">
              <a:lnSpc>
                <a:spcPct val="100000"/>
              </a:lnSpc>
              <a:spcBef>
                <a:spcPts val="520"/>
              </a:spcBef>
              <a:spcAft>
                <a:spcPts val="0"/>
              </a:spcAft>
              <a:buSzPts val="2420"/>
              <a:buChar char="▪"/>
            </a:pPr>
            <a:r>
              <a:rPr lang="en-US"/>
              <a:t>If you don’t do well on an exam, it doesn’t mean you haven’t learned anything or are not as “smart” as your peers.</a:t>
            </a:r>
            <a:br>
              <a:rPr lang="en-US"/>
            </a:br>
            <a:endParaRPr/>
          </a:p>
          <a:p>
            <a:pPr indent="-327660" lvl="0" marL="457200" rtl="0" algn="l">
              <a:lnSpc>
                <a:spcPct val="100000"/>
              </a:lnSpc>
              <a:spcBef>
                <a:spcPts val="520"/>
              </a:spcBef>
              <a:spcAft>
                <a:spcPts val="0"/>
              </a:spcAft>
              <a:buSzPts val="1560"/>
              <a:buChar char="❖"/>
            </a:pPr>
            <a:r>
              <a:rPr lang="en-US"/>
              <a:t>Unfortunately, many classes in our educational system make frequent use of high-stakes, time-pressured exams</a:t>
            </a:r>
            <a:endParaRPr/>
          </a:p>
          <a:p>
            <a:pPr indent="-382268" lvl="1" marL="914400" rtl="0" algn="l">
              <a:lnSpc>
                <a:spcPct val="100000"/>
              </a:lnSpc>
              <a:spcBef>
                <a:spcPts val="440"/>
              </a:spcBef>
              <a:spcAft>
                <a:spcPts val="0"/>
              </a:spcAft>
              <a:buSzPts val="2420"/>
              <a:buChar char="▪"/>
            </a:pPr>
            <a:r>
              <a:rPr lang="en-US"/>
              <a:t>Our goal in this class is to help you improve your skills related to preparing, taking, and reflecting on these exams</a:t>
            </a:r>
            <a:endParaRPr/>
          </a:p>
        </p:txBody>
      </p:sp>
      <p:sp>
        <p:nvSpPr>
          <p:cNvPr id="351" name="Google Shape;351;p4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4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Reminders</a:t>
            </a:r>
            <a:endParaRPr/>
          </a:p>
        </p:txBody>
      </p:sp>
      <p:sp>
        <p:nvSpPr>
          <p:cNvPr id="358" name="Google Shape;358;p4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b="1" lang="en-US"/>
              <a:t>Midterm</a:t>
            </a:r>
            <a:r>
              <a:rPr lang="en-US"/>
              <a:t> on Thursday </a:t>
            </a:r>
            <a:endParaRPr/>
          </a:p>
          <a:p>
            <a:pPr indent="-342898" lvl="1" marL="914400" rtl="0" algn="l">
              <a:lnSpc>
                <a:spcPct val="100000"/>
              </a:lnSpc>
              <a:spcBef>
                <a:spcPts val="0"/>
              </a:spcBef>
              <a:spcAft>
                <a:spcPts val="0"/>
              </a:spcAft>
              <a:buSzPts val="1800"/>
              <a:buChar char="▪"/>
            </a:pPr>
            <a:r>
              <a:rPr lang="en-US"/>
              <a:t>Consider signing on a few minutes early to get settled</a:t>
            </a:r>
            <a:br>
              <a:rPr lang="en-US"/>
            </a:br>
            <a:endParaRPr/>
          </a:p>
          <a:p>
            <a:pPr indent="-327660" lvl="0" marL="457200" rtl="0" algn="l">
              <a:lnSpc>
                <a:spcPct val="100000"/>
              </a:lnSpc>
              <a:spcBef>
                <a:spcPts val="520"/>
              </a:spcBef>
              <a:spcAft>
                <a:spcPts val="0"/>
              </a:spcAft>
              <a:buSzPts val="1560"/>
              <a:buChar char="❖"/>
            </a:pPr>
            <a:r>
              <a:rPr b="1" lang="en-US"/>
              <a:t> Project 5</a:t>
            </a:r>
            <a:r>
              <a:rPr lang="en-US"/>
              <a:t> due next Thursday (5/13)</a:t>
            </a:r>
            <a:endParaRPr/>
          </a:p>
          <a:p>
            <a:pPr indent="-342898" lvl="1" marL="914400" rtl="0" algn="l">
              <a:spcBef>
                <a:spcPts val="520"/>
              </a:spcBef>
              <a:spcAft>
                <a:spcPts val="0"/>
              </a:spcAft>
              <a:buSzPts val="1800"/>
              <a:buChar char="▪"/>
            </a:pPr>
            <a:r>
              <a:rPr lang="en-US"/>
              <a:t>Timed Mock Exam</a:t>
            </a:r>
            <a:endParaRPr/>
          </a:p>
          <a:p>
            <a:pPr indent="-342898" lvl="1" marL="914400" rtl="0" algn="l">
              <a:spcBef>
                <a:spcPts val="520"/>
              </a:spcBef>
              <a:spcAft>
                <a:spcPts val="0"/>
              </a:spcAft>
              <a:buSzPts val="1800"/>
              <a:buChar char="▪"/>
            </a:pPr>
            <a:r>
              <a:rPr lang="en-US"/>
              <a:t>Build a Computer!</a:t>
            </a:r>
            <a:endParaRPr/>
          </a:p>
          <a:p>
            <a:pPr indent="-342898" lvl="1" marL="914400" rtl="0" algn="l">
              <a:lnSpc>
                <a:spcPct val="100000"/>
              </a:lnSpc>
              <a:spcBef>
                <a:spcPts val="520"/>
              </a:spcBef>
              <a:spcAft>
                <a:spcPts val="0"/>
              </a:spcAft>
              <a:buSzPts val="1800"/>
              <a:buChar char="▪"/>
            </a:pPr>
            <a:r>
              <a:rPr lang="en-US"/>
              <a:t>Social Computing Reflection II</a:t>
            </a:r>
            <a:endParaRPr/>
          </a:p>
          <a:p>
            <a:pPr indent="0" lvl="0" marL="457200" rtl="0" algn="l">
              <a:lnSpc>
                <a:spcPct val="100000"/>
              </a:lnSpc>
              <a:spcBef>
                <a:spcPts val="520"/>
              </a:spcBef>
              <a:spcAft>
                <a:spcPts val="0"/>
              </a:spcAft>
              <a:buNone/>
            </a:pPr>
            <a:r>
              <a:t/>
            </a:r>
            <a:endParaRPr/>
          </a:p>
          <a:p>
            <a:pPr indent="-327660" lvl="0" marL="457200" rtl="0" algn="l">
              <a:lnSpc>
                <a:spcPct val="100000"/>
              </a:lnSpc>
              <a:spcBef>
                <a:spcPts val="520"/>
              </a:spcBef>
              <a:spcAft>
                <a:spcPts val="0"/>
              </a:spcAft>
              <a:buSzPts val="1560"/>
              <a:buChar char="❖"/>
            </a:pPr>
            <a:r>
              <a:rPr b="1" lang="en-US"/>
              <a:t>Course registration</a:t>
            </a:r>
            <a:r>
              <a:rPr lang="en-US"/>
              <a:t> is approaching…</a:t>
            </a:r>
            <a:endParaRPr/>
          </a:p>
          <a:p>
            <a:pPr indent="0" lvl="0" marL="457200" rtl="0" algn="l">
              <a:lnSpc>
                <a:spcPct val="100000"/>
              </a:lnSpc>
              <a:spcBef>
                <a:spcPts val="520"/>
              </a:spcBef>
              <a:spcAft>
                <a:spcPts val="0"/>
              </a:spcAft>
              <a:buNone/>
            </a:pPr>
            <a:r>
              <a:t/>
            </a:r>
            <a:endParaRPr/>
          </a:p>
          <a:p>
            <a:pPr indent="0" lvl="0" marL="0" rtl="0" algn="l">
              <a:lnSpc>
                <a:spcPct val="100000"/>
              </a:lnSpc>
              <a:spcBef>
                <a:spcPts val="520"/>
              </a:spcBef>
              <a:spcAft>
                <a:spcPts val="0"/>
              </a:spcAft>
              <a:buSzPts val="1560"/>
              <a:buNone/>
            </a:pPr>
            <a:r>
              <a:t/>
            </a:r>
            <a:endParaRPr/>
          </a:p>
        </p:txBody>
      </p:sp>
      <p:sp>
        <p:nvSpPr>
          <p:cNvPr id="359" name="Google Shape;359;p4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76" name="Google Shape;76;p1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4B2A85"/>
              </a:buClr>
              <a:buSzPts val="1560"/>
              <a:buFont typeface="Arial"/>
              <a:buChar char="❖"/>
            </a:pPr>
            <a:r>
              <a:rPr lang="en-US"/>
              <a:t>Mock Exam</a:t>
            </a:r>
            <a:br>
              <a:rPr b="1" lang="en-US">
                <a:solidFill>
                  <a:srgbClr val="4B2A85"/>
                </a:solidFill>
              </a:rPr>
            </a:br>
            <a:endParaRPr b="1">
              <a:solidFill>
                <a:srgbClr val="4B2A85"/>
              </a:solidFill>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Debrief &amp; Test-Taking strategies</a:t>
            </a:r>
            <a:endParaRPr b="1">
              <a:solidFill>
                <a:srgbClr val="4B2A85"/>
              </a:solidFill>
            </a:endParaRPr>
          </a:p>
          <a:p>
            <a:pPr indent="0" lvl="0" marL="457200" rtl="0" algn="l">
              <a:lnSpc>
                <a:spcPct val="100000"/>
              </a:lnSpc>
              <a:spcBef>
                <a:spcPts val="0"/>
              </a:spcBef>
              <a:spcAft>
                <a:spcPts val="0"/>
              </a:spcAft>
              <a:buSzPts val="1560"/>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Self-Grading Your Mock Exam</a:t>
            </a:r>
            <a:endParaRPr>
              <a:solidFill>
                <a:srgbClr val="000000"/>
              </a:solidFill>
            </a:endParaRPr>
          </a:p>
          <a:p>
            <a:pPr indent="0" lvl="0" marL="0" rtl="0" algn="l">
              <a:lnSpc>
                <a:spcPct val="100000"/>
              </a:lnSpc>
              <a:spcBef>
                <a:spcPts val="0"/>
              </a:spcBef>
              <a:spcAft>
                <a:spcPts val="0"/>
              </a:spcAft>
              <a:buSzPts val="1560"/>
              <a:buNone/>
            </a:pPr>
            <a:r>
              <a:t/>
            </a:r>
            <a:endParaRPr sz="2200">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Designing Exams 101</a:t>
            </a:r>
            <a:br>
              <a:rPr lang="en-US"/>
            </a:b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77" name="Google Shape;77;p1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3"/>
          <p:cNvSpPr txBox="1"/>
          <p:nvPr>
            <p:ph type="title"/>
          </p:nvPr>
        </p:nvSpPr>
        <p:spPr>
          <a:xfrm>
            <a:off x="376918" y="3048003"/>
            <a:ext cx="8406000" cy="76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t>Evaluating your test-taking practices...</a:t>
            </a:r>
            <a:endParaRPr/>
          </a:p>
        </p:txBody>
      </p:sp>
      <p:sp>
        <p:nvSpPr>
          <p:cNvPr id="84" name="Google Shape;84;p1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85" name="Google Shape;85;p13"/>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Mock Exam Debrief &amp; Reflection</a:t>
            </a:r>
            <a:endParaRPr/>
          </a:p>
        </p:txBody>
      </p:sp>
      <p:sp>
        <p:nvSpPr>
          <p:cNvPr id="92" name="Google Shape;92;p1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What did you learn about yourself through this process? About your test-taking practices?</a:t>
            </a:r>
            <a:endParaRPr/>
          </a:p>
          <a:p>
            <a:pPr indent="0" lvl="0" marL="45720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What are two test-taking strategies that you would like to engage with in your next exam? Why?</a:t>
            </a:r>
            <a:br>
              <a:rPr lang="en-US"/>
            </a:br>
            <a:endParaRPr/>
          </a:p>
          <a:p>
            <a:pPr indent="-327660" lvl="0" marL="457200" rtl="0" algn="l">
              <a:lnSpc>
                <a:spcPct val="100000"/>
              </a:lnSpc>
              <a:spcBef>
                <a:spcPts val="0"/>
              </a:spcBef>
              <a:spcAft>
                <a:spcPts val="0"/>
              </a:spcAft>
              <a:buSzPts val="1560"/>
              <a:buChar char="❖"/>
            </a:pPr>
            <a:r>
              <a:rPr lang="en-US"/>
              <a:t>What is one thing that can help you relax and calm down before or during your exam?</a:t>
            </a:r>
            <a:endParaRPr/>
          </a:p>
        </p:txBody>
      </p:sp>
      <p:sp>
        <p:nvSpPr>
          <p:cNvPr id="93" name="Google Shape;93;p1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99" name="Google Shape;99;p15"/>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4B2A85"/>
              </a:buClr>
              <a:buSzPts val="1560"/>
              <a:buFont typeface="Arial"/>
              <a:buChar char="❖"/>
            </a:pPr>
            <a:r>
              <a:rPr lang="en-US"/>
              <a:t>Mock Exam</a:t>
            </a:r>
            <a:br>
              <a:rPr b="1" lang="en-US">
                <a:solidFill>
                  <a:srgbClr val="4B2A85"/>
                </a:solidFill>
              </a:rPr>
            </a:br>
            <a:endParaRPr b="1">
              <a:solidFill>
                <a:srgbClr val="4B2A85"/>
              </a:solidFill>
            </a:endParaRPr>
          </a:p>
          <a:p>
            <a:pPr indent="-342900" lvl="0" marL="342900" rtl="0" algn="l">
              <a:lnSpc>
                <a:spcPct val="100000"/>
              </a:lnSpc>
              <a:spcBef>
                <a:spcPts val="0"/>
              </a:spcBef>
              <a:spcAft>
                <a:spcPts val="0"/>
              </a:spcAft>
              <a:buClr>
                <a:srgbClr val="4B2A85"/>
              </a:buClr>
              <a:buSzPts val="1560"/>
              <a:buChar char="❖"/>
            </a:pPr>
            <a:r>
              <a:rPr lang="en-US"/>
              <a:t>Debrief &amp; Test-Taking strategies</a:t>
            </a:r>
            <a:endParaRPr/>
          </a:p>
          <a:p>
            <a:pPr indent="0" lvl="0" marL="457200" rtl="0" algn="l">
              <a:lnSpc>
                <a:spcPct val="100000"/>
              </a:lnSpc>
              <a:spcBef>
                <a:spcPts val="0"/>
              </a:spcBef>
              <a:spcAft>
                <a:spcPts val="0"/>
              </a:spcAft>
              <a:buSzPts val="1560"/>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Self-Grading Your Mock Exam</a:t>
            </a:r>
            <a:endParaRPr b="1">
              <a:solidFill>
                <a:srgbClr val="4B2A85"/>
              </a:solidFill>
            </a:endParaRPr>
          </a:p>
          <a:p>
            <a:pPr indent="0" lvl="0" marL="0" rtl="0" algn="l">
              <a:lnSpc>
                <a:spcPct val="100000"/>
              </a:lnSpc>
              <a:spcBef>
                <a:spcPts val="0"/>
              </a:spcBef>
              <a:spcAft>
                <a:spcPts val="0"/>
              </a:spcAft>
              <a:buSzPts val="1560"/>
              <a:buNone/>
            </a:pPr>
            <a:r>
              <a:t/>
            </a:r>
            <a:endParaRPr sz="2200">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Designing Exams 101</a:t>
            </a:r>
            <a:br>
              <a:rPr lang="en-US"/>
            </a:b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100" name="Google Shape;100;p1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07" name="Google Shape;107;p1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08" name="Google Shape;108;p16"/>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09" name="Google Shape;109;p16"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latin typeface="Consolas"/>
                          <a:ea typeface="Consolas"/>
                          <a:cs typeface="Consolas"/>
                          <a:sym typeface="Consolas"/>
                        </a:rPr>
                        <a:t>0</a:t>
                      </a:r>
                      <a:endParaRPr sz="1800">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latin typeface="Consolas"/>
                          <a:ea typeface="Consolas"/>
                          <a:cs typeface="Consolas"/>
                          <a:sym typeface="Consolas"/>
                        </a:rPr>
                        <a:t>1</a:t>
                      </a:r>
                      <a:endParaRPr sz="1800">
                        <a:latin typeface="Consolas"/>
                        <a:ea typeface="Consolas"/>
                        <a:cs typeface="Consolas"/>
                        <a:sym typeface="Consolas"/>
                      </a:endParaRPr>
                    </a:p>
                  </a:txBody>
                  <a:tcPr marT="88900" marB="88900" marR="88900" marL="88900" anchor="ctr"/>
                </a:tc>
              </a:tr>
            </a:tbl>
          </a:graphicData>
        </a:graphic>
      </p:graphicFrame>
      <p:sp>
        <p:nvSpPr>
          <p:cNvPr id="110" name="Google Shape;110;p16"/>
          <p:cNvSpPr txBox="1"/>
          <p:nvPr/>
        </p:nvSpPr>
        <p:spPr>
          <a:xfrm>
            <a:off x="4726625" y="2725125"/>
            <a:ext cx="3000000" cy="415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US" sz="1500">
                <a:solidFill>
                  <a:schemeClr val="dk1"/>
                </a:solidFill>
              </a:rPr>
              <a:t>11 -&gt; 10 -&gt; 01 -&gt; 00 -&gt; </a:t>
            </a:r>
            <a:r>
              <a:rPr lang="en-US" sz="1500">
                <a:solidFill>
                  <a:schemeClr val="dk1"/>
                </a:solidFill>
                <a:highlight>
                  <a:srgbClr val="FF9900"/>
                </a:highlight>
              </a:rPr>
              <a:t>11</a:t>
            </a:r>
            <a:endParaRPr sz="1800">
              <a:highlight>
                <a:srgbClr val="FF9900"/>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Question 1: Circuit Design</a:t>
            </a:r>
            <a:endParaRPr/>
          </a:p>
        </p:txBody>
      </p:sp>
      <p:sp>
        <p:nvSpPr>
          <p:cNvPr id="117" name="Google Shape;117;p1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118" name="Google Shape;118;p17"/>
          <p:cNvSpPr txBox="1"/>
          <p:nvPr/>
        </p:nvSpPr>
        <p:spPr>
          <a:xfrm>
            <a:off x="677725" y="1180325"/>
            <a:ext cx="22140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800">
                <a:latin typeface="Calibri"/>
                <a:ea typeface="Calibri"/>
                <a:cs typeface="Calibri"/>
                <a:sym typeface="Calibri"/>
              </a:rPr>
              <a:t>Part a: Truth Table</a:t>
            </a:r>
            <a:endParaRPr b="1" sz="1800">
              <a:latin typeface="Calibri"/>
              <a:ea typeface="Calibri"/>
              <a:cs typeface="Calibri"/>
              <a:sym typeface="Calibri"/>
            </a:endParaRPr>
          </a:p>
        </p:txBody>
      </p:sp>
      <p:graphicFrame>
        <p:nvGraphicFramePr>
          <p:cNvPr descr="Truth table specifying the behavior for question 1. There are 5 columns. The first two columns specify the values of A and B at time t. The middle column is used as a divider and is meaningless. The last two columns specify the values of A and B at time t+1" id="119" name="Google Shape;119;p17" title="Truth Table for Question 1"/>
          <p:cNvGraphicFramePr/>
          <p:nvPr/>
        </p:nvGraphicFramePr>
        <p:xfrm>
          <a:off x="654925" y="1697575"/>
          <a:ext cx="3000000" cy="3000000"/>
        </p:xfrm>
        <a:graphic>
          <a:graphicData uri="http://schemas.openxmlformats.org/drawingml/2006/table">
            <a:tbl>
              <a:tblPr>
                <a:noFill/>
                <a:tableStyleId>{9C8D0340-4623-496A-B622-3C69BF4B41C7}</a:tableStyleId>
              </a:tblPr>
              <a:tblGrid>
                <a:gridCol w="544300"/>
                <a:gridCol w="544300"/>
                <a:gridCol w="544300"/>
                <a:gridCol w="544300"/>
                <a:gridCol w="544300"/>
              </a:tblGrid>
              <a:tr h="473500">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-&gt;</a:t>
                      </a:r>
                      <a:endParaRPr b="1"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A</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c>
                  <a:txBody>
                    <a:bodyPr/>
                    <a:lstStyle/>
                    <a:p>
                      <a:pPr indent="0" lvl="0" marL="0" rtl="0" algn="ctr">
                        <a:spcBef>
                          <a:spcPts val="0"/>
                        </a:spcBef>
                        <a:spcAft>
                          <a:spcPts val="0"/>
                        </a:spcAft>
                        <a:buNone/>
                      </a:pPr>
                      <a:r>
                        <a:rPr b="1" lang="en-US" sz="1800">
                          <a:latin typeface="Calibri"/>
                          <a:ea typeface="Calibri"/>
                          <a:cs typeface="Calibri"/>
                          <a:sym typeface="Calibri"/>
                        </a:rPr>
                        <a:t>B</a:t>
                      </a:r>
                      <a:r>
                        <a:rPr b="1" baseline="-25000" lang="en-US" sz="1800">
                          <a:latin typeface="Calibri"/>
                          <a:ea typeface="Calibri"/>
                          <a:cs typeface="Calibri"/>
                          <a:sym typeface="Calibri"/>
                        </a:rPr>
                        <a:t>t+1</a:t>
                      </a:r>
                      <a:endParaRPr b="1" baseline="-25000" sz="1800">
                        <a:latin typeface="Calibri"/>
                        <a:ea typeface="Calibri"/>
                        <a:cs typeface="Calibri"/>
                        <a:sym typeface="Calibri"/>
                      </a:endParaRPr>
                    </a:p>
                  </a:txBody>
                  <a:tcPr marT="88900" marB="88900" marR="88900" marL="88900">
                    <a:lnB cap="flat" cmpd="sng" w="25400">
                      <a:solidFill>
                        <a:srgbClr val="434343"/>
                      </a:solidFill>
                      <a:prstDash val="solid"/>
                      <a:round/>
                      <a:headEnd len="sm" w="sm" type="none"/>
                      <a:tailEnd len="sm" w="sm" type="none"/>
                    </a:lnB>
                  </a:tcPr>
                </a:tc>
              </a:tr>
              <a:tr h="447000">
                <a:tc>
                  <a:txBody>
                    <a:bodyPr/>
                    <a:lstStyle/>
                    <a:p>
                      <a:pPr indent="0" lvl="0" marL="0" rtl="0" algn="ctr">
                        <a:spcBef>
                          <a:spcPts val="0"/>
                        </a:spcBef>
                        <a:spcAft>
                          <a:spcPts val="0"/>
                        </a:spcAft>
                        <a:buNone/>
                      </a:pPr>
                      <a:r>
                        <a:rPr lang="en-US" sz="1800">
                          <a:highlight>
                            <a:srgbClr val="FF9900"/>
                          </a:highlight>
                          <a:latin typeface="Consolas"/>
                          <a:ea typeface="Consolas"/>
                          <a:cs typeface="Consolas"/>
                          <a:sym typeface="Consolas"/>
                        </a:rPr>
                        <a:t>1</a:t>
                      </a:r>
                      <a:endParaRPr sz="1800">
                        <a:highlight>
                          <a:srgbClr val="FF9900"/>
                        </a:highlight>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highlight>
                            <a:srgbClr val="FF9900"/>
                          </a:highlight>
                          <a:latin typeface="Consolas"/>
                          <a:ea typeface="Consolas"/>
                          <a:cs typeface="Consolas"/>
                          <a:sym typeface="Consolas"/>
                        </a:rPr>
                        <a:t>1</a:t>
                      </a:r>
                      <a:endParaRPr sz="1800">
                        <a:highlight>
                          <a:srgbClr val="FF9900"/>
                        </a:highlight>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25400">
                      <a:solidFill>
                        <a:srgbClr val="434343"/>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highlight>
                            <a:srgbClr val="FFFF00"/>
                          </a:highlight>
                          <a:latin typeface="Consolas"/>
                          <a:ea typeface="Consolas"/>
                          <a:cs typeface="Consolas"/>
                          <a:sym typeface="Consolas"/>
                        </a:rPr>
                        <a:t>1</a:t>
                      </a:r>
                      <a:endParaRPr sz="1800">
                        <a:highlight>
                          <a:srgbClr val="FFFF00"/>
                        </a:highlight>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T cap="flat" cmpd="sng" w="25400">
                      <a:solidFill>
                        <a:srgbClr val="434343"/>
                      </a:solidFill>
                      <a:prstDash val="solid"/>
                      <a:round/>
                      <a:headEnd len="sm" w="sm" type="none"/>
                      <a:tailEnd len="sm" w="sm" type="none"/>
                    </a:lnT>
                  </a:tcPr>
                </a:tc>
                <a:tc>
                  <a:txBody>
                    <a:bodyPr/>
                    <a:lstStyle/>
                    <a:p>
                      <a:pPr indent="0" lvl="0" marL="0" rtl="0" algn="ctr">
                        <a:spcBef>
                          <a:spcPts val="0"/>
                        </a:spcBef>
                        <a:spcAft>
                          <a:spcPts val="0"/>
                        </a:spcAft>
                        <a:buNone/>
                      </a:pPr>
                      <a:r>
                        <a:rPr lang="en-US" sz="1800">
                          <a:highlight>
                            <a:srgbClr val="FFFF00"/>
                          </a:highlight>
                          <a:latin typeface="Consolas"/>
                          <a:ea typeface="Consolas"/>
                          <a:cs typeface="Consolas"/>
                          <a:sym typeface="Consolas"/>
                        </a:rPr>
                        <a:t>0</a:t>
                      </a:r>
                      <a:endParaRPr sz="1800">
                        <a:highlight>
                          <a:srgbClr val="FFFF00"/>
                        </a:highlight>
                        <a:latin typeface="Consolas"/>
                        <a:ea typeface="Consolas"/>
                        <a:cs typeface="Consolas"/>
                        <a:sym typeface="Consolas"/>
                      </a:endParaRPr>
                    </a:p>
                  </a:txBody>
                  <a:tcPr marT="88900" marB="88900" marR="88900" marL="88900" anchor="ctr">
                    <a:lnT cap="flat" cmpd="sng" w="25400">
                      <a:solidFill>
                        <a:srgbClr val="434343"/>
                      </a:solidFill>
                      <a:prstDash val="solid"/>
                      <a:round/>
                      <a:headEnd len="sm" w="sm" type="none"/>
                      <a:tailEnd len="sm" w="sm" type="none"/>
                    </a:lnT>
                  </a:tcPr>
                </a:tc>
              </a:tr>
              <a:tr h="447000">
                <a:tc>
                  <a:txBody>
                    <a:bodyPr/>
                    <a:lstStyle/>
                    <a:p>
                      <a:pPr indent="0" lvl="0" marL="0" rtl="0" algn="ctr">
                        <a:spcBef>
                          <a:spcPts val="0"/>
                        </a:spcBef>
                        <a:spcAft>
                          <a:spcPts val="0"/>
                        </a:spcAft>
                        <a:buNone/>
                      </a:pPr>
                      <a:r>
                        <a:rPr lang="en-US" sz="1800">
                          <a:highlight>
                            <a:srgbClr val="FFFF00"/>
                          </a:highlight>
                          <a:latin typeface="Consolas"/>
                          <a:ea typeface="Consolas"/>
                          <a:cs typeface="Consolas"/>
                          <a:sym typeface="Consolas"/>
                        </a:rPr>
                        <a:t>1</a:t>
                      </a:r>
                      <a:endParaRPr sz="1800">
                        <a:highlight>
                          <a:srgbClr val="FFFF00"/>
                        </a:highlight>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highlight>
                            <a:srgbClr val="FFFF00"/>
                          </a:highlight>
                          <a:latin typeface="Consolas"/>
                          <a:ea typeface="Consolas"/>
                          <a:cs typeface="Consolas"/>
                          <a:sym typeface="Consolas"/>
                        </a:rPr>
                        <a:t>0</a:t>
                      </a:r>
                      <a:endParaRPr sz="1800">
                        <a:highlight>
                          <a:srgbClr val="FFFF00"/>
                        </a:highlight>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highlight>
                            <a:srgbClr val="6AA84F"/>
                          </a:highlight>
                          <a:latin typeface="Consolas"/>
                          <a:ea typeface="Consolas"/>
                          <a:cs typeface="Consolas"/>
                          <a:sym typeface="Consolas"/>
                        </a:rPr>
                        <a:t>0</a:t>
                      </a:r>
                      <a:endParaRPr sz="1800">
                        <a:highlight>
                          <a:srgbClr val="6AA84F"/>
                        </a:highlight>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highlight>
                            <a:srgbClr val="6AA84F"/>
                          </a:highlight>
                          <a:latin typeface="Consolas"/>
                          <a:ea typeface="Consolas"/>
                          <a:cs typeface="Consolas"/>
                          <a:sym typeface="Consolas"/>
                        </a:rPr>
                        <a:t>1</a:t>
                      </a:r>
                      <a:endParaRPr sz="1800">
                        <a:highlight>
                          <a:srgbClr val="6AA84F"/>
                        </a:highlight>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highlight>
                            <a:srgbClr val="6AA84F"/>
                          </a:highlight>
                          <a:latin typeface="Consolas"/>
                          <a:ea typeface="Consolas"/>
                          <a:cs typeface="Consolas"/>
                          <a:sym typeface="Consolas"/>
                        </a:rPr>
                        <a:t>0</a:t>
                      </a:r>
                      <a:endParaRPr sz="1800">
                        <a:highlight>
                          <a:srgbClr val="6AA84F"/>
                        </a:highlight>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highlight>
                            <a:srgbClr val="6AA84F"/>
                          </a:highlight>
                          <a:latin typeface="Consolas"/>
                          <a:ea typeface="Consolas"/>
                          <a:cs typeface="Consolas"/>
                          <a:sym typeface="Consolas"/>
                        </a:rPr>
                        <a:t>1</a:t>
                      </a:r>
                      <a:endParaRPr sz="1800">
                        <a:highlight>
                          <a:srgbClr val="6AA84F"/>
                        </a:highlight>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highlight>
                            <a:srgbClr val="3C78D8"/>
                          </a:highlight>
                          <a:latin typeface="Consolas"/>
                          <a:ea typeface="Consolas"/>
                          <a:cs typeface="Consolas"/>
                          <a:sym typeface="Consolas"/>
                        </a:rPr>
                        <a:t>0</a:t>
                      </a:r>
                      <a:endParaRPr sz="1800">
                        <a:highlight>
                          <a:srgbClr val="3C78D8"/>
                        </a:highlight>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highlight>
                            <a:srgbClr val="3C78D8"/>
                          </a:highlight>
                          <a:latin typeface="Consolas"/>
                          <a:ea typeface="Consolas"/>
                          <a:cs typeface="Consolas"/>
                          <a:sym typeface="Consolas"/>
                        </a:rPr>
                        <a:t>0</a:t>
                      </a:r>
                      <a:endParaRPr sz="1800">
                        <a:highlight>
                          <a:srgbClr val="3C78D8"/>
                        </a:highlight>
                        <a:latin typeface="Consolas"/>
                        <a:ea typeface="Consolas"/>
                        <a:cs typeface="Consolas"/>
                        <a:sym typeface="Consolas"/>
                      </a:endParaRPr>
                    </a:p>
                  </a:txBody>
                  <a:tcPr marT="88900" marB="88900" marR="88900" marL="88900" anchor="ctr"/>
                </a:tc>
              </a:tr>
              <a:tr h="447000">
                <a:tc>
                  <a:txBody>
                    <a:bodyPr/>
                    <a:lstStyle/>
                    <a:p>
                      <a:pPr indent="0" lvl="0" marL="0" rtl="0" algn="ctr">
                        <a:spcBef>
                          <a:spcPts val="0"/>
                        </a:spcBef>
                        <a:spcAft>
                          <a:spcPts val="0"/>
                        </a:spcAft>
                        <a:buNone/>
                      </a:pPr>
                      <a:r>
                        <a:rPr lang="en-US" sz="1800">
                          <a:highlight>
                            <a:srgbClr val="1155CC"/>
                          </a:highlight>
                          <a:latin typeface="Consolas"/>
                          <a:ea typeface="Consolas"/>
                          <a:cs typeface="Consolas"/>
                          <a:sym typeface="Consolas"/>
                        </a:rPr>
                        <a:t>0</a:t>
                      </a:r>
                      <a:endParaRPr sz="1800">
                        <a:highlight>
                          <a:srgbClr val="1155CC"/>
                        </a:highlight>
                        <a:latin typeface="Consolas"/>
                        <a:ea typeface="Consolas"/>
                        <a:cs typeface="Consolas"/>
                        <a:sym typeface="Consolas"/>
                      </a:endParaRPr>
                    </a:p>
                  </a:txBody>
                  <a:tcPr marT="88900" marB="88900" marR="88900" marL="88900" anchor="ctr"/>
                </a:tc>
                <a:tc>
                  <a:txBody>
                    <a:bodyPr/>
                    <a:lstStyle/>
                    <a:p>
                      <a:pPr indent="0" lvl="0" marL="0" rtl="0" algn="ctr">
                        <a:spcBef>
                          <a:spcPts val="0"/>
                        </a:spcBef>
                        <a:spcAft>
                          <a:spcPts val="0"/>
                        </a:spcAft>
                        <a:buNone/>
                      </a:pPr>
                      <a:r>
                        <a:rPr lang="en-US" sz="1800">
                          <a:highlight>
                            <a:srgbClr val="1155CC"/>
                          </a:highlight>
                          <a:latin typeface="Consolas"/>
                          <a:ea typeface="Consolas"/>
                          <a:cs typeface="Consolas"/>
                          <a:sym typeface="Consolas"/>
                        </a:rPr>
                        <a:t>0</a:t>
                      </a:r>
                      <a:endParaRPr sz="1800">
                        <a:highlight>
                          <a:srgbClr val="1155CC"/>
                        </a:highlight>
                        <a:latin typeface="Consolas"/>
                        <a:ea typeface="Consolas"/>
                        <a:cs typeface="Consolas"/>
                        <a:sym typeface="Consolas"/>
                      </a:endParaRPr>
                    </a:p>
                  </a:txBody>
                  <a:tcPr marT="88900" marB="88900" marR="88900" marL="88900" anchor="ctr">
                    <a:lnR cap="flat" cmpd="sng" w="127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t/>
                      </a:r>
                      <a:endParaRPr sz="1800">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666666"/>
                    </a:solidFill>
                  </a:tcPr>
                </a:tc>
                <a:tc>
                  <a:txBody>
                    <a:bodyPr/>
                    <a:lstStyle/>
                    <a:p>
                      <a:pPr indent="0" lvl="0" marL="0" rtl="0" algn="ctr">
                        <a:spcBef>
                          <a:spcPts val="0"/>
                        </a:spcBef>
                        <a:spcAft>
                          <a:spcPts val="0"/>
                        </a:spcAft>
                        <a:buNone/>
                      </a:pPr>
                      <a:r>
                        <a:rPr lang="en-US" sz="1800">
                          <a:highlight>
                            <a:srgbClr val="FF9900"/>
                          </a:highlight>
                          <a:latin typeface="Consolas"/>
                          <a:ea typeface="Consolas"/>
                          <a:cs typeface="Consolas"/>
                          <a:sym typeface="Consolas"/>
                        </a:rPr>
                        <a:t>1</a:t>
                      </a:r>
                      <a:endParaRPr sz="1800">
                        <a:highlight>
                          <a:srgbClr val="FF9900"/>
                        </a:highlight>
                        <a:latin typeface="Consolas"/>
                        <a:ea typeface="Consolas"/>
                        <a:cs typeface="Consolas"/>
                        <a:sym typeface="Consolas"/>
                      </a:endParaRPr>
                    </a:p>
                  </a:txBody>
                  <a:tcPr marT="88900" marB="88900" marR="88900" marL="88900" anchor="ctr">
                    <a:lnL cap="flat" cmpd="sng" w="12700">
                      <a:solidFill>
                        <a:srgbClr val="9E9E9E"/>
                      </a:solidFill>
                      <a:prstDash val="solid"/>
                      <a:round/>
                      <a:headEnd len="sm" w="sm" type="none"/>
                      <a:tailEnd len="sm" w="sm" type="none"/>
                    </a:lnL>
                  </a:tcPr>
                </a:tc>
                <a:tc>
                  <a:txBody>
                    <a:bodyPr/>
                    <a:lstStyle/>
                    <a:p>
                      <a:pPr indent="0" lvl="0" marL="0" rtl="0" algn="ctr">
                        <a:spcBef>
                          <a:spcPts val="0"/>
                        </a:spcBef>
                        <a:spcAft>
                          <a:spcPts val="0"/>
                        </a:spcAft>
                        <a:buNone/>
                      </a:pPr>
                      <a:r>
                        <a:rPr lang="en-US" sz="1800">
                          <a:highlight>
                            <a:srgbClr val="FF9900"/>
                          </a:highlight>
                          <a:latin typeface="Consolas"/>
                          <a:ea typeface="Consolas"/>
                          <a:cs typeface="Consolas"/>
                          <a:sym typeface="Consolas"/>
                        </a:rPr>
                        <a:t>1</a:t>
                      </a:r>
                      <a:endParaRPr sz="1800">
                        <a:highlight>
                          <a:srgbClr val="FF9900"/>
                        </a:highlight>
                        <a:latin typeface="Consolas"/>
                        <a:ea typeface="Consolas"/>
                        <a:cs typeface="Consolas"/>
                        <a:sym typeface="Consolas"/>
                      </a:endParaRPr>
                    </a:p>
                  </a:txBody>
                  <a:tcPr marT="88900" marB="88900" marR="88900" marL="88900" anchor="ctr"/>
                </a:tc>
              </a:tr>
            </a:tbl>
          </a:graphicData>
        </a:graphic>
      </p:graphicFrame>
      <p:sp>
        <p:nvSpPr>
          <p:cNvPr id="120" name="Google Shape;120;p17"/>
          <p:cNvSpPr txBox="1"/>
          <p:nvPr/>
        </p:nvSpPr>
        <p:spPr>
          <a:xfrm>
            <a:off x="4726625" y="2725125"/>
            <a:ext cx="3000000" cy="415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US" sz="1500">
                <a:solidFill>
                  <a:schemeClr val="dk1"/>
                </a:solidFill>
                <a:highlight>
                  <a:srgbClr val="FF9900"/>
                </a:highlight>
              </a:rPr>
              <a:t>11</a:t>
            </a:r>
            <a:r>
              <a:rPr lang="en-US" sz="1500">
                <a:solidFill>
                  <a:schemeClr val="dk1"/>
                </a:solidFill>
              </a:rPr>
              <a:t> -&gt; </a:t>
            </a:r>
            <a:r>
              <a:rPr lang="en-US" sz="1500">
                <a:solidFill>
                  <a:schemeClr val="dk1"/>
                </a:solidFill>
                <a:highlight>
                  <a:srgbClr val="FFFF00"/>
                </a:highlight>
              </a:rPr>
              <a:t>10</a:t>
            </a:r>
            <a:r>
              <a:rPr lang="en-US" sz="1500">
                <a:solidFill>
                  <a:schemeClr val="dk1"/>
                </a:solidFill>
              </a:rPr>
              <a:t> -&gt; </a:t>
            </a:r>
            <a:r>
              <a:rPr lang="en-US" sz="1500">
                <a:solidFill>
                  <a:schemeClr val="dk1"/>
                </a:solidFill>
                <a:highlight>
                  <a:srgbClr val="6AA84F"/>
                </a:highlight>
              </a:rPr>
              <a:t>01</a:t>
            </a:r>
            <a:r>
              <a:rPr lang="en-US" sz="1500">
                <a:solidFill>
                  <a:schemeClr val="dk1"/>
                </a:solidFill>
              </a:rPr>
              <a:t> -&gt; </a:t>
            </a:r>
            <a:r>
              <a:rPr lang="en-US" sz="1500">
                <a:solidFill>
                  <a:schemeClr val="dk1"/>
                </a:solidFill>
                <a:highlight>
                  <a:srgbClr val="3C78D8"/>
                </a:highlight>
              </a:rPr>
              <a:t>00</a:t>
            </a:r>
            <a:r>
              <a:rPr lang="en-US" sz="1500">
                <a:solidFill>
                  <a:schemeClr val="dk1"/>
                </a:solidFill>
              </a:rPr>
              <a:t> -&gt; </a:t>
            </a:r>
            <a:r>
              <a:rPr lang="en-US" sz="1500">
                <a:solidFill>
                  <a:schemeClr val="dk1"/>
                </a:solidFill>
                <a:highlight>
                  <a:srgbClr val="FF9900"/>
                </a:highlight>
              </a:rPr>
              <a:t>11</a:t>
            </a:r>
            <a:endParaRPr sz="1800">
              <a:highlight>
                <a:srgbClr val="FF9900"/>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