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9144000"/>
  <p:notesSz cx="9601200" cy="7315200"/>
  <p:embeddedFontLst>
    <p:embeddedFont>
      <p:font typeface="Arial Narrow"/>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ArialNarrow-bold.fntdata"/><Relationship Id="rId50" Type="http://schemas.openxmlformats.org/officeDocument/2006/relationships/font" Target="fonts/ArialNarrow-regular.fntdata"/><Relationship Id="rId53" Type="http://schemas.openxmlformats.org/officeDocument/2006/relationships/font" Target="fonts/ArialNarrow-boldItalic.fntdata"/><Relationship Id="rId52" Type="http://schemas.openxmlformats.org/officeDocument/2006/relationships/font" Target="fonts/ArialNarrow-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4160520" cy="367030"/>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438458" y="2"/>
            <a:ext cx="4160520" cy="367030"/>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948171"/>
            <a:ext cx="4160520" cy="367029"/>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438458" y="6948171"/>
            <a:ext cx="4160520" cy="367029"/>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en2meet.com/?9068938-jWAX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52" name="Google Shape;52;p1: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5288133c7_0_34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5288133c7_0_348: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2" name="Google Shape;122;g75288133c7_0_348: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75288133c7_0_2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5288133c7_0_21: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53" name="Google Shape;153;g75288133c7_0_21: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d7fa68c2a_0_30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d7fa68c2a_0_304: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62" name="Google Shape;162;gcd7fa68c2a_0_304: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d7fa68c2a_0_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cd7fa68c2a_0_7: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71" name="Google Shape;171;gcd7fa68c2a_0_7: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d7fa68c2a_0_1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d7fa68c2a_0_14: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79" name="Google Shape;179;gcd7fa68c2a_0_14: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cd7fa68c2a_0_3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cd7fa68c2a_0_34: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00" name="Google Shape;200;gcd7fa68c2a_0_34: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d7fa68c2a_0_4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cd7fa68c2a_0_41: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08" name="Google Shape;208;gcd7fa68c2a_0_41: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cd7fa68c2a_0_6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cd7fa68c2a_0_64: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Q: Could we implement with RAM16K.hdl?</a:t>
            </a:r>
            <a:endParaRPr/>
          </a:p>
        </p:txBody>
      </p:sp>
      <p:sp>
        <p:nvSpPr>
          <p:cNvPr id="232" name="Google Shape;232;gcd7fa68c2a_0_64: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cd7fa68c2a_0_8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cd7fa68c2a_0_88: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57" name="Google Shape;257;gcd7fa68c2a_0_88: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cd7fa68c2a_0_11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cd7fa68c2a_0_114: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Q: Is this all we need to enable two different phases? What happens to the instruction when we’re accessing data?</a:t>
            </a:r>
            <a:endParaRPr/>
          </a:p>
        </p:txBody>
      </p:sp>
      <p:sp>
        <p:nvSpPr>
          <p:cNvPr id="284" name="Google Shape;284;gcd7fa68c2a_0_114: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d7fa68c2a_0_318: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58" name="Google Shape;58;gcd7fa68c2a_0_31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cd7fa68c2a_0_14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cd7fa68c2a_0_142: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13" name="Google Shape;313;gcd7fa68c2a_0_142: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cd7fa68c2a_0_17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cd7fa68c2a_0_175: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47" name="Google Shape;347;gcd7fa68c2a_0_175: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cd7fa68c2a_0_333: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54" name="Google Shape;354;gcd7fa68c2a_0_333: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cd7fa68c2a_0_19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cd7fa68c2a_0_191: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62" name="Google Shape;362;gcd7fa68c2a_0_191: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75288133c7_0_38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75288133c7_0_381: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70" name="Google Shape;370;g75288133c7_0_381: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cd7fa68c2a_0_183: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cd7fa68c2a_0_183: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78" name="Google Shape;378;gcd7fa68c2a_0_183: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cd7fa68c2a_0_19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cd7fa68c2a_0_198: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86" name="Google Shape;386;gcd7fa68c2a_0_198: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cd7fa68c2a_0_22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cd7fa68c2a_0_226: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94" name="Google Shape;394;gcd7fa68c2a_0_226: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cd7fa68c2a_0_20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cd7fa68c2a_0_205: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02" name="Google Shape;402;gcd7fa68c2a_0_205: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cd7fa68c2a_0_21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cd7fa68c2a_0_212: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10" name="Google Shape;410;gcd7fa68c2a_0_212: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d62a31206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gcd62a31206_0_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66" name="Google Shape;66;gcd62a31206_0_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cd7fa68c2a_0_21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cd7fa68c2a_0_21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18" name="Google Shape;418;gcd7fa68c2a_0_21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cd7fa68c2a_0_233: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cd7fa68c2a_0_233: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26" name="Google Shape;426;gcd7fa68c2a_0_233: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cd7fa68c2a_0_24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cd7fa68c2a_0_24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34" name="Google Shape;434;gcd7fa68c2a_0_24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cd7fa68c2a_0_24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cd7fa68c2a_0_247: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42" name="Google Shape;442;gcd7fa68c2a_0_247: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cd7fa68c2a_0_345: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449" name="Google Shape;449;gcd7fa68c2a_0_34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cd7fa68c2a_0_27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cd7fa68c2a_0_275: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57" name="Google Shape;457;gcd7fa68c2a_0_275: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cd7fa68c2a_0_28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cd7fa68c2a_0_282: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65" name="Google Shape;465;gcd7fa68c2a_0_282: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cd7fa68c2a_0_28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cd7fa68c2a_0_28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73" name="Google Shape;473;gcd7fa68c2a_0_28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cd7fa68c2a_0_29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cd7fa68c2a_0_296: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81" name="Google Shape;481;gcd7fa68c2a_0_296: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cd7fa68c2a_0_25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cd7fa68c2a_0_254: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89" name="Google Shape;489;gcd7fa68c2a_0_254: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d7fa68c2a_0_31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73" name="Google Shape;73;gcd7fa68c2a_0_31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cd7fa68c2a_0_26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cd7fa68c2a_0_261: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97" name="Google Shape;497;gcd7fa68c2a_0_261: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cd7fa68c2a_0_26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cd7fa68c2a_0_268: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05" name="Google Shape;505;gcd7fa68c2a_0_268: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b5bd678b69_0_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b5bd678b69_0_7: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13" name="Google Shape;513;gb5bd678b69_0_7: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75288133c7_0_79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75288133c7_0_792: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21" name="Google Shape;521;g75288133c7_0_792: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cd7fa68c2a_0_32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cd7fa68c2a_0_326: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29" name="Google Shape;529;gcd7fa68c2a_0_326: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cd60a57b71_0_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536" name="Google Shape;536;gcd60a57b71_0_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7ff8ce7d46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80" name="Google Shape;80;g7ff8ce7d46_0_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https://www.when2meet.com/?9068938-jWAX1</a:t>
            </a:r>
            <a:endParaRPr/>
          </a:p>
        </p:txBody>
      </p:sp>
      <p:sp>
        <p:nvSpPr>
          <p:cNvPr id="81" name="Google Shape;81;g7ff8ce7d46_0_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b9fc430d20_0_2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89" name="Google Shape;89;gb9fc430d20_0_21: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0" name="Google Shape;90;gb9fc430d20_0_21: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7ff8ce7d46_0_1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98" name="Google Shape;98;g7ff8ce7d46_0_17: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Study groups!</a:t>
            </a:r>
            <a:endParaRPr/>
          </a:p>
          <a:p>
            <a:pPr indent="-317500" lvl="0" marL="457200" rtl="0" algn="l">
              <a:spcBef>
                <a:spcPts val="0"/>
              </a:spcBef>
              <a:spcAft>
                <a:spcPts val="0"/>
              </a:spcAft>
              <a:buSzPts val="1400"/>
              <a:buChar char="●"/>
            </a:pPr>
            <a:r>
              <a:rPr lang="en-US"/>
              <a:t>offers accountability</a:t>
            </a:r>
            <a:endParaRPr/>
          </a:p>
          <a:p>
            <a:pPr indent="-317500" lvl="0" marL="457200" rtl="0" algn="l">
              <a:spcBef>
                <a:spcPts val="0"/>
              </a:spcBef>
              <a:spcAft>
                <a:spcPts val="0"/>
              </a:spcAft>
              <a:buSzPts val="1400"/>
              <a:buChar char="●"/>
            </a:pPr>
            <a:r>
              <a:rPr lang="en-US"/>
              <a:t>gaining a deeper understanding by articulating your understanding to your peers</a:t>
            </a:r>
            <a:endParaRPr/>
          </a:p>
          <a:p>
            <a:pPr indent="-317500" lvl="0" marL="457200" rtl="0" algn="l">
              <a:spcBef>
                <a:spcPts val="0"/>
              </a:spcBef>
              <a:spcAft>
                <a:spcPts val="0"/>
              </a:spcAft>
              <a:buSzPts val="1400"/>
              <a:buChar char="●"/>
            </a:pPr>
            <a:r>
              <a:rPr lang="en-US"/>
              <a:t>able to hear another perspective </a:t>
            </a:r>
            <a:endParaRPr/>
          </a:p>
        </p:txBody>
      </p:sp>
      <p:sp>
        <p:nvSpPr>
          <p:cNvPr id="99" name="Google Shape;99;g7ff8ce7d46_0_17: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75288133c7_0_895: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06" name="Google Shape;106;g75288133c7_0_89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75288133c7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5288133c7_0_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14" name="Google Shape;114;g75288133c7_0_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
          <p:cNvSpPr/>
          <p:nvPr/>
        </p:nvSpPr>
        <p:spPr>
          <a:xfrm>
            <a:off x="0" y="0"/>
            <a:ext cx="9144000" cy="4988560"/>
          </a:xfrm>
          <a:prstGeom prst="rect">
            <a:avLst/>
          </a:prstGeom>
          <a:blipFill rotWithShape="1">
            <a:blip r:embed="rId2">
              <a:alphaModFix/>
            </a:blip>
            <a:tile algn="tl" flip="none" tx="0" sx="80000" ty="0" sy="80000"/>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C00000"/>
              </a:solidFill>
              <a:latin typeface="Calibri"/>
              <a:ea typeface="Calibri"/>
              <a:cs typeface="Calibri"/>
              <a:sym typeface="Calibri"/>
            </a:endParaRPr>
          </a:p>
        </p:txBody>
      </p:sp>
      <p:sp>
        <p:nvSpPr>
          <p:cNvPr id="19" name="Google Shape;19;p2"/>
          <p:cNvSpPr txBox="1"/>
          <p:nvPr>
            <p:ph type="ctrTitle"/>
          </p:nvPr>
        </p:nvSpPr>
        <p:spPr>
          <a:xfrm>
            <a:off x="685800" y="2043587"/>
            <a:ext cx="7772400" cy="1467257"/>
          </a:xfrm>
          <a:prstGeom prst="rect">
            <a:avLst/>
          </a:prstGeom>
          <a:noFill/>
          <a:ln>
            <a:noFill/>
          </a:ln>
        </p:spPr>
        <p:txBody>
          <a:bodyPr anchorCtr="0" anchor="t" bIns="45700" lIns="91425" spcFirstLastPara="1" rIns="91425" wrap="square" tIns="45700">
            <a:noAutofit/>
          </a:bodyPr>
          <a:lstStyle>
            <a:lvl1pPr lvl="0" algn="l">
              <a:lnSpc>
                <a:spcPct val="80000"/>
              </a:lnSpc>
              <a:spcBef>
                <a:spcPts val="0"/>
              </a:spcBef>
              <a:spcAft>
                <a:spcPts val="0"/>
              </a:spcAft>
              <a:buSzPts val="1400"/>
              <a:buNone/>
              <a:defRPr sz="6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 type="subTitle"/>
          </p:nvPr>
        </p:nvSpPr>
        <p:spPr>
          <a:xfrm>
            <a:off x="685800" y="5374529"/>
            <a:ext cx="7772400" cy="593883"/>
          </a:xfrm>
          <a:prstGeom prst="rect">
            <a:avLst/>
          </a:prstGeom>
          <a:noFill/>
          <a:ln>
            <a:noFill/>
          </a:ln>
        </p:spPr>
        <p:txBody>
          <a:bodyPr anchorCtr="0" anchor="t" bIns="45700" lIns="91425" spcFirstLastPara="1" rIns="91425" wrap="square" tIns="45700">
            <a:noAutofit/>
          </a:bodyPr>
          <a:lstStyle>
            <a:lvl1pPr lvl="0" algn="l">
              <a:lnSpc>
                <a:spcPct val="100000"/>
              </a:lnSpc>
              <a:spcBef>
                <a:spcPts val="640"/>
              </a:spcBef>
              <a:spcAft>
                <a:spcPts val="0"/>
              </a:spcAft>
              <a:buSzPts val="1920"/>
              <a:buNone/>
              <a:defRPr b="0" sz="320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p:txBody>
      </p:sp>
      <p:sp>
        <p:nvSpPr>
          <p:cNvPr id="21" name="Google Shape;21;p2"/>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rotWithShape="1">
          <a:blip r:embed="rId3">
            <a:alphaModFix/>
          </a:blip>
          <a:srcRect b="0" l="0" r="0" t="0"/>
          <a:stretch/>
        </p:blipFill>
        <p:spPr>
          <a:xfrm>
            <a:off x="152400" y="6590918"/>
            <a:ext cx="2150721" cy="169037"/>
          </a:xfrm>
          <a:prstGeom prst="rect">
            <a:avLst/>
          </a:prstGeom>
          <a:noFill/>
          <a:ln>
            <a:noFill/>
          </a:ln>
        </p:spPr>
      </p:pic>
      <p:sp>
        <p:nvSpPr>
          <p:cNvPr id="23" name="Google Shape;23;p2"/>
          <p:cNvSpPr txBox="1"/>
          <p:nvPr/>
        </p:nvSpPr>
        <p:spPr>
          <a:xfrm>
            <a:off x="685800" y="1330960"/>
            <a:ext cx="7772400" cy="5775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2A85"/>
              </a:buClr>
              <a:buSzPts val="1920"/>
              <a:buFont typeface="Noto Sans Symbols"/>
              <a:buNone/>
            </a:pPr>
            <a:r>
              <a:rPr b="0" i="0" lang="en-US" sz="3200" u="none" cap="none" strike="noStrike">
                <a:solidFill>
                  <a:schemeClr val="lt1"/>
                </a:solidFill>
                <a:latin typeface="Calibri"/>
                <a:ea typeface="Calibri"/>
                <a:cs typeface="Calibri"/>
                <a:sym typeface="Calibri"/>
              </a:rPr>
              <a:t>CSE 390 B </a:t>
            </a:r>
            <a:r>
              <a:rPr lang="en-US" sz="3200">
                <a:solidFill>
                  <a:schemeClr val="lt1"/>
                </a:solidFill>
                <a:latin typeface="Calibri"/>
                <a:ea typeface="Calibri"/>
                <a:cs typeface="Calibri"/>
                <a:sym typeface="Calibri"/>
              </a:rPr>
              <a:t>Spring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Char char="▪"/>
              <a:defRPr sz="22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3"/>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4"/>
          <p:cNvSpPr txBox="1"/>
          <p:nvPr>
            <p:ph type="title"/>
          </p:nvPr>
        </p:nvSpPr>
        <p:spPr>
          <a:xfrm>
            <a:off x="357762" y="438912"/>
            <a:ext cx="8405238"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p:cSld name="Title and 2 Content">
    <p:spTree>
      <p:nvGrpSpPr>
        <p:cNvPr id="31" name="Shape 31"/>
        <p:cNvGrpSpPr/>
        <p:nvPr/>
      </p:nvGrpSpPr>
      <p:grpSpPr>
        <a:xfrm>
          <a:off x="0" y="0"/>
          <a:ext cx="0" cy="0"/>
          <a:chOff x="0" y="0"/>
          <a:chExt cx="0" cy="0"/>
        </a:xfrm>
      </p:grpSpPr>
      <p:sp>
        <p:nvSpPr>
          <p:cNvPr id="32" name="Google Shape;32;p5"/>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357018"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4" name="Google Shape;34;p5"/>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5" name="Google Shape;35;p5"/>
          <p:cNvSpPr txBox="1"/>
          <p:nvPr>
            <p:ph idx="2" type="body"/>
          </p:nvPr>
        </p:nvSpPr>
        <p:spPr>
          <a:xfrm>
            <a:off x="4648200"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6"/>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llEverywhere">
  <p:cSld name="PollEverywhere">
    <p:spTree>
      <p:nvGrpSpPr>
        <p:cNvPr id="38" name="Shape 38"/>
        <p:cNvGrpSpPr/>
        <p:nvPr/>
      </p:nvGrpSpPr>
      <p:grpSpPr>
        <a:xfrm>
          <a:off x="0" y="0"/>
          <a:ext cx="0" cy="0"/>
          <a:chOff x="0" y="0"/>
          <a:chExt cx="0" cy="0"/>
        </a:xfrm>
      </p:grpSpPr>
      <p:sp>
        <p:nvSpPr>
          <p:cNvPr id="39" name="Google Shape;39;p7"/>
          <p:cNvSpPr txBox="1"/>
          <p:nvPr>
            <p:ph type="title"/>
          </p:nvPr>
        </p:nvSpPr>
        <p:spPr>
          <a:xfrm>
            <a:off x="374090" y="371182"/>
            <a:ext cx="8388910"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1" name="Google Shape;41;p7"/>
          <p:cNvSpPr/>
          <p:nvPr/>
        </p:nvSpPr>
        <p:spPr>
          <a:xfrm>
            <a:off x="0" y="206019"/>
            <a:ext cx="9144000" cy="1063981"/>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2" name="Google Shape;42;p7"/>
          <p:cNvSpPr/>
          <p:nvPr/>
        </p:nvSpPr>
        <p:spPr>
          <a:xfrm>
            <a:off x="6072845" y="540630"/>
            <a:ext cx="2829602" cy="479667"/>
          </a:xfrm>
          <a:prstGeom prst="roundRect">
            <a:avLst>
              <a:gd fmla="val 16667" name="adj"/>
            </a:avLst>
          </a:prstGeom>
          <a:solidFill>
            <a:srgbClr val="714E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rPr b="1" i="0" lang="en-US" sz="2000" u="none" cap="none" strike="noStrike">
                <a:solidFill>
                  <a:schemeClr val="lt1"/>
                </a:solidFill>
                <a:latin typeface="Calibri"/>
                <a:ea typeface="Calibri"/>
                <a:cs typeface="Calibri"/>
                <a:sym typeface="Calibri"/>
              </a:rPr>
              <a:t>pollev.com/cse390b</a:t>
            </a:r>
            <a:endParaRPr b="0" i="0" sz="1400" u="none" cap="none" strike="noStrike">
              <a:solidFill>
                <a:srgbClr val="000000"/>
              </a:solidFill>
              <a:latin typeface="Arial"/>
              <a:ea typeface="Arial"/>
              <a:cs typeface="Arial"/>
              <a:sym typeface="Arial"/>
            </a:endParaRPr>
          </a:p>
        </p:txBody>
      </p:sp>
      <p:sp>
        <p:nvSpPr>
          <p:cNvPr id="43" name="Google Shape;43;p7"/>
          <p:cNvSpPr txBox="1"/>
          <p:nvPr>
            <p:ph idx="1" type="body"/>
          </p:nvPr>
        </p:nvSpPr>
        <p:spPr>
          <a:xfrm>
            <a:off x="396875" y="1543855"/>
            <a:ext cx="8366125" cy="479027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Char char="▪"/>
              <a:defRPr sz="22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44" name="Google Shape;44;p7"/>
          <p:cNvPicPr preferRelativeResize="0"/>
          <p:nvPr/>
        </p:nvPicPr>
        <p:blipFill rotWithShape="1">
          <a:blip r:embed="rId2">
            <a:alphaModFix/>
          </a:blip>
          <a:srcRect b="0" l="0" r="0" t="0"/>
          <a:stretch/>
        </p:blipFill>
        <p:spPr>
          <a:xfrm>
            <a:off x="266650" y="337100"/>
            <a:ext cx="3816475" cy="8867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sp>
        <p:nvSpPr>
          <p:cNvPr id="46" name="Google Shape;46;p8"/>
          <p:cNvSpPr txBox="1"/>
          <p:nvPr>
            <p:ph type="title"/>
          </p:nvPr>
        </p:nvSpPr>
        <p:spPr>
          <a:xfrm>
            <a:off x="377540" y="423282"/>
            <a:ext cx="8388900" cy="7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600"/>
              <a:buFont typeface="Calibri"/>
              <a:buNone/>
              <a:defRPr i="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 type="body"/>
          </p:nvPr>
        </p:nvSpPr>
        <p:spPr>
          <a:xfrm>
            <a:off x="457200" y="1577340"/>
            <a:ext cx="3977640" cy="400110"/>
          </a:xfrm>
          <a:prstGeom prst="rect">
            <a:avLst/>
          </a:prstGeom>
          <a:noFill/>
          <a:ln>
            <a:noFill/>
          </a:ln>
        </p:spPr>
        <p:txBody>
          <a:bodyPr anchorCtr="0" anchor="t" bIns="0" lIns="0" spcFirstLastPara="1" rIns="0" wrap="square" tIns="0">
            <a:noAutofit/>
          </a:bodyPr>
          <a:lstStyle>
            <a:lvl1pPr indent="-327660" lvl="0" marL="457200" algn="l">
              <a:lnSpc>
                <a:spcPct val="100000"/>
              </a:lnSpc>
              <a:spcBef>
                <a:spcPts val="520"/>
              </a:spcBef>
              <a:spcAft>
                <a:spcPts val="0"/>
              </a:spcAft>
              <a:buSzPts val="1560"/>
              <a:buChar char="❖"/>
              <a:defRPr/>
            </a:lvl1pPr>
            <a:lvl2pPr indent="-354330" lvl="1" marL="914400" algn="l">
              <a:lnSpc>
                <a:spcPct val="100000"/>
              </a:lnSpc>
              <a:spcBef>
                <a:spcPts val="360"/>
              </a:spcBef>
              <a:spcAft>
                <a:spcPts val="0"/>
              </a:spcAft>
              <a:buSzPts val="1980"/>
              <a:buChar char="▪"/>
              <a:defRPr/>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 name="Google Shape;48;p8"/>
          <p:cNvSpPr txBox="1"/>
          <p:nvPr>
            <p:ph idx="2" type="body"/>
          </p:nvPr>
        </p:nvSpPr>
        <p:spPr>
          <a:xfrm>
            <a:off x="4709160" y="1577340"/>
            <a:ext cx="3977640" cy="400110"/>
          </a:xfrm>
          <a:prstGeom prst="rect">
            <a:avLst/>
          </a:prstGeom>
          <a:noFill/>
          <a:ln>
            <a:noFill/>
          </a:ln>
        </p:spPr>
        <p:txBody>
          <a:bodyPr anchorCtr="0" anchor="t" bIns="0" lIns="0" spcFirstLastPara="1" rIns="0" wrap="square" tIns="0">
            <a:noAutofit/>
          </a:bodyPr>
          <a:lstStyle>
            <a:lvl1pPr indent="-327660" lvl="0" marL="457200" algn="l">
              <a:lnSpc>
                <a:spcPct val="100000"/>
              </a:lnSpc>
              <a:spcBef>
                <a:spcPts val="520"/>
              </a:spcBef>
              <a:spcAft>
                <a:spcPts val="0"/>
              </a:spcAft>
              <a:buSzPts val="1560"/>
              <a:buChar char="❖"/>
              <a:defRPr/>
            </a:lvl1pPr>
            <a:lvl2pPr indent="-354330" lvl="1" marL="914400" algn="l">
              <a:lnSpc>
                <a:spcPct val="100000"/>
              </a:lnSpc>
              <a:spcBef>
                <a:spcPts val="360"/>
              </a:spcBef>
              <a:spcAft>
                <a:spcPts val="0"/>
              </a:spcAft>
              <a:buSzPts val="1980"/>
              <a:buChar char="▪"/>
              <a:defRPr/>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 name="Google Shape;49;p8"/>
          <p:cNvSpPr txBox="1"/>
          <p:nvPr>
            <p:ph idx="12" type="sldNum"/>
          </p:nvPr>
        </p:nvSpPr>
        <p:spPr>
          <a:xfrm>
            <a:off x="8534400" y="6492875"/>
            <a:ext cx="609600" cy="365125"/>
          </a:xfrm>
          <a:prstGeom prst="rect">
            <a:avLst/>
          </a:prstGeom>
          <a:noFill/>
          <a:ln>
            <a:noFill/>
          </a:ln>
        </p:spPr>
        <p:txBody>
          <a:bodyPr anchorCtr="0" anchor="ctr" bIns="0" lIns="0" spcFirstLastPara="1" rIns="0" wrap="square" tIns="0">
            <a:noAutofit/>
          </a:bodyPr>
          <a:lstStyle>
            <a:lvl1pPr indent="0" lvl="0"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9525" rtl="0" algn="ctr">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74090" y="371182"/>
            <a:ext cx="8388910" cy="762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9pPr>
          </a:lstStyle>
          <a:p/>
        </p:txBody>
      </p:sp>
      <p:sp>
        <p:nvSpPr>
          <p:cNvPr id="11" name="Google Shape;11;p1"/>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27660" lvl="0" marL="457200" marR="0" rtl="0" algn="l">
              <a:lnSpc>
                <a:spcPct val="100000"/>
              </a:lnSpc>
              <a:spcBef>
                <a:spcPts val="520"/>
              </a:spcBef>
              <a:spcAft>
                <a:spcPts val="0"/>
              </a:spcAft>
              <a:buClr>
                <a:srgbClr val="4B2A85"/>
              </a:buClr>
              <a:buSzPts val="1560"/>
              <a:buFont typeface="Noto Sans Symbols"/>
              <a:buChar char="❖"/>
              <a:defRPr b="1" i="0" sz="2600" u="none" cap="none" strike="noStrike">
                <a:solidFill>
                  <a:schemeClr val="dk1"/>
                </a:solidFill>
                <a:latin typeface="Calibri"/>
                <a:ea typeface="Calibri"/>
                <a:cs typeface="Calibri"/>
                <a:sym typeface="Calibri"/>
              </a:defRPr>
            </a:lvl1pPr>
            <a:lvl2pPr indent="-382269" lvl="1" marL="914400" marR="0" rtl="0" algn="l">
              <a:lnSpc>
                <a:spcPct val="100000"/>
              </a:lnSpc>
              <a:spcBef>
                <a:spcPts val="440"/>
              </a:spcBef>
              <a:spcAft>
                <a:spcPts val="0"/>
              </a:spcAft>
              <a:buClr>
                <a:srgbClr val="4B2A85"/>
              </a:buClr>
              <a:buSzPts val="2420"/>
              <a:buFont typeface="Noto Sans Symbols"/>
              <a:buChar char="▪"/>
              <a:defRPr b="0" i="0" sz="2200" u="none" cap="none" strike="noStrike">
                <a:solidFill>
                  <a:schemeClr val="dk1"/>
                </a:solidFill>
                <a:latin typeface="Calibri"/>
                <a:ea typeface="Calibri"/>
                <a:cs typeface="Calibri"/>
                <a:sym typeface="Calibri"/>
              </a:defRPr>
            </a:lvl2pPr>
            <a:lvl3pPr indent="-330200" lvl="2" marL="1371600" marR="0" rtl="0" algn="l">
              <a:lnSpc>
                <a:spcPct val="100000"/>
              </a:lnSpc>
              <a:spcBef>
                <a:spcPts val="400"/>
              </a:spcBef>
              <a:spcAft>
                <a:spcPts val="0"/>
              </a:spcAft>
              <a:buClr>
                <a:srgbClr val="4B2A85"/>
              </a:buClr>
              <a:buSzPts val="1600"/>
              <a:buFont typeface="Arial"/>
              <a:buChar char="•"/>
              <a:defRPr b="0" i="0" sz="20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1"/>
          <p:cNvSpPr/>
          <p:nvPr/>
        </p:nvSpPr>
        <p:spPr>
          <a:xfrm>
            <a:off x="0" y="0"/>
            <a:ext cx="9144000" cy="228600"/>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pic>
        <p:nvPicPr>
          <p:cNvPr id="14" name="Google Shape;14;p1"/>
          <p:cNvPicPr preferRelativeResize="0"/>
          <p:nvPr/>
        </p:nvPicPr>
        <p:blipFill rotWithShape="1">
          <a:blip r:embed="rId1">
            <a:alphaModFix/>
          </a:blip>
          <a:srcRect b="0" l="0" r="0" t="0"/>
          <a:stretch/>
        </p:blipFill>
        <p:spPr>
          <a:xfrm>
            <a:off x="26376" y="25342"/>
            <a:ext cx="2150721" cy="169037"/>
          </a:xfrm>
          <a:prstGeom prst="rect">
            <a:avLst/>
          </a:prstGeom>
          <a:noFill/>
          <a:ln>
            <a:noFill/>
          </a:ln>
        </p:spPr>
      </p:pic>
      <p:sp>
        <p:nvSpPr>
          <p:cNvPr id="15" name="Google Shape;15;p1"/>
          <p:cNvSpPr txBox="1"/>
          <p:nvPr/>
        </p:nvSpPr>
        <p:spPr>
          <a:xfrm>
            <a:off x="7417150" y="27425"/>
            <a:ext cx="1726800" cy="169200"/>
          </a:xfrm>
          <a:prstGeom prst="rect">
            <a:avLst/>
          </a:prstGeom>
          <a:noFill/>
          <a:ln>
            <a:noFill/>
          </a:ln>
        </p:spPr>
        <p:txBody>
          <a:bodyPr anchorCtr="0" anchor="ctr" bIns="0" lIns="91425" spcFirstLastPara="1" rIns="91425" wrap="square" tIns="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CSE 390B, </a:t>
            </a:r>
            <a:r>
              <a:rPr lang="en-US" sz="1100">
                <a:solidFill>
                  <a:schemeClr val="lt1"/>
                </a:solidFill>
                <a:latin typeface="Calibri"/>
                <a:ea typeface="Calibri"/>
                <a:cs typeface="Calibri"/>
                <a:sym typeface="Calibri"/>
              </a:rPr>
              <a:t>Spring 2021</a:t>
            </a:r>
            <a:endParaRPr b="0" i="0" sz="1100" u="none" cap="none" strike="noStrike">
              <a:solidFill>
                <a:schemeClr val="lt1"/>
              </a:solidFill>
              <a:latin typeface="Calibri"/>
              <a:ea typeface="Calibri"/>
              <a:cs typeface="Calibri"/>
              <a:sym typeface="Calibri"/>
            </a:endParaRPr>
          </a:p>
        </p:txBody>
      </p:sp>
      <p:sp>
        <p:nvSpPr>
          <p:cNvPr id="16" name="Google Shape;16;p1"/>
          <p:cNvSpPr txBox="1"/>
          <p:nvPr/>
        </p:nvSpPr>
        <p:spPr>
          <a:xfrm>
            <a:off x="2886136" y="27424"/>
            <a:ext cx="3387600" cy="169277"/>
          </a:xfrm>
          <a:prstGeom prst="rect">
            <a:avLst/>
          </a:prstGeom>
          <a:no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L0</a:t>
            </a:r>
            <a:r>
              <a:rPr lang="en-US" sz="1100">
                <a:solidFill>
                  <a:schemeClr val="lt1"/>
                </a:solidFill>
                <a:latin typeface="Calibri"/>
                <a:ea typeface="Calibri"/>
                <a:cs typeface="Calibri"/>
                <a:sym typeface="Calibri"/>
              </a:rPr>
              <a:t>9</a:t>
            </a:r>
            <a:r>
              <a:rPr b="0" i="0" lang="en-US" sz="1100" u="none" cap="none" strike="noStrike">
                <a:solidFill>
                  <a:schemeClr val="lt1"/>
                </a:solidFill>
                <a:latin typeface="Calibri"/>
                <a:ea typeface="Calibri"/>
                <a:cs typeface="Calibri"/>
                <a:sym typeface="Calibri"/>
              </a:rPr>
              <a:t>: </a:t>
            </a:r>
            <a:r>
              <a:rPr lang="en-US" sz="1100">
                <a:solidFill>
                  <a:schemeClr val="lt1"/>
                </a:solidFill>
                <a:latin typeface="Calibri"/>
                <a:ea typeface="Calibri"/>
                <a:cs typeface="Calibri"/>
                <a:sym typeface="Calibri"/>
              </a:rPr>
              <a:t>Building a Computer &amp; Exam Preparation</a:t>
            </a:r>
            <a:endParaRPr b="0" i="0" sz="11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9"/>
          <p:cNvSpPr txBox="1"/>
          <p:nvPr>
            <p:ph type="ctrTitle"/>
          </p:nvPr>
        </p:nvSpPr>
        <p:spPr>
          <a:xfrm>
            <a:off x="685800" y="2043587"/>
            <a:ext cx="7772400" cy="1467257"/>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00"/>
              <a:buNone/>
            </a:pPr>
            <a:r>
              <a:rPr lang="en-US"/>
              <a:t>Building a Computer &amp; Exam Preparation</a:t>
            </a:r>
            <a:endParaRPr/>
          </a:p>
        </p:txBody>
      </p:sp>
      <p:sp>
        <p:nvSpPr>
          <p:cNvPr id="55" name="Google Shape;55;p9"/>
          <p:cNvSpPr txBox="1"/>
          <p:nvPr>
            <p:ph idx="1" type="subTitle"/>
          </p:nvPr>
        </p:nvSpPr>
        <p:spPr>
          <a:xfrm>
            <a:off x="685800" y="5374529"/>
            <a:ext cx="7772400" cy="59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40"/>
              <a:buNone/>
            </a:pPr>
            <a:r>
              <a:rPr lang="en-US" sz="2400"/>
              <a:t>Organization of a Computer, Fetch/Execute Cycle, Hack CPU Design, Exam prep fundamentals</a:t>
            </a:r>
            <a:endParaRPr sz="2400"/>
          </a:p>
          <a:p>
            <a:pPr indent="0" lvl="0" marL="0" rtl="0" algn="l">
              <a:lnSpc>
                <a:spcPct val="100000"/>
              </a:lnSpc>
              <a:spcBef>
                <a:spcPts val="0"/>
              </a:spcBef>
              <a:spcAft>
                <a:spcPts val="0"/>
              </a:spcAft>
              <a:buSzPts val="1440"/>
              <a:buNone/>
            </a:pPr>
            <a:r>
              <a:t/>
            </a:r>
            <a:endParaRPr sz="1200"/>
          </a:p>
          <a:p>
            <a:pPr indent="0" lvl="0" marL="0" rtl="0" algn="l">
              <a:lnSpc>
                <a:spcPct val="100000"/>
              </a:lnSpc>
              <a:spcBef>
                <a:spcPts val="0"/>
              </a:spcBef>
              <a:spcAft>
                <a:spcPts val="0"/>
              </a:spcAft>
              <a:buSzPts val="1440"/>
              <a:buNone/>
            </a:pPr>
            <a:r>
              <a:rPr i="1" lang="en-US" sz="1200">
                <a:solidFill>
                  <a:srgbClr val="666666"/>
                </a:solidFill>
              </a:rPr>
              <a:t>Significant material adapted from www.nand2tetris.org. © Noam Nisan and Shimon Schocken.</a:t>
            </a:r>
            <a:endParaRPr i="1" sz="1200">
              <a:solidFill>
                <a:srgbClr val="6666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a:t>
            </a:r>
            <a:endParaRPr/>
          </a:p>
        </p:txBody>
      </p:sp>
      <p:sp>
        <p:nvSpPr>
          <p:cNvPr id="125" name="Google Shape;125;p18"/>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126" name="Google Shape;126;p18"/>
          <p:cNvSpPr/>
          <p:nvPr/>
        </p:nvSpPr>
        <p:spPr>
          <a:xfrm>
            <a:off x="650825" y="1415200"/>
            <a:ext cx="7751700" cy="43164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COMPUTER</a:t>
            </a:r>
            <a:endParaRPr b="1" i="0" sz="2000" u="none" cap="none" strike="noStrike">
              <a:solidFill>
                <a:srgbClr val="000000"/>
              </a:solidFill>
              <a:latin typeface="Calibri"/>
              <a:ea typeface="Calibri"/>
              <a:cs typeface="Calibri"/>
              <a:sym typeface="Calibri"/>
            </a:endParaRPr>
          </a:p>
        </p:txBody>
      </p:sp>
      <p:sp>
        <p:nvSpPr>
          <p:cNvPr id="127" name="Google Shape;127;p18"/>
          <p:cNvSpPr/>
          <p:nvPr/>
        </p:nvSpPr>
        <p:spPr>
          <a:xfrm>
            <a:off x="865300" y="2078725"/>
            <a:ext cx="1956300" cy="348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lang="en-US" sz="2000">
                <a:latin typeface="Calibri"/>
                <a:ea typeface="Calibri"/>
                <a:cs typeface="Calibri"/>
                <a:sym typeface="Calibri"/>
              </a:rPr>
              <a:t>ROM</a:t>
            </a:r>
            <a:endParaRPr b="1" sz="20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lang="en-US" sz="2000">
                <a:latin typeface="Calibri"/>
                <a:ea typeface="Calibri"/>
                <a:cs typeface="Calibri"/>
                <a:sym typeface="Calibri"/>
              </a:rPr>
              <a:t>(Instructions)</a:t>
            </a:r>
            <a:endParaRPr b="1" sz="2000">
              <a:latin typeface="Calibri"/>
              <a:ea typeface="Calibri"/>
              <a:cs typeface="Calibri"/>
              <a:sym typeface="Calibri"/>
            </a:endParaRPr>
          </a:p>
        </p:txBody>
      </p:sp>
      <p:sp>
        <p:nvSpPr>
          <p:cNvPr id="128" name="Google Shape;128;p18"/>
          <p:cNvSpPr/>
          <p:nvPr/>
        </p:nvSpPr>
        <p:spPr>
          <a:xfrm>
            <a:off x="315750" y="6037978"/>
            <a:ext cx="1044300" cy="647100"/>
          </a:xfrm>
          <a:prstGeom prst="rect">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INPUT</a:t>
            </a:r>
            <a:endParaRPr b="1" i="0" sz="1400" u="none" cap="none" strike="noStrike">
              <a:solidFill>
                <a:srgbClr val="000000"/>
              </a:solidFill>
              <a:latin typeface="Calibri"/>
              <a:ea typeface="Calibri"/>
              <a:cs typeface="Calibri"/>
              <a:sym typeface="Calibri"/>
            </a:endParaRPr>
          </a:p>
        </p:txBody>
      </p:sp>
      <p:sp>
        <p:nvSpPr>
          <p:cNvPr id="129" name="Google Shape;129;p18"/>
          <p:cNvSpPr/>
          <p:nvPr/>
        </p:nvSpPr>
        <p:spPr>
          <a:xfrm>
            <a:off x="3643786" y="2078725"/>
            <a:ext cx="1870200" cy="348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CPU</a:t>
            </a:r>
            <a:endParaRPr b="1" i="0" sz="2000" u="none" cap="none" strike="noStrike">
              <a:solidFill>
                <a:srgbClr val="000000"/>
              </a:solidFill>
              <a:latin typeface="Calibri"/>
              <a:ea typeface="Calibri"/>
              <a:cs typeface="Calibri"/>
              <a:sym typeface="Calibri"/>
            </a:endParaRPr>
          </a:p>
        </p:txBody>
      </p:sp>
      <p:sp>
        <p:nvSpPr>
          <p:cNvPr id="130" name="Google Shape;130;p18"/>
          <p:cNvSpPr/>
          <p:nvPr/>
        </p:nvSpPr>
        <p:spPr>
          <a:xfrm>
            <a:off x="3820736" y="4685875"/>
            <a:ext cx="1561500" cy="3651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REGISTERS</a:t>
            </a:r>
            <a:endParaRPr b="1" i="0" sz="1400" u="none" cap="none" strike="noStrike">
              <a:solidFill>
                <a:srgbClr val="000000"/>
              </a:solidFill>
              <a:latin typeface="Calibri"/>
              <a:ea typeface="Calibri"/>
              <a:cs typeface="Calibri"/>
              <a:sym typeface="Calibri"/>
            </a:endParaRPr>
          </a:p>
        </p:txBody>
      </p:sp>
      <p:sp>
        <p:nvSpPr>
          <p:cNvPr id="131" name="Google Shape;131;p18"/>
          <p:cNvSpPr/>
          <p:nvPr/>
        </p:nvSpPr>
        <p:spPr>
          <a:xfrm>
            <a:off x="3820736" y="5104050"/>
            <a:ext cx="1561500" cy="3651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CONTROL</a:t>
            </a:r>
            <a:endParaRPr b="1" i="0" sz="1400" u="none" cap="none" strike="noStrike">
              <a:solidFill>
                <a:srgbClr val="000000"/>
              </a:solidFill>
              <a:latin typeface="Calibri"/>
              <a:ea typeface="Calibri"/>
              <a:cs typeface="Calibri"/>
              <a:sym typeface="Calibri"/>
            </a:endParaRPr>
          </a:p>
        </p:txBody>
      </p:sp>
      <p:sp>
        <p:nvSpPr>
          <p:cNvPr id="132" name="Google Shape;132;p18"/>
          <p:cNvSpPr/>
          <p:nvPr/>
        </p:nvSpPr>
        <p:spPr>
          <a:xfrm>
            <a:off x="7566650" y="6037978"/>
            <a:ext cx="1044300" cy="647100"/>
          </a:xfrm>
          <a:prstGeom prst="rect">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OUTPUT</a:t>
            </a:r>
            <a:endParaRPr b="1" i="0" sz="1400" u="none" cap="none" strike="noStrike">
              <a:solidFill>
                <a:srgbClr val="000000"/>
              </a:solidFill>
              <a:latin typeface="Calibri"/>
              <a:ea typeface="Calibri"/>
              <a:cs typeface="Calibri"/>
              <a:sym typeface="Calibri"/>
            </a:endParaRPr>
          </a:p>
        </p:txBody>
      </p:sp>
      <p:sp>
        <p:nvSpPr>
          <p:cNvPr id="133" name="Google Shape;133;p18"/>
          <p:cNvSpPr/>
          <p:nvPr/>
        </p:nvSpPr>
        <p:spPr>
          <a:xfrm>
            <a:off x="1421550" y="3406975"/>
            <a:ext cx="4533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8"/>
          <p:cNvSpPr/>
          <p:nvPr/>
        </p:nvSpPr>
        <p:spPr>
          <a:xfrm rot="5400000">
            <a:off x="7819700" y="5595625"/>
            <a:ext cx="5382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8"/>
          <p:cNvSpPr/>
          <p:nvPr/>
        </p:nvSpPr>
        <p:spPr>
          <a:xfrm rot="-5400000">
            <a:off x="551400" y="5595625"/>
            <a:ext cx="5730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8"/>
          <p:cNvSpPr/>
          <p:nvPr/>
        </p:nvSpPr>
        <p:spPr>
          <a:xfrm>
            <a:off x="2714925" y="3189600"/>
            <a:ext cx="9990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7" name="Google Shape;137;p18"/>
          <p:cNvPicPr preferRelativeResize="0"/>
          <p:nvPr/>
        </p:nvPicPr>
        <p:blipFill rotWithShape="1">
          <a:blip r:embed="rId3">
            <a:alphaModFix/>
          </a:blip>
          <a:srcRect b="0" l="0" r="0" t="0"/>
          <a:stretch/>
        </p:blipFill>
        <p:spPr>
          <a:xfrm>
            <a:off x="3777058" y="2663228"/>
            <a:ext cx="1648825" cy="1820347"/>
          </a:xfrm>
          <a:prstGeom prst="rect">
            <a:avLst/>
          </a:prstGeom>
          <a:noFill/>
          <a:ln>
            <a:noFill/>
          </a:ln>
        </p:spPr>
      </p:pic>
      <p:sp>
        <p:nvSpPr>
          <p:cNvPr id="138" name="Google Shape;138;p18"/>
          <p:cNvSpPr/>
          <p:nvPr/>
        </p:nvSpPr>
        <p:spPr>
          <a:xfrm>
            <a:off x="1243625" y="3261850"/>
            <a:ext cx="1408200" cy="13260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010111001110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101100010101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111000101111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sz="1200">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lang="en-US" sz="1200">
                <a:solidFill>
                  <a:srgbClr val="3D85C6"/>
                </a:solidFill>
                <a:latin typeface="Calibri"/>
                <a:ea typeface="Calibri"/>
                <a:cs typeface="Calibri"/>
                <a:sym typeface="Calibri"/>
              </a:rPr>
              <a:t>Instructions</a:t>
            </a:r>
            <a:endParaRPr sz="1200">
              <a:solidFill>
                <a:srgbClr val="3D85C6"/>
              </a:solidFill>
              <a:latin typeface="Calibri"/>
              <a:ea typeface="Calibri"/>
              <a:cs typeface="Calibri"/>
              <a:sym typeface="Calibri"/>
            </a:endParaRPr>
          </a:p>
        </p:txBody>
      </p:sp>
      <p:sp>
        <p:nvSpPr>
          <p:cNvPr id="139" name="Google Shape;139;p18"/>
          <p:cNvSpPr/>
          <p:nvPr/>
        </p:nvSpPr>
        <p:spPr>
          <a:xfrm>
            <a:off x="930875" y="3261850"/>
            <a:ext cx="3903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2</a:t>
            </a:r>
            <a:endParaRPr>
              <a:latin typeface="Consolas"/>
              <a:ea typeface="Consolas"/>
              <a:cs typeface="Consolas"/>
              <a:sym typeface="Consolas"/>
            </a:endParaRPr>
          </a:p>
        </p:txBody>
      </p:sp>
      <p:sp>
        <p:nvSpPr>
          <p:cNvPr id="140" name="Google Shape;140;p18"/>
          <p:cNvSpPr/>
          <p:nvPr/>
        </p:nvSpPr>
        <p:spPr>
          <a:xfrm>
            <a:off x="6166050" y="2055175"/>
            <a:ext cx="1956300" cy="348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lang="en-US" sz="2000">
                <a:latin typeface="Calibri"/>
                <a:ea typeface="Calibri"/>
                <a:cs typeface="Calibri"/>
                <a:sym typeface="Calibri"/>
              </a:rPr>
              <a:t>RAM</a:t>
            </a:r>
            <a:endParaRPr b="1" sz="20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lang="en-US" sz="2000">
                <a:latin typeface="Calibri"/>
                <a:ea typeface="Calibri"/>
                <a:cs typeface="Calibri"/>
                <a:sym typeface="Calibri"/>
              </a:rPr>
              <a:t>(Data)</a:t>
            </a:r>
            <a:endParaRPr b="1" sz="2000">
              <a:latin typeface="Calibri"/>
              <a:ea typeface="Calibri"/>
              <a:cs typeface="Calibri"/>
              <a:sym typeface="Calibri"/>
            </a:endParaRPr>
          </a:p>
        </p:txBody>
      </p:sp>
      <p:sp>
        <p:nvSpPr>
          <p:cNvPr id="141" name="Google Shape;141;p18"/>
          <p:cNvSpPr/>
          <p:nvPr/>
        </p:nvSpPr>
        <p:spPr>
          <a:xfrm>
            <a:off x="6544375" y="3238300"/>
            <a:ext cx="1408200" cy="1326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100110010111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100011001111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000000000010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sz="1200">
              <a:latin typeface="Consolas"/>
              <a:ea typeface="Consolas"/>
              <a:cs typeface="Consolas"/>
              <a:sym typeface="Consolas"/>
            </a:endParaRPr>
          </a:p>
          <a:p>
            <a:pPr indent="0" lvl="0" marL="0" rtl="0" algn="r">
              <a:spcBef>
                <a:spcPts val="0"/>
              </a:spcBef>
              <a:spcAft>
                <a:spcPts val="0"/>
              </a:spcAft>
              <a:buClr>
                <a:schemeClr val="dk1"/>
              </a:buClr>
              <a:buSzPts val="1400"/>
              <a:buFont typeface="Arial"/>
              <a:buNone/>
            </a:pPr>
            <a:r>
              <a:rPr lang="en-US" sz="1200">
                <a:solidFill>
                  <a:srgbClr val="6AA84F"/>
                </a:solidFill>
                <a:latin typeface="Calibri"/>
                <a:ea typeface="Calibri"/>
                <a:cs typeface="Calibri"/>
                <a:sym typeface="Calibri"/>
              </a:rPr>
              <a:t>Data</a:t>
            </a:r>
            <a:endParaRPr sz="1200">
              <a:solidFill>
                <a:srgbClr val="6AA84F"/>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400"/>
              <a:buFont typeface="Arial"/>
              <a:buNone/>
            </a:pPr>
            <a:r>
              <a:t/>
            </a:r>
            <a:endParaRPr sz="1200">
              <a:solidFill>
                <a:srgbClr val="3D85C6"/>
              </a:solidFill>
              <a:latin typeface="Calibri"/>
              <a:ea typeface="Calibri"/>
              <a:cs typeface="Calibri"/>
              <a:sym typeface="Calibri"/>
            </a:endParaRPr>
          </a:p>
        </p:txBody>
      </p:sp>
      <p:sp>
        <p:nvSpPr>
          <p:cNvPr id="142" name="Google Shape;142;p18"/>
          <p:cNvSpPr/>
          <p:nvPr/>
        </p:nvSpPr>
        <p:spPr>
          <a:xfrm>
            <a:off x="6231625" y="3238300"/>
            <a:ext cx="3903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2</a:t>
            </a:r>
            <a:endParaRPr>
              <a:latin typeface="Consolas"/>
              <a:ea typeface="Consolas"/>
              <a:cs typeface="Consolas"/>
              <a:sym typeface="Consolas"/>
            </a:endParaRPr>
          </a:p>
        </p:txBody>
      </p:sp>
      <p:sp>
        <p:nvSpPr>
          <p:cNvPr id="143" name="Google Shape;143;p18"/>
          <p:cNvSpPr/>
          <p:nvPr/>
        </p:nvSpPr>
        <p:spPr>
          <a:xfrm>
            <a:off x="5295775" y="3189600"/>
            <a:ext cx="9990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8"/>
          <p:cNvSpPr/>
          <p:nvPr/>
        </p:nvSpPr>
        <p:spPr>
          <a:xfrm rot="10800000">
            <a:off x="5317600" y="4371325"/>
            <a:ext cx="9990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8"/>
          <p:cNvSpPr/>
          <p:nvPr/>
        </p:nvSpPr>
        <p:spPr>
          <a:xfrm rot="10800000">
            <a:off x="2736750" y="4371325"/>
            <a:ext cx="9990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8"/>
          <p:cNvSpPr txBox="1"/>
          <p:nvPr/>
        </p:nvSpPr>
        <p:spPr>
          <a:xfrm>
            <a:off x="2369100" y="4850125"/>
            <a:ext cx="1226100" cy="6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onsolas"/>
                <a:ea typeface="Consolas"/>
                <a:cs typeface="Consolas"/>
                <a:sym typeface="Consolas"/>
              </a:rPr>
              <a:t>addr of next instruction</a:t>
            </a:r>
            <a:endParaRPr sz="1200">
              <a:latin typeface="Consolas"/>
              <a:ea typeface="Consolas"/>
              <a:cs typeface="Consolas"/>
              <a:sym typeface="Consolas"/>
            </a:endParaRPr>
          </a:p>
        </p:txBody>
      </p:sp>
      <p:sp>
        <p:nvSpPr>
          <p:cNvPr id="147" name="Google Shape;147;p18"/>
          <p:cNvSpPr txBox="1"/>
          <p:nvPr/>
        </p:nvSpPr>
        <p:spPr>
          <a:xfrm>
            <a:off x="5425875" y="2890175"/>
            <a:ext cx="1226100" cy="6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onsolas"/>
                <a:ea typeface="Consolas"/>
                <a:cs typeface="Consolas"/>
                <a:sym typeface="Consolas"/>
              </a:rPr>
              <a:t>data out</a:t>
            </a:r>
            <a:endParaRPr sz="1200">
              <a:latin typeface="Consolas"/>
              <a:ea typeface="Consolas"/>
              <a:cs typeface="Consolas"/>
              <a:sym typeface="Consolas"/>
            </a:endParaRPr>
          </a:p>
        </p:txBody>
      </p:sp>
      <p:sp>
        <p:nvSpPr>
          <p:cNvPr id="148" name="Google Shape;148;p18"/>
          <p:cNvSpPr txBox="1"/>
          <p:nvPr/>
        </p:nvSpPr>
        <p:spPr>
          <a:xfrm>
            <a:off x="5467200" y="4685875"/>
            <a:ext cx="1226100" cy="6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onsolas"/>
                <a:ea typeface="Consolas"/>
                <a:cs typeface="Consolas"/>
                <a:sym typeface="Consolas"/>
              </a:rPr>
              <a:t>data in</a:t>
            </a:r>
            <a:endParaRPr sz="1200">
              <a:latin typeface="Consolas"/>
              <a:ea typeface="Consolas"/>
              <a:cs typeface="Consolas"/>
              <a:sym typeface="Consolas"/>
            </a:endParaRPr>
          </a:p>
        </p:txBody>
      </p:sp>
      <p:sp>
        <p:nvSpPr>
          <p:cNvPr id="149" name="Google Shape;149;p18"/>
          <p:cNvSpPr txBox="1"/>
          <p:nvPr/>
        </p:nvSpPr>
        <p:spPr>
          <a:xfrm>
            <a:off x="2887713" y="2890163"/>
            <a:ext cx="1226100" cy="6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onsolas"/>
                <a:ea typeface="Consolas"/>
                <a:cs typeface="Consolas"/>
                <a:sym typeface="Consolas"/>
              </a:rPr>
              <a:t>instr</a:t>
            </a:r>
            <a:endParaRPr sz="1200">
              <a:latin typeface="Consolas"/>
              <a:ea typeface="Consolas"/>
              <a:cs typeface="Consolas"/>
              <a:sym typeface="Consola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Interface Inputs</a:t>
            </a:r>
            <a:endParaRPr/>
          </a:p>
        </p:txBody>
      </p:sp>
      <p:sp>
        <p:nvSpPr>
          <p:cNvPr id="156" name="Google Shape;156;p19"/>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157" name="Google Shape;157;p19"/>
          <p:cNvSpPr/>
          <p:nvPr/>
        </p:nvSpPr>
        <p:spPr>
          <a:xfrm>
            <a:off x="5555775" y="2060724"/>
            <a:ext cx="3557400" cy="2965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8" name="Google Shape;158;p19"/>
          <p:cNvSpPr txBox="1"/>
          <p:nvPr>
            <p:ph idx="1" type="body"/>
          </p:nvPr>
        </p:nvSpPr>
        <p:spPr>
          <a:xfrm>
            <a:off x="396875" y="1362075"/>
            <a:ext cx="52206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Inputs</a:t>
            </a:r>
            <a:r>
              <a:rPr lang="en-US"/>
              <a:t>:</a:t>
            </a:r>
            <a:endParaRPr/>
          </a:p>
          <a:p>
            <a:pPr indent="-382269" lvl="1" marL="914400" rtl="0" algn="l">
              <a:spcBef>
                <a:spcPts val="0"/>
              </a:spcBef>
              <a:spcAft>
                <a:spcPts val="0"/>
              </a:spcAft>
              <a:buSzPts val="2420"/>
              <a:buChar char="○"/>
            </a:pPr>
            <a:r>
              <a:rPr b="1" lang="en-US"/>
              <a:t>inM:</a:t>
            </a:r>
            <a:r>
              <a:rPr lang="en-US"/>
              <a:t> Value coming from memory</a:t>
            </a:r>
            <a:endParaRPr/>
          </a:p>
          <a:p>
            <a:pPr indent="0" lvl="0" marL="914400" rtl="0" algn="l">
              <a:spcBef>
                <a:spcPts val="520"/>
              </a:spcBef>
              <a:spcAft>
                <a:spcPts val="0"/>
              </a:spcAft>
              <a:buNone/>
            </a:pPr>
            <a:r>
              <a:t/>
            </a:r>
            <a:endParaRPr/>
          </a:p>
          <a:p>
            <a:pPr indent="-382269" lvl="1" marL="914400" rtl="0" algn="l">
              <a:spcBef>
                <a:spcPts val="440"/>
              </a:spcBef>
              <a:spcAft>
                <a:spcPts val="0"/>
              </a:spcAft>
              <a:buSzPts val="2420"/>
              <a:buChar char="○"/>
            </a:pPr>
            <a:r>
              <a:rPr b="1" lang="en-US"/>
              <a:t>instruction:</a:t>
            </a:r>
            <a:r>
              <a:rPr lang="en-US"/>
              <a:t> 16-bit instruction </a:t>
            </a:r>
            <a:endParaRPr/>
          </a:p>
          <a:p>
            <a:pPr indent="0" lvl="0" marL="914400" rtl="0" algn="l">
              <a:spcBef>
                <a:spcPts val="520"/>
              </a:spcBef>
              <a:spcAft>
                <a:spcPts val="0"/>
              </a:spcAft>
              <a:buNone/>
            </a:pPr>
            <a:r>
              <a:t/>
            </a:r>
            <a:endParaRPr/>
          </a:p>
          <a:p>
            <a:pPr indent="-382269" lvl="1" marL="914400" rtl="0" algn="l">
              <a:spcBef>
                <a:spcPts val="440"/>
              </a:spcBef>
              <a:spcAft>
                <a:spcPts val="0"/>
              </a:spcAft>
              <a:buSzPts val="2420"/>
              <a:buChar char="○"/>
            </a:pPr>
            <a:r>
              <a:rPr b="1" lang="en-US"/>
              <a:t>reset:</a:t>
            </a:r>
            <a:r>
              <a:rPr lang="en-US"/>
              <a:t> if 1, reset the program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0"/>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Interface Outputs</a:t>
            </a:r>
            <a:endParaRPr/>
          </a:p>
        </p:txBody>
      </p:sp>
      <p:sp>
        <p:nvSpPr>
          <p:cNvPr id="165" name="Google Shape;165;p20"/>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166" name="Google Shape;166;p20"/>
          <p:cNvSpPr/>
          <p:nvPr/>
        </p:nvSpPr>
        <p:spPr>
          <a:xfrm>
            <a:off x="5555775" y="2060724"/>
            <a:ext cx="3557400" cy="2965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7" name="Google Shape;167;p20"/>
          <p:cNvSpPr txBox="1"/>
          <p:nvPr>
            <p:ph idx="1" type="body"/>
          </p:nvPr>
        </p:nvSpPr>
        <p:spPr>
          <a:xfrm>
            <a:off x="396875" y="1362075"/>
            <a:ext cx="52206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Outputs:</a:t>
            </a:r>
            <a:endParaRPr/>
          </a:p>
          <a:p>
            <a:pPr indent="-382269" lvl="1" marL="914400" rtl="0" algn="l">
              <a:spcBef>
                <a:spcPts val="0"/>
              </a:spcBef>
              <a:spcAft>
                <a:spcPts val="0"/>
              </a:spcAft>
              <a:buSzPts val="2420"/>
              <a:buChar char="○"/>
            </a:pPr>
            <a:r>
              <a:rPr b="1" lang="en-US"/>
              <a:t>outM:</a:t>
            </a:r>
            <a:r>
              <a:rPr lang="en-US"/>
              <a:t> value used to update memory if </a:t>
            </a:r>
            <a:r>
              <a:rPr b="1" lang="en-US"/>
              <a:t>writeM</a:t>
            </a:r>
            <a:r>
              <a:rPr lang="en-US"/>
              <a:t> is 1</a:t>
            </a:r>
            <a:endParaRPr/>
          </a:p>
          <a:p>
            <a:pPr indent="0" lvl="0" marL="914400" rtl="0" algn="l">
              <a:spcBef>
                <a:spcPts val="520"/>
              </a:spcBef>
              <a:spcAft>
                <a:spcPts val="0"/>
              </a:spcAft>
              <a:buNone/>
            </a:pPr>
            <a:r>
              <a:t/>
            </a:r>
            <a:endParaRPr/>
          </a:p>
          <a:p>
            <a:pPr indent="-382269" lvl="1" marL="914400" rtl="0" algn="l">
              <a:spcBef>
                <a:spcPts val="440"/>
              </a:spcBef>
              <a:spcAft>
                <a:spcPts val="0"/>
              </a:spcAft>
              <a:buSzPts val="2420"/>
              <a:buChar char="○"/>
            </a:pPr>
            <a:r>
              <a:rPr b="1" lang="en-US"/>
              <a:t>writeM:</a:t>
            </a:r>
            <a:r>
              <a:rPr lang="en-US"/>
              <a:t> if 1, update value in memory at </a:t>
            </a:r>
            <a:r>
              <a:rPr b="1" lang="en-US"/>
              <a:t>addressM</a:t>
            </a:r>
            <a:r>
              <a:rPr lang="en-US"/>
              <a:t> with </a:t>
            </a:r>
            <a:r>
              <a:rPr b="1" lang="en-US"/>
              <a:t>outM</a:t>
            </a:r>
            <a:endParaRPr b="1"/>
          </a:p>
          <a:p>
            <a:pPr indent="0" lvl="0" marL="914400" rtl="0" algn="l">
              <a:spcBef>
                <a:spcPts val="520"/>
              </a:spcBef>
              <a:spcAft>
                <a:spcPts val="0"/>
              </a:spcAft>
              <a:buNone/>
            </a:pPr>
            <a:r>
              <a:t/>
            </a:r>
            <a:endParaRPr b="1"/>
          </a:p>
          <a:p>
            <a:pPr indent="-382269" lvl="1" marL="914400" rtl="0" algn="l">
              <a:spcBef>
                <a:spcPts val="440"/>
              </a:spcBef>
              <a:spcAft>
                <a:spcPts val="0"/>
              </a:spcAft>
              <a:buSzPts val="2420"/>
              <a:buChar char="○"/>
            </a:pPr>
            <a:r>
              <a:rPr b="1" lang="en-US"/>
              <a:t>addressM:</a:t>
            </a:r>
            <a:r>
              <a:rPr lang="en-US"/>
              <a:t> address to read from or write to in memory</a:t>
            </a:r>
            <a:endParaRPr/>
          </a:p>
          <a:p>
            <a:pPr indent="0" lvl="0" marL="914400" rtl="0" algn="l">
              <a:spcBef>
                <a:spcPts val="520"/>
              </a:spcBef>
              <a:spcAft>
                <a:spcPts val="0"/>
              </a:spcAft>
              <a:buNone/>
            </a:pPr>
            <a:r>
              <a:t/>
            </a:r>
            <a:endParaRPr/>
          </a:p>
          <a:p>
            <a:pPr indent="-382269" lvl="1" marL="914400" rtl="0" algn="l">
              <a:spcBef>
                <a:spcPts val="440"/>
              </a:spcBef>
              <a:spcAft>
                <a:spcPts val="0"/>
              </a:spcAft>
              <a:buSzPts val="2420"/>
              <a:buChar char="○"/>
            </a:pPr>
            <a:r>
              <a:rPr b="1" lang="en-US"/>
              <a:t>pc:</a:t>
            </a:r>
            <a:r>
              <a:rPr lang="en-US"/>
              <a:t> address of next instruction to be fetched from memory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Basic CPU Loop</a:t>
            </a:r>
            <a:endParaRPr/>
          </a:p>
        </p:txBody>
      </p:sp>
      <p:sp>
        <p:nvSpPr>
          <p:cNvPr id="174" name="Google Shape;174;p21"/>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Repeat forever:</a:t>
            </a:r>
            <a:endParaRPr/>
          </a:p>
          <a:p>
            <a:pPr indent="-382269" lvl="1" marL="914400" rtl="0" algn="l">
              <a:spcBef>
                <a:spcPts val="0"/>
              </a:spcBef>
              <a:spcAft>
                <a:spcPts val="0"/>
              </a:spcAft>
              <a:buSzPts val="2420"/>
              <a:buChar char="○"/>
            </a:pPr>
            <a:r>
              <a:rPr b="1" i="1" lang="en-US"/>
              <a:t>Fetch</a:t>
            </a:r>
            <a:r>
              <a:rPr lang="en-US"/>
              <a:t> an instruction from the program memory</a:t>
            </a:r>
            <a:endParaRPr/>
          </a:p>
          <a:p>
            <a:pPr indent="-382269" lvl="1" marL="914400" rtl="0" algn="l">
              <a:spcBef>
                <a:spcPts val="0"/>
              </a:spcBef>
              <a:spcAft>
                <a:spcPts val="0"/>
              </a:spcAft>
              <a:buSzPts val="2420"/>
              <a:buChar char="○"/>
            </a:pPr>
            <a:r>
              <a:rPr b="1" i="1" lang="en-US"/>
              <a:t>Execute</a:t>
            </a:r>
            <a:r>
              <a:rPr lang="en-US"/>
              <a:t> that instruction</a:t>
            </a:r>
            <a:endParaRPr/>
          </a:p>
        </p:txBody>
      </p:sp>
      <p:sp>
        <p:nvSpPr>
          <p:cNvPr id="175" name="Google Shape;175;p21"/>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Fetching</a:t>
            </a:r>
            <a:endParaRPr/>
          </a:p>
        </p:txBody>
      </p:sp>
      <p:sp>
        <p:nvSpPr>
          <p:cNvPr id="182" name="Google Shape;182;p22"/>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Specify which instruction to read as the address input to our memory</a:t>
            </a:r>
            <a:endParaRPr/>
          </a:p>
          <a:p>
            <a:pPr indent="-327660" lvl="0" marL="457200" rtl="0" algn="l">
              <a:spcBef>
                <a:spcPts val="0"/>
              </a:spcBef>
              <a:spcAft>
                <a:spcPts val="0"/>
              </a:spcAft>
              <a:buSzPts val="1560"/>
              <a:buChar char="●"/>
            </a:pPr>
            <a:r>
              <a:rPr lang="en-US"/>
              <a:t>Data output: actual bits of the instruction</a:t>
            </a:r>
            <a:endParaRPr/>
          </a:p>
        </p:txBody>
      </p:sp>
      <p:sp>
        <p:nvSpPr>
          <p:cNvPr id="183" name="Google Shape;183;p22"/>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184" name="Google Shape;184;p22"/>
          <p:cNvSpPr/>
          <p:nvPr/>
        </p:nvSpPr>
        <p:spPr>
          <a:xfrm>
            <a:off x="883875" y="3720825"/>
            <a:ext cx="1956300" cy="13260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0101110011100110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1011000101010100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1110001011111100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sz="1200">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lang="en-US" sz="1200">
                <a:solidFill>
                  <a:srgbClr val="3D85C6"/>
                </a:solidFill>
                <a:latin typeface="Calibri"/>
                <a:ea typeface="Calibri"/>
                <a:cs typeface="Calibri"/>
                <a:sym typeface="Calibri"/>
              </a:rPr>
              <a:t>Instructions</a:t>
            </a:r>
            <a:endParaRPr sz="1200">
              <a:solidFill>
                <a:srgbClr val="3D85C6"/>
              </a:solidFill>
              <a:latin typeface="Calibri"/>
              <a:ea typeface="Calibri"/>
              <a:cs typeface="Calibri"/>
              <a:sym typeface="Calibri"/>
            </a:endParaRPr>
          </a:p>
        </p:txBody>
      </p:sp>
      <p:sp>
        <p:nvSpPr>
          <p:cNvPr id="185" name="Google Shape;185;p22"/>
          <p:cNvSpPr/>
          <p:nvPr/>
        </p:nvSpPr>
        <p:spPr>
          <a:xfrm>
            <a:off x="883875" y="5046825"/>
            <a:ext cx="1956300" cy="1407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1100101010010101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1100100101100111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0011001010101011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lang="en-US" sz="1200">
                <a:solidFill>
                  <a:srgbClr val="6AA84F"/>
                </a:solidFill>
                <a:latin typeface="Calibri"/>
                <a:ea typeface="Calibri"/>
                <a:cs typeface="Calibri"/>
                <a:sym typeface="Calibri"/>
              </a:rPr>
              <a:t>Data</a:t>
            </a:r>
            <a:endParaRPr sz="1200">
              <a:solidFill>
                <a:srgbClr val="6AA84F"/>
              </a:solidFill>
              <a:latin typeface="Calibri"/>
              <a:ea typeface="Calibri"/>
              <a:cs typeface="Calibri"/>
              <a:sym typeface="Calibri"/>
            </a:endParaRPr>
          </a:p>
        </p:txBody>
      </p:sp>
      <p:sp>
        <p:nvSpPr>
          <p:cNvPr id="186" name="Google Shape;186;p22"/>
          <p:cNvSpPr/>
          <p:nvPr/>
        </p:nvSpPr>
        <p:spPr>
          <a:xfrm>
            <a:off x="447625" y="3720825"/>
            <a:ext cx="436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2</a:t>
            </a:r>
            <a:endParaRPr>
              <a:latin typeface="Consolas"/>
              <a:ea typeface="Consolas"/>
              <a:cs typeface="Consolas"/>
              <a:sym typeface="Consolas"/>
            </a:endParaRPr>
          </a:p>
        </p:txBody>
      </p:sp>
      <p:sp>
        <p:nvSpPr>
          <p:cNvPr id="187" name="Google Shape;187;p22"/>
          <p:cNvSpPr/>
          <p:nvPr/>
        </p:nvSpPr>
        <p:spPr>
          <a:xfrm>
            <a:off x="447625" y="5046825"/>
            <a:ext cx="538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n+2</a:t>
            </a:r>
            <a:endParaRPr>
              <a:latin typeface="Consolas"/>
              <a:ea typeface="Consolas"/>
              <a:cs typeface="Consolas"/>
              <a:sym typeface="Consolas"/>
            </a:endParaRPr>
          </a:p>
        </p:txBody>
      </p:sp>
      <p:sp>
        <p:nvSpPr>
          <p:cNvPr id="188" name="Google Shape;188;p22"/>
          <p:cNvSpPr/>
          <p:nvPr/>
        </p:nvSpPr>
        <p:spPr>
          <a:xfrm rot="-5400000">
            <a:off x="3429163" y="5746170"/>
            <a:ext cx="406200" cy="1254300"/>
          </a:xfrm>
          <a:prstGeom prst="up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2"/>
          <p:cNvSpPr/>
          <p:nvPr/>
        </p:nvSpPr>
        <p:spPr>
          <a:xfrm rot="5400000">
            <a:off x="4014475" y="2430475"/>
            <a:ext cx="406200" cy="2424900"/>
          </a:xfrm>
          <a:prstGeom prst="upArrow">
            <a:avLst>
              <a:gd fmla="val 50000" name="adj1"/>
              <a:gd fmla="val 5000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2"/>
          <p:cNvSpPr/>
          <p:nvPr/>
        </p:nvSpPr>
        <p:spPr>
          <a:xfrm>
            <a:off x="6378075" y="6088175"/>
            <a:ext cx="738300" cy="570300"/>
          </a:xfrm>
          <a:prstGeom prst="rect">
            <a:avLst/>
          </a:prstGeom>
          <a:solidFill>
            <a:srgbClr val="F2F2F2"/>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000" u="none" cap="none" strike="noStrike">
                <a:solidFill>
                  <a:srgbClr val="000000"/>
                </a:solidFill>
                <a:latin typeface="Calibri"/>
                <a:ea typeface="Calibri"/>
                <a:cs typeface="Calibri"/>
                <a:sym typeface="Calibri"/>
              </a:rPr>
              <a:t>PC</a:t>
            </a:r>
            <a:endParaRPr b="1" i="0" sz="2000" u="none" cap="none" strike="noStrike">
              <a:solidFill>
                <a:srgbClr val="000000"/>
              </a:solidFill>
              <a:latin typeface="Calibri"/>
              <a:ea typeface="Calibri"/>
              <a:cs typeface="Calibri"/>
              <a:sym typeface="Calibri"/>
            </a:endParaRPr>
          </a:p>
        </p:txBody>
      </p:sp>
      <p:sp>
        <p:nvSpPr>
          <p:cNvPr id="191" name="Google Shape;191;p22"/>
          <p:cNvSpPr/>
          <p:nvPr/>
        </p:nvSpPr>
        <p:spPr>
          <a:xfrm>
            <a:off x="7116375" y="6088175"/>
            <a:ext cx="738300" cy="570300"/>
          </a:xfrm>
          <a:prstGeom prst="rect">
            <a:avLst/>
          </a:prstGeom>
          <a:solidFill>
            <a:srgbClr val="FFF2CC"/>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en-US" sz="2000">
                <a:solidFill>
                  <a:srgbClr val="000000"/>
                </a:solidFill>
                <a:latin typeface="Consolas"/>
                <a:ea typeface="Consolas"/>
                <a:cs typeface="Consolas"/>
                <a:sym typeface="Consolas"/>
              </a:rPr>
              <a:t>1</a:t>
            </a:r>
            <a:endParaRPr i="0" sz="2000" u="none" cap="none" strike="noStrike">
              <a:solidFill>
                <a:srgbClr val="000000"/>
              </a:solidFill>
              <a:latin typeface="Consolas"/>
              <a:ea typeface="Consolas"/>
              <a:cs typeface="Consolas"/>
              <a:sym typeface="Consolas"/>
            </a:endParaRPr>
          </a:p>
        </p:txBody>
      </p:sp>
      <p:sp>
        <p:nvSpPr>
          <p:cNvPr id="192" name="Google Shape;192;p22"/>
          <p:cNvSpPr/>
          <p:nvPr/>
        </p:nvSpPr>
        <p:spPr>
          <a:xfrm>
            <a:off x="447625" y="3063350"/>
            <a:ext cx="2557500" cy="348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MEMORY</a:t>
            </a:r>
            <a:endParaRPr b="1" i="0" sz="2000" u="none" cap="none" strike="noStrike">
              <a:solidFill>
                <a:srgbClr val="000000"/>
              </a:solidFill>
              <a:latin typeface="Calibri"/>
              <a:ea typeface="Calibri"/>
              <a:cs typeface="Calibri"/>
              <a:sym typeface="Calibri"/>
            </a:endParaRPr>
          </a:p>
        </p:txBody>
      </p:sp>
      <p:sp>
        <p:nvSpPr>
          <p:cNvPr id="193" name="Google Shape;193;p22"/>
          <p:cNvSpPr txBox="1"/>
          <p:nvPr/>
        </p:nvSpPr>
        <p:spPr>
          <a:xfrm>
            <a:off x="3005125" y="5567775"/>
            <a:ext cx="1714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Memory Input: Address</a:t>
            </a:r>
            <a:endParaRPr>
              <a:latin typeface="Calibri"/>
              <a:ea typeface="Calibri"/>
              <a:cs typeface="Calibri"/>
              <a:sym typeface="Calibri"/>
            </a:endParaRPr>
          </a:p>
        </p:txBody>
      </p:sp>
      <p:sp>
        <p:nvSpPr>
          <p:cNvPr id="194" name="Google Shape;194;p22"/>
          <p:cNvSpPr txBox="1"/>
          <p:nvPr/>
        </p:nvSpPr>
        <p:spPr>
          <a:xfrm>
            <a:off x="3053700" y="2973650"/>
            <a:ext cx="1714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Memory Output: Data</a:t>
            </a:r>
            <a:endParaRPr>
              <a:latin typeface="Calibri"/>
              <a:ea typeface="Calibri"/>
              <a:cs typeface="Calibri"/>
              <a:sym typeface="Calibri"/>
            </a:endParaRPr>
          </a:p>
        </p:txBody>
      </p:sp>
      <p:sp>
        <p:nvSpPr>
          <p:cNvPr id="195" name="Google Shape;195;p22"/>
          <p:cNvSpPr txBox="1"/>
          <p:nvPr/>
        </p:nvSpPr>
        <p:spPr>
          <a:xfrm>
            <a:off x="5546575" y="3269700"/>
            <a:ext cx="12543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Instruction</a:t>
            </a:r>
            <a:endParaRPr b="1" sz="1700">
              <a:latin typeface="Calibri"/>
              <a:ea typeface="Calibri"/>
              <a:cs typeface="Calibri"/>
              <a:sym typeface="Calibri"/>
            </a:endParaRPr>
          </a:p>
          <a:p>
            <a:pPr indent="0" lvl="0" marL="0" rtl="0" algn="l">
              <a:spcBef>
                <a:spcPts val="0"/>
              </a:spcBef>
              <a:spcAft>
                <a:spcPts val="0"/>
              </a:spcAft>
              <a:buNone/>
            </a:pPr>
            <a:r>
              <a:rPr lang="en-US" sz="1700">
                <a:latin typeface="Consolas"/>
                <a:ea typeface="Consolas"/>
                <a:cs typeface="Consolas"/>
                <a:sym typeface="Consolas"/>
              </a:rPr>
              <a:t>D=A;JMP</a:t>
            </a:r>
            <a:endParaRPr sz="1700">
              <a:latin typeface="Consolas"/>
              <a:ea typeface="Consolas"/>
              <a:cs typeface="Consolas"/>
              <a:sym typeface="Consolas"/>
            </a:endParaRPr>
          </a:p>
        </p:txBody>
      </p:sp>
      <p:sp>
        <p:nvSpPr>
          <p:cNvPr id="196" name="Google Shape;196;p22"/>
          <p:cNvSpPr txBox="1"/>
          <p:nvPr/>
        </p:nvSpPr>
        <p:spPr>
          <a:xfrm>
            <a:off x="4340600" y="6170225"/>
            <a:ext cx="19563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Instruction Address</a:t>
            </a:r>
            <a:endParaRPr sz="1700">
              <a:latin typeface="Consolas"/>
              <a:ea typeface="Consolas"/>
              <a:cs typeface="Consolas"/>
              <a:sym typeface="Consola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Executing</a:t>
            </a:r>
            <a:endParaRPr/>
          </a:p>
        </p:txBody>
      </p:sp>
      <p:sp>
        <p:nvSpPr>
          <p:cNvPr id="203" name="Google Shape;203;p23"/>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The instruction bits describe exactly “what to do”</a:t>
            </a:r>
            <a:endParaRPr/>
          </a:p>
          <a:p>
            <a:pPr indent="-382269" lvl="1" marL="914400" rtl="0" algn="l">
              <a:spcBef>
                <a:spcPts val="0"/>
              </a:spcBef>
              <a:spcAft>
                <a:spcPts val="0"/>
              </a:spcAft>
              <a:buSzPts val="2420"/>
              <a:buChar char="○"/>
            </a:pPr>
            <a:r>
              <a:rPr lang="en-US"/>
              <a:t>A-instruction or C-instruction? Which operation for the ALU? What memory address to read? To write? If / where to jump after this instruction?</a:t>
            </a:r>
            <a:endParaRPr/>
          </a:p>
          <a:p>
            <a:pPr indent="0" lvl="0" marL="0" rtl="0" algn="l">
              <a:spcBef>
                <a:spcPts val="520"/>
              </a:spcBef>
              <a:spcAft>
                <a:spcPts val="0"/>
              </a:spcAft>
              <a:buNone/>
            </a:pPr>
            <a:r>
              <a:t/>
            </a:r>
            <a:endParaRPr/>
          </a:p>
          <a:p>
            <a:pPr indent="-327660" lvl="0" marL="457200" rtl="0" algn="l">
              <a:spcBef>
                <a:spcPts val="520"/>
              </a:spcBef>
              <a:spcAft>
                <a:spcPts val="0"/>
              </a:spcAft>
              <a:buSzPts val="1560"/>
              <a:buChar char="●"/>
            </a:pPr>
            <a:r>
              <a:rPr lang="en-US"/>
              <a:t>Executing the instruction involves data of some kind.</a:t>
            </a:r>
            <a:endParaRPr/>
          </a:p>
          <a:p>
            <a:pPr indent="-382269" lvl="1" marL="914400" rtl="0" algn="l">
              <a:spcBef>
                <a:spcPts val="0"/>
              </a:spcBef>
              <a:spcAft>
                <a:spcPts val="0"/>
              </a:spcAft>
              <a:buSzPts val="2420"/>
              <a:buChar char="○"/>
            </a:pPr>
            <a:r>
              <a:rPr lang="en-US"/>
              <a:t>Accessing registers</a:t>
            </a:r>
            <a:endParaRPr/>
          </a:p>
          <a:p>
            <a:pPr indent="0" lvl="0" marL="914400" rtl="0" algn="l">
              <a:spcBef>
                <a:spcPts val="520"/>
              </a:spcBef>
              <a:spcAft>
                <a:spcPts val="0"/>
              </a:spcAft>
              <a:buNone/>
            </a:pPr>
            <a:r>
              <a:rPr lang="en-US" sz="2200"/>
              <a:t>and/or</a:t>
            </a:r>
            <a:endParaRPr sz="2200"/>
          </a:p>
          <a:p>
            <a:pPr indent="-382269" lvl="1" marL="914400" rtl="0" algn="l">
              <a:spcBef>
                <a:spcPts val="440"/>
              </a:spcBef>
              <a:spcAft>
                <a:spcPts val="0"/>
              </a:spcAft>
              <a:buSzPts val="2420"/>
              <a:buChar char="○"/>
            </a:pPr>
            <a:r>
              <a:rPr lang="en-US"/>
              <a:t>Accessing memory</a:t>
            </a:r>
            <a:endParaRPr/>
          </a:p>
          <a:p>
            <a:pPr indent="0" lvl="0" marL="914400" rtl="0" algn="l">
              <a:spcBef>
                <a:spcPts val="520"/>
              </a:spcBef>
              <a:spcAft>
                <a:spcPts val="0"/>
              </a:spcAft>
              <a:buNone/>
            </a:pPr>
            <a:r>
              <a:t/>
            </a:r>
            <a:endParaRPr/>
          </a:p>
        </p:txBody>
      </p:sp>
      <p:sp>
        <p:nvSpPr>
          <p:cNvPr id="204" name="Google Shape;204;p23"/>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4"/>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Combining Fetch &amp; Execute</a:t>
            </a:r>
            <a:endParaRPr/>
          </a:p>
        </p:txBody>
      </p:sp>
      <p:sp>
        <p:nvSpPr>
          <p:cNvPr id="211" name="Google Shape;211;p24"/>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212" name="Google Shape;212;p24"/>
          <p:cNvSpPr/>
          <p:nvPr/>
        </p:nvSpPr>
        <p:spPr>
          <a:xfrm>
            <a:off x="883875" y="2108325"/>
            <a:ext cx="1956300" cy="13260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0101110011100110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1011000101010100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1110001011111100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sz="1200">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lang="en-US" sz="1200">
                <a:solidFill>
                  <a:srgbClr val="3D85C6"/>
                </a:solidFill>
                <a:latin typeface="Calibri"/>
                <a:ea typeface="Calibri"/>
                <a:cs typeface="Calibri"/>
                <a:sym typeface="Calibri"/>
              </a:rPr>
              <a:t>Instructions</a:t>
            </a:r>
            <a:endParaRPr sz="1200">
              <a:solidFill>
                <a:srgbClr val="3D85C6"/>
              </a:solidFill>
              <a:latin typeface="Calibri"/>
              <a:ea typeface="Calibri"/>
              <a:cs typeface="Calibri"/>
              <a:sym typeface="Calibri"/>
            </a:endParaRPr>
          </a:p>
        </p:txBody>
      </p:sp>
      <p:sp>
        <p:nvSpPr>
          <p:cNvPr id="213" name="Google Shape;213;p24"/>
          <p:cNvSpPr/>
          <p:nvPr/>
        </p:nvSpPr>
        <p:spPr>
          <a:xfrm>
            <a:off x="883875" y="3434325"/>
            <a:ext cx="1956300" cy="1407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1100101010010101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1100100101100111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0011001010101011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lang="en-US" sz="1200">
                <a:solidFill>
                  <a:srgbClr val="6AA84F"/>
                </a:solidFill>
                <a:latin typeface="Calibri"/>
                <a:ea typeface="Calibri"/>
                <a:cs typeface="Calibri"/>
                <a:sym typeface="Calibri"/>
              </a:rPr>
              <a:t>Data</a:t>
            </a:r>
            <a:endParaRPr sz="1200">
              <a:solidFill>
                <a:srgbClr val="6AA84F"/>
              </a:solidFill>
              <a:latin typeface="Calibri"/>
              <a:ea typeface="Calibri"/>
              <a:cs typeface="Calibri"/>
              <a:sym typeface="Calibri"/>
            </a:endParaRPr>
          </a:p>
        </p:txBody>
      </p:sp>
      <p:sp>
        <p:nvSpPr>
          <p:cNvPr id="214" name="Google Shape;214;p24"/>
          <p:cNvSpPr/>
          <p:nvPr/>
        </p:nvSpPr>
        <p:spPr>
          <a:xfrm>
            <a:off x="447625" y="2108325"/>
            <a:ext cx="436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2</a:t>
            </a:r>
            <a:endParaRPr>
              <a:latin typeface="Consolas"/>
              <a:ea typeface="Consolas"/>
              <a:cs typeface="Consolas"/>
              <a:sym typeface="Consolas"/>
            </a:endParaRPr>
          </a:p>
        </p:txBody>
      </p:sp>
      <p:sp>
        <p:nvSpPr>
          <p:cNvPr id="215" name="Google Shape;215;p24"/>
          <p:cNvSpPr/>
          <p:nvPr/>
        </p:nvSpPr>
        <p:spPr>
          <a:xfrm>
            <a:off x="447625" y="3434325"/>
            <a:ext cx="538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n+2</a:t>
            </a:r>
            <a:endParaRPr>
              <a:latin typeface="Consolas"/>
              <a:ea typeface="Consolas"/>
              <a:cs typeface="Consolas"/>
              <a:sym typeface="Consolas"/>
            </a:endParaRPr>
          </a:p>
        </p:txBody>
      </p:sp>
      <p:sp>
        <p:nvSpPr>
          <p:cNvPr id="216" name="Google Shape;216;p24"/>
          <p:cNvSpPr/>
          <p:nvPr/>
        </p:nvSpPr>
        <p:spPr>
          <a:xfrm rot="-5400000">
            <a:off x="3429163" y="4133670"/>
            <a:ext cx="406200" cy="1254300"/>
          </a:xfrm>
          <a:prstGeom prst="up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4"/>
          <p:cNvSpPr/>
          <p:nvPr/>
        </p:nvSpPr>
        <p:spPr>
          <a:xfrm rot="5400000">
            <a:off x="4014475" y="817975"/>
            <a:ext cx="406200" cy="2424900"/>
          </a:xfrm>
          <a:prstGeom prst="upArrow">
            <a:avLst>
              <a:gd fmla="val 50000" name="adj1"/>
              <a:gd fmla="val 5000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
          <p:cNvSpPr/>
          <p:nvPr/>
        </p:nvSpPr>
        <p:spPr>
          <a:xfrm>
            <a:off x="6378075" y="3852675"/>
            <a:ext cx="738300" cy="570300"/>
          </a:xfrm>
          <a:prstGeom prst="rect">
            <a:avLst/>
          </a:prstGeom>
          <a:solidFill>
            <a:srgbClr val="F2F2F2"/>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000" u="none" cap="none" strike="noStrike">
                <a:solidFill>
                  <a:srgbClr val="000000"/>
                </a:solidFill>
                <a:latin typeface="Calibri"/>
                <a:ea typeface="Calibri"/>
                <a:cs typeface="Calibri"/>
                <a:sym typeface="Calibri"/>
              </a:rPr>
              <a:t>PC</a:t>
            </a:r>
            <a:endParaRPr b="1" i="0" sz="2000" u="none" cap="none" strike="noStrike">
              <a:solidFill>
                <a:srgbClr val="000000"/>
              </a:solidFill>
              <a:latin typeface="Calibri"/>
              <a:ea typeface="Calibri"/>
              <a:cs typeface="Calibri"/>
              <a:sym typeface="Calibri"/>
            </a:endParaRPr>
          </a:p>
        </p:txBody>
      </p:sp>
      <p:sp>
        <p:nvSpPr>
          <p:cNvPr id="219" name="Google Shape;219;p24"/>
          <p:cNvSpPr/>
          <p:nvPr/>
        </p:nvSpPr>
        <p:spPr>
          <a:xfrm>
            <a:off x="7116375" y="3852675"/>
            <a:ext cx="738300" cy="570300"/>
          </a:xfrm>
          <a:prstGeom prst="rect">
            <a:avLst/>
          </a:prstGeom>
          <a:solidFill>
            <a:srgbClr val="FFF2CC"/>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en-US" sz="2000">
                <a:solidFill>
                  <a:srgbClr val="000000"/>
                </a:solidFill>
                <a:latin typeface="Consolas"/>
                <a:ea typeface="Consolas"/>
                <a:cs typeface="Consolas"/>
                <a:sym typeface="Consolas"/>
              </a:rPr>
              <a:t>1</a:t>
            </a:r>
            <a:endParaRPr i="0" sz="2000" u="none" cap="none" strike="noStrike">
              <a:solidFill>
                <a:srgbClr val="000000"/>
              </a:solidFill>
              <a:latin typeface="Consolas"/>
              <a:ea typeface="Consolas"/>
              <a:cs typeface="Consolas"/>
              <a:sym typeface="Consolas"/>
            </a:endParaRPr>
          </a:p>
        </p:txBody>
      </p:sp>
      <p:sp>
        <p:nvSpPr>
          <p:cNvPr id="220" name="Google Shape;220;p24"/>
          <p:cNvSpPr/>
          <p:nvPr/>
        </p:nvSpPr>
        <p:spPr>
          <a:xfrm>
            <a:off x="447625" y="1450850"/>
            <a:ext cx="2557500" cy="348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MEMORY</a:t>
            </a:r>
            <a:endParaRPr b="1" i="0" sz="2000" u="none" cap="none" strike="noStrike">
              <a:solidFill>
                <a:srgbClr val="000000"/>
              </a:solidFill>
              <a:latin typeface="Calibri"/>
              <a:ea typeface="Calibri"/>
              <a:cs typeface="Calibri"/>
              <a:sym typeface="Calibri"/>
            </a:endParaRPr>
          </a:p>
        </p:txBody>
      </p:sp>
      <p:sp>
        <p:nvSpPr>
          <p:cNvPr id="221" name="Google Shape;221;p24"/>
          <p:cNvSpPr txBox="1"/>
          <p:nvPr/>
        </p:nvSpPr>
        <p:spPr>
          <a:xfrm>
            <a:off x="3005125" y="3356600"/>
            <a:ext cx="1714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Memory Input: Address</a:t>
            </a:r>
            <a:endParaRPr>
              <a:latin typeface="Calibri"/>
              <a:ea typeface="Calibri"/>
              <a:cs typeface="Calibri"/>
              <a:sym typeface="Calibri"/>
            </a:endParaRPr>
          </a:p>
        </p:txBody>
      </p:sp>
      <p:sp>
        <p:nvSpPr>
          <p:cNvPr id="222" name="Google Shape;222;p24"/>
          <p:cNvSpPr txBox="1"/>
          <p:nvPr/>
        </p:nvSpPr>
        <p:spPr>
          <a:xfrm>
            <a:off x="3053700" y="1361150"/>
            <a:ext cx="1714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Memory Output: Data</a:t>
            </a:r>
            <a:endParaRPr>
              <a:latin typeface="Calibri"/>
              <a:ea typeface="Calibri"/>
              <a:cs typeface="Calibri"/>
              <a:sym typeface="Calibri"/>
            </a:endParaRPr>
          </a:p>
        </p:txBody>
      </p:sp>
      <p:sp>
        <p:nvSpPr>
          <p:cNvPr id="223" name="Google Shape;223;p24"/>
          <p:cNvSpPr txBox="1"/>
          <p:nvPr/>
        </p:nvSpPr>
        <p:spPr>
          <a:xfrm>
            <a:off x="5546575" y="1657200"/>
            <a:ext cx="12543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Instruction</a:t>
            </a:r>
            <a:endParaRPr b="1" sz="1700">
              <a:latin typeface="Calibri"/>
              <a:ea typeface="Calibri"/>
              <a:cs typeface="Calibri"/>
              <a:sym typeface="Calibri"/>
            </a:endParaRPr>
          </a:p>
          <a:p>
            <a:pPr indent="0" lvl="0" marL="0" rtl="0" algn="l">
              <a:spcBef>
                <a:spcPts val="0"/>
              </a:spcBef>
              <a:spcAft>
                <a:spcPts val="0"/>
              </a:spcAft>
              <a:buNone/>
            </a:pPr>
            <a:r>
              <a:rPr lang="en-US" sz="1700">
                <a:latin typeface="Consolas"/>
                <a:ea typeface="Consolas"/>
                <a:cs typeface="Consolas"/>
                <a:sym typeface="Consolas"/>
              </a:rPr>
              <a:t>D=A;JMP</a:t>
            </a:r>
            <a:endParaRPr sz="1700">
              <a:latin typeface="Consolas"/>
              <a:ea typeface="Consolas"/>
              <a:cs typeface="Consolas"/>
              <a:sym typeface="Consolas"/>
            </a:endParaRPr>
          </a:p>
        </p:txBody>
      </p:sp>
      <p:sp>
        <p:nvSpPr>
          <p:cNvPr id="224" name="Google Shape;224;p24"/>
          <p:cNvSpPr txBox="1"/>
          <p:nvPr/>
        </p:nvSpPr>
        <p:spPr>
          <a:xfrm>
            <a:off x="4340600" y="3934725"/>
            <a:ext cx="19563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Instruction Address</a:t>
            </a:r>
            <a:endParaRPr sz="1700">
              <a:latin typeface="Consolas"/>
              <a:ea typeface="Consolas"/>
              <a:cs typeface="Consolas"/>
              <a:sym typeface="Consolas"/>
            </a:endParaRPr>
          </a:p>
        </p:txBody>
      </p:sp>
      <p:sp>
        <p:nvSpPr>
          <p:cNvPr id="225" name="Google Shape;225;p24"/>
          <p:cNvSpPr/>
          <p:nvPr/>
        </p:nvSpPr>
        <p:spPr>
          <a:xfrm rot="-5400000">
            <a:off x="3429163" y="3576945"/>
            <a:ext cx="406200" cy="1254300"/>
          </a:xfrm>
          <a:prstGeom prst="up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4"/>
          <p:cNvSpPr txBox="1"/>
          <p:nvPr/>
        </p:nvSpPr>
        <p:spPr>
          <a:xfrm>
            <a:off x="4340600" y="4550913"/>
            <a:ext cx="43824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Data Address</a:t>
            </a:r>
            <a:r>
              <a:rPr lang="en-US" sz="1700">
                <a:latin typeface="Calibri"/>
                <a:ea typeface="Calibri"/>
                <a:cs typeface="Calibri"/>
                <a:sym typeface="Calibri"/>
              </a:rPr>
              <a:t>     (from instruction or register)</a:t>
            </a:r>
            <a:endParaRPr sz="1700">
              <a:latin typeface="Consolas"/>
              <a:ea typeface="Consolas"/>
              <a:cs typeface="Consolas"/>
              <a:sym typeface="Consolas"/>
            </a:endParaRPr>
          </a:p>
        </p:txBody>
      </p:sp>
      <p:sp>
        <p:nvSpPr>
          <p:cNvPr id="227" name="Google Shape;227;p24"/>
          <p:cNvSpPr/>
          <p:nvPr/>
        </p:nvSpPr>
        <p:spPr>
          <a:xfrm rot="5400000">
            <a:off x="4014475" y="1416413"/>
            <a:ext cx="406200" cy="2424900"/>
          </a:xfrm>
          <a:prstGeom prst="upArrow">
            <a:avLst>
              <a:gd fmla="val 50000" name="adj1"/>
              <a:gd fmla="val 50000" name="adj2"/>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4"/>
          <p:cNvSpPr txBox="1"/>
          <p:nvPr/>
        </p:nvSpPr>
        <p:spPr>
          <a:xfrm>
            <a:off x="5546575" y="2390875"/>
            <a:ext cx="12543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Data</a:t>
            </a:r>
            <a:endParaRPr b="1" sz="1700">
              <a:latin typeface="Calibri"/>
              <a:ea typeface="Calibri"/>
              <a:cs typeface="Calibri"/>
              <a:sym typeface="Calibri"/>
            </a:endParaRPr>
          </a:p>
          <a:p>
            <a:pPr indent="0" lvl="0" marL="0" rtl="0" algn="l">
              <a:spcBef>
                <a:spcPts val="0"/>
              </a:spcBef>
              <a:spcAft>
                <a:spcPts val="0"/>
              </a:spcAft>
              <a:buNone/>
            </a:pPr>
            <a:r>
              <a:rPr lang="en-US" sz="1700">
                <a:latin typeface="Consolas"/>
                <a:ea typeface="Consolas"/>
                <a:cs typeface="Consolas"/>
                <a:sym typeface="Consolas"/>
              </a:rPr>
              <a:t>245</a:t>
            </a:r>
            <a:endParaRPr sz="1700">
              <a:latin typeface="Consolas"/>
              <a:ea typeface="Consolas"/>
              <a:cs typeface="Consolas"/>
              <a:sym typeface="Consola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5"/>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Combining Fetch &amp; Execute</a:t>
            </a:r>
            <a:endParaRPr/>
          </a:p>
        </p:txBody>
      </p:sp>
      <p:sp>
        <p:nvSpPr>
          <p:cNvPr id="235" name="Google Shape;235;p25"/>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236" name="Google Shape;236;p25"/>
          <p:cNvSpPr/>
          <p:nvPr/>
        </p:nvSpPr>
        <p:spPr>
          <a:xfrm>
            <a:off x="883875" y="2108325"/>
            <a:ext cx="1956300" cy="13260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0101110011100110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1011000101010100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1110001011111100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sz="1200">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lang="en-US" sz="1200">
                <a:solidFill>
                  <a:srgbClr val="3D85C6"/>
                </a:solidFill>
                <a:latin typeface="Calibri"/>
                <a:ea typeface="Calibri"/>
                <a:cs typeface="Calibri"/>
                <a:sym typeface="Calibri"/>
              </a:rPr>
              <a:t>Instructions</a:t>
            </a:r>
            <a:endParaRPr sz="1200">
              <a:solidFill>
                <a:srgbClr val="3D85C6"/>
              </a:solidFill>
              <a:latin typeface="Calibri"/>
              <a:ea typeface="Calibri"/>
              <a:cs typeface="Calibri"/>
              <a:sym typeface="Calibri"/>
            </a:endParaRPr>
          </a:p>
        </p:txBody>
      </p:sp>
      <p:sp>
        <p:nvSpPr>
          <p:cNvPr id="237" name="Google Shape;237;p25"/>
          <p:cNvSpPr/>
          <p:nvPr/>
        </p:nvSpPr>
        <p:spPr>
          <a:xfrm>
            <a:off x="883875" y="3434325"/>
            <a:ext cx="1956300" cy="1407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1100101010010101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1100100101100111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0011001010101011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lang="en-US" sz="1200">
                <a:solidFill>
                  <a:srgbClr val="6AA84F"/>
                </a:solidFill>
                <a:latin typeface="Calibri"/>
                <a:ea typeface="Calibri"/>
                <a:cs typeface="Calibri"/>
                <a:sym typeface="Calibri"/>
              </a:rPr>
              <a:t>Data</a:t>
            </a:r>
            <a:endParaRPr sz="1200">
              <a:solidFill>
                <a:srgbClr val="6AA84F"/>
              </a:solidFill>
              <a:latin typeface="Calibri"/>
              <a:ea typeface="Calibri"/>
              <a:cs typeface="Calibri"/>
              <a:sym typeface="Calibri"/>
            </a:endParaRPr>
          </a:p>
        </p:txBody>
      </p:sp>
      <p:sp>
        <p:nvSpPr>
          <p:cNvPr id="238" name="Google Shape;238;p25"/>
          <p:cNvSpPr/>
          <p:nvPr/>
        </p:nvSpPr>
        <p:spPr>
          <a:xfrm>
            <a:off x="447625" y="2108325"/>
            <a:ext cx="436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2</a:t>
            </a:r>
            <a:endParaRPr>
              <a:latin typeface="Consolas"/>
              <a:ea typeface="Consolas"/>
              <a:cs typeface="Consolas"/>
              <a:sym typeface="Consolas"/>
            </a:endParaRPr>
          </a:p>
        </p:txBody>
      </p:sp>
      <p:sp>
        <p:nvSpPr>
          <p:cNvPr id="239" name="Google Shape;239;p25"/>
          <p:cNvSpPr/>
          <p:nvPr/>
        </p:nvSpPr>
        <p:spPr>
          <a:xfrm>
            <a:off x="447625" y="3434325"/>
            <a:ext cx="538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n+2</a:t>
            </a:r>
            <a:endParaRPr>
              <a:latin typeface="Consolas"/>
              <a:ea typeface="Consolas"/>
              <a:cs typeface="Consolas"/>
              <a:sym typeface="Consolas"/>
            </a:endParaRPr>
          </a:p>
        </p:txBody>
      </p:sp>
      <p:sp>
        <p:nvSpPr>
          <p:cNvPr id="240" name="Google Shape;240;p25"/>
          <p:cNvSpPr/>
          <p:nvPr/>
        </p:nvSpPr>
        <p:spPr>
          <a:xfrm rot="-5400000">
            <a:off x="3429163" y="4133670"/>
            <a:ext cx="406200" cy="1254300"/>
          </a:xfrm>
          <a:prstGeom prst="up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
          <p:cNvSpPr/>
          <p:nvPr/>
        </p:nvSpPr>
        <p:spPr>
          <a:xfrm rot="5400000">
            <a:off x="4014475" y="817975"/>
            <a:ext cx="406200" cy="2424900"/>
          </a:xfrm>
          <a:prstGeom prst="upArrow">
            <a:avLst>
              <a:gd fmla="val 50000" name="adj1"/>
              <a:gd fmla="val 5000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5"/>
          <p:cNvSpPr/>
          <p:nvPr/>
        </p:nvSpPr>
        <p:spPr>
          <a:xfrm>
            <a:off x="447625" y="1450850"/>
            <a:ext cx="2557500" cy="348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MEMORY</a:t>
            </a:r>
            <a:endParaRPr b="1" i="0" sz="2000" u="none" cap="none" strike="noStrike">
              <a:solidFill>
                <a:srgbClr val="000000"/>
              </a:solidFill>
              <a:latin typeface="Calibri"/>
              <a:ea typeface="Calibri"/>
              <a:cs typeface="Calibri"/>
              <a:sym typeface="Calibri"/>
            </a:endParaRPr>
          </a:p>
        </p:txBody>
      </p:sp>
      <p:sp>
        <p:nvSpPr>
          <p:cNvPr id="243" name="Google Shape;243;p25"/>
          <p:cNvSpPr txBox="1"/>
          <p:nvPr/>
        </p:nvSpPr>
        <p:spPr>
          <a:xfrm>
            <a:off x="3005125" y="3356600"/>
            <a:ext cx="1714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Memory Input: Address</a:t>
            </a:r>
            <a:endParaRPr>
              <a:latin typeface="Calibri"/>
              <a:ea typeface="Calibri"/>
              <a:cs typeface="Calibri"/>
              <a:sym typeface="Calibri"/>
            </a:endParaRPr>
          </a:p>
        </p:txBody>
      </p:sp>
      <p:sp>
        <p:nvSpPr>
          <p:cNvPr id="244" name="Google Shape;244;p25"/>
          <p:cNvSpPr txBox="1"/>
          <p:nvPr/>
        </p:nvSpPr>
        <p:spPr>
          <a:xfrm>
            <a:off x="3053700" y="1361150"/>
            <a:ext cx="1714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Memory Output: Data</a:t>
            </a:r>
            <a:endParaRPr>
              <a:latin typeface="Calibri"/>
              <a:ea typeface="Calibri"/>
              <a:cs typeface="Calibri"/>
              <a:sym typeface="Calibri"/>
            </a:endParaRPr>
          </a:p>
        </p:txBody>
      </p:sp>
      <p:sp>
        <p:nvSpPr>
          <p:cNvPr id="245" name="Google Shape;245;p25"/>
          <p:cNvSpPr txBox="1"/>
          <p:nvPr/>
        </p:nvSpPr>
        <p:spPr>
          <a:xfrm>
            <a:off x="5546575" y="1657200"/>
            <a:ext cx="12543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Instruction</a:t>
            </a:r>
            <a:endParaRPr b="1" sz="1700">
              <a:latin typeface="Calibri"/>
              <a:ea typeface="Calibri"/>
              <a:cs typeface="Calibri"/>
              <a:sym typeface="Calibri"/>
            </a:endParaRPr>
          </a:p>
          <a:p>
            <a:pPr indent="0" lvl="0" marL="0" rtl="0" algn="l">
              <a:spcBef>
                <a:spcPts val="0"/>
              </a:spcBef>
              <a:spcAft>
                <a:spcPts val="0"/>
              </a:spcAft>
              <a:buNone/>
            </a:pPr>
            <a:r>
              <a:rPr lang="en-US" sz="1700">
                <a:latin typeface="Consolas"/>
                <a:ea typeface="Consolas"/>
                <a:cs typeface="Consolas"/>
                <a:sym typeface="Consolas"/>
              </a:rPr>
              <a:t>D=A;JMP</a:t>
            </a:r>
            <a:endParaRPr sz="1700">
              <a:latin typeface="Consolas"/>
              <a:ea typeface="Consolas"/>
              <a:cs typeface="Consolas"/>
              <a:sym typeface="Consolas"/>
            </a:endParaRPr>
          </a:p>
        </p:txBody>
      </p:sp>
      <p:sp>
        <p:nvSpPr>
          <p:cNvPr id="246" name="Google Shape;246;p25"/>
          <p:cNvSpPr/>
          <p:nvPr/>
        </p:nvSpPr>
        <p:spPr>
          <a:xfrm rot="-5400000">
            <a:off x="3429163" y="3576945"/>
            <a:ext cx="406200" cy="1254300"/>
          </a:xfrm>
          <a:prstGeom prst="up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5"/>
          <p:cNvSpPr/>
          <p:nvPr/>
        </p:nvSpPr>
        <p:spPr>
          <a:xfrm rot="5400000">
            <a:off x="4014475" y="1416413"/>
            <a:ext cx="406200" cy="2424900"/>
          </a:xfrm>
          <a:prstGeom prst="upArrow">
            <a:avLst>
              <a:gd fmla="val 50000" name="adj1"/>
              <a:gd fmla="val 50000" name="adj2"/>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5"/>
          <p:cNvSpPr txBox="1"/>
          <p:nvPr/>
        </p:nvSpPr>
        <p:spPr>
          <a:xfrm>
            <a:off x="5546575" y="2390875"/>
            <a:ext cx="12543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Data</a:t>
            </a:r>
            <a:endParaRPr b="1" sz="1700">
              <a:latin typeface="Calibri"/>
              <a:ea typeface="Calibri"/>
              <a:cs typeface="Calibri"/>
              <a:sym typeface="Calibri"/>
            </a:endParaRPr>
          </a:p>
          <a:p>
            <a:pPr indent="0" lvl="0" marL="0" rtl="0" algn="l">
              <a:spcBef>
                <a:spcPts val="0"/>
              </a:spcBef>
              <a:spcAft>
                <a:spcPts val="0"/>
              </a:spcAft>
              <a:buNone/>
            </a:pPr>
            <a:r>
              <a:rPr lang="en-US" sz="1700">
                <a:latin typeface="Consolas"/>
                <a:ea typeface="Consolas"/>
                <a:cs typeface="Consolas"/>
                <a:sym typeface="Consolas"/>
              </a:rPr>
              <a:t>245</a:t>
            </a:r>
            <a:endParaRPr sz="1700">
              <a:latin typeface="Consolas"/>
              <a:ea typeface="Consolas"/>
              <a:cs typeface="Consolas"/>
              <a:sym typeface="Consolas"/>
            </a:endParaRPr>
          </a:p>
        </p:txBody>
      </p:sp>
      <p:sp>
        <p:nvSpPr>
          <p:cNvPr id="249" name="Google Shape;249;p25"/>
          <p:cNvSpPr txBox="1"/>
          <p:nvPr>
            <p:ph idx="1" type="body"/>
          </p:nvPr>
        </p:nvSpPr>
        <p:spPr>
          <a:xfrm>
            <a:off x="396875" y="5443675"/>
            <a:ext cx="8366100" cy="8904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Could we implement with </a:t>
            </a:r>
            <a:r>
              <a:rPr lang="en-US">
                <a:latin typeface="Consolas"/>
                <a:ea typeface="Consolas"/>
                <a:cs typeface="Consolas"/>
                <a:sym typeface="Consolas"/>
              </a:rPr>
              <a:t>RAM16K.hdl</a:t>
            </a:r>
            <a:r>
              <a:rPr lang="en-US"/>
              <a:t>?</a:t>
            </a:r>
            <a:endParaRPr/>
          </a:p>
        </p:txBody>
      </p:sp>
      <p:sp>
        <p:nvSpPr>
          <p:cNvPr id="250" name="Google Shape;250;p25"/>
          <p:cNvSpPr/>
          <p:nvPr/>
        </p:nvSpPr>
        <p:spPr>
          <a:xfrm>
            <a:off x="6378075" y="3852675"/>
            <a:ext cx="738300" cy="570300"/>
          </a:xfrm>
          <a:prstGeom prst="rect">
            <a:avLst/>
          </a:prstGeom>
          <a:solidFill>
            <a:srgbClr val="F2F2F2"/>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000" u="none" cap="none" strike="noStrike">
                <a:solidFill>
                  <a:srgbClr val="000000"/>
                </a:solidFill>
                <a:latin typeface="Calibri"/>
                <a:ea typeface="Calibri"/>
                <a:cs typeface="Calibri"/>
                <a:sym typeface="Calibri"/>
              </a:rPr>
              <a:t>PC</a:t>
            </a:r>
            <a:endParaRPr b="1" i="0" sz="2000" u="none" cap="none" strike="noStrike">
              <a:solidFill>
                <a:srgbClr val="000000"/>
              </a:solidFill>
              <a:latin typeface="Calibri"/>
              <a:ea typeface="Calibri"/>
              <a:cs typeface="Calibri"/>
              <a:sym typeface="Calibri"/>
            </a:endParaRPr>
          </a:p>
        </p:txBody>
      </p:sp>
      <p:sp>
        <p:nvSpPr>
          <p:cNvPr id="251" name="Google Shape;251;p25"/>
          <p:cNvSpPr/>
          <p:nvPr/>
        </p:nvSpPr>
        <p:spPr>
          <a:xfrm>
            <a:off x="7116375" y="3852675"/>
            <a:ext cx="738300" cy="570300"/>
          </a:xfrm>
          <a:prstGeom prst="rect">
            <a:avLst/>
          </a:prstGeom>
          <a:solidFill>
            <a:srgbClr val="FFF2CC"/>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en-US" sz="2000">
                <a:solidFill>
                  <a:srgbClr val="000000"/>
                </a:solidFill>
                <a:latin typeface="Consolas"/>
                <a:ea typeface="Consolas"/>
                <a:cs typeface="Consolas"/>
                <a:sym typeface="Consolas"/>
              </a:rPr>
              <a:t>1</a:t>
            </a:r>
            <a:endParaRPr i="0" sz="2000" u="none" cap="none" strike="noStrike">
              <a:solidFill>
                <a:srgbClr val="000000"/>
              </a:solidFill>
              <a:latin typeface="Consolas"/>
              <a:ea typeface="Consolas"/>
              <a:cs typeface="Consolas"/>
              <a:sym typeface="Consolas"/>
            </a:endParaRPr>
          </a:p>
        </p:txBody>
      </p:sp>
      <p:sp>
        <p:nvSpPr>
          <p:cNvPr id="252" name="Google Shape;252;p25"/>
          <p:cNvSpPr txBox="1"/>
          <p:nvPr/>
        </p:nvSpPr>
        <p:spPr>
          <a:xfrm>
            <a:off x="4340600" y="3934725"/>
            <a:ext cx="19563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Instruction Address</a:t>
            </a:r>
            <a:endParaRPr sz="1700">
              <a:latin typeface="Consolas"/>
              <a:ea typeface="Consolas"/>
              <a:cs typeface="Consolas"/>
              <a:sym typeface="Consolas"/>
            </a:endParaRPr>
          </a:p>
        </p:txBody>
      </p:sp>
      <p:sp>
        <p:nvSpPr>
          <p:cNvPr id="253" name="Google Shape;253;p25"/>
          <p:cNvSpPr txBox="1"/>
          <p:nvPr/>
        </p:nvSpPr>
        <p:spPr>
          <a:xfrm>
            <a:off x="4340600" y="4550913"/>
            <a:ext cx="43824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Data Address</a:t>
            </a:r>
            <a:r>
              <a:rPr lang="en-US" sz="1700">
                <a:latin typeface="Calibri"/>
                <a:ea typeface="Calibri"/>
                <a:cs typeface="Calibri"/>
                <a:sym typeface="Calibri"/>
              </a:rPr>
              <a:t>     (from instruction or register)</a:t>
            </a:r>
            <a:endParaRPr sz="1700">
              <a:latin typeface="Consolas"/>
              <a:ea typeface="Consolas"/>
              <a:cs typeface="Consolas"/>
              <a:sym typeface="Consola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6"/>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Combining Fetch &amp; Execute</a:t>
            </a:r>
            <a:endParaRPr/>
          </a:p>
        </p:txBody>
      </p:sp>
      <p:sp>
        <p:nvSpPr>
          <p:cNvPr id="260" name="Google Shape;260;p26"/>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261" name="Google Shape;261;p26"/>
          <p:cNvSpPr/>
          <p:nvPr/>
        </p:nvSpPr>
        <p:spPr>
          <a:xfrm>
            <a:off x="883875" y="2108325"/>
            <a:ext cx="1956300" cy="13260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0101110011100110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1011000101010100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1110001011111100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sz="1200">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lang="en-US" sz="1200">
                <a:solidFill>
                  <a:srgbClr val="3D85C6"/>
                </a:solidFill>
                <a:latin typeface="Calibri"/>
                <a:ea typeface="Calibri"/>
                <a:cs typeface="Calibri"/>
                <a:sym typeface="Calibri"/>
              </a:rPr>
              <a:t>Instructions</a:t>
            </a:r>
            <a:endParaRPr sz="1200">
              <a:solidFill>
                <a:srgbClr val="3D85C6"/>
              </a:solidFill>
              <a:latin typeface="Calibri"/>
              <a:ea typeface="Calibri"/>
              <a:cs typeface="Calibri"/>
              <a:sym typeface="Calibri"/>
            </a:endParaRPr>
          </a:p>
        </p:txBody>
      </p:sp>
      <p:sp>
        <p:nvSpPr>
          <p:cNvPr id="262" name="Google Shape;262;p26"/>
          <p:cNvSpPr/>
          <p:nvPr/>
        </p:nvSpPr>
        <p:spPr>
          <a:xfrm>
            <a:off x="883875" y="3434325"/>
            <a:ext cx="1956300" cy="1407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1100101010010101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1100100101100111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0011001010101011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lang="en-US" sz="1200">
                <a:solidFill>
                  <a:srgbClr val="6AA84F"/>
                </a:solidFill>
                <a:latin typeface="Calibri"/>
                <a:ea typeface="Calibri"/>
                <a:cs typeface="Calibri"/>
                <a:sym typeface="Calibri"/>
              </a:rPr>
              <a:t>Data</a:t>
            </a:r>
            <a:endParaRPr sz="1200">
              <a:solidFill>
                <a:srgbClr val="6AA84F"/>
              </a:solidFill>
              <a:latin typeface="Calibri"/>
              <a:ea typeface="Calibri"/>
              <a:cs typeface="Calibri"/>
              <a:sym typeface="Calibri"/>
            </a:endParaRPr>
          </a:p>
        </p:txBody>
      </p:sp>
      <p:sp>
        <p:nvSpPr>
          <p:cNvPr id="263" name="Google Shape;263;p26"/>
          <p:cNvSpPr/>
          <p:nvPr/>
        </p:nvSpPr>
        <p:spPr>
          <a:xfrm>
            <a:off x="447625" y="2108325"/>
            <a:ext cx="436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2</a:t>
            </a:r>
            <a:endParaRPr>
              <a:latin typeface="Consolas"/>
              <a:ea typeface="Consolas"/>
              <a:cs typeface="Consolas"/>
              <a:sym typeface="Consolas"/>
            </a:endParaRPr>
          </a:p>
        </p:txBody>
      </p:sp>
      <p:sp>
        <p:nvSpPr>
          <p:cNvPr id="264" name="Google Shape;264;p26"/>
          <p:cNvSpPr/>
          <p:nvPr/>
        </p:nvSpPr>
        <p:spPr>
          <a:xfrm>
            <a:off x="447625" y="3434325"/>
            <a:ext cx="538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n+2</a:t>
            </a:r>
            <a:endParaRPr>
              <a:latin typeface="Consolas"/>
              <a:ea typeface="Consolas"/>
              <a:cs typeface="Consolas"/>
              <a:sym typeface="Consolas"/>
            </a:endParaRPr>
          </a:p>
        </p:txBody>
      </p:sp>
      <p:sp>
        <p:nvSpPr>
          <p:cNvPr id="265" name="Google Shape;265;p26"/>
          <p:cNvSpPr/>
          <p:nvPr/>
        </p:nvSpPr>
        <p:spPr>
          <a:xfrm rot="-5400000">
            <a:off x="3429163" y="4133670"/>
            <a:ext cx="406200" cy="1254300"/>
          </a:xfrm>
          <a:prstGeom prst="up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6"/>
          <p:cNvSpPr/>
          <p:nvPr/>
        </p:nvSpPr>
        <p:spPr>
          <a:xfrm rot="5400000">
            <a:off x="4014475" y="817975"/>
            <a:ext cx="406200" cy="2424900"/>
          </a:xfrm>
          <a:prstGeom prst="upArrow">
            <a:avLst>
              <a:gd fmla="val 50000" name="adj1"/>
              <a:gd fmla="val 5000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6"/>
          <p:cNvSpPr/>
          <p:nvPr/>
        </p:nvSpPr>
        <p:spPr>
          <a:xfrm>
            <a:off x="447625" y="1450850"/>
            <a:ext cx="2557500" cy="348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MEMORY</a:t>
            </a:r>
            <a:endParaRPr b="1" i="0" sz="2000" u="none" cap="none" strike="noStrike">
              <a:solidFill>
                <a:srgbClr val="000000"/>
              </a:solidFill>
              <a:latin typeface="Calibri"/>
              <a:ea typeface="Calibri"/>
              <a:cs typeface="Calibri"/>
              <a:sym typeface="Calibri"/>
            </a:endParaRPr>
          </a:p>
        </p:txBody>
      </p:sp>
      <p:sp>
        <p:nvSpPr>
          <p:cNvPr id="268" name="Google Shape;268;p26"/>
          <p:cNvSpPr txBox="1"/>
          <p:nvPr/>
        </p:nvSpPr>
        <p:spPr>
          <a:xfrm>
            <a:off x="3005125" y="3356600"/>
            <a:ext cx="1714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Memory Input: Address</a:t>
            </a:r>
            <a:endParaRPr>
              <a:latin typeface="Calibri"/>
              <a:ea typeface="Calibri"/>
              <a:cs typeface="Calibri"/>
              <a:sym typeface="Calibri"/>
            </a:endParaRPr>
          </a:p>
        </p:txBody>
      </p:sp>
      <p:sp>
        <p:nvSpPr>
          <p:cNvPr id="269" name="Google Shape;269;p26"/>
          <p:cNvSpPr txBox="1"/>
          <p:nvPr/>
        </p:nvSpPr>
        <p:spPr>
          <a:xfrm>
            <a:off x="3053700" y="1361150"/>
            <a:ext cx="1714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Memory Output: Data</a:t>
            </a:r>
            <a:endParaRPr>
              <a:latin typeface="Calibri"/>
              <a:ea typeface="Calibri"/>
              <a:cs typeface="Calibri"/>
              <a:sym typeface="Calibri"/>
            </a:endParaRPr>
          </a:p>
        </p:txBody>
      </p:sp>
      <p:sp>
        <p:nvSpPr>
          <p:cNvPr id="270" name="Google Shape;270;p26"/>
          <p:cNvSpPr txBox="1"/>
          <p:nvPr/>
        </p:nvSpPr>
        <p:spPr>
          <a:xfrm>
            <a:off x="5546575" y="1657200"/>
            <a:ext cx="12543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Instruction</a:t>
            </a:r>
            <a:endParaRPr b="1" sz="1700">
              <a:latin typeface="Calibri"/>
              <a:ea typeface="Calibri"/>
              <a:cs typeface="Calibri"/>
              <a:sym typeface="Calibri"/>
            </a:endParaRPr>
          </a:p>
          <a:p>
            <a:pPr indent="0" lvl="0" marL="0" rtl="0" algn="l">
              <a:spcBef>
                <a:spcPts val="0"/>
              </a:spcBef>
              <a:spcAft>
                <a:spcPts val="0"/>
              </a:spcAft>
              <a:buNone/>
            </a:pPr>
            <a:r>
              <a:rPr lang="en-US" sz="1700">
                <a:latin typeface="Consolas"/>
                <a:ea typeface="Consolas"/>
                <a:cs typeface="Consolas"/>
                <a:sym typeface="Consolas"/>
              </a:rPr>
              <a:t>D=A;JMP</a:t>
            </a:r>
            <a:endParaRPr sz="1700">
              <a:latin typeface="Consolas"/>
              <a:ea typeface="Consolas"/>
              <a:cs typeface="Consolas"/>
              <a:sym typeface="Consolas"/>
            </a:endParaRPr>
          </a:p>
        </p:txBody>
      </p:sp>
      <p:sp>
        <p:nvSpPr>
          <p:cNvPr id="271" name="Google Shape;271;p26"/>
          <p:cNvSpPr/>
          <p:nvPr/>
        </p:nvSpPr>
        <p:spPr>
          <a:xfrm rot="-5400000">
            <a:off x="3429163" y="3576945"/>
            <a:ext cx="406200" cy="1254300"/>
          </a:xfrm>
          <a:prstGeom prst="up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6"/>
          <p:cNvSpPr/>
          <p:nvPr/>
        </p:nvSpPr>
        <p:spPr>
          <a:xfrm rot="5400000">
            <a:off x="4014475" y="1416413"/>
            <a:ext cx="406200" cy="2424900"/>
          </a:xfrm>
          <a:prstGeom prst="upArrow">
            <a:avLst>
              <a:gd fmla="val 50000" name="adj1"/>
              <a:gd fmla="val 50000" name="adj2"/>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txBox="1"/>
          <p:nvPr/>
        </p:nvSpPr>
        <p:spPr>
          <a:xfrm>
            <a:off x="5546575" y="2390875"/>
            <a:ext cx="12543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Data</a:t>
            </a:r>
            <a:endParaRPr b="1" sz="1700">
              <a:latin typeface="Calibri"/>
              <a:ea typeface="Calibri"/>
              <a:cs typeface="Calibri"/>
              <a:sym typeface="Calibri"/>
            </a:endParaRPr>
          </a:p>
          <a:p>
            <a:pPr indent="0" lvl="0" marL="0" rtl="0" algn="l">
              <a:spcBef>
                <a:spcPts val="0"/>
              </a:spcBef>
              <a:spcAft>
                <a:spcPts val="0"/>
              </a:spcAft>
              <a:buNone/>
            </a:pPr>
            <a:r>
              <a:rPr lang="en-US" sz="1700">
                <a:latin typeface="Consolas"/>
                <a:ea typeface="Consolas"/>
                <a:cs typeface="Consolas"/>
                <a:sym typeface="Consolas"/>
              </a:rPr>
              <a:t>245</a:t>
            </a:r>
            <a:endParaRPr sz="1700">
              <a:latin typeface="Consolas"/>
              <a:ea typeface="Consolas"/>
              <a:cs typeface="Consolas"/>
              <a:sym typeface="Consolas"/>
            </a:endParaRPr>
          </a:p>
        </p:txBody>
      </p:sp>
      <p:sp>
        <p:nvSpPr>
          <p:cNvPr id="274" name="Google Shape;274;p26"/>
          <p:cNvSpPr txBox="1"/>
          <p:nvPr>
            <p:ph idx="1" type="body"/>
          </p:nvPr>
        </p:nvSpPr>
        <p:spPr>
          <a:xfrm>
            <a:off x="396875" y="5234300"/>
            <a:ext cx="8366100" cy="10998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Could we implement with </a:t>
            </a:r>
            <a:r>
              <a:rPr lang="en-US">
                <a:latin typeface="Consolas"/>
                <a:ea typeface="Consolas"/>
                <a:cs typeface="Consolas"/>
                <a:sym typeface="Consolas"/>
              </a:rPr>
              <a:t>RAM16K.hdl</a:t>
            </a:r>
            <a:r>
              <a:rPr lang="en-US"/>
              <a:t>?</a:t>
            </a:r>
            <a:endParaRPr/>
          </a:p>
          <a:p>
            <a:pPr indent="-382269" lvl="1" marL="914400" rtl="0" algn="l">
              <a:spcBef>
                <a:spcPts val="0"/>
              </a:spcBef>
              <a:spcAft>
                <a:spcPts val="0"/>
              </a:spcAft>
              <a:buSzPts val="2420"/>
              <a:buChar char="○"/>
            </a:pPr>
            <a:r>
              <a:rPr b="1" lang="en-US">
                <a:solidFill>
                  <a:srgbClr val="CC0000"/>
                </a:solidFill>
              </a:rPr>
              <a:t>No!</a:t>
            </a:r>
            <a:r>
              <a:rPr lang="en-US"/>
              <a:t> Our memory chips only have one input and one output!</a:t>
            </a:r>
            <a:endParaRPr/>
          </a:p>
        </p:txBody>
      </p:sp>
      <p:sp>
        <p:nvSpPr>
          <p:cNvPr id="275" name="Google Shape;275;p26"/>
          <p:cNvSpPr/>
          <p:nvPr/>
        </p:nvSpPr>
        <p:spPr>
          <a:xfrm rot="2700000">
            <a:off x="3226640" y="1786218"/>
            <a:ext cx="1069570" cy="1069570"/>
          </a:xfrm>
          <a:prstGeom prst="plus">
            <a:avLst>
              <a:gd fmla="val 39469"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p:nvPr/>
        </p:nvSpPr>
        <p:spPr>
          <a:xfrm rot="2700000">
            <a:off x="3226640" y="3943218"/>
            <a:ext cx="1069570" cy="1069570"/>
          </a:xfrm>
          <a:prstGeom prst="plus">
            <a:avLst>
              <a:gd fmla="val 39469"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p:nvPr/>
        </p:nvSpPr>
        <p:spPr>
          <a:xfrm>
            <a:off x="6378075" y="3852675"/>
            <a:ext cx="738300" cy="570300"/>
          </a:xfrm>
          <a:prstGeom prst="rect">
            <a:avLst/>
          </a:prstGeom>
          <a:solidFill>
            <a:srgbClr val="F2F2F2"/>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000" u="none" cap="none" strike="noStrike">
                <a:solidFill>
                  <a:srgbClr val="000000"/>
                </a:solidFill>
                <a:latin typeface="Calibri"/>
                <a:ea typeface="Calibri"/>
                <a:cs typeface="Calibri"/>
                <a:sym typeface="Calibri"/>
              </a:rPr>
              <a:t>PC</a:t>
            </a:r>
            <a:endParaRPr b="1" i="0" sz="2000" u="none" cap="none" strike="noStrike">
              <a:solidFill>
                <a:srgbClr val="000000"/>
              </a:solidFill>
              <a:latin typeface="Calibri"/>
              <a:ea typeface="Calibri"/>
              <a:cs typeface="Calibri"/>
              <a:sym typeface="Calibri"/>
            </a:endParaRPr>
          </a:p>
        </p:txBody>
      </p:sp>
      <p:sp>
        <p:nvSpPr>
          <p:cNvPr id="278" name="Google Shape;278;p26"/>
          <p:cNvSpPr/>
          <p:nvPr/>
        </p:nvSpPr>
        <p:spPr>
          <a:xfrm>
            <a:off x="7116375" y="3852675"/>
            <a:ext cx="738300" cy="570300"/>
          </a:xfrm>
          <a:prstGeom prst="rect">
            <a:avLst/>
          </a:prstGeom>
          <a:solidFill>
            <a:srgbClr val="FFF2CC"/>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en-US" sz="2000">
                <a:solidFill>
                  <a:srgbClr val="000000"/>
                </a:solidFill>
                <a:latin typeface="Consolas"/>
                <a:ea typeface="Consolas"/>
                <a:cs typeface="Consolas"/>
                <a:sym typeface="Consolas"/>
              </a:rPr>
              <a:t>1</a:t>
            </a:r>
            <a:endParaRPr i="0" sz="2000" u="none" cap="none" strike="noStrike">
              <a:solidFill>
                <a:srgbClr val="000000"/>
              </a:solidFill>
              <a:latin typeface="Consolas"/>
              <a:ea typeface="Consolas"/>
              <a:cs typeface="Consolas"/>
              <a:sym typeface="Consolas"/>
            </a:endParaRPr>
          </a:p>
        </p:txBody>
      </p:sp>
      <p:sp>
        <p:nvSpPr>
          <p:cNvPr id="279" name="Google Shape;279;p26"/>
          <p:cNvSpPr txBox="1"/>
          <p:nvPr/>
        </p:nvSpPr>
        <p:spPr>
          <a:xfrm>
            <a:off x="4340600" y="3934725"/>
            <a:ext cx="19563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Instruction Address</a:t>
            </a:r>
            <a:endParaRPr sz="1700">
              <a:latin typeface="Consolas"/>
              <a:ea typeface="Consolas"/>
              <a:cs typeface="Consolas"/>
              <a:sym typeface="Consolas"/>
            </a:endParaRPr>
          </a:p>
        </p:txBody>
      </p:sp>
      <p:sp>
        <p:nvSpPr>
          <p:cNvPr id="280" name="Google Shape;280;p26"/>
          <p:cNvSpPr txBox="1"/>
          <p:nvPr/>
        </p:nvSpPr>
        <p:spPr>
          <a:xfrm>
            <a:off x="4340600" y="4550913"/>
            <a:ext cx="43824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Data Address</a:t>
            </a:r>
            <a:r>
              <a:rPr lang="en-US" sz="1700">
                <a:latin typeface="Calibri"/>
                <a:ea typeface="Calibri"/>
                <a:cs typeface="Calibri"/>
                <a:sym typeface="Calibri"/>
              </a:rPr>
              <a:t>     (from instruction or register)</a:t>
            </a:r>
            <a:endParaRPr sz="1700">
              <a:latin typeface="Consolas"/>
              <a:ea typeface="Consolas"/>
              <a:cs typeface="Consolas"/>
              <a:sym typeface="Consola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7"/>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Solution 1: Handling Single Input/Output</a:t>
            </a:r>
            <a:endParaRPr/>
          </a:p>
        </p:txBody>
      </p:sp>
      <p:sp>
        <p:nvSpPr>
          <p:cNvPr id="287" name="Google Shape;287;p27"/>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288" name="Google Shape;288;p27"/>
          <p:cNvSpPr/>
          <p:nvPr/>
        </p:nvSpPr>
        <p:spPr>
          <a:xfrm>
            <a:off x="858575" y="2341475"/>
            <a:ext cx="1956300" cy="13260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0101110011100110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1011000101010100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1110001011111100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sz="1200">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lang="en-US" sz="1200">
                <a:solidFill>
                  <a:srgbClr val="3D85C6"/>
                </a:solidFill>
                <a:latin typeface="Calibri"/>
                <a:ea typeface="Calibri"/>
                <a:cs typeface="Calibri"/>
                <a:sym typeface="Calibri"/>
              </a:rPr>
              <a:t>Instructions</a:t>
            </a:r>
            <a:endParaRPr sz="1200">
              <a:solidFill>
                <a:srgbClr val="3D85C6"/>
              </a:solidFill>
              <a:latin typeface="Calibri"/>
              <a:ea typeface="Calibri"/>
              <a:cs typeface="Calibri"/>
              <a:sym typeface="Calibri"/>
            </a:endParaRPr>
          </a:p>
        </p:txBody>
      </p:sp>
      <p:sp>
        <p:nvSpPr>
          <p:cNvPr id="289" name="Google Shape;289;p27"/>
          <p:cNvSpPr/>
          <p:nvPr/>
        </p:nvSpPr>
        <p:spPr>
          <a:xfrm>
            <a:off x="858575" y="3667475"/>
            <a:ext cx="1956300" cy="1407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1100101010010101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1100100101100111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0011001010101011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lang="en-US" sz="1200">
                <a:solidFill>
                  <a:srgbClr val="6AA84F"/>
                </a:solidFill>
                <a:latin typeface="Calibri"/>
                <a:ea typeface="Calibri"/>
                <a:cs typeface="Calibri"/>
                <a:sym typeface="Calibri"/>
              </a:rPr>
              <a:t>Data</a:t>
            </a:r>
            <a:endParaRPr sz="1200">
              <a:solidFill>
                <a:srgbClr val="6AA84F"/>
              </a:solidFill>
              <a:latin typeface="Calibri"/>
              <a:ea typeface="Calibri"/>
              <a:cs typeface="Calibri"/>
              <a:sym typeface="Calibri"/>
            </a:endParaRPr>
          </a:p>
        </p:txBody>
      </p:sp>
      <p:sp>
        <p:nvSpPr>
          <p:cNvPr id="290" name="Google Shape;290;p27"/>
          <p:cNvSpPr/>
          <p:nvPr/>
        </p:nvSpPr>
        <p:spPr>
          <a:xfrm>
            <a:off x="422325" y="2341475"/>
            <a:ext cx="436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2</a:t>
            </a:r>
            <a:endParaRPr>
              <a:latin typeface="Consolas"/>
              <a:ea typeface="Consolas"/>
              <a:cs typeface="Consolas"/>
              <a:sym typeface="Consolas"/>
            </a:endParaRPr>
          </a:p>
        </p:txBody>
      </p:sp>
      <p:sp>
        <p:nvSpPr>
          <p:cNvPr id="291" name="Google Shape;291;p27"/>
          <p:cNvSpPr/>
          <p:nvPr/>
        </p:nvSpPr>
        <p:spPr>
          <a:xfrm>
            <a:off x="422325" y="3667475"/>
            <a:ext cx="538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n+2</a:t>
            </a:r>
            <a:endParaRPr>
              <a:latin typeface="Consolas"/>
              <a:ea typeface="Consolas"/>
              <a:cs typeface="Consolas"/>
              <a:sym typeface="Consolas"/>
            </a:endParaRPr>
          </a:p>
        </p:txBody>
      </p:sp>
      <p:sp>
        <p:nvSpPr>
          <p:cNvPr id="292" name="Google Shape;292;p27"/>
          <p:cNvSpPr/>
          <p:nvPr/>
        </p:nvSpPr>
        <p:spPr>
          <a:xfrm rot="-5400000">
            <a:off x="4454768" y="4689175"/>
            <a:ext cx="406200" cy="609600"/>
          </a:xfrm>
          <a:prstGeom prst="up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7"/>
          <p:cNvSpPr/>
          <p:nvPr/>
        </p:nvSpPr>
        <p:spPr>
          <a:xfrm rot="5400000">
            <a:off x="4862675" y="1693250"/>
            <a:ext cx="406200" cy="1522500"/>
          </a:xfrm>
          <a:prstGeom prst="upArrow">
            <a:avLst>
              <a:gd fmla="val 50000" name="adj1"/>
              <a:gd fmla="val 5000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7"/>
          <p:cNvSpPr/>
          <p:nvPr/>
        </p:nvSpPr>
        <p:spPr>
          <a:xfrm>
            <a:off x="422325" y="1684000"/>
            <a:ext cx="2557500" cy="348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MEMORY</a:t>
            </a:r>
            <a:endParaRPr b="1" i="0" sz="2000" u="none" cap="none" strike="noStrike">
              <a:solidFill>
                <a:srgbClr val="000000"/>
              </a:solidFill>
              <a:latin typeface="Calibri"/>
              <a:ea typeface="Calibri"/>
              <a:cs typeface="Calibri"/>
              <a:sym typeface="Calibri"/>
            </a:endParaRPr>
          </a:p>
        </p:txBody>
      </p:sp>
      <p:sp>
        <p:nvSpPr>
          <p:cNvPr id="295" name="Google Shape;295;p27"/>
          <p:cNvSpPr txBox="1"/>
          <p:nvPr/>
        </p:nvSpPr>
        <p:spPr>
          <a:xfrm>
            <a:off x="2979825" y="3869050"/>
            <a:ext cx="1714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Memory Input: Address</a:t>
            </a:r>
            <a:endParaRPr>
              <a:latin typeface="Calibri"/>
              <a:ea typeface="Calibri"/>
              <a:cs typeface="Calibri"/>
              <a:sym typeface="Calibri"/>
            </a:endParaRPr>
          </a:p>
        </p:txBody>
      </p:sp>
      <p:sp>
        <p:nvSpPr>
          <p:cNvPr id="296" name="Google Shape;296;p27"/>
          <p:cNvSpPr txBox="1"/>
          <p:nvPr/>
        </p:nvSpPr>
        <p:spPr>
          <a:xfrm>
            <a:off x="3038125" y="1892250"/>
            <a:ext cx="1714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Memory Output: Data</a:t>
            </a:r>
            <a:endParaRPr>
              <a:latin typeface="Calibri"/>
              <a:ea typeface="Calibri"/>
              <a:cs typeface="Calibri"/>
              <a:sym typeface="Calibri"/>
            </a:endParaRPr>
          </a:p>
        </p:txBody>
      </p:sp>
      <p:sp>
        <p:nvSpPr>
          <p:cNvPr id="297" name="Google Shape;297;p27"/>
          <p:cNvSpPr txBox="1"/>
          <p:nvPr/>
        </p:nvSpPr>
        <p:spPr>
          <a:xfrm>
            <a:off x="4440100" y="1646600"/>
            <a:ext cx="12543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Instruction, </a:t>
            </a:r>
            <a:r>
              <a:rPr lang="en-US">
                <a:latin typeface="Calibri"/>
                <a:ea typeface="Calibri"/>
                <a:cs typeface="Calibri"/>
                <a:sym typeface="Calibri"/>
              </a:rPr>
              <a:t>when </a:t>
            </a:r>
            <a:r>
              <a:rPr b="1" lang="en-US">
                <a:latin typeface="Calibri"/>
                <a:ea typeface="Calibri"/>
                <a:cs typeface="Calibri"/>
                <a:sym typeface="Calibri"/>
              </a:rPr>
              <a:t>fetching</a:t>
            </a:r>
            <a:endParaRPr b="1">
              <a:latin typeface="Consolas"/>
              <a:ea typeface="Consolas"/>
              <a:cs typeface="Consolas"/>
              <a:sym typeface="Consolas"/>
            </a:endParaRPr>
          </a:p>
        </p:txBody>
      </p:sp>
      <p:sp>
        <p:nvSpPr>
          <p:cNvPr id="298" name="Google Shape;298;p27"/>
          <p:cNvSpPr/>
          <p:nvPr/>
        </p:nvSpPr>
        <p:spPr>
          <a:xfrm rot="-5400000">
            <a:off x="4454768" y="4132450"/>
            <a:ext cx="406200" cy="609600"/>
          </a:xfrm>
          <a:prstGeom prst="up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7"/>
          <p:cNvSpPr/>
          <p:nvPr/>
        </p:nvSpPr>
        <p:spPr>
          <a:xfrm rot="5400000">
            <a:off x="4862675" y="2162300"/>
            <a:ext cx="406200" cy="1522500"/>
          </a:xfrm>
          <a:prstGeom prst="upArrow">
            <a:avLst>
              <a:gd fmla="val 50000" name="adj1"/>
              <a:gd fmla="val 50000" name="adj2"/>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7"/>
          <p:cNvSpPr txBox="1"/>
          <p:nvPr/>
        </p:nvSpPr>
        <p:spPr>
          <a:xfrm>
            <a:off x="4490350" y="2950875"/>
            <a:ext cx="15225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Data, </a:t>
            </a:r>
            <a:r>
              <a:rPr lang="en-US">
                <a:latin typeface="Calibri"/>
                <a:ea typeface="Calibri"/>
                <a:cs typeface="Calibri"/>
                <a:sym typeface="Calibri"/>
              </a:rPr>
              <a:t>when </a:t>
            </a:r>
            <a:r>
              <a:rPr b="1" lang="en-US">
                <a:latin typeface="Calibri"/>
                <a:ea typeface="Calibri"/>
                <a:cs typeface="Calibri"/>
                <a:sym typeface="Calibri"/>
              </a:rPr>
              <a:t>executing</a:t>
            </a:r>
            <a:endParaRPr b="1">
              <a:latin typeface="Consolas"/>
              <a:ea typeface="Consolas"/>
              <a:cs typeface="Consolas"/>
              <a:sym typeface="Consolas"/>
            </a:endParaRPr>
          </a:p>
        </p:txBody>
      </p:sp>
      <p:pic>
        <p:nvPicPr>
          <p:cNvPr id="301" name="Google Shape;301;p27"/>
          <p:cNvPicPr preferRelativeResize="0"/>
          <p:nvPr/>
        </p:nvPicPr>
        <p:blipFill>
          <a:blip r:embed="rId3">
            <a:alphaModFix/>
          </a:blip>
          <a:stretch>
            <a:fillRect/>
          </a:stretch>
        </p:blipFill>
        <p:spPr>
          <a:xfrm>
            <a:off x="3515775" y="4234150"/>
            <a:ext cx="924325" cy="1006875"/>
          </a:xfrm>
          <a:prstGeom prst="rect">
            <a:avLst/>
          </a:prstGeom>
          <a:noFill/>
          <a:ln>
            <a:noFill/>
          </a:ln>
        </p:spPr>
      </p:pic>
      <p:pic>
        <p:nvPicPr>
          <p:cNvPr id="302" name="Google Shape;302;p27"/>
          <p:cNvPicPr preferRelativeResize="0"/>
          <p:nvPr/>
        </p:nvPicPr>
        <p:blipFill>
          <a:blip r:embed="rId4">
            <a:alphaModFix/>
          </a:blip>
          <a:stretch>
            <a:fillRect/>
          </a:stretch>
        </p:blipFill>
        <p:spPr>
          <a:xfrm>
            <a:off x="3482450" y="2203087"/>
            <a:ext cx="937725" cy="1025650"/>
          </a:xfrm>
          <a:prstGeom prst="rect">
            <a:avLst/>
          </a:prstGeom>
          <a:noFill/>
          <a:ln>
            <a:noFill/>
          </a:ln>
        </p:spPr>
      </p:pic>
      <p:sp>
        <p:nvSpPr>
          <p:cNvPr id="303" name="Google Shape;303;p27"/>
          <p:cNvSpPr/>
          <p:nvPr/>
        </p:nvSpPr>
        <p:spPr>
          <a:xfrm rot="-5400000">
            <a:off x="3092376" y="4344325"/>
            <a:ext cx="406200" cy="684900"/>
          </a:xfrm>
          <a:prstGeom prst="upArrow">
            <a:avLst>
              <a:gd fmla="val 50000" name="adj1"/>
              <a:gd fmla="val 50000"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7"/>
          <p:cNvSpPr/>
          <p:nvPr/>
        </p:nvSpPr>
        <p:spPr>
          <a:xfrm rot="5400000">
            <a:off x="3088750" y="2360975"/>
            <a:ext cx="406200" cy="624000"/>
          </a:xfrm>
          <a:prstGeom prst="upArrow">
            <a:avLst>
              <a:gd fmla="val 50000" name="adj1"/>
              <a:gd fmla="val 50000"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
          <p:cNvSpPr/>
          <p:nvPr/>
        </p:nvSpPr>
        <p:spPr>
          <a:xfrm>
            <a:off x="3726263" y="5074475"/>
            <a:ext cx="406200" cy="462600"/>
          </a:xfrm>
          <a:prstGeom prst="upArrow">
            <a:avLst>
              <a:gd fmla="val 50000" name="adj1"/>
              <a:gd fmla="val 5000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7"/>
          <p:cNvSpPr txBox="1"/>
          <p:nvPr/>
        </p:nvSpPr>
        <p:spPr>
          <a:xfrm>
            <a:off x="3105088" y="5488500"/>
            <a:ext cx="2056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Fetching vs. Executing</a:t>
            </a:r>
            <a:endParaRPr>
              <a:latin typeface="Calibri"/>
              <a:ea typeface="Calibri"/>
              <a:cs typeface="Calibri"/>
              <a:sym typeface="Calibri"/>
            </a:endParaRPr>
          </a:p>
        </p:txBody>
      </p:sp>
      <p:sp>
        <p:nvSpPr>
          <p:cNvPr id="307" name="Google Shape;307;p27"/>
          <p:cNvSpPr txBox="1"/>
          <p:nvPr/>
        </p:nvSpPr>
        <p:spPr>
          <a:xfrm>
            <a:off x="4976050" y="4194613"/>
            <a:ext cx="19563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Instruction Address</a:t>
            </a:r>
            <a:endParaRPr sz="1700">
              <a:latin typeface="Consolas"/>
              <a:ea typeface="Consolas"/>
              <a:cs typeface="Consolas"/>
              <a:sym typeface="Consolas"/>
            </a:endParaRPr>
          </a:p>
        </p:txBody>
      </p:sp>
      <p:sp>
        <p:nvSpPr>
          <p:cNvPr id="308" name="Google Shape;308;p27"/>
          <p:cNvSpPr txBox="1"/>
          <p:nvPr/>
        </p:nvSpPr>
        <p:spPr>
          <a:xfrm>
            <a:off x="4976050" y="4810800"/>
            <a:ext cx="43824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Data Address</a:t>
            </a:r>
            <a:endParaRPr sz="1700">
              <a:latin typeface="Consolas"/>
              <a:ea typeface="Consolas"/>
              <a:cs typeface="Consolas"/>
              <a:sym typeface="Consolas"/>
            </a:endParaRPr>
          </a:p>
        </p:txBody>
      </p:sp>
      <p:sp>
        <p:nvSpPr>
          <p:cNvPr id="309" name="Google Shape;309;p27"/>
          <p:cNvSpPr txBox="1"/>
          <p:nvPr>
            <p:ph idx="1" type="body"/>
          </p:nvPr>
        </p:nvSpPr>
        <p:spPr>
          <a:xfrm>
            <a:off x="357025" y="5853600"/>
            <a:ext cx="8366100" cy="6840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Can use multiplexing to share single input/output!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61" name="Google Shape;61;p10"/>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b="1" lang="en-US">
                <a:solidFill>
                  <a:srgbClr val="4B2A85"/>
                </a:solidFill>
              </a:rPr>
              <a:t>Cornell Note-Taking Debrief</a:t>
            </a:r>
            <a:endParaRPr b="1">
              <a:solidFill>
                <a:srgbClr val="4B2A85"/>
              </a:solidFill>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Exam Preparation </a:t>
            </a:r>
            <a:endParaRPr/>
          </a:p>
          <a:p>
            <a:pPr indent="0" lvl="0" marL="9144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Building a Computer Overview</a:t>
            </a:r>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Reading Review and Q&amp;A</a:t>
            </a:r>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Hack CPU Logic</a:t>
            </a:r>
            <a:endParaRPr/>
          </a:p>
          <a:p>
            <a:pPr indent="0" lvl="0" marL="0" rtl="0" algn="l">
              <a:lnSpc>
                <a:spcPct val="100000"/>
              </a:lnSpc>
              <a:spcBef>
                <a:spcPts val="0"/>
              </a:spcBef>
              <a:spcAft>
                <a:spcPts val="0"/>
              </a:spcAft>
              <a:buSzPts val="1560"/>
              <a:buNone/>
            </a:pPr>
            <a:r>
              <a:t/>
            </a:r>
            <a:endParaRPr sz="2200">
              <a:solidFill>
                <a:srgbClr val="000000"/>
              </a:solidFill>
            </a:endParaRPr>
          </a:p>
          <a:p>
            <a:pPr indent="-243840" lvl="1" marL="800100" rtl="0" algn="l">
              <a:lnSpc>
                <a:spcPct val="100000"/>
              </a:lnSpc>
              <a:spcBef>
                <a:spcPts val="520"/>
              </a:spcBef>
              <a:spcAft>
                <a:spcPts val="0"/>
              </a:spcAft>
              <a:buSzPts val="1560"/>
              <a:buNone/>
            </a:pPr>
            <a:r>
              <a:t/>
            </a:r>
            <a:endParaRPr/>
          </a:p>
        </p:txBody>
      </p:sp>
      <p:sp>
        <p:nvSpPr>
          <p:cNvPr id="62" name="Google Shape;62;p1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8"/>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Solution 1: Fetching/Executing Separately</a:t>
            </a:r>
            <a:endParaRPr/>
          </a:p>
        </p:txBody>
      </p:sp>
      <p:sp>
        <p:nvSpPr>
          <p:cNvPr id="316" name="Google Shape;316;p28"/>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317" name="Google Shape;317;p28"/>
          <p:cNvSpPr/>
          <p:nvPr/>
        </p:nvSpPr>
        <p:spPr>
          <a:xfrm>
            <a:off x="858575" y="2341475"/>
            <a:ext cx="1956300" cy="13260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0101110011100110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1011000101010100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1110001011111100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sz="1200">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lang="en-US" sz="1200">
                <a:solidFill>
                  <a:srgbClr val="3D85C6"/>
                </a:solidFill>
                <a:latin typeface="Calibri"/>
                <a:ea typeface="Calibri"/>
                <a:cs typeface="Calibri"/>
                <a:sym typeface="Calibri"/>
              </a:rPr>
              <a:t>Instructions</a:t>
            </a:r>
            <a:endParaRPr sz="1200">
              <a:solidFill>
                <a:srgbClr val="3D85C6"/>
              </a:solidFill>
              <a:latin typeface="Calibri"/>
              <a:ea typeface="Calibri"/>
              <a:cs typeface="Calibri"/>
              <a:sym typeface="Calibri"/>
            </a:endParaRPr>
          </a:p>
        </p:txBody>
      </p:sp>
      <p:sp>
        <p:nvSpPr>
          <p:cNvPr id="318" name="Google Shape;318;p28"/>
          <p:cNvSpPr/>
          <p:nvPr/>
        </p:nvSpPr>
        <p:spPr>
          <a:xfrm>
            <a:off x="858575" y="3667475"/>
            <a:ext cx="1956300" cy="1407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1100101010010101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1100100101100111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0011001010101011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lang="en-US" sz="1200">
                <a:solidFill>
                  <a:srgbClr val="6AA84F"/>
                </a:solidFill>
                <a:latin typeface="Calibri"/>
                <a:ea typeface="Calibri"/>
                <a:cs typeface="Calibri"/>
                <a:sym typeface="Calibri"/>
              </a:rPr>
              <a:t>Data</a:t>
            </a:r>
            <a:endParaRPr sz="1200">
              <a:solidFill>
                <a:srgbClr val="6AA84F"/>
              </a:solidFill>
              <a:latin typeface="Calibri"/>
              <a:ea typeface="Calibri"/>
              <a:cs typeface="Calibri"/>
              <a:sym typeface="Calibri"/>
            </a:endParaRPr>
          </a:p>
        </p:txBody>
      </p:sp>
      <p:sp>
        <p:nvSpPr>
          <p:cNvPr id="319" name="Google Shape;319;p28"/>
          <p:cNvSpPr/>
          <p:nvPr/>
        </p:nvSpPr>
        <p:spPr>
          <a:xfrm>
            <a:off x="422325" y="2341475"/>
            <a:ext cx="436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0</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2</a:t>
            </a:r>
            <a:endParaRPr>
              <a:latin typeface="Consolas"/>
              <a:ea typeface="Consolas"/>
              <a:cs typeface="Consolas"/>
              <a:sym typeface="Consolas"/>
            </a:endParaRPr>
          </a:p>
        </p:txBody>
      </p:sp>
      <p:sp>
        <p:nvSpPr>
          <p:cNvPr id="320" name="Google Shape;320;p28"/>
          <p:cNvSpPr/>
          <p:nvPr/>
        </p:nvSpPr>
        <p:spPr>
          <a:xfrm>
            <a:off x="422325" y="3667475"/>
            <a:ext cx="538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n+1</a:t>
            </a:r>
            <a:endParaRPr>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lang="en-US">
                <a:latin typeface="Consolas"/>
                <a:ea typeface="Consolas"/>
                <a:cs typeface="Consolas"/>
                <a:sym typeface="Consolas"/>
              </a:rPr>
              <a:t>n+2</a:t>
            </a:r>
            <a:endParaRPr>
              <a:latin typeface="Consolas"/>
              <a:ea typeface="Consolas"/>
              <a:cs typeface="Consolas"/>
              <a:sym typeface="Consolas"/>
            </a:endParaRPr>
          </a:p>
        </p:txBody>
      </p:sp>
      <p:sp>
        <p:nvSpPr>
          <p:cNvPr id="321" name="Google Shape;321;p28"/>
          <p:cNvSpPr/>
          <p:nvPr/>
        </p:nvSpPr>
        <p:spPr>
          <a:xfrm rot="-5400000">
            <a:off x="4454768" y="4689175"/>
            <a:ext cx="406200" cy="609600"/>
          </a:xfrm>
          <a:prstGeom prst="up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8"/>
          <p:cNvSpPr/>
          <p:nvPr/>
        </p:nvSpPr>
        <p:spPr>
          <a:xfrm rot="5400000">
            <a:off x="5344150" y="1211750"/>
            <a:ext cx="406200" cy="2485500"/>
          </a:xfrm>
          <a:prstGeom prst="upArrow">
            <a:avLst>
              <a:gd fmla="val 50000" name="adj1"/>
              <a:gd fmla="val 5000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8"/>
          <p:cNvSpPr/>
          <p:nvPr/>
        </p:nvSpPr>
        <p:spPr>
          <a:xfrm>
            <a:off x="422325" y="1684000"/>
            <a:ext cx="2557500" cy="348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MEMORY</a:t>
            </a:r>
            <a:endParaRPr b="1" i="0" sz="2000" u="none" cap="none" strike="noStrike">
              <a:solidFill>
                <a:srgbClr val="000000"/>
              </a:solidFill>
              <a:latin typeface="Calibri"/>
              <a:ea typeface="Calibri"/>
              <a:cs typeface="Calibri"/>
              <a:sym typeface="Calibri"/>
            </a:endParaRPr>
          </a:p>
        </p:txBody>
      </p:sp>
      <p:sp>
        <p:nvSpPr>
          <p:cNvPr id="324" name="Google Shape;324;p28"/>
          <p:cNvSpPr txBox="1"/>
          <p:nvPr/>
        </p:nvSpPr>
        <p:spPr>
          <a:xfrm>
            <a:off x="2979825" y="3869050"/>
            <a:ext cx="1714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Memory Input: Address</a:t>
            </a:r>
            <a:endParaRPr>
              <a:latin typeface="Calibri"/>
              <a:ea typeface="Calibri"/>
              <a:cs typeface="Calibri"/>
              <a:sym typeface="Calibri"/>
            </a:endParaRPr>
          </a:p>
        </p:txBody>
      </p:sp>
      <p:sp>
        <p:nvSpPr>
          <p:cNvPr id="325" name="Google Shape;325;p28"/>
          <p:cNvSpPr txBox="1"/>
          <p:nvPr/>
        </p:nvSpPr>
        <p:spPr>
          <a:xfrm>
            <a:off x="3038125" y="1892250"/>
            <a:ext cx="1714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Memory Output: Data</a:t>
            </a:r>
            <a:endParaRPr>
              <a:latin typeface="Calibri"/>
              <a:ea typeface="Calibri"/>
              <a:cs typeface="Calibri"/>
              <a:sym typeface="Calibri"/>
            </a:endParaRPr>
          </a:p>
        </p:txBody>
      </p:sp>
      <p:sp>
        <p:nvSpPr>
          <p:cNvPr id="326" name="Google Shape;326;p28"/>
          <p:cNvSpPr txBox="1"/>
          <p:nvPr/>
        </p:nvSpPr>
        <p:spPr>
          <a:xfrm>
            <a:off x="4440100" y="1646600"/>
            <a:ext cx="12543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Instruction, </a:t>
            </a:r>
            <a:r>
              <a:rPr lang="en-US">
                <a:latin typeface="Calibri"/>
                <a:ea typeface="Calibri"/>
                <a:cs typeface="Calibri"/>
                <a:sym typeface="Calibri"/>
              </a:rPr>
              <a:t>when </a:t>
            </a:r>
            <a:r>
              <a:rPr b="1" lang="en-US">
                <a:latin typeface="Calibri"/>
                <a:ea typeface="Calibri"/>
                <a:cs typeface="Calibri"/>
                <a:sym typeface="Calibri"/>
              </a:rPr>
              <a:t>fetching</a:t>
            </a:r>
            <a:endParaRPr b="1">
              <a:latin typeface="Consolas"/>
              <a:ea typeface="Consolas"/>
              <a:cs typeface="Consolas"/>
              <a:sym typeface="Consolas"/>
            </a:endParaRPr>
          </a:p>
        </p:txBody>
      </p:sp>
      <p:sp>
        <p:nvSpPr>
          <p:cNvPr id="327" name="Google Shape;327;p28"/>
          <p:cNvSpPr/>
          <p:nvPr/>
        </p:nvSpPr>
        <p:spPr>
          <a:xfrm rot="-5400000">
            <a:off x="4454768" y="4132450"/>
            <a:ext cx="406200" cy="609600"/>
          </a:xfrm>
          <a:prstGeom prst="up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8"/>
          <p:cNvSpPr/>
          <p:nvPr/>
        </p:nvSpPr>
        <p:spPr>
          <a:xfrm rot="5400000">
            <a:off x="4862675" y="2162300"/>
            <a:ext cx="406200" cy="1522500"/>
          </a:xfrm>
          <a:prstGeom prst="upArrow">
            <a:avLst>
              <a:gd fmla="val 50000" name="adj1"/>
              <a:gd fmla="val 50000" name="adj2"/>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8"/>
          <p:cNvSpPr txBox="1"/>
          <p:nvPr/>
        </p:nvSpPr>
        <p:spPr>
          <a:xfrm>
            <a:off x="4490350" y="2950875"/>
            <a:ext cx="15225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Data, </a:t>
            </a:r>
            <a:r>
              <a:rPr lang="en-US">
                <a:latin typeface="Calibri"/>
                <a:ea typeface="Calibri"/>
                <a:cs typeface="Calibri"/>
                <a:sym typeface="Calibri"/>
              </a:rPr>
              <a:t>when </a:t>
            </a:r>
            <a:r>
              <a:rPr b="1" lang="en-US">
                <a:latin typeface="Calibri"/>
                <a:ea typeface="Calibri"/>
                <a:cs typeface="Calibri"/>
                <a:sym typeface="Calibri"/>
              </a:rPr>
              <a:t>executing</a:t>
            </a:r>
            <a:endParaRPr b="1">
              <a:latin typeface="Consolas"/>
              <a:ea typeface="Consolas"/>
              <a:cs typeface="Consolas"/>
              <a:sym typeface="Consolas"/>
            </a:endParaRPr>
          </a:p>
        </p:txBody>
      </p:sp>
      <p:pic>
        <p:nvPicPr>
          <p:cNvPr id="330" name="Google Shape;330;p28"/>
          <p:cNvPicPr preferRelativeResize="0"/>
          <p:nvPr/>
        </p:nvPicPr>
        <p:blipFill>
          <a:blip r:embed="rId3">
            <a:alphaModFix/>
          </a:blip>
          <a:stretch>
            <a:fillRect/>
          </a:stretch>
        </p:blipFill>
        <p:spPr>
          <a:xfrm>
            <a:off x="3515775" y="4234150"/>
            <a:ext cx="924325" cy="1006875"/>
          </a:xfrm>
          <a:prstGeom prst="rect">
            <a:avLst/>
          </a:prstGeom>
          <a:noFill/>
          <a:ln>
            <a:noFill/>
          </a:ln>
        </p:spPr>
      </p:pic>
      <p:pic>
        <p:nvPicPr>
          <p:cNvPr id="331" name="Google Shape;331;p28"/>
          <p:cNvPicPr preferRelativeResize="0"/>
          <p:nvPr/>
        </p:nvPicPr>
        <p:blipFill>
          <a:blip r:embed="rId4">
            <a:alphaModFix/>
          </a:blip>
          <a:stretch>
            <a:fillRect/>
          </a:stretch>
        </p:blipFill>
        <p:spPr>
          <a:xfrm>
            <a:off x="3482450" y="2203087"/>
            <a:ext cx="937725" cy="1025650"/>
          </a:xfrm>
          <a:prstGeom prst="rect">
            <a:avLst/>
          </a:prstGeom>
          <a:noFill/>
          <a:ln>
            <a:noFill/>
          </a:ln>
        </p:spPr>
      </p:pic>
      <p:sp>
        <p:nvSpPr>
          <p:cNvPr id="332" name="Google Shape;332;p28"/>
          <p:cNvSpPr/>
          <p:nvPr/>
        </p:nvSpPr>
        <p:spPr>
          <a:xfrm rot="-5400000">
            <a:off x="3092376" y="4344325"/>
            <a:ext cx="406200" cy="684900"/>
          </a:xfrm>
          <a:prstGeom prst="upArrow">
            <a:avLst>
              <a:gd fmla="val 50000" name="adj1"/>
              <a:gd fmla="val 50000"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8"/>
          <p:cNvSpPr/>
          <p:nvPr/>
        </p:nvSpPr>
        <p:spPr>
          <a:xfrm rot="5400000">
            <a:off x="3088750" y="2360975"/>
            <a:ext cx="406200" cy="624000"/>
          </a:xfrm>
          <a:prstGeom prst="upArrow">
            <a:avLst>
              <a:gd fmla="val 50000" name="adj1"/>
              <a:gd fmla="val 50000"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8"/>
          <p:cNvSpPr/>
          <p:nvPr/>
        </p:nvSpPr>
        <p:spPr>
          <a:xfrm>
            <a:off x="3726263" y="5074475"/>
            <a:ext cx="406200" cy="462600"/>
          </a:xfrm>
          <a:prstGeom prst="upArrow">
            <a:avLst>
              <a:gd fmla="val 50000" name="adj1"/>
              <a:gd fmla="val 5000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8"/>
          <p:cNvSpPr txBox="1"/>
          <p:nvPr/>
        </p:nvSpPr>
        <p:spPr>
          <a:xfrm>
            <a:off x="4976050" y="4194613"/>
            <a:ext cx="19563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Instruction Address</a:t>
            </a:r>
            <a:endParaRPr sz="1700">
              <a:latin typeface="Consolas"/>
              <a:ea typeface="Consolas"/>
              <a:cs typeface="Consolas"/>
              <a:sym typeface="Consolas"/>
            </a:endParaRPr>
          </a:p>
        </p:txBody>
      </p:sp>
      <p:sp>
        <p:nvSpPr>
          <p:cNvPr id="336" name="Google Shape;336;p28"/>
          <p:cNvSpPr txBox="1"/>
          <p:nvPr/>
        </p:nvSpPr>
        <p:spPr>
          <a:xfrm>
            <a:off x="4976050" y="4810800"/>
            <a:ext cx="43824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Data Address</a:t>
            </a:r>
            <a:endParaRPr sz="1700">
              <a:latin typeface="Consolas"/>
              <a:ea typeface="Consolas"/>
              <a:cs typeface="Consolas"/>
              <a:sym typeface="Consolas"/>
            </a:endParaRPr>
          </a:p>
        </p:txBody>
      </p:sp>
      <p:sp>
        <p:nvSpPr>
          <p:cNvPr id="337" name="Google Shape;337;p28"/>
          <p:cNvSpPr/>
          <p:nvPr/>
        </p:nvSpPr>
        <p:spPr>
          <a:xfrm rot="-5400000">
            <a:off x="6712276" y="4498200"/>
            <a:ext cx="406200" cy="1031400"/>
          </a:xfrm>
          <a:prstGeom prst="up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8"/>
          <p:cNvSpPr/>
          <p:nvPr/>
        </p:nvSpPr>
        <p:spPr>
          <a:xfrm rot="10800000">
            <a:off x="7141575" y="2720450"/>
            <a:ext cx="406200" cy="2399400"/>
          </a:xfrm>
          <a:prstGeom prst="upArrow">
            <a:avLst>
              <a:gd fmla="val 50000" name="adj1"/>
              <a:gd fmla="val 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8"/>
          <p:cNvSpPr txBox="1"/>
          <p:nvPr/>
        </p:nvSpPr>
        <p:spPr>
          <a:xfrm>
            <a:off x="3105088" y="5488500"/>
            <a:ext cx="2056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Fetching vs. Executing</a:t>
            </a:r>
            <a:endParaRPr>
              <a:latin typeface="Calibri"/>
              <a:ea typeface="Calibri"/>
              <a:cs typeface="Calibri"/>
              <a:sym typeface="Calibri"/>
            </a:endParaRPr>
          </a:p>
        </p:txBody>
      </p:sp>
      <p:sp>
        <p:nvSpPr>
          <p:cNvPr id="340" name="Google Shape;340;p28"/>
          <p:cNvSpPr/>
          <p:nvPr/>
        </p:nvSpPr>
        <p:spPr>
          <a:xfrm rot="10800000">
            <a:off x="7026875" y="1684000"/>
            <a:ext cx="406200" cy="462600"/>
          </a:xfrm>
          <a:prstGeom prst="upArrow">
            <a:avLst>
              <a:gd fmla="val 50000" name="adj1"/>
              <a:gd fmla="val 5000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8"/>
          <p:cNvSpPr txBox="1"/>
          <p:nvPr/>
        </p:nvSpPr>
        <p:spPr>
          <a:xfrm>
            <a:off x="6399663" y="1376500"/>
            <a:ext cx="2056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Fetching vs. Executing</a:t>
            </a:r>
            <a:endParaRPr>
              <a:latin typeface="Calibri"/>
              <a:ea typeface="Calibri"/>
              <a:cs typeface="Calibri"/>
              <a:sym typeface="Calibri"/>
            </a:endParaRPr>
          </a:p>
        </p:txBody>
      </p:sp>
      <p:pic>
        <p:nvPicPr>
          <p:cNvPr id="342" name="Google Shape;342;p28"/>
          <p:cNvPicPr preferRelativeResize="0"/>
          <p:nvPr/>
        </p:nvPicPr>
        <p:blipFill>
          <a:blip r:embed="rId5">
            <a:alphaModFix/>
          </a:blip>
          <a:stretch>
            <a:fillRect/>
          </a:stretch>
        </p:blipFill>
        <p:spPr>
          <a:xfrm>
            <a:off x="6728775" y="2103331"/>
            <a:ext cx="1727400" cy="702343"/>
          </a:xfrm>
          <a:prstGeom prst="rect">
            <a:avLst/>
          </a:prstGeom>
          <a:noFill/>
          <a:ln>
            <a:noFill/>
          </a:ln>
        </p:spPr>
      </p:pic>
      <p:sp>
        <p:nvSpPr>
          <p:cNvPr id="343" name="Google Shape;343;p28"/>
          <p:cNvSpPr txBox="1"/>
          <p:nvPr>
            <p:ph idx="1" type="body"/>
          </p:nvPr>
        </p:nvSpPr>
        <p:spPr>
          <a:xfrm>
            <a:off x="396875" y="5871375"/>
            <a:ext cx="8366100" cy="4626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Need to store fetched instruction so it’s available during execution phase.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9"/>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Solution 2: Separate Memory Units</a:t>
            </a:r>
            <a:endParaRPr/>
          </a:p>
        </p:txBody>
      </p:sp>
      <p:sp>
        <p:nvSpPr>
          <p:cNvPr id="350" name="Google Shape;350;p29"/>
          <p:cNvSpPr txBox="1"/>
          <p:nvPr>
            <p:ph idx="1" type="body"/>
          </p:nvPr>
        </p:nvSpPr>
        <p:spPr>
          <a:xfrm>
            <a:off x="396875" y="1362075"/>
            <a:ext cx="8366100" cy="4971900"/>
          </a:xfrm>
          <a:prstGeom prst="rect">
            <a:avLst/>
          </a:prstGeom>
        </p:spPr>
        <p:txBody>
          <a:bodyPr anchorCtr="0" anchor="t" bIns="45700" lIns="91425" spcFirstLastPara="1" rIns="91425" wrap="square" tIns="45700">
            <a:normAutofit lnSpcReduction="20000"/>
          </a:bodyPr>
          <a:lstStyle/>
          <a:p>
            <a:pPr indent="-327660" lvl="0" marL="457200" rtl="0" algn="l">
              <a:spcBef>
                <a:spcPts val="520"/>
              </a:spcBef>
              <a:spcAft>
                <a:spcPts val="0"/>
              </a:spcAft>
              <a:buSzPts val="1560"/>
              <a:buChar char="●"/>
            </a:pPr>
            <a:r>
              <a:rPr lang="en-US"/>
              <a:t>Separate instruction memory and data memory into two different chips</a:t>
            </a:r>
            <a:endParaRPr/>
          </a:p>
          <a:p>
            <a:pPr indent="-382269" lvl="1" marL="914400" rtl="0" algn="l">
              <a:spcBef>
                <a:spcPts val="0"/>
              </a:spcBef>
              <a:spcAft>
                <a:spcPts val="0"/>
              </a:spcAft>
              <a:buSzPts val="2420"/>
              <a:buChar char="○"/>
            </a:pPr>
            <a:r>
              <a:rPr lang="en-US"/>
              <a:t>Each can be independently addressed, read from, written to</a:t>
            </a:r>
            <a:endParaRPr/>
          </a:p>
          <a:p>
            <a:pPr indent="0" lvl="0" marL="914400" rtl="0" algn="l">
              <a:spcBef>
                <a:spcPts val="520"/>
              </a:spcBef>
              <a:spcAft>
                <a:spcPts val="0"/>
              </a:spcAft>
              <a:buNone/>
            </a:pPr>
            <a:r>
              <a:t/>
            </a:r>
            <a:endParaRPr/>
          </a:p>
          <a:p>
            <a:pPr indent="-327660" lvl="0" marL="457200" rtl="0" algn="l">
              <a:spcBef>
                <a:spcPts val="520"/>
              </a:spcBef>
              <a:spcAft>
                <a:spcPts val="0"/>
              </a:spcAft>
              <a:buSzPts val="1560"/>
              <a:buChar char="●"/>
            </a:pPr>
            <a:r>
              <a:rPr lang="en-US"/>
              <a:t>This is what we will do in Project 5!</a:t>
            </a:r>
            <a:endParaRPr/>
          </a:p>
          <a:p>
            <a:pPr indent="-382269" lvl="1" marL="914400" rtl="0" algn="l">
              <a:spcBef>
                <a:spcPts val="0"/>
              </a:spcBef>
              <a:spcAft>
                <a:spcPts val="0"/>
              </a:spcAft>
              <a:buSzPts val="2420"/>
              <a:buChar char="○"/>
            </a:pPr>
            <a:r>
              <a:rPr lang="en-US"/>
              <a:t>See Chapter 5 for more detail on design</a:t>
            </a:r>
            <a:endParaRPr/>
          </a:p>
          <a:p>
            <a:pPr indent="0" lvl="0" marL="0" rtl="0" algn="l">
              <a:spcBef>
                <a:spcPts val="520"/>
              </a:spcBef>
              <a:spcAft>
                <a:spcPts val="0"/>
              </a:spcAft>
              <a:buNone/>
            </a:pPr>
            <a:r>
              <a:t/>
            </a:r>
            <a:endParaRPr/>
          </a:p>
          <a:p>
            <a:pPr indent="-327660" lvl="0" marL="457200" rtl="0" algn="l">
              <a:spcBef>
                <a:spcPts val="520"/>
              </a:spcBef>
              <a:spcAft>
                <a:spcPts val="0"/>
              </a:spcAft>
              <a:buSzPts val="1560"/>
              <a:buChar char="●"/>
            </a:pPr>
            <a:r>
              <a:rPr lang="en-US"/>
              <a:t>Pros:</a:t>
            </a:r>
            <a:endParaRPr/>
          </a:p>
          <a:p>
            <a:pPr indent="-382269" lvl="1" marL="914400" rtl="0" algn="l">
              <a:spcBef>
                <a:spcPts val="0"/>
              </a:spcBef>
              <a:spcAft>
                <a:spcPts val="0"/>
              </a:spcAft>
              <a:buSzPts val="2420"/>
              <a:buChar char="○"/>
            </a:pPr>
            <a:r>
              <a:rPr lang="en-US"/>
              <a:t>Simpler to implement</a:t>
            </a:r>
            <a:endParaRPr/>
          </a:p>
          <a:p>
            <a:pPr indent="0" lvl="0" marL="0" rtl="0" algn="l">
              <a:spcBef>
                <a:spcPts val="520"/>
              </a:spcBef>
              <a:spcAft>
                <a:spcPts val="0"/>
              </a:spcAft>
              <a:buNone/>
            </a:pPr>
            <a:r>
              <a:t/>
            </a:r>
            <a:endParaRPr/>
          </a:p>
          <a:p>
            <a:pPr indent="-327660" lvl="0" marL="457200" rtl="0" algn="l">
              <a:spcBef>
                <a:spcPts val="520"/>
              </a:spcBef>
              <a:spcAft>
                <a:spcPts val="0"/>
              </a:spcAft>
              <a:buSzPts val="1560"/>
              <a:buChar char="●"/>
            </a:pPr>
            <a:r>
              <a:rPr lang="en-US"/>
              <a:t>Cons:</a:t>
            </a:r>
            <a:endParaRPr/>
          </a:p>
          <a:p>
            <a:pPr indent="-382269" lvl="1" marL="914400" rtl="0" algn="l">
              <a:spcBef>
                <a:spcPts val="0"/>
              </a:spcBef>
              <a:spcAft>
                <a:spcPts val="0"/>
              </a:spcAft>
              <a:buSzPts val="2420"/>
              <a:buChar char="○"/>
            </a:pPr>
            <a:r>
              <a:rPr lang="en-US"/>
              <a:t>Fixed size of each partition, rather than flexible storage</a:t>
            </a:r>
            <a:endParaRPr/>
          </a:p>
          <a:p>
            <a:pPr indent="-382269" lvl="1" marL="914400" rtl="0" algn="l">
              <a:spcBef>
                <a:spcPts val="0"/>
              </a:spcBef>
              <a:spcAft>
                <a:spcPts val="0"/>
              </a:spcAft>
              <a:buSzPts val="2420"/>
              <a:buChar char="○"/>
            </a:pPr>
            <a:r>
              <a:rPr lang="en-US"/>
              <a:t>Two chips → redundant circuitry</a:t>
            </a:r>
            <a:endParaRPr/>
          </a:p>
        </p:txBody>
      </p:sp>
      <p:sp>
        <p:nvSpPr>
          <p:cNvPr id="351" name="Google Shape;351;p29"/>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357" name="Google Shape;357;p30"/>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Cornell Note-Taking Debrief</a:t>
            </a:r>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Exam Preparation </a:t>
            </a:r>
            <a:endParaRPr/>
          </a:p>
          <a:p>
            <a:pPr indent="0" lvl="0" marL="9144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Building a Computer Overview</a:t>
            </a:r>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b="1" lang="en-US">
                <a:solidFill>
                  <a:srgbClr val="4B2A85"/>
                </a:solidFill>
              </a:rPr>
              <a:t>Reading Review and Q&amp;A</a:t>
            </a:r>
            <a:endParaRPr b="1">
              <a:solidFill>
                <a:srgbClr val="4B2A85"/>
              </a:solidFill>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Hack CPU Logic</a:t>
            </a:r>
            <a:endParaRPr/>
          </a:p>
          <a:p>
            <a:pPr indent="0" lvl="0" marL="0" rtl="0" algn="l">
              <a:lnSpc>
                <a:spcPct val="100000"/>
              </a:lnSpc>
              <a:spcBef>
                <a:spcPts val="0"/>
              </a:spcBef>
              <a:spcAft>
                <a:spcPts val="0"/>
              </a:spcAft>
              <a:buSzPts val="1560"/>
              <a:buNone/>
            </a:pPr>
            <a:r>
              <a:t/>
            </a:r>
            <a:endParaRPr sz="2200">
              <a:solidFill>
                <a:srgbClr val="000000"/>
              </a:solidFill>
            </a:endParaRPr>
          </a:p>
          <a:p>
            <a:pPr indent="-243840" lvl="1" marL="800100" rtl="0" algn="l">
              <a:lnSpc>
                <a:spcPct val="100000"/>
              </a:lnSpc>
              <a:spcBef>
                <a:spcPts val="520"/>
              </a:spcBef>
              <a:spcAft>
                <a:spcPts val="0"/>
              </a:spcAft>
              <a:buSzPts val="1560"/>
              <a:buNone/>
            </a:pPr>
            <a:r>
              <a:t/>
            </a:r>
            <a:endParaRPr/>
          </a:p>
        </p:txBody>
      </p:sp>
      <p:sp>
        <p:nvSpPr>
          <p:cNvPr id="358" name="Google Shape;358;p3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1"/>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Implementation</a:t>
            </a:r>
            <a:endParaRPr/>
          </a:p>
        </p:txBody>
      </p:sp>
      <p:sp>
        <p:nvSpPr>
          <p:cNvPr id="365" name="Google Shape;365;p31"/>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Need to be able to provide the functionality our assembly language specifies</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A-instructions</a:t>
            </a:r>
            <a:endParaRPr/>
          </a:p>
          <a:p>
            <a:pPr indent="-382269" lvl="1" marL="914400" rtl="0" algn="l">
              <a:spcBef>
                <a:spcPts val="0"/>
              </a:spcBef>
              <a:spcAft>
                <a:spcPts val="0"/>
              </a:spcAft>
              <a:buSzPts val="2420"/>
              <a:buChar char="○"/>
            </a:pPr>
            <a:r>
              <a:rPr lang="en-US"/>
              <a:t>Need to be able to load values into the A-Register</a:t>
            </a:r>
            <a:endParaRPr/>
          </a:p>
          <a:p>
            <a:pPr indent="-327660" lvl="0" marL="457200" rtl="0" algn="l">
              <a:spcBef>
                <a:spcPts val="0"/>
              </a:spcBef>
              <a:spcAft>
                <a:spcPts val="0"/>
              </a:spcAft>
              <a:buSzPts val="1560"/>
              <a:buChar char="●"/>
            </a:pPr>
            <a:r>
              <a:rPr lang="en-US"/>
              <a:t>C-instructions</a:t>
            </a:r>
            <a:endParaRPr/>
          </a:p>
          <a:p>
            <a:pPr indent="-382269" lvl="1" marL="914400" rtl="0" algn="l">
              <a:spcBef>
                <a:spcPts val="0"/>
              </a:spcBef>
              <a:spcAft>
                <a:spcPts val="0"/>
              </a:spcAft>
              <a:buSzPts val="2420"/>
              <a:buChar char="○"/>
            </a:pPr>
            <a:r>
              <a:rPr lang="en-US"/>
              <a:t>Need to perform </a:t>
            </a:r>
            <a:r>
              <a:rPr lang="en-US"/>
              <a:t>different computations w/varying inputs</a:t>
            </a:r>
            <a:endParaRPr/>
          </a:p>
          <a:p>
            <a:pPr indent="-382269" lvl="1" marL="914400" rtl="0" algn="l">
              <a:spcBef>
                <a:spcPts val="0"/>
              </a:spcBef>
              <a:spcAft>
                <a:spcPts val="0"/>
              </a:spcAft>
              <a:buSzPts val="2420"/>
              <a:buChar char="○"/>
            </a:pPr>
            <a:r>
              <a:rPr lang="en-US"/>
              <a:t>Need to be able to store the results in different destinations</a:t>
            </a:r>
            <a:endParaRPr/>
          </a:p>
          <a:p>
            <a:pPr indent="-327660" lvl="0" marL="457200" rtl="0" algn="l">
              <a:spcBef>
                <a:spcPts val="0"/>
              </a:spcBef>
              <a:spcAft>
                <a:spcPts val="0"/>
              </a:spcAft>
              <a:buSzPts val="1560"/>
              <a:buChar char="●"/>
            </a:pPr>
            <a:r>
              <a:rPr lang="en-US"/>
              <a:t>Flow Control</a:t>
            </a:r>
            <a:endParaRPr/>
          </a:p>
          <a:p>
            <a:pPr indent="-382269" lvl="1" marL="914400" rtl="0" algn="l">
              <a:spcBef>
                <a:spcPts val="0"/>
              </a:spcBef>
              <a:spcAft>
                <a:spcPts val="0"/>
              </a:spcAft>
              <a:buSzPts val="2420"/>
              <a:buChar char="○"/>
            </a:pPr>
            <a:r>
              <a:rPr lang="en-US"/>
              <a:t>Need to keep track of our current instruction address and know what address to execute next</a:t>
            </a:r>
            <a:endParaRPr/>
          </a:p>
        </p:txBody>
      </p:sp>
      <p:sp>
        <p:nvSpPr>
          <p:cNvPr id="366" name="Google Shape;366;p31"/>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2"/>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Implementation</a:t>
            </a:r>
            <a:endParaRPr/>
          </a:p>
        </p:txBody>
      </p:sp>
      <p:sp>
        <p:nvSpPr>
          <p:cNvPr id="373" name="Google Shape;373;p32"/>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Only 4 main components needed!</a:t>
            </a:r>
            <a:endParaRPr/>
          </a:p>
          <a:p>
            <a:pPr indent="-382269" lvl="1" marL="914400" rtl="0" algn="l">
              <a:spcBef>
                <a:spcPts val="0"/>
              </a:spcBef>
              <a:spcAft>
                <a:spcPts val="0"/>
              </a:spcAft>
              <a:buSzPts val="2420"/>
              <a:buChar char="○"/>
            </a:pPr>
            <a:r>
              <a:rPr lang="en-US"/>
              <a:t>ALU</a:t>
            </a:r>
            <a:endParaRPr/>
          </a:p>
          <a:p>
            <a:pPr indent="-382269" lvl="1" marL="914400" rtl="0" algn="l">
              <a:spcBef>
                <a:spcPts val="0"/>
              </a:spcBef>
              <a:spcAft>
                <a:spcPts val="0"/>
              </a:spcAft>
              <a:buSzPts val="2420"/>
              <a:buChar char="○"/>
            </a:pPr>
            <a:r>
              <a:rPr lang="en-US"/>
              <a:t>PC</a:t>
            </a:r>
            <a:endParaRPr/>
          </a:p>
          <a:p>
            <a:pPr indent="-382269" lvl="1" marL="914400" rtl="0" algn="l">
              <a:spcBef>
                <a:spcPts val="0"/>
              </a:spcBef>
              <a:spcAft>
                <a:spcPts val="0"/>
              </a:spcAft>
              <a:buSzPts val="2420"/>
              <a:buChar char="○"/>
            </a:pPr>
            <a:r>
              <a:rPr lang="en-US"/>
              <a:t>Registers (x2) for A and D</a:t>
            </a:r>
            <a:endParaRPr/>
          </a:p>
          <a:p>
            <a:pPr indent="-320039" lvl="2" marL="1371600" rtl="0" algn="l">
              <a:spcBef>
                <a:spcPts val="0"/>
              </a:spcBef>
              <a:spcAft>
                <a:spcPts val="0"/>
              </a:spcAft>
              <a:buSzPts val="1440"/>
              <a:buChar char="■"/>
            </a:pPr>
            <a:r>
              <a:rPr lang="en-US"/>
              <a:t>For testing &amp; debugging reasons, you’ll use built-in ARegister.hdl and DRegister.hdl instead.</a:t>
            </a:r>
            <a:endParaRPr/>
          </a:p>
          <a:p>
            <a:pPr indent="0" lvl="0" marL="0" rtl="0" algn="l">
              <a:spcBef>
                <a:spcPts val="520"/>
              </a:spcBef>
              <a:spcAft>
                <a:spcPts val="0"/>
              </a:spcAft>
              <a:buNone/>
            </a:pPr>
            <a:r>
              <a:t/>
            </a:r>
            <a:endParaRPr/>
          </a:p>
          <a:p>
            <a:pPr indent="-327660" lvl="0" marL="457200" rtl="0" algn="l">
              <a:spcBef>
                <a:spcPts val="520"/>
              </a:spcBef>
              <a:spcAft>
                <a:spcPts val="0"/>
              </a:spcAft>
              <a:buSzPts val="1560"/>
              <a:buChar char="●"/>
            </a:pPr>
            <a:r>
              <a:rPr lang="en-US"/>
              <a:t>Tricky Part: All the control logic</a:t>
            </a:r>
            <a:endParaRPr/>
          </a:p>
          <a:p>
            <a:pPr indent="-382269" lvl="1" marL="914400" rtl="0" algn="l">
              <a:spcBef>
                <a:spcPts val="0"/>
              </a:spcBef>
              <a:spcAft>
                <a:spcPts val="0"/>
              </a:spcAft>
              <a:buSzPts val="2420"/>
              <a:buChar char="○"/>
            </a:pPr>
            <a:r>
              <a:rPr lang="en-US"/>
              <a:t>We’ll recommend an overall flow of data</a:t>
            </a:r>
            <a:endParaRPr/>
          </a:p>
          <a:p>
            <a:pPr indent="-382269" lvl="1" marL="914400" rtl="0" algn="l">
              <a:spcBef>
                <a:spcPts val="0"/>
              </a:spcBef>
              <a:spcAft>
                <a:spcPts val="0"/>
              </a:spcAft>
              <a:buSzPts val="2420"/>
              <a:buChar char="○"/>
            </a:pPr>
            <a:r>
              <a:rPr lang="en-US"/>
              <a:t>Your task: to design and implement proper control logic</a:t>
            </a:r>
            <a:endParaRPr/>
          </a:p>
        </p:txBody>
      </p:sp>
      <p:sp>
        <p:nvSpPr>
          <p:cNvPr id="374" name="Google Shape;374;p32"/>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3"/>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Design</a:t>
            </a:r>
            <a:endParaRPr/>
          </a:p>
        </p:txBody>
      </p:sp>
      <p:sp>
        <p:nvSpPr>
          <p:cNvPr id="381" name="Google Shape;381;p33"/>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descr="Diagram of the Hack CPU design from a high level. &#10;&#10;The main component is the ALU. The output of the ALU is used for the outM output of the CPU, and also rerouted to a few places within the CPU (details to follow). The first input to the ALU is the output of the D Register. The input to the D Register is the previous output from the ALU, and there is some control logic that needs to be implemented to determine when to load the D Register. The other input to the ALU is either the output from the A register, or the inM input, which represents a value being read from memory. The choice between these two possibilities is made by a Mux16, whose select logic needs to be implemented.&#10;&#10;The input to the A Register is either the instruction bits or the previous ALU output, again with this choice being made by a Mux16 and the select logic needing to be implemented.&#10;&#10;The output for addressM is the same as the output of the A register.&#10;&#10;The output for writeM or whether or not we should write to memory is control logic you will implement in project 5.&#10;&#10;Finally, there a program counter chip is used to determine the PC output for the CPU. The program counter's input is the output from the A Register, and the program counter is fed the reset bit from the CPU's inputs. There is control logic that needs to be implemented to determine when we should increment the current address or load a new address." id="382" name="Google Shape;382;p33" title="Diagram of the Hack CPU design from a high level"/>
          <p:cNvPicPr preferRelativeResize="0"/>
          <p:nvPr/>
        </p:nvPicPr>
        <p:blipFill>
          <a:blip r:embed="rId3">
            <a:alphaModFix/>
          </a:blip>
          <a:stretch>
            <a:fillRect/>
          </a:stretch>
        </p:blipFill>
        <p:spPr>
          <a:xfrm>
            <a:off x="381000" y="1421253"/>
            <a:ext cx="8382000" cy="4438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4"/>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A-Instruction Design</a:t>
            </a:r>
            <a:endParaRPr/>
          </a:p>
        </p:txBody>
      </p:sp>
      <p:sp>
        <p:nvSpPr>
          <p:cNvPr id="389" name="Google Shape;389;p34"/>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Need to load value of instruction into the A-register</a:t>
            </a:r>
            <a:endParaRPr/>
          </a:p>
          <a:p>
            <a:pPr indent="-382269" lvl="1" marL="914400" rtl="0" algn="l">
              <a:spcBef>
                <a:spcPts val="0"/>
              </a:spcBef>
              <a:spcAft>
                <a:spcPts val="0"/>
              </a:spcAft>
              <a:buSzPts val="2420"/>
              <a:buChar char="○"/>
            </a:pPr>
            <a:r>
              <a:rPr lang="en-US"/>
              <a:t>Corresponds to our @value syntax</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Possible solution: setup A-register w/instruction as input</a:t>
            </a:r>
            <a:endParaRPr/>
          </a:p>
          <a:p>
            <a:pPr indent="-382269" lvl="1" marL="914400" rtl="0" algn="l">
              <a:spcBef>
                <a:spcPts val="0"/>
              </a:spcBef>
              <a:spcAft>
                <a:spcPts val="0"/>
              </a:spcAft>
              <a:buSzPts val="2420"/>
              <a:buChar char="○"/>
            </a:pPr>
            <a:r>
              <a:rPr lang="en-US"/>
              <a:t>Problem: sometimes need to store a computation result in the A-register (e.g. A = D + 1)</a:t>
            </a:r>
            <a:endParaRPr/>
          </a:p>
          <a:p>
            <a:pPr indent="0" lvl="0" marL="914400" rtl="0" algn="l">
              <a:spcBef>
                <a:spcPts val="520"/>
              </a:spcBef>
              <a:spcAft>
                <a:spcPts val="0"/>
              </a:spcAft>
              <a:buNone/>
            </a:pPr>
            <a:r>
              <a:t/>
            </a:r>
            <a:endParaRPr/>
          </a:p>
          <a:p>
            <a:pPr indent="-327660" lvl="0" marL="457200" rtl="0" algn="l">
              <a:spcBef>
                <a:spcPts val="520"/>
              </a:spcBef>
              <a:spcAft>
                <a:spcPts val="0"/>
              </a:spcAft>
              <a:buSzPts val="1560"/>
              <a:buChar char="●"/>
            </a:pPr>
            <a:r>
              <a:rPr lang="en-US"/>
              <a:t>Solution: use a mux to choose either the instruction value or the previous ALU output as the A-register input</a:t>
            </a:r>
            <a:endParaRPr/>
          </a:p>
          <a:p>
            <a:pPr indent="-382269" lvl="1" marL="914400" rtl="0" algn="l">
              <a:spcBef>
                <a:spcPts val="0"/>
              </a:spcBef>
              <a:spcAft>
                <a:spcPts val="0"/>
              </a:spcAft>
              <a:buSzPts val="2420"/>
              <a:buChar char="○"/>
            </a:pPr>
            <a:r>
              <a:rPr lang="en-US"/>
              <a:t>Still need logic to determine if the A-regiseter should be loaded</a:t>
            </a:r>
            <a:endParaRPr/>
          </a:p>
        </p:txBody>
      </p:sp>
      <p:sp>
        <p:nvSpPr>
          <p:cNvPr id="390" name="Google Shape;390;p34"/>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5"/>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a:t>
            </a:r>
            <a:r>
              <a:rPr lang="en-US"/>
              <a:t> Design: A-instructions</a:t>
            </a:r>
            <a:endParaRPr/>
          </a:p>
        </p:txBody>
      </p:sp>
      <p:sp>
        <p:nvSpPr>
          <p:cNvPr id="397" name="Google Shape;397;p35"/>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Diagram of the Hack CPU design from a high level. &#10;&#10;The main component is the ALU. The output of the ALU is used for the outM output of the CPU, and also rerouted to a few places within the CPU (details to follow). The first input to the ALU is the output of the D Register. The input to the D Register is the previous output from the ALU, and there is some control logic that needs to be implemented to determine when to load the D Register. The other input to the ALU is either the output from the A register, or the inM input, which represents a value being read from memory. The choice between these two possibilities is made by a Mux16, whose select logic needs to be implemented.&#10;&#10;The input to the A Register is either the instruction bits or the previous ALU output, again with this choice being made by a Mux16 and the select logic needing to be implemented.&#10;&#10;The output for addressM is the same as the output of the A register.&#10;&#10;The output for writeM or whether or not we should write to memory is control logic you will implement in project 5.&#10;&#10;Finally, there a program counter chip is used to determine the PC output for the CPU. The program counter's input is the output from the A Register, and the program counter is fed the reset bit from the CPU's inputs. There is control logic that needs to be implemented to determine when we should increment the current address or load a new address." id="398" name="Google Shape;398;p35" title="Diagram of the Hack CPU design from a high level"/>
          <p:cNvPicPr preferRelativeResize="0"/>
          <p:nvPr/>
        </p:nvPicPr>
        <p:blipFill>
          <a:blip r:embed="rId3">
            <a:alphaModFix/>
          </a:blip>
          <a:stretch>
            <a:fillRect/>
          </a:stretch>
        </p:blipFill>
        <p:spPr>
          <a:xfrm>
            <a:off x="381000" y="1421253"/>
            <a:ext cx="8382000" cy="4438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6"/>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a:t>
            </a:r>
            <a:r>
              <a:rPr lang="en-US"/>
              <a:t>-Instruction Design: Inputs</a:t>
            </a:r>
            <a:endParaRPr/>
          </a:p>
        </p:txBody>
      </p:sp>
      <p:sp>
        <p:nvSpPr>
          <p:cNvPr id="405" name="Google Shape;405;p36"/>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Need inputs from the A, D, and M registers</a:t>
            </a:r>
            <a:endParaRPr/>
          </a:p>
          <a:p>
            <a:pPr indent="-382269" lvl="1" marL="914400" rtl="0" algn="l">
              <a:spcBef>
                <a:spcPts val="0"/>
              </a:spcBef>
              <a:spcAft>
                <a:spcPts val="0"/>
              </a:spcAft>
              <a:buSzPts val="2420"/>
              <a:buChar char="○"/>
            </a:pPr>
            <a:r>
              <a:rPr lang="en-US"/>
              <a:t>Never need to use the A register and M register in a computation together!</a:t>
            </a:r>
            <a:endParaRPr/>
          </a:p>
          <a:p>
            <a:pPr indent="0" lvl="0" marL="914400" rtl="0" algn="l">
              <a:spcBef>
                <a:spcPts val="520"/>
              </a:spcBef>
              <a:spcAft>
                <a:spcPts val="0"/>
              </a:spcAft>
              <a:buNone/>
            </a:pPr>
            <a:r>
              <a:t/>
            </a:r>
            <a:endParaRPr/>
          </a:p>
          <a:p>
            <a:pPr indent="-327660" lvl="0" marL="457200" rtl="0" algn="l">
              <a:spcBef>
                <a:spcPts val="520"/>
              </a:spcBef>
              <a:spcAft>
                <a:spcPts val="0"/>
              </a:spcAft>
              <a:buSzPts val="1560"/>
              <a:buChar char="●"/>
            </a:pPr>
            <a:r>
              <a:rPr lang="en-US"/>
              <a:t>One ALU input will always be the D register</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The other will either be the A register or the M </a:t>
            </a:r>
            <a:r>
              <a:rPr lang="en-US"/>
              <a:t>register</a:t>
            </a:r>
            <a:endParaRPr/>
          </a:p>
          <a:p>
            <a:pPr indent="-382269" lvl="1" marL="914400" rtl="0" algn="l">
              <a:spcBef>
                <a:spcPts val="0"/>
              </a:spcBef>
              <a:spcAft>
                <a:spcPts val="0"/>
              </a:spcAft>
              <a:buSzPts val="2420"/>
              <a:buChar char="○"/>
            </a:pPr>
            <a:r>
              <a:rPr lang="en-US"/>
              <a:t>inM is the input w/the M register value</a:t>
            </a:r>
            <a:endParaRPr/>
          </a:p>
          <a:p>
            <a:pPr indent="-382269" lvl="1" marL="914400" rtl="0" algn="l">
              <a:spcBef>
                <a:spcPts val="0"/>
              </a:spcBef>
              <a:spcAft>
                <a:spcPts val="0"/>
              </a:spcAft>
              <a:buSzPts val="2420"/>
              <a:buChar char="○"/>
            </a:pPr>
            <a:r>
              <a:rPr lang="en-US"/>
              <a:t>Can use a Mux to make this choice!</a:t>
            </a:r>
            <a:endParaRPr/>
          </a:p>
          <a:p>
            <a:pPr indent="0" lvl="0" marL="914400" rtl="0" algn="l">
              <a:spcBef>
                <a:spcPts val="520"/>
              </a:spcBef>
              <a:spcAft>
                <a:spcPts val="0"/>
              </a:spcAft>
              <a:buNone/>
            </a:pPr>
            <a:r>
              <a:t/>
            </a:r>
            <a:endParaRPr/>
          </a:p>
          <a:p>
            <a:pPr indent="-327660" lvl="0" marL="457200" rtl="0" algn="l">
              <a:spcBef>
                <a:spcPts val="520"/>
              </a:spcBef>
              <a:spcAft>
                <a:spcPts val="0"/>
              </a:spcAft>
              <a:buSzPts val="1560"/>
              <a:buChar char="●"/>
            </a:pPr>
            <a:r>
              <a:rPr lang="en-US"/>
              <a:t>Remember constants are generated by the ALU internally</a:t>
            </a:r>
            <a:endParaRPr/>
          </a:p>
        </p:txBody>
      </p:sp>
      <p:sp>
        <p:nvSpPr>
          <p:cNvPr id="406" name="Google Shape;406;p36"/>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7"/>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C-Instruction Design: Computations</a:t>
            </a:r>
            <a:endParaRPr/>
          </a:p>
        </p:txBody>
      </p:sp>
      <p:sp>
        <p:nvSpPr>
          <p:cNvPr id="413" name="Google Shape;413;p37"/>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ALU performs the computations</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Now that we have our inputs, just need to specify the correct computation for the ALU to execute</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You’ll note the computation bits in the instruction binary are very similar to the control inputs to the ALU</a:t>
            </a:r>
            <a:endParaRPr/>
          </a:p>
        </p:txBody>
      </p:sp>
      <p:sp>
        <p:nvSpPr>
          <p:cNvPr id="414" name="Google Shape;414;p37"/>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Project 3 Cornell Note-Taking Debrief</a:t>
            </a:r>
            <a:endParaRPr/>
          </a:p>
        </p:txBody>
      </p:sp>
      <p:sp>
        <p:nvSpPr>
          <p:cNvPr id="69" name="Google Shape;69;p1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70" name="Google Shape;70;p11"/>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i="1" lang="en-US"/>
              <a:t>Take a look at your Cornell notes from CSE 390B </a:t>
            </a:r>
            <a:r>
              <a:rPr i="1" lang="en-US" u="sng"/>
              <a:t>and</a:t>
            </a:r>
            <a:r>
              <a:rPr i="1" lang="en-US"/>
              <a:t> from another course that you practiced Cornell note-taking with.</a:t>
            </a:r>
            <a:endParaRPr i="1"/>
          </a:p>
          <a:p>
            <a:pPr indent="0" lvl="0" marL="0" rtl="0" algn="l">
              <a:lnSpc>
                <a:spcPct val="100000"/>
              </a:lnSpc>
              <a:spcBef>
                <a:spcPts val="0"/>
              </a:spcBef>
              <a:spcAft>
                <a:spcPts val="0"/>
              </a:spcAft>
              <a:buNone/>
            </a:pPr>
            <a:r>
              <a:t/>
            </a:r>
            <a:endParaRPr/>
          </a:p>
          <a:p>
            <a:pPr indent="-327660" lvl="0" marL="457200" rtl="0" algn="l">
              <a:lnSpc>
                <a:spcPct val="100000"/>
              </a:lnSpc>
              <a:spcBef>
                <a:spcPts val="0"/>
              </a:spcBef>
              <a:spcAft>
                <a:spcPts val="0"/>
              </a:spcAft>
              <a:buSzPts val="1560"/>
              <a:buChar char="❖"/>
            </a:pPr>
            <a:r>
              <a:rPr lang="en-US"/>
              <a:t>What elements of the cornell note-taking method allowed you to better understand and work on Project 3? </a:t>
            </a:r>
            <a:endParaRPr/>
          </a:p>
          <a:p>
            <a:pPr indent="-355598" lvl="1" marL="914400" rtl="0" algn="l">
              <a:lnSpc>
                <a:spcPct val="100000"/>
              </a:lnSpc>
              <a:spcBef>
                <a:spcPts val="0"/>
              </a:spcBef>
              <a:spcAft>
                <a:spcPts val="0"/>
              </a:spcAft>
              <a:buSzPts val="2000"/>
              <a:buChar char="▪"/>
            </a:pPr>
            <a:r>
              <a:rPr lang="en-US"/>
              <a:t>How are these elements similar/different when comparing this to your other course?</a:t>
            </a:r>
            <a:br>
              <a:rPr lang="en-US"/>
            </a:br>
            <a:endParaRPr/>
          </a:p>
          <a:p>
            <a:pPr indent="-327660" lvl="0" marL="457200" rtl="0" algn="l">
              <a:lnSpc>
                <a:spcPct val="100000"/>
              </a:lnSpc>
              <a:spcBef>
                <a:spcPts val="0"/>
              </a:spcBef>
              <a:spcAft>
                <a:spcPts val="0"/>
              </a:spcAft>
              <a:buSzPts val="1560"/>
              <a:buChar char="❖"/>
            </a:pPr>
            <a:r>
              <a:rPr lang="en-US"/>
              <a:t>What were barriers that prevented you from fully engaging in the cornell note-taking method (either in this class or another class)? </a:t>
            </a:r>
            <a:endParaRPr/>
          </a:p>
          <a:p>
            <a:pPr indent="-355598" lvl="1" marL="914400" rtl="0" algn="l">
              <a:lnSpc>
                <a:spcPct val="100000"/>
              </a:lnSpc>
              <a:spcBef>
                <a:spcPts val="0"/>
              </a:spcBef>
              <a:spcAft>
                <a:spcPts val="0"/>
              </a:spcAft>
              <a:buSzPts val="2000"/>
              <a:buChar char="▪"/>
            </a:pPr>
            <a:r>
              <a:rPr lang="en-US"/>
              <a:t>What are ways that can help address this?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8"/>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C-Instruction Design: Destinations</a:t>
            </a:r>
            <a:endParaRPr/>
          </a:p>
        </p:txBody>
      </p:sp>
      <p:sp>
        <p:nvSpPr>
          <p:cNvPr id="421" name="Google Shape;421;p38"/>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Can store computations in three destinations: the A, D, or M registers</a:t>
            </a:r>
            <a:endParaRPr/>
          </a:p>
          <a:p>
            <a:pPr indent="-382269" lvl="1" marL="914400" rtl="0" algn="l">
              <a:spcBef>
                <a:spcPts val="0"/>
              </a:spcBef>
              <a:spcAft>
                <a:spcPts val="0"/>
              </a:spcAft>
              <a:buSzPts val="2420"/>
              <a:buChar char="○"/>
            </a:pPr>
            <a:r>
              <a:rPr lang="en-US"/>
              <a:t>Loop ALU output back to the A and D registers</a:t>
            </a:r>
            <a:endParaRPr/>
          </a:p>
          <a:p>
            <a:pPr indent="-382269" lvl="1" marL="914400" rtl="0" algn="l">
              <a:spcBef>
                <a:spcPts val="0"/>
              </a:spcBef>
              <a:spcAft>
                <a:spcPts val="0"/>
              </a:spcAft>
              <a:buSzPts val="2420"/>
              <a:buChar char="○"/>
            </a:pPr>
            <a:r>
              <a:rPr lang="en-US"/>
              <a:t>outM, writeM, and addressM used to write to the M register</a:t>
            </a:r>
            <a:endParaRPr/>
          </a:p>
          <a:p>
            <a:pPr indent="0" lvl="0" marL="914400" rtl="0" algn="l">
              <a:spcBef>
                <a:spcPts val="520"/>
              </a:spcBef>
              <a:spcAft>
                <a:spcPts val="0"/>
              </a:spcAft>
              <a:buNone/>
            </a:pPr>
            <a:r>
              <a:t/>
            </a:r>
            <a:endParaRPr/>
          </a:p>
          <a:p>
            <a:pPr indent="-327660" lvl="0" marL="457200" rtl="0" algn="l">
              <a:spcBef>
                <a:spcPts val="520"/>
              </a:spcBef>
              <a:spcAft>
                <a:spcPts val="0"/>
              </a:spcAft>
              <a:buSzPts val="1560"/>
              <a:buChar char="●"/>
            </a:pPr>
            <a:r>
              <a:rPr lang="en-US"/>
              <a:t>Even though our ALU output is connected to these locations, we don’t always want to update them</a:t>
            </a:r>
            <a:endParaRPr/>
          </a:p>
          <a:p>
            <a:pPr indent="-382269" lvl="1" marL="914400" rtl="0" algn="l">
              <a:spcBef>
                <a:spcPts val="0"/>
              </a:spcBef>
              <a:spcAft>
                <a:spcPts val="0"/>
              </a:spcAft>
              <a:buSzPts val="2420"/>
              <a:buChar char="○"/>
            </a:pPr>
            <a:r>
              <a:rPr lang="en-US"/>
              <a:t>Control logic will specify when we want to write to these locations</a:t>
            </a:r>
            <a:endParaRPr/>
          </a:p>
        </p:txBody>
      </p:sp>
      <p:sp>
        <p:nvSpPr>
          <p:cNvPr id="422" name="Google Shape;422;p38"/>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9"/>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Design: C-instructions</a:t>
            </a:r>
            <a:endParaRPr/>
          </a:p>
        </p:txBody>
      </p:sp>
      <p:sp>
        <p:nvSpPr>
          <p:cNvPr id="429" name="Google Shape;429;p39"/>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Diagram of the Hack CPU design from a high level. &#10;&#10;The main component is the ALU. The output of the ALU is used for the outM output of the CPU, and also rerouted to a few places within the CPU (details to follow). The first input to the ALU is the output of the D Register. The input to the D Register is the previous output from the ALU, and there is some control logic that needs to be implemented to determine when to load the D Register. The other input to the ALU is either the output from the A register, or the inM input, which represents a value being read from memory. The choice between these two possibilities is made by a Mux16, whose select logic needs to be implemented.&#10;&#10;The input to the A Register is either the instruction bits or the previous ALU output, again with this choice being made by a Mux16 and the select logic needing to be implemented.&#10;&#10;The output for addressM is the same as the output of the A register.&#10;&#10;The output for writeM or whether or not we should write to memory is control logic you will implement in project 5.&#10;&#10;Finally, there a program counter chip is used to determine the PC output for the CPU. The program counter's input is the output from the A Register, and the program counter is fed the reset bit from the CPU's inputs. There is control logic that needs to be implemented to determine when we should increment the current address or load a new address." id="430" name="Google Shape;430;p39" title="Diagram of the Hack CPU design from a high level"/>
          <p:cNvPicPr preferRelativeResize="0"/>
          <p:nvPr/>
        </p:nvPicPr>
        <p:blipFill>
          <a:blip r:embed="rId3">
            <a:alphaModFix/>
          </a:blip>
          <a:stretch>
            <a:fillRect/>
          </a:stretch>
        </p:blipFill>
        <p:spPr>
          <a:xfrm>
            <a:off x="381000" y="1421253"/>
            <a:ext cx="8382000" cy="4438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0"/>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Flow Control</a:t>
            </a:r>
            <a:r>
              <a:rPr lang="en-US"/>
              <a:t> Design: Flow Control</a:t>
            </a:r>
            <a:endParaRPr/>
          </a:p>
        </p:txBody>
      </p:sp>
      <p:sp>
        <p:nvSpPr>
          <p:cNvPr id="437" name="Google Shape;437;p40"/>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Use the Program Counter chip to keep track of the current instruction address</a:t>
            </a:r>
            <a:endParaRPr/>
          </a:p>
          <a:p>
            <a:pPr indent="0" lvl="0" marL="0" rtl="0" algn="l">
              <a:spcBef>
                <a:spcPts val="520"/>
              </a:spcBef>
              <a:spcAft>
                <a:spcPts val="0"/>
              </a:spcAft>
              <a:buNone/>
            </a:pPr>
            <a:r>
              <a:t/>
            </a:r>
            <a:endParaRPr/>
          </a:p>
          <a:p>
            <a:pPr indent="-327660" lvl="0" marL="457200" rtl="0" algn="l">
              <a:spcBef>
                <a:spcPts val="520"/>
              </a:spcBef>
              <a:spcAft>
                <a:spcPts val="0"/>
              </a:spcAft>
              <a:buSzPts val="1560"/>
              <a:buChar char="●"/>
            </a:pPr>
            <a:r>
              <a:rPr lang="en-US"/>
              <a:t>Input will be from the A-register</a:t>
            </a:r>
            <a:endParaRPr/>
          </a:p>
          <a:p>
            <a:pPr indent="-382269" lvl="1" marL="914400" rtl="0" algn="l">
              <a:spcBef>
                <a:spcPts val="0"/>
              </a:spcBef>
              <a:spcAft>
                <a:spcPts val="0"/>
              </a:spcAft>
              <a:buSzPts val="2420"/>
              <a:buChar char="○"/>
            </a:pPr>
            <a:r>
              <a:rPr lang="en-US"/>
              <a:t>When we jump to an address in assembly, we jump to the address specified in the A-register</a:t>
            </a:r>
            <a:endParaRPr/>
          </a:p>
          <a:p>
            <a:pPr indent="0" lvl="0" marL="914400" rtl="0" algn="l">
              <a:spcBef>
                <a:spcPts val="520"/>
              </a:spcBef>
              <a:spcAft>
                <a:spcPts val="0"/>
              </a:spcAft>
              <a:buNone/>
            </a:pPr>
            <a:r>
              <a:t/>
            </a:r>
            <a:endParaRPr/>
          </a:p>
          <a:p>
            <a:pPr indent="-327660" lvl="0" marL="457200" rtl="0" algn="l">
              <a:spcBef>
                <a:spcPts val="520"/>
              </a:spcBef>
              <a:spcAft>
                <a:spcPts val="0"/>
              </a:spcAft>
              <a:buSzPts val="1560"/>
              <a:buChar char="●"/>
            </a:pPr>
            <a:r>
              <a:rPr lang="en-US"/>
              <a:t>Load (jump) or increment determined by the output from our ALU</a:t>
            </a:r>
            <a:endParaRPr/>
          </a:p>
          <a:p>
            <a:pPr indent="-382269" lvl="1" marL="914400" rtl="0" algn="l">
              <a:spcBef>
                <a:spcPts val="0"/>
              </a:spcBef>
              <a:spcAft>
                <a:spcPts val="0"/>
              </a:spcAft>
              <a:buSzPts val="2420"/>
              <a:buChar char="○"/>
            </a:pPr>
            <a:r>
              <a:rPr lang="en-US"/>
              <a:t>More specifically can use the status flags to determine if the output is &lt; 0, == 0, or &gt; 0</a:t>
            </a:r>
            <a:endParaRPr/>
          </a:p>
        </p:txBody>
      </p:sp>
      <p:sp>
        <p:nvSpPr>
          <p:cNvPr id="438" name="Google Shape;438;p40"/>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1"/>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Design: Flow Control</a:t>
            </a:r>
            <a:endParaRPr/>
          </a:p>
        </p:txBody>
      </p:sp>
      <p:sp>
        <p:nvSpPr>
          <p:cNvPr id="445" name="Google Shape;445;p41"/>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Diagram of the Hack CPU design from a high level. &#10;&#10;The main component is the ALU. The output of the ALU is used for the outM output of the CPU, and also rerouted to a few places within the CPU (details to follow). The first input to the ALU is the output of the D Register. The input to the D Register is the previous output from the ALU, and there is some control logic that needs to be implemented to determine when to load the D Register. The other input to the ALU is either the output from the A register, or the inM input, which represents a value being read from memory. The choice between these two possibilities is made by a Mux16, whose select logic needs to be implemented.&#10;&#10;The input to the A Register is either the instruction bits or the previous ALU output, again with this choice being made by a Mux16 and the select logic needing to be implemented.&#10;&#10;The output for addressM is the same as the output of the A register.&#10;&#10;The output for writeM or whether or not we should write to memory is control logic you will implement in project 5.&#10;&#10;Finally, there a program counter chip is used to determine the PC output for the CPU. The program counter's input is the output from the A Register, and the program counter is fed the reset bit from the CPU's inputs. There is control logic that needs to be implemented to determine when we should increment the current address or load a new address." id="446" name="Google Shape;446;p41" title="Diagram of the Hack CPU design from a high level"/>
          <p:cNvPicPr preferRelativeResize="0"/>
          <p:nvPr/>
        </p:nvPicPr>
        <p:blipFill>
          <a:blip r:embed="rId3">
            <a:alphaModFix/>
          </a:blip>
          <a:stretch>
            <a:fillRect/>
          </a:stretch>
        </p:blipFill>
        <p:spPr>
          <a:xfrm>
            <a:off x="381000" y="1421253"/>
            <a:ext cx="8382000" cy="4438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452" name="Google Shape;452;p42"/>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Cornell Note-Taking Debrief</a:t>
            </a:r>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Exam Preparation </a:t>
            </a:r>
            <a:endParaRPr/>
          </a:p>
          <a:p>
            <a:pPr indent="0" lvl="0" marL="9144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Building a Computer Overview</a:t>
            </a:r>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Reading Review and Q&amp;A</a:t>
            </a:r>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b="1" lang="en-US">
                <a:solidFill>
                  <a:srgbClr val="4B2A85"/>
                </a:solidFill>
              </a:rPr>
              <a:t>Hack CPU Logic</a:t>
            </a:r>
            <a:endParaRPr b="1">
              <a:solidFill>
                <a:srgbClr val="4B2A85"/>
              </a:solidFill>
            </a:endParaRPr>
          </a:p>
          <a:p>
            <a:pPr indent="0" lvl="0" marL="0" rtl="0" algn="l">
              <a:lnSpc>
                <a:spcPct val="100000"/>
              </a:lnSpc>
              <a:spcBef>
                <a:spcPts val="0"/>
              </a:spcBef>
              <a:spcAft>
                <a:spcPts val="0"/>
              </a:spcAft>
              <a:buSzPts val="1560"/>
              <a:buNone/>
            </a:pPr>
            <a:r>
              <a:t/>
            </a:r>
            <a:endParaRPr sz="2200">
              <a:solidFill>
                <a:srgbClr val="000000"/>
              </a:solidFill>
            </a:endParaRPr>
          </a:p>
          <a:p>
            <a:pPr indent="-243840" lvl="1" marL="800100" rtl="0" algn="l">
              <a:lnSpc>
                <a:spcPct val="100000"/>
              </a:lnSpc>
              <a:spcBef>
                <a:spcPts val="520"/>
              </a:spcBef>
              <a:spcAft>
                <a:spcPts val="0"/>
              </a:spcAft>
              <a:buSzPts val="1560"/>
              <a:buNone/>
            </a:pPr>
            <a:r>
              <a:t/>
            </a:r>
            <a:endParaRPr/>
          </a:p>
        </p:txBody>
      </p:sp>
      <p:sp>
        <p:nvSpPr>
          <p:cNvPr id="453" name="Google Shape;453;p4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3"/>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Logic</a:t>
            </a:r>
            <a:endParaRPr/>
          </a:p>
        </p:txBody>
      </p:sp>
      <p:sp>
        <p:nvSpPr>
          <p:cNvPr id="460" name="Google Shape;460;p43"/>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How do we determine the unimplemented logic for the CPU (all of the c’s in the diagrams)?</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Need to refer to the assembly specification!</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Project 5 will require a good bit of consulting of Chapter 4 to figure out how to use the instruction bits to implement the control logic </a:t>
            </a:r>
            <a:endParaRPr/>
          </a:p>
        </p:txBody>
      </p:sp>
      <p:sp>
        <p:nvSpPr>
          <p:cNvPr id="461" name="Google Shape;461;p43"/>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44"/>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Logic Workflow</a:t>
            </a:r>
            <a:endParaRPr/>
          </a:p>
        </p:txBody>
      </p:sp>
      <p:sp>
        <p:nvSpPr>
          <p:cNvPr id="468" name="Google Shape;468;p44"/>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Step 1: Figure out what to pay attention to</a:t>
            </a:r>
            <a:endParaRPr/>
          </a:p>
          <a:p>
            <a:pPr indent="-382269" lvl="1" marL="914400" rtl="0" algn="l">
              <a:spcBef>
                <a:spcPts val="0"/>
              </a:spcBef>
              <a:spcAft>
                <a:spcPts val="0"/>
              </a:spcAft>
              <a:buSzPts val="2420"/>
              <a:buChar char="○"/>
            </a:pPr>
            <a:r>
              <a:rPr lang="en-US"/>
              <a:t>Usually will be some </a:t>
            </a:r>
            <a:r>
              <a:rPr lang="en-US"/>
              <a:t>combination</a:t>
            </a:r>
            <a:r>
              <a:rPr lang="en-US"/>
              <a:t> of instruction bits and/or intermediate outputs</a:t>
            </a:r>
            <a:endParaRPr/>
          </a:p>
          <a:p>
            <a:pPr indent="-382269" lvl="1" marL="914400" rtl="0" algn="l">
              <a:spcBef>
                <a:spcPts val="0"/>
              </a:spcBef>
              <a:spcAft>
                <a:spcPts val="0"/>
              </a:spcAft>
              <a:buSzPts val="2420"/>
              <a:buChar char="○"/>
            </a:pPr>
            <a:r>
              <a:rPr lang="en-US"/>
              <a:t>These are the “inputs” to your sub-problem</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Step 2: determine logic for the part you are working on</a:t>
            </a:r>
            <a:endParaRPr/>
          </a:p>
          <a:p>
            <a:pPr indent="-382269" lvl="1" marL="914400" rtl="0" algn="l">
              <a:spcBef>
                <a:spcPts val="0"/>
              </a:spcBef>
              <a:spcAft>
                <a:spcPts val="0"/>
              </a:spcAft>
              <a:buSzPts val="2420"/>
              <a:buChar char="○"/>
            </a:pPr>
            <a:r>
              <a:rPr lang="en-US"/>
              <a:t>Uses the “inputs” from step 1</a:t>
            </a:r>
            <a:endParaRPr/>
          </a:p>
          <a:p>
            <a:pPr indent="-382269" lvl="1" marL="914400" rtl="0" algn="l">
              <a:spcBef>
                <a:spcPts val="0"/>
              </a:spcBef>
              <a:spcAft>
                <a:spcPts val="0"/>
              </a:spcAft>
              <a:buSzPts val="2420"/>
              <a:buChar char="○"/>
            </a:pPr>
            <a:r>
              <a:rPr lang="en-US"/>
              <a:t>Usually requires reading a relevant section of the textbook/assembly specification</a:t>
            </a:r>
            <a:endParaRPr/>
          </a:p>
        </p:txBody>
      </p:sp>
      <p:sp>
        <p:nvSpPr>
          <p:cNvPr id="469" name="Google Shape;469;p44"/>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45"/>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Instruction Bits: A-instruction</a:t>
            </a:r>
            <a:endParaRPr/>
          </a:p>
        </p:txBody>
      </p:sp>
      <p:sp>
        <p:nvSpPr>
          <p:cNvPr id="476" name="Google Shape;476;p45"/>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rPr lang="en-US">
                <a:highlight>
                  <a:srgbClr val="FFFFFF"/>
                </a:highlight>
                <a:latin typeface="Courier New"/>
                <a:ea typeface="Courier New"/>
                <a:cs typeface="Courier New"/>
                <a:sym typeface="Courier New"/>
              </a:rPr>
              <a:t>16 bits: </a:t>
            </a:r>
            <a:r>
              <a:rPr lang="en-US">
                <a:highlight>
                  <a:srgbClr val="D9D9D9"/>
                </a:highlight>
                <a:latin typeface="Courier New"/>
                <a:ea typeface="Courier New"/>
                <a:cs typeface="Courier New"/>
                <a:sym typeface="Courier New"/>
              </a:rPr>
              <a:t>0</a:t>
            </a:r>
            <a:r>
              <a:rPr lang="en-US">
                <a:highlight>
                  <a:srgbClr val="D9D9D9"/>
                </a:highlight>
                <a:latin typeface="Courier New"/>
                <a:ea typeface="Courier New"/>
                <a:cs typeface="Courier New"/>
                <a:sym typeface="Courier New"/>
              </a:rPr>
              <a:t> v v v v v v v v v v v v v v v</a:t>
            </a:r>
            <a:endParaRPr>
              <a:latin typeface="Courier New"/>
              <a:ea typeface="Courier New"/>
              <a:cs typeface="Courier New"/>
              <a:sym typeface="Courier New"/>
            </a:endParaRPr>
          </a:p>
          <a:p>
            <a:pPr indent="0" lvl="0" marL="0" rtl="0" algn="l">
              <a:spcBef>
                <a:spcPts val="520"/>
              </a:spcBef>
              <a:spcAft>
                <a:spcPts val="0"/>
              </a:spcAft>
              <a:buNone/>
            </a:pPr>
            <a:r>
              <a:t/>
            </a:r>
            <a:endParaRPr/>
          </a:p>
          <a:p>
            <a:pPr indent="-327660" lvl="0" marL="457200" rtl="0" algn="l">
              <a:spcBef>
                <a:spcPts val="520"/>
              </a:spcBef>
              <a:spcAft>
                <a:spcPts val="0"/>
              </a:spcAft>
              <a:buSzPts val="1560"/>
              <a:buChar char="●"/>
            </a:pPr>
            <a:r>
              <a:rPr lang="en-US"/>
              <a:t>Most significant bit is a 0</a:t>
            </a:r>
            <a:r>
              <a:rPr lang="en-US"/>
              <a:t> (indicates an A-instruction)</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Rest of the bits are the value to be loaded</a:t>
            </a:r>
            <a:endParaRPr/>
          </a:p>
          <a:p>
            <a:pPr indent="-382269" lvl="1" marL="914400" rtl="0" algn="l">
              <a:spcBef>
                <a:spcPts val="0"/>
              </a:spcBef>
              <a:spcAft>
                <a:spcPts val="0"/>
              </a:spcAft>
              <a:buSzPts val="2420"/>
              <a:buChar char="○"/>
            </a:pPr>
            <a:r>
              <a:rPr lang="en-US"/>
              <a:t>Since most significant bit is 0, entire A-instruction is also the value to be loaded</a:t>
            </a:r>
            <a:endParaRPr/>
          </a:p>
        </p:txBody>
      </p:sp>
      <p:sp>
        <p:nvSpPr>
          <p:cNvPr id="477" name="Google Shape;477;p45"/>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6"/>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Instruction Bits: C-instruction</a:t>
            </a:r>
            <a:endParaRPr/>
          </a:p>
        </p:txBody>
      </p:sp>
      <p:sp>
        <p:nvSpPr>
          <p:cNvPr id="484" name="Google Shape;484;p46"/>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rPr lang="en-US">
                <a:highlight>
                  <a:srgbClr val="FFFFFF"/>
                </a:highlight>
                <a:latin typeface="Courier New"/>
                <a:ea typeface="Courier New"/>
                <a:cs typeface="Courier New"/>
                <a:sym typeface="Courier New"/>
              </a:rPr>
              <a:t>16 bits: </a:t>
            </a:r>
            <a:r>
              <a:rPr lang="en-US" sz="1900">
                <a:highlight>
                  <a:srgbClr val="D9D9D9"/>
                </a:highlight>
                <a:latin typeface="Courier New"/>
                <a:ea typeface="Courier New"/>
                <a:cs typeface="Courier New"/>
                <a:sym typeface="Courier New"/>
              </a:rPr>
              <a:t>1 1 1 a c1 c2 c3 c4 c5 c6 d1 d2 d3 j1 j2 j3</a:t>
            </a:r>
            <a:endParaRPr sz="1900">
              <a:highlight>
                <a:srgbClr val="D9D9D9"/>
              </a:highlight>
              <a:latin typeface="Courier New"/>
              <a:ea typeface="Courier New"/>
              <a:cs typeface="Courier New"/>
              <a:sym typeface="Courier New"/>
            </a:endParaRPr>
          </a:p>
          <a:p>
            <a:pPr indent="0" lvl="0" marL="0" rtl="0" algn="l">
              <a:spcBef>
                <a:spcPts val="520"/>
              </a:spcBef>
              <a:spcAft>
                <a:spcPts val="0"/>
              </a:spcAft>
              <a:buNone/>
            </a:pPr>
            <a:r>
              <a:t/>
            </a:r>
            <a:endParaRPr/>
          </a:p>
          <a:p>
            <a:pPr indent="-327660" lvl="0" marL="457200" rtl="0" algn="l">
              <a:spcBef>
                <a:spcPts val="520"/>
              </a:spcBef>
              <a:spcAft>
                <a:spcPts val="0"/>
              </a:spcAft>
              <a:buSzPts val="1560"/>
              <a:buChar char="●"/>
            </a:pPr>
            <a:r>
              <a:rPr lang="en-US"/>
              <a:t>Most significant bit is a 1 (indicates a C-instruction)</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Next two most significant bits aren’t used (always 1)</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a-bit and c-bits are related to computations</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d-bits are related to destination locations</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j-bits are related to jumping</a:t>
            </a:r>
            <a:endParaRPr/>
          </a:p>
        </p:txBody>
      </p:sp>
      <p:sp>
        <p:nvSpPr>
          <p:cNvPr id="485" name="Google Shape;485;p46"/>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7"/>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Logic Example: writeM</a:t>
            </a:r>
            <a:endParaRPr/>
          </a:p>
        </p:txBody>
      </p:sp>
      <p:sp>
        <p:nvSpPr>
          <p:cNvPr id="492" name="Google Shape;492;p47"/>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Example: determining when writeM should be set to 1</a:t>
            </a:r>
            <a:endParaRPr/>
          </a:p>
          <a:p>
            <a:pPr indent="0" lvl="0" marL="457200" rtl="0" algn="l">
              <a:spcBef>
                <a:spcPts val="520"/>
              </a:spcBef>
              <a:spcAft>
                <a:spcPts val="0"/>
              </a:spcAft>
              <a:buNone/>
            </a:pPr>
            <a:r>
              <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Step 1: figure out what to pay attention to</a:t>
            </a:r>
            <a:endParaRPr/>
          </a:p>
          <a:p>
            <a:pPr indent="-382269" lvl="1" marL="914400" rtl="0" algn="l">
              <a:spcBef>
                <a:spcPts val="0"/>
              </a:spcBef>
              <a:spcAft>
                <a:spcPts val="0"/>
              </a:spcAft>
              <a:buSzPts val="2420"/>
              <a:buChar char="○"/>
            </a:pPr>
            <a:r>
              <a:rPr lang="en-US"/>
              <a:t>writeM is related to where we store the output, or what </a:t>
            </a:r>
            <a:r>
              <a:rPr b="1" lang="en-US"/>
              <a:t>destination</a:t>
            </a:r>
            <a:r>
              <a:rPr lang="en-US"/>
              <a:t> we use</a:t>
            </a:r>
            <a:endParaRPr/>
          </a:p>
          <a:p>
            <a:pPr indent="-382269" lvl="1" marL="914400" rtl="0" algn="l">
              <a:spcBef>
                <a:spcPts val="0"/>
              </a:spcBef>
              <a:spcAft>
                <a:spcPts val="0"/>
              </a:spcAft>
              <a:buSzPts val="2420"/>
              <a:buChar char="○"/>
            </a:pPr>
            <a:r>
              <a:rPr lang="en-US"/>
              <a:t>We need to look up the destination bits specification from Chapter 4!</a:t>
            </a:r>
            <a:endParaRPr/>
          </a:p>
        </p:txBody>
      </p:sp>
      <p:sp>
        <p:nvSpPr>
          <p:cNvPr id="493" name="Google Shape;493;p47"/>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76" name="Google Shape;76;p12"/>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Cornell Note-Taking Debrief</a:t>
            </a:r>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b="1" lang="en-US">
                <a:solidFill>
                  <a:srgbClr val="4B2A85"/>
                </a:solidFill>
              </a:rPr>
              <a:t>Exam Preparation </a:t>
            </a:r>
            <a:endParaRPr b="1">
              <a:solidFill>
                <a:srgbClr val="4B2A85"/>
              </a:solidFill>
            </a:endParaRPr>
          </a:p>
          <a:p>
            <a:pPr indent="0" lvl="0" marL="9144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Building a Computer Overview</a:t>
            </a:r>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Reading Review and Q&amp;A</a:t>
            </a:r>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Hack CPU Logic</a:t>
            </a:r>
            <a:endParaRPr/>
          </a:p>
          <a:p>
            <a:pPr indent="0" lvl="0" marL="0" rtl="0" algn="l">
              <a:lnSpc>
                <a:spcPct val="100000"/>
              </a:lnSpc>
              <a:spcBef>
                <a:spcPts val="0"/>
              </a:spcBef>
              <a:spcAft>
                <a:spcPts val="0"/>
              </a:spcAft>
              <a:buSzPts val="1560"/>
              <a:buNone/>
            </a:pPr>
            <a:r>
              <a:t/>
            </a:r>
            <a:endParaRPr sz="2200">
              <a:solidFill>
                <a:srgbClr val="000000"/>
              </a:solidFill>
            </a:endParaRPr>
          </a:p>
          <a:p>
            <a:pPr indent="-243840" lvl="1" marL="800100" rtl="0" algn="l">
              <a:lnSpc>
                <a:spcPct val="100000"/>
              </a:lnSpc>
              <a:spcBef>
                <a:spcPts val="520"/>
              </a:spcBef>
              <a:spcAft>
                <a:spcPts val="0"/>
              </a:spcAft>
              <a:buSzPts val="1560"/>
              <a:buNone/>
            </a:pPr>
            <a:r>
              <a:t/>
            </a:r>
            <a:endParaRPr/>
          </a:p>
        </p:txBody>
      </p:sp>
      <p:sp>
        <p:nvSpPr>
          <p:cNvPr id="77" name="Google Shape;77;p1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48"/>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Logic Example: writeM</a:t>
            </a:r>
            <a:endParaRPr/>
          </a:p>
        </p:txBody>
      </p:sp>
      <p:sp>
        <p:nvSpPr>
          <p:cNvPr id="500" name="Google Shape;500;p48"/>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Example: determining when writeM should be set to 1</a:t>
            </a:r>
            <a:endParaRPr/>
          </a:p>
          <a:p>
            <a:pPr indent="0" lvl="0" marL="0" rtl="0" algn="l">
              <a:spcBef>
                <a:spcPts val="520"/>
              </a:spcBef>
              <a:spcAft>
                <a:spcPts val="0"/>
              </a:spcAft>
              <a:buNone/>
            </a:pPr>
            <a:r>
              <a:t/>
            </a:r>
            <a:endParaRPr/>
          </a:p>
          <a:p>
            <a:pPr indent="0" lvl="0" marL="0" rtl="0" algn="l">
              <a:spcBef>
                <a:spcPts val="520"/>
              </a:spcBef>
              <a:spcAft>
                <a:spcPts val="0"/>
              </a:spcAft>
              <a:buNone/>
            </a:pPr>
            <a:r>
              <a:t/>
            </a:r>
            <a:endParaRPr/>
          </a:p>
          <a:p>
            <a:pPr indent="-327660" lvl="0" marL="457200" rtl="0" algn="l">
              <a:spcBef>
                <a:spcPts val="520"/>
              </a:spcBef>
              <a:spcAft>
                <a:spcPts val="0"/>
              </a:spcAft>
              <a:buSzPts val="1560"/>
              <a:buChar char="●"/>
            </a:pPr>
            <a:r>
              <a:rPr lang="en-US"/>
              <a:t>Step 2: determine logic for specification</a:t>
            </a:r>
            <a:endParaRPr/>
          </a:p>
          <a:p>
            <a:pPr indent="-382269" lvl="1" marL="914400" rtl="0" algn="l">
              <a:spcBef>
                <a:spcPts val="0"/>
              </a:spcBef>
              <a:spcAft>
                <a:spcPts val="0"/>
              </a:spcAft>
              <a:buSzPts val="2420"/>
              <a:buChar char="○"/>
            </a:pPr>
            <a:r>
              <a:rPr lang="en-US"/>
              <a:t>Read the “Destination Specification” section of Chapter 4</a:t>
            </a:r>
            <a:endParaRPr/>
          </a:p>
          <a:p>
            <a:pPr indent="-382269" lvl="1" marL="914400" rtl="0" algn="l">
              <a:spcBef>
                <a:spcPts val="0"/>
              </a:spcBef>
              <a:spcAft>
                <a:spcPts val="0"/>
              </a:spcAft>
              <a:buSzPts val="2420"/>
              <a:buChar char="○"/>
            </a:pPr>
            <a:r>
              <a:rPr lang="en-US"/>
              <a:t>d3 determines if the output should be written to memory</a:t>
            </a:r>
            <a:endParaRPr/>
          </a:p>
          <a:p>
            <a:pPr indent="-382269" lvl="1" marL="914400" rtl="0" algn="l">
              <a:spcBef>
                <a:spcPts val="0"/>
              </a:spcBef>
              <a:spcAft>
                <a:spcPts val="0"/>
              </a:spcAft>
              <a:buSzPts val="2420"/>
              <a:buChar char="○"/>
            </a:pPr>
            <a:r>
              <a:rPr lang="en-US"/>
              <a:t>Which bit of our instruction is that???</a:t>
            </a:r>
            <a:endParaRPr/>
          </a:p>
          <a:p>
            <a:pPr indent="-382269" lvl="1" marL="914400" rtl="0" algn="l">
              <a:spcBef>
                <a:spcPts val="0"/>
              </a:spcBef>
              <a:spcAft>
                <a:spcPts val="0"/>
              </a:spcAft>
              <a:buSzPts val="2420"/>
              <a:buChar char="○"/>
            </a:pPr>
            <a:r>
              <a:rPr lang="en-US"/>
              <a:t>Instruction bits: </a:t>
            </a:r>
            <a:endParaRPr/>
          </a:p>
          <a:p>
            <a:pPr indent="0" lvl="0" marL="914400" rtl="0" algn="l">
              <a:spcBef>
                <a:spcPts val="520"/>
              </a:spcBef>
              <a:spcAft>
                <a:spcPts val="0"/>
              </a:spcAft>
              <a:buNone/>
            </a:pPr>
            <a:r>
              <a:rPr lang="en-US">
                <a:highlight>
                  <a:srgbClr val="D9D9D9"/>
                </a:highlight>
              </a:rPr>
              <a:t>1 1 1 a c1 c2 c3 c4 c5 c6 d1 d2 d3 j1 j2 j3</a:t>
            </a:r>
            <a:endParaRPr>
              <a:highlight>
                <a:srgbClr val="D9D9D9"/>
              </a:highlight>
            </a:endParaRPr>
          </a:p>
          <a:p>
            <a:pPr indent="-382269" lvl="1" marL="914400" rtl="0" algn="l">
              <a:spcBef>
                <a:spcPts val="440"/>
              </a:spcBef>
              <a:spcAft>
                <a:spcPts val="0"/>
              </a:spcAft>
              <a:buSzPts val="2420"/>
              <a:buChar char="○"/>
            </a:pPr>
            <a:r>
              <a:rPr lang="en-US"/>
              <a:t>So writeM = instruction[3]?</a:t>
            </a:r>
            <a:endParaRPr/>
          </a:p>
        </p:txBody>
      </p:sp>
      <p:sp>
        <p:nvSpPr>
          <p:cNvPr id="501" name="Google Shape;501;p48"/>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9"/>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Logic Example: writeM</a:t>
            </a:r>
            <a:endParaRPr/>
          </a:p>
        </p:txBody>
      </p:sp>
      <p:sp>
        <p:nvSpPr>
          <p:cNvPr id="508" name="Google Shape;508;p49"/>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Example: determining when writeM should be set to 1</a:t>
            </a:r>
            <a:endParaRPr/>
          </a:p>
          <a:p>
            <a:pPr indent="0" lvl="0" marL="0" rtl="0" algn="l">
              <a:spcBef>
                <a:spcPts val="520"/>
              </a:spcBef>
              <a:spcAft>
                <a:spcPts val="0"/>
              </a:spcAft>
              <a:buNone/>
            </a:pPr>
            <a:r>
              <a:t/>
            </a:r>
            <a:endParaRPr/>
          </a:p>
          <a:p>
            <a:pPr indent="0" lvl="0" marL="0" rtl="0" algn="l">
              <a:spcBef>
                <a:spcPts val="520"/>
              </a:spcBef>
              <a:spcAft>
                <a:spcPts val="0"/>
              </a:spcAft>
              <a:buNone/>
            </a:pPr>
            <a:r>
              <a:t/>
            </a:r>
            <a:endParaRPr/>
          </a:p>
          <a:p>
            <a:pPr indent="-327660" lvl="0" marL="457200" rtl="0" algn="l">
              <a:spcBef>
                <a:spcPts val="520"/>
              </a:spcBef>
              <a:spcAft>
                <a:spcPts val="0"/>
              </a:spcAft>
              <a:buClr>
                <a:schemeClr val="hlink"/>
              </a:buClr>
              <a:buSzPts val="1560"/>
              <a:buChar char="●"/>
            </a:pPr>
            <a:r>
              <a:rPr lang="en-US"/>
              <a:t>Not so fast…</a:t>
            </a:r>
            <a:endParaRPr/>
          </a:p>
          <a:p>
            <a:pPr indent="-382269" lvl="1" marL="914400" rtl="0" algn="l">
              <a:spcBef>
                <a:spcPts val="0"/>
              </a:spcBef>
              <a:spcAft>
                <a:spcPts val="0"/>
              </a:spcAft>
              <a:buClr>
                <a:schemeClr val="hlink"/>
              </a:buClr>
              <a:buSzPts val="2420"/>
              <a:buChar char="○"/>
            </a:pPr>
            <a:r>
              <a:rPr lang="en-US"/>
              <a:t>What happens if it’s an A-instruction?</a:t>
            </a:r>
            <a:endParaRPr/>
          </a:p>
          <a:p>
            <a:pPr indent="-382269" lvl="1" marL="914400" rtl="0" algn="l">
              <a:spcBef>
                <a:spcPts val="0"/>
              </a:spcBef>
              <a:spcAft>
                <a:spcPts val="0"/>
              </a:spcAft>
              <a:buClr>
                <a:schemeClr val="hlink"/>
              </a:buClr>
              <a:buSzPts val="2420"/>
              <a:buChar char="○"/>
            </a:pPr>
            <a:r>
              <a:rPr lang="en-US"/>
              <a:t>We only write to destinations in the case of a C-instruction</a:t>
            </a:r>
            <a:endParaRPr/>
          </a:p>
          <a:p>
            <a:pPr indent="-382269" lvl="1" marL="914400" rtl="0" algn="l">
              <a:spcBef>
                <a:spcPts val="0"/>
              </a:spcBef>
              <a:spcAft>
                <a:spcPts val="0"/>
              </a:spcAft>
              <a:buClr>
                <a:schemeClr val="hlink"/>
              </a:buClr>
              <a:buSzPts val="2420"/>
              <a:buChar char="○"/>
            </a:pPr>
            <a:r>
              <a:rPr lang="en-US"/>
              <a:t>So writeM = C-instruction &amp; instruction[3]</a:t>
            </a:r>
            <a:endParaRPr/>
          </a:p>
          <a:p>
            <a:pPr indent="-382269" lvl="1" marL="914400" rtl="0" algn="l">
              <a:spcBef>
                <a:spcPts val="0"/>
              </a:spcBef>
              <a:spcAft>
                <a:spcPts val="0"/>
              </a:spcAft>
              <a:buClr>
                <a:schemeClr val="hlink"/>
              </a:buClr>
              <a:buSzPts val="2420"/>
              <a:buChar char="○"/>
            </a:pPr>
            <a:r>
              <a:rPr lang="en-US"/>
              <a:t>Remember that certain actions only occur on certain instruction types, you may have to include a check for instruction type in your logic depending on the action!</a:t>
            </a:r>
            <a:endParaRPr/>
          </a:p>
        </p:txBody>
      </p:sp>
      <p:sp>
        <p:nvSpPr>
          <p:cNvPr id="509" name="Google Shape;509;p49"/>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0"/>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Implementation: Logic sub-chips</a:t>
            </a:r>
            <a:endParaRPr/>
          </a:p>
        </p:txBody>
      </p:sp>
      <p:sp>
        <p:nvSpPr>
          <p:cNvPr id="516" name="Google Shape;516;p50"/>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We provide you with 3 sub-chips and tests that implement the control logic for the A Register, D Register, and PC</a:t>
            </a:r>
            <a:endParaRPr/>
          </a:p>
          <a:p>
            <a:pPr indent="-382269" lvl="1" marL="914400" rtl="0" algn="l">
              <a:spcBef>
                <a:spcPts val="0"/>
              </a:spcBef>
              <a:spcAft>
                <a:spcPts val="0"/>
              </a:spcAft>
              <a:buClr>
                <a:schemeClr val="hlink"/>
              </a:buClr>
              <a:buSzPts val="2420"/>
              <a:buChar char="○"/>
            </a:pPr>
            <a:r>
              <a:rPr lang="en-US"/>
              <a:t>LoadAReg contains logic for loading the A Register</a:t>
            </a:r>
            <a:endParaRPr/>
          </a:p>
          <a:p>
            <a:pPr indent="-382269" lvl="1" marL="914400" rtl="0" algn="l">
              <a:spcBef>
                <a:spcPts val="0"/>
              </a:spcBef>
              <a:spcAft>
                <a:spcPts val="0"/>
              </a:spcAft>
              <a:buClr>
                <a:schemeClr val="hlink"/>
              </a:buClr>
              <a:buSzPts val="2420"/>
              <a:buChar char="○"/>
            </a:pPr>
            <a:r>
              <a:rPr lang="en-US"/>
              <a:t>LoadDReg contains logic for loading the D Register</a:t>
            </a:r>
            <a:endParaRPr/>
          </a:p>
          <a:p>
            <a:pPr indent="-382269" lvl="1" marL="914400" rtl="0" algn="l">
              <a:spcBef>
                <a:spcPts val="0"/>
              </a:spcBef>
              <a:spcAft>
                <a:spcPts val="0"/>
              </a:spcAft>
              <a:buSzPts val="2420"/>
              <a:buChar char="○"/>
            </a:pPr>
            <a:r>
              <a:rPr lang="en-US"/>
              <a:t>JumpLogic contains logic for determining if the PC should load/jump or increment</a:t>
            </a:r>
            <a:endParaRPr/>
          </a:p>
          <a:p>
            <a:pPr indent="0" lvl="0" marL="914400" rtl="0" algn="l">
              <a:spcBef>
                <a:spcPts val="520"/>
              </a:spcBef>
              <a:spcAft>
                <a:spcPts val="0"/>
              </a:spcAft>
              <a:buNone/>
            </a:pPr>
            <a:r>
              <a:t/>
            </a:r>
            <a:endParaRPr/>
          </a:p>
          <a:p>
            <a:pPr indent="-327660" lvl="0" marL="457200" rtl="0" algn="l">
              <a:spcBef>
                <a:spcPts val="520"/>
              </a:spcBef>
              <a:spcAft>
                <a:spcPts val="0"/>
              </a:spcAft>
              <a:buSzPts val="1560"/>
              <a:buChar char="●"/>
            </a:pPr>
            <a:r>
              <a:rPr lang="en-US"/>
              <a:t>Implement/test these first, then use them in your CPU implementation!</a:t>
            </a:r>
            <a:endParaRPr/>
          </a:p>
          <a:p>
            <a:pPr indent="-382269" lvl="1" marL="914400" rtl="0" algn="l">
              <a:spcBef>
                <a:spcPts val="0"/>
              </a:spcBef>
              <a:spcAft>
                <a:spcPts val="0"/>
              </a:spcAft>
              <a:buSzPts val="2420"/>
              <a:buChar char="○"/>
            </a:pPr>
            <a:r>
              <a:rPr lang="en-US"/>
              <a:t>Intended to help you narrow the scope of any bugs you may have</a:t>
            </a:r>
            <a:endParaRPr/>
          </a:p>
        </p:txBody>
      </p:sp>
      <p:sp>
        <p:nvSpPr>
          <p:cNvPr id="517" name="Google Shape;517;p50"/>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1"/>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Implementation: </a:t>
            </a:r>
            <a:r>
              <a:rPr lang="en-US"/>
              <a:t>Logic sub-chips</a:t>
            </a:r>
            <a:endParaRPr/>
          </a:p>
        </p:txBody>
      </p:sp>
      <p:sp>
        <p:nvSpPr>
          <p:cNvPr id="524" name="Google Shape;524;p51"/>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descr="Diagram of the Hack CPU design from a high level. &#10;&#10;The main component is the ALU. The output of the ALU is used for the outM output of the CPU, and also rerouted to a few places within the CPU (details to follow). The first input to the ALU is the output of the D Register. The input to the D Register is the previous output from the ALU, and there is some control logic that needs to be implemented to determine when to load the D Register. The other input to the ALU is either the output from the A register, or the inM input, which represents a value being read from memory. The choice between these two possibilities is made by a Mux16, whose select logic needs to be implemented.&#10;&#10;The input to the A Register is either the instruction bits or the previous ALU output, again with this choice being made by a Mux16 and the select logic needing to be implemented.&#10;&#10;The output for addressM is the same as the output of the A register.&#10;&#10;The output for writeM or whether or not we should write to memory is control logic you will implement in project 5.&#10;&#10;Finally, there a program counter chip is used to determine the PC output for the CPU. The program counter's input is the output from the A Register, and the program counter is fed the reset bit from the CPU's inputs. There is control logic that needs to be implemented to determine when we should increment the current address or load a new address.&#10;&#10;Three sub chips have been added to the design. LoadAReg and LoadDReg are sub chips used to implement the logic for loading the A register and D register, respectively. JumpLogic is a sub-chip used for determining whether to implement or load/jump to a new address for the program counter." id="525" name="Google Shape;525;p51" title="Diagram of the Hack CPU design from a high level w/sub chips"/>
          <p:cNvPicPr preferRelativeResize="0"/>
          <p:nvPr/>
        </p:nvPicPr>
        <p:blipFill>
          <a:blip r:embed="rId3">
            <a:alphaModFix/>
          </a:blip>
          <a:stretch>
            <a:fillRect/>
          </a:stretch>
        </p:blipFill>
        <p:spPr>
          <a:xfrm>
            <a:off x="381000" y="1204915"/>
            <a:ext cx="8382000" cy="44481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2"/>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Hack CPU Implementation: Logic sub-chips</a:t>
            </a:r>
            <a:endParaRPr/>
          </a:p>
        </p:txBody>
      </p:sp>
      <p:sp>
        <p:nvSpPr>
          <p:cNvPr id="532" name="Google Shape;532;p52"/>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No in-class work today :(</a:t>
            </a:r>
            <a:endParaRPr/>
          </a:p>
          <a:p>
            <a:pPr indent="0" lvl="0" marL="914400" rtl="0" algn="l">
              <a:spcBef>
                <a:spcPts val="520"/>
              </a:spcBef>
              <a:spcAft>
                <a:spcPts val="0"/>
              </a:spcAft>
              <a:buNone/>
            </a:pPr>
            <a:r>
              <a:t/>
            </a:r>
            <a:endParaRPr/>
          </a:p>
          <a:p>
            <a:pPr indent="-327660" lvl="0" marL="457200" rtl="0" algn="l">
              <a:spcBef>
                <a:spcPts val="520"/>
              </a:spcBef>
              <a:spcAft>
                <a:spcPts val="0"/>
              </a:spcAft>
              <a:buSzPts val="1560"/>
              <a:buChar char="●"/>
            </a:pPr>
            <a:r>
              <a:rPr lang="en-US"/>
              <a:t>Thursday we will give you time to implement at least one of the Logic sub-chips</a:t>
            </a:r>
            <a:endParaRPr/>
          </a:p>
        </p:txBody>
      </p:sp>
      <p:sp>
        <p:nvSpPr>
          <p:cNvPr id="533" name="Google Shape;533;p52"/>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53"/>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Reminders</a:t>
            </a:r>
            <a:endParaRPr/>
          </a:p>
        </p:txBody>
      </p:sp>
      <p:sp>
        <p:nvSpPr>
          <p:cNvPr id="539" name="Google Shape;539;p53"/>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solidFill>
                <a:srgbClr val="000000"/>
              </a:solidFill>
            </a:endParaRPr>
          </a:p>
          <a:p>
            <a:pPr indent="-327660" lvl="0" marL="457200" rtl="0" algn="l">
              <a:lnSpc>
                <a:spcPct val="100000"/>
              </a:lnSpc>
              <a:spcBef>
                <a:spcPts val="0"/>
              </a:spcBef>
              <a:spcAft>
                <a:spcPts val="0"/>
              </a:spcAft>
              <a:buClr>
                <a:srgbClr val="000000"/>
              </a:buClr>
              <a:buSzPts val="1560"/>
              <a:buChar char="❖"/>
            </a:pPr>
            <a:r>
              <a:rPr b="1" lang="en-US">
                <a:solidFill>
                  <a:srgbClr val="000000"/>
                </a:solidFill>
              </a:rPr>
              <a:t>Office Hours</a:t>
            </a:r>
            <a:endParaRPr b="1">
              <a:solidFill>
                <a:srgbClr val="000000"/>
              </a:solidFill>
            </a:endParaRPr>
          </a:p>
          <a:p>
            <a:pPr indent="-382269" lvl="1" marL="914400" rtl="0" algn="l">
              <a:lnSpc>
                <a:spcPct val="100000"/>
              </a:lnSpc>
              <a:spcBef>
                <a:spcPts val="0"/>
              </a:spcBef>
              <a:spcAft>
                <a:spcPts val="0"/>
              </a:spcAft>
              <a:buSzPts val="2420"/>
              <a:buChar char="▪"/>
            </a:pPr>
            <a:r>
              <a:rPr lang="en-US"/>
              <a:t>Eric &amp; Margot’s office hours happening right after class!</a:t>
            </a:r>
            <a:endParaRPr>
              <a:solidFill>
                <a:srgbClr val="000000"/>
              </a:solidFill>
            </a:endParaRPr>
          </a:p>
          <a:p>
            <a:pPr indent="0" lvl="0" marL="914400" rtl="0" algn="l">
              <a:lnSpc>
                <a:spcPct val="100000"/>
              </a:lnSpc>
              <a:spcBef>
                <a:spcPts val="0"/>
              </a:spcBef>
              <a:spcAft>
                <a:spcPts val="0"/>
              </a:spcAft>
              <a:buNone/>
            </a:pPr>
            <a:r>
              <a:t/>
            </a:r>
            <a:endParaRPr/>
          </a:p>
          <a:p>
            <a:pPr indent="-327660" lvl="0" marL="457200" rtl="0" algn="l">
              <a:lnSpc>
                <a:spcPct val="100000"/>
              </a:lnSpc>
              <a:spcBef>
                <a:spcPts val="520"/>
              </a:spcBef>
              <a:spcAft>
                <a:spcPts val="0"/>
              </a:spcAft>
              <a:buSzPts val="1560"/>
              <a:buChar char="❖"/>
            </a:pPr>
            <a:r>
              <a:rPr b="1" lang="en-US"/>
              <a:t>Project 4: </a:t>
            </a:r>
            <a:endParaRPr b="1"/>
          </a:p>
          <a:p>
            <a:pPr indent="-382269" lvl="1" marL="914400" rtl="0" algn="l">
              <a:lnSpc>
                <a:spcPct val="100000"/>
              </a:lnSpc>
              <a:spcBef>
                <a:spcPts val="0"/>
              </a:spcBef>
              <a:spcAft>
                <a:spcPts val="0"/>
              </a:spcAft>
              <a:buSzPts val="2420"/>
              <a:buChar char="▪"/>
            </a:pPr>
            <a:r>
              <a:rPr lang="en-US"/>
              <a:t>Due Thursday 11:59PM PDT</a:t>
            </a:r>
            <a:br>
              <a:rPr lang="en-US"/>
            </a:br>
            <a:endParaRPr/>
          </a:p>
          <a:p>
            <a:pPr indent="-327660" lvl="0" marL="457200" rtl="0" algn="l">
              <a:spcBef>
                <a:spcPts val="0"/>
              </a:spcBef>
              <a:spcAft>
                <a:spcPts val="0"/>
              </a:spcAft>
              <a:buSzPts val="1560"/>
              <a:buChar char="❖"/>
            </a:pPr>
            <a:r>
              <a:rPr b="1" lang="en-US"/>
              <a:t>CSE 390B Midterm</a:t>
            </a:r>
            <a:endParaRPr b="1"/>
          </a:p>
          <a:p>
            <a:pPr indent="-382269" lvl="1" marL="914400" rtl="0" algn="l">
              <a:spcBef>
                <a:spcPts val="0"/>
              </a:spcBef>
              <a:spcAft>
                <a:spcPts val="0"/>
              </a:spcAft>
              <a:buSzPts val="2420"/>
              <a:buChar char="▪"/>
            </a:pPr>
            <a:r>
              <a:rPr lang="en-US"/>
              <a:t>Thursday May 6th</a:t>
            </a:r>
            <a:endParaRPr b="1"/>
          </a:p>
        </p:txBody>
      </p:sp>
      <p:sp>
        <p:nvSpPr>
          <p:cNvPr id="540" name="Google Shape;540;p53"/>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3"/>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Gearing up for your exams...</a:t>
            </a:r>
            <a:endParaRPr/>
          </a:p>
        </p:txBody>
      </p:sp>
      <p:sp>
        <p:nvSpPr>
          <p:cNvPr id="84" name="Google Shape;84;p13"/>
          <p:cNvSpPr txBox="1"/>
          <p:nvPr>
            <p:ph idx="1" type="body"/>
          </p:nvPr>
        </p:nvSpPr>
        <p:spPr>
          <a:xfrm>
            <a:off x="246425" y="1362075"/>
            <a:ext cx="5132100" cy="4971900"/>
          </a:xfrm>
          <a:prstGeom prst="rect">
            <a:avLst/>
          </a:prstGeom>
        </p:spPr>
        <p:txBody>
          <a:bodyPr anchorCtr="0" anchor="t" bIns="45700" lIns="91425" spcFirstLastPara="1" rIns="91425" wrap="square" tIns="45700">
            <a:noAutofit/>
          </a:bodyPr>
          <a:lstStyle/>
          <a:p>
            <a:pPr indent="-355600" lvl="0" marL="457200" rtl="0" algn="l">
              <a:spcBef>
                <a:spcPts val="520"/>
              </a:spcBef>
              <a:spcAft>
                <a:spcPts val="0"/>
              </a:spcAft>
              <a:buSzPts val="2000"/>
              <a:buChar char="❖"/>
            </a:pPr>
            <a:r>
              <a:rPr b="1" lang="en-US" sz="2000"/>
              <a:t>Make a Study Plan</a:t>
            </a:r>
            <a:endParaRPr sz="2000"/>
          </a:p>
          <a:p>
            <a:pPr indent="-342900" lvl="1" marL="914400" rtl="0" algn="l">
              <a:spcBef>
                <a:spcPts val="0"/>
              </a:spcBef>
              <a:spcAft>
                <a:spcPts val="0"/>
              </a:spcAft>
              <a:buSzPts val="1800"/>
              <a:buChar char="▪"/>
            </a:pPr>
            <a:r>
              <a:rPr lang="en-US" sz="1800"/>
              <a:t>What key topics/concepts with your exam cover?</a:t>
            </a:r>
            <a:endParaRPr sz="1800"/>
          </a:p>
          <a:p>
            <a:pPr indent="-342900" lvl="1" marL="914400" rtl="0" algn="l">
              <a:spcBef>
                <a:spcPts val="0"/>
              </a:spcBef>
              <a:spcAft>
                <a:spcPts val="0"/>
              </a:spcAft>
              <a:buSzPts val="1800"/>
              <a:buChar char="▪"/>
            </a:pPr>
            <a:r>
              <a:rPr lang="en-US" sz="1800"/>
              <a:t>How might your study guides look different for specific classes?</a:t>
            </a:r>
            <a:endParaRPr sz="1800"/>
          </a:p>
          <a:p>
            <a:pPr indent="-342900" lvl="1" marL="914400" rtl="0" algn="l">
              <a:spcBef>
                <a:spcPts val="0"/>
              </a:spcBef>
              <a:spcAft>
                <a:spcPts val="0"/>
              </a:spcAft>
              <a:buSzPts val="1800"/>
              <a:buChar char="▪"/>
            </a:pPr>
            <a:r>
              <a:rPr lang="en-US" sz="1800"/>
              <a:t>What resources, materials, or people might you need to engage with?</a:t>
            </a:r>
            <a:br>
              <a:rPr lang="en-US" sz="2000"/>
            </a:br>
            <a:endParaRPr sz="2000"/>
          </a:p>
          <a:p>
            <a:pPr indent="-355600" lvl="0" marL="457200" rtl="0" algn="l">
              <a:spcBef>
                <a:spcPts val="0"/>
              </a:spcBef>
              <a:spcAft>
                <a:spcPts val="0"/>
              </a:spcAft>
              <a:buSzPts val="2000"/>
              <a:buChar char="❖"/>
            </a:pPr>
            <a:r>
              <a:rPr b="1" lang="en-US" sz="2000"/>
              <a:t>Create a Schedule </a:t>
            </a:r>
            <a:endParaRPr b="1" sz="2000"/>
          </a:p>
          <a:p>
            <a:pPr indent="-342900" lvl="1" marL="914400" rtl="0" algn="l">
              <a:spcBef>
                <a:spcPts val="0"/>
              </a:spcBef>
              <a:spcAft>
                <a:spcPts val="0"/>
              </a:spcAft>
              <a:buSzPts val="1800"/>
              <a:buChar char="▪"/>
            </a:pPr>
            <a:r>
              <a:rPr lang="en-US" sz="1800"/>
              <a:t>DON’T CRAM</a:t>
            </a:r>
            <a:endParaRPr sz="1800"/>
          </a:p>
          <a:p>
            <a:pPr indent="-342900" lvl="1" marL="914400" rtl="0" algn="l">
              <a:spcBef>
                <a:spcPts val="0"/>
              </a:spcBef>
              <a:spcAft>
                <a:spcPts val="0"/>
              </a:spcAft>
              <a:buSzPts val="1800"/>
              <a:buChar char="▪"/>
            </a:pPr>
            <a:r>
              <a:rPr lang="en-US" sz="1800"/>
              <a:t>Office hours, review sessions, study groups </a:t>
            </a:r>
            <a:endParaRPr sz="1800"/>
          </a:p>
          <a:p>
            <a:pPr indent="-342900" lvl="1" marL="914400" rtl="0" algn="l">
              <a:spcBef>
                <a:spcPts val="0"/>
              </a:spcBef>
              <a:spcAft>
                <a:spcPts val="0"/>
              </a:spcAft>
              <a:buSzPts val="1800"/>
              <a:buChar char="▪"/>
            </a:pPr>
            <a:r>
              <a:rPr lang="en-US" sz="1800"/>
              <a:t>Reference your weekly time commitments &amp; quarterly calendar</a:t>
            </a:r>
            <a:br>
              <a:rPr lang="en-US" sz="1800"/>
            </a:br>
            <a:endParaRPr sz="1800"/>
          </a:p>
          <a:p>
            <a:pPr indent="-355600" lvl="0" marL="457200" rtl="0" algn="l">
              <a:spcBef>
                <a:spcPts val="0"/>
              </a:spcBef>
              <a:spcAft>
                <a:spcPts val="0"/>
              </a:spcAft>
              <a:buSzPts val="2000"/>
              <a:buChar char="❖"/>
            </a:pPr>
            <a:r>
              <a:rPr b="1" lang="en-US" sz="2000"/>
              <a:t>Test Yourself</a:t>
            </a:r>
            <a:endParaRPr b="1" sz="2000"/>
          </a:p>
          <a:p>
            <a:pPr indent="-355600" lvl="1" marL="914400" rtl="0" algn="l">
              <a:spcBef>
                <a:spcPts val="0"/>
              </a:spcBef>
              <a:spcAft>
                <a:spcPts val="0"/>
              </a:spcAft>
              <a:buSzPts val="2000"/>
              <a:buChar char="▪"/>
            </a:pPr>
            <a:r>
              <a:rPr lang="en-US" sz="1800"/>
              <a:t>Utilize your cornell question notes</a:t>
            </a:r>
            <a:endParaRPr sz="1800"/>
          </a:p>
          <a:p>
            <a:pPr indent="-342900" lvl="1" marL="914400" rtl="0" algn="l">
              <a:spcBef>
                <a:spcPts val="0"/>
              </a:spcBef>
              <a:spcAft>
                <a:spcPts val="0"/>
              </a:spcAft>
              <a:buSzPts val="1800"/>
              <a:buChar char="▪"/>
            </a:pPr>
            <a:r>
              <a:rPr lang="en-US" sz="1800"/>
              <a:t>Replicate exam-like environments</a:t>
            </a:r>
            <a:endParaRPr sz="1800"/>
          </a:p>
        </p:txBody>
      </p:sp>
      <p:sp>
        <p:nvSpPr>
          <p:cNvPr id="85" name="Google Shape;85;p13"/>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id="86" name="Google Shape;86;p13"/>
          <p:cNvPicPr preferRelativeResize="0"/>
          <p:nvPr/>
        </p:nvPicPr>
        <p:blipFill>
          <a:blip r:embed="rId3">
            <a:alphaModFix/>
          </a:blip>
          <a:stretch>
            <a:fillRect/>
          </a:stretch>
        </p:blipFill>
        <p:spPr>
          <a:xfrm>
            <a:off x="5579122" y="2258775"/>
            <a:ext cx="3343478" cy="2340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Gearing up for your exams...</a:t>
            </a:r>
            <a:endParaRPr/>
          </a:p>
        </p:txBody>
      </p:sp>
      <p:sp>
        <p:nvSpPr>
          <p:cNvPr id="93" name="Google Shape;93;p14"/>
          <p:cNvSpPr txBox="1"/>
          <p:nvPr>
            <p:ph idx="1" type="body"/>
          </p:nvPr>
        </p:nvSpPr>
        <p:spPr>
          <a:xfrm>
            <a:off x="246425" y="1362075"/>
            <a:ext cx="5132100" cy="4971900"/>
          </a:xfrm>
          <a:prstGeom prst="rect">
            <a:avLst/>
          </a:prstGeom>
        </p:spPr>
        <p:txBody>
          <a:bodyPr anchorCtr="0" anchor="t" bIns="45700" lIns="91425" spcFirstLastPara="1" rIns="91425" wrap="square" tIns="45700">
            <a:noAutofit/>
          </a:bodyPr>
          <a:lstStyle/>
          <a:p>
            <a:pPr indent="-355600" lvl="0" marL="457200" rtl="0" algn="l">
              <a:spcBef>
                <a:spcPts val="520"/>
              </a:spcBef>
              <a:spcAft>
                <a:spcPts val="0"/>
              </a:spcAft>
              <a:buSzPts val="2000"/>
              <a:buChar char="❖"/>
            </a:pPr>
            <a:r>
              <a:rPr b="1" lang="en-US" sz="2000"/>
              <a:t>Make a Study Plan</a:t>
            </a:r>
            <a:endParaRPr sz="2000"/>
          </a:p>
          <a:p>
            <a:pPr indent="-342900" lvl="1" marL="914400" rtl="0" algn="l">
              <a:spcBef>
                <a:spcPts val="0"/>
              </a:spcBef>
              <a:spcAft>
                <a:spcPts val="0"/>
              </a:spcAft>
              <a:buSzPts val="1800"/>
              <a:buChar char="▪"/>
            </a:pPr>
            <a:r>
              <a:rPr lang="en-US" sz="1800"/>
              <a:t>What key topics/concepts with your exam cover?</a:t>
            </a:r>
            <a:endParaRPr sz="1800"/>
          </a:p>
          <a:p>
            <a:pPr indent="-342900" lvl="1" marL="914400" rtl="0" algn="l">
              <a:spcBef>
                <a:spcPts val="0"/>
              </a:spcBef>
              <a:spcAft>
                <a:spcPts val="0"/>
              </a:spcAft>
              <a:buSzPts val="1800"/>
              <a:buChar char="▪"/>
            </a:pPr>
            <a:r>
              <a:rPr lang="en-US" sz="1800"/>
              <a:t>How might your study guides look different for specific classes?</a:t>
            </a:r>
            <a:endParaRPr sz="1800"/>
          </a:p>
          <a:p>
            <a:pPr indent="-342900" lvl="1" marL="914400" rtl="0" algn="l">
              <a:spcBef>
                <a:spcPts val="0"/>
              </a:spcBef>
              <a:spcAft>
                <a:spcPts val="0"/>
              </a:spcAft>
              <a:buSzPts val="1800"/>
              <a:buChar char="▪"/>
            </a:pPr>
            <a:r>
              <a:rPr lang="en-US" sz="1800"/>
              <a:t>What resources, materials, or people might you need to engage with?</a:t>
            </a:r>
            <a:br>
              <a:rPr lang="en-US" sz="2000"/>
            </a:br>
            <a:endParaRPr sz="2000"/>
          </a:p>
          <a:p>
            <a:pPr indent="-355600" lvl="0" marL="457200" rtl="0" algn="l">
              <a:spcBef>
                <a:spcPts val="0"/>
              </a:spcBef>
              <a:spcAft>
                <a:spcPts val="0"/>
              </a:spcAft>
              <a:buSzPts val="2000"/>
              <a:buChar char="❖"/>
            </a:pPr>
            <a:r>
              <a:rPr b="1" lang="en-US" sz="2000"/>
              <a:t>Create a Schedule </a:t>
            </a:r>
            <a:endParaRPr b="1" sz="2000"/>
          </a:p>
          <a:p>
            <a:pPr indent="-342900" lvl="1" marL="914400" rtl="0" algn="l">
              <a:spcBef>
                <a:spcPts val="0"/>
              </a:spcBef>
              <a:spcAft>
                <a:spcPts val="0"/>
              </a:spcAft>
              <a:buSzPts val="1800"/>
              <a:buChar char="▪"/>
            </a:pPr>
            <a:r>
              <a:rPr lang="en-US" sz="1800"/>
              <a:t>DON’T CRAM</a:t>
            </a:r>
            <a:endParaRPr sz="1800"/>
          </a:p>
          <a:p>
            <a:pPr indent="-342900" lvl="1" marL="914400" rtl="0" algn="l">
              <a:spcBef>
                <a:spcPts val="0"/>
              </a:spcBef>
              <a:spcAft>
                <a:spcPts val="0"/>
              </a:spcAft>
              <a:buSzPts val="1800"/>
              <a:buChar char="▪"/>
            </a:pPr>
            <a:r>
              <a:rPr lang="en-US" sz="1800"/>
              <a:t>Office hours, review sessions, study groups</a:t>
            </a:r>
            <a:endParaRPr sz="1800"/>
          </a:p>
          <a:p>
            <a:pPr indent="-342900" lvl="1" marL="914400" rtl="0" algn="l">
              <a:spcBef>
                <a:spcPts val="0"/>
              </a:spcBef>
              <a:spcAft>
                <a:spcPts val="0"/>
              </a:spcAft>
              <a:buSzPts val="1800"/>
              <a:buChar char="▪"/>
            </a:pPr>
            <a:r>
              <a:rPr lang="en-US" sz="1800"/>
              <a:t>Reference your weekly time commitments &amp; quarterly calendar</a:t>
            </a:r>
            <a:br>
              <a:rPr lang="en-US" sz="1800"/>
            </a:br>
            <a:endParaRPr sz="1800"/>
          </a:p>
          <a:p>
            <a:pPr indent="-355600" lvl="0" marL="457200" rtl="0" algn="l">
              <a:spcBef>
                <a:spcPts val="0"/>
              </a:spcBef>
              <a:spcAft>
                <a:spcPts val="0"/>
              </a:spcAft>
              <a:buSzPts val="2000"/>
              <a:buChar char="❖"/>
            </a:pPr>
            <a:r>
              <a:rPr b="1" lang="en-US" sz="2000"/>
              <a:t>Test Yourself</a:t>
            </a:r>
            <a:endParaRPr b="1" sz="2000"/>
          </a:p>
          <a:p>
            <a:pPr indent="-355600" lvl="1" marL="914400" rtl="0" algn="l">
              <a:spcBef>
                <a:spcPts val="0"/>
              </a:spcBef>
              <a:spcAft>
                <a:spcPts val="0"/>
              </a:spcAft>
              <a:buSzPts val="2000"/>
              <a:buChar char="▪"/>
            </a:pPr>
            <a:r>
              <a:rPr lang="en-US" sz="1800"/>
              <a:t>Utilize your cornell question notes</a:t>
            </a:r>
            <a:endParaRPr sz="1800"/>
          </a:p>
          <a:p>
            <a:pPr indent="-342900" lvl="1" marL="914400" rtl="0" algn="l">
              <a:spcBef>
                <a:spcPts val="0"/>
              </a:spcBef>
              <a:spcAft>
                <a:spcPts val="0"/>
              </a:spcAft>
              <a:buClr>
                <a:srgbClr val="4B2A85"/>
              </a:buClr>
              <a:buSzPts val="1800"/>
              <a:buChar char="▪"/>
            </a:pPr>
            <a:r>
              <a:rPr b="1" lang="en-US" sz="1800">
                <a:solidFill>
                  <a:srgbClr val="4B2A85"/>
                </a:solidFill>
              </a:rPr>
              <a:t>Replicate exam-like environments</a:t>
            </a:r>
            <a:endParaRPr b="1" sz="1800">
              <a:solidFill>
                <a:srgbClr val="4B2A85"/>
              </a:solidFill>
            </a:endParaRPr>
          </a:p>
        </p:txBody>
      </p:sp>
      <p:sp>
        <p:nvSpPr>
          <p:cNvPr id="94" name="Google Shape;94;p14"/>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95" name="Google Shape;95;p14"/>
          <p:cNvPicPr preferRelativeResize="0"/>
          <p:nvPr/>
        </p:nvPicPr>
        <p:blipFill>
          <a:blip r:embed="rId3">
            <a:alphaModFix/>
          </a:blip>
          <a:stretch>
            <a:fillRect/>
          </a:stretch>
        </p:blipFill>
        <p:spPr>
          <a:xfrm>
            <a:off x="5579122" y="2258775"/>
            <a:ext cx="3343478" cy="2340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5: Timed Mock Exam Problem</a:t>
            </a:r>
            <a:endParaRPr/>
          </a:p>
        </p:txBody>
      </p:sp>
      <p:sp>
        <p:nvSpPr>
          <p:cNvPr id="102" name="Google Shape;102;p15"/>
          <p:cNvSpPr txBox="1"/>
          <p:nvPr>
            <p:ph idx="1" type="body"/>
          </p:nvPr>
        </p:nvSpPr>
        <p:spPr>
          <a:xfrm>
            <a:off x="388950" y="1197675"/>
            <a:ext cx="8366100" cy="497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t/>
            </a:r>
            <a:endParaRPr/>
          </a:p>
          <a:p>
            <a:pPr indent="-355600" lvl="0" marL="457200" rtl="0" algn="l">
              <a:spcBef>
                <a:spcPts val="520"/>
              </a:spcBef>
              <a:spcAft>
                <a:spcPts val="0"/>
              </a:spcAft>
              <a:buSzPts val="2000"/>
              <a:buChar char="❖"/>
            </a:pPr>
            <a:r>
              <a:rPr lang="en-US"/>
              <a:t>Sc</a:t>
            </a:r>
            <a:r>
              <a:rPr lang="en-US"/>
              <a:t>hedule a 30-minute session is based on your group members availability</a:t>
            </a:r>
            <a:r>
              <a:rPr lang="en-US"/>
              <a:t> do </a:t>
            </a:r>
            <a:r>
              <a:rPr b="1" lang="en-US"/>
              <a:t>one </a:t>
            </a:r>
            <a:r>
              <a:rPr lang="en-US"/>
              <a:t>mock exam problem</a:t>
            </a:r>
            <a:br>
              <a:rPr lang="en-US"/>
            </a:br>
            <a:endParaRPr/>
          </a:p>
          <a:p>
            <a:pPr indent="-355600" lvl="0" marL="457200" rtl="0" algn="l">
              <a:spcBef>
                <a:spcPts val="0"/>
              </a:spcBef>
              <a:spcAft>
                <a:spcPts val="0"/>
              </a:spcAft>
              <a:buClr>
                <a:schemeClr val="hlink"/>
              </a:buClr>
              <a:buSzPts val="2000"/>
              <a:buChar char="❖"/>
            </a:pPr>
            <a:r>
              <a:rPr lang="en-US"/>
              <a:t>Determine how you will get in touch with each other if needed</a:t>
            </a:r>
            <a:br>
              <a:rPr lang="en-US"/>
            </a:br>
            <a:endParaRPr/>
          </a:p>
          <a:p>
            <a:pPr indent="-355600" lvl="0" marL="457200" rtl="0" algn="l">
              <a:spcBef>
                <a:spcPts val="0"/>
              </a:spcBef>
              <a:spcAft>
                <a:spcPts val="0"/>
              </a:spcAft>
              <a:buClr>
                <a:schemeClr val="hlink"/>
              </a:buClr>
              <a:buSzPts val="2000"/>
              <a:buChar char="❖"/>
            </a:pPr>
            <a:r>
              <a:rPr lang="en-US"/>
              <a:t>Determine who will be the zoom host for the session</a:t>
            </a:r>
            <a:br>
              <a:rPr lang="en-US"/>
            </a:br>
            <a:endParaRPr/>
          </a:p>
          <a:p>
            <a:pPr indent="-355600" lvl="0" marL="457200" rtl="0" algn="l">
              <a:spcBef>
                <a:spcPts val="0"/>
              </a:spcBef>
              <a:spcAft>
                <a:spcPts val="0"/>
              </a:spcAft>
              <a:buSzPts val="2000"/>
              <a:buChar char="❖"/>
            </a:pPr>
            <a:r>
              <a:rPr lang="en-US"/>
              <a:t>Email cse390b-staff@cs.washington.edu with your group’s meeting day &amp; time</a:t>
            </a:r>
            <a:endParaRPr/>
          </a:p>
        </p:txBody>
      </p:sp>
      <p:sp>
        <p:nvSpPr>
          <p:cNvPr id="103" name="Google Shape;103;p15"/>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109" name="Google Shape;109;p16"/>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Cornell Note-Taking Debrief</a:t>
            </a:r>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Exam Preparation </a:t>
            </a:r>
            <a:endParaRPr/>
          </a:p>
          <a:p>
            <a:pPr indent="0" lvl="0" marL="9144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b="1" lang="en-US">
                <a:solidFill>
                  <a:srgbClr val="4B2A85"/>
                </a:solidFill>
              </a:rPr>
              <a:t>Building a Computer Overview</a:t>
            </a:r>
            <a:endParaRPr b="1">
              <a:solidFill>
                <a:srgbClr val="4B2A85"/>
              </a:solidFill>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Reading Review and Q&amp;A</a:t>
            </a:r>
            <a:endParaRPr/>
          </a:p>
          <a:p>
            <a:pPr indent="0" lvl="0" marL="457200" rtl="0" algn="l">
              <a:spcBef>
                <a:spcPts val="0"/>
              </a:spcBef>
              <a:spcAft>
                <a:spcPts val="0"/>
              </a:spcAft>
              <a:buNone/>
            </a:pPr>
            <a:r>
              <a:t/>
            </a:r>
            <a:endParaRPr/>
          </a:p>
          <a:p>
            <a:pPr indent="-327660" lvl="0" marL="457200" rtl="0" algn="l">
              <a:spcBef>
                <a:spcPts val="0"/>
              </a:spcBef>
              <a:spcAft>
                <a:spcPts val="0"/>
              </a:spcAft>
              <a:buClr>
                <a:srgbClr val="4B2A85"/>
              </a:buClr>
              <a:buSzPts val="1560"/>
              <a:buChar char="❖"/>
            </a:pPr>
            <a:r>
              <a:rPr lang="en-US"/>
              <a:t>Hack CPU Logic</a:t>
            </a:r>
            <a:endParaRPr/>
          </a:p>
          <a:p>
            <a:pPr indent="0" lvl="0" marL="0" rtl="0" algn="l">
              <a:lnSpc>
                <a:spcPct val="100000"/>
              </a:lnSpc>
              <a:spcBef>
                <a:spcPts val="0"/>
              </a:spcBef>
              <a:spcAft>
                <a:spcPts val="0"/>
              </a:spcAft>
              <a:buSzPts val="1560"/>
              <a:buNone/>
            </a:pPr>
            <a:r>
              <a:t/>
            </a:r>
            <a:endParaRPr sz="2200">
              <a:solidFill>
                <a:srgbClr val="000000"/>
              </a:solidFill>
            </a:endParaRPr>
          </a:p>
          <a:p>
            <a:pPr indent="-243840" lvl="1" marL="800100" rtl="0" algn="l">
              <a:lnSpc>
                <a:spcPct val="100000"/>
              </a:lnSpc>
              <a:spcBef>
                <a:spcPts val="520"/>
              </a:spcBef>
              <a:spcAft>
                <a:spcPts val="0"/>
              </a:spcAft>
              <a:buSzPts val="1560"/>
              <a:buNone/>
            </a:pPr>
            <a:r>
              <a:t/>
            </a:r>
            <a:endParaRPr/>
          </a:p>
        </p:txBody>
      </p:sp>
      <p:sp>
        <p:nvSpPr>
          <p:cNvPr id="110" name="Google Shape;110;p16"/>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Building a Computer</a:t>
            </a:r>
            <a:endParaRPr/>
          </a:p>
        </p:txBody>
      </p:sp>
      <p:sp>
        <p:nvSpPr>
          <p:cNvPr id="117" name="Google Shape;117;p17"/>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118" name="Google Shape;118;p17"/>
          <p:cNvSpPr txBox="1"/>
          <p:nvPr/>
        </p:nvSpPr>
        <p:spPr>
          <a:xfrm>
            <a:off x="376975" y="1323625"/>
            <a:ext cx="8366100" cy="3647100"/>
          </a:xfrm>
          <a:prstGeom prst="rect">
            <a:avLst/>
          </a:prstGeom>
          <a:noFill/>
          <a:ln>
            <a:noFill/>
          </a:ln>
        </p:spPr>
        <p:txBody>
          <a:bodyPr anchorCtr="0" anchor="t" bIns="91425" lIns="91425" spcFirstLastPara="1" rIns="91425" wrap="square" tIns="91425">
            <a:noAutofit/>
          </a:bodyPr>
          <a:lstStyle/>
          <a:p>
            <a:pPr indent="-327660" lvl="0" marL="457200" rtl="0" algn="l">
              <a:spcBef>
                <a:spcPts val="0"/>
              </a:spcBef>
              <a:spcAft>
                <a:spcPts val="0"/>
              </a:spcAft>
              <a:buClr>
                <a:schemeClr val="hlink"/>
              </a:buClr>
              <a:buSzPts val="1560"/>
              <a:buFont typeface="Noto Sans Symbols"/>
              <a:buChar char="●"/>
            </a:pPr>
            <a:r>
              <a:rPr lang="en-US" sz="2600">
                <a:solidFill>
                  <a:schemeClr val="dk1"/>
                </a:solidFill>
                <a:latin typeface="Calibri"/>
                <a:ea typeface="Calibri"/>
                <a:cs typeface="Calibri"/>
                <a:sym typeface="Calibri"/>
              </a:rPr>
              <a:t>All your hardware efforts are about to pay off! In project 5, you will build </a:t>
            </a:r>
            <a:r>
              <a:rPr b="1" lang="en-US" sz="2600">
                <a:solidFill>
                  <a:schemeClr val="dk1"/>
                </a:solidFill>
                <a:latin typeface="Calibri"/>
                <a:ea typeface="Calibri"/>
                <a:cs typeface="Calibri"/>
                <a:sym typeface="Calibri"/>
              </a:rPr>
              <a:t>Computer.hdl</a:t>
            </a:r>
            <a:r>
              <a:rPr lang="en-US" sz="2600">
                <a:solidFill>
                  <a:schemeClr val="dk1"/>
                </a:solidFill>
                <a:latin typeface="Calibri"/>
                <a:ea typeface="Calibri"/>
                <a:cs typeface="Calibri"/>
                <a:sym typeface="Calibri"/>
              </a:rPr>
              <a:t> -- the final, top-level chip in this course</a:t>
            </a:r>
            <a:endParaRPr sz="2600">
              <a:solidFill>
                <a:schemeClr val="dk1"/>
              </a:solidFill>
              <a:latin typeface="Calibri"/>
              <a:ea typeface="Calibri"/>
              <a:cs typeface="Calibri"/>
              <a:sym typeface="Calibri"/>
            </a:endParaRPr>
          </a:p>
          <a:p>
            <a:pPr indent="-382269" lvl="1" marL="914400" rtl="0" algn="l">
              <a:spcBef>
                <a:spcPts val="0"/>
              </a:spcBef>
              <a:spcAft>
                <a:spcPts val="0"/>
              </a:spcAft>
              <a:buClr>
                <a:schemeClr val="hlink"/>
              </a:buClr>
              <a:buSzPts val="2420"/>
              <a:buFont typeface="Noto Sans Symbols"/>
              <a:buChar char="○"/>
            </a:pPr>
            <a:r>
              <a:rPr lang="en-US" sz="2200">
                <a:solidFill>
                  <a:schemeClr val="dk1"/>
                </a:solidFill>
                <a:latin typeface="Calibri"/>
                <a:ea typeface="Calibri"/>
                <a:cs typeface="Calibri"/>
                <a:sym typeface="Calibri"/>
              </a:rPr>
              <a:t>For all intents and purposes, a real computer</a:t>
            </a:r>
            <a:endParaRPr sz="2200">
              <a:solidFill>
                <a:schemeClr val="dk1"/>
              </a:solidFill>
              <a:latin typeface="Calibri"/>
              <a:ea typeface="Calibri"/>
              <a:cs typeface="Calibri"/>
              <a:sym typeface="Calibri"/>
            </a:endParaRPr>
          </a:p>
          <a:p>
            <a:pPr indent="-382269" lvl="1" marL="914400" rtl="0" algn="l">
              <a:spcBef>
                <a:spcPts val="0"/>
              </a:spcBef>
              <a:spcAft>
                <a:spcPts val="0"/>
              </a:spcAft>
              <a:buClr>
                <a:schemeClr val="hlink"/>
              </a:buClr>
              <a:buSzPts val="2420"/>
              <a:buFont typeface="Noto Sans Symbols"/>
              <a:buChar char="○"/>
            </a:pPr>
            <a:r>
              <a:rPr lang="en-US" sz="2200">
                <a:solidFill>
                  <a:schemeClr val="dk1"/>
                </a:solidFill>
                <a:latin typeface="Calibri"/>
                <a:ea typeface="Calibri"/>
                <a:cs typeface="Calibri"/>
                <a:sym typeface="Calibri"/>
              </a:rPr>
              <a:t>Simplified, but organization very similar to your laptop</a:t>
            </a:r>
            <a:endParaRPr sz="2200">
              <a:solidFill>
                <a:schemeClr val="dk1"/>
              </a:solidFill>
              <a:latin typeface="Calibri"/>
              <a:ea typeface="Calibri"/>
              <a:cs typeface="Calibri"/>
              <a:sym typeface="Calibri"/>
            </a:endParaRPr>
          </a:p>
          <a:p>
            <a:pPr indent="0" lvl="0" marL="914400" rtl="0" algn="l">
              <a:spcBef>
                <a:spcPts val="440"/>
              </a:spcBef>
              <a:spcAft>
                <a:spcPts val="0"/>
              </a:spcAft>
              <a:buNone/>
            </a:pPr>
            <a:r>
              <a:t/>
            </a:r>
            <a:endParaRPr sz="2200">
              <a:solidFill>
                <a:schemeClr val="dk1"/>
              </a:solidFill>
              <a:latin typeface="Calibri"/>
              <a:ea typeface="Calibri"/>
              <a:cs typeface="Calibri"/>
              <a:sym typeface="Calibri"/>
            </a:endParaRPr>
          </a:p>
          <a:p>
            <a:pPr indent="-327660" lvl="0" marL="457200" rtl="0" algn="l">
              <a:spcBef>
                <a:spcPts val="520"/>
              </a:spcBef>
              <a:spcAft>
                <a:spcPts val="0"/>
              </a:spcAft>
              <a:buClr>
                <a:schemeClr val="hlink"/>
              </a:buClr>
              <a:buSzPts val="1560"/>
              <a:buFont typeface="Noto Sans Symbols"/>
              <a:buChar char="●"/>
            </a:pPr>
            <a:r>
              <a:rPr lang="en-US" sz="2600">
                <a:solidFill>
                  <a:schemeClr val="dk1"/>
                </a:solidFill>
                <a:latin typeface="Calibri"/>
                <a:ea typeface="Calibri"/>
                <a:cs typeface="Calibri"/>
                <a:sym typeface="Calibri"/>
              </a:rPr>
              <a:t>Later projects we will start writing software to make it useful</a:t>
            </a:r>
            <a:endParaRPr sz="2600">
              <a:solidFill>
                <a:schemeClr val="dk1"/>
              </a:solidFill>
              <a:latin typeface="Calibri"/>
              <a:ea typeface="Calibri"/>
              <a:cs typeface="Calibri"/>
              <a:sym typeface="Calibri"/>
            </a:endParaRPr>
          </a:p>
          <a:p>
            <a:pPr indent="0" lvl="0" marL="0" rtl="0" algn="l">
              <a:spcBef>
                <a:spcPts val="440"/>
              </a:spcBef>
              <a:spcAft>
                <a:spcPts val="0"/>
              </a:spcAft>
              <a:buNone/>
            </a:pPr>
            <a:r>
              <a:t/>
            </a:r>
            <a:endParaRPr sz="2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