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5"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y="6858000" cx="9144000"/>
  <p:notesSz cx="9601200" cy="7315200"/>
  <p:embeddedFontLst>
    <p:embeddedFont>
      <p:font typeface="Arial Narrow"/>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font" Target="fonts/ArialNarrow-bold.fntdata"/><Relationship Id="rId14" Type="http://schemas.openxmlformats.org/officeDocument/2006/relationships/slide" Target="slides/slide10.xml"/><Relationship Id="rId36" Type="http://schemas.openxmlformats.org/officeDocument/2006/relationships/font" Target="fonts/ArialNarrow-regular.fntdata"/><Relationship Id="rId17" Type="http://schemas.openxmlformats.org/officeDocument/2006/relationships/slide" Target="slides/slide13.xml"/><Relationship Id="rId39" Type="http://schemas.openxmlformats.org/officeDocument/2006/relationships/font" Target="fonts/ArialNarrow-boldItalic.fntdata"/><Relationship Id="rId16" Type="http://schemas.openxmlformats.org/officeDocument/2006/relationships/slide" Target="slides/slide12.xml"/><Relationship Id="rId38" Type="http://schemas.openxmlformats.org/officeDocument/2006/relationships/font" Target="fonts/ArialNarrow-italic.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2"/>
            <a:ext cx="4160520" cy="367030"/>
          </a:xfrm>
          <a:prstGeom prst="rect">
            <a:avLst/>
          </a:prstGeom>
          <a:noFill/>
          <a:ln>
            <a:noFill/>
          </a:ln>
        </p:spPr>
        <p:txBody>
          <a:bodyPr anchorCtr="0" anchor="t"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438458" y="2"/>
            <a:ext cx="4160520" cy="367030"/>
          </a:xfrm>
          <a:prstGeom prst="rect">
            <a:avLst/>
          </a:prstGeom>
          <a:noFill/>
          <a:ln>
            <a:noFill/>
          </a:ln>
        </p:spPr>
        <p:txBody>
          <a:bodyPr anchorCtr="0" anchor="t" bIns="48325" lIns="96650" spcFirstLastPara="1" rIns="96650" wrap="square" tIns="4832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948171"/>
            <a:ext cx="4160520" cy="367029"/>
          </a:xfrm>
          <a:prstGeom prst="rect">
            <a:avLst/>
          </a:prstGeom>
          <a:noFill/>
          <a:ln>
            <a:noFill/>
          </a:ln>
        </p:spPr>
        <p:txBody>
          <a:bodyPr anchorCtr="0" anchor="b" bIns="48325" lIns="96650" spcFirstLastPara="1" rIns="96650" wrap="square" tIns="4832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438458" y="6948171"/>
            <a:ext cx="4160520" cy="367029"/>
          </a:xfrm>
          <a:prstGeom prst="rect">
            <a:avLst/>
          </a:prstGeom>
          <a:noFill/>
          <a:ln>
            <a:noFill/>
          </a:ln>
        </p:spPr>
        <p:txBody>
          <a:bodyPr anchorCtr="0" anchor="b" bIns="48325" lIns="96650" spcFirstLastPara="1" rIns="96650" wrap="square" tIns="4832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txBox="1"/>
          <p:nvPr>
            <p:ph idx="1" type="body"/>
          </p:nvPr>
        </p:nvSpPr>
        <p:spPr>
          <a:xfrm>
            <a:off x="960120" y="3520439"/>
            <a:ext cx="7680960" cy="2880361"/>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52" name="Google Shape;52;p1:notes"/>
          <p:cNvSpPr/>
          <p:nvPr>
            <p:ph idx="2"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d12efa9434_0_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d12efa9434_0_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20" name="Google Shape;120;gd12efa9434_0_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d133c6143f_0_1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gd133c6143f_0_14: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28" name="Google Shape;128;gd133c6143f_0_14: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d133c6143f_0_19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35" name="Google Shape;135;gd133c6143f_0_19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d41dfc649b_0_21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gd41dfc649b_0_217: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43" name="Google Shape;143;gd41dfc649b_0_217: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d41dfc649b_0_16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d41dfc649b_0_16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rPr lang="en-US"/>
              <a:t>Study groups!</a:t>
            </a:r>
            <a:endParaRPr/>
          </a:p>
          <a:p>
            <a:pPr indent="-317500" lvl="0" marL="457200" rtl="0" algn="l">
              <a:spcBef>
                <a:spcPts val="0"/>
              </a:spcBef>
              <a:spcAft>
                <a:spcPts val="0"/>
              </a:spcAft>
              <a:buSzPts val="1400"/>
              <a:buChar char="●"/>
            </a:pPr>
            <a:r>
              <a:rPr lang="en-US"/>
              <a:t>offers accountability</a:t>
            </a:r>
            <a:endParaRPr/>
          </a:p>
          <a:p>
            <a:pPr indent="-317500" lvl="0" marL="457200" rtl="0" algn="l">
              <a:spcBef>
                <a:spcPts val="0"/>
              </a:spcBef>
              <a:spcAft>
                <a:spcPts val="0"/>
              </a:spcAft>
              <a:buSzPts val="1400"/>
              <a:buChar char="●"/>
            </a:pPr>
            <a:r>
              <a:rPr lang="en-US"/>
              <a:t>gaining a deeper understanding by articulating your understanding to your peers</a:t>
            </a:r>
            <a:endParaRPr/>
          </a:p>
          <a:p>
            <a:pPr indent="-317500" lvl="0" marL="457200" rtl="0" algn="l">
              <a:spcBef>
                <a:spcPts val="0"/>
              </a:spcBef>
              <a:spcAft>
                <a:spcPts val="0"/>
              </a:spcAft>
              <a:buSzPts val="1400"/>
              <a:buChar char="●"/>
            </a:pPr>
            <a:r>
              <a:rPr lang="en-US"/>
              <a:t>able to hear another perspective </a:t>
            </a:r>
            <a:endParaRPr/>
          </a:p>
        </p:txBody>
      </p:sp>
      <p:sp>
        <p:nvSpPr>
          <p:cNvPr id="151" name="Google Shape;151;gd41dfc649b_0_16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3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8" name="Google Shape;158;p3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59" name="Google Shape;159;p32: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31:notes"/>
          <p:cNvSpPr/>
          <p:nvPr>
            <p:ph idx="2" type="sldImg"/>
          </p:nvPr>
        </p:nvSpPr>
        <p:spPr>
          <a:xfrm>
            <a:off x="3155950" y="914400"/>
            <a:ext cx="3289300" cy="24685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31: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67" name="Google Shape;167;p31: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d133c6143f_0_198: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74" name="Google Shape;174;gd133c6143f_0_19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d133c6143f_0_21: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d133c6143f_0_21: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82" name="Google Shape;182;gd133c6143f_0_21: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d133c6143f_0_28: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d133c6143f_0_28: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90" name="Google Shape;190;gd133c6143f_0_28: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d41dfc649b_0_1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58" name="Google Shape;58;gd41dfc649b_0_1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59" name="Google Shape;59;gd41dfc649b_0_1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d133c6143f_0_35: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d133c6143f_0_35: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198" name="Google Shape;198;gd133c6143f_0_35: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d133c6143f_0_4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d133c6143f_0_4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06" name="Google Shape;206;gd133c6143f_0_4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d133c6143f_0_4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d133c6143f_0_4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14" name="Google Shape;214;gd133c6143f_0_4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d133c6143f_0_5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d133c6143f_0_5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22" name="Google Shape;222;gd133c6143f_0_5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d133c6143f_0_63: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d133c6143f_0_63: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30" name="Google Shape;230;gd133c6143f_0_63: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d133c6143f_0_7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d133c6143f_0_70: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38" name="Google Shape;238;gd133c6143f_0_70: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d133c6143f_0_7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d133c6143f_0_7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46" name="Google Shape;246;gd133c6143f_0_7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d133c6143f_0_84: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d133c6143f_0_84: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54" name="Google Shape;254;gd133c6143f_0_84: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d133c6143f_0_13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61" name="Google Shape;261;gd133c6143f_0_13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62" name="Google Shape;262;gd133c6143f_0_13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d41dfc649b_0_2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d41dfc649b_0_22: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70" name="Google Shape;270;gd41dfc649b_0_22: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d133c6143f_0_18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66" name="Google Shape;66;gd133c6143f_0_18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d41dfc649b_0_2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d41dfc649b_0_29: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78" name="Google Shape;278;gd41dfc649b_0_29: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d41dfc649b_0_3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d41dfc649b_0_37: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287" name="Google Shape;287;gd41dfc649b_0_37: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d133c6143f_0_186: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73" name="Google Shape;73;gd133c6143f_0_18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d41dfc649b_0_46: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p:spPr>
      </p:sp>
      <p:sp>
        <p:nvSpPr>
          <p:cNvPr id="80" name="Google Shape;80;gd41dfc649b_0_46:notes"/>
          <p:cNvSpPr txBox="1"/>
          <p:nvPr>
            <p:ph idx="1" type="body"/>
          </p:nvPr>
        </p:nvSpPr>
        <p:spPr>
          <a:xfrm>
            <a:off x="960120" y="3520439"/>
            <a:ext cx="7680900" cy="2880300"/>
          </a:xfrm>
          <a:prstGeom prst="rect">
            <a:avLst/>
          </a:prstGeom>
        </p:spPr>
        <p:txBody>
          <a:bodyPr anchorCtr="0" anchor="t" bIns="48325" lIns="96650" spcFirstLastPara="1" rIns="96650" wrap="square" tIns="48325">
            <a:noAutofit/>
          </a:bodyPr>
          <a:lstStyle/>
          <a:p>
            <a:pPr indent="0" lvl="0" marL="0" rtl="0" algn="l">
              <a:spcBef>
                <a:spcPts val="0"/>
              </a:spcBef>
              <a:spcAft>
                <a:spcPts val="0"/>
              </a:spcAft>
              <a:buNone/>
            </a:pPr>
            <a:r>
              <a:t/>
            </a:r>
            <a:endParaRPr/>
          </a:p>
        </p:txBody>
      </p:sp>
      <p:sp>
        <p:nvSpPr>
          <p:cNvPr id="81" name="Google Shape;81;gd41dfc649b_0_46:notes"/>
          <p:cNvSpPr txBox="1"/>
          <p:nvPr>
            <p:ph idx="12" type="sldNum"/>
          </p:nvPr>
        </p:nvSpPr>
        <p:spPr>
          <a:xfrm>
            <a:off x="5438458" y="6948171"/>
            <a:ext cx="4160400" cy="366900"/>
          </a:xfrm>
          <a:prstGeom prst="rect">
            <a:avLst/>
          </a:prstGeom>
        </p:spPr>
        <p:txBody>
          <a:bodyPr anchorCtr="0" anchor="b" bIns="48325" lIns="96650" spcFirstLastPara="1" rIns="96650" wrap="square" tIns="48325">
            <a:noAutofit/>
          </a:bodyPr>
          <a:lstStyle/>
          <a:p>
            <a:pPr indent="0" lvl="0" marL="0" rtl="0" algn="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d41dfc649b_0_52: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gd41dfc649b_0_52: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88" name="Google Shape;88;gd41dfc649b_0_52: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d41dfc649b_0_59: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 name="Google Shape;95;gd41dfc649b_0_59: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96" name="Google Shape;96;gd41dfc649b_0_59: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d133c6143f_0_0: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 name="Google Shape;103;gd133c6143f_0_0: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04" name="Google Shape;104;gd133c6143f_0_0: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d133c6143f_0_7:notes"/>
          <p:cNvSpPr/>
          <p:nvPr>
            <p:ph idx="2" type="sldImg"/>
          </p:nvPr>
        </p:nvSpPr>
        <p:spPr>
          <a:xfrm>
            <a:off x="3155950" y="914400"/>
            <a:ext cx="3289200" cy="2468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gd133c6143f_0_7:notes"/>
          <p:cNvSpPr txBox="1"/>
          <p:nvPr>
            <p:ph idx="1" type="body"/>
          </p:nvPr>
        </p:nvSpPr>
        <p:spPr>
          <a:xfrm>
            <a:off x="960120" y="3520439"/>
            <a:ext cx="7680900" cy="2880300"/>
          </a:xfrm>
          <a:prstGeom prst="rect">
            <a:avLst/>
          </a:prstGeom>
          <a:noFill/>
          <a:ln>
            <a:noFill/>
          </a:ln>
        </p:spPr>
        <p:txBody>
          <a:bodyPr anchorCtr="0" anchor="t" bIns="48325" lIns="96650" spcFirstLastPara="1" rIns="96650" wrap="square" tIns="48325">
            <a:noAutofit/>
          </a:bodyPr>
          <a:lstStyle/>
          <a:p>
            <a:pPr indent="0" lvl="0" marL="0" rtl="0" algn="l">
              <a:lnSpc>
                <a:spcPct val="100000"/>
              </a:lnSpc>
              <a:spcBef>
                <a:spcPts val="0"/>
              </a:spcBef>
              <a:spcAft>
                <a:spcPts val="0"/>
              </a:spcAft>
              <a:buSzPts val="1400"/>
              <a:buNone/>
            </a:pPr>
            <a:r>
              <a:t/>
            </a:r>
            <a:endParaRPr/>
          </a:p>
        </p:txBody>
      </p:sp>
      <p:sp>
        <p:nvSpPr>
          <p:cNvPr id="112" name="Google Shape;112;gd133c6143f_0_7:notes"/>
          <p:cNvSpPr txBox="1"/>
          <p:nvPr>
            <p:ph idx="12" type="sldNum"/>
          </p:nvPr>
        </p:nvSpPr>
        <p:spPr>
          <a:xfrm>
            <a:off x="5438458" y="6948171"/>
            <a:ext cx="4160400" cy="366900"/>
          </a:xfrm>
          <a:prstGeom prst="rect">
            <a:avLst/>
          </a:prstGeom>
          <a:noFill/>
          <a:ln>
            <a:noFill/>
          </a:ln>
        </p:spPr>
        <p:txBody>
          <a:bodyPr anchorCtr="0" anchor="b" bIns="48325" lIns="96650" spcFirstLastPara="1" rIns="96650" wrap="square" tIns="48325">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
          <p:cNvSpPr/>
          <p:nvPr/>
        </p:nvSpPr>
        <p:spPr>
          <a:xfrm>
            <a:off x="0" y="0"/>
            <a:ext cx="9144000" cy="4988560"/>
          </a:xfrm>
          <a:prstGeom prst="rect">
            <a:avLst/>
          </a:prstGeom>
          <a:blipFill rotWithShape="1">
            <a:blip r:embed="rId2">
              <a:alphaModFix/>
            </a:blip>
            <a:tile algn="tl" flip="none" tx="0" sx="80000" ty="0" sy="80000"/>
          </a:blip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000"/>
              <a:buFont typeface="Calibri"/>
              <a:buNone/>
            </a:pPr>
            <a:r>
              <a:t/>
            </a:r>
            <a:endParaRPr b="0" i="0" sz="2000" u="none" cap="none" strike="noStrike">
              <a:solidFill>
                <a:srgbClr val="C00000"/>
              </a:solidFill>
              <a:latin typeface="Calibri"/>
              <a:ea typeface="Calibri"/>
              <a:cs typeface="Calibri"/>
              <a:sym typeface="Calibri"/>
            </a:endParaRPr>
          </a:p>
        </p:txBody>
      </p:sp>
      <p:sp>
        <p:nvSpPr>
          <p:cNvPr id="19" name="Google Shape;19;p2"/>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lvl1pPr lvl="0" algn="l">
              <a:lnSpc>
                <a:spcPct val="80000"/>
              </a:lnSpc>
              <a:spcBef>
                <a:spcPts val="0"/>
              </a:spcBef>
              <a:spcAft>
                <a:spcPts val="0"/>
              </a:spcAft>
              <a:buSzPts val="1400"/>
              <a:buNone/>
              <a:defRPr sz="6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 type="subTitle"/>
          </p:nvPr>
        </p:nvSpPr>
        <p:spPr>
          <a:xfrm>
            <a:off x="685800" y="5374529"/>
            <a:ext cx="7772400" cy="593883"/>
          </a:xfrm>
          <a:prstGeom prst="rect">
            <a:avLst/>
          </a:prstGeom>
          <a:noFill/>
          <a:ln>
            <a:noFill/>
          </a:ln>
        </p:spPr>
        <p:txBody>
          <a:bodyPr anchorCtr="0" anchor="t" bIns="45700" lIns="91425" spcFirstLastPara="1" rIns="91425" wrap="square" tIns="45700">
            <a:noAutofit/>
          </a:bodyPr>
          <a:lstStyle>
            <a:lvl1pPr lvl="0" algn="l">
              <a:lnSpc>
                <a:spcPct val="100000"/>
              </a:lnSpc>
              <a:spcBef>
                <a:spcPts val="640"/>
              </a:spcBef>
              <a:spcAft>
                <a:spcPts val="0"/>
              </a:spcAft>
              <a:buSzPts val="1920"/>
              <a:buNone/>
              <a:defRPr b="0" sz="320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p:txBody>
      </p:sp>
      <p:sp>
        <p:nvSpPr>
          <p:cNvPr id="21" name="Google Shape;21;p2"/>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pic>
        <p:nvPicPr>
          <p:cNvPr id="22" name="Google Shape;22;p2"/>
          <p:cNvPicPr preferRelativeResize="0"/>
          <p:nvPr/>
        </p:nvPicPr>
        <p:blipFill rotWithShape="1">
          <a:blip r:embed="rId3">
            <a:alphaModFix/>
          </a:blip>
          <a:srcRect b="0" l="0" r="0" t="0"/>
          <a:stretch/>
        </p:blipFill>
        <p:spPr>
          <a:xfrm>
            <a:off x="152400" y="6590918"/>
            <a:ext cx="2150721" cy="169037"/>
          </a:xfrm>
          <a:prstGeom prst="rect">
            <a:avLst/>
          </a:prstGeom>
          <a:noFill/>
          <a:ln>
            <a:noFill/>
          </a:ln>
        </p:spPr>
      </p:pic>
      <p:sp>
        <p:nvSpPr>
          <p:cNvPr id="23" name="Google Shape;23;p2"/>
          <p:cNvSpPr txBox="1"/>
          <p:nvPr/>
        </p:nvSpPr>
        <p:spPr>
          <a:xfrm>
            <a:off x="685800" y="1330960"/>
            <a:ext cx="7772400" cy="57752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4B2A85"/>
              </a:buClr>
              <a:buSzPts val="1920"/>
              <a:buFont typeface="Noto Sans Symbols"/>
              <a:buNone/>
            </a:pPr>
            <a:r>
              <a:rPr b="0" i="0" lang="en-US" sz="3200" u="none" cap="none" strike="noStrike">
                <a:solidFill>
                  <a:schemeClr val="lt1"/>
                </a:solidFill>
                <a:latin typeface="Calibri"/>
                <a:ea typeface="Calibri"/>
                <a:cs typeface="Calibri"/>
                <a:sym typeface="Calibri"/>
              </a:rPr>
              <a:t>CSE 390 B </a:t>
            </a:r>
            <a:r>
              <a:rPr lang="en-US" sz="3200">
                <a:solidFill>
                  <a:schemeClr val="lt1"/>
                </a:solidFill>
                <a:latin typeface="Calibri"/>
                <a:ea typeface="Calibri"/>
                <a:cs typeface="Calibri"/>
                <a:sym typeface="Calibri"/>
              </a:rPr>
              <a:t>Spring 2021</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 name="Google Shape;27;p3"/>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4"/>
          <p:cNvSpPr txBox="1"/>
          <p:nvPr>
            <p:ph type="title"/>
          </p:nvPr>
        </p:nvSpPr>
        <p:spPr>
          <a:xfrm>
            <a:off x="357762" y="438912"/>
            <a:ext cx="8405238"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4"/>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ntent">
  <p:cSld name="Title and 2 Content">
    <p:spTree>
      <p:nvGrpSpPr>
        <p:cNvPr id="31" name="Shape 31"/>
        <p:cNvGrpSpPr/>
        <p:nvPr/>
      </p:nvGrpSpPr>
      <p:grpSpPr>
        <a:xfrm>
          <a:off x="0" y="0"/>
          <a:ext cx="0" cy="0"/>
          <a:chOff x="0" y="0"/>
          <a:chExt cx="0" cy="0"/>
        </a:xfrm>
      </p:grpSpPr>
      <p:sp>
        <p:nvSpPr>
          <p:cNvPr id="32" name="Google Shape;32;p5"/>
          <p:cNvSpPr txBox="1"/>
          <p:nvPr>
            <p:ph type="title"/>
          </p:nvPr>
        </p:nvSpPr>
        <p:spPr>
          <a:xfrm>
            <a:off x="357018" y="435678"/>
            <a:ext cx="8405982"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 type="body"/>
          </p:nvPr>
        </p:nvSpPr>
        <p:spPr>
          <a:xfrm>
            <a:off x="357018"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4" name="Google Shape;34;p5"/>
          <p:cNvSpPr txBox="1"/>
          <p:nvPr>
            <p:ph idx="12" type="sldNum"/>
          </p:nvPr>
        </p:nvSpPr>
        <p:spPr>
          <a:xfrm>
            <a:off x="8534400" y="6492240"/>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35" name="Google Shape;35;p5"/>
          <p:cNvSpPr txBox="1"/>
          <p:nvPr>
            <p:ph idx="2" type="body"/>
          </p:nvPr>
        </p:nvSpPr>
        <p:spPr>
          <a:xfrm>
            <a:off x="4648200" y="1362075"/>
            <a:ext cx="4114800" cy="4972050"/>
          </a:xfrm>
          <a:prstGeom prst="rect">
            <a:avLst/>
          </a:prstGeom>
          <a:noFill/>
          <a:ln>
            <a:noFill/>
          </a:ln>
        </p:spPr>
        <p:txBody>
          <a:bodyPr anchorCtr="0" anchor="t" bIns="45700" lIns="91425" spcFirstLastPara="1" rIns="91425" wrap="square" tIns="45700">
            <a:noAutofit/>
          </a:bodyPr>
          <a:lstStyle>
            <a:lvl1pPr indent="-335280" lvl="0" marL="457200" algn="l">
              <a:lnSpc>
                <a:spcPct val="100000"/>
              </a:lnSpc>
              <a:spcBef>
                <a:spcPts val="560"/>
              </a:spcBef>
              <a:spcAft>
                <a:spcPts val="0"/>
              </a:spcAft>
              <a:buSzPts val="1680"/>
              <a:buChar char="❖"/>
              <a:defRPr b="0" sz="2800"/>
            </a:lvl1pPr>
            <a:lvl2pPr indent="-396240" lvl="1" marL="914400" algn="l">
              <a:lnSpc>
                <a:spcPct val="100000"/>
              </a:lnSpc>
              <a:spcBef>
                <a:spcPts val="480"/>
              </a:spcBef>
              <a:spcAft>
                <a:spcPts val="0"/>
              </a:spcAft>
              <a:buSzPts val="2640"/>
              <a:buChar char="▪"/>
              <a:defRPr sz="24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6"/>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llEverywhere">
  <p:cSld name="PollEverywhere">
    <p:spTree>
      <p:nvGrpSpPr>
        <p:cNvPr id="38" name="Shape 38"/>
        <p:cNvGrpSpPr/>
        <p:nvPr/>
      </p:nvGrpSpPr>
      <p:grpSpPr>
        <a:xfrm>
          <a:off x="0" y="0"/>
          <a:ext cx="0" cy="0"/>
          <a:chOff x="0" y="0"/>
          <a:chExt cx="0" cy="0"/>
        </a:xfrm>
      </p:grpSpPr>
      <p:sp>
        <p:nvSpPr>
          <p:cNvPr id="39" name="Google Shape;39;p7"/>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7"/>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41" name="Google Shape;41;p7"/>
          <p:cNvSpPr/>
          <p:nvPr/>
        </p:nvSpPr>
        <p:spPr>
          <a:xfrm>
            <a:off x="0" y="206019"/>
            <a:ext cx="9144000" cy="1063981"/>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42" name="Google Shape;42;p7"/>
          <p:cNvSpPr/>
          <p:nvPr/>
        </p:nvSpPr>
        <p:spPr>
          <a:xfrm>
            <a:off x="6072845" y="540630"/>
            <a:ext cx="2829602" cy="479667"/>
          </a:xfrm>
          <a:prstGeom prst="roundRect">
            <a:avLst>
              <a:gd fmla="val 16667" name="adj"/>
            </a:avLst>
          </a:prstGeom>
          <a:solidFill>
            <a:srgbClr val="714EA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000"/>
              <a:buFont typeface="Calibri"/>
              <a:buNone/>
            </a:pPr>
            <a:r>
              <a:rPr b="1" i="0" lang="en-US" sz="2000" u="none" cap="none" strike="noStrike">
                <a:solidFill>
                  <a:schemeClr val="lt1"/>
                </a:solidFill>
                <a:latin typeface="Calibri"/>
                <a:ea typeface="Calibri"/>
                <a:cs typeface="Calibri"/>
                <a:sym typeface="Calibri"/>
              </a:rPr>
              <a:t>pollev.com/cse390b</a:t>
            </a:r>
            <a:endParaRPr b="0" i="0" sz="1400" u="none" cap="none" strike="noStrike">
              <a:solidFill>
                <a:srgbClr val="000000"/>
              </a:solidFill>
              <a:latin typeface="Arial"/>
              <a:ea typeface="Arial"/>
              <a:cs typeface="Arial"/>
              <a:sym typeface="Arial"/>
            </a:endParaRPr>
          </a:p>
        </p:txBody>
      </p:sp>
      <p:sp>
        <p:nvSpPr>
          <p:cNvPr id="43" name="Google Shape;43;p7"/>
          <p:cNvSpPr txBox="1"/>
          <p:nvPr>
            <p:ph idx="1" type="body"/>
          </p:nvPr>
        </p:nvSpPr>
        <p:spPr>
          <a:xfrm>
            <a:off x="396875" y="1543855"/>
            <a:ext cx="8366125" cy="4790270"/>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520"/>
              </a:spcBef>
              <a:spcAft>
                <a:spcPts val="0"/>
              </a:spcAft>
              <a:buSzPts val="1560"/>
              <a:buChar char="❖"/>
              <a:defRPr b="0" sz="2600"/>
            </a:lvl1pPr>
            <a:lvl2pPr indent="-382269" lvl="1" marL="914400" algn="l">
              <a:lnSpc>
                <a:spcPct val="100000"/>
              </a:lnSpc>
              <a:spcBef>
                <a:spcPts val="440"/>
              </a:spcBef>
              <a:spcAft>
                <a:spcPts val="0"/>
              </a:spcAft>
              <a:buSzPts val="2420"/>
              <a:buChar char="▪"/>
              <a:defRPr sz="2200"/>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Font typeface="Calibri"/>
              <a:buChar char="–"/>
              <a:defRPr sz="1800"/>
            </a:lvl4pPr>
            <a:lvl5pPr indent="-342900" lvl="4" marL="2286000" algn="l">
              <a:lnSpc>
                <a:spcPct val="100000"/>
              </a:lnSpc>
              <a:spcBef>
                <a:spcPts val="360"/>
              </a:spcBef>
              <a:spcAft>
                <a:spcPts val="0"/>
              </a:spcAft>
              <a:buSzPts val="1800"/>
              <a:buFont typeface="Calibri"/>
              <a:buChar char="»"/>
              <a:defRPr sz="1800"/>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44" name="Google Shape;44;p7"/>
          <p:cNvPicPr preferRelativeResize="0"/>
          <p:nvPr/>
        </p:nvPicPr>
        <p:blipFill rotWithShape="1">
          <a:blip r:embed="rId2">
            <a:alphaModFix/>
          </a:blip>
          <a:srcRect b="0" l="0" r="0" t="0"/>
          <a:stretch/>
        </p:blipFill>
        <p:spPr>
          <a:xfrm>
            <a:off x="266650" y="337100"/>
            <a:ext cx="3816475" cy="8867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5" name="Shape 45"/>
        <p:cNvGrpSpPr/>
        <p:nvPr/>
      </p:nvGrpSpPr>
      <p:grpSpPr>
        <a:xfrm>
          <a:off x="0" y="0"/>
          <a:ext cx="0" cy="0"/>
          <a:chOff x="0" y="0"/>
          <a:chExt cx="0" cy="0"/>
        </a:xfrm>
      </p:grpSpPr>
      <p:sp>
        <p:nvSpPr>
          <p:cNvPr id="46" name="Google Shape;46;p8"/>
          <p:cNvSpPr txBox="1"/>
          <p:nvPr>
            <p:ph type="title"/>
          </p:nvPr>
        </p:nvSpPr>
        <p:spPr>
          <a:xfrm>
            <a:off x="377540" y="423282"/>
            <a:ext cx="8388900" cy="7620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SzPts val="3600"/>
              <a:buFont typeface="Calibri"/>
              <a:buNone/>
              <a:defRPr i="0">
                <a:solidFill>
                  <a:srgbClr val="000000"/>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 type="body"/>
          </p:nvPr>
        </p:nvSpPr>
        <p:spPr>
          <a:xfrm>
            <a:off x="457200" y="1577340"/>
            <a:ext cx="3977640" cy="40011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8" name="Google Shape;48;p8"/>
          <p:cNvSpPr txBox="1"/>
          <p:nvPr>
            <p:ph idx="2" type="body"/>
          </p:nvPr>
        </p:nvSpPr>
        <p:spPr>
          <a:xfrm>
            <a:off x="4709160" y="1577340"/>
            <a:ext cx="3977640" cy="400110"/>
          </a:xfrm>
          <a:prstGeom prst="rect">
            <a:avLst/>
          </a:prstGeom>
          <a:noFill/>
          <a:ln>
            <a:noFill/>
          </a:ln>
        </p:spPr>
        <p:txBody>
          <a:bodyPr anchorCtr="0" anchor="t" bIns="0" lIns="0" spcFirstLastPara="1" rIns="0" wrap="square" tIns="0">
            <a:noAutofit/>
          </a:bodyPr>
          <a:lstStyle>
            <a:lvl1pPr indent="-327660" lvl="0" marL="457200" algn="l">
              <a:lnSpc>
                <a:spcPct val="100000"/>
              </a:lnSpc>
              <a:spcBef>
                <a:spcPts val="520"/>
              </a:spcBef>
              <a:spcAft>
                <a:spcPts val="0"/>
              </a:spcAft>
              <a:buSzPts val="1560"/>
              <a:buChar char="❖"/>
              <a:defRPr/>
            </a:lvl1pPr>
            <a:lvl2pPr indent="-354330" lvl="1" marL="914400" algn="l">
              <a:lnSpc>
                <a:spcPct val="100000"/>
              </a:lnSpc>
              <a:spcBef>
                <a:spcPts val="360"/>
              </a:spcBef>
              <a:spcAft>
                <a:spcPts val="0"/>
              </a:spcAft>
              <a:buSzPts val="1980"/>
              <a:buChar char="▪"/>
              <a:defRPr/>
            </a:lvl2pPr>
            <a:lvl3pPr indent="-320039" lvl="2" marL="1371600" algn="l">
              <a:lnSpc>
                <a:spcPct val="100000"/>
              </a:lnSpc>
              <a:spcBef>
                <a:spcPts val="360"/>
              </a:spcBef>
              <a:spcAft>
                <a:spcPts val="0"/>
              </a:spcAft>
              <a:buSzPts val="144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9" name="Google Shape;49;p8"/>
          <p:cNvSpPr txBox="1"/>
          <p:nvPr>
            <p:ph idx="12" type="sldNum"/>
          </p:nvPr>
        </p:nvSpPr>
        <p:spPr>
          <a:xfrm>
            <a:off x="8534400" y="6492875"/>
            <a:ext cx="609600" cy="365125"/>
          </a:xfrm>
          <a:prstGeom prst="rect">
            <a:avLst/>
          </a:prstGeom>
          <a:noFill/>
          <a:ln>
            <a:noFill/>
          </a:ln>
        </p:spPr>
        <p:txBody>
          <a:bodyPr anchorCtr="0" anchor="ctr" bIns="0" lIns="0" spcFirstLastPara="1" rIns="0" wrap="square" tIns="0">
            <a:noAutofit/>
          </a:bodyPr>
          <a:lstStyle>
            <a:lvl1pPr indent="0" lvl="0"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1pPr>
            <a:lvl2pPr indent="0" lvl="1"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2pPr>
            <a:lvl3pPr indent="0" lvl="2"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3pPr>
            <a:lvl4pPr indent="0" lvl="3"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4pPr>
            <a:lvl5pPr indent="0" lvl="4"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5pPr>
            <a:lvl6pPr indent="0" lvl="5"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6pPr>
            <a:lvl7pPr indent="0" lvl="6"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7pPr>
            <a:lvl8pPr indent="0" lvl="7"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8pPr>
            <a:lvl9pPr indent="0" lvl="8" marL="9525" marR="0" algn="ctr">
              <a:lnSpc>
                <a:spcPct val="100000"/>
              </a:lnSpc>
              <a:spcBef>
                <a:spcPts val="0"/>
              </a:spcBef>
              <a:spcAft>
                <a:spcPts val="0"/>
              </a:spcAft>
              <a:buClr>
                <a:srgbClr val="000000"/>
              </a:buClr>
              <a:buSzPts val="1050"/>
              <a:buFont typeface="Arial"/>
              <a:buNone/>
              <a:defRPr b="0" i="0" sz="1050" u="none" cap="none" strike="noStrike">
                <a:solidFill>
                  <a:srgbClr val="7F7F7F"/>
                </a:solidFill>
                <a:latin typeface="Arial"/>
                <a:ea typeface="Arial"/>
                <a:cs typeface="Arial"/>
                <a:sym typeface="Arial"/>
              </a:defRPr>
            </a:lvl9pPr>
          </a:lstStyle>
          <a:p>
            <a:pPr indent="0" lvl="0" marL="9525" rtl="0" algn="ctr">
              <a:spcBef>
                <a:spcPts val="0"/>
              </a:spcBef>
              <a:spcAft>
                <a:spcPts val="0"/>
              </a:spcAft>
              <a:buNone/>
            </a:pPr>
            <a:r>
              <a:rPr lang="en-US"/>
              <a:t>Slide </a:t>
            </a: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374090" y="371182"/>
            <a:ext cx="8388910" cy="7620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2pPr>
            <a:lvl3pPr lvl="2"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3pPr>
            <a:lvl4pPr lvl="3"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4pPr>
            <a:lvl5pPr lvl="4"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5pPr>
            <a:lvl6pPr lvl="5"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6pPr>
            <a:lvl7pPr lvl="6"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7pPr>
            <a:lvl8pPr lvl="7"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8pPr>
            <a:lvl9pPr lvl="8" marR="0" rtl="0" algn="l">
              <a:lnSpc>
                <a:spcPct val="100000"/>
              </a:lnSpc>
              <a:spcBef>
                <a:spcPts val="0"/>
              </a:spcBef>
              <a:spcAft>
                <a:spcPts val="0"/>
              </a:spcAft>
              <a:buClr>
                <a:srgbClr val="000000"/>
              </a:buClr>
              <a:buSzPts val="1400"/>
              <a:buFont typeface="Arial"/>
              <a:buNone/>
              <a:defRPr b="1" i="0" sz="3600" u="none" cap="none" strike="noStrike">
                <a:solidFill>
                  <a:schemeClr val="dk1"/>
                </a:solidFill>
                <a:latin typeface="Arial Narrow"/>
                <a:ea typeface="Arial Narrow"/>
                <a:cs typeface="Arial Narrow"/>
                <a:sym typeface="Arial Narrow"/>
              </a:defRPr>
            </a:lvl9pPr>
          </a:lstStyle>
          <a:p/>
        </p:txBody>
      </p:sp>
      <p:sp>
        <p:nvSpPr>
          <p:cNvPr id="11" name="Google Shape;11;p1"/>
          <p:cNvSpPr txBox="1"/>
          <p:nvPr>
            <p:ph idx="1" type="body"/>
          </p:nvPr>
        </p:nvSpPr>
        <p:spPr>
          <a:xfrm>
            <a:off x="396875" y="1362075"/>
            <a:ext cx="8366125" cy="4972050"/>
          </a:xfrm>
          <a:prstGeom prst="rect">
            <a:avLst/>
          </a:prstGeom>
          <a:noFill/>
          <a:ln>
            <a:noFill/>
          </a:ln>
        </p:spPr>
        <p:txBody>
          <a:bodyPr anchorCtr="0" anchor="t" bIns="45700" lIns="91425" spcFirstLastPara="1" rIns="91425" wrap="square" tIns="45700">
            <a:noAutofit/>
          </a:bodyPr>
          <a:lstStyle>
            <a:lvl1pPr indent="-327660" lvl="0" marL="457200" marR="0" rtl="0" algn="l">
              <a:lnSpc>
                <a:spcPct val="100000"/>
              </a:lnSpc>
              <a:spcBef>
                <a:spcPts val="520"/>
              </a:spcBef>
              <a:spcAft>
                <a:spcPts val="0"/>
              </a:spcAft>
              <a:buClr>
                <a:srgbClr val="4B2A85"/>
              </a:buClr>
              <a:buSzPts val="1560"/>
              <a:buFont typeface="Noto Sans Symbols"/>
              <a:buChar char="❖"/>
              <a:defRPr b="1" i="0" sz="2600" u="none" cap="none" strike="noStrike">
                <a:solidFill>
                  <a:schemeClr val="dk1"/>
                </a:solidFill>
                <a:latin typeface="Calibri"/>
                <a:ea typeface="Calibri"/>
                <a:cs typeface="Calibri"/>
                <a:sym typeface="Calibri"/>
              </a:defRPr>
            </a:lvl1pPr>
            <a:lvl2pPr indent="-382269" lvl="1" marL="914400" marR="0" rtl="0" algn="l">
              <a:lnSpc>
                <a:spcPct val="100000"/>
              </a:lnSpc>
              <a:spcBef>
                <a:spcPts val="440"/>
              </a:spcBef>
              <a:spcAft>
                <a:spcPts val="0"/>
              </a:spcAft>
              <a:buClr>
                <a:srgbClr val="4B2A85"/>
              </a:buClr>
              <a:buSzPts val="2420"/>
              <a:buFont typeface="Noto Sans Symbols"/>
              <a:buChar char="▪"/>
              <a:defRPr b="0" i="0" sz="2200" u="none" cap="none" strike="noStrike">
                <a:solidFill>
                  <a:schemeClr val="dk1"/>
                </a:solidFill>
                <a:latin typeface="Calibri"/>
                <a:ea typeface="Calibri"/>
                <a:cs typeface="Calibri"/>
                <a:sym typeface="Calibri"/>
              </a:defRPr>
            </a:lvl2pPr>
            <a:lvl3pPr indent="-330200" lvl="2" marL="1371600" marR="0" rtl="0" algn="l">
              <a:lnSpc>
                <a:spcPct val="100000"/>
              </a:lnSpc>
              <a:spcBef>
                <a:spcPts val="400"/>
              </a:spcBef>
              <a:spcAft>
                <a:spcPts val="0"/>
              </a:spcAft>
              <a:buClr>
                <a:srgbClr val="4B2A85"/>
              </a:buClr>
              <a:buSzPts val="1600"/>
              <a:buFont typeface="Arial"/>
              <a:buChar char="•"/>
              <a:defRPr b="0" i="0" sz="20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4B2A85"/>
              </a:buClr>
              <a:buSzPts val="2000"/>
              <a:buFont typeface="Calibri"/>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2" type="sldNum"/>
          </p:nvPr>
        </p:nvSpPr>
        <p:spPr>
          <a:xfrm>
            <a:off x="8534400" y="6492875"/>
            <a:ext cx="609600"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1pPr>
            <a:lvl2pPr indent="0" lvl="1"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2pPr>
            <a:lvl3pPr indent="0" lvl="2"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3pPr>
            <a:lvl4pPr indent="0" lvl="3"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4pPr>
            <a:lvl5pPr indent="0" lvl="4"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5pPr>
            <a:lvl6pPr indent="0" lvl="5"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6pPr>
            <a:lvl7pPr indent="0" lvl="6"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7pPr>
            <a:lvl8pPr indent="0" lvl="7"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8pPr>
            <a:lvl9pPr indent="0" lvl="8" marL="0" marR="0" rtl="0" algn="ctr">
              <a:lnSpc>
                <a:spcPct val="100000"/>
              </a:lnSpc>
              <a:spcBef>
                <a:spcPts val="0"/>
              </a:spcBef>
              <a:spcAft>
                <a:spcPts val="0"/>
              </a:spcAft>
              <a:buClr>
                <a:srgbClr val="000000"/>
              </a:buClr>
              <a:buSzPts val="1200"/>
              <a:buFont typeface="Arial"/>
              <a:buNone/>
              <a:defRPr b="1" i="0" sz="1200" u="none" cap="none" strike="noStrike">
                <a:solidFill>
                  <a:srgbClr val="4B2A85"/>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en-US"/>
              <a:t>‹#›</a:t>
            </a:fld>
            <a:endParaRPr/>
          </a:p>
        </p:txBody>
      </p:sp>
      <p:sp>
        <p:nvSpPr>
          <p:cNvPr id="13" name="Google Shape;13;p1"/>
          <p:cNvSpPr/>
          <p:nvPr/>
        </p:nvSpPr>
        <p:spPr>
          <a:xfrm>
            <a:off x="0" y="0"/>
            <a:ext cx="9144000" cy="228600"/>
          </a:xfrm>
          <a:prstGeom prst="rect">
            <a:avLst/>
          </a:prstGeom>
          <a:solidFill>
            <a:srgbClr val="4B2A8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pic>
        <p:nvPicPr>
          <p:cNvPr id="14" name="Google Shape;14;p1"/>
          <p:cNvPicPr preferRelativeResize="0"/>
          <p:nvPr/>
        </p:nvPicPr>
        <p:blipFill rotWithShape="1">
          <a:blip r:embed="rId1">
            <a:alphaModFix/>
          </a:blip>
          <a:srcRect b="0" l="0" r="0" t="0"/>
          <a:stretch/>
        </p:blipFill>
        <p:spPr>
          <a:xfrm>
            <a:off x="26376" y="25342"/>
            <a:ext cx="2150721" cy="169037"/>
          </a:xfrm>
          <a:prstGeom prst="rect">
            <a:avLst/>
          </a:prstGeom>
          <a:noFill/>
          <a:ln>
            <a:noFill/>
          </a:ln>
        </p:spPr>
      </p:pic>
      <p:sp>
        <p:nvSpPr>
          <p:cNvPr id="15" name="Google Shape;15;p1"/>
          <p:cNvSpPr txBox="1"/>
          <p:nvPr/>
        </p:nvSpPr>
        <p:spPr>
          <a:xfrm>
            <a:off x="7439950" y="27425"/>
            <a:ext cx="1704000" cy="169200"/>
          </a:xfrm>
          <a:prstGeom prst="rect">
            <a:avLst/>
          </a:prstGeom>
          <a:noFill/>
          <a:ln>
            <a:noFill/>
          </a:ln>
        </p:spPr>
        <p:txBody>
          <a:bodyPr anchorCtr="0" anchor="ctr" bIns="0" lIns="91425" spcFirstLastPara="1" rIns="91425" wrap="square" tIns="0">
            <a:no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CSE 390B, </a:t>
            </a:r>
            <a:r>
              <a:rPr lang="en-US" sz="1100">
                <a:solidFill>
                  <a:schemeClr val="lt1"/>
                </a:solidFill>
                <a:latin typeface="Calibri"/>
                <a:ea typeface="Calibri"/>
                <a:cs typeface="Calibri"/>
                <a:sym typeface="Calibri"/>
              </a:rPr>
              <a:t>Spring 2021</a:t>
            </a:r>
            <a:endParaRPr b="0" i="0" sz="1100" u="none" cap="none" strike="noStrike">
              <a:solidFill>
                <a:schemeClr val="lt1"/>
              </a:solidFill>
              <a:latin typeface="Calibri"/>
              <a:ea typeface="Calibri"/>
              <a:cs typeface="Calibri"/>
              <a:sym typeface="Calibri"/>
            </a:endParaRPr>
          </a:p>
        </p:txBody>
      </p:sp>
      <p:sp>
        <p:nvSpPr>
          <p:cNvPr id="16" name="Google Shape;16;p1"/>
          <p:cNvSpPr txBox="1"/>
          <p:nvPr/>
        </p:nvSpPr>
        <p:spPr>
          <a:xfrm>
            <a:off x="2886136" y="27424"/>
            <a:ext cx="3387600" cy="169277"/>
          </a:xfrm>
          <a:prstGeom prst="rect">
            <a:avLst/>
          </a:prstGeom>
          <a:noFill/>
          <a:ln>
            <a:noFill/>
          </a:ln>
        </p:spPr>
        <p:txBody>
          <a:bodyPr anchorCtr="0" anchor="ctr" bIns="0" lIns="91425" spcFirstLastPara="1" rIns="91425"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Calibri"/>
                <a:ea typeface="Calibri"/>
                <a:cs typeface="Calibri"/>
                <a:sym typeface="Calibri"/>
              </a:rPr>
              <a:t>L10:</a:t>
            </a:r>
            <a:r>
              <a:rPr lang="en-US" sz="1100">
                <a:solidFill>
                  <a:schemeClr val="lt1"/>
                </a:solidFill>
                <a:latin typeface="Calibri"/>
                <a:ea typeface="Calibri"/>
                <a:cs typeface="Calibri"/>
                <a:sym typeface="Calibri"/>
              </a:rPr>
              <a:t> Building a Computer,</a:t>
            </a:r>
            <a:r>
              <a:rPr b="0" i="0" lang="en-US" sz="1100" u="none" cap="none" strike="noStrike">
                <a:solidFill>
                  <a:schemeClr val="lt1"/>
                </a:solidFill>
                <a:latin typeface="Calibri"/>
                <a:ea typeface="Calibri"/>
                <a:cs typeface="Calibri"/>
                <a:sym typeface="Calibri"/>
              </a:rPr>
              <a:t> Project 5</a:t>
            </a:r>
            <a:endParaRPr b="0" i="0" sz="1100" u="none" cap="none" strike="noStrike">
              <a:solidFill>
                <a:schemeClr val="lt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9"/>
          <p:cNvSpPr txBox="1"/>
          <p:nvPr>
            <p:ph type="ctrTitle"/>
          </p:nvPr>
        </p:nvSpPr>
        <p:spPr>
          <a:xfrm>
            <a:off x="685800" y="2043587"/>
            <a:ext cx="7772400" cy="1467257"/>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SzPts val="1400"/>
              <a:buNone/>
            </a:pPr>
            <a:r>
              <a:rPr lang="en-US"/>
              <a:t>Exam Problem Review &amp; Project 5</a:t>
            </a:r>
            <a:endParaRPr/>
          </a:p>
        </p:txBody>
      </p:sp>
      <p:sp>
        <p:nvSpPr>
          <p:cNvPr id="55" name="Google Shape;55;p9"/>
          <p:cNvSpPr txBox="1"/>
          <p:nvPr>
            <p:ph idx="1" type="subTitle"/>
          </p:nvPr>
        </p:nvSpPr>
        <p:spPr>
          <a:xfrm>
            <a:off x="685800" y="5374529"/>
            <a:ext cx="7772400" cy="594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40"/>
              <a:buNone/>
            </a:pPr>
            <a:r>
              <a:rPr lang="en-US" sz="2400"/>
              <a:t>Exam Review Session,</a:t>
            </a:r>
            <a:r>
              <a:rPr lang="en-US" sz="2400"/>
              <a:t> Project 5 demo, CPU Logic</a:t>
            </a:r>
            <a:endParaRPr sz="2400"/>
          </a:p>
          <a:p>
            <a:pPr indent="0" lvl="0" marL="0" rtl="0" algn="l">
              <a:lnSpc>
                <a:spcPct val="100000"/>
              </a:lnSpc>
              <a:spcBef>
                <a:spcPts val="0"/>
              </a:spcBef>
              <a:spcAft>
                <a:spcPts val="0"/>
              </a:spcAft>
              <a:buSzPts val="1440"/>
              <a:buNone/>
            </a:pPr>
            <a:r>
              <a:t/>
            </a:r>
            <a:endParaRPr sz="1200"/>
          </a:p>
          <a:p>
            <a:pPr indent="0" lvl="0" marL="0" rtl="0" algn="l">
              <a:lnSpc>
                <a:spcPct val="100000"/>
              </a:lnSpc>
              <a:spcBef>
                <a:spcPts val="0"/>
              </a:spcBef>
              <a:spcAft>
                <a:spcPts val="0"/>
              </a:spcAft>
              <a:buSzPts val="1440"/>
              <a:buNone/>
            </a:pPr>
            <a:r>
              <a:rPr i="1" lang="en-US" sz="1200">
                <a:solidFill>
                  <a:srgbClr val="666666"/>
                </a:solidFill>
              </a:rPr>
              <a:t>Significant material adapted from www.nand2tetris.org. © Noam Nisan and Shimon Schocken.</a:t>
            </a:r>
            <a:endParaRPr i="1" sz="1200">
              <a:solidFill>
                <a:srgbClr val="66666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8"/>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What now?</a:t>
            </a:r>
            <a:endParaRPr/>
          </a:p>
        </p:txBody>
      </p:sp>
      <p:sp>
        <p:nvSpPr>
          <p:cNvPr id="123" name="Google Shape;123;p18"/>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Based on your experience with this exercise, how does it inform how you approach your studying?</a:t>
            </a:r>
            <a:br>
              <a:rPr lang="en-US"/>
            </a:br>
            <a:endParaRPr/>
          </a:p>
          <a:p>
            <a:pPr indent="-327660" lvl="0" marL="457200" rtl="0" algn="l">
              <a:spcBef>
                <a:spcPts val="0"/>
              </a:spcBef>
              <a:spcAft>
                <a:spcPts val="0"/>
              </a:spcAft>
              <a:buSzPts val="1560"/>
              <a:buChar char="❖"/>
            </a:pPr>
            <a:r>
              <a:rPr lang="en-US"/>
              <a:t>Identify </a:t>
            </a:r>
            <a:r>
              <a:rPr b="1" lang="en-US"/>
              <a:t>one </a:t>
            </a:r>
            <a:r>
              <a:rPr lang="en-US"/>
              <a:t>exam</a:t>
            </a:r>
            <a:r>
              <a:rPr lang="en-US"/>
              <a:t> problem type/concept that you want to prioritize in your studying</a:t>
            </a:r>
            <a:endParaRPr/>
          </a:p>
          <a:p>
            <a:pPr indent="-382269" lvl="1" marL="914400" rtl="0" algn="l">
              <a:spcBef>
                <a:spcPts val="0"/>
              </a:spcBef>
              <a:spcAft>
                <a:spcPts val="0"/>
              </a:spcAft>
              <a:buSzPts val="2420"/>
              <a:buChar char="▪"/>
            </a:pPr>
            <a:r>
              <a:rPr lang="en-US"/>
              <a:t>What resources can you utilize to help you deepen your understanding? </a:t>
            </a:r>
            <a:br>
              <a:rPr lang="en-US"/>
            </a:br>
            <a:br>
              <a:rPr lang="en-US"/>
            </a:br>
            <a:endParaRPr/>
          </a:p>
          <a:p>
            <a:pPr indent="0" lvl="0" marL="457200" rtl="0" algn="l">
              <a:spcBef>
                <a:spcPts val="520"/>
              </a:spcBef>
              <a:spcAft>
                <a:spcPts val="0"/>
              </a:spcAft>
              <a:buNone/>
            </a:pPr>
            <a:br>
              <a:rPr lang="en-US"/>
            </a:br>
            <a:endParaRPr/>
          </a:p>
          <a:p>
            <a:pPr indent="0" lvl="0" marL="0" rtl="0" algn="l">
              <a:spcBef>
                <a:spcPts val="520"/>
              </a:spcBef>
              <a:spcAft>
                <a:spcPts val="0"/>
              </a:spcAft>
              <a:buNone/>
            </a:pPr>
            <a:r>
              <a:t/>
            </a:r>
            <a:endParaRPr/>
          </a:p>
        </p:txBody>
      </p:sp>
      <p:sp>
        <p:nvSpPr>
          <p:cNvPr id="124" name="Google Shape;124;p18"/>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Previous CSE 390B Midterms</a:t>
            </a:r>
            <a:endParaRPr/>
          </a:p>
        </p:txBody>
      </p:sp>
      <p:sp>
        <p:nvSpPr>
          <p:cNvPr id="131" name="Google Shape;131;p19"/>
          <p:cNvSpPr txBox="1"/>
          <p:nvPr>
            <p:ph idx="1" type="body"/>
          </p:nvPr>
        </p:nvSpPr>
        <p:spPr>
          <a:xfrm>
            <a:off x="396875" y="1362075"/>
            <a:ext cx="8366100" cy="5414700"/>
          </a:xfrm>
          <a:prstGeom prst="rect">
            <a:avLst/>
          </a:prstGeom>
          <a:noFill/>
          <a:ln>
            <a:noFill/>
          </a:ln>
        </p:spPr>
        <p:txBody>
          <a:bodyPr anchorCtr="0" anchor="t" bIns="45700" lIns="91425" spcFirstLastPara="1" rIns="91425" wrap="square" tIns="45700">
            <a:normAutofit lnSpcReduction="10000"/>
          </a:bodyPr>
          <a:lstStyle/>
          <a:p>
            <a:pPr indent="-387350" lvl="0" marL="457200" rtl="0" algn="l">
              <a:lnSpc>
                <a:spcPct val="100000"/>
              </a:lnSpc>
              <a:spcBef>
                <a:spcPts val="520"/>
              </a:spcBef>
              <a:spcAft>
                <a:spcPts val="0"/>
              </a:spcAft>
              <a:buSzPts val="2500"/>
              <a:buChar char="❖"/>
            </a:pPr>
            <a:r>
              <a:rPr lang="en-US" sz="2500"/>
              <a:t>We have two old midterms from previous quarters</a:t>
            </a:r>
            <a:endParaRPr sz="2500"/>
          </a:p>
          <a:p>
            <a:pPr indent="-387350" lvl="1" marL="914400" rtl="0" algn="l">
              <a:lnSpc>
                <a:spcPct val="100000"/>
              </a:lnSpc>
              <a:spcBef>
                <a:spcPts val="0"/>
              </a:spcBef>
              <a:spcAft>
                <a:spcPts val="0"/>
              </a:spcAft>
              <a:buSzPts val="2500"/>
              <a:buChar char="▪"/>
            </a:pPr>
            <a:r>
              <a:rPr lang="en-US" sz="2500"/>
              <a:t>Spring 2020 is likely more difficult than the midterm this quarter</a:t>
            </a:r>
            <a:endParaRPr sz="2500"/>
          </a:p>
          <a:p>
            <a:pPr indent="-387350" lvl="1" marL="914400" rtl="0" algn="l">
              <a:lnSpc>
                <a:spcPct val="100000"/>
              </a:lnSpc>
              <a:spcBef>
                <a:spcPts val="0"/>
              </a:spcBef>
              <a:spcAft>
                <a:spcPts val="0"/>
              </a:spcAft>
              <a:buSzPts val="2500"/>
              <a:buChar char="▪"/>
            </a:pPr>
            <a:r>
              <a:rPr lang="en-US" sz="2500"/>
              <a:t>Winter 2021 is more similar to what this quarter’s midterm will look like</a:t>
            </a:r>
            <a:endParaRPr sz="2500"/>
          </a:p>
          <a:p>
            <a:pPr indent="0" lvl="0" marL="914400" rtl="0" algn="l">
              <a:lnSpc>
                <a:spcPct val="100000"/>
              </a:lnSpc>
              <a:spcBef>
                <a:spcPts val="520"/>
              </a:spcBef>
              <a:spcAft>
                <a:spcPts val="0"/>
              </a:spcAft>
              <a:buNone/>
            </a:pPr>
            <a:r>
              <a:t/>
            </a:r>
            <a:endParaRPr sz="2500"/>
          </a:p>
          <a:p>
            <a:pPr indent="-387350" lvl="0" marL="457200" rtl="0" algn="l">
              <a:lnSpc>
                <a:spcPct val="100000"/>
              </a:lnSpc>
              <a:spcBef>
                <a:spcPts val="520"/>
              </a:spcBef>
              <a:spcAft>
                <a:spcPts val="0"/>
              </a:spcAft>
              <a:buSzPts val="2500"/>
              <a:buChar char="❖"/>
            </a:pPr>
            <a:r>
              <a:rPr lang="en-US" sz="2500"/>
              <a:t>We recommend you use Spring 2020’s midterm to become familiar with problem types and gauge what you need to </a:t>
            </a:r>
            <a:r>
              <a:rPr lang="en-US" sz="2500"/>
              <a:t>study and practice more</a:t>
            </a:r>
            <a:endParaRPr sz="2500"/>
          </a:p>
          <a:p>
            <a:pPr indent="0" lvl="0" marL="457200" rtl="0" algn="l">
              <a:lnSpc>
                <a:spcPct val="100000"/>
              </a:lnSpc>
              <a:spcBef>
                <a:spcPts val="520"/>
              </a:spcBef>
              <a:spcAft>
                <a:spcPts val="0"/>
              </a:spcAft>
              <a:buNone/>
            </a:pPr>
            <a:r>
              <a:t/>
            </a:r>
            <a:endParaRPr sz="2500"/>
          </a:p>
          <a:p>
            <a:pPr indent="-387350" lvl="0" marL="457200" rtl="0" algn="l">
              <a:lnSpc>
                <a:spcPct val="100000"/>
              </a:lnSpc>
              <a:spcBef>
                <a:spcPts val="520"/>
              </a:spcBef>
              <a:spcAft>
                <a:spcPts val="0"/>
              </a:spcAft>
              <a:buSzPts val="2500"/>
              <a:buChar char="❖"/>
            </a:pPr>
            <a:r>
              <a:rPr lang="en-US" sz="2500"/>
              <a:t>We recommend you use Winter 2021’s midterm as a chance to practice taking a timed exam</a:t>
            </a:r>
            <a:endParaRPr sz="2500"/>
          </a:p>
          <a:p>
            <a:pPr indent="-387350" lvl="1" marL="914400" rtl="0" algn="l">
              <a:lnSpc>
                <a:spcPct val="100000"/>
              </a:lnSpc>
              <a:spcBef>
                <a:spcPts val="0"/>
              </a:spcBef>
              <a:spcAft>
                <a:spcPts val="0"/>
              </a:spcAft>
              <a:buSzPts val="2500"/>
              <a:buChar char="▪"/>
            </a:pPr>
            <a:r>
              <a:rPr lang="en-US" sz="2500"/>
              <a:t>Set a timer for 50 min and fully take the exam</a:t>
            </a:r>
            <a:endParaRPr sz="2500"/>
          </a:p>
          <a:p>
            <a:pPr indent="-387350" lvl="1" marL="914400" rtl="0" algn="l">
              <a:lnSpc>
                <a:spcPct val="100000"/>
              </a:lnSpc>
              <a:spcBef>
                <a:spcPts val="0"/>
              </a:spcBef>
              <a:spcAft>
                <a:spcPts val="0"/>
              </a:spcAft>
              <a:buSzPts val="2500"/>
              <a:buChar char="▪"/>
            </a:pPr>
            <a:r>
              <a:rPr lang="en-US" sz="2500"/>
              <a:t>Will help you practice time management</a:t>
            </a:r>
            <a:endParaRPr sz="2500"/>
          </a:p>
        </p:txBody>
      </p:sp>
      <p:sp>
        <p:nvSpPr>
          <p:cNvPr id="132" name="Google Shape;132;p19"/>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0"/>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38" name="Google Shape;138;p2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solidFill>
                  <a:srgbClr val="000000"/>
                </a:solidFill>
              </a:rPr>
              <a:t>390B Exam Review Session</a:t>
            </a:r>
            <a:br>
              <a:rPr lang="en-US">
                <a:solidFill>
                  <a:srgbClr val="000000"/>
                </a:solidFill>
              </a:rPr>
            </a:b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b="1" lang="en-US">
                <a:solidFill>
                  <a:srgbClr val="4B2A85"/>
                </a:solidFill>
              </a:rPr>
              <a:t>Project 5 Overview</a:t>
            </a:r>
            <a:endParaRPr b="1">
              <a:solidFill>
                <a:srgbClr val="4B2A85"/>
              </a:solidFill>
            </a:endParaRPr>
          </a:p>
          <a:p>
            <a:pPr indent="0" lvl="0" marL="457200" rtl="0" algn="l">
              <a:lnSpc>
                <a:spcPct val="100000"/>
              </a:lnSpc>
              <a:spcBef>
                <a:spcPts val="0"/>
              </a:spcBef>
              <a:spcAft>
                <a:spcPts val="0"/>
              </a:spcAft>
              <a:buNone/>
            </a:pPr>
            <a:r>
              <a:t/>
            </a:r>
            <a:endParaRPr/>
          </a:p>
          <a:p>
            <a:pPr indent="-342900" lvl="0" marL="342900" rtl="0" algn="l">
              <a:lnSpc>
                <a:spcPct val="100000"/>
              </a:lnSpc>
              <a:spcBef>
                <a:spcPts val="0"/>
              </a:spcBef>
              <a:spcAft>
                <a:spcPts val="0"/>
              </a:spcAft>
              <a:buClr>
                <a:srgbClr val="4B2A85"/>
              </a:buClr>
              <a:buSzPts val="1560"/>
              <a:buChar char="❖"/>
            </a:pPr>
            <a:r>
              <a:rPr lang="en-US"/>
              <a:t>CPU Logic Review and Practice</a:t>
            </a: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139" name="Google Shape;139;p20"/>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Project 5: Overview</a:t>
            </a:r>
            <a:endParaRPr/>
          </a:p>
        </p:txBody>
      </p:sp>
      <p:sp>
        <p:nvSpPr>
          <p:cNvPr id="146" name="Google Shape;146;p21"/>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rmAutofit fontScale="85000" lnSpcReduction="20000"/>
          </a:bodyPr>
          <a:lstStyle/>
          <a:p>
            <a:pPr indent="-312801" lvl="0" marL="457200" rtl="0" algn="l">
              <a:lnSpc>
                <a:spcPct val="100000"/>
              </a:lnSpc>
              <a:spcBef>
                <a:spcPts val="520"/>
              </a:spcBef>
              <a:spcAft>
                <a:spcPts val="0"/>
              </a:spcAft>
              <a:buClr>
                <a:schemeClr val="hlink"/>
              </a:buClr>
              <a:buSzPct val="60000"/>
              <a:buChar char="❖"/>
            </a:pPr>
            <a:r>
              <a:rPr lang="en-US"/>
              <a:t>Timed Mock Exam Problem</a:t>
            </a:r>
            <a:br>
              <a:rPr lang="en-US"/>
            </a:br>
            <a:endParaRPr/>
          </a:p>
          <a:p>
            <a:pPr indent="-312801" lvl="0" marL="457200" rtl="0" algn="l">
              <a:lnSpc>
                <a:spcPct val="100000"/>
              </a:lnSpc>
              <a:spcBef>
                <a:spcPts val="520"/>
              </a:spcBef>
              <a:spcAft>
                <a:spcPts val="0"/>
              </a:spcAft>
              <a:buSzPct val="60000"/>
              <a:buChar char="❖"/>
            </a:pPr>
            <a:r>
              <a:rPr lang="en-US"/>
              <a:t> Build a Computer!</a:t>
            </a:r>
            <a:endParaRPr/>
          </a:p>
          <a:p>
            <a:pPr indent="-359218" lvl="1" marL="914400" rtl="0" algn="l">
              <a:lnSpc>
                <a:spcPct val="100000"/>
              </a:lnSpc>
              <a:spcBef>
                <a:spcPts val="520"/>
              </a:spcBef>
              <a:spcAft>
                <a:spcPts val="0"/>
              </a:spcAft>
              <a:buSzPct val="110000"/>
              <a:buChar char="▪"/>
            </a:pPr>
            <a:r>
              <a:rPr lang="en-US"/>
              <a:t>LoadAReg.hdl, LoadDReg.hdl -- Easier</a:t>
            </a:r>
            <a:endParaRPr/>
          </a:p>
          <a:p>
            <a:pPr indent="-359218" lvl="1" marL="914400" rtl="0" algn="l">
              <a:lnSpc>
                <a:spcPct val="100000"/>
              </a:lnSpc>
              <a:spcBef>
                <a:spcPts val="520"/>
              </a:spcBef>
              <a:spcAft>
                <a:spcPts val="0"/>
              </a:spcAft>
              <a:buSzPct val="110000"/>
              <a:buChar char="▪"/>
            </a:pPr>
            <a:r>
              <a:rPr lang="en-US"/>
              <a:t>JumpLogic.hdl -- Mediumish</a:t>
            </a:r>
            <a:endParaRPr/>
          </a:p>
          <a:p>
            <a:pPr indent="-359218" lvl="1" marL="914400" rtl="0" algn="l">
              <a:lnSpc>
                <a:spcPct val="100000"/>
              </a:lnSpc>
              <a:spcBef>
                <a:spcPts val="520"/>
              </a:spcBef>
              <a:spcAft>
                <a:spcPts val="0"/>
              </a:spcAft>
              <a:buSzPct val="110000"/>
              <a:buChar char="▪"/>
            </a:pPr>
            <a:r>
              <a:rPr lang="en-US"/>
              <a:t>CPU.hdl -- Quite Hard</a:t>
            </a:r>
            <a:endParaRPr/>
          </a:p>
          <a:p>
            <a:pPr indent="-359218" lvl="1" marL="914400" rtl="0" algn="l">
              <a:lnSpc>
                <a:spcPct val="100000"/>
              </a:lnSpc>
              <a:spcBef>
                <a:spcPts val="520"/>
              </a:spcBef>
              <a:spcAft>
                <a:spcPts val="0"/>
              </a:spcAft>
              <a:buSzPct val="110000"/>
              <a:buChar char="▪"/>
            </a:pPr>
            <a:r>
              <a:rPr lang="en-US"/>
              <a:t>Computer.hdl -- Easier</a:t>
            </a:r>
            <a:endParaRPr/>
          </a:p>
          <a:p>
            <a:pPr indent="0" lvl="0" marL="914400" rtl="0" algn="l">
              <a:lnSpc>
                <a:spcPct val="100000"/>
              </a:lnSpc>
              <a:spcBef>
                <a:spcPts val="520"/>
              </a:spcBef>
              <a:spcAft>
                <a:spcPts val="0"/>
              </a:spcAft>
              <a:buNone/>
            </a:pPr>
            <a:r>
              <a:t/>
            </a:r>
            <a:endParaRPr/>
          </a:p>
          <a:p>
            <a:pPr indent="-312801" lvl="0" marL="457200" rtl="0" algn="l">
              <a:lnSpc>
                <a:spcPct val="100000"/>
              </a:lnSpc>
              <a:spcBef>
                <a:spcPts val="520"/>
              </a:spcBef>
              <a:spcAft>
                <a:spcPts val="0"/>
              </a:spcAft>
              <a:buSzPct val="60000"/>
              <a:buChar char="❖"/>
            </a:pPr>
            <a:r>
              <a:rPr lang="en-US"/>
              <a:t>Social Computing Reflection II and Annotation</a:t>
            </a:r>
            <a:endParaRPr/>
          </a:p>
          <a:p>
            <a:pPr indent="-359218" lvl="1" marL="914400" rtl="0" algn="l">
              <a:lnSpc>
                <a:spcPct val="100000"/>
              </a:lnSpc>
              <a:spcBef>
                <a:spcPts val="520"/>
              </a:spcBef>
              <a:spcAft>
                <a:spcPts val="0"/>
              </a:spcAft>
              <a:buSzPct val="110000"/>
              <a:buChar char="▪"/>
            </a:pPr>
            <a:r>
              <a:rPr lang="en-US"/>
              <a:t>New prompts, plus using at least three annotation strategies while reading your article</a:t>
            </a:r>
            <a:br>
              <a:rPr lang="en-US"/>
            </a:br>
            <a:endParaRPr/>
          </a:p>
          <a:p>
            <a:pPr indent="-312801" lvl="0" marL="457200" rtl="0" algn="l">
              <a:lnSpc>
                <a:spcPct val="100000"/>
              </a:lnSpc>
              <a:spcBef>
                <a:spcPts val="520"/>
              </a:spcBef>
              <a:spcAft>
                <a:spcPts val="0"/>
              </a:spcAft>
              <a:buSzPct val="70909"/>
              <a:buChar char="❖"/>
            </a:pPr>
            <a:r>
              <a:rPr lang="en-US"/>
              <a:t>Project 5 is due in two weeks. Don’t delay in getting started!</a:t>
            </a:r>
            <a:br>
              <a:rPr lang="en-US" sz="2200"/>
            </a:br>
            <a:endParaRPr sz="2200"/>
          </a:p>
          <a:p>
            <a:pPr indent="0" lvl="0" marL="0" rtl="0" algn="l">
              <a:lnSpc>
                <a:spcPct val="100000"/>
              </a:lnSpc>
              <a:spcBef>
                <a:spcPts val="520"/>
              </a:spcBef>
              <a:spcAft>
                <a:spcPts val="0"/>
              </a:spcAft>
              <a:buSzPct val="65000"/>
              <a:buNone/>
            </a:pPr>
            <a:r>
              <a:rPr i="1" lang="en-US" sz="2400"/>
              <a:t>Note: Project 3 grades have been released. We encourage you all to review the feedback that was given</a:t>
            </a:r>
            <a:endParaRPr/>
          </a:p>
        </p:txBody>
      </p:sp>
      <p:sp>
        <p:nvSpPr>
          <p:cNvPr id="147" name="Google Shape;147;p2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2"/>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Project 5: Timed Mock Exam Problem</a:t>
            </a:r>
            <a:endParaRPr/>
          </a:p>
        </p:txBody>
      </p:sp>
      <p:sp>
        <p:nvSpPr>
          <p:cNvPr id="154" name="Google Shape;154;p22"/>
          <p:cNvSpPr txBox="1"/>
          <p:nvPr>
            <p:ph idx="1" type="body"/>
          </p:nvPr>
        </p:nvSpPr>
        <p:spPr>
          <a:xfrm>
            <a:off x="388950" y="11976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lang="en-US"/>
              <a:t>Your group will meet for a 30-min session to do </a:t>
            </a:r>
            <a:r>
              <a:rPr b="1" lang="en-US"/>
              <a:t>one </a:t>
            </a:r>
            <a:r>
              <a:rPr lang="en-US"/>
              <a:t>mock exam problem</a:t>
            </a:r>
            <a:endParaRPr/>
          </a:p>
          <a:p>
            <a:pPr indent="-320039" lvl="2" marL="1371600" rtl="0" algn="l">
              <a:spcBef>
                <a:spcPts val="0"/>
              </a:spcBef>
              <a:spcAft>
                <a:spcPts val="0"/>
              </a:spcAft>
              <a:buSzPts val="1440"/>
              <a:buChar char="•"/>
            </a:pPr>
            <a:r>
              <a:rPr lang="en-US"/>
              <a:t>Your group’s mock exam problem will be emailed right before your session</a:t>
            </a:r>
            <a:br>
              <a:rPr lang="en-US"/>
            </a:br>
            <a:endParaRPr/>
          </a:p>
          <a:p>
            <a:pPr indent="-327660" lvl="0" marL="457200" rtl="0" algn="l">
              <a:spcBef>
                <a:spcPts val="0"/>
              </a:spcBef>
              <a:spcAft>
                <a:spcPts val="0"/>
              </a:spcAft>
              <a:buSzPts val="1560"/>
              <a:buChar char="❖"/>
            </a:pPr>
            <a:r>
              <a:rPr lang="en-US"/>
              <a:t>Your 30-min session will include:</a:t>
            </a:r>
            <a:endParaRPr/>
          </a:p>
          <a:p>
            <a:pPr indent="-320039" lvl="2" marL="1371600" rtl="0" algn="l">
              <a:spcBef>
                <a:spcPts val="0"/>
              </a:spcBef>
              <a:spcAft>
                <a:spcPts val="0"/>
              </a:spcAft>
              <a:buSzPts val="1440"/>
              <a:buChar char="•"/>
            </a:pPr>
            <a:r>
              <a:rPr lang="en-US"/>
              <a:t>Set-Up: 5 minutes</a:t>
            </a:r>
            <a:endParaRPr/>
          </a:p>
          <a:p>
            <a:pPr indent="-320039" lvl="2" marL="1371600" rtl="0" algn="l">
              <a:spcBef>
                <a:spcPts val="0"/>
              </a:spcBef>
              <a:spcAft>
                <a:spcPts val="0"/>
              </a:spcAft>
              <a:buSzPts val="1440"/>
              <a:buChar char="•"/>
            </a:pPr>
            <a:r>
              <a:rPr lang="en-US"/>
              <a:t>Mock Exam Problem: 10 minutes</a:t>
            </a:r>
            <a:endParaRPr/>
          </a:p>
          <a:p>
            <a:pPr indent="-320039" lvl="2" marL="1371600" rtl="0" algn="l">
              <a:spcBef>
                <a:spcPts val="0"/>
              </a:spcBef>
              <a:spcAft>
                <a:spcPts val="0"/>
              </a:spcAft>
              <a:buSzPts val="1440"/>
              <a:buChar char="•"/>
            </a:pPr>
            <a:r>
              <a:rPr lang="en-US"/>
              <a:t>Debrief &amp; Reflection: 15 minutes</a:t>
            </a:r>
            <a:br>
              <a:rPr lang="en-US"/>
            </a:br>
            <a:endParaRPr/>
          </a:p>
          <a:p>
            <a:pPr indent="-327660" lvl="0" marL="457200" rtl="0" algn="l">
              <a:spcBef>
                <a:spcPts val="0"/>
              </a:spcBef>
              <a:spcAft>
                <a:spcPts val="0"/>
              </a:spcAft>
              <a:buSzPts val="1560"/>
              <a:buChar char="❖"/>
            </a:pPr>
            <a:r>
              <a:rPr lang="en-US"/>
              <a:t>Complete and submit the reflection questions</a:t>
            </a:r>
            <a:endParaRPr/>
          </a:p>
        </p:txBody>
      </p:sp>
      <p:sp>
        <p:nvSpPr>
          <p:cNvPr id="155" name="Google Shape;155;p22"/>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3"/>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Project 5 Tips</a:t>
            </a:r>
            <a:endParaRPr/>
          </a:p>
        </p:txBody>
      </p:sp>
      <p:sp>
        <p:nvSpPr>
          <p:cNvPr id="162" name="Google Shape;162;p23"/>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rmAutofit fontScale="92500" lnSpcReduction="20000"/>
          </a:bodyPr>
          <a:lstStyle/>
          <a:p>
            <a:pPr indent="-320230" lvl="0" marL="457200" rtl="0" algn="l">
              <a:lnSpc>
                <a:spcPct val="100000"/>
              </a:lnSpc>
              <a:spcBef>
                <a:spcPts val="1000"/>
              </a:spcBef>
              <a:spcAft>
                <a:spcPts val="0"/>
              </a:spcAft>
              <a:buSzPct val="60000"/>
              <a:buChar char="●"/>
            </a:pPr>
            <a:r>
              <a:rPr b="1" lang="en-US"/>
              <a:t>CPU.hdl</a:t>
            </a:r>
            <a:r>
              <a:rPr lang="en-US"/>
              <a:t>: we provide an overview diagram, but there are </a:t>
            </a:r>
            <a:r>
              <a:rPr i="1" lang="en-US"/>
              <a:t>plenty</a:t>
            </a:r>
            <a:r>
              <a:rPr lang="en-US"/>
              <a:t> of details to fill in (especially for control)!</a:t>
            </a:r>
            <a:endParaRPr/>
          </a:p>
          <a:p>
            <a:pPr indent="-370743" lvl="1" marL="914400" rtl="0" algn="l">
              <a:lnSpc>
                <a:spcPct val="100000"/>
              </a:lnSpc>
              <a:spcBef>
                <a:spcPts val="0"/>
              </a:spcBef>
              <a:spcAft>
                <a:spcPts val="0"/>
              </a:spcAft>
              <a:buSzPct val="110000"/>
              <a:buChar char="○"/>
            </a:pPr>
            <a:r>
              <a:rPr lang="en-US"/>
              <a:t>Very interconnected → tough to split up</a:t>
            </a:r>
            <a:endParaRPr/>
          </a:p>
          <a:p>
            <a:pPr indent="-370743" lvl="1" marL="914400" rtl="0" algn="l">
              <a:lnSpc>
                <a:spcPct val="100000"/>
              </a:lnSpc>
              <a:spcBef>
                <a:spcPts val="0"/>
              </a:spcBef>
              <a:spcAft>
                <a:spcPts val="0"/>
              </a:spcAft>
              <a:buSzPct val="110000"/>
              <a:buChar char="○"/>
            </a:pPr>
            <a:r>
              <a:rPr lang="en-US"/>
              <a:t>Instead, crucial to draw your own detailed diagram first!</a:t>
            </a:r>
            <a:endParaRPr/>
          </a:p>
          <a:p>
            <a:pPr indent="-370743" lvl="1" marL="914400" rtl="0" algn="l">
              <a:lnSpc>
                <a:spcPct val="100000"/>
              </a:lnSpc>
              <a:spcBef>
                <a:spcPts val="0"/>
              </a:spcBef>
              <a:spcAft>
                <a:spcPts val="0"/>
              </a:spcAft>
              <a:buSzPct val="110000"/>
              <a:buChar char="○"/>
            </a:pPr>
            <a:r>
              <a:rPr lang="en-US"/>
              <a:t>Handling jumps will require a lot of logic; make sure to sketch out all possible cases</a:t>
            </a:r>
            <a:endParaRPr/>
          </a:p>
          <a:p>
            <a:pPr indent="-370743" lvl="1" marL="914400" rtl="0" algn="l">
              <a:lnSpc>
                <a:spcPct val="100000"/>
              </a:lnSpc>
              <a:spcBef>
                <a:spcPts val="0"/>
              </a:spcBef>
              <a:spcAft>
                <a:spcPts val="0"/>
              </a:spcAft>
              <a:buSzPct val="110000"/>
              <a:buChar char="○"/>
            </a:pPr>
            <a:r>
              <a:rPr lang="en-US"/>
              <a:t>Chapter 4 and 5 are going to be extremely useful!!!</a:t>
            </a:r>
            <a:endParaRPr/>
          </a:p>
          <a:p>
            <a:pPr indent="0" lvl="0" marL="914400" rtl="0" algn="l">
              <a:lnSpc>
                <a:spcPct val="100000"/>
              </a:lnSpc>
              <a:spcBef>
                <a:spcPts val="0"/>
              </a:spcBef>
              <a:spcAft>
                <a:spcPts val="0"/>
              </a:spcAft>
              <a:buNone/>
            </a:pPr>
            <a:r>
              <a:t/>
            </a:r>
            <a:endParaRPr/>
          </a:p>
          <a:p>
            <a:pPr indent="-320230" lvl="0" marL="457200" rtl="0" algn="l">
              <a:lnSpc>
                <a:spcPct val="100000"/>
              </a:lnSpc>
              <a:spcBef>
                <a:spcPts val="1000"/>
              </a:spcBef>
              <a:spcAft>
                <a:spcPts val="0"/>
              </a:spcAft>
              <a:buSzPct val="60000"/>
              <a:buChar char="●"/>
            </a:pPr>
            <a:r>
              <a:rPr b="1" lang="en-US"/>
              <a:t>Multi-Bit Buses</a:t>
            </a:r>
            <a:r>
              <a:rPr lang="en-US"/>
              <a:t>: we typically write MSB to the left and LSB to the right: 15 14 13 12 11 10 … 3 2 1 0</a:t>
            </a:r>
            <a:endParaRPr/>
          </a:p>
          <a:p>
            <a:pPr indent="-370743" lvl="1" marL="914400" rtl="0" algn="l">
              <a:lnSpc>
                <a:spcPct val="100000"/>
              </a:lnSpc>
              <a:spcBef>
                <a:spcPts val="0"/>
              </a:spcBef>
              <a:spcAft>
                <a:spcPts val="0"/>
              </a:spcAft>
              <a:buSzPct val="110000"/>
              <a:buChar char="○"/>
            </a:pPr>
            <a:r>
              <a:rPr lang="en-US"/>
              <a:t>Important to keep in mind when taking apart the instruction!</a:t>
            </a:r>
            <a:endParaRPr/>
          </a:p>
          <a:p>
            <a:pPr indent="0" lvl="0" marL="914400" rtl="0" algn="l">
              <a:lnSpc>
                <a:spcPct val="100000"/>
              </a:lnSpc>
              <a:spcBef>
                <a:spcPts val="0"/>
              </a:spcBef>
              <a:spcAft>
                <a:spcPts val="0"/>
              </a:spcAft>
              <a:buNone/>
            </a:pPr>
            <a:r>
              <a:t/>
            </a:r>
            <a:endParaRPr/>
          </a:p>
          <a:p>
            <a:pPr indent="-320230" lvl="0" marL="457200" rtl="0" algn="l">
              <a:lnSpc>
                <a:spcPct val="100000"/>
              </a:lnSpc>
              <a:spcBef>
                <a:spcPts val="1000"/>
              </a:spcBef>
              <a:spcAft>
                <a:spcPts val="0"/>
              </a:spcAft>
              <a:buSzPct val="60000"/>
              <a:buChar char="●"/>
            </a:pPr>
            <a:r>
              <a:rPr b="1" lang="en-US"/>
              <a:t>Debugging</a:t>
            </a:r>
            <a:r>
              <a:rPr lang="en-US"/>
              <a:t>: when something goes wrong, consult .out and .cmp files. Then, look at internal wires in simulator</a:t>
            </a:r>
            <a:endParaRPr/>
          </a:p>
          <a:p>
            <a:pPr indent="-370743" lvl="1" marL="914400" rtl="0" algn="l">
              <a:lnSpc>
                <a:spcPct val="100000"/>
              </a:lnSpc>
              <a:spcBef>
                <a:spcPts val="1000"/>
              </a:spcBef>
              <a:spcAft>
                <a:spcPts val="0"/>
              </a:spcAft>
              <a:buSzPct val="110000"/>
              <a:buChar char="○"/>
            </a:pPr>
            <a:r>
              <a:rPr lang="en-US"/>
              <a:t>See also the “Debugging tips” section of the spec</a:t>
            </a:r>
            <a:endParaRPr/>
          </a:p>
        </p:txBody>
      </p:sp>
      <p:sp>
        <p:nvSpPr>
          <p:cNvPr id="163" name="Google Shape;163;p23"/>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How Far You’ve Come!</a:t>
            </a:r>
            <a:endParaRPr/>
          </a:p>
        </p:txBody>
      </p:sp>
      <p:sp>
        <p:nvSpPr>
          <p:cNvPr id="170" name="Google Shape;170;p2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Diagram showing how all the current projects have contributed towards building a computer. Project 1 build basic logic gates, which allowed us to build an adder and the ALU in project 2. In project 3, we further used these to build registers and RAM chips, and a program counter. Finally, in project 5 we build memory, the CPU, and our overarching computer chip, resulting in a complete computer!" id="171" name="Google Shape;171;p24" title="Current Project Diagram "/>
          <p:cNvPicPr preferRelativeResize="0"/>
          <p:nvPr/>
        </p:nvPicPr>
        <p:blipFill>
          <a:blip r:embed="rId3">
            <a:alphaModFix/>
          </a:blip>
          <a:stretch>
            <a:fillRect/>
          </a:stretch>
        </p:blipFill>
        <p:spPr>
          <a:xfrm>
            <a:off x="1324988" y="1136728"/>
            <a:ext cx="6494025" cy="5355522"/>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5"/>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177" name="Google Shape;177;p25"/>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4B2A85"/>
              </a:buClr>
              <a:buSzPts val="1560"/>
              <a:buChar char="❖"/>
            </a:pPr>
            <a:r>
              <a:rPr lang="en-US">
                <a:solidFill>
                  <a:srgbClr val="000000"/>
                </a:solidFill>
              </a:rPr>
              <a:t>Approaching Exam Review Sessions</a:t>
            </a:r>
            <a:endParaRPr>
              <a:solidFill>
                <a:srgbClr val="000000"/>
              </a:solidFill>
            </a:endParaRPr>
          </a:p>
          <a:p>
            <a:pPr indent="0" lvl="0" marL="457200" rtl="0" algn="l">
              <a:lnSpc>
                <a:spcPct val="100000"/>
              </a:lnSpc>
              <a:spcBef>
                <a:spcPts val="0"/>
              </a:spcBef>
              <a:spcAft>
                <a:spcPts val="0"/>
              </a:spcAft>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solidFill>
                  <a:srgbClr val="000000"/>
                </a:solidFill>
              </a:rPr>
              <a:t>390B Exam Review Session</a:t>
            </a:r>
            <a:br>
              <a:rPr lang="en-US">
                <a:solidFill>
                  <a:srgbClr val="000000"/>
                </a:solidFill>
              </a:rPr>
            </a:b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t>Project 5 Overview</a:t>
            </a:r>
            <a:endParaRPr/>
          </a:p>
          <a:p>
            <a:pPr indent="0" lvl="0" marL="457200" rtl="0" algn="l">
              <a:lnSpc>
                <a:spcPct val="100000"/>
              </a:lnSpc>
              <a:spcBef>
                <a:spcPts val="0"/>
              </a:spcBef>
              <a:spcAft>
                <a:spcPts val="0"/>
              </a:spcAft>
              <a:buNone/>
            </a:pPr>
            <a:r>
              <a:t/>
            </a:r>
            <a:endParaRPr/>
          </a:p>
          <a:p>
            <a:pPr indent="-342900" lvl="0" marL="342900" rtl="0" algn="l">
              <a:lnSpc>
                <a:spcPct val="100000"/>
              </a:lnSpc>
              <a:spcBef>
                <a:spcPts val="0"/>
              </a:spcBef>
              <a:spcAft>
                <a:spcPts val="0"/>
              </a:spcAft>
              <a:buClr>
                <a:srgbClr val="4B2A85"/>
              </a:buClr>
              <a:buSzPts val="1560"/>
              <a:buChar char="❖"/>
            </a:pPr>
            <a:r>
              <a:rPr b="1" lang="en-US">
                <a:solidFill>
                  <a:srgbClr val="4B2A85"/>
                </a:solidFill>
              </a:rPr>
              <a:t>CPU Logic Review and Practice</a:t>
            </a:r>
            <a:endParaRPr b="1">
              <a:solidFill>
                <a:srgbClr val="4B2A85"/>
              </a:solidFill>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178" name="Google Shape;178;p2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6"/>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Logic</a:t>
            </a:r>
            <a:endParaRPr/>
          </a:p>
        </p:txBody>
      </p:sp>
      <p:sp>
        <p:nvSpPr>
          <p:cNvPr id="185" name="Google Shape;185;p26"/>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How do we determine the unimplemented logic for the CPU (all of the c’s in the diagrams)?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Need to refer to the assembly specification!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Project 5 will require a good bit of consulting of Chapter 4 to figure out how to use the instruction bits to implement the control logic </a:t>
            </a:r>
            <a:endParaRPr/>
          </a:p>
        </p:txBody>
      </p:sp>
      <p:sp>
        <p:nvSpPr>
          <p:cNvPr id="186" name="Google Shape;186;p26"/>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Logic Workflow</a:t>
            </a:r>
            <a:endParaRPr/>
          </a:p>
        </p:txBody>
      </p:sp>
      <p:sp>
        <p:nvSpPr>
          <p:cNvPr id="193" name="Google Shape;193;p27"/>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Step 1: Figure out what to pay attention to</a:t>
            </a:r>
            <a:endParaRPr/>
          </a:p>
          <a:p>
            <a:pPr indent="-382269" lvl="1" marL="914400" rtl="0" algn="l">
              <a:spcBef>
                <a:spcPts val="0"/>
              </a:spcBef>
              <a:spcAft>
                <a:spcPts val="0"/>
              </a:spcAft>
              <a:buSzPts val="2420"/>
              <a:buChar char="○"/>
            </a:pPr>
            <a:r>
              <a:rPr lang="en-US"/>
              <a:t>Usually will be some combination of instruction bits and/or intermediate outputs</a:t>
            </a:r>
            <a:endParaRPr/>
          </a:p>
          <a:p>
            <a:pPr indent="-382269" lvl="1" marL="914400" rtl="0" algn="l">
              <a:spcBef>
                <a:spcPts val="0"/>
              </a:spcBef>
              <a:spcAft>
                <a:spcPts val="0"/>
              </a:spcAft>
              <a:buSzPts val="2420"/>
              <a:buChar char="○"/>
            </a:pPr>
            <a:r>
              <a:rPr lang="en-US"/>
              <a:t>These are the “inputs” to your sub-problem</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Step 2: determine logic for the part you are working on</a:t>
            </a:r>
            <a:endParaRPr/>
          </a:p>
          <a:p>
            <a:pPr indent="-382269" lvl="1" marL="914400" rtl="0" algn="l">
              <a:spcBef>
                <a:spcPts val="0"/>
              </a:spcBef>
              <a:spcAft>
                <a:spcPts val="0"/>
              </a:spcAft>
              <a:buSzPts val="2420"/>
              <a:buChar char="○"/>
            </a:pPr>
            <a:r>
              <a:rPr lang="en-US"/>
              <a:t>Uses the “inputs” from step 1</a:t>
            </a:r>
            <a:endParaRPr/>
          </a:p>
          <a:p>
            <a:pPr indent="-382269" lvl="1" marL="914400" rtl="0" algn="l">
              <a:spcBef>
                <a:spcPts val="0"/>
              </a:spcBef>
              <a:spcAft>
                <a:spcPts val="0"/>
              </a:spcAft>
              <a:buSzPts val="2420"/>
              <a:buChar char="○"/>
            </a:pPr>
            <a:r>
              <a:rPr lang="en-US"/>
              <a:t>Usually requires reading a relevant section of the textbook/assembly specification</a:t>
            </a:r>
            <a:endParaRPr/>
          </a:p>
        </p:txBody>
      </p:sp>
      <p:sp>
        <p:nvSpPr>
          <p:cNvPr id="194" name="Google Shape;194;p2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CSE 390B Midterm Brainstorm</a:t>
            </a:r>
            <a:endParaRPr/>
          </a:p>
        </p:txBody>
      </p:sp>
      <p:sp>
        <p:nvSpPr>
          <p:cNvPr id="62" name="Google Shape;62;p1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63" name="Google Shape;63;p10"/>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457200" rtl="0" algn="ctr">
              <a:lnSpc>
                <a:spcPct val="100000"/>
              </a:lnSpc>
              <a:spcBef>
                <a:spcPts val="0"/>
              </a:spcBef>
              <a:spcAft>
                <a:spcPts val="0"/>
              </a:spcAft>
              <a:buNone/>
            </a:pPr>
            <a:r>
              <a:rPr i="1" lang="en-US" sz="2000">
                <a:solidFill>
                  <a:srgbClr val="000000"/>
                </a:solidFill>
              </a:rPr>
              <a:t>Based on what we’ve </a:t>
            </a:r>
            <a:r>
              <a:rPr i="1" lang="en-US" sz="2000">
                <a:solidFill>
                  <a:srgbClr val="000000"/>
                </a:solidFill>
              </a:rPr>
              <a:t>covered</a:t>
            </a:r>
            <a:r>
              <a:rPr i="1" lang="en-US" sz="2000">
                <a:solidFill>
                  <a:srgbClr val="000000"/>
                </a:solidFill>
              </a:rPr>
              <a:t> thus far in class, what are topics, concepts, questions that you might expect to show-up on next week’s midterm?</a:t>
            </a:r>
            <a:endParaRPr i="1" sz="2000"/>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8"/>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Instruction Bits: A-instruction</a:t>
            </a:r>
            <a:endParaRPr/>
          </a:p>
        </p:txBody>
      </p:sp>
      <p:sp>
        <p:nvSpPr>
          <p:cNvPr id="201" name="Google Shape;201;p28"/>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lang="en-US">
                <a:highlight>
                  <a:srgbClr val="FFFFFF"/>
                </a:highlight>
                <a:latin typeface="Courier New"/>
                <a:ea typeface="Courier New"/>
                <a:cs typeface="Courier New"/>
                <a:sym typeface="Courier New"/>
              </a:rPr>
              <a:t>16 bits: </a:t>
            </a:r>
            <a:r>
              <a:rPr lang="en-US">
                <a:highlight>
                  <a:srgbClr val="D9D9D9"/>
                </a:highlight>
                <a:latin typeface="Courier New"/>
                <a:ea typeface="Courier New"/>
                <a:cs typeface="Courier New"/>
                <a:sym typeface="Courier New"/>
              </a:rPr>
              <a:t>0 v v v v v v v v v v v v v v v</a:t>
            </a:r>
            <a:endParaRPr>
              <a:latin typeface="Courier New"/>
              <a:ea typeface="Courier New"/>
              <a:cs typeface="Courier New"/>
              <a:sym typeface="Courier New"/>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lang="en-US"/>
              <a:t>Most significant bit is a 0 (indicates an A-instruction)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Rest of the bits are the value to be loaded</a:t>
            </a:r>
            <a:endParaRPr/>
          </a:p>
          <a:p>
            <a:pPr indent="-382269" lvl="1" marL="914400" rtl="0" algn="l">
              <a:spcBef>
                <a:spcPts val="0"/>
              </a:spcBef>
              <a:spcAft>
                <a:spcPts val="0"/>
              </a:spcAft>
              <a:buSzPts val="2420"/>
              <a:buChar char="○"/>
            </a:pPr>
            <a:r>
              <a:rPr lang="en-US"/>
              <a:t>Since most significant bit is 0, entire A-instruction is also the value to be loaded</a:t>
            </a:r>
            <a:endParaRPr/>
          </a:p>
        </p:txBody>
      </p:sp>
      <p:sp>
        <p:nvSpPr>
          <p:cNvPr id="202" name="Google Shape;202;p28"/>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9"/>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Instruction Bits: C-instruction</a:t>
            </a:r>
            <a:endParaRPr/>
          </a:p>
        </p:txBody>
      </p:sp>
      <p:sp>
        <p:nvSpPr>
          <p:cNvPr id="209" name="Google Shape;209;p29"/>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lang="en-US">
                <a:highlight>
                  <a:srgbClr val="FFFFFF"/>
                </a:highlight>
                <a:latin typeface="Courier New"/>
                <a:ea typeface="Courier New"/>
                <a:cs typeface="Courier New"/>
                <a:sym typeface="Courier New"/>
              </a:rPr>
              <a:t>16 bits: </a:t>
            </a:r>
            <a:r>
              <a:rPr lang="en-US" sz="1900">
                <a:highlight>
                  <a:srgbClr val="D9D9D9"/>
                </a:highlight>
                <a:latin typeface="Courier New"/>
                <a:ea typeface="Courier New"/>
                <a:cs typeface="Courier New"/>
                <a:sym typeface="Courier New"/>
              </a:rPr>
              <a:t>1 1 1 a c1 c2 c3 c4 c5 c6 d1 d2 d3 j1 j2 j3</a:t>
            </a:r>
            <a:endParaRPr sz="1900">
              <a:highlight>
                <a:srgbClr val="D9D9D9"/>
              </a:highlight>
              <a:latin typeface="Courier New"/>
              <a:ea typeface="Courier New"/>
              <a:cs typeface="Courier New"/>
              <a:sym typeface="Courier New"/>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lang="en-US"/>
              <a:t>Most significant bit is a 1 (indicates a C-instruction)</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Next two most significant bits aren’t used (always 1)</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a-bit and c-bits are related to computations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d-bits are related to destination locations</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j-bits are related to jumping</a:t>
            </a:r>
            <a:endParaRPr/>
          </a:p>
        </p:txBody>
      </p:sp>
      <p:sp>
        <p:nvSpPr>
          <p:cNvPr id="210" name="Google Shape;210;p29"/>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0"/>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Logic Example: writeM</a:t>
            </a:r>
            <a:endParaRPr/>
          </a:p>
        </p:txBody>
      </p:sp>
      <p:sp>
        <p:nvSpPr>
          <p:cNvPr id="217" name="Google Shape;217;p30"/>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determining when writeM should be set to 1</a:t>
            </a:r>
            <a:endParaRPr/>
          </a:p>
          <a:p>
            <a:pPr indent="0" lvl="0" marL="457200" rtl="0" algn="l">
              <a:spcBef>
                <a:spcPts val="520"/>
              </a:spcBef>
              <a:spcAft>
                <a:spcPts val="0"/>
              </a:spcAft>
              <a:buNone/>
            </a:pPr>
            <a:r>
              <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Step 1: figure out what to pay attention to</a:t>
            </a:r>
            <a:endParaRPr/>
          </a:p>
          <a:p>
            <a:pPr indent="-382269" lvl="1" marL="914400" rtl="0" algn="l">
              <a:spcBef>
                <a:spcPts val="0"/>
              </a:spcBef>
              <a:spcAft>
                <a:spcPts val="0"/>
              </a:spcAft>
              <a:buSzPts val="2420"/>
              <a:buChar char="○"/>
            </a:pPr>
            <a:r>
              <a:rPr lang="en-US"/>
              <a:t>writeM is related to where we store the output, or what </a:t>
            </a:r>
            <a:r>
              <a:rPr b="1" lang="en-US"/>
              <a:t>destination</a:t>
            </a:r>
            <a:r>
              <a:rPr lang="en-US"/>
              <a:t> we use</a:t>
            </a:r>
            <a:endParaRPr/>
          </a:p>
          <a:p>
            <a:pPr indent="-382269" lvl="1" marL="914400" rtl="0" algn="l">
              <a:spcBef>
                <a:spcPts val="0"/>
              </a:spcBef>
              <a:spcAft>
                <a:spcPts val="0"/>
              </a:spcAft>
              <a:buSzPts val="2420"/>
              <a:buChar char="○"/>
            </a:pPr>
            <a:r>
              <a:rPr lang="en-US"/>
              <a:t>We need to look up the destination bits specification from Chapter 4!</a:t>
            </a:r>
            <a:endParaRPr/>
          </a:p>
        </p:txBody>
      </p:sp>
      <p:sp>
        <p:nvSpPr>
          <p:cNvPr id="218" name="Google Shape;218;p30"/>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1"/>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Logic Example: writeM</a:t>
            </a:r>
            <a:endParaRPr/>
          </a:p>
        </p:txBody>
      </p:sp>
      <p:sp>
        <p:nvSpPr>
          <p:cNvPr id="225" name="Google Shape;225;p31"/>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determining when writeM should be set to 1</a:t>
            </a:r>
            <a:endParaRPr/>
          </a:p>
          <a:p>
            <a:pPr indent="0" lvl="0" marL="0" rtl="0" algn="l">
              <a:spcBef>
                <a:spcPts val="520"/>
              </a:spcBef>
              <a:spcAft>
                <a:spcPts val="0"/>
              </a:spcAft>
              <a:buNone/>
            </a:pPr>
            <a:r>
              <a:t/>
            </a:r>
            <a:endParaRPr/>
          </a:p>
          <a:p>
            <a:pPr indent="0" lvl="0" marL="0" rtl="0" algn="l">
              <a:spcBef>
                <a:spcPts val="520"/>
              </a:spcBef>
              <a:spcAft>
                <a:spcPts val="0"/>
              </a:spcAft>
              <a:buNone/>
            </a:pPr>
            <a:r>
              <a:t/>
            </a:r>
            <a:endParaRPr/>
          </a:p>
          <a:p>
            <a:pPr indent="-327660" lvl="0" marL="457200" rtl="0" algn="l">
              <a:spcBef>
                <a:spcPts val="520"/>
              </a:spcBef>
              <a:spcAft>
                <a:spcPts val="0"/>
              </a:spcAft>
              <a:buSzPts val="1560"/>
              <a:buChar char="●"/>
            </a:pPr>
            <a:r>
              <a:rPr lang="en-US"/>
              <a:t>Step 2: determine logic for specification</a:t>
            </a:r>
            <a:endParaRPr/>
          </a:p>
          <a:p>
            <a:pPr indent="-382269" lvl="1" marL="914400" rtl="0" algn="l">
              <a:spcBef>
                <a:spcPts val="0"/>
              </a:spcBef>
              <a:spcAft>
                <a:spcPts val="0"/>
              </a:spcAft>
              <a:buSzPts val="2420"/>
              <a:buChar char="○"/>
            </a:pPr>
            <a:r>
              <a:rPr lang="en-US"/>
              <a:t>Read the “Destination Specification” section of Chapter 4</a:t>
            </a:r>
            <a:endParaRPr/>
          </a:p>
          <a:p>
            <a:pPr indent="-382269" lvl="1" marL="914400" rtl="0" algn="l">
              <a:spcBef>
                <a:spcPts val="0"/>
              </a:spcBef>
              <a:spcAft>
                <a:spcPts val="0"/>
              </a:spcAft>
              <a:buSzPts val="2420"/>
              <a:buChar char="○"/>
            </a:pPr>
            <a:r>
              <a:rPr lang="en-US"/>
              <a:t>d3 determines if the output should be written to memory</a:t>
            </a:r>
            <a:endParaRPr/>
          </a:p>
          <a:p>
            <a:pPr indent="-382269" lvl="1" marL="914400" rtl="0" algn="l">
              <a:spcBef>
                <a:spcPts val="0"/>
              </a:spcBef>
              <a:spcAft>
                <a:spcPts val="0"/>
              </a:spcAft>
              <a:buSzPts val="2420"/>
              <a:buChar char="○"/>
            </a:pPr>
            <a:r>
              <a:rPr lang="en-US"/>
              <a:t>Which bit of our instruction is that???</a:t>
            </a:r>
            <a:endParaRPr/>
          </a:p>
          <a:p>
            <a:pPr indent="-382269" lvl="1" marL="914400" rtl="0" algn="l">
              <a:spcBef>
                <a:spcPts val="0"/>
              </a:spcBef>
              <a:spcAft>
                <a:spcPts val="0"/>
              </a:spcAft>
              <a:buSzPts val="2420"/>
              <a:buChar char="○"/>
            </a:pPr>
            <a:r>
              <a:rPr lang="en-US"/>
              <a:t>Instruction bits: </a:t>
            </a:r>
            <a:endParaRPr/>
          </a:p>
          <a:p>
            <a:pPr indent="0" lvl="0" marL="914400" rtl="0" algn="l">
              <a:spcBef>
                <a:spcPts val="520"/>
              </a:spcBef>
              <a:spcAft>
                <a:spcPts val="0"/>
              </a:spcAft>
              <a:buNone/>
            </a:pPr>
            <a:r>
              <a:rPr lang="en-US">
                <a:highlight>
                  <a:srgbClr val="D9D9D9"/>
                </a:highlight>
              </a:rPr>
              <a:t>1 1 1 a c1 c2 c3 c4 c5 c6 d1 d2 d3 j1 j2 j3</a:t>
            </a:r>
            <a:endParaRPr>
              <a:highlight>
                <a:srgbClr val="D9D9D9"/>
              </a:highlight>
            </a:endParaRPr>
          </a:p>
          <a:p>
            <a:pPr indent="-382269" lvl="1" marL="914400" rtl="0" algn="l">
              <a:spcBef>
                <a:spcPts val="440"/>
              </a:spcBef>
              <a:spcAft>
                <a:spcPts val="0"/>
              </a:spcAft>
              <a:buSzPts val="2420"/>
              <a:buChar char="○"/>
            </a:pPr>
            <a:r>
              <a:rPr lang="en-US"/>
              <a:t>So writeM = instruction[3]?</a:t>
            </a:r>
            <a:endParaRPr/>
          </a:p>
        </p:txBody>
      </p:sp>
      <p:sp>
        <p:nvSpPr>
          <p:cNvPr id="226" name="Google Shape;226;p31"/>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2"/>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Logic Example: writeM</a:t>
            </a:r>
            <a:endParaRPr/>
          </a:p>
        </p:txBody>
      </p:sp>
      <p:sp>
        <p:nvSpPr>
          <p:cNvPr id="233" name="Google Shape;233;p32"/>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Example: determining when writeM should be set to 1</a:t>
            </a:r>
            <a:endParaRPr/>
          </a:p>
          <a:p>
            <a:pPr indent="0" lvl="0" marL="0" rtl="0" algn="l">
              <a:spcBef>
                <a:spcPts val="520"/>
              </a:spcBef>
              <a:spcAft>
                <a:spcPts val="0"/>
              </a:spcAft>
              <a:buNone/>
            </a:pPr>
            <a:r>
              <a:t/>
            </a:r>
            <a:endParaRPr/>
          </a:p>
          <a:p>
            <a:pPr indent="0" lvl="0" marL="0" rtl="0" algn="l">
              <a:spcBef>
                <a:spcPts val="520"/>
              </a:spcBef>
              <a:spcAft>
                <a:spcPts val="0"/>
              </a:spcAft>
              <a:buNone/>
            </a:pPr>
            <a:r>
              <a:t/>
            </a:r>
            <a:endParaRPr/>
          </a:p>
          <a:p>
            <a:pPr indent="-327660" lvl="0" marL="457200" rtl="0" algn="l">
              <a:spcBef>
                <a:spcPts val="520"/>
              </a:spcBef>
              <a:spcAft>
                <a:spcPts val="0"/>
              </a:spcAft>
              <a:buClr>
                <a:schemeClr val="hlink"/>
              </a:buClr>
              <a:buSzPts val="1560"/>
              <a:buChar char="●"/>
            </a:pPr>
            <a:r>
              <a:rPr lang="en-US"/>
              <a:t>Not so fast…</a:t>
            </a:r>
            <a:endParaRPr/>
          </a:p>
          <a:p>
            <a:pPr indent="-382269" lvl="1" marL="914400" rtl="0" algn="l">
              <a:spcBef>
                <a:spcPts val="0"/>
              </a:spcBef>
              <a:spcAft>
                <a:spcPts val="0"/>
              </a:spcAft>
              <a:buClr>
                <a:schemeClr val="hlink"/>
              </a:buClr>
              <a:buSzPts val="2420"/>
              <a:buChar char="○"/>
            </a:pPr>
            <a:r>
              <a:rPr lang="en-US"/>
              <a:t>What happens if it’s an A-instruction?</a:t>
            </a:r>
            <a:endParaRPr/>
          </a:p>
          <a:p>
            <a:pPr indent="-382269" lvl="1" marL="914400" rtl="0" algn="l">
              <a:spcBef>
                <a:spcPts val="0"/>
              </a:spcBef>
              <a:spcAft>
                <a:spcPts val="0"/>
              </a:spcAft>
              <a:buClr>
                <a:schemeClr val="hlink"/>
              </a:buClr>
              <a:buSzPts val="2420"/>
              <a:buChar char="○"/>
            </a:pPr>
            <a:r>
              <a:rPr lang="en-US"/>
              <a:t>We only write to destinations in the case of a C-instruction</a:t>
            </a:r>
            <a:endParaRPr/>
          </a:p>
          <a:p>
            <a:pPr indent="-382269" lvl="1" marL="914400" rtl="0" algn="l">
              <a:spcBef>
                <a:spcPts val="0"/>
              </a:spcBef>
              <a:spcAft>
                <a:spcPts val="0"/>
              </a:spcAft>
              <a:buClr>
                <a:schemeClr val="hlink"/>
              </a:buClr>
              <a:buSzPts val="2420"/>
              <a:buChar char="○"/>
            </a:pPr>
            <a:r>
              <a:rPr lang="en-US"/>
              <a:t>So writeM = C-instruction &amp; instruction[3]</a:t>
            </a:r>
            <a:endParaRPr/>
          </a:p>
          <a:p>
            <a:pPr indent="-382269" lvl="1" marL="914400" rtl="0" algn="l">
              <a:spcBef>
                <a:spcPts val="0"/>
              </a:spcBef>
              <a:spcAft>
                <a:spcPts val="0"/>
              </a:spcAft>
              <a:buClr>
                <a:schemeClr val="hlink"/>
              </a:buClr>
              <a:buSzPts val="2420"/>
              <a:buChar char="○"/>
            </a:pPr>
            <a:r>
              <a:rPr lang="en-US"/>
              <a:t>Remember that certain actions only occur on certain instruction types, you may have to include a check for instruction type in your logic depending on the action!</a:t>
            </a:r>
            <a:endParaRPr/>
          </a:p>
        </p:txBody>
      </p:sp>
      <p:sp>
        <p:nvSpPr>
          <p:cNvPr id="234" name="Google Shape;234;p32"/>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3"/>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Implementation: Logic sub-chips</a:t>
            </a:r>
            <a:endParaRPr/>
          </a:p>
        </p:txBody>
      </p:sp>
      <p:sp>
        <p:nvSpPr>
          <p:cNvPr id="241" name="Google Shape;241;p33"/>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We provide you with 3 sub-chips and tests that implement the control logic for the A Register, D Register, and PC</a:t>
            </a:r>
            <a:endParaRPr/>
          </a:p>
          <a:p>
            <a:pPr indent="-382269" lvl="1" marL="914400" rtl="0" algn="l">
              <a:spcBef>
                <a:spcPts val="0"/>
              </a:spcBef>
              <a:spcAft>
                <a:spcPts val="0"/>
              </a:spcAft>
              <a:buClr>
                <a:schemeClr val="hlink"/>
              </a:buClr>
              <a:buSzPts val="2420"/>
              <a:buChar char="○"/>
            </a:pPr>
            <a:r>
              <a:rPr lang="en-US"/>
              <a:t>LoadAReg contains logic for loading the A Register</a:t>
            </a:r>
            <a:endParaRPr/>
          </a:p>
          <a:p>
            <a:pPr indent="-382269" lvl="1" marL="914400" rtl="0" algn="l">
              <a:spcBef>
                <a:spcPts val="0"/>
              </a:spcBef>
              <a:spcAft>
                <a:spcPts val="0"/>
              </a:spcAft>
              <a:buClr>
                <a:schemeClr val="hlink"/>
              </a:buClr>
              <a:buSzPts val="2420"/>
              <a:buChar char="○"/>
            </a:pPr>
            <a:r>
              <a:rPr lang="en-US"/>
              <a:t>LoadDReg contains logic for loading the D Register</a:t>
            </a:r>
            <a:endParaRPr/>
          </a:p>
          <a:p>
            <a:pPr indent="-382269" lvl="1" marL="914400" rtl="0" algn="l">
              <a:spcBef>
                <a:spcPts val="0"/>
              </a:spcBef>
              <a:spcAft>
                <a:spcPts val="0"/>
              </a:spcAft>
              <a:buSzPts val="2420"/>
              <a:buChar char="○"/>
            </a:pPr>
            <a:r>
              <a:rPr lang="en-US"/>
              <a:t>JumpLogic contains logic for determining if the PC should load/jump or increment</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Implement/test these first, then use them in your CPU implementation!</a:t>
            </a:r>
            <a:endParaRPr/>
          </a:p>
          <a:p>
            <a:pPr indent="-382269" lvl="1" marL="914400" rtl="0" algn="l">
              <a:spcBef>
                <a:spcPts val="0"/>
              </a:spcBef>
              <a:spcAft>
                <a:spcPts val="0"/>
              </a:spcAft>
              <a:buSzPts val="2420"/>
              <a:buChar char="○"/>
            </a:pPr>
            <a:r>
              <a:rPr lang="en-US"/>
              <a:t>Intended to help you narrow the scope of any bugs you may have</a:t>
            </a:r>
            <a:endParaRPr/>
          </a:p>
        </p:txBody>
      </p:sp>
      <p:sp>
        <p:nvSpPr>
          <p:cNvPr id="242" name="Google Shape;242;p33"/>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34"/>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Hack CPU Implementation: Logic sub-chips</a:t>
            </a:r>
            <a:endParaRPr/>
          </a:p>
        </p:txBody>
      </p:sp>
      <p:sp>
        <p:nvSpPr>
          <p:cNvPr id="249" name="Google Shape;249;p34"/>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pic>
        <p:nvPicPr>
          <p:cNvPr descr="Diagram of the Hack CPU design from a high level. &#10;&#10;The main component is the ALU. The output of the ALU is used for the outM output of the CPU, and also rerouted to a few places within the CPU (details to follow). The first input to the ALU is the output of the D Register. The input to the D Register is the previous output from the ALU, and there is some control logic that needs to be implemented to determine when to load the D Register. The other input to the ALU is either the output from the A register, or the inM input, which represents a value being read from memory. The choice between these two possibilities is made by a Mux16, whose select logic needs to be implemented.&#10;&#10;The input to the A Register is either the instruction bits or the previous ALU output, again with this choice being made by a Mux16 and the select logic needing to be implemented.&#10;&#10;The output for addressM is the same as the output of the A register.&#10;&#10;The output for writeM or whether or not we should write to memory is control logic you will implement in project 5.&#10;&#10;Finally, there a program counter chip is used to determine the PC output for the CPU. The program counter's input is the output from the A Register, and the program counter is fed the reset bit from the CPU's inputs. There is control logic that needs to be implemented to determine when we should increment the current address or load a new address.&#10;&#10;Three sub chips have been added to the design. LoadAReg and LoadDReg are sub chips used to implement the logic for loading the A register and D register, respectively. JumpLogic is a sub-chip used for determining whether to implement or load/jump to a new address for the program counter." id="250" name="Google Shape;250;p34" title="Diagram of the Hack CPU design from a high level w/sub chips"/>
          <p:cNvPicPr preferRelativeResize="0"/>
          <p:nvPr/>
        </p:nvPicPr>
        <p:blipFill>
          <a:blip r:embed="rId3">
            <a:alphaModFix/>
          </a:blip>
          <a:stretch>
            <a:fillRect/>
          </a:stretch>
        </p:blipFill>
        <p:spPr>
          <a:xfrm>
            <a:off x="381000" y="1204915"/>
            <a:ext cx="8382000" cy="44481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35"/>
          <p:cNvSpPr txBox="1"/>
          <p:nvPr>
            <p:ph type="title"/>
          </p:nvPr>
        </p:nvSpPr>
        <p:spPr>
          <a:xfrm>
            <a:off x="357018" y="435678"/>
            <a:ext cx="8406000" cy="7620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Hack CPU: LoadAReg and</a:t>
            </a:r>
            <a:r>
              <a:rPr lang="en-US"/>
              <a:t> </a:t>
            </a:r>
            <a:r>
              <a:rPr lang="en-US"/>
              <a:t>LoadDReg</a:t>
            </a:r>
            <a:endParaRPr/>
          </a:p>
        </p:txBody>
      </p:sp>
      <p:sp>
        <p:nvSpPr>
          <p:cNvPr id="257" name="Google Shape;257;p35"/>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327660" lvl="0" marL="457200" rtl="0" algn="l">
              <a:spcBef>
                <a:spcPts val="520"/>
              </a:spcBef>
              <a:spcAft>
                <a:spcPts val="0"/>
              </a:spcAft>
              <a:buSzPts val="1560"/>
              <a:buChar char="●"/>
            </a:pPr>
            <a:r>
              <a:rPr lang="en-US"/>
              <a:t>Now we will give you some time to work on LoadDReg and LoadAReg in groups</a:t>
            </a:r>
            <a:endParaRPr/>
          </a:p>
          <a:p>
            <a:pPr indent="-382269" lvl="1" marL="914400" rtl="0" algn="l">
              <a:spcBef>
                <a:spcPts val="0"/>
              </a:spcBef>
              <a:spcAft>
                <a:spcPts val="0"/>
              </a:spcAft>
              <a:buSzPts val="2420"/>
              <a:buChar char="○"/>
            </a:pPr>
            <a:r>
              <a:rPr lang="en-US"/>
              <a:t>Will require you to run “git pull” to retrieve the starter code</a:t>
            </a:r>
            <a:endParaRPr/>
          </a:p>
          <a:p>
            <a:pPr indent="0" lvl="0" marL="914400" rtl="0" algn="l">
              <a:spcBef>
                <a:spcPts val="520"/>
              </a:spcBef>
              <a:spcAft>
                <a:spcPts val="0"/>
              </a:spcAft>
              <a:buNone/>
            </a:pPr>
            <a:r>
              <a:t/>
            </a:r>
            <a:endParaRPr/>
          </a:p>
          <a:p>
            <a:pPr indent="-327660" lvl="0" marL="457200" rtl="0" algn="l">
              <a:spcBef>
                <a:spcPts val="520"/>
              </a:spcBef>
              <a:spcAft>
                <a:spcPts val="0"/>
              </a:spcAft>
              <a:buSzPts val="1560"/>
              <a:buChar char="●"/>
            </a:pPr>
            <a:r>
              <a:rPr lang="en-US"/>
              <a:t>We recommend starting with LoadDReg</a:t>
            </a:r>
            <a:endParaRPr/>
          </a:p>
          <a:p>
            <a:pPr indent="0" lvl="0" marL="457200" rtl="0" algn="l">
              <a:spcBef>
                <a:spcPts val="520"/>
              </a:spcBef>
              <a:spcAft>
                <a:spcPts val="0"/>
              </a:spcAft>
              <a:buNone/>
            </a:pPr>
            <a:r>
              <a:t/>
            </a:r>
            <a:endParaRPr/>
          </a:p>
          <a:p>
            <a:pPr indent="-327660" lvl="0" marL="457200" rtl="0" algn="l">
              <a:spcBef>
                <a:spcPts val="520"/>
              </a:spcBef>
              <a:spcAft>
                <a:spcPts val="0"/>
              </a:spcAft>
              <a:buSzPts val="1560"/>
              <a:buChar char="●"/>
            </a:pPr>
            <a:r>
              <a:rPr lang="en-US"/>
              <a:t>Use lecture examples and ask questions if you don’t know where to begin!</a:t>
            </a:r>
            <a:endParaRPr/>
          </a:p>
          <a:p>
            <a:pPr indent="-382269" lvl="1" marL="914400" rtl="0" algn="l">
              <a:spcBef>
                <a:spcPts val="0"/>
              </a:spcBef>
              <a:spcAft>
                <a:spcPts val="0"/>
              </a:spcAft>
              <a:buSzPts val="2420"/>
              <a:buChar char="○"/>
            </a:pPr>
            <a:r>
              <a:rPr lang="en-US"/>
              <a:t>Working together might be nice because you can all share when you’ve potentially found relevant information</a:t>
            </a:r>
            <a:endParaRPr/>
          </a:p>
        </p:txBody>
      </p:sp>
      <p:sp>
        <p:nvSpPr>
          <p:cNvPr id="258" name="Google Shape;258;p35"/>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36"/>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Wrapping Up</a:t>
            </a:r>
            <a:endParaRPr/>
          </a:p>
        </p:txBody>
      </p:sp>
      <p:sp>
        <p:nvSpPr>
          <p:cNvPr id="265" name="Google Shape;265;p36"/>
          <p:cNvSpPr txBox="1"/>
          <p:nvPr>
            <p:ph idx="1" type="body"/>
          </p:nvPr>
        </p:nvSpPr>
        <p:spPr>
          <a:xfrm>
            <a:off x="396875" y="1362075"/>
            <a:ext cx="8366100" cy="4971900"/>
          </a:xfrm>
          <a:prstGeom prst="rect">
            <a:avLst/>
          </a:prstGeom>
        </p:spPr>
        <p:txBody>
          <a:bodyPr anchorCtr="0" anchor="t" bIns="45700" lIns="91425" spcFirstLastPara="1" rIns="91425" wrap="square" tIns="45700">
            <a:noAutofit/>
          </a:bodyPr>
          <a:lstStyle/>
          <a:p>
            <a:pPr indent="0" lvl="0" marL="0" rtl="0" algn="l">
              <a:spcBef>
                <a:spcPts val="520"/>
              </a:spcBef>
              <a:spcAft>
                <a:spcPts val="0"/>
              </a:spcAft>
              <a:buNone/>
            </a:pPr>
            <a:r>
              <a:rPr b="1" lang="en-US"/>
              <a:t>What’s in store for Week 6?</a:t>
            </a:r>
            <a:endParaRPr b="1"/>
          </a:p>
          <a:p>
            <a:pPr indent="-327660" lvl="0" marL="457200" rtl="0" algn="l">
              <a:spcBef>
                <a:spcPts val="520"/>
              </a:spcBef>
              <a:spcAft>
                <a:spcPts val="0"/>
              </a:spcAft>
              <a:buSzPts val="1560"/>
              <a:buChar char="❖"/>
            </a:pPr>
            <a:r>
              <a:rPr lang="en-US"/>
              <a:t>Test-Taking Strategies via a mock exam</a:t>
            </a:r>
            <a:endParaRPr/>
          </a:p>
          <a:p>
            <a:pPr indent="-327660" lvl="0" marL="457200" rtl="0" algn="l">
              <a:spcBef>
                <a:spcPts val="0"/>
              </a:spcBef>
              <a:spcAft>
                <a:spcPts val="0"/>
              </a:spcAft>
              <a:buSzPts val="1560"/>
              <a:buChar char="❖"/>
            </a:pPr>
            <a:r>
              <a:rPr lang="en-US"/>
              <a:t>Midterm on Thursday, May 6th</a:t>
            </a:r>
            <a:endParaRPr/>
          </a:p>
          <a:p>
            <a:pPr indent="0" lvl="0" marL="0" rtl="0" algn="l">
              <a:spcBef>
                <a:spcPts val="520"/>
              </a:spcBef>
              <a:spcAft>
                <a:spcPts val="0"/>
              </a:spcAft>
              <a:buNone/>
            </a:pPr>
            <a:r>
              <a:t/>
            </a:r>
            <a:endParaRPr b="1"/>
          </a:p>
          <a:p>
            <a:pPr indent="0" lvl="0" marL="0" rtl="0" algn="l">
              <a:spcBef>
                <a:spcPts val="520"/>
              </a:spcBef>
              <a:spcAft>
                <a:spcPts val="0"/>
              </a:spcAft>
              <a:buNone/>
            </a:pPr>
            <a:r>
              <a:rPr b="1" lang="en-US"/>
              <a:t>Reminders</a:t>
            </a:r>
            <a:endParaRPr b="1"/>
          </a:p>
          <a:p>
            <a:pPr indent="-327660" lvl="0" marL="457200" rtl="0" algn="l">
              <a:spcBef>
                <a:spcPts val="520"/>
              </a:spcBef>
              <a:spcAft>
                <a:spcPts val="0"/>
              </a:spcAft>
              <a:buSzPts val="1560"/>
              <a:buChar char="❖"/>
            </a:pPr>
            <a:r>
              <a:rPr lang="en-US"/>
              <a:t>Project 3 Grades Released on Gradescope</a:t>
            </a:r>
            <a:endParaRPr/>
          </a:p>
          <a:p>
            <a:pPr indent="-327660" lvl="0" marL="457200" rtl="0" algn="l">
              <a:spcBef>
                <a:spcPts val="0"/>
              </a:spcBef>
              <a:spcAft>
                <a:spcPts val="0"/>
              </a:spcAft>
              <a:buSzPts val="1560"/>
              <a:buChar char="❖"/>
            </a:pPr>
            <a:r>
              <a:rPr lang="en-US"/>
              <a:t>Project 4 Due Tonight 11:59PM PDT</a:t>
            </a:r>
            <a:endParaRPr/>
          </a:p>
          <a:p>
            <a:pPr indent="0" lvl="0" marL="0" rtl="0" algn="l">
              <a:spcBef>
                <a:spcPts val="520"/>
              </a:spcBef>
              <a:spcAft>
                <a:spcPts val="0"/>
              </a:spcAft>
              <a:buNone/>
            </a:pPr>
            <a:r>
              <a:t/>
            </a:r>
            <a:endParaRPr b="1"/>
          </a:p>
        </p:txBody>
      </p:sp>
      <p:sp>
        <p:nvSpPr>
          <p:cNvPr id="266" name="Google Shape;266;p36"/>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71" name="Shape 271"/>
        <p:cNvGrpSpPr/>
        <p:nvPr/>
      </p:nvGrpSpPr>
      <p:grpSpPr>
        <a:xfrm>
          <a:off x="0" y="0"/>
          <a:ext cx="0" cy="0"/>
          <a:chOff x="0" y="0"/>
          <a:chExt cx="0" cy="0"/>
        </a:xfrm>
      </p:grpSpPr>
      <p:sp>
        <p:nvSpPr>
          <p:cNvPr id="272" name="Google Shape;272;p37"/>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Approaching Review Sessions</a:t>
            </a:r>
            <a:endParaRPr/>
          </a:p>
        </p:txBody>
      </p:sp>
      <p:sp>
        <p:nvSpPr>
          <p:cNvPr id="273" name="Google Shape;273;p37"/>
          <p:cNvSpPr txBox="1"/>
          <p:nvPr>
            <p:ph idx="1" type="body"/>
          </p:nvPr>
        </p:nvSpPr>
        <p:spPr>
          <a:xfrm>
            <a:off x="219250" y="1359025"/>
            <a:ext cx="2884200" cy="4971900"/>
          </a:xfrm>
          <a:prstGeom prst="rect">
            <a:avLst/>
          </a:prstGeom>
        </p:spPr>
        <p:txBody>
          <a:bodyPr anchorCtr="0" anchor="t" bIns="45700" lIns="91425" spcFirstLastPara="1" rIns="91425" wrap="square" tIns="45700">
            <a:noAutofit/>
          </a:bodyPr>
          <a:lstStyle/>
          <a:p>
            <a:pPr indent="0" lvl="0" marL="0" rtl="0" algn="ctr">
              <a:spcBef>
                <a:spcPts val="520"/>
              </a:spcBef>
              <a:spcAft>
                <a:spcPts val="0"/>
              </a:spcAft>
              <a:buNone/>
            </a:pPr>
            <a:r>
              <a:rPr b="1" lang="en-US" sz="2000"/>
              <a:t>PREPARATION</a:t>
            </a:r>
            <a:endParaRPr b="1" sz="2000"/>
          </a:p>
          <a:p>
            <a:pPr indent="0" lvl="0" marL="0" rtl="0" algn="ctr">
              <a:spcBef>
                <a:spcPts val="520"/>
              </a:spcBef>
              <a:spcAft>
                <a:spcPts val="0"/>
              </a:spcAft>
              <a:buNone/>
            </a:pPr>
            <a:r>
              <a:t/>
            </a:r>
            <a:endParaRPr b="1" sz="2000"/>
          </a:p>
          <a:p>
            <a:pPr indent="-330200" lvl="0" marL="457200" rtl="0" algn="l">
              <a:spcBef>
                <a:spcPts val="520"/>
              </a:spcBef>
              <a:spcAft>
                <a:spcPts val="0"/>
              </a:spcAft>
              <a:buSzPts val="1600"/>
              <a:buChar char="❖"/>
            </a:pPr>
            <a:r>
              <a:rPr b="1" lang="en-US" sz="1600"/>
              <a:t>Reviewing exam review guides / past exams</a:t>
            </a:r>
            <a:endParaRPr sz="1600"/>
          </a:p>
          <a:p>
            <a:pPr indent="0" lvl="0" marL="457200" rtl="0" algn="l">
              <a:spcBef>
                <a:spcPts val="520"/>
              </a:spcBef>
              <a:spcAft>
                <a:spcPts val="0"/>
              </a:spcAft>
              <a:buNone/>
            </a:pPr>
            <a:r>
              <a:t/>
            </a:r>
            <a:endParaRPr b="1" sz="1600"/>
          </a:p>
          <a:p>
            <a:pPr indent="-330200" lvl="0" marL="457200" rtl="0" algn="l">
              <a:spcBef>
                <a:spcPts val="520"/>
              </a:spcBef>
              <a:spcAft>
                <a:spcPts val="0"/>
              </a:spcAft>
              <a:buSzPts val="1600"/>
              <a:buChar char="❖"/>
            </a:pPr>
            <a:r>
              <a:rPr b="1" lang="en-US" sz="1600"/>
              <a:t>Reviewing lecture notes and past homework assignments </a:t>
            </a:r>
            <a:br>
              <a:rPr b="1" lang="en-US" sz="1600"/>
            </a:br>
            <a:br>
              <a:rPr b="1" lang="en-US" sz="1600"/>
            </a:br>
            <a:endParaRPr b="1" sz="1600"/>
          </a:p>
          <a:p>
            <a:pPr indent="-330200" lvl="0" marL="457200" rtl="0" algn="l">
              <a:spcBef>
                <a:spcPts val="0"/>
              </a:spcBef>
              <a:spcAft>
                <a:spcPts val="0"/>
              </a:spcAft>
              <a:buSzPts val="1600"/>
              <a:buChar char="❖"/>
            </a:pPr>
            <a:r>
              <a:rPr b="1" lang="en-US" sz="1600"/>
              <a:t>Doing sample exam questions</a:t>
            </a:r>
            <a:endParaRPr b="1" sz="1600"/>
          </a:p>
          <a:p>
            <a:pPr indent="0" lvl="0" marL="0" rtl="0" algn="l">
              <a:spcBef>
                <a:spcPts val="520"/>
              </a:spcBef>
              <a:spcAft>
                <a:spcPts val="0"/>
              </a:spcAft>
              <a:buNone/>
            </a:pPr>
            <a:br>
              <a:rPr b="1" lang="en-US" sz="1600"/>
            </a:br>
            <a:endParaRPr b="1" sz="1600"/>
          </a:p>
          <a:p>
            <a:pPr indent="0" lvl="0" marL="0" rtl="0" algn="ctr">
              <a:spcBef>
                <a:spcPts val="520"/>
              </a:spcBef>
              <a:spcAft>
                <a:spcPts val="0"/>
              </a:spcAft>
              <a:buNone/>
            </a:pPr>
            <a:r>
              <a:rPr i="1" lang="en-US" sz="1600"/>
              <a:t>What remains unclear / confusing that your review session could help clarify?</a:t>
            </a:r>
            <a:endParaRPr i="1" sz="1600"/>
          </a:p>
        </p:txBody>
      </p:sp>
      <p:sp>
        <p:nvSpPr>
          <p:cNvPr id="274" name="Google Shape;274;p37"/>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1"/>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69" name="Google Shape;69;p11"/>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solidFill>
                  <a:srgbClr val="000000"/>
                </a:solidFill>
              </a:rPr>
              <a:t>390B Exam Review Session</a:t>
            </a:r>
            <a:br>
              <a:rPr lang="en-US">
                <a:solidFill>
                  <a:srgbClr val="000000"/>
                </a:solidFill>
              </a:rPr>
            </a:b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lang="en-US"/>
              <a:t>Project 5 Overview</a:t>
            </a:r>
            <a:endParaRPr/>
          </a:p>
          <a:p>
            <a:pPr indent="0" lvl="0" marL="457200" rtl="0" algn="l">
              <a:lnSpc>
                <a:spcPct val="100000"/>
              </a:lnSpc>
              <a:spcBef>
                <a:spcPts val="0"/>
              </a:spcBef>
              <a:spcAft>
                <a:spcPts val="0"/>
              </a:spcAft>
              <a:buNone/>
            </a:pPr>
            <a:r>
              <a:t/>
            </a:r>
            <a:endParaRPr/>
          </a:p>
          <a:p>
            <a:pPr indent="-342900" lvl="0" marL="342900" rtl="0" algn="l">
              <a:lnSpc>
                <a:spcPct val="100000"/>
              </a:lnSpc>
              <a:spcBef>
                <a:spcPts val="0"/>
              </a:spcBef>
              <a:spcAft>
                <a:spcPts val="0"/>
              </a:spcAft>
              <a:buClr>
                <a:srgbClr val="4B2A85"/>
              </a:buClr>
              <a:buSzPts val="1560"/>
              <a:buChar char="❖"/>
            </a:pPr>
            <a:r>
              <a:rPr lang="en-US"/>
              <a:t>CPU Logic Review and Practice</a:t>
            </a: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70" name="Google Shape;70;p11"/>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79" name="Shape 279"/>
        <p:cNvGrpSpPr/>
        <p:nvPr/>
      </p:nvGrpSpPr>
      <p:grpSpPr>
        <a:xfrm>
          <a:off x="0" y="0"/>
          <a:ext cx="0" cy="0"/>
          <a:chOff x="0" y="0"/>
          <a:chExt cx="0" cy="0"/>
        </a:xfrm>
      </p:grpSpPr>
      <p:sp>
        <p:nvSpPr>
          <p:cNvPr id="280" name="Google Shape;280;p38"/>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Approaching Review Sessions</a:t>
            </a:r>
            <a:endParaRPr/>
          </a:p>
        </p:txBody>
      </p:sp>
      <p:sp>
        <p:nvSpPr>
          <p:cNvPr id="281" name="Google Shape;281;p38"/>
          <p:cNvSpPr txBox="1"/>
          <p:nvPr>
            <p:ph idx="1" type="body"/>
          </p:nvPr>
        </p:nvSpPr>
        <p:spPr>
          <a:xfrm>
            <a:off x="219250" y="1359025"/>
            <a:ext cx="2884200" cy="4971900"/>
          </a:xfrm>
          <a:prstGeom prst="rect">
            <a:avLst/>
          </a:prstGeom>
        </p:spPr>
        <p:txBody>
          <a:bodyPr anchorCtr="0" anchor="t" bIns="45700" lIns="91425" spcFirstLastPara="1" rIns="91425" wrap="square" tIns="45700">
            <a:noAutofit/>
          </a:bodyPr>
          <a:lstStyle/>
          <a:p>
            <a:pPr indent="0" lvl="0" marL="0" rtl="0" algn="ctr">
              <a:spcBef>
                <a:spcPts val="520"/>
              </a:spcBef>
              <a:spcAft>
                <a:spcPts val="0"/>
              </a:spcAft>
              <a:buNone/>
            </a:pPr>
            <a:r>
              <a:rPr b="1" lang="en-US" sz="2000"/>
              <a:t>PREPARATION</a:t>
            </a:r>
            <a:endParaRPr b="1" sz="2000"/>
          </a:p>
          <a:p>
            <a:pPr indent="0" lvl="0" marL="0" rtl="0" algn="ctr">
              <a:spcBef>
                <a:spcPts val="520"/>
              </a:spcBef>
              <a:spcAft>
                <a:spcPts val="0"/>
              </a:spcAft>
              <a:buNone/>
            </a:pPr>
            <a:r>
              <a:t/>
            </a:r>
            <a:endParaRPr b="1" sz="2000"/>
          </a:p>
          <a:p>
            <a:pPr indent="-330200" lvl="0" marL="457200" rtl="0" algn="l">
              <a:spcBef>
                <a:spcPts val="520"/>
              </a:spcBef>
              <a:spcAft>
                <a:spcPts val="0"/>
              </a:spcAft>
              <a:buSzPts val="1600"/>
              <a:buChar char="❖"/>
            </a:pPr>
            <a:r>
              <a:rPr b="1" lang="en-US" sz="1600"/>
              <a:t>Reviewing exam review guides / past exams</a:t>
            </a:r>
            <a:endParaRPr sz="1600"/>
          </a:p>
          <a:p>
            <a:pPr indent="0" lvl="0" marL="457200" rtl="0" algn="l">
              <a:spcBef>
                <a:spcPts val="520"/>
              </a:spcBef>
              <a:spcAft>
                <a:spcPts val="0"/>
              </a:spcAft>
              <a:buNone/>
            </a:pPr>
            <a:r>
              <a:t/>
            </a:r>
            <a:endParaRPr b="1" sz="1600"/>
          </a:p>
          <a:p>
            <a:pPr indent="-330200" lvl="0" marL="457200" rtl="0" algn="l">
              <a:spcBef>
                <a:spcPts val="520"/>
              </a:spcBef>
              <a:spcAft>
                <a:spcPts val="0"/>
              </a:spcAft>
              <a:buSzPts val="1600"/>
              <a:buChar char="❖"/>
            </a:pPr>
            <a:r>
              <a:rPr b="1" lang="en-US" sz="1600"/>
              <a:t>Reviewing lecture notes and past homework assignments </a:t>
            </a:r>
            <a:br>
              <a:rPr b="1" lang="en-US" sz="1600"/>
            </a:br>
            <a:br>
              <a:rPr b="1" lang="en-US" sz="1600"/>
            </a:br>
            <a:endParaRPr b="1" sz="1600"/>
          </a:p>
          <a:p>
            <a:pPr indent="-330200" lvl="0" marL="457200" rtl="0" algn="l">
              <a:spcBef>
                <a:spcPts val="0"/>
              </a:spcBef>
              <a:spcAft>
                <a:spcPts val="0"/>
              </a:spcAft>
              <a:buSzPts val="1600"/>
              <a:buChar char="❖"/>
            </a:pPr>
            <a:r>
              <a:rPr b="1" lang="en-US" sz="1600"/>
              <a:t>Doing sample exam questions</a:t>
            </a:r>
            <a:endParaRPr b="1" sz="1600"/>
          </a:p>
          <a:p>
            <a:pPr indent="0" lvl="0" marL="0" rtl="0" algn="l">
              <a:spcBef>
                <a:spcPts val="520"/>
              </a:spcBef>
              <a:spcAft>
                <a:spcPts val="0"/>
              </a:spcAft>
              <a:buNone/>
            </a:pPr>
            <a:br>
              <a:rPr b="1" lang="en-US" sz="1600"/>
            </a:br>
            <a:endParaRPr b="1" sz="1600"/>
          </a:p>
          <a:p>
            <a:pPr indent="0" lvl="0" marL="0" rtl="0" algn="ctr">
              <a:spcBef>
                <a:spcPts val="520"/>
              </a:spcBef>
              <a:spcAft>
                <a:spcPts val="0"/>
              </a:spcAft>
              <a:buNone/>
            </a:pPr>
            <a:r>
              <a:rPr i="1" lang="en-US" sz="1600"/>
              <a:t>What remains unclear / confusing that your review session could help clarify?</a:t>
            </a:r>
            <a:endParaRPr i="1" sz="1600"/>
          </a:p>
        </p:txBody>
      </p:sp>
      <p:sp>
        <p:nvSpPr>
          <p:cNvPr id="282" name="Google Shape;282;p38"/>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283" name="Google Shape;283;p38"/>
          <p:cNvSpPr txBox="1"/>
          <p:nvPr>
            <p:ph idx="1" type="body"/>
          </p:nvPr>
        </p:nvSpPr>
        <p:spPr>
          <a:xfrm>
            <a:off x="3155088" y="1359025"/>
            <a:ext cx="2884200" cy="4971900"/>
          </a:xfrm>
          <a:prstGeom prst="rect">
            <a:avLst/>
          </a:prstGeom>
        </p:spPr>
        <p:txBody>
          <a:bodyPr anchorCtr="0" anchor="t" bIns="45700" lIns="91425" spcFirstLastPara="1" rIns="91425" wrap="square" tIns="45700">
            <a:noAutofit/>
          </a:bodyPr>
          <a:lstStyle/>
          <a:p>
            <a:pPr indent="0" lvl="0" marL="0" rtl="0" algn="ctr">
              <a:spcBef>
                <a:spcPts val="520"/>
              </a:spcBef>
              <a:spcAft>
                <a:spcPts val="0"/>
              </a:spcAft>
              <a:buNone/>
            </a:pPr>
            <a:r>
              <a:rPr b="1" lang="en-US" sz="2000"/>
              <a:t>GENERATING QUESTIONS</a:t>
            </a:r>
            <a:endParaRPr b="1" sz="2000"/>
          </a:p>
          <a:p>
            <a:pPr indent="0" lvl="0" marL="0" rtl="0" algn="ctr">
              <a:spcBef>
                <a:spcPts val="520"/>
              </a:spcBef>
              <a:spcAft>
                <a:spcPts val="0"/>
              </a:spcAft>
              <a:buNone/>
            </a:pPr>
            <a:r>
              <a:t/>
            </a:r>
            <a:endParaRPr b="1" sz="2000"/>
          </a:p>
          <a:p>
            <a:pPr indent="-330200" lvl="0" marL="457200" rtl="0" algn="l">
              <a:spcBef>
                <a:spcPts val="520"/>
              </a:spcBef>
              <a:spcAft>
                <a:spcPts val="0"/>
              </a:spcAft>
              <a:buSzPts val="1600"/>
              <a:buChar char="❖"/>
            </a:pPr>
            <a:r>
              <a:rPr b="1" lang="en-US" sz="1600"/>
              <a:t>Asking questions that help you understand the significance of a particular topic/concept</a:t>
            </a:r>
            <a:br>
              <a:rPr b="1" lang="en-US" sz="1600"/>
            </a:br>
            <a:endParaRPr b="1" sz="1600"/>
          </a:p>
          <a:p>
            <a:pPr indent="-330200" lvl="0" marL="457200" rtl="0" algn="l">
              <a:spcBef>
                <a:spcPts val="0"/>
              </a:spcBef>
              <a:spcAft>
                <a:spcPts val="0"/>
              </a:spcAft>
              <a:buSzPts val="1600"/>
              <a:buChar char="❖"/>
            </a:pPr>
            <a:r>
              <a:rPr b="1" lang="en-US" sz="1600"/>
              <a:t>Asking for examples that help you see a concept applied in a new way</a:t>
            </a:r>
            <a:br>
              <a:rPr b="1" lang="en-US" sz="1600"/>
            </a:br>
            <a:endParaRPr b="1" sz="1600"/>
          </a:p>
          <a:p>
            <a:pPr indent="0" lvl="0" marL="0" rtl="0" algn="l">
              <a:spcBef>
                <a:spcPts val="520"/>
              </a:spcBef>
              <a:spcAft>
                <a:spcPts val="0"/>
              </a:spcAft>
              <a:buNone/>
            </a:pPr>
            <a:r>
              <a:t/>
            </a:r>
            <a:endParaRPr b="1" sz="1600"/>
          </a:p>
          <a:p>
            <a:pPr indent="0" lvl="0" marL="0" rtl="0" algn="l">
              <a:spcBef>
                <a:spcPts val="520"/>
              </a:spcBef>
              <a:spcAft>
                <a:spcPts val="0"/>
              </a:spcAft>
              <a:buNone/>
            </a:pPr>
            <a:r>
              <a:t/>
            </a:r>
            <a:endParaRPr b="1" sz="1600"/>
          </a:p>
          <a:p>
            <a:pPr indent="0" lvl="0" marL="0" rtl="0" algn="l">
              <a:spcBef>
                <a:spcPts val="520"/>
              </a:spcBef>
              <a:spcAft>
                <a:spcPts val="0"/>
              </a:spcAft>
              <a:buNone/>
            </a:pPr>
            <a:r>
              <a:t/>
            </a:r>
            <a:endParaRPr b="1" sz="1600"/>
          </a:p>
          <a:p>
            <a:pPr indent="0" lvl="0" marL="0" rtl="0" algn="ctr">
              <a:spcBef>
                <a:spcPts val="520"/>
              </a:spcBef>
              <a:spcAft>
                <a:spcPts val="0"/>
              </a:spcAft>
              <a:buNone/>
            </a:pPr>
            <a:r>
              <a:rPr i="1" lang="en-US" sz="1600"/>
              <a:t>Writing your questions down ahead of time or as you think of them can be helpful to reference during the review session </a:t>
            </a:r>
            <a:endParaRPr i="1" sz="16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88" name="Shape 288"/>
        <p:cNvGrpSpPr/>
        <p:nvPr/>
      </p:nvGrpSpPr>
      <p:grpSpPr>
        <a:xfrm>
          <a:off x="0" y="0"/>
          <a:ext cx="0" cy="0"/>
          <a:chOff x="0" y="0"/>
          <a:chExt cx="0" cy="0"/>
        </a:xfrm>
      </p:grpSpPr>
      <p:sp>
        <p:nvSpPr>
          <p:cNvPr id="289" name="Google Shape;289;p39"/>
          <p:cNvSpPr txBox="1"/>
          <p:nvPr>
            <p:ph type="title"/>
          </p:nvPr>
        </p:nvSpPr>
        <p:spPr>
          <a:xfrm>
            <a:off x="357018" y="435678"/>
            <a:ext cx="8406000" cy="762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Approaching Review Sessions</a:t>
            </a:r>
            <a:endParaRPr/>
          </a:p>
        </p:txBody>
      </p:sp>
      <p:sp>
        <p:nvSpPr>
          <p:cNvPr id="290" name="Google Shape;290;p39"/>
          <p:cNvSpPr txBox="1"/>
          <p:nvPr>
            <p:ph idx="1" type="body"/>
          </p:nvPr>
        </p:nvSpPr>
        <p:spPr>
          <a:xfrm>
            <a:off x="219250" y="1359025"/>
            <a:ext cx="2884200" cy="4971900"/>
          </a:xfrm>
          <a:prstGeom prst="rect">
            <a:avLst/>
          </a:prstGeom>
        </p:spPr>
        <p:txBody>
          <a:bodyPr anchorCtr="0" anchor="t" bIns="45700" lIns="91425" spcFirstLastPara="1" rIns="91425" wrap="square" tIns="45700">
            <a:noAutofit/>
          </a:bodyPr>
          <a:lstStyle/>
          <a:p>
            <a:pPr indent="0" lvl="0" marL="0" rtl="0" algn="ctr">
              <a:spcBef>
                <a:spcPts val="520"/>
              </a:spcBef>
              <a:spcAft>
                <a:spcPts val="0"/>
              </a:spcAft>
              <a:buNone/>
            </a:pPr>
            <a:r>
              <a:rPr b="1" lang="en-US" sz="2000"/>
              <a:t>PREPARATION</a:t>
            </a:r>
            <a:endParaRPr b="1" sz="2000"/>
          </a:p>
          <a:p>
            <a:pPr indent="0" lvl="0" marL="0" rtl="0" algn="ctr">
              <a:spcBef>
                <a:spcPts val="520"/>
              </a:spcBef>
              <a:spcAft>
                <a:spcPts val="0"/>
              </a:spcAft>
              <a:buNone/>
            </a:pPr>
            <a:r>
              <a:t/>
            </a:r>
            <a:endParaRPr b="1" sz="2000"/>
          </a:p>
          <a:p>
            <a:pPr indent="-330200" lvl="0" marL="457200" rtl="0" algn="l">
              <a:spcBef>
                <a:spcPts val="520"/>
              </a:spcBef>
              <a:spcAft>
                <a:spcPts val="0"/>
              </a:spcAft>
              <a:buSzPts val="1600"/>
              <a:buChar char="❖"/>
            </a:pPr>
            <a:r>
              <a:rPr b="1" lang="en-US" sz="1600"/>
              <a:t>Reviewing exam review guides / past exams</a:t>
            </a:r>
            <a:endParaRPr sz="1600"/>
          </a:p>
          <a:p>
            <a:pPr indent="0" lvl="0" marL="457200" rtl="0" algn="l">
              <a:spcBef>
                <a:spcPts val="520"/>
              </a:spcBef>
              <a:spcAft>
                <a:spcPts val="0"/>
              </a:spcAft>
              <a:buNone/>
            </a:pPr>
            <a:r>
              <a:t/>
            </a:r>
            <a:endParaRPr b="1" sz="1600"/>
          </a:p>
          <a:p>
            <a:pPr indent="-330200" lvl="0" marL="457200" rtl="0" algn="l">
              <a:spcBef>
                <a:spcPts val="520"/>
              </a:spcBef>
              <a:spcAft>
                <a:spcPts val="0"/>
              </a:spcAft>
              <a:buSzPts val="1600"/>
              <a:buChar char="❖"/>
            </a:pPr>
            <a:r>
              <a:rPr b="1" lang="en-US" sz="1600"/>
              <a:t>Reviewing lecture notes and past homework assignments </a:t>
            </a:r>
            <a:br>
              <a:rPr b="1" lang="en-US" sz="1600"/>
            </a:br>
            <a:br>
              <a:rPr b="1" lang="en-US" sz="1600"/>
            </a:br>
            <a:endParaRPr b="1" sz="1600"/>
          </a:p>
          <a:p>
            <a:pPr indent="-330200" lvl="0" marL="457200" rtl="0" algn="l">
              <a:spcBef>
                <a:spcPts val="0"/>
              </a:spcBef>
              <a:spcAft>
                <a:spcPts val="0"/>
              </a:spcAft>
              <a:buSzPts val="1600"/>
              <a:buChar char="❖"/>
            </a:pPr>
            <a:r>
              <a:rPr b="1" lang="en-US" sz="1600"/>
              <a:t>Doing sample exam questions</a:t>
            </a:r>
            <a:endParaRPr b="1" sz="1600"/>
          </a:p>
          <a:p>
            <a:pPr indent="0" lvl="0" marL="0" rtl="0" algn="l">
              <a:spcBef>
                <a:spcPts val="520"/>
              </a:spcBef>
              <a:spcAft>
                <a:spcPts val="0"/>
              </a:spcAft>
              <a:buNone/>
            </a:pPr>
            <a:br>
              <a:rPr b="1" lang="en-US" sz="1600"/>
            </a:br>
            <a:endParaRPr b="1" sz="1600"/>
          </a:p>
          <a:p>
            <a:pPr indent="0" lvl="0" marL="0" rtl="0" algn="ctr">
              <a:spcBef>
                <a:spcPts val="520"/>
              </a:spcBef>
              <a:spcAft>
                <a:spcPts val="0"/>
              </a:spcAft>
              <a:buNone/>
            </a:pPr>
            <a:r>
              <a:rPr i="1" lang="en-US" sz="1600"/>
              <a:t>What remains unclear / confusing that your review session could help clarify?</a:t>
            </a:r>
            <a:endParaRPr i="1" sz="1600"/>
          </a:p>
        </p:txBody>
      </p:sp>
      <p:sp>
        <p:nvSpPr>
          <p:cNvPr id="291" name="Google Shape;291;p39"/>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
        <p:nvSpPr>
          <p:cNvPr id="292" name="Google Shape;292;p39"/>
          <p:cNvSpPr txBox="1"/>
          <p:nvPr>
            <p:ph idx="1" type="body"/>
          </p:nvPr>
        </p:nvSpPr>
        <p:spPr>
          <a:xfrm>
            <a:off x="3155088" y="1359025"/>
            <a:ext cx="2884200" cy="4971900"/>
          </a:xfrm>
          <a:prstGeom prst="rect">
            <a:avLst/>
          </a:prstGeom>
        </p:spPr>
        <p:txBody>
          <a:bodyPr anchorCtr="0" anchor="t" bIns="45700" lIns="91425" spcFirstLastPara="1" rIns="91425" wrap="square" tIns="45700">
            <a:noAutofit/>
          </a:bodyPr>
          <a:lstStyle/>
          <a:p>
            <a:pPr indent="0" lvl="0" marL="0" rtl="0" algn="ctr">
              <a:spcBef>
                <a:spcPts val="520"/>
              </a:spcBef>
              <a:spcAft>
                <a:spcPts val="0"/>
              </a:spcAft>
              <a:buNone/>
            </a:pPr>
            <a:r>
              <a:rPr b="1" lang="en-US" sz="2000"/>
              <a:t>GENERATING QUESTIONS</a:t>
            </a:r>
            <a:endParaRPr b="1" sz="2000"/>
          </a:p>
          <a:p>
            <a:pPr indent="0" lvl="0" marL="0" rtl="0" algn="ctr">
              <a:spcBef>
                <a:spcPts val="520"/>
              </a:spcBef>
              <a:spcAft>
                <a:spcPts val="0"/>
              </a:spcAft>
              <a:buNone/>
            </a:pPr>
            <a:r>
              <a:t/>
            </a:r>
            <a:endParaRPr b="1" sz="2000"/>
          </a:p>
          <a:p>
            <a:pPr indent="-330200" lvl="0" marL="457200" rtl="0" algn="l">
              <a:spcBef>
                <a:spcPts val="520"/>
              </a:spcBef>
              <a:spcAft>
                <a:spcPts val="0"/>
              </a:spcAft>
              <a:buSzPts val="1600"/>
              <a:buChar char="❖"/>
            </a:pPr>
            <a:r>
              <a:rPr b="1" lang="en-US" sz="1600"/>
              <a:t>Asking questions that help you understand the significance of a particular topic/concept</a:t>
            </a:r>
            <a:br>
              <a:rPr b="1" lang="en-US" sz="1600"/>
            </a:br>
            <a:endParaRPr b="1" sz="1600"/>
          </a:p>
          <a:p>
            <a:pPr indent="-330200" lvl="0" marL="457200" rtl="0" algn="l">
              <a:spcBef>
                <a:spcPts val="0"/>
              </a:spcBef>
              <a:spcAft>
                <a:spcPts val="0"/>
              </a:spcAft>
              <a:buSzPts val="1600"/>
              <a:buChar char="❖"/>
            </a:pPr>
            <a:r>
              <a:rPr b="1" lang="en-US" sz="1600"/>
              <a:t>Asking for examples that help you see a concept applied in a new way</a:t>
            </a:r>
            <a:br>
              <a:rPr b="1" lang="en-US" sz="1600"/>
            </a:br>
            <a:endParaRPr b="1" sz="1600"/>
          </a:p>
          <a:p>
            <a:pPr indent="0" lvl="0" marL="0" rtl="0" algn="l">
              <a:spcBef>
                <a:spcPts val="520"/>
              </a:spcBef>
              <a:spcAft>
                <a:spcPts val="0"/>
              </a:spcAft>
              <a:buNone/>
            </a:pPr>
            <a:r>
              <a:t/>
            </a:r>
            <a:endParaRPr b="1" sz="1600"/>
          </a:p>
          <a:p>
            <a:pPr indent="0" lvl="0" marL="0" rtl="0" algn="l">
              <a:spcBef>
                <a:spcPts val="520"/>
              </a:spcBef>
              <a:spcAft>
                <a:spcPts val="0"/>
              </a:spcAft>
              <a:buNone/>
            </a:pPr>
            <a:r>
              <a:t/>
            </a:r>
            <a:endParaRPr b="1" sz="1600"/>
          </a:p>
          <a:p>
            <a:pPr indent="0" lvl="0" marL="0" rtl="0" algn="l">
              <a:spcBef>
                <a:spcPts val="520"/>
              </a:spcBef>
              <a:spcAft>
                <a:spcPts val="0"/>
              </a:spcAft>
              <a:buNone/>
            </a:pPr>
            <a:r>
              <a:t/>
            </a:r>
            <a:endParaRPr b="1" sz="1600"/>
          </a:p>
          <a:p>
            <a:pPr indent="0" lvl="0" marL="0" rtl="0" algn="ctr">
              <a:spcBef>
                <a:spcPts val="520"/>
              </a:spcBef>
              <a:spcAft>
                <a:spcPts val="0"/>
              </a:spcAft>
              <a:buNone/>
            </a:pPr>
            <a:r>
              <a:rPr i="1" lang="en-US" sz="1600"/>
              <a:t>Writing your questions down ahead of time or as you think of them can be helpful to reference during the review session </a:t>
            </a:r>
            <a:endParaRPr i="1" sz="1600"/>
          </a:p>
        </p:txBody>
      </p:sp>
      <p:sp>
        <p:nvSpPr>
          <p:cNvPr id="293" name="Google Shape;293;p39"/>
          <p:cNvSpPr txBox="1"/>
          <p:nvPr>
            <p:ph idx="1" type="body"/>
          </p:nvPr>
        </p:nvSpPr>
        <p:spPr>
          <a:xfrm>
            <a:off x="6090950" y="1359000"/>
            <a:ext cx="2884200" cy="4971900"/>
          </a:xfrm>
          <a:prstGeom prst="rect">
            <a:avLst/>
          </a:prstGeom>
        </p:spPr>
        <p:txBody>
          <a:bodyPr anchorCtr="0" anchor="t" bIns="45700" lIns="91425" spcFirstLastPara="1" rIns="91425" wrap="square" tIns="45700">
            <a:noAutofit/>
          </a:bodyPr>
          <a:lstStyle/>
          <a:p>
            <a:pPr indent="0" lvl="0" marL="0" rtl="0" algn="ctr">
              <a:spcBef>
                <a:spcPts val="520"/>
              </a:spcBef>
              <a:spcAft>
                <a:spcPts val="0"/>
              </a:spcAft>
              <a:buNone/>
            </a:pPr>
            <a:r>
              <a:rPr b="1" lang="en-US" sz="2000"/>
              <a:t>ACTIVE PARTICIPATION</a:t>
            </a:r>
            <a:endParaRPr b="1" sz="2000"/>
          </a:p>
          <a:p>
            <a:pPr indent="0" lvl="0" marL="0" rtl="0" algn="ctr">
              <a:spcBef>
                <a:spcPts val="520"/>
              </a:spcBef>
              <a:spcAft>
                <a:spcPts val="0"/>
              </a:spcAft>
              <a:buNone/>
            </a:pPr>
            <a:r>
              <a:t/>
            </a:r>
            <a:endParaRPr b="1" sz="2000"/>
          </a:p>
          <a:p>
            <a:pPr indent="-330200" lvl="0" marL="457200" rtl="0" algn="l">
              <a:spcBef>
                <a:spcPts val="520"/>
              </a:spcBef>
              <a:spcAft>
                <a:spcPts val="0"/>
              </a:spcAft>
              <a:buSzPts val="1600"/>
              <a:buChar char="❖"/>
            </a:pPr>
            <a:r>
              <a:rPr b="1" lang="en-US" sz="1600"/>
              <a:t>Going through the process of writing down notes, example questions and if given the space to solve, solve them!</a:t>
            </a:r>
            <a:br>
              <a:rPr b="1" lang="en-US" sz="1600"/>
            </a:br>
            <a:endParaRPr b="1" sz="1600"/>
          </a:p>
          <a:p>
            <a:pPr indent="-330200" lvl="0" marL="457200" rtl="0" algn="l">
              <a:spcBef>
                <a:spcPts val="0"/>
              </a:spcBef>
              <a:spcAft>
                <a:spcPts val="0"/>
              </a:spcAft>
              <a:buSzPts val="1600"/>
              <a:buChar char="❖"/>
            </a:pPr>
            <a:r>
              <a:rPr b="1" lang="en-US" sz="1600"/>
              <a:t>Mark the questions that you were able to get answered within the review session. Identify what’s left</a:t>
            </a:r>
            <a:endParaRPr b="1" sz="1600"/>
          </a:p>
          <a:p>
            <a:pPr indent="0" lvl="0" marL="0" rtl="0" algn="l">
              <a:spcBef>
                <a:spcPts val="520"/>
              </a:spcBef>
              <a:spcAft>
                <a:spcPts val="0"/>
              </a:spcAft>
              <a:buNone/>
            </a:pPr>
            <a:br>
              <a:rPr b="1" lang="en-US" sz="1600"/>
            </a:br>
            <a:endParaRPr b="1" sz="1600"/>
          </a:p>
          <a:p>
            <a:pPr indent="0" lvl="0" marL="0" rtl="0" algn="ctr">
              <a:spcBef>
                <a:spcPts val="520"/>
              </a:spcBef>
              <a:spcAft>
                <a:spcPts val="0"/>
              </a:spcAft>
              <a:buNone/>
            </a:pPr>
            <a:r>
              <a:rPr i="1" lang="en-US" sz="1600"/>
              <a:t>Bloom’s taxonomy! Active participation can engage the higher levels of learning.</a:t>
            </a:r>
            <a:endParaRPr i="1" sz="1600"/>
          </a:p>
          <a:p>
            <a:pPr indent="0" lvl="0" marL="0" rtl="0" algn="l">
              <a:spcBef>
                <a:spcPts val="520"/>
              </a:spcBef>
              <a:spcAft>
                <a:spcPts val="0"/>
              </a:spcAft>
              <a:buNone/>
            </a:pPr>
            <a:r>
              <a:t/>
            </a:r>
            <a:endParaRPr b="1" i="1" sz="1600"/>
          </a:p>
          <a:p>
            <a:pPr indent="0" lvl="0" marL="0" rtl="0" algn="l">
              <a:spcBef>
                <a:spcPts val="520"/>
              </a:spcBef>
              <a:spcAft>
                <a:spcPts val="0"/>
              </a:spcAft>
              <a:buNone/>
            </a:pPr>
            <a:r>
              <a:t/>
            </a:r>
            <a:endParaRPr b="1" sz="1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2"/>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119062" lvl="0" marL="119062" rtl="0" algn="l">
              <a:lnSpc>
                <a:spcPct val="100000"/>
              </a:lnSpc>
              <a:spcBef>
                <a:spcPts val="0"/>
              </a:spcBef>
              <a:spcAft>
                <a:spcPts val="0"/>
              </a:spcAft>
              <a:buSzPts val="1400"/>
              <a:buNone/>
            </a:pPr>
            <a:r>
              <a:rPr lang="en-US"/>
              <a:t>Agenda</a:t>
            </a:r>
            <a:endParaRPr/>
          </a:p>
        </p:txBody>
      </p:sp>
      <p:sp>
        <p:nvSpPr>
          <p:cNvPr id="76" name="Google Shape;76;p12"/>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t/>
            </a:r>
            <a:endParaRPr>
              <a:solidFill>
                <a:srgbClr val="000000"/>
              </a:solidFill>
            </a:endParaRPr>
          </a:p>
          <a:p>
            <a:pPr indent="-342900" lvl="0" marL="342900" rtl="0" algn="l">
              <a:lnSpc>
                <a:spcPct val="100000"/>
              </a:lnSpc>
              <a:spcBef>
                <a:spcPts val="0"/>
              </a:spcBef>
              <a:spcAft>
                <a:spcPts val="0"/>
              </a:spcAft>
              <a:buClr>
                <a:srgbClr val="4B2A85"/>
              </a:buClr>
              <a:buSzPts val="1560"/>
              <a:buChar char="❖"/>
            </a:pPr>
            <a:r>
              <a:rPr b="1" lang="en-US">
                <a:solidFill>
                  <a:srgbClr val="4B2A85"/>
                </a:solidFill>
              </a:rPr>
              <a:t>390B Exam Review Session</a:t>
            </a:r>
            <a:br>
              <a:rPr b="1" lang="en-US">
                <a:solidFill>
                  <a:srgbClr val="4B2A85"/>
                </a:solidFill>
              </a:rPr>
            </a:br>
            <a:endParaRPr b="1">
              <a:solidFill>
                <a:srgbClr val="4B2A85"/>
              </a:solidFill>
            </a:endParaRPr>
          </a:p>
          <a:p>
            <a:pPr indent="-342900" lvl="0" marL="342900" rtl="0" algn="l">
              <a:lnSpc>
                <a:spcPct val="100000"/>
              </a:lnSpc>
              <a:spcBef>
                <a:spcPts val="0"/>
              </a:spcBef>
              <a:spcAft>
                <a:spcPts val="0"/>
              </a:spcAft>
              <a:buClr>
                <a:srgbClr val="4B2A85"/>
              </a:buClr>
              <a:buSzPts val="1560"/>
              <a:buChar char="❖"/>
            </a:pPr>
            <a:r>
              <a:rPr lang="en-US"/>
              <a:t>Project 5 Overview</a:t>
            </a:r>
            <a:endParaRPr/>
          </a:p>
          <a:p>
            <a:pPr indent="0" lvl="0" marL="457200" rtl="0" algn="l">
              <a:lnSpc>
                <a:spcPct val="100000"/>
              </a:lnSpc>
              <a:spcBef>
                <a:spcPts val="0"/>
              </a:spcBef>
              <a:spcAft>
                <a:spcPts val="0"/>
              </a:spcAft>
              <a:buNone/>
            </a:pPr>
            <a:r>
              <a:t/>
            </a:r>
            <a:endParaRPr/>
          </a:p>
          <a:p>
            <a:pPr indent="-342900" lvl="0" marL="342900" rtl="0" algn="l">
              <a:lnSpc>
                <a:spcPct val="100000"/>
              </a:lnSpc>
              <a:spcBef>
                <a:spcPts val="0"/>
              </a:spcBef>
              <a:spcAft>
                <a:spcPts val="0"/>
              </a:spcAft>
              <a:buClr>
                <a:srgbClr val="4B2A85"/>
              </a:buClr>
              <a:buSzPts val="1560"/>
              <a:buChar char="❖"/>
            </a:pPr>
            <a:r>
              <a:rPr lang="en-US"/>
              <a:t>CPU Logic Review and Practice</a:t>
            </a:r>
            <a:endParaRPr/>
          </a:p>
          <a:p>
            <a:pPr indent="0" lvl="0" marL="0" rtl="0" algn="l">
              <a:lnSpc>
                <a:spcPct val="100000"/>
              </a:lnSpc>
              <a:spcBef>
                <a:spcPts val="0"/>
              </a:spcBef>
              <a:spcAft>
                <a:spcPts val="0"/>
              </a:spcAft>
              <a:buSzPts val="1560"/>
              <a:buNone/>
            </a:pPr>
            <a:r>
              <a:t/>
            </a:r>
            <a:endParaRPr sz="2200">
              <a:solidFill>
                <a:srgbClr val="000000"/>
              </a:solidFill>
            </a:endParaRPr>
          </a:p>
          <a:p>
            <a:pPr indent="-243840" lvl="1" marL="800100" rtl="0" algn="l">
              <a:lnSpc>
                <a:spcPct val="100000"/>
              </a:lnSpc>
              <a:spcBef>
                <a:spcPts val="520"/>
              </a:spcBef>
              <a:spcAft>
                <a:spcPts val="0"/>
              </a:spcAft>
              <a:buSzPts val="1560"/>
              <a:buNone/>
            </a:pPr>
            <a:r>
              <a:t/>
            </a:r>
            <a:endParaRPr/>
          </a:p>
        </p:txBody>
      </p:sp>
      <p:sp>
        <p:nvSpPr>
          <p:cNvPr id="77" name="Google Shape;77;p12"/>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3"/>
          <p:cNvSpPr txBox="1"/>
          <p:nvPr>
            <p:ph type="title"/>
          </p:nvPr>
        </p:nvSpPr>
        <p:spPr>
          <a:xfrm>
            <a:off x="368993" y="3048003"/>
            <a:ext cx="8406000" cy="762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CSE 390B Review Session</a:t>
            </a:r>
            <a:endParaRPr/>
          </a:p>
        </p:txBody>
      </p:sp>
      <p:sp>
        <p:nvSpPr>
          <p:cNvPr id="84" name="Google Shape;84;p13"/>
          <p:cNvSpPr txBox="1"/>
          <p:nvPr>
            <p:ph idx="12" type="sldNum"/>
          </p:nvPr>
        </p:nvSpPr>
        <p:spPr>
          <a:xfrm>
            <a:off x="8534400" y="6492240"/>
            <a:ext cx="609600" cy="3651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Review Session Activity</a:t>
            </a:r>
            <a:endParaRPr/>
          </a:p>
        </p:txBody>
      </p:sp>
      <p:sp>
        <p:nvSpPr>
          <p:cNvPr id="91" name="Google Shape;91;p14"/>
          <p:cNvSpPr txBox="1"/>
          <p:nvPr>
            <p:ph idx="1" type="body"/>
          </p:nvPr>
        </p:nvSpPr>
        <p:spPr>
          <a:xfrm>
            <a:off x="396875" y="1362075"/>
            <a:ext cx="8366100" cy="5414700"/>
          </a:xfrm>
          <a:prstGeom prst="rect">
            <a:avLst/>
          </a:prstGeom>
          <a:noFill/>
          <a:ln>
            <a:noFill/>
          </a:ln>
        </p:spPr>
        <p:txBody>
          <a:bodyPr anchorCtr="0" anchor="t" bIns="45700" lIns="91425" spcFirstLastPara="1" rIns="91425" wrap="square" tIns="45700">
            <a:normAutofit lnSpcReduction="20000"/>
          </a:bodyPr>
          <a:lstStyle/>
          <a:p>
            <a:pPr indent="-321310" lvl="0" marL="457200" rtl="0" algn="l">
              <a:lnSpc>
                <a:spcPct val="100000"/>
              </a:lnSpc>
              <a:spcBef>
                <a:spcPts val="520"/>
              </a:spcBef>
              <a:spcAft>
                <a:spcPts val="0"/>
              </a:spcAft>
              <a:buSzPts val="1460"/>
              <a:buChar char="❖"/>
            </a:pPr>
            <a:r>
              <a:rPr lang="en-US" sz="2500"/>
              <a:t>In breakouts work through three potential exam problems, spending ~12-15min per problem</a:t>
            </a:r>
            <a:endParaRPr sz="2500"/>
          </a:p>
          <a:p>
            <a:pPr indent="-313688" lvl="2" marL="1371600" rtl="0" algn="l">
              <a:lnSpc>
                <a:spcPct val="100000"/>
              </a:lnSpc>
              <a:spcBef>
                <a:spcPts val="0"/>
              </a:spcBef>
              <a:spcAft>
                <a:spcPts val="0"/>
              </a:spcAft>
              <a:buSzPts val="1340"/>
              <a:buChar char="•"/>
            </a:pPr>
            <a:r>
              <a:rPr lang="en-US" sz="1900"/>
              <a:t>Problem</a:t>
            </a:r>
            <a:r>
              <a:rPr lang="en-US" sz="1900"/>
              <a:t> #1: Circuit Design</a:t>
            </a:r>
            <a:endParaRPr sz="1900"/>
          </a:p>
          <a:p>
            <a:pPr indent="-313688" lvl="2" marL="1371600" rtl="0" algn="l">
              <a:lnSpc>
                <a:spcPct val="100000"/>
              </a:lnSpc>
              <a:spcBef>
                <a:spcPts val="0"/>
              </a:spcBef>
              <a:spcAft>
                <a:spcPts val="0"/>
              </a:spcAft>
              <a:buSzPts val="1340"/>
              <a:buChar char="•"/>
            </a:pPr>
            <a:r>
              <a:rPr lang="en-US" sz="1900"/>
              <a:t>Problem #2: Writing Hack Assembly Programs</a:t>
            </a:r>
            <a:endParaRPr sz="1900"/>
          </a:p>
          <a:p>
            <a:pPr indent="-313688" lvl="2" marL="1371600" rtl="0" algn="l">
              <a:lnSpc>
                <a:spcPct val="100000"/>
              </a:lnSpc>
              <a:spcBef>
                <a:spcPts val="0"/>
              </a:spcBef>
              <a:spcAft>
                <a:spcPts val="0"/>
              </a:spcAft>
              <a:buSzPts val="1340"/>
              <a:buChar char="•"/>
            </a:pPr>
            <a:r>
              <a:rPr lang="en-US" sz="1900"/>
              <a:t>Problem #3: Tracing</a:t>
            </a:r>
            <a:r>
              <a:rPr lang="en-US" sz="1900"/>
              <a:t> Hack Assembly Programs</a:t>
            </a:r>
            <a:br>
              <a:rPr lang="en-US" sz="1900"/>
            </a:br>
            <a:endParaRPr sz="1900"/>
          </a:p>
          <a:p>
            <a:pPr indent="-321310" lvl="0" marL="457200" rtl="0" algn="l">
              <a:lnSpc>
                <a:spcPct val="100000"/>
              </a:lnSpc>
              <a:spcBef>
                <a:spcPts val="520"/>
              </a:spcBef>
              <a:spcAft>
                <a:spcPts val="0"/>
              </a:spcAft>
              <a:buSzPts val="1460"/>
              <a:buChar char="❖"/>
            </a:pPr>
            <a:r>
              <a:rPr lang="en-US" sz="2500"/>
              <a:t>For each problem:</a:t>
            </a:r>
            <a:endParaRPr sz="2500"/>
          </a:p>
          <a:p>
            <a:pPr indent="-321308" lvl="1" marL="914400" rtl="0" algn="l">
              <a:lnSpc>
                <a:spcPct val="100000"/>
              </a:lnSpc>
              <a:spcBef>
                <a:spcPts val="520"/>
              </a:spcBef>
              <a:spcAft>
                <a:spcPts val="0"/>
              </a:spcAft>
              <a:buSzPts val="1460"/>
              <a:buChar char="▪"/>
            </a:pPr>
            <a:r>
              <a:rPr lang="en-US" sz="2500"/>
              <a:t>You will spend </a:t>
            </a:r>
            <a:r>
              <a:rPr b="1" lang="en-US" sz="2500"/>
              <a:t>5 min</a:t>
            </a:r>
            <a:r>
              <a:rPr lang="en-US" sz="2500"/>
              <a:t> working on the problem individually</a:t>
            </a:r>
            <a:endParaRPr sz="2500"/>
          </a:p>
          <a:p>
            <a:pPr indent="-321308" lvl="1" marL="914400" rtl="0" algn="l">
              <a:lnSpc>
                <a:spcPct val="100000"/>
              </a:lnSpc>
              <a:spcBef>
                <a:spcPts val="520"/>
              </a:spcBef>
              <a:spcAft>
                <a:spcPts val="0"/>
              </a:spcAft>
              <a:buSzPts val="1460"/>
              <a:buChar char="▪"/>
            </a:pPr>
            <a:r>
              <a:rPr lang="en-US" sz="2500"/>
              <a:t>You will then check in with each other and see if anyone has </a:t>
            </a:r>
            <a:r>
              <a:rPr lang="en-US" sz="2500"/>
              <a:t>questions</a:t>
            </a:r>
            <a:r>
              <a:rPr lang="en-US" sz="2500"/>
              <a:t> or is having difficulty getting started</a:t>
            </a:r>
            <a:endParaRPr sz="2500"/>
          </a:p>
          <a:p>
            <a:pPr indent="-321308" lvl="1" marL="914400" rtl="0" algn="l">
              <a:lnSpc>
                <a:spcPct val="100000"/>
              </a:lnSpc>
              <a:spcBef>
                <a:spcPts val="520"/>
              </a:spcBef>
              <a:spcAft>
                <a:spcPts val="0"/>
              </a:spcAft>
              <a:buSzPts val="1460"/>
              <a:buChar char="▪"/>
            </a:pPr>
            <a:r>
              <a:rPr lang="en-US" sz="2500"/>
              <a:t>You will spend </a:t>
            </a:r>
            <a:r>
              <a:rPr b="1" lang="en-US" sz="2500"/>
              <a:t>3-4 min </a:t>
            </a:r>
            <a:r>
              <a:rPr lang="en-US" sz="2500"/>
              <a:t>more working on the problem, either together or individually</a:t>
            </a:r>
            <a:endParaRPr sz="2500"/>
          </a:p>
          <a:p>
            <a:pPr indent="-321308" lvl="1" marL="914400" rtl="0" algn="l">
              <a:lnSpc>
                <a:spcPct val="100000"/>
              </a:lnSpc>
              <a:spcBef>
                <a:spcPts val="520"/>
              </a:spcBef>
              <a:spcAft>
                <a:spcPts val="0"/>
              </a:spcAft>
              <a:buSzPts val="1460"/>
              <a:buChar char="▪"/>
            </a:pPr>
            <a:r>
              <a:rPr lang="en-US" sz="2500"/>
              <a:t>You will then create a list of strategies/tips for that problem type (edit the slide corresponding to the current question)</a:t>
            </a:r>
            <a:endParaRPr sz="2500"/>
          </a:p>
        </p:txBody>
      </p:sp>
      <p:sp>
        <p:nvSpPr>
          <p:cNvPr id="92" name="Google Shape;92;p14"/>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Problem</a:t>
            </a:r>
            <a:r>
              <a:rPr lang="en-US"/>
              <a:t> #1: Circuit Design</a:t>
            </a:r>
            <a:endParaRPr/>
          </a:p>
        </p:txBody>
      </p:sp>
      <p:sp>
        <p:nvSpPr>
          <p:cNvPr id="99" name="Google Shape;99;p15"/>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rmAutofit/>
          </a:bodyPr>
          <a:lstStyle/>
          <a:p>
            <a:pPr indent="-387350" lvl="0" marL="457200" rtl="0" algn="l">
              <a:spcBef>
                <a:spcPts val="520"/>
              </a:spcBef>
              <a:spcAft>
                <a:spcPts val="0"/>
              </a:spcAft>
              <a:buClr>
                <a:schemeClr val="hlink"/>
              </a:buClr>
              <a:buSzPts val="2500"/>
              <a:buChar char="❖"/>
            </a:pPr>
            <a:r>
              <a:rPr lang="en-US" sz="2500"/>
              <a:t>Tips for working through these types of problems (how to approach them, things to remember, ways to get partial credit, etc.)</a:t>
            </a:r>
            <a:endParaRPr sz="2500"/>
          </a:p>
          <a:p>
            <a:pPr indent="-387350" lvl="1" marL="914400" rtl="0" algn="l">
              <a:lnSpc>
                <a:spcPct val="100000"/>
              </a:lnSpc>
              <a:spcBef>
                <a:spcPts val="0"/>
              </a:spcBef>
              <a:spcAft>
                <a:spcPts val="0"/>
              </a:spcAft>
              <a:buSzPts val="2500"/>
              <a:buChar char="▪"/>
            </a:pPr>
            <a:r>
              <a:t/>
            </a:r>
            <a:endParaRPr sz="2500"/>
          </a:p>
          <a:p>
            <a:pPr indent="0" lvl="0" marL="0" rtl="0" algn="l">
              <a:lnSpc>
                <a:spcPct val="100000"/>
              </a:lnSpc>
              <a:spcBef>
                <a:spcPts val="520"/>
              </a:spcBef>
              <a:spcAft>
                <a:spcPts val="0"/>
              </a:spcAft>
              <a:buNone/>
            </a:pPr>
            <a:r>
              <a:t/>
            </a:r>
            <a:endParaRPr i="1" sz="2500"/>
          </a:p>
        </p:txBody>
      </p:sp>
      <p:sp>
        <p:nvSpPr>
          <p:cNvPr id="100" name="Google Shape;100;p15"/>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en-US"/>
              <a:t>Problem</a:t>
            </a:r>
            <a:r>
              <a:rPr lang="en-US"/>
              <a:t> #2: Writing Hack Assembly</a:t>
            </a:r>
            <a:endParaRPr/>
          </a:p>
        </p:txBody>
      </p:sp>
      <p:sp>
        <p:nvSpPr>
          <p:cNvPr id="107" name="Google Shape;107;p16"/>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rmAutofit/>
          </a:bodyPr>
          <a:lstStyle/>
          <a:p>
            <a:pPr indent="-387350" lvl="0" marL="457200" rtl="0" algn="l">
              <a:spcBef>
                <a:spcPts val="520"/>
              </a:spcBef>
              <a:spcAft>
                <a:spcPts val="0"/>
              </a:spcAft>
              <a:buClr>
                <a:schemeClr val="hlink"/>
              </a:buClr>
              <a:buSzPts val="2500"/>
              <a:buChar char="❖"/>
            </a:pPr>
            <a:r>
              <a:rPr lang="en-US" sz="2500"/>
              <a:t>Tips for working through these types of problems (how to approach them, things to remember, ways to get partial credit, etc.)</a:t>
            </a:r>
            <a:endParaRPr sz="2500"/>
          </a:p>
          <a:p>
            <a:pPr indent="-387350" lvl="1" marL="914400" rtl="0" algn="l">
              <a:lnSpc>
                <a:spcPct val="100000"/>
              </a:lnSpc>
              <a:spcBef>
                <a:spcPts val="0"/>
              </a:spcBef>
              <a:spcAft>
                <a:spcPts val="0"/>
              </a:spcAft>
              <a:buSzPts val="2500"/>
              <a:buChar char="▪"/>
            </a:pPr>
            <a:r>
              <a:t/>
            </a:r>
            <a:endParaRPr sz="2500"/>
          </a:p>
          <a:p>
            <a:pPr indent="0" lvl="0" marL="0" rtl="0" algn="l">
              <a:lnSpc>
                <a:spcPct val="100000"/>
              </a:lnSpc>
              <a:spcBef>
                <a:spcPts val="520"/>
              </a:spcBef>
              <a:spcAft>
                <a:spcPts val="0"/>
              </a:spcAft>
              <a:buNone/>
            </a:pPr>
            <a:r>
              <a:t/>
            </a:r>
            <a:endParaRPr i="1" sz="2500"/>
          </a:p>
        </p:txBody>
      </p:sp>
      <p:sp>
        <p:nvSpPr>
          <p:cNvPr id="108" name="Google Shape;108;p16"/>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7"/>
          <p:cNvSpPr txBox="1"/>
          <p:nvPr>
            <p:ph type="title"/>
          </p:nvPr>
        </p:nvSpPr>
        <p:spPr>
          <a:xfrm>
            <a:off x="357018" y="435678"/>
            <a:ext cx="8406000" cy="762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SzPts val="1400"/>
              <a:buNone/>
            </a:pPr>
            <a:r>
              <a:rPr lang="en-US"/>
              <a:t>Problem #3: Tracing Hack Assembly</a:t>
            </a:r>
            <a:endParaRPr/>
          </a:p>
        </p:txBody>
      </p:sp>
      <p:sp>
        <p:nvSpPr>
          <p:cNvPr id="115" name="Google Shape;115;p17"/>
          <p:cNvSpPr txBox="1"/>
          <p:nvPr>
            <p:ph idx="1" type="body"/>
          </p:nvPr>
        </p:nvSpPr>
        <p:spPr>
          <a:xfrm>
            <a:off x="396875" y="1362075"/>
            <a:ext cx="8366100" cy="4971900"/>
          </a:xfrm>
          <a:prstGeom prst="rect">
            <a:avLst/>
          </a:prstGeom>
          <a:noFill/>
          <a:ln>
            <a:noFill/>
          </a:ln>
        </p:spPr>
        <p:txBody>
          <a:bodyPr anchorCtr="0" anchor="t" bIns="45700" lIns="91425" spcFirstLastPara="1" rIns="91425" wrap="square" tIns="45700">
            <a:normAutofit/>
          </a:bodyPr>
          <a:lstStyle/>
          <a:p>
            <a:pPr indent="-387350" lvl="0" marL="457200" rtl="0" algn="l">
              <a:spcBef>
                <a:spcPts val="520"/>
              </a:spcBef>
              <a:spcAft>
                <a:spcPts val="0"/>
              </a:spcAft>
              <a:buClr>
                <a:schemeClr val="hlink"/>
              </a:buClr>
              <a:buSzPts val="2500"/>
              <a:buChar char="❖"/>
            </a:pPr>
            <a:r>
              <a:rPr lang="en-US" sz="2500"/>
              <a:t>Tips for working through these types of problems (how to approach them, things to remember, ways to get partial credit, etc.)</a:t>
            </a:r>
            <a:endParaRPr sz="2500"/>
          </a:p>
          <a:p>
            <a:pPr indent="-387350" lvl="1" marL="914400" rtl="0" algn="l">
              <a:lnSpc>
                <a:spcPct val="100000"/>
              </a:lnSpc>
              <a:spcBef>
                <a:spcPts val="0"/>
              </a:spcBef>
              <a:spcAft>
                <a:spcPts val="0"/>
              </a:spcAft>
              <a:buSzPts val="2500"/>
              <a:buChar char="▪"/>
            </a:pPr>
            <a:r>
              <a:t/>
            </a:r>
            <a:endParaRPr sz="2500"/>
          </a:p>
          <a:p>
            <a:pPr indent="0" lvl="0" marL="0" rtl="0" algn="l">
              <a:lnSpc>
                <a:spcPct val="100000"/>
              </a:lnSpc>
              <a:spcBef>
                <a:spcPts val="520"/>
              </a:spcBef>
              <a:spcAft>
                <a:spcPts val="0"/>
              </a:spcAft>
              <a:buNone/>
            </a:pPr>
            <a:r>
              <a:t/>
            </a:r>
            <a:endParaRPr i="1" sz="2500"/>
          </a:p>
        </p:txBody>
      </p:sp>
      <p:sp>
        <p:nvSpPr>
          <p:cNvPr id="116" name="Google Shape;116;p17"/>
          <p:cNvSpPr txBox="1"/>
          <p:nvPr>
            <p:ph idx="12" type="sldNum"/>
          </p:nvPr>
        </p:nvSpPr>
        <p:spPr>
          <a:xfrm>
            <a:off x="8534400" y="6492240"/>
            <a:ext cx="6096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