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y="6858000" cx="9144000"/>
  <p:notesSz cx="9601200" cy="7315200"/>
  <p:embeddedFontLst>
    <p:embeddedFont>
      <p:font typeface="Arial Narrow"/>
      <p:regular r:id="rId44"/>
      <p:bold r:id="rId45"/>
      <p:italic r:id="rId46"/>
      <p:boldItalic r:id="rId4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5A1E73D-8640-4E72-B19D-75DCD1535D59}">
  <a:tblStyle styleId="{E5A1E73D-8640-4E72-B19D-75DCD1535D5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C8664056-6029-4C23-9CC0-1B499EBEE302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font" Target="fonts/ArialNarrow-regular.fntdata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46" Type="http://schemas.openxmlformats.org/officeDocument/2006/relationships/font" Target="fonts/ArialNarrow-italic.fntdata"/><Relationship Id="rId23" Type="http://schemas.openxmlformats.org/officeDocument/2006/relationships/slide" Target="slides/slide18.xml"/><Relationship Id="rId45" Type="http://schemas.openxmlformats.org/officeDocument/2006/relationships/font" Target="fonts/ArialNarrow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47" Type="http://schemas.openxmlformats.org/officeDocument/2006/relationships/font" Target="fonts/ArialNarrow-boldItalic.fntdata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" name="Google Shape;52;p1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b94ab6c341_1_31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gb94ab6c341_1_31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gb94ab6c341_1_31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b94ab6c341_1_33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gb94ab6c341_1_33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4" name="Google Shape;154;gb94ab6c341_1_33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b94ab6c341_1_34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gb94ab6c341_1_34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gb94ab6c341_1_34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d38385f68f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d38385f68f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gd38385f68f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d38385f68f_0_4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gd38385f68f_0_4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b94ab6c341_1_36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b94ab6c341_1_36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gb94ab6c341_1_36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b94ab6c341_1_36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b94ab6c341_1_36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gb94ab6c341_1_36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b94ab6c341_1_37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b94ab6c341_1_37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gb94ab6c341_1_37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b94ab6c341_1_39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b94ab6c341_1_39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gb94ab6c341_1_39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d38385f68f_0_4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6" name="Google Shape;246;gd38385f68f_0_4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8" name="Google Shape;58;p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b94ab6c341_1_12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3" name="Google Shape;253;gb94ab6c341_1_12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4" name="Google Shape;254;gb94ab6c341_1_12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b94ab6c341_1_13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8" name="Google Shape;268;gb94ab6c341_1_13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9" name="Google Shape;269;gb94ab6c341_1_13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b94ab6c341_1_14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8" name="Google Shape;278;gb94ab6c341_1_14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9" name="Google Shape;279;gb94ab6c341_1_14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b94ab6c341_1_15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b94ab6c341_1_15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gb94ab6c341_1_15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b94ab6c341_1_16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b94ab6c341_1_16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gb94ab6c341_1_16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b94ab6c341_1_16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b94ab6c341_1_16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gb94ab6c341_1_16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b94ab6c341_1_17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b94ab6c341_1_17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gb94ab6c341_1_17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b94ab6c341_1_18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b94ab6c341_1_18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gb94ab6c341_1_18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b94ab6c341_1_19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b94ab6c341_1_19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gb94ab6c341_1_19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b94ab6c341_1_20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b94ab6c341_1_20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gb94ab6c341_1_20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d38385f68f_0_2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5" name="Google Shape;65;gd38385f68f_0_2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b94ab6c341_1_21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b94ab6c341_1_21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gb94ab6c341_1_21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b94ab6c341_1_22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b94ab6c341_1_22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gb94ab6c341_1_22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b94ab6c341_1_23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b94ab6c341_1_23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gb94ab6c341_1_23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b94ab6c341_1_24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Google Shape;387;gb94ab6c341_1_24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gb94ab6c341_1_24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d38385f68f_0_5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5" name="Google Shape;395;gd38385f68f_0_5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d2812ade6f_0_13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2" name="Google Shape;402;gd2812ade6f_0_13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03" name="Google Shape;403;gd2812ade6f_0_13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d38385f68f_1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d38385f68f_1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gd38385f68f_1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b8e6eb62ef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8" name="Google Shape;418;gb8e6eb62ef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19" name="Google Shape;419;gb8e6eb62ef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d2812ade6f_0_2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d2812ade6f_0_2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gd2812ade6f_0_2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b8e6eb62ef_0_5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2" name="Google Shape;72;gb8e6eb62ef_0_5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d38385f68f_0_3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9" name="Google Shape;79;gd38385f68f_0_3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d38385f68f_0_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d38385f68f_0_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d38385f68f_0_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d38385f68f_0_1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d38385f68f_0_1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d38385f68f_0_1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d38385f68f_0_2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d38385f68f_0_2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d38385f68f_0_2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94ab6c341_1_29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gb94ab6c341_1_29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Constants</a:t>
            </a:r>
            <a:endParaRPr/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Created, updated for you. All you have to do is read from/write to that spot!</a:t>
            </a:r>
            <a:endParaRPr/>
          </a:p>
        </p:txBody>
      </p:sp>
      <p:sp>
        <p:nvSpPr>
          <p:cNvPr id="111" name="Google Shape;111;gb94ab6c341_1_29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0" y="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0" sx="80000" ty="0" sy="8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b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/>
        </p:nvSpPr>
        <p:spPr>
          <a:xfrm>
            <a:off x="685800" y="1330960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 B </a:t>
            </a: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 2021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357762" y="438912"/>
            <a:ext cx="84052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2 Content">
  <p:cSld name="Title and 2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357018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4648200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llEverywhere">
  <p:cSld name="PollEverywher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7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" name="Google Shape;42;p7"/>
          <p:cNvSpPr/>
          <p:nvPr/>
        </p:nvSpPr>
        <p:spPr>
          <a:xfrm>
            <a:off x="6072845" y="540630"/>
            <a:ext cx="2829602" cy="479667"/>
          </a:xfrm>
          <a:prstGeom prst="roundRect">
            <a:avLst>
              <a:gd fmla="val 16667" name="adj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pollev.com/cse390b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396875" y="1543855"/>
            <a:ext cx="8366125" cy="47902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44" name="Google Shape;4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6650" y="337100"/>
            <a:ext cx="3816475" cy="88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77540" y="423282"/>
            <a:ext cx="83889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i="0">
                <a:solidFill>
                  <a:srgbClr val="0000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45720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470916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9525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b="1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2269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 txBox="1"/>
          <p:nvPr/>
        </p:nvSpPr>
        <p:spPr>
          <a:xfrm>
            <a:off x="7314450" y="27425"/>
            <a:ext cx="18297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 2021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2886136" y="27424"/>
            <a:ext cx="3387600" cy="1692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L08: Social Computing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Discussion I &amp; </a:t>
            </a: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5.xml"/><Relationship Id="rId3" Type="http://schemas.openxmlformats.org/officeDocument/2006/relationships/hyperlink" Target="https://docs.google.com/document/u/1/d/1bZMnKPiMoag2OAfqXoi2T0os6Q32T89zKLBTX1ltbyA/edit" TargetMode="Externa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hyperlink" Target="https://docs.google.com/document/u/1/d/16kSiNpSMXAGjv8CfMr6NQynRuytdjBxS/edit" TargetMode="Externa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Assembly &amp; Reflection</a:t>
            </a:r>
            <a:endParaRPr/>
          </a:p>
        </p:txBody>
      </p:sp>
      <p:sp>
        <p:nvSpPr>
          <p:cNvPr id="55" name="Google Shape;55;p9"/>
          <p:cNvSpPr txBox="1"/>
          <p:nvPr>
            <p:ph idx="1" type="subTitle"/>
          </p:nvPr>
        </p:nvSpPr>
        <p:spPr>
          <a:xfrm>
            <a:off x="685800" y="5374529"/>
            <a:ext cx="7772400" cy="5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/>
              <a:t>Social Computing Discussion, Hack Assembly Details, &amp; Project 4 Tools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i="1" lang="en-US" sz="1200">
                <a:solidFill>
                  <a:srgbClr val="666666"/>
                </a:solidFill>
              </a:rPr>
              <a:t>Significant material adapted from www.nand2tetris.org. © Noam Nisan and Shimon Schocken.</a:t>
            </a:r>
            <a:endParaRPr i="1" sz="12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Input/Output</a:t>
            </a:r>
            <a:endParaRPr/>
          </a:p>
        </p:txBody>
      </p:sp>
      <p:sp>
        <p:nvSpPr>
          <p:cNvPr id="129" name="Google Shape;129;p1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0" name="Google Shape;130;p18"/>
          <p:cNvSpPr/>
          <p:nvPr/>
        </p:nvSpPr>
        <p:spPr>
          <a:xfrm>
            <a:off x="3769000" y="1415050"/>
            <a:ext cx="5177400" cy="5077200"/>
          </a:xfrm>
          <a:prstGeom prst="rect">
            <a:avLst/>
          </a:prstGeom>
          <a:noFill/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8"/>
          <p:cNvSpPr/>
          <p:nvPr/>
        </p:nvSpPr>
        <p:spPr>
          <a:xfrm>
            <a:off x="3973325" y="2078575"/>
            <a:ext cx="2256900" cy="4274100"/>
          </a:xfrm>
          <a:prstGeom prst="rect">
            <a:avLst/>
          </a:prstGeom>
          <a:noFill/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8"/>
          <p:cNvSpPr/>
          <p:nvPr/>
        </p:nvSpPr>
        <p:spPr>
          <a:xfrm>
            <a:off x="2194725" y="5705578"/>
            <a:ext cx="1044300" cy="647100"/>
          </a:xfrm>
          <a:prstGeom prst="rect">
            <a:avLst/>
          </a:prstGeom>
          <a:solidFill>
            <a:srgbClr val="FFDA5D">
              <a:alpha val="45100"/>
            </a:srgbClr>
          </a:solidFill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8"/>
          <p:cNvSpPr/>
          <p:nvPr/>
        </p:nvSpPr>
        <p:spPr>
          <a:xfrm>
            <a:off x="6663725" y="2078575"/>
            <a:ext cx="2091300" cy="4274100"/>
          </a:xfrm>
          <a:prstGeom prst="rect">
            <a:avLst/>
          </a:prstGeom>
          <a:noFill/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b="1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8"/>
          <p:cNvSpPr/>
          <p:nvPr/>
        </p:nvSpPr>
        <p:spPr>
          <a:xfrm>
            <a:off x="6840675" y="4033067"/>
            <a:ext cx="1788600" cy="1147200"/>
          </a:xfrm>
          <a:prstGeom prst="rect">
            <a:avLst/>
          </a:prstGeom>
          <a:noFill/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8"/>
          <p:cNvSpPr/>
          <p:nvPr/>
        </p:nvSpPr>
        <p:spPr>
          <a:xfrm>
            <a:off x="6840675" y="5279950"/>
            <a:ext cx="1788600" cy="946500"/>
          </a:xfrm>
          <a:prstGeom prst="rect">
            <a:avLst/>
          </a:prstGeom>
          <a:noFill/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8"/>
          <p:cNvSpPr/>
          <p:nvPr/>
        </p:nvSpPr>
        <p:spPr>
          <a:xfrm>
            <a:off x="2194725" y="4926603"/>
            <a:ext cx="1044300" cy="647100"/>
          </a:xfrm>
          <a:prstGeom prst="rect">
            <a:avLst/>
          </a:prstGeom>
          <a:solidFill>
            <a:srgbClr val="FFDA5D">
              <a:alpha val="45100"/>
            </a:srgbClr>
          </a:solidFill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8"/>
          <p:cNvSpPr/>
          <p:nvPr/>
        </p:nvSpPr>
        <p:spPr>
          <a:xfrm>
            <a:off x="6065175" y="4883775"/>
            <a:ext cx="7383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8" name="Google Shape;13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72152" y="2562753"/>
            <a:ext cx="1274441" cy="140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8"/>
          <p:cNvSpPr/>
          <p:nvPr/>
        </p:nvSpPr>
        <p:spPr>
          <a:xfrm>
            <a:off x="4108875" y="2736050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ROM</a:t>
            </a:r>
            <a:endParaRPr b="1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1110001011111100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8"/>
          <p:cNvSpPr/>
          <p:nvPr/>
        </p:nvSpPr>
        <p:spPr>
          <a:xfrm>
            <a:off x="4108875" y="4273950"/>
            <a:ext cx="1956300" cy="1952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1100101010010101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0110010101100000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1101010010111001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1101101111101001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8"/>
          <p:cNvSpPr/>
          <p:nvPr/>
        </p:nvSpPr>
        <p:spPr>
          <a:xfrm>
            <a:off x="7365825" y="5678225"/>
            <a:ext cx="738300" cy="412200"/>
          </a:xfrm>
          <a:prstGeom prst="rect">
            <a:avLst/>
          </a:prstGeom>
          <a:solidFill>
            <a:srgbClr val="F2F2F2"/>
          </a:solidFill>
          <a:ln cap="flat" cmpd="sng" w="254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8"/>
          <p:cNvSpPr/>
          <p:nvPr/>
        </p:nvSpPr>
        <p:spPr>
          <a:xfrm>
            <a:off x="6993900" y="4440050"/>
            <a:ext cx="694200" cy="570000"/>
          </a:xfrm>
          <a:prstGeom prst="rect">
            <a:avLst/>
          </a:prstGeom>
          <a:solidFill>
            <a:srgbClr val="F3F3F3"/>
          </a:solidFill>
          <a:ln cap="flat" cmpd="sng" w="2857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A/M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8"/>
          <p:cNvSpPr/>
          <p:nvPr/>
        </p:nvSpPr>
        <p:spPr>
          <a:xfrm>
            <a:off x="7776300" y="4440050"/>
            <a:ext cx="694200" cy="570000"/>
          </a:xfrm>
          <a:prstGeom prst="rect">
            <a:avLst/>
          </a:prstGeom>
          <a:solidFill>
            <a:srgbClr val="F3F3F3"/>
          </a:solidFill>
          <a:ln cap="flat" cmpd="sng" w="2857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b="1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8"/>
          <p:cNvSpPr/>
          <p:nvPr/>
        </p:nvSpPr>
        <p:spPr>
          <a:xfrm rot="10800000">
            <a:off x="3108525" y="5010750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8"/>
          <p:cNvSpPr/>
          <p:nvPr/>
        </p:nvSpPr>
        <p:spPr>
          <a:xfrm>
            <a:off x="6065175" y="3159650"/>
            <a:ext cx="7383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8"/>
          <p:cNvSpPr txBox="1"/>
          <p:nvPr>
            <p:ph idx="1" type="body"/>
          </p:nvPr>
        </p:nvSpPr>
        <p:spPr>
          <a:xfrm>
            <a:off x="396875" y="1362075"/>
            <a:ext cx="3236100" cy="29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I/O is </a:t>
            </a:r>
            <a:r>
              <a:rPr b="1" lang="en-US"/>
              <a:t>memory mapped</a:t>
            </a:r>
            <a:endParaRPr b="1"/>
          </a:p>
          <a:p>
            <a:pPr indent="-382270" lvl="1" marL="5715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Corresponds to some region of RAM</a:t>
            </a:r>
            <a:endParaRPr/>
          </a:p>
          <a:p>
            <a:pPr indent="-382270" lvl="1" marL="5715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Low-level drivers are constantly refreshing</a:t>
            </a:r>
            <a:endParaRPr/>
          </a:p>
        </p:txBody>
      </p:sp>
      <p:sp>
        <p:nvSpPr>
          <p:cNvPr id="147" name="Google Shape;147;p18"/>
          <p:cNvSpPr/>
          <p:nvPr/>
        </p:nvSpPr>
        <p:spPr>
          <a:xfrm>
            <a:off x="4108725" y="5134400"/>
            <a:ext cx="1956300" cy="412200"/>
          </a:xfrm>
          <a:prstGeom prst="rect">
            <a:avLst/>
          </a:prstGeom>
          <a:solidFill>
            <a:srgbClr val="FFDA5D">
              <a:alpha val="4510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8"/>
          <p:cNvSpPr/>
          <p:nvPr/>
        </p:nvSpPr>
        <p:spPr>
          <a:xfrm>
            <a:off x="4123625" y="5950350"/>
            <a:ext cx="1956300" cy="285000"/>
          </a:xfrm>
          <a:prstGeom prst="rect">
            <a:avLst/>
          </a:prstGeom>
          <a:solidFill>
            <a:srgbClr val="FFDA5D">
              <a:alpha val="4510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8"/>
          <p:cNvSpPr/>
          <p:nvPr/>
        </p:nvSpPr>
        <p:spPr>
          <a:xfrm>
            <a:off x="3239025" y="5789725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8"/>
          <p:cNvSpPr/>
          <p:nvPr/>
        </p:nvSpPr>
        <p:spPr>
          <a:xfrm rot="10800000">
            <a:off x="5896450" y="5279950"/>
            <a:ext cx="7770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Memory Mapped Output</a:t>
            </a:r>
            <a:endParaRPr/>
          </a:p>
        </p:txBody>
      </p:sp>
      <p:sp>
        <p:nvSpPr>
          <p:cNvPr id="157" name="Google Shape;157;p19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Each bit of the screen memory map corresponds to one pixel (1: black, 0: white)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 start of the memory map is accessible via the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SCREEN</a:t>
            </a:r>
            <a:r>
              <a:rPr lang="en-US"/>
              <a:t> constant in Hack .asm</a:t>
            </a:r>
            <a:endParaRPr/>
          </a:p>
        </p:txBody>
      </p:sp>
      <p:sp>
        <p:nvSpPr>
          <p:cNvPr id="158" name="Google Shape;158;p1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9" name="Google Shape;159;p19"/>
          <p:cNvSpPr/>
          <p:nvPr/>
        </p:nvSpPr>
        <p:spPr>
          <a:xfrm>
            <a:off x="6228425" y="2949525"/>
            <a:ext cx="1956300" cy="1952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1100101010010101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0110010101100000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1101010010111001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1101101111101001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9"/>
          <p:cNvSpPr/>
          <p:nvPr/>
        </p:nvSpPr>
        <p:spPr>
          <a:xfrm rot="10800000">
            <a:off x="5228225" y="3774675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9"/>
          <p:cNvSpPr/>
          <p:nvPr/>
        </p:nvSpPr>
        <p:spPr>
          <a:xfrm>
            <a:off x="6228275" y="3809975"/>
            <a:ext cx="1956300" cy="412200"/>
          </a:xfrm>
          <a:prstGeom prst="rect">
            <a:avLst/>
          </a:prstGeom>
          <a:solidFill>
            <a:srgbClr val="FFDA5D">
              <a:alpha val="4510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2" name="Google Shape;162;p19"/>
          <p:cNvGraphicFramePr/>
          <p:nvPr/>
        </p:nvGraphicFramePr>
        <p:xfrm>
          <a:off x="649425" y="53165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{C8664056-6029-4C23-9CC0-1B499EBEE302}</a:tableStyleId>
              </a:tblPr>
              <a:tblGrid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  <a:gridCol w="417150"/>
              </a:tblGrid>
              <a:tr h="43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422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163" name="Google Shape;163;p19"/>
          <p:cNvSpPr/>
          <p:nvPr/>
        </p:nvSpPr>
        <p:spPr>
          <a:xfrm>
            <a:off x="4183925" y="3692528"/>
            <a:ext cx="1044300" cy="647100"/>
          </a:xfrm>
          <a:prstGeom prst="rect">
            <a:avLst/>
          </a:prstGeom>
          <a:solidFill>
            <a:srgbClr val="FFDA5D">
              <a:alpha val="45100"/>
            </a:srgbClr>
          </a:solidFill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Memory Mapped Input</a:t>
            </a:r>
            <a:endParaRPr/>
          </a:p>
        </p:txBody>
      </p:sp>
      <p:sp>
        <p:nvSpPr>
          <p:cNvPr id="170" name="Google Shape;170;p20"/>
          <p:cNvSpPr txBox="1"/>
          <p:nvPr>
            <p:ph idx="1" type="body"/>
          </p:nvPr>
        </p:nvSpPr>
        <p:spPr>
          <a:xfrm>
            <a:off x="396875" y="1362075"/>
            <a:ext cx="8366100" cy="18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A single 16-bit word in memory is constantly refreshed with the scan code of the keyboard button being pressed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This spot in memory accessible via the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KBD</a:t>
            </a:r>
            <a:r>
              <a:rPr lang="en-US"/>
              <a:t> constant in Hack .asm</a:t>
            </a:r>
            <a:endParaRPr/>
          </a:p>
        </p:txBody>
      </p:sp>
      <p:sp>
        <p:nvSpPr>
          <p:cNvPr id="171" name="Google Shape;171;p2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2" name="Google Shape;172;p20"/>
          <p:cNvSpPr/>
          <p:nvPr/>
        </p:nvSpPr>
        <p:spPr>
          <a:xfrm>
            <a:off x="2554150" y="4831328"/>
            <a:ext cx="1044300" cy="647100"/>
          </a:xfrm>
          <a:prstGeom prst="rect">
            <a:avLst/>
          </a:prstGeom>
          <a:solidFill>
            <a:srgbClr val="FFDA5D">
              <a:alpha val="45100"/>
            </a:srgbClr>
          </a:solidFill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0"/>
          <p:cNvSpPr/>
          <p:nvPr/>
        </p:nvSpPr>
        <p:spPr>
          <a:xfrm>
            <a:off x="4468300" y="3399700"/>
            <a:ext cx="1956300" cy="1952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1100101010010101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0110010101100000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1101010010111001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1101101111101001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0"/>
          <p:cNvSpPr/>
          <p:nvPr/>
        </p:nvSpPr>
        <p:spPr>
          <a:xfrm>
            <a:off x="4483050" y="5076100"/>
            <a:ext cx="1956300" cy="285000"/>
          </a:xfrm>
          <a:prstGeom prst="rect">
            <a:avLst/>
          </a:prstGeom>
          <a:solidFill>
            <a:srgbClr val="FFDA5D">
              <a:alpha val="4510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0"/>
          <p:cNvSpPr/>
          <p:nvPr/>
        </p:nvSpPr>
        <p:spPr>
          <a:xfrm>
            <a:off x="3598450" y="4915475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0"/>
          <p:cNvSpPr txBox="1"/>
          <p:nvPr/>
        </p:nvSpPr>
        <p:spPr>
          <a:xfrm>
            <a:off x="2554150" y="5678375"/>
            <a:ext cx="1262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‘k’ is pressed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0"/>
          <p:cNvSpPr txBox="1"/>
          <p:nvPr/>
        </p:nvSpPr>
        <p:spPr>
          <a:xfrm>
            <a:off x="4468300" y="5678375"/>
            <a:ext cx="2261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code 65 appears here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Reading Q&amp;A</a:t>
            </a:r>
            <a:endParaRPr/>
          </a:p>
        </p:txBody>
      </p:sp>
      <p:sp>
        <p:nvSpPr>
          <p:cNvPr id="184" name="Google Shape;184;p2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191" name="Google Shape;191;p2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Social Reflection Prompt I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Reading Review and Q&amp;A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Implementing Memory Devices</a:t>
            </a:r>
            <a:endParaRPr b="1">
              <a:solidFill>
                <a:srgbClr val="4B2A85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Exercise: Writing Hack Programs</a:t>
            </a:r>
            <a:br>
              <a:rPr lang="en-US"/>
            </a:b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4 Overview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243840" lvl="1" marL="8001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192" name="Google Shape;192;p2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Hack: External Memory Abstraction</a:t>
            </a:r>
            <a:endParaRPr/>
          </a:p>
        </p:txBody>
      </p:sp>
      <p:sp>
        <p:nvSpPr>
          <p:cNvPr id="199" name="Google Shape;199;p23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Programmer sees one RAM32K memory region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Only 16K + 8K + 1 words/addresses of this are being used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Split into three parts: Screen, Keyboard, and the rest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Screen: 8K words/addresses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Keyboard: 1 word/address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Rest: 16K words/addresses (used for data and instructions)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Programmer can use the same interface to interact with the Screen, Keyboard, or normal RAM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Just specify address/value/load/etc.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Address determines what you are interacting with</a:t>
            </a:r>
            <a:endParaRPr/>
          </a:p>
        </p:txBody>
      </p:sp>
      <p:sp>
        <p:nvSpPr>
          <p:cNvPr id="200" name="Google Shape;200;p2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Hack: Internal Memory Implementation</a:t>
            </a:r>
            <a:endParaRPr/>
          </a:p>
        </p:txBody>
      </p:sp>
      <p:sp>
        <p:nvSpPr>
          <p:cNvPr id="207" name="Google Shape;207;p2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In reality, no need for a separate memory chip for memory devices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“drivers” are code that relay changes in memory values to the device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In Hack, it’s not quite as simple as one RAM32K chip…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Use internal Keyboard and Screen chips so our virtual computer can detect/show changes in the keyboard and screen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Again, NOT inherent to memory mapped devices, just to Hack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Our Memory chip has 3 subchips: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Screen, Keyboard, and RAM16K (we give you Screen and Keyboard to use, you’ve already implemented RAM16K)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Processes the address given by the programmer and relays the request to the appropriate subchip</a:t>
            </a:r>
            <a:endParaRPr/>
          </a:p>
        </p:txBody>
      </p:sp>
      <p:sp>
        <p:nvSpPr>
          <p:cNvPr id="208" name="Google Shape;208;p2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Hack: Memory Abstraction User View</a:t>
            </a:r>
            <a:endParaRPr/>
          </a:p>
        </p:txBody>
      </p:sp>
      <p:sp>
        <p:nvSpPr>
          <p:cNvPr id="215" name="Google Shape;215;p2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6" name="Google Shape;216;p25"/>
          <p:cNvSpPr/>
          <p:nvPr/>
        </p:nvSpPr>
        <p:spPr>
          <a:xfrm>
            <a:off x="3803275" y="1367400"/>
            <a:ext cx="1956300" cy="48522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1100101010010101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0110010101100000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1101010010111001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1101101111101001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1101101111101001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1101101111101001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1101101111101001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7" name="Google Shape;217;p25"/>
          <p:cNvSpPr/>
          <p:nvPr/>
        </p:nvSpPr>
        <p:spPr>
          <a:xfrm>
            <a:off x="2794350" y="3554100"/>
            <a:ext cx="1000200" cy="4788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5"/>
          <p:cNvSpPr/>
          <p:nvPr/>
        </p:nvSpPr>
        <p:spPr>
          <a:xfrm>
            <a:off x="1960050" y="3469950"/>
            <a:ext cx="834300" cy="647100"/>
          </a:xfrm>
          <a:prstGeom prst="rect">
            <a:avLst/>
          </a:prstGeom>
          <a:solidFill>
            <a:srgbClr val="FFDA5D">
              <a:alpha val="45100"/>
            </a:srgbClr>
          </a:solidFill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USER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5"/>
          <p:cNvSpPr txBox="1"/>
          <p:nvPr/>
        </p:nvSpPr>
        <p:spPr>
          <a:xfrm>
            <a:off x="942863" y="4051850"/>
            <a:ext cx="750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0" name="Google Shape;220;p25"/>
          <p:cNvCxnSpPr/>
          <p:nvPr/>
        </p:nvCxnSpPr>
        <p:spPr>
          <a:xfrm>
            <a:off x="3080500" y="5183600"/>
            <a:ext cx="638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21" name="Google Shape;221;p25"/>
          <p:cNvCxnSpPr/>
          <p:nvPr/>
        </p:nvCxnSpPr>
        <p:spPr>
          <a:xfrm>
            <a:off x="3719200" y="4820300"/>
            <a:ext cx="300" cy="726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2" name="Google Shape;222;p25"/>
          <p:cNvCxnSpPr/>
          <p:nvPr/>
        </p:nvCxnSpPr>
        <p:spPr>
          <a:xfrm>
            <a:off x="3080500" y="5704225"/>
            <a:ext cx="638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23" name="Google Shape;223;p25"/>
          <p:cNvSpPr txBox="1"/>
          <p:nvPr/>
        </p:nvSpPr>
        <p:spPr>
          <a:xfrm>
            <a:off x="1571200" y="4983500"/>
            <a:ext cx="150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Screen addresses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25"/>
          <p:cNvSpPr txBox="1"/>
          <p:nvPr/>
        </p:nvSpPr>
        <p:spPr>
          <a:xfrm>
            <a:off x="1571200" y="5504125"/>
            <a:ext cx="1509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Keyboard address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Hack: Memory Abstraction Internal View</a:t>
            </a:r>
            <a:endParaRPr/>
          </a:p>
        </p:txBody>
      </p:sp>
      <p:sp>
        <p:nvSpPr>
          <p:cNvPr id="231" name="Google Shape;231;p2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2" name="Google Shape;232;p26"/>
          <p:cNvSpPr/>
          <p:nvPr/>
        </p:nvSpPr>
        <p:spPr>
          <a:xfrm>
            <a:off x="1463175" y="3947850"/>
            <a:ext cx="1000200" cy="4788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26"/>
          <p:cNvSpPr/>
          <p:nvPr/>
        </p:nvSpPr>
        <p:spPr>
          <a:xfrm>
            <a:off x="628875" y="3863700"/>
            <a:ext cx="834300" cy="647100"/>
          </a:xfrm>
          <a:prstGeom prst="rect">
            <a:avLst/>
          </a:prstGeom>
          <a:solidFill>
            <a:srgbClr val="FFDA5D">
              <a:alpha val="45100"/>
            </a:srgbClr>
          </a:solidFill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USER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6"/>
          <p:cNvSpPr txBox="1"/>
          <p:nvPr/>
        </p:nvSpPr>
        <p:spPr>
          <a:xfrm>
            <a:off x="942863" y="4051850"/>
            <a:ext cx="750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6"/>
          <p:cNvSpPr/>
          <p:nvPr/>
        </p:nvSpPr>
        <p:spPr>
          <a:xfrm>
            <a:off x="3555525" y="3863700"/>
            <a:ext cx="1264500" cy="647100"/>
          </a:xfrm>
          <a:prstGeom prst="rect">
            <a:avLst/>
          </a:prstGeom>
          <a:solidFill>
            <a:srgbClr val="FFDA5D">
              <a:alpha val="45100"/>
            </a:srgbClr>
          </a:solidFill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-US" sz="1100">
                <a:latin typeface="Calibri"/>
                <a:ea typeface="Calibri"/>
                <a:cs typeface="Calibri"/>
                <a:sym typeface="Calibri"/>
              </a:rPr>
              <a:t>IMPLEMENTATION</a:t>
            </a:r>
            <a:endParaRPr b="1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6"/>
          <p:cNvSpPr/>
          <p:nvPr/>
        </p:nvSpPr>
        <p:spPr>
          <a:xfrm rot="2312020">
            <a:off x="5131450" y="4875230"/>
            <a:ext cx="1000202" cy="478642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26"/>
          <p:cNvSpPr/>
          <p:nvPr/>
        </p:nvSpPr>
        <p:spPr>
          <a:xfrm>
            <a:off x="5091250" y="3947850"/>
            <a:ext cx="1000200" cy="4788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26"/>
          <p:cNvSpPr/>
          <p:nvPr/>
        </p:nvSpPr>
        <p:spPr>
          <a:xfrm rot="-3154811">
            <a:off x="5131433" y="3081538"/>
            <a:ext cx="1000246" cy="478942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26"/>
          <p:cNvSpPr/>
          <p:nvPr/>
        </p:nvSpPr>
        <p:spPr>
          <a:xfrm>
            <a:off x="6271400" y="1399550"/>
            <a:ext cx="1956300" cy="1952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RAM16K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1100101010010101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0110010101100000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1101010010111001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1101101111101001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26"/>
          <p:cNvSpPr/>
          <p:nvPr/>
        </p:nvSpPr>
        <p:spPr>
          <a:xfrm>
            <a:off x="6271400" y="3553838"/>
            <a:ext cx="1956300" cy="13962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SCREEN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1100101010010101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0110010101100000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1101010010111001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26"/>
          <p:cNvSpPr/>
          <p:nvPr/>
        </p:nvSpPr>
        <p:spPr>
          <a:xfrm>
            <a:off x="6271400" y="5151950"/>
            <a:ext cx="1956300" cy="957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KEYBOARD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1100101010010101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2" name="Google Shape;242;p26"/>
          <p:cNvCxnSpPr/>
          <p:nvPr/>
        </p:nvCxnSpPr>
        <p:spPr>
          <a:xfrm rot="10800000">
            <a:off x="2441475" y="1103025"/>
            <a:ext cx="43800" cy="5740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243" name="Google Shape;243;p26"/>
          <p:cNvSpPr txBox="1"/>
          <p:nvPr/>
        </p:nvSpPr>
        <p:spPr>
          <a:xfrm>
            <a:off x="2673750" y="1399575"/>
            <a:ext cx="150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latin typeface="Calibri"/>
                <a:ea typeface="Calibri"/>
                <a:cs typeface="Calibri"/>
                <a:sym typeface="Calibri"/>
              </a:rPr>
              <a:t>RAM</a:t>
            </a:r>
            <a:endParaRPr b="1" sz="23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249" name="Google Shape;249;p27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Social Reflection Prompt I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Reading Review and Q&amp;A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Implementing Memory Devices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Exercise: Writing Hack Programs</a:t>
            </a:r>
            <a:br>
              <a:rPr b="1" lang="en-US">
                <a:solidFill>
                  <a:srgbClr val="4B2A85"/>
                </a:solidFill>
              </a:rPr>
            </a:br>
            <a:endParaRPr b="1">
              <a:solidFill>
                <a:srgbClr val="4B2A85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4 Overview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243840" lvl="1" marL="8001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250" name="Google Shape;250;p2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Social Reflection Prompt I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Reading Review and Q&amp;A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Implementing Memory Devices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Exercise: Writing Hack Programs</a:t>
            </a:r>
            <a:br>
              <a:rPr lang="en-US"/>
            </a:b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4 Overview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243840" lvl="1" marL="8001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62" name="Google Shape;62;p1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Review: Hack: Registers</a:t>
            </a:r>
            <a:endParaRPr/>
          </a:p>
        </p:txBody>
      </p:sp>
      <p:sp>
        <p:nvSpPr>
          <p:cNvPr id="257" name="Google Shape;257;p28"/>
          <p:cNvSpPr txBox="1"/>
          <p:nvPr>
            <p:ph idx="1" type="body"/>
          </p:nvPr>
        </p:nvSpPr>
        <p:spPr>
          <a:xfrm>
            <a:off x="396875" y="1362075"/>
            <a:ext cx="8366100" cy="27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b="1" lang="en-US">
                <a:solidFill>
                  <a:srgbClr val="714EA3"/>
                </a:solidFill>
              </a:rPr>
              <a:t>D Register</a:t>
            </a:r>
            <a:r>
              <a:rPr lang="en-US"/>
              <a:t>: For storing data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b="1" lang="en-US">
                <a:solidFill>
                  <a:srgbClr val="714EA3"/>
                </a:solidFill>
              </a:rPr>
              <a:t>A Register</a:t>
            </a:r>
            <a:r>
              <a:rPr lang="en-US"/>
              <a:t>: For storing data AND addressing memory</a:t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b="1" lang="en-US">
                <a:solidFill>
                  <a:srgbClr val="714EA3"/>
                </a:solidFill>
              </a:rPr>
              <a:t>M “Register”</a:t>
            </a:r>
            <a:r>
              <a:rPr lang="en-US"/>
              <a:t>: The 16-bit word of memory currently being </a:t>
            </a:r>
            <a:endParaRPr/>
          </a:p>
          <a:p>
            <a:pPr indent="45720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rPr lang="en-US"/>
              <a:t>       referenced by the address in A </a:t>
            </a:r>
            <a:endParaRPr/>
          </a:p>
        </p:txBody>
      </p:sp>
      <p:sp>
        <p:nvSpPr>
          <p:cNvPr id="258" name="Google Shape;258;p2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9" name="Google Shape;259;p28"/>
          <p:cNvSpPr/>
          <p:nvPr/>
        </p:nvSpPr>
        <p:spPr>
          <a:xfrm>
            <a:off x="5253425" y="4926767"/>
            <a:ext cx="1788600" cy="1147200"/>
          </a:xfrm>
          <a:prstGeom prst="rect">
            <a:avLst/>
          </a:prstGeom>
          <a:noFill/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28"/>
          <p:cNvSpPr/>
          <p:nvPr/>
        </p:nvSpPr>
        <p:spPr>
          <a:xfrm>
            <a:off x="5406650" y="5333750"/>
            <a:ext cx="694200" cy="570000"/>
          </a:xfrm>
          <a:prstGeom prst="rect">
            <a:avLst/>
          </a:prstGeom>
          <a:solidFill>
            <a:srgbClr val="F3F3F3"/>
          </a:solidFill>
          <a:ln cap="flat" cmpd="sng" w="2857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714EA3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b="1" i="0" sz="2200" u="none" cap="none" strike="noStrike">
              <a:solidFill>
                <a:srgbClr val="714EA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108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8"/>
          <p:cNvSpPr/>
          <p:nvPr/>
        </p:nvSpPr>
        <p:spPr>
          <a:xfrm>
            <a:off x="6189050" y="5333750"/>
            <a:ext cx="694200" cy="570000"/>
          </a:xfrm>
          <a:prstGeom prst="rect">
            <a:avLst/>
          </a:prstGeom>
          <a:solidFill>
            <a:srgbClr val="F3F3F3"/>
          </a:solidFill>
          <a:ln cap="flat" cmpd="sng" w="2857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714EA3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b="1" i="0" sz="2200" u="none" cap="none" strike="noStrike">
              <a:solidFill>
                <a:srgbClr val="714EA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8"/>
          <p:cNvSpPr/>
          <p:nvPr/>
        </p:nvSpPr>
        <p:spPr>
          <a:xfrm>
            <a:off x="2521725" y="4524175"/>
            <a:ext cx="1748400" cy="1727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1100101010010101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28"/>
          <p:cNvSpPr/>
          <p:nvPr/>
        </p:nvSpPr>
        <p:spPr>
          <a:xfrm>
            <a:off x="4270125" y="4524175"/>
            <a:ext cx="514800" cy="172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106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107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108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109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110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0" i="0" sz="14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64" name="Google Shape;264;p28"/>
          <p:cNvCxnSpPr>
            <a:stCxn id="260" idx="1"/>
            <a:endCxn id="263" idx="3"/>
          </p:cNvCxnSpPr>
          <p:nvPr/>
        </p:nvCxnSpPr>
        <p:spPr>
          <a:xfrm rot="10800000">
            <a:off x="4785050" y="5387750"/>
            <a:ext cx="621600" cy="231000"/>
          </a:xfrm>
          <a:prstGeom prst="curvedConnector3">
            <a:avLst>
              <a:gd fmla="val 50010" name="adj1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65" name="Google Shape;265;p28"/>
          <p:cNvSpPr/>
          <p:nvPr/>
        </p:nvSpPr>
        <p:spPr>
          <a:xfrm>
            <a:off x="2078025" y="5102875"/>
            <a:ext cx="4437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200" u="none" cap="none" strike="noStrike">
                <a:solidFill>
                  <a:srgbClr val="714EA3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b="1" i="0" sz="2200" u="none" cap="none" strike="noStrike">
              <a:solidFill>
                <a:srgbClr val="714EA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Review: Hack: A-Instructions</a:t>
            </a:r>
            <a:endParaRPr/>
          </a:p>
        </p:txBody>
      </p:sp>
      <p:sp>
        <p:nvSpPr>
          <p:cNvPr id="272" name="Google Shape;272;p29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u="sng"/>
              <a:t>Syntax</a:t>
            </a:r>
            <a:r>
              <a:rPr lang="en-US"/>
              <a:t>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value</a:t>
            </a:r>
            <a:r>
              <a:rPr lang="en-US"/>
              <a:t> can either be: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non-negative decimal constant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symbol referring to a constant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u="sng"/>
              <a:t>Semantics</a:t>
            </a:r>
            <a:r>
              <a:rPr lang="en-US"/>
              <a:t>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Stores </a:t>
            </a: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value</a:t>
            </a:r>
            <a:r>
              <a:rPr lang="en-US"/>
              <a:t> in the A register</a:t>
            </a:r>
            <a:endParaRPr/>
          </a:p>
        </p:txBody>
      </p:sp>
      <p:sp>
        <p:nvSpPr>
          <p:cNvPr id="273" name="Google Shape;273;p2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4" name="Google Shape;274;p29"/>
          <p:cNvSpPr txBox="1"/>
          <p:nvPr/>
        </p:nvSpPr>
        <p:spPr>
          <a:xfrm>
            <a:off x="1670800" y="-169375"/>
            <a:ext cx="330300" cy="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1670800" y="1430075"/>
            <a:ext cx="1505700" cy="522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@value</a:t>
            </a:r>
            <a:endParaRPr b="1" i="0" sz="20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Review: Hack: C-Instructions</a:t>
            </a:r>
            <a:endParaRPr/>
          </a:p>
        </p:txBody>
      </p:sp>
      <p:sp>
        <p:nvSpPr>
          <p:cNvPr id="282" name="Google Shape;282;p3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3" name="Google Shape;283;p30"/>
          <p:cNvSpPr txBox="1"/>
          <p:nvPr>
            <p:ph idx="1" type="body"/>
          </p:nvPr>
        </p:nvSpPr>
        <p:spPr>
          <a:xfrm>
            <a:off x="396875" y="1362075"/>
            <a:ext cx="8366100" cy="52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u="sng"/>
              <a:t>Syntax</a:t>
            </a:r>
            <a:r>
              <a:rPr lang="en-US"/>
              <a:t>:                                                    </a:t>
            </a:r>
            <a:r>
              <a:rPr lang="en-US" sz="2000"/>
              <a:t>(</a:t>
            </a: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dest</a:t>
            </a:r>
            <a:r>
              <a:rPr lang="en-US" sz="2000"/>
              <a:t> or </a:t>
            </a: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jump</a:t>
            </a:r>
            <a:r>
              <a:rPr lang="en-US" sz="2000"/>
              <a:t> is optional)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800"/>
          </a:p>
          <a:p>
            <a:pPr indent="-3556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000"/>
              <a:buChar char="●"/>
            </a:pP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dest</a:t>
            </a:r>
            <a:r>
              <a:rPr lang="en-US" sz="2000"/>
              <a:t> is a combination of destination registers:</a:t>
            </a:r>
            <a:endParaRPr sz="2000"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000"/>
              <a:buChar char="●"/>
            </a:pP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comp</a:t>
            </a:r>
            <a:r>
              <a:rPr lang="en-US" sz="2000"/>
              <a:t> is a computation:</a:t>
            </a:r>
            <a:endParaRPr sz="2000"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  <a:p>
            <a:pPr indent="-3556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000"/>
              <a:buChar char="●"/>
            </a:pP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jump</a:t>
            </a:r>
            <a:r>
              <a:rPr lang="en-US" sz="2000"/>
              <a:t> is an unconditional or conditional jump:</a:t>
            </a:r>
            <a:endParaRPr sz="2000"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800"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rPr lang="en-US" u="sng"/>
              <a:t>Semantics</a:t>
            </a:r>
            <a:r>
              <a:rPr lang="en-US"/>
              <a:t>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800"/>
          </a:p>
          <a:p>
            <a:pPr indent="-35560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Computes value of </a:t>
            </a: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comp</a:t>
            </a:r>
            <a:endParaRPr b="1" sz="2000">
              <a:latin typeface="Consolas"/>
              <a:ea typeface="Consolas"/>
              <a:cs typeface="Consolas"/>
              <a:sym typeface="Consolas"/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Stores results in </a:t>
            </a: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dest</a:t>
            </a:r>
            <a:r>
              <a:rPr lang="en-US" sz="2000"/>
              <a:t> (if specified)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If </a:t>
            </a: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jump</a:t>
            </a:r>
            <a:r>
              <a:rPr lang="en-US" sz="2000"/>
              <a:t> is specified and condition is true (by testing </a:t>
            </a:r>
            <a:r>
              <a:rPr b="1" lang="en-US" sz="2000">
                <a:latin typeface="Consolas"/>
                <a:ea typeface="Consolas"/>
                <a:cs typeface="Consolas"/>
                <a:sym typeface="Consolas"/>
              </a:rPr>
              <a:t>comp</a:t>
            </a:r>
            <a:r>
              <a:rPr lang="en-US" sz="2000"/>
              <a:t> result), jump to instruction </a:t>
            </a:r>
            <a:r>
              <a:rPr lang="en-US" sz="2000">
                <a:latin typeface="Consolas"/>
                <a:ea typeface="Consolas"/>
                <a:cs typeface="Consolas"/>
                <a:sym typeface="Consolas"/>
              </a:rPr>
              <a:t>ROM[A]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4" name="Google Shape;284;p30"/>
          <p:cNvSpPr/>
          <p:nvPr/>
        </p:nvSpPr>
        <p:spPr>
          <a:xfrm>
            <a:off x="1670800" y="1430075"/>
            <a:ext cx="3293100" cy="522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dest = comp ; jump</a:t>
            </a:r>
            <a:endParaRPr b="1" i="0" sz="20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5" name="Google Shape;285;p30"/>
          <p:cNvSpPr/>
          <p:nvPr/>
        </p:nvSpPr>
        <p:spPr>
          <a:xfrm>
            <a:off x="929500" y="2482500"/>
            <a:ext cx="2946300" cy="447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M, D, MD, A, AM, AD, AMD</a:t>
            </a:r>
            <a:endParaRPr b="0" i="0" sz="16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6" name="Google Shape;286;p30"/>
          <p:cNvSpPr/>
          <p:nvPr/>
        </p:nvSpPr>
        <p:spPr>
          <a:xfrm>
            <a:off x="929500" y="3205050"/>
            <a:ext cx="7385700" cy="569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0, 1, -1, D, A, !D, !A, -D, -A, D+1, A+1, D-1, A-1, D+A, D-A, A-D, D&amp;A, D|A M, !M, -M, M+1, M-1, D+M, D-M, M-D, D&amp;M, D|M</a:t>
            </a:r>
            <a:endParaRPr b="0" i="0" sz="16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7" name="Google Shape;287;p30"/>
          <p:cNvSpPr/>
          <p:nvPr/>
        </p:nvSpPr>
        <p:spPr>
          <a:xfrm>
            <a:off x="929500" y="4049100"/>
            <a:ext cx="3898200" cy="447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JGT, JEQ, JGE, JLT, JNE, JLE, JMP</a:t>
            </a:r>
            <a:endParaRPr b="0" i="0" sz="16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294" name="Google Shape;294;p3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Let’s write a program that multiplies R0 and R1 and stores the result in R2.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Remember we don’t have a multiply operation!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Will have to use add and loops to get the job done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Roadmap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Start with pseudo code using loops/if/etc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Remove loops/if/etc by using jumps in our pseudocode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Convert to assembly</a:t>
            </a:r>
            <a:endParaRPr/>
          </a:p>
        </p:txBody>
      </p:sp>
      <p:sp>
        <p:nvSpPr>
          <p:cNvPr id="295" name="Google Shape;295;p3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302" name="Google Shape;302;p3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Goal R0 * R1 = R2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Pseudocode (adds R0 to the result R1 times):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b="1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 b="1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R2 = R0 + R2</a:t>
            </a:r>
            <a:endParaRPr b="1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R1 = R1 - 1</a:t>
            </a:r>
            <a:endParaRPr b="1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3" name="Google Shape;303;p3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310" name="Google Shape;310;p33"/>
          <p:cNvSpPr txBox="1"/>
          <p:nvPr>
            <p:ph idx="1" type="body"/>
          </p:nvPr>
        </p:nvSpPr>
        <p:spPr>
          <a:xfrm>
            <a:off x="396875" y="1362075"/>
            <a:ext cx="39258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Remove loops from pseudocode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Uses labels to notate important sections of the code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 b="1" sz="22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R2 = R0 + R2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R1 = R1 - 1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22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1" name="Google Shape;311;p3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2" name="Google Shape;312;p33"/>
          <p:cNvSpPr/>
          <p:nvPr/>
        </p:nvSpPr>
        <p:spPr>
          <a:xfrm>
            <a:off x="3766408" y="3072750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33"/>
          <p:cNvSpPr txBox="1"/>
          <p:nvPr>
            <p:ph idx="1" type="body"/>
          </p:nvPr>
        </p:nvSpPr>
        <p:spPr>
          <a:xfrm>
            <a:off x="4821550" y="1359025"/>
            <a:ext cx="40110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Attempt 1: What happens when R1 is 0? What should happen?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IF R1 &gt; 0 JMP LOOP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	INFINITE LOOP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320" name="Google Shape;320;p34"/>
          <p:cNvSpPr txBox="1"/>
          <p:nvPr>
            <p:ph idx="1" type="body"/>
          </p:nvPr>
        </p:nvSpPr>
        <p:spPr>
          <a:xfrm>
            <a:off x="396875" y="1362075"/>
            <a:ext cx="39258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Remove loops from pseudocode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Uses labels to notate important sections of the code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 b="1" sz="22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R2 = R0 + R2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R1 = R1 - 1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1" name="Google Shape;321;p3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2" name="Google Shape;322;p34"/>
          <p:cNvSpPr/>
          <p:nvPr/>
        </p:nvSpPr>
        <p:spPr>
          <a:xfrm>
            <a:off x="3766408" y="3072750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34"/>
          <p:cNvSpPr txBox="1"/>
          <p:nvPr>
            <p:ph idx="1" type="body"/>
          </p:nvPr>
        </p:nvSpPr>
        <p:spPr>
          <a:xfrm>
            <a:off x="4847800" y="1359013"/>
            <a:ext cx="40110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Attempt 2: Problem solved!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IF R1 &lt;= 0 JMP to END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	INFINITE LOOP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330" name="Google Shape;330;p35"/>
          <p:cNvSpPr txBox="1"/>
          <p:nvPr>
            <p:ph idx="1" type="body"/>
          </p:nvPr>
        </p:nvSpPr>
        <p:spPr>
          <a:xfrm>
            <a:off x="396875" y="1362075"/>
            <a:ext cx="39258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Convert to Hack Assembly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START: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IF R1 &lt;= 0 JMP to END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	INFINITE LOOP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1" name="Google Shape;331;p3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2" name="Google Shape;332;p35"/>
          <p:cNvSpPr/>
          <p:nvPr/>
        </p:nvSpPr>
        <p:spPr>
          <a:xfrm>
            <a:off x="3766408" y="3072750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35"/>
          <p:cNvSpPr txBox="1"/>
          <p:nvPr>
            <p:ph idx="1" type="body"/>
          </p:nvPr>
        </p:nvSpPr>
        <p:spPr>
          <a:xfrm>
            <a:off x="4821550" y="1359025"/>
            <a:ext cx="40110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M = 0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340" name="Google Shape;340;p36"/>
          <p:cNvSpPr txBox="1"/>
          <p:nvPr>
            <p:ph idx="1" type="body"/>
          </p:nvPr>
        </p:nvSpPr>
        <p:spPr>
          <a:xfrm>
            <a:off x="396875" y="1362075"/>
            <a:ext cx="39258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Convert to Hack Assembly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START: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IF R1 &lt;= 0 JMP to END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	INFINITE LOOP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1" name="Google Shape;341;p3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42" name="Google Shape;342;p36"/>
          <p:cNvSpPr/>
          <p:nvPr/>
        </p:nvSpPr>
        <p:spPr>
          <a:xfrm>
            <a:off x="3766408" y="3072750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36"/>
          <p:cNvSpPr txBox="1"/>
          <p:nvPr>
            <p:ph idx="1" type="body"/>
          </p:nvPr>
        </p:nvSpPr>
        <p:spPr>
          <a:xfrm>
            <a:off x="4821550" y="1359025"/>
            <a:ext cx="40110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M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D = A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@END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D; JLE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4" name="Google Shape;344;p36"/>
          <p:cNvSpPr txBox="1"/>
          <p:nvPr/>
        </p:nvSpPr>
        <p:spPr>
          <a:xfrm>
            <a:off x="6816600" y="2293050"/>
            <a:ext cx="1946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Calibri"/>
                <a:ea typeface="Calibri"/>
                <a:cs typeface="Calibri"/>
                <a:sym typeface="Calibri"/>
              </a:rPr>
              <a:t>What’s not quite right here?</a:t>
            </a:r>
            <a:endParaRPr b="1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3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351" name="Google Shape;351;p37"/>
          <p:cNvSpPr txBox="1"/>
          <p:nvPr>
            <p:ph idx="1" type="body"/>
          </p:nvPr>
        </p:nvSpPr>
        <p:spPr>
          <a:xfrm>
            <a:off x="396875" y="1362075"/>
            <a:ext cx="39258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Convert to Hack Assembly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START: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IF R1 &lt;= 0 JMP to END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	INFINITE LOOP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52" name="Google Shape;352;p3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3" name="Google Shape;353;p37"/>
          <p:cNvSpPr/>
          <p:nvPr/>
        </p:nvSpPr>
        <p:spPr>
          <a:xfrm>
            <a:off x="3766408" y="3072750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p37"/>
          <p:cNvSpPr txBox="1"/>
          <p:nvPr>
            <p:ph idx="1" type="body"/>
          </p:nvPr>
        </p:nvSpPr>
        <p:spPr>
          <a:xfrm>
            <a:off x="4821550" y="1359025"/>
            <a:ext cx="40110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M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D = M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@END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D; JLE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Social Reflection Prompt I Discussion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Reading Review and Q&amp;A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Implementing Memory Devices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Exercise: Writing Hack Programs</a:t>
            </a:r>
            <a:br>
              <a:rPr lang="en-US"/>
            </a:b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4 Overview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243840" lvl="1" marL="8001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69" name="Google Shape;69;p1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361" name="Google Shape;361;p38"/>
          <p:cNvSpPr txBox="1"/>
          <p:nvPr>
            <p:ph idx="1" type="body"/>
          </p:nvPr>
        </p:nvSpPr>
        <p:spPr>
          <a:xfrm>
            <a:off x="396875" y="1362075"/>
            <a:ext cx="39258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Convert to Hack Assembly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START: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IF R1 &lt;= 0 JMP to END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	INFINITE LOOP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2" name="Google Shape;362;p3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3" name="Google Shape;363;p38"/>
          <p:cNvSpPr/>
          <p:nvPr/>
        </p:nvSpPr>
        <p:spPr>
          <a:xfrm>
            <a:off x="3766408" y="3072750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8"/>
          <p:cNvSpPr txBox="1"/>
          <p:nvPr>
            <p:ph idx="1" type="body"/>
          </p:nvPr>
        </p:nvSpPr>
        <p:spPr>
          <a:xfrm>
            <a:off x="4821550" y="1197675"/>
            <a:ext cx="4011000" cy="5659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M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D = M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@END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D; JLE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D = M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M = M + D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371" name="Google Shape;371;p39"/>
          <p:cNvSpPr txBox="1"/>
          <p:nvPr>
            <p:ph idx="1" type="body"/>
          </p:nvPr>
        </p:nvSpPr>
        <p:spPr>
          <a:xfrm>
            <a:off x="396875" y="1362075"/>
            <a:ext cx="39258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Convert to Hack Assembly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START: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IF R1 &lt;= 0 JMP to END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	INFINITE LOOP</a:t>
            </a:r>
            <a:endParaRPr b="1" sz="22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2" name="Google Shape;372;p3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3" name="Google Shape;373;p39"/>
          <p:cNvSpPr/>
          <p:nvPr/>
        </p:nvSpPr>
        <p:spPr>
          <a:xfrm>
            <a:off x="3766408" y="3072750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39"/>
          <p:cNvSpPr txBox="1"/>
          <p:nvPr>
            <p:ph idx="1" type="body"/>
          </p:nvPr>
        </p:nvSpPr>
        <p:spPr>
          <a:xfrm>
            <a:off x="4821550" y="1197675"/>
            <a:ext cx="4011000" cy="5659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M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D = M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@END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D; JLE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D = M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M = M + D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M = M - 1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@LOOP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0; JMP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4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Implementing Multiplication </a:t>
            </a:r>
            <a:endParaRPr/>
          </a:p>
        </p:txBody>
      </p:sp>
      <p:sp>
        <p:nvSpPr>
          <p:cNvPr id="381" name="Google Shape;381;p40"/>
          <p:cNvSpPr txBox="1"/>
          <p:nvPr>
            <p:ph idx="1" type="body"/>
          </p:nvPr>
        </p:nvSpPr>
        <p:spPr>
          <a:xfrm>
            <a:off x="396875" y="1362075"/>
            <a:ext cx="39258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Convert to Hack Assembly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START: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IF R1 &lt;= 0 JMP to END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	INFINITE LOOP</a:t>
            </a:r>
            <a:endParaRPr b="1" sz="22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2" name="Google Shape;382;p4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3" name="Google Shape;383;p40"/>
          <p:cNvSpPr/>
          <p:nvPr/>
        </p:nvSpPr>
        <p:spPr>
          <a:xfrm>
            <a:off x="3766408" y="3072750"/>
            <a:ext cx="1000200" cy="478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40"/>
          <p:cNvSpPr txBox="1"/>
          <p:nvPr>
            <p:ph idx="1" type="body"/>
          </p:nvPr>
        </p:nvSpPr>
        <p:spPr>
          <a:xfrm>
            <a:off x="4821550" y="1197675"/>
            <a:ext cx="4011000" cy="5659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M = 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D = M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@END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D; JLE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D = M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M = M + D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M = M - 1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@LOOP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0; JMP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 b="1" sz="2000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@END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	0; JMP</a:t>
            </a:r>
            <a:endParaRPr b="1" sz="2000">
              <a:solidFill>
                <a:srgbClr val="E69138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4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Exercise</a:t>
            </a:r>
            <a:endParaRPr/>
          </a:p>
        </p:txBody>
      </p:sp>
      <p:sp>
        <p:nvSpPr>
          <p:cNvPr id="391" name="Google Shape;391;p4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0537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Implement an absolute value function, which stores the absolute value of R0 in R1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0537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We’ve pushed starter code and test files to your repos under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projects/lecture/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4769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You’ll have to run a “git pull” to update your repo first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0537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You can work on scratch paper if you’d rather, but this might be a good chance to become familiar with the new tools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0537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Use your fellow classmates to get help as you work on the problems! Encourage you all to try the problem/tools yourselves but make sure ask questions when you have them</a:t>
            </a:r>
            <a:endParaRPr/>
          </a:p>
          <a:p>
            <a:pPr indent="-34769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I’ll broadcast reminders to check in with your classmates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05371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Feel free to pull up the project 4 spec/lecture slides/readings/etc. to reference as you work</a:t>
            </a:r>
            <a:endParaRPr/>
          </a:p>
        </p:txBody>
      </p:sp>
      <p:sp>
        <p:nvSpPr>
          <p:cNvPr id="392" name="Google Shape;392;p4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4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398" name="Google Shape;398;p4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Social Reflection Prompt I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Reading Review and Q&amp;A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Implementing Memory Devices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Exercise: Writing Hack Programs</a:t>
            </a:r>
            <a:br>
              <a:rPr lang="en-US"/>
            </a:b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Project 4 Overview</a:t>
            </a:r>
            <a:endParaRPr b="1">
              <a:solidFill>
                <a:srgbClr val="4B2A85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243840" lvl="1" marL="8001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399" name="Google Shape;399;p4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43"/>
          <p:cNvSpPr txBox="1"/>
          <p:nvPr>
            <p:ph idx="12" type="sldNum"/>
          </p:nvPr>
        </p:nvSpPr>
        <p:spPr>
          <a:xfrm>
            <a:off x="8534400" y="649287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6" name="Google Shape;406;p43"/>
          <p:cNvSpPr txBox="1"/>
          <p:nvPr/>
        </p:nvSpPr>
        <p:spPr>
          <a:xfrm>
            <a:off x="272450" y="383550"/>
            <a:ext cx="7414800" cy="9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4</a:t>
            </a:r>
            <a:r>
              <a:rPr b="1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Annotation Specs</a:t>
            </a:r>
            <a:endParaRPr b="1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43"/>
          <p:cNvSpPr txBox="1"/>
          <p:nvPr>
            <p:ph idx="4294967295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0"/>
              <a:buChar char="❖"/>
            </a:pPr>
            <a:r>
              <a:rPr b="0" lang="en-US">
                <a:solidFill>
                  <a:srgbClr val="000000"/>
                </a:solidFill>
              </a:rPr>
              <a:t>Annotate Project 4 Spec</a:t>
            </a:r>
            <a:endParaRPr b="0">
              <a:solidFill>
                <a:srgbClr val="000000"/>
              </a:solidFill>
            </a:endParaRPr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0"/>
              <a:buChar char="▪"/>
            </a:pPr>
            <a:r>
              <a:rPr lang="en-US"/>
              <a:t>Identify 5 annotation strategies that you want to try</a:t>
            </a:r>
            <a:endParaRPr/>
          </a:p>
          <a:p>
            <a:pPr indent="-327657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60"/>
              <a:buChar char="▪"/>
            </a:pPr>
            <a:r>
              <a:rPr b="0" lang="en-US" sz="2200"/>
              <a:t>Practic</a:t>
            </a:r>
            <a:r>
              <a:rPr lang="en-US"/>
              <a:t>e these strategies on the P4 Spec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Char char="❖"/>
            </a:pPr>
            <a:r>
              <a:rPr b="0" lang="en-US"/>
              <a:t>Fill out the </a:t>
            </a:r>
            <a:r>
              <a:rPr b="0" lang="en-US" u="sng">
                <a:solidFill>
                  <a:schemeClr val="hlink"/>
                </a:solidFill>
                <a:hlinkClick r:id="rId3"/>
              </a:rPr>
              <a:t>Assignment Timeline</a:t>
            </a:r>
            <a:endParaRPr b="0"/>
          </a:p>
          <a:p>
            <a:pPr indent="-327657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Char char="▪"/>
            </a:pPr>
            <a:r>
              <a:rPr lang="en-US"/>
              <a:t>Divide up Project 4 into doable chunks for the days you plan to work on the assignment</a:t>
            </a:r>
            <a:endParaRPr/>
          </a:p>
          <a:p>
            <a:pPr indent="-327657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Char char="▪"/>
            </a:pPr>
            <a:r>
              <a:rPr lang="en-US"/>
              <a:t>Describe each day’s task in as much detail as possible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b="0" sz="2200">
              <a:solidFill>
                <a:srgbClr val="000000"/>
              </a:solidFill>
            </a:endParaRPr>
          </a:p>
          <a:p>
            <a:pPr indent="-243840" lvl="1" marL="8001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4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4" name="Google Shape;414;p4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/>
              <a:t>Project 4: Annotation Specs</a:t>
            </a:r>
            <a:endParaRPr/>
          </a:p>
        </p:txBody>
      </p:sp>
      <p:sp>
        <p:nvSpPr>
          <p:cNvPr id="415" name="Google Shape;415;p4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Char char="❖"/>
            </a:pPr>
            <a:r>
              <a:rPr lang="en-US"/>
              <a:t>Complete</a:t>
            </a:r>
            <a:r>
              <a:rPr lang="en-US" u="sng">
                <a:solidFill>
                  <a:schemeClr val="hlink"/>
                </a:solidFill>
                <a:hlinkClick r:id="rId3"/>
              </a:rPr>
              <a:t> Annotation Reflection</a:t>
            </a:r>
            <a:endParaRPr/>
          </a:p>
          <a:p>
            <a:pPr indent="-382267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0"/>
              <a:buChar char="▪"/>
            </a:pPr>
            <a:r>
              <a:rPr lang="en-US"/>
              <a:t>Reflect on the strategies you used and why or why not they were effective</a:t>
            </a:r>
            <a:br>
              <a:rPr lang="en-US"/>
            </a:b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Char char="❖"/>
            </a:pPr>
            <a:r>
              <a:rPr lang="en-US"/>
              <a:t>Submit a copy of your annotations along with the Assignment Timeline document and the Annotation Reflection document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4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Project 4 Overview</a:t>
            </a:r>
            <a:endParaRPr/>
          </a:p>
        </p:txBody>
      </p:sp>
      <p:sp>
        <p:nvSpPr>
          <p:cNvPr id="422" name="Google Shape;422;p45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hlink"/>
              </a:buClr>
              <a:buSzPts val="1560"/>
              <a:buChar char="❖"/>
            </a:pPr>
            <a:r>
              <a:rPr lang="en-US"/>
              <a:t>PART I: </a:t>
            </a:r>
            <a:r>
              <a:rPr lang="en-US"/>
              <a:t>Annotation </a:t>
            </a:r>
            <a:endParaRPr/>
          </a:p>
          <a:p>
            <a:pPr indent="-327660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hlink"/>
              </a:buClr>
              <a:buSzPts val="1560"/>
              <a:buChar char="▪"/>
            </a:pPr>
            <a:r>
              <a:rPr lang="en-US"/>
              <a:t>Come prepared to your upcoming TA 1:1 to do some Project 4 </a:t>
            </a:r>
            <a:br>
              <a:rPr lang="en-US"/>
            </a:br>
            <a:r>
              <a:rPr lang="en-US"/>
              <a:t>spec reading and identifying annotation strategies you would want to use</a:t>
            </a:r>
            <a:br>
              <a:rPr lang="en-US"/>
            </a:b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hlink"/>
              </a:buClr>
              <a:buSzPts val="1560"/>
              <a:buChar char="❖"/>
            </a:pPr>
            <a:r>
              <a:rPr lang="en-US"/>
              <a:t>PART II: Assembly Language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PART III: Building a Computer Part I (Memory)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br>
              <a:rPr lang="en-US"/>
            </a:br>
            <a:endParaRPr/>
          </a:p>
        </p:txBody>
      </p:sp>
      <p:sp>
        <p:nvSpPr>
          <p:cNvPr id="423" name="Google Shape;423;p4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4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Wrapping Up</a:t>
            </a:r>
            <a:endParaRPr/>
          </a:p>
        </p:txBody>
      </p:sp>
      <p:sp>
        <p:nvSpPr>
          <p:cNvPr id="430" name="Google Shape;430;p4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/>
              <a:t>What’s in store for Week 5?</a:t>
            </a:r>
            <a:endParaRPr b="1"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Building a Computer! 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Exam Preparation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Project 5 Released 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/>
              <a:t>Reminders</a:t>
            </a:r>
            <a:endParaRPr b="1"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Project 2 Grades Released on Gradescope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Project 3 Due Tonight 11:59PM PDT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431" name="Google Shape;431;p4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Social Reflection Prompt I Discussion</a:t>
            </a:r>
            <a:endParaRPr/>
          </a:p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Char char="❖"/>
            </a:pPr>
            <a:r>
              <a:rPr lang="en-US" sz="2200">
                <a:solidFill>
                  <a:srgbClr val="000000"/>
                </a:solidFill>
              </a:rPr>
              <a:t>Share the article you found for your first social reflection!</a:t>
            </a:r>
            <a:endParaRPr sz="22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Char char="❖"/>
            </a:pPr>
            <a:r>
              <a:rPr lang="en-US" sz="2200">
                <a:solidFill>
                  <a:srgbClr val="000000"/>
                </a:solidFill>
              </a:rPr>
              <a:t>Things to include:</a:t>
            </a:r>
            <a:endParaRPr sz="2200">
              <a:solidFill>
                <a:srgbClr val="000000"/>
              </a:solidFill>
            </a:endParaRPr>
          </a:p>
          <a:p>
            <a:pPr indent="-36829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▪"/>
            </a:pPr>
            <a:r>
              <a:rPr lang="en-US">
                <a:solidFill>
                  <a:srgbClr val="000000"/>
                </a:solidFill>
              </a:rPr>
              <a:t>Give a summary of the article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Share how it changed/influenced your thinking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Share your follow up questions</a:t>
            </a:r>
            <a:endParaRPr>
              <a:solidFill>
                <a:srgbClr val="000000"/>
              </a:solidFill>
            </a:endParaRPr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20"/>
              <a:buChar char="▪"/>
            </a:pPr>
            <a:r>
              <a:rPr lang="en-US">
                <a:solidFill>
                  <a:srgbClr val="000000"/>
                </a:solidFill>
              </a:rPr>
              <a:t>Feel free to have discussions beyond these bullet points too!</a:t>
            </a:r>
            <a:endParaRPr>
              <a:solidFill>
                <a:srgbClr val="000000"/>
              </a:solidFill>
            </a:endParaRPr>
          </a:p>
          <a:p>
            <a:pPr indent="-243840" lvl="1" marL="8001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76" name="Google Shape;76;p1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Social Reflection Prompt I Discussion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Reading Review and Q&amp;A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>
                <a:solidFill>
                  <a:srgbClr val="000000"/>
                </a:solidFill>
              </a:rPr>
              <a:t>Implementing Memory Devices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Exercise: Writing Hack Programs</a:t>
            </a:r>
            <a:br>
              <a:rPr lang="en-US"/>
            </a:b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4 Overview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 sz="2200">
              <a:solidFill>
                <a:srgbClr val="000000"/>
              </a:solidFill>
            </a:endParaRPr>
          </a:p>
          <a:p>
            <a:pPr indent="-243840" lvl="1" marL="8001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Hexadecimal</a:t>
            </a:r>
            <a:endParaRPr/>
          </a:p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Base 16 number system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Symbols: 0, 1, 2, 3, 4, 5, 6, 7, 8, 9, A, B, C, D, E, F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Commonly used for referring to memory addresses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Really easy to convert between binary and hexadecimal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Hexadecimal uses less digits to represent a value than binary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Use the prefix 0x to indicate a number is written in hexadecimal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32 is decimal, 0x32 is hexadecimal</a:t>
            </a:r>
            <a:endParaRPr/>
          </a:p>
        </p:txBody>
      </p:sp>
      <p:sp>
        <p:nvSpPr>
          <p:cNvPr id="91" name="Google Shape;91;p1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Hexadecimal Digit Equivalencies</a:t>
            </a:r>
            <a:endParaRPr/>
          </a:p>
        </p:txBody>
      </p:sp>
      <p:sp>
        <p:nvSpPr>
          <p:cNvPr id="98" name="Google Shape;98;p1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descr="Table showing the 16 hexadecimal symbols and their equivalent values in decimal and binary. There are three columns, the first is a number's representation in decimal, the second is its representation in hexadecimal, and the third is its representation in binary." id="99" name="Google Shape;99;p15" title="Hexadecimal Equivalency Table"/>
          <p:cNvGraphicFramePr/>
          <p:nvPr/>
        </p:nvGraphicFramePr>
        <p:xfrm>
          <a:off x="762750" y="1129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{E5A1E73D-8640-4E72-B19D-75DCD1535D59}</a:tableStyleId>
              </a:tblPr>
              <a:tblGrid>
                <a:gridCol w="1699450"/>
                <a:gridCol w="1699450"/>
                <a:gridCol w="1699450"/>
              </a:tblGrid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Decimal</a:t>
                      </a:r>
                      <a:endParaRPr b="1"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Hexadecimal</a:t>
                      </a:r>
                      <a:endParaRPr b="1" sz="1800"/>
                    </a:p>
                  </a:txBody>
                  <a:tcPr marT="0" marB="0" marR="0" marL="0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/>
                        <a:t>Binary</a:t>
                      </a:r>
                      <a:endParaRPr b="1" sz="1800"/>
                    </a:p>
                  </a:txBody>
                  <a:tcPr marT="0" marB="0" marR="0" marL="0" anchor="ctr"/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0000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0001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63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0010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3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3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0011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4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4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0100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5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5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0101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6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6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0110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7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7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0111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8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8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1000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9</a:t>
                      </a:r>
                      <a:endParaRPr sz="1800"/>
                    </a:p>
                  </a:txBody>
                  <a:tcPr marT="0" marB="0" marR="0" marL="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9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1001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10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A</a:t>
                      </a:r>
                      <a:endParaRPr sz="1800"/>
                    </a:p>
                  </a:txBody>
                  <a:tcPr marT="0" marB="0" marR="0" marL="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1010</a:t>
                      </a:r>
                      <a:endParaRPr sz="1800"/>
                    </a:p>
                  </a:txBody>
                  <a:tcPr marT="0" marB="0" marR="0" marL="0" anchor="ctr"/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11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B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1011</a:t>
                      </a:r>
                      <a:endParaRPr sz="1800"/>
                    </a:p>
                  </a:txBody>
                  <a:tcPr marT="0" marB="0" marR="0" marL="0" anchor="ctr"/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12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1100</a:t>
                      </a:r>
                      <a:endParaRPr sz="1800"/>
                    </a:p>
                  </a:txBody>
                  <a:tcPr marT="0" marB="0" marR="0" marL="0" anchor="ctr"/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13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1101</a:t>
                      </a:r>
                      <a:endParaRPr sz="1800"/>
                    </a:p>
                  </a:txBody>
                  <a:tcPr marT="0" marB="0" marR="0" marL="0" anchor="ctr"/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14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1110</a:t>
                      </a:r>
                      <a:endParaRPr sz="1800"/>
                    </a:p>
                  </a:txBody>
                  <a:tcPr marT="0" marB="0" marR="0" marL="0" anchor="ctr"/>
                </a:tc>
              </a:tr>
              <a:tr h="331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15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F</a:t>
                      </a:r>
                      <a:endParaRPr sz="1800"/>
                    </a:p>
                  </a:txBody>
                  <a:tcPr marT="0" marB="0" marR="0" marL="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1111</a:t>
                      </a:r>
                      <a:endParaRPr sz="1800"/>
                    </a:p>
                  </a:txBody>
                  <a:tcPr marT="0" marB="0" marR="0" marL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Converting Between Binary and Hexadecimal</a:t>
            </a:r>
            <a:endParaRPr/>
          </a:p>
        </p:txBody>
      </p: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There is a 1 to 1 mapping between 4 binary digits and a single hexadecimal digit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2^4 = 16!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Converting between binary and hexadecimal is as easy as swapping out 4 binary digits for the corresponding hexadecimal digit (or vice versa)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Example 0x3A is 0011 1010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0x3 == 0011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0xA == 1010 </a:t>
            </a:r>
            <a:endParaRPr/>
          </a:p>
        </p:txBody>
      </p:sp>
      <p:sp>
        <p:nvSpPr>
          <p:cNvPr id="107" name="Google Shape;107;p1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Assembly: Input/Output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396875" y="1362075"/>
            <a:ext cx="8366100" cy="17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Two memory maps are created for you by underlying hardware (all you have to do is use them)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Screen is a </a:t>
            </a:r>
            <a:r>
              <a:rPr i="1" lang="en-US"/>
              <a:t>huge</a:t>
            </a:r>
            <a:r>
              <a:rPr lang="en-US"/>
              <a:t> map where each pixel is one bit</a:t>
            </a:r>
            <a:endParaRPr/>
          </a:p>
          <a:p>
            <a:pPr indent="-382268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Keyboard is a single 16-bit word map w/ code of current key</a:t>
            </a:r>
            <a:endParaRPr/>
          </a:p>
        </p:txBody>
      </p:sp>
      <p:sp>
        <p:nvSpPr>
          <p:cNvPr id="115" name="Google Shape;115;p1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6" name="Google Shape;116;p17"/>
          <p:cNvSpPr/>
          <p:nvPr/>
        </p:nvSpPr>
        <p:spPr>
          <a:xfrm>
            <a:off x="1746025" y="3357775"/>
            <a:ext cx="1809300" cy="2312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498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@KBD</a:t>
            </a:r>
            <a:endParaRPr b="0" i="0" sz="16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D=M</a:t>
            </a:r>
            <a:endParaRPr b="0" i="0" sz="16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@SCREEN</a:t>
            </a:r>
            <a:endParaRPr b="0" i="0" sz="16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 b="0" i="0" sz="1600" u="none" cap="none" strike="noStrik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357025" y="3122988"/>
            <a:ext cx="1389000" cy="6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b="0" i="0" lang="en-US" sz="23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7"/>
          <p:cNvSpPr/>
          <p:nvPr/>
        </p:nvSpPr>
        <p:spPr>
          <a:xfrm>
            <a:off x="4768749" y="3873850"/>
            <a:ext cx="3148500" cy="9156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D</a:t>
            </a: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contains code of current key (e.g. 67 for “C”)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9" name="Google Shape;119;p17"/>
          <p:cNvCxnSpPr>
            <a:stCxn id="118" idx="1"/>
          </p:cNvCxnSpPr>
          <p:nvPr/>
        </p:nvCxnSpPr>
        <p:spPr>
          <a:xfrm flipH="1">
            <a:off x="2195349" y="4331650"/>
            <a:ext cx="2573400" cy="6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99000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20" name="Google Shape;120;p17"/>
          <p:cNvSpPr/>
          <p:nvPr/>
        </p:nvSpPr>
        <p:spPr>
          <a:xfrm>
            <a:off x="4768749" y="4919338"/>
            <a:ext cx="3148500" cy="9156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First 16 bits of screen (top left) show binary for 67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1" name="Google Shape;121;p17"/>
          <p:cNvCxnSpPr>
            <a:stCxn id="120" idx="1"/>
          </p:cNvCxnSpPr>
          <p:nvPr/>
        </p:nvCxnSpPr>
        <p:spPr>
          <a:xfrm flipH="1">
            <a:off x="2224449" y="5377138"/>
            <a:ext cx="2544300" cy="6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990000"/>
            </a:solidFill>
            <a:prstDash val="solid"/>
            <a:round/>
            <a:headEnd len="sm" w="sm" type="none"/>
            <a:tailEnd len="med" w="med" type="stealth"/>
          </a:ln>
        </p:spPr>
      </p:cxnSp>
      <p:graphicFrame>
        <p:nvGraphicFramePr>
          <p:cNvPr id="122" name="Google Shape;122;p17"/>
          <p:cNvGraphicFramePr/>
          <p:nvPr/>
        </p:nvGraphicFramePr>
        <p:xfrm>
          <a:off x="2224450" y="6071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{C8664056-6029-4C23-9CC0-1B499EBEE302}</a:tableStyleId>
              </a:tblPr>
              <a:tblGrid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  <a:gridCol w="382900"/>
              </a:tblGrid>
              <a:tr h="283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</a:tr>
              <a:tr h="283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sz="500" u="none" cap="none" strike="noStrike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