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9601200" cy="7315200"/>
  <p:embeddedFontLst>
    <p:embeddedFont>
      <p:font typeface="Arial Narrow"/>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il44evKNkkAzLA5znBj/MKr4mA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707DFA-9D0A-4C70-B6A4-46E2DD98396F}">
  <a:tblStyle styleId="{F8707DFA-9D0A-4C70-B6A4-46E2DD9839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ArialNarrow-bold.fntdata"/><Relationship Id="rId10" Type="http://schemas.openxmlformats.org/officeDocument/2006/relationships/slide" Target="slides/slide5.xml"/><Relationship Id="rId54" Type="http://schemas.openxmlformats.org/officeDocument/2006/relationships/font" Target="fonts/ArialNarrow-regular.fntdata"/><Relationship Id="rId13" Type="http://schemas.openxmlformats.org/officeDocument/2006/relationships/slide" Target="slides/slide8.xml"/><Relationship Id="rId57" Type="http://schemas.openxmlformats.org/officeDocument/2006/relationships/font" Target="fonts/ArialNarrow-boldItalic.fntdata"/><Relationship Id="rId12" Type="http://schemas.openxmlformats.org/officeDocument/2006/relationships/slide" Target="slides/slide7.xml"/><Relationship Id="rId56" Type="http://schemas.openxmlformats.org/officeDocument/2006/relationships/font" Target="fonts/ArialNarrow-italic.fntdata"/><Relationship Id="rId15" Type="http://schemas.openxmlformats.org/officeDocument/2006/relationships/slide" Target="slides/slide10.xml"/><Relationship Id="rId59" Type="http://schemas.openxmlformats.org/officeDocument/2006/relationships/font" Target="fonts/OpenSans-bold.fntdata"/><Relationship Id="rId14" Type="http://schemas.openxmlformats.org/officeDocument/2006/relationships/slide" Target="slides/slide9.xml"/><Relationship Id="rId58" Type="http://schemas.openxmlformats.org/officeDocument/2006/relationships/font" Target="fonts/Open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4a0c26d6d_1_3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74a0c26d6d_1_32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23" name="Google Shape;123;g74a0c26d6d_1_326: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4a0c26d6d_1_35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74a0c26d6d_1_35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35" name="Google Shape;135;g74a0c26d6d_1_35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4a0c26d6d_1_33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74a0c26d6d_1_33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47" name="Google Shape;147;g74a0c26d6d_1_338: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2f38fa7e4_0_15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59" name="Google Shape;159;gd2f38fa7e4_0_15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4a0c26d6d_0_2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66" name="Google Shape;166;g74a0c26d6d_0_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41ae2d3bd_0_28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b41ae2d3bd_0_28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88" name="Google Shape;188;gb41ae2d3bd_0_28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4a0c26d6d_0_8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5" name="Google Shape;195;g74a0c26d6d_0_8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41ae2d3bd_0_31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b41ae2d3bd_0_31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9" name="Google Shape;219;gb41ae2d3bd_0_31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4a0c26d6d_0_13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74a0c26d6d_0_13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7" name="Google Shape;227;g74a0c26d6d_0_134: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74a0c26d6d_0_23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74a0c26d6d_0_23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6" name="Google Shape;256;g74a0c26d6d_0_238: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2f38fa7e4_0_12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8" name="Google Shape;58;gd2f38fa7e4_0_12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4a0c26d6d_0_25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74a0c26d6d_0_25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64" name="Google Shape;264;g74a0c26d6d_0_25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74a0c26d6d_0_25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74a0c26d6d_0_25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2" name="Google Shape;272;g74a0c26d6d_0_25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74a0c26d6d_0_30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74a0c26d6d_0_30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0" name="Google Shape;290;g74a0c26d6d_0_30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d2f38fa7e4_0_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8" name="Google Shape;298;gd2f38fa7e4_0_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2f38fa7e4_0_2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d2f38fa7e4_0_2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24" name="Google Shape;324;gd2f38fa7e4_0_25: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2f38fa7e4_0_6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d2f38fa7e4_0_6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33" name="Google Shape;333;gd2f38fa7e4_0_6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d2f38fa7e4_0_4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d2f38fa7e4_0_4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2" name="Google Shape;342;gd2f38fa7e4_0_4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d2f38fa7e4_0_16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9" name="Google Shape;349;gd2f38fa7e4_0_16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74a0c26d6d_0_45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74a0c26d6d_0_45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7" name="Google Shape;357;g74a0c26d6d_0_45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74a0c26d6d_0_50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74a0c26d6d_0_50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83" name="Google Shape;383;g74a0c26d6d_0_50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2f38fa7e4_0_14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65" name="Google Shape;65;gd2f38fa7e4_0_14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4a0c26d6d_0_37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74a0c26d6d_0_37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09" name="Google Shape;409;g74a0c26d6d_0_37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d2f38fa7e4_0_7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d2f38fa7e4_0_7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instruction and memory chips are separate (not on actual computer)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in: 16-bit address to load if load is selected</a:t>
            </a:r>
            <a:endParaRPr/>
          </a:p>
          <a:p>
            <a:pPr indent="0" lvl="0" marL="0" rtl="0" algn="l">
              <a:lnSpc>
                <a:spcPct val="100000"/>
              </a:lnSpc>
              <a:spcBef>
                <a:spcPts val="0"/>
              </a:spcBef>
              <a:spcAft>
                <a:spcPts val="0"/>
              </a:spcAft>
              <a:buClr>
                <a:schemeClr val="dk1"/>
              </a:buClr>
              <a:buSzPts val="1100"/>
              <a:buFont typeface="Arial"/>
              <a:buNone/>
            </a:pPr>
            <a:r>
              <a:rPr lang="en-US"/>
              <a:t>load: if 1, use in as the current address for the next cycle </a:t>
            </a:r>
            <a:endParaRPr/>
          </a:p>
          <a:p>
            <a:pPr indent="0" lvl="0" marL="0" rtl="0" algn="l">
              <a:lnSpc>
                <a:spcPct val="100000"/>
              </a:lnSpc>
              <a:spcBef>
                <a:spcPts val="0"/>
              </a:spcBef>
              <a:spcAft>
                <a:spcPts val="0"/>
              </a:spcAft>
              <a:buClr>
                <a:schemeClr val="dk1"/>
              </a:buClr>
              <a:buSzPts val="1100"/>
              <a:buFont typeface="Arial"/>
              <a:buNone/>
            </a:pPr>
            <a:r>
              <a:rPr lang="en-US"/>
              <a:t>inc: if 1, add 1 to the current address for the next cycle</a:t>
            </a:r>
            <a:endParaRPr/>
          </a:p>
          <a:p>
            <a:pPr indent="0" lvl="0" marL="0" rtl="0" algn="l">
              <a:lnSpc>
                <a:spcPct val="100000"/>
              </a:lnSpc>
              <a:spcBef>
                <a:spcPts val="0"/>
              </a:spcBef>
              <a:spcAft>
                <a:spcPts val="0"/>
              </a:spcAft>
              <a:buClr>
                <a:schemeClr val="dk1"/>
              </a:buClr>
              <a:buSzPts val="1100"/>
              <a:buFont typeface="Arial"/>
              <a:buNone/>
            </a:pPr>
            <a:r>
              <a:rPr lang="en-US"/>
              <a:t>reset: if 1, set the current address to 0 for the next cycle</a:t>
            </a:r>
            <a:endParaRPr/>
          </a:p>
          <a:p>
            <a:pPr indent="0" lvl="0" marL="0" rtl="0" algn="l">
              <a:lnSpc>
                <a:spcPct val="100000"/>
              </a:lnSpc>
              <a:spcBef>
                <a:spcPts val="0"/>
              </a:spcBef>
              <a:spcAft>
                <a:spcPts val="0"/>
              </a:spcAft>
              <a:buSzPts val="1400"/>
              <a:buNone/>
            </a:pPr>
            <a:r>
              <a:rPr lang="en-US"/>
              <a:t>out: address of instruction to execute next</a:t>
            </a:r>
            <a:endParaRPr/>
          </a:p>
        </p:txBody>
      </p:sp>
      <p:sp>
        <p:nvSpPr>
          <p:cNvPr id="424" name="Google Shape;424;gd2f38fa7e4_0_7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74a0c26d6d_0_38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74a0c26d6d_0_38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33" name="Google Shape;433;g74a0c26d6d_0_38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74a0c26d6d_0_39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74a0c26d6d_0_39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48" name="Google Shape;448;g74a0c26d6d_0_394: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41ae2d3bd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b41ae2d3bd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Family, value literally appears</a:t>
            </a:r>
            <a:endParaRPr/>
          </a:p>
          <a:p>
            <a:pPr indent="0" lvl="0" marL="0" rtl="0" algn="l">
              <a:lnSpc>
                <a:spcPct val="100000"/>
              </a:lnSpc>
              <a:spcBef>
                <a:spcPts val="0"/>
              </a:spcBef>
              <a:spcAft>
                <a:spcPts val="0"/>
              </a:spcAft>
              <a:buSzPts val="1400"/>
              <a:buNone/>
            </a:pPr>
            <a:r>
              <a:rPr lang="en-US"/>
              <a:t>Not important to know binary</a:t>
            </a:r>
            <a:endParaRPr/>
          </a:p>
        </p:txBody>
      </p:sp>
      <p:sp>
        <p:nvSpPr>
          <p:cNvPr id="458" name="Google Shape;458;gb41ae2d3bd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b41ae2d3bd_0_2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b41ae2d3bd_0_2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Exactly the same as writing @2, as far as binary code is concerned!</a:t>
            </a:r>
            <a:endParaRPr/>
          </a:p>
        </p:txBody>
      </p:sp>
      <p:sp>
        <p:nvSpPr>
          <p:cNvPr id="487" name="Google Shape;487;gb41ae2d3bd_0_28: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b41ae2d3bd_0_4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b41ae2d3bd_0_4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Also can create symbols in RAM (read book for more)</a:t>
            </a:r>
            <a:endParaRPr/>
          </a:p>
        </p:txBody>
      </p:sp>
      <p:sp>
        <p:nvSpPr>
          <p:cNvPr id="503" name="Google Shape;503;gb41ae2d3bd_0_4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74a0c26d6d_0_40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74a0c26d6d_0_40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23" name="Google Shape;523;g74a0c26d6d_0_40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b41ae2d3bd_0_6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b41ae2d3bd_0_6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35" name="Google Shape;535;gb41ae2d3bd_0_6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b41ae2d3bd_0_8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b41ae2d3bd_0_8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56" name="Google Shape;556;gb41ae2d3bd_0_8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27cf68e28_1_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2" name="Google Shape;72;gd27cf68e28_1_1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3" name="Google Shape;73;gd27cf68e28_1_1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b41ae2d3bd_0_9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b41ae2d3bd_0_9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71" name="Google Shape;571;gb41ae2d3bd_0_96: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b41ae2d3bd_0_11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b41ae2d3bd_0_11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86" name="Google Shape;586;gb41ae2d3bd_0_11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b41ae2d3bd_0_1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b41ae2d3bd_0_12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do math, store result</a:t>
            </a:r>
            <a:endParaRPr/>
          </a:p>
        </p:txBody>
      </p:sp>
      <p:sp>
        <p:nvSpPr>
          <p:cNvPr id="603" name="Google Shape;603;gb41ae2d3bd_0_126: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b41ae2d3bd_0_14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b41ae2d3bd_0_14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writing to memory at this address, affects RAM[2]</a:t>
            </a:r>
            <a:endParaRPr/>
          </a:p>
        </p:txBody>
      </p:sp>
      <p:sp>
        <p:nvSpPr>
          <p:cNvPr id="618" name="Google Shape;618;gb41ae2d3bd_0_14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b41ae2d3bd_0_16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b41ae2d3bd_0_16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loads EXAMPLE (0) into A, JGT says jump if greater than</a:t>
            </a:r>
            <a:endParaRPr/>
          </a:p>
        </p:txBody>
      </p:sp>
      <p:sp>
        <p:nvSpPr>
          <p:cNvPr id="646" name="Google Shape;646;gb41ae2d3bd_0_167: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b41ae2d3bd_0_21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b41ae2d3bd_0_21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680" name="Google Shape;680;gb41ae2d3bd_0_214: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d2f38fa7e4_0_12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d2f38fa7e4_0_12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4" name="Google Shape;704;gd2f38fa7e4_0_12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d27cf68e28_1_4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11" name="Google Shape;711;gd27cf68e28_1_4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74a0c26d6d_0_1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74a0c26d6d_0_1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19" name="Google Shape;719;g74a0c26d6d_0_1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2f38fa7e4_0_14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9" name="Google Shape;79;gd2f38fa7e4_0_14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27cf68e28_1_1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86" name="Google Shape;86;gd27cf68e28_1_1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7" name="Google Shape;87;gd27cf68e28_1_1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2f38fa7e4_0_15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4" name="Google Shape;94;gd2f38fa7e4_0_15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4a0c26d6d_1_29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74a0c26d6d_1_29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2" name="Google Shape;102;g74a0c26d6d_1_29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4a0c26d6d_1_31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74a0c26d6d_1_31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12" name="Google Shape;112;g74a0c26d6d_1_314: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80"/>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80"/>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0"/>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80"/>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80"/>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80"/>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a:t>
            </a:r>
            <a:r>
              <a:rPr b="0" i="0" lang="en-US" sz="3200" u="none" cap="none" strike="noStrike">
                <a:solidFill>
                  <a:schemeClr val="lt1"/>
                </a:solidFill>
                <a:latin typeface="Calibri"/>
                <a:ea typeface="Calibri"/>
                <a:cs typeface="Calibri"/>
                <a:sym typeface="Calibri"/>
              </a:rPr>
              <a:t>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8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28" name="Shape 28"/>
        <p:cNvGrpSpPr/>
        <p:nvPr/>
      </p:nvGrpSpPr>
      <p:grpSpPr>
        <a:xfrm>
          <a:off x="0" y="0"/>
          <a:ext cx="0" cy="0"/>
          <a:chOff x="0" y="0"/>
          <a:chExt cx="0" cy="0"/>
        </a:xfrm>
      </p:grpSpPr>
      <p:sp>
        <p:nvSpPr>
          <p:cNvPr id="29" name="Google Shape;29;p8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3"/>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8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83"/>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85"/>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35" name="Shape 35"/>
        <p:cNvGrpSpPr/>
        <p:nvPr/>
      </p:nvGrpSpPr>
      <p:grpSpPr>
        <a:xfrm>
          <a:off x="0" y="0"/>
          <a:ext cx="0" cy="0"/>
          <a:chOff x="0" y="0"/>
          <a:chExt cx="0" cy="0"/>
        </a:xfrm>
      </p:grpSpPr>
      <p:sp>
        <p:nvSpPr>
          <p:cNvPr id="36" name="Google Shape;36;p86"/>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6"/>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8" name="Google Shape;38;p86"/>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9" name="Google Shape;39;p86"/>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40" name="Google Shape;40;p86"/>
          <p:cNvSpPr txBox="1"/>
          <p:nvPr>
            <p:ph idx="1" type="body"/>
          </p:nvPr>
        </p:nvSpPr>
        <p:spPr>
          <a:xfrm>
            <a:off x="396875" y="1543855"/>
            <a:ext cx="8366125" cy="479027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1" name="Google Shape;41;p86"/>
          <p:cNvPicPr preferRelativeResize="0"/>
          <p:nvPr/>
        </p:nvPicPr>
        <p:blipFill rotWithShape="1">
          <a:blip r:embed="rId2">
            <a:alphaModFix/>
          </a:blip>
          <a:srcRect b="0" l="0" r="0" t="0"/>
          <a:stretch/>
        </p:blipFill>
        <p:spPr>
          <a:xfrm>
            <a:off x="266650" y="337100"/>
            <a:ext cx="3816475" cy="886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82"/>
          <p:cNvSpPr txBox="1"/>
          <p:nvPr>
            <p:ph type="title"/>
          </p:nvPr>
        </p:nvSpPr>
        <p:spPr>
          <a:xfrm>
            <a:off x="377540" y="423282"/>
            <a:ext cx="8388900" cy="7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Font typeface="Calibri"/>
              <a:buNone/>
              <a:defRPr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2"/>
          <p:cNvSpPr txBox="1"/>
          <p:nvPr>
            <p:ph idx="1" type="body"/>
          </p:nvPr>
        </p:nvSpPr>
        <p:spPr>
          <a:xfrm>
            <a:off x="45720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 name="Google Shape;45;p82"/>
          <p:cNvSpPr txBox="1"/>
          <p:nvPr>
            <p:ph idx="2" type="body"/>
          </p:nvPr>
        </p:nvSpPr>
        <p:spPr>
          <a:xfrm>
            <a:off x="470916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6" name="Google Shape;46;p82"/>
          <p:cNvSpPr txBox="1"/>
          <p:nvPr>
            <p:ph idx="12" type="sldNum"/>
          </p:nvPr>
        </p:nvSpPr>
        <p:spPr>
          <a:xfrm>
            <a:off x="8534400" y="6492875"/>
            <a:ext cx="609600" cy="365125"/>
          </a:xfrm>
          <a:prstGeom prst="rect">
            <a:avLst/>
          </a:prstGeom>
          <a:noFill/>
          <a:ln>
            <a:noFill/>
          </a:ln>
        </p:spPr>
        <p:txBody>
          <a:bodyPr anchorCtr="0" anchor="ctr" bIns="0" lIns="0" spcFirstLastPara="1" rIns="0" wrap="square" tIns="0">
            <a:noAutofit/>
          </a:bodyPr>
          <a:lstStyle>
            <a:lvl1pPr indent="0" lvl="0"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9525" rtl="0" algn="ctr">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7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Noto Sans Symbols"/>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79"/>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79"/>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79"/>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79"/>
          <p:cNvSpPr txBox="1"/>
          <p:nvPr/>
        </p:nvSpPr>
        <p:spPr>
          <a:xfrm>
            <a:off x="7601450" y="27425"/>
            <a:ext cx="1542600" cy="169200"/>
          </a:xfrm>
          <a:prstGeom prst="rect">
            <a:avLst/>
          </a:prstGeom>
          <a:noFill/>
          <a:ln>
            <a:noFill/>
          </a:ln>
        </p:spPr>
        <p:txBody>
          <a:bodyPr anchorCtr="0" anchor="ctr" bIns="0" lIns="91425" spcFirstLastPara="1" rIns="91425"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a:t>
            </a:r>
            <a:r>
              <a:rPr b="0" i="0" lang="en-US" sz="1100" u="none" cap="none" strike="noStrike">
                <a:solidFill>
                  <a:schemeClr val="lt1"/>
                </a:solidFill>
                <a:latin typeface="Calibri"/>
                <a:ea typeface="Calibri"/>
                <a:cs typeface="Calibri"/>
                <a:sym typeface="Calibri"/>
              </a:rPr>
              <a:t> 2021</a:t>
            </a:r>
            <a:endParaRPr b="0" i="0" sz="1100" u="none" cap="none" strike="noStrike">
              <a:solidFill>
                <a:schemeClr val="lt1"/>
              </a:solidFill>
              <a:latin typeface="Calibri"/>
              <a:ea typeface="Calibri"/>
              <a:cs typeface="Calibri"/>
              <a:sym typeface="Calibri"/>
            </a:endParaRPr>
          </a:p>
        </p:txBody>
      </p:sp>
      <p:sp>
        <p:nvSpPr>
          <p:cNvPr id="16" name="Google Shape;16;p79"/>
          <p:cNvSpPr txBox="1"/>
          <p:nvPr/>
        </p:nvSpPr>
        <p:spPr>
          <a:xfrm>
            <a:off x="2886136" y="27424"/>
            <a:ext cx="3387600" cy="169277"/>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L07: Machine Languages &amp; Annotation</a:t>
            </a:r>
            <a:endParaRPr b="0" i="0" sz="11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us.edstem.org" TargetMode="External"/><Relationship Id="rId4" Type="http://schemas.openxmlformats.org/officeDocument/2006/relationships/image" Target="../media/image14.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p>
            <a:pPr indent="-119063" lvl="0" marL="119063" rtl="0" algn="l">
              <a:lnSpc>
                <a:spcPct val="80000"/>
              </a:lnSpc>
              <a:spcBef>
                <a:spcPts val="0"/>
              </a:spcBef>
              <a:spcAft>
                <a:spcPts val="0"/>
              </a:spcAft>
              <a:buSzPts val="1400"/>
              <a:buNone/>
            </a:pPr>
            <a:r>
              <a:rPr lang="en-US"/>
              <a:t>Machine Languages &amp; Annotation</a:t>
            </a:r>
            <a:endParaRPr/>
          </a:p>
        </p:txBody>
      </p:sp>
      <p:sp>
        <p:nvSpPr>
          <p:cNvPr id="55" name="Google Shape;55;p1"/>
          <p:cNvSpPr txBox="1"/>
          <p:nvPr>
            <p:ph idx="1" type="subTitle"/>
          </p:nvPr>
        </p:nvSpPr>
        <p:spPr>
          <a:xfrm>
            <a:off x="685800" y="5374529"/>
            <a:ext cx="7772400" cy="59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t>Annotation Strategies, Machine Language Considerations, Hack Assembly Language &amp; Project 4 Tools Practice</a:t>
            </a:r>
            <a:endParaRPr sz="2400"/>
          </a:p>
          <a:p>
            <a:pPr indent="0" lvl="0" marL="0" rtl="0" algn="l">
              <a:lnSpc>
                <a:spcPct val="100000"/>
              </a:lnSpc>
              <a:spcBef>
                <a:spcPts val="0"/>
              </a:spcBef>
              <a:spcAft>
                <a:spcPts val="0"/>
              </a:spcAft>
              <a:buSzPts val="1440"/>
              <a:buNone/>
            </a:pPr>
            <a:r>
              <a:t/>
            </a:r>
            <a:endParaRPr sz="1200"/>
          </a:p>
          <a:p>
            <a:pPr indent="0" lvl="0" marL="0" rtl="0" algn="l">
              <a:lnSpc>
                <a:spcPct val="100000"/>
              </a:lnSpc>
              <a:spcBef>
                <a:spcPts val="0"/>
              </a:spcBef>
              <a:spcAft>
                <a:spcPts val="0"/>
              </a:spcAft>
              <a:buSzPts val="1440"/>
              <a:buNone/>
            </a:pPr>
            <a:r>
              <a:rPr i="1" lang="en-US" sz="1200">
                <a:solidFill>
                  <a:srgbClr val="666666"/>
                </a:solidFill>
              </a:rPr>
              <a:t>Significant material adapted from www.nand2tetris.org. © Noam Nisan and Shimon Schocken.</a:t>
            </a:r>
            <a:endParaRPr i="1"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74a0c26d6d_1_326"/>
          <p:cNvSpPr txBox="1"/>
          <p:nvPr/>
        </p:nvSpPr>
        <p:spPr>
          <a:xfrm>
            <a:off x="357025" y="3125775"/>
            <a:ext cx="3920700" cy="3322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560"/>
              </a:spcBef>
              <a:spcAft>
                <a:spcPts val="0"/>
              </a:spcAft>
              <a:buClr>
                <a:schemeClr val="hlink"/>
              </a:buClr>
              <a:buSzPts val="2400"/>
              <a:buFont typeface="Noto Sans Symbols"/>
              <a:buChar char="❖"/>
            </a:pPr>
            <a:r>
              <a:rPr b="1" i="0" lang="en-US" sz="2400" u="none" cap="none" strike="noStrike">
                <a:solidFill>
                  <a:schemeClr val="dk1"/>
                </a:solidFill>
                <a:latin typeface="Calibri"/>
                <a:ea typeface="Calibri"/>
                <a:cs typeface="Calibri"/>
                <a:sym typeface="Calibri"/>
              </a:rPr>
              <a:t>HOW</a:t>
            </a:r>
            <a:endParaRPr b="1" i="0" sz="24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rgbClr val="085631"/>
              </a:buClr>
              <a:buSzPts val="1800"/>
              <a:buFont typeface="Noto Sans Symbols"/>
              <a:buChar char="▪"/>
            </a:pPr>
            <a:r>
              <a:rPr b="0" i="0" lang="en-US" sz="1800" u="none" cap="none" strike="noStrike">
                <a:solidFill>
                  <a:srgbClr val="085631"/>
                </a:solidFill>
                <a:highlight>
                  <a:srgbClr val="FFFF00"/>
                </a:highlight>
                <a:latin typeface="Calibri"/>
                <a:ea typeface="Calibri"/>
                <a:cs typeface="Calibri"/>
                <a:sym typeface="Calibri"/>
              </a:rPr>
              <a:t>Highlighting</a:t>
            </a:r>
            <a:r>
              <a:rPr b="0" i="0" lang="en-US" sz="1800" u="none" cap="none" strike="noStrike">
                <a:solidFill>
                  <a:srgbClr val="085631"/>
                </a:solidFill>
                <a:latin typeface="Calibri"/>
                <a:ea typeface="Calibri"/>
                <a:cs typeface="Calibri"/>
                <a:sym typeface="Calibri"/>
              </a:rPr>
              <a:t>, </a:t>
            </a:r>
            <a:r>
              <a:rPr b="0" i="0" lang="en-US" sz="1800" u="sng" cap="none" strike="noStrike">
                <a:solidFill>
                  <a:srgbClr val="085631"/>
                </a:solidFill>
                <a:latin typeface="Calibri"/>
                <a:ea typeface="Calibri"/>
                <a:cs typeface="Calibri"/>
                <a:sym typeface="Calibri"/>
              </a:rPr>
              <a:t>underlining</a:t>
            </a:r>
            <a:r>
              <a:rPr b="0" i="0" lang="en-US" sz="1800" u="none" cap="none" strike="noStrike">
                <a:solidFill>
                  <a:srgbClr val="085631"/>
                </a:solidFill>
                <a:latin typeface="Calibri"/>
                <a:ea typeface="Calibri"/>
                <a:cs typeface="Calibri"/>
                <a:sym typeface="Calibri"/>
              </a:rPr>
              <a:t> or using [brackets] to note key points or ideas</a:t>
            </a:r>
            <a:endParaRPr b="0" i="0" sz="1800" u="none" cap="none" strike="noStrike">
              <a:solidFill>
                <a:srgbClr val="085631"/>
              </a:solidFill>
              <a:latin typeface="Calibri"/>
              <a:ea typeface="Calibri"/>
              <a:cs typeface="Calibri"/>
              <a:sym typeface="Calibri"/>
            </a:endParaRPr>
          </a:p>
          <a:p>
            <a:pPr indent="-342900" lvl="1" marL="914400" marR="0" rtl="0" algn="l">
              <a:lnSpc>
                <a:spcPct val="100000"/>
              </a:lnSpc>
              <a:spcBef>
                <a:spcPts val="0"/>
              </a:spcBef>
              <a:spcAft>
                <a:spcPts val="0"/>
              </a:spcAft>
              <a:buClr>
                <a:srgbClr val="0B5394"/>
              </a:buClr>
              <a:buSzPts val="1800"/>
              <a:buFont typeface="Noto Sans Symbols"/>
              <a:buChar char="▪"/>
            </a:pPr>
            <a:r>
              <a:rPr b="0" i="0" lang="en-US" sz="1800" u="none" cap="none" strike="noStrike">
                <a:solidFill>
                  <a:srgbClr val="0B5394"/>
                </a:solidFill>
                <a:latin typeface="Calibri"/>
                <a:ea typeface="Calibri"/>
                <a:cs typeface="Calibri"/>
                <a:sym typeface="Calibri"/>
              </a:rPr>
              <a:t>Circling unfamiliar words or confusing parts of the text</a:t>
            </a:r>
            <a:endParaRPr b="0" i="0" sz="1800" u="none" cap="none" strike="noStrike">
              <a:solidFill>
                <a:srgbClr val="0B5394"/>
              </a:solidFill>
              <a:latin typeface="Calibri"/>
              <a:ea typeface="Calibri"/>
              <a:cs typeface="Calibri"/>
              <a:sym typeface="Calibri"/>
            </a:endParaRPr>
          </a:p>
          <a:p>
            <a:pPr indent="0" lvl="0" marL="914400" marR="0" rtl="0" algn="l">
              <a:lnSpc>
                <a:spcPct val="100000"/>
              </a:lnSpc>
              <a:spcBef>
                <a:spcPts val="48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6" name="Google Shape;126;g74a0c26d6d_1_32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Annotating Your Texts</a:t>
            </a:r>
            <a:endParaRPr/>
          </a:p>
        </p:txBody>
      </p:sp>
      <p:sp>
        <p:nvSpPr>
          <p:cNvPr id="127" name="Google Shape;127;g74a0c26d6d_1_326"/>
          <p:cNvSpPr txBox="1"/>
          <p:nvPr>
            <p:ph idx="1" type="body"/>
          </p:nvPr>
        </p:nvSpPr>
        <p:spPr>
          <a:xfrm>
            <a:off x="357025" y="1362075"/>
            <a:ext cx="4114800" cy="1763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Char char="❖"/>
            </a:pPr>
            <a:r>
              <a:rPr b="1" lang="en-US" sz="2400"/>
              <a:t>WHAT</a:t>
            </a:r>
            <a:br>
              <a:rPr b="1" lang="en-US" sz="2400"/>
            </a:br>
            <a:r>
              <a:rPr lang="en-US" sz="1800"/>
              <a:t>Intentionality of interacting with a text to enhance the reader's understanding of, recall of, and reaction to the text</a:t>
            </a:r>
            <a:endParaRPr sz="1800">
              <a:solidFill>
                <a:srgbClr val="F1C232"/>
              </a:solidFill>
            </a:endParaRPr>
          </a:p>
        </p:txBody>
      </p:sp>
      <p:sp>
        <p:nvSpPr>
          <p:cNvPr id="128" name="Google Shape;128;g74a0c26d6d_1_32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29" name="Google Shape;129;g74a0c26d6d_1_326"/>
          <p:cNvPicPr preferRelativeResize="0"/>
          <p:nvPr/>
        </p:nvPicPr>
        <p:blipFill rotWithShape="1">
          <a:blip r:embed="rId3">
            <a:alphaModFix/>
          </a:blip>
          <a:srcRect b="0" l="0" r="0" t="0"/>
          <a:stretch/>
        </p:blipFill>
        <p:spPr>
          <a:xfrm>
            <a:off x="4648225" y="2608140"/>
            <a:ext cx="4114800" cy="2308860"/>
          </a:xfrm>
          <a:prstGeom prst="rect">
            <a:avLst/>
          </a:prstGeom>
          <a:noFill/>
          <a:ln>
            <a:noFill/>
          </a:ln>
        </p:spPr>
      </p:pic>
      <p:sp>
        <p:nvSpPr>
          <p:cNvPr id="130" name="Google Shape;130;g74a0c26d6d_1_326"/>
          <p:cNvSpPr/>
          <p:nvPr/>
        </p:nvSpPr>
        <p:spPr>
          <a:xfrm>
            <a:off x="1061025" y="4489275"/>
            <a:ext cx="3079500" cy="595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74a0c26d6d_1_326"/>
          <p:cNvSpPr/>
          <p:nvPr/>
        </p:nvSpPr>
        <p:spPr>
          <a:xfrm>
            <a:off x="4528875" y="900125"/>
            <a:ext cx="3965328" cy="2225610"/>
          </a:xfrm>
          <a:prstGeom prst="irregularSeal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WHY DO WE CARE?!</a:t>
            </a:r>
            <a:endParaRPr b="1"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74a0c26d6d_1_350"/>
          <p:cNvSpPr txBox="1"/>
          <p:nvPr/>
        </p:nvSpPr>
        <p:spPr>
          <a:xfrm>
            <a:off x="357025" y="3125775"/>
            <a:ext cx="3920700" cy="3322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560"/>
              </a:spcBef>
              <a:spcAft>
                <a:spcPts val="0"/>
              </a:spcAft>
              <a:buClr>
                <a:schemeClr val="hlink"/>
              </a:buClr>
              <a:buSzPts val="2400"/>
              <a:buFont typeface="Noto Sans Symbols"/>
              <a:buChar char="❖"/>
            </a:pPr>
            <a:r>
              <a:rPr b="1" i="0" lang="en-US" sz="2400" u="none" cap="none" strike="noStrike">
                <a:solidFill>
                  <a:schemeClr val="dk1"/>
                </a:solidFill>
                <a:latin typeface="Calibri"/>
                <a:ea typeface="Calibri"/>
                <a:cs typeface="Calibri"/>
                <a:sym typeface="Calibri"/>
              </a:rPr>
              <a:t>HOW</a:t>
            </a:r>
            <a:endParaRPr b="1" i="0" sz="24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rgbClr val="085631"/>
              </a:buClr>
              <a:buSzPts val="1800"/>
              <a:buFont typeface="Noto Sans Symbols"/>
              <a:buChar char="▪"/>
            </a:pPr>
            <a:r>
              <a:rPr b="0" i="0" lang="en-US" sz="1800" u="none" cap="none" strike="noStrike">
                <a:solidFill>
                  <a:srgbClr val="085631"/>
                </a:solidFill>
                <a:highlight>
                  <a:srgbClr val="FFFF00"/>
                </a:highlight>
                <a:latin typeface="Calibri"/>
                <a:ea typeface="Calibri"/>
                <a:cs typeface="Calibri"/>
                <a:sym typeface="Calibri"/>
              </a:rPr>
              <a:t>Highlighting</a:t>
            </a:r>
            <a:r>
              <a:rPr b="0" i="0" lang="en-US" sz="1800" u="none" cap="none" strike="noStrike">
                <a:solidFill>
                  <a:srgbClr val="085631"/>
                </a:solidFill>
                <a:latin typeface="Calibri"/>
                <a:ea typeface="Calibri"/>
                <a:cs typeface="Calibri"/>
                <a:sym typeface="Calibri"/>
              </a:rPr>
              <a:t>, </a:t>
            </a:r>
            <a:r>
              <a:rPr b="0" i="0" lang="en-US" sz="1800" u="sng" cap="none" strike="noStrike">
                <a:solidFill>
                  <a:srgbClr val="085631"/>
                </a:solidFill>
                <a:latin typeface="Calibri"/>
                <a:ea typeface="Calibri"/>
                <a:cs typeface="Calibri"/>
                <a:sym typeface="Calibri"/>
              </a:rPr>
              <a:t>underlining</a:t>
            </a:r>
            <a:r>
              <a:rPr b="0" i="0" lang="en-US" sz="1800" u="none" cap="none" strike="noStrike">
                <a:solidFill>
                  <a:srgbClr val="085631"/>
                </a:solidFill>
                <a:latin typeface="Calibri"/>
                <a:ea typeface="Calibri"/>
                <a:cs typeface="Calibri"/>
                <a:sym typeface="Calibri"/>
              </a:rPr>
              <a:t> or using [brackets] to note key points or ideas</a:t>
            </a:r>
            <a:endParaRPr b="0" i="0" sz="1800" u="none" cap="none" strike="noStrike">
              <a:solidFill>
                <a:srgbClr val="085631"/>
              </a:solidFill>
              <a:latin typeface="Calibri"/>
              <a:ea typeface="Calibri"/>
              <a:cs typeface="Calibri"/>
              <a:sym typeface="Calibri"/>
            </a:endParaRPr>
          </a:p>
          <a:p>
            <a:pPr indent="-342900" lvl="1" marL="914400" marR="0" rtl="0" algn="l">
              <a:lnSpc>
                <a:spcPct val="100000"/>
              </a:lnSpc>
              <a:spcBef>
                <a:spcPts val="0"/>
              </a:spcBef>
              <a:spcAft>
                <a:spcPts val="0"/>
              </a:spcAft>
              <a:buClr>
                <a:srgbClr val="0B5394"/>
              </a:buClr>
              <a:buSzPts val="1800"/>
              <a:buFont typeface="Noto Sans Symbols"/>
              <a:buChar char="▪"/>
            </a:pPr>
            <a:r>
              <a:rPr b="0" i="0" lang="en-US" sz="1800" u="none" cap="none" strike="noStrike">
                <a:solidFill>
                  <a:srgbClr val="0B5394"/>
                </a:solidFill>
                <a:latin typeface="Calibri"/>
                <a:ea typeface="Calibri"/>
                <a:cs typeface="Calibri"/>
                <a:sym typeface="Calibri"/>
              </a:rPr>
              <a:t>Circling unfamiliar words or confusing parts of the text</a:t>
            </a:r>
            <a:endParaRPr b="0" i="0" sz="1800" u="none" cap="none" strike="noStrike">
              <a:solidFill>
                <a:srgbClr val="0B5394"/>
              </a:solidFill>
              <a:latin typeface="Calibri"/>
              <a:ea typeface="Calibri"/>
              <a:cs typeface="Calibri"/>
              <a:sym typeface="Calibri"/>
            </a:endParaRPr>
          </a:p>
          <a:p>
            <a:pPr indent="-342900" lvl="1" marL="914400" marR="0" rtl="0" algn="l">
              <a:lnSpc>
                <a:spcPct val="100000"/>
              </a:lnSpc>
              <a:spcBef>
                <a:spcPts val="0"/>
              </a:spcBef>
              <a:spcAft>
                <a:spcPts val="0"/>
              </a:spcAft>
              <a:buClr>
                <a:srgbClr val="4B2A85"/>
              </a:buClr>
              <a:buSzPts val="1800"/>
              <a:buFont typeface="Noto Sans Symbols"/>
              <a:buChar char="▪"/>
            </a:pPr>
            <a:r>
              <a:rPr b="0" i="1" lang="en-US" sz="1800" u="none" cap="none" strike="noStrike">
                <a:solidFill>
                  <a:srgbClr val="4B2A85"/>
                </a:solidFill>
                <a:latin typeface="Calibri"/>
                <a:ea typeface="Calibri"/>
                <a:cs typeface="Calibri"/>
                <a:sym typeface="Calibri"/>
              </a:rPr>
              <a:t>Paraphrasing or summarizing passages/chapters/sections</a:t>
            </a:r>
            <a:endParaRPr b="0" i="1" sz="1800" u="none" cap="none" strike="noStrike">
              <a:solidFill>
                <a:srgbClr val="4B2A85"/>
              </a:solidFill>
              <a:latin typeface="Calibri"/>
              <a:ea typeface="Calibri"/>
              <a:cs typeface="Calibri"/>
              <a:sym typeface="Calibri"/>
            </a:endParaRPr>
          </a:p>
          <a:p>
            <a:pPr indent="0" lvl="0" marL="914400" marR="0" rtl="0" algn="l">
              <a:lnSpc>
                <a:spcPct val="100000"/>
              </a:lnSpc>
              <a:spcBef>
                <a:spcPts val="48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8" name="Google Shape;138;g74a0c26d6d_1_35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Annotating Your Texts</a:t>
            </a:r>
            <a:endParaRPr/>
          </a:p>
        </p:txBody>
      </p:sp>
      <p:sp>
        <p:nvSpPr>
          <p:cNvPr id="139" name="Google Shape;139;g74a0c26d6d_1_350"/>
          <p:cNvSpPr txBox="1"/>
          <p:nvPr>
            <p:ph idx="1" type="body"/>
          </p:nvPr>
        </p:nvSpPr>
        <p:spPr>
          <a:xfrm>
            <a:off x="357025" y="1362075"/>
            <a:ext cx="4114800" cy="1763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Char char="❖"/>
            </a:pPr>
            <a:r>
              <a:rPr b="1" lang="en-US" sz="2400"/>
              <a:t>WHAT</a:t>
            </a:r>
            <a:br>
              <a:rPr b="1" lang="en-US" sz="2400"/>
            </a:br>
            <a:r>
              <a:rPr lang="en-US" sz="1800"/>
              <a:t>Intentionality of interacting with a text to enhance the reader's understanding of, recall of, and reaction to the text</a:t>
            </a:r>
            <a:endParaRPr sz="1800">
              <a:solidFill>
                <a:srgbClr val="F1C232"/>
              </a:solidFill>
            </a:endParaRPr>
          </a:p>
        </p:txBody>
      </p:sp>
      <p:sp>
        <p:nvSpPr>
          <p:cNvPr id="140" name="Google Shape;140;g74a0c26d6d_1_35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41" name="Google Shape;141;g74a0c26d6d_1_350"/>
          <p:cNvPicPr preferRelativeResize="0"/>
          <p:nvPr/>
        </p:nvPicPr>
        <p:blipFill rotWithShape="1">
          <a:blip r:embed="rId3">
            <a:alphaModFix/>
          </a:blip>
          <a:srcRect b="0" l="0" r="0" t="0"/>
          <a:stretch/>
        </p:blipFill>
        <p:spPr>
          <a:xfrm>
            <a:off x="4648225" y="2608140"/>
            <a:ext cx="4114800" cy="2308860"/>
          </a:xfrm>
          <a:prstGeom prst="rect">
            <a:avLst/>
          </a:prstGeom>
          <a:noFill/>
          <a:ln>
            <a:noFill/>
          </a:ln>
        </p:spPr>
      </p:pic>
      <p:sp>
        <p:nvSpPr>
          <p:cNvPr id="142" name="Google Shape;142;g74a0c26d6d_1_350"/>
          <p:cNvSpPr/>
          <p:nvPr/>
        </p:nvSpPr>
        <p:spPr>
          <a:xfrm>
            <a:off x="1061025" y="4489275"/>
            <a:ext cx="3079500" cy="595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74a0c26d6d_1_350"/>
          <p:cNvSpPr/>
          <p:nvPr/>
        </p:nvSpPr>
        <p:spPr>
          <a:xfrm>
            <a:off x="4528875" y="900125"/>
            <a:ext cx="3965328" cy="2225610"/>
          </a:xfrm>
          <a:prstGeom prst="irregularSeal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WHY DO WE CARE?!</a:t>
            </a:r>
            <a:endParaRPr b="1"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74a0c26d6d_1_338"/>
          <p:cNvSpPr txBox="1"/>
          <p:nvPr/>
        </p:nvSpPr>
        <p:spPr>
          <a:xfrm>
            <a:off x="357025" y="3125775"/>
            <a:ext cx="3920700" cy="3322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560"/>
              </a:spcBef>
              <a:spcAft>
                <a:spcPts val="0"/>
              </a:spcAft>
              <a:buClr>
                <a:schemeClr val="hlink"/>
              </a:buClr>
              <a:buSzPts val="2400"/>
              <a:buFont typeface="Noto Sans Symbols"/>
              <a:buChar char="❖"/>
            </a:pPr>
            <a:r>
              <a:rPr b="1" i="0" lang="en-US" sz="2400" u="none" cap="none" strike="noStrike">
                <a:solidFill>
                  <a:schemeClr val="dk1"/>
                </a:solidFill>
                <a:latin typeface="Calibri"/>
                <a:ea typeface="Calibri"/>
                <a:cs typeface="Calibri"/>
                <a:sym typeface="Calibri"/>
              </a:rPr>
              <a:t>HOW</a:t>
            </a:r>
            <a:endParaRPr b="1" i="0" sz="24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rgbClr val="085631"/>
              </a:buClr>
              <a:buSzPts val="1800"/>
              <a:buFont typeface="Noto Sans Symbols"/>
              <a:buChar char="▪"/>
            </a:pPr>
            <a:r>
              <a:rPr b="0" i="0" lang="en-US" sz="1800" u="none" cap="none" strike="noStrike">
                <a:solidFill>
                  <a:srgbClr val="085631"/>
                </a:solidFill>
                <a:highlight>
                  <a:srgbClr val="FFFF00"/>
                </a:highlight>
                <a:latin typeface="Calibri"/>
                <a:ea typeface="Calibri"/>
                <a:cs typeface="Calibri"/>
                <a:sym typeface="Calibri"/>
              </a:rPr>
              <a:t>Highlighting</a:t>
            </a:r>
            <a:r>
              <a:rPr b="0" i="0" lang="en-US" sz="1800" u="none" cap="none" strike="noStrike">
                <a:solidFill>
                  <a:srgbClr val="085631"/>
                </a:solidFill>
                <a:latin typeface="Calibri"/>
                <a:ea typeface="Calibri"/>
                <a:cs typeface="Calibri"/>
                <a:sym typeface="Calibri"/>
              </a:rPr>
              <a:t>, </a:t>
            </a:r>
            <a:r>
              <a:rPr b="0" i="0" lang="en-US" sz="1800" u="sng" cap="none" strike="noStrike">
                <a:solidFill>
                  <a:srgbClr val="085631"/>
                </a:solidFill>
                <a:latin typeface="Calibri"/>
                <a:ea typeface="Calibri"/>
                <a:cs typeface="Calibri"/>
                <a:sym typeface="Calibri"/>
              </a:rPr>
              <a:t>underlining</a:t>
            </a:r>
            <a:r>
              <a:rPr b="0" i="0" lang="en-US" sz="1800" u="none" cap="none" strike="noStrike">
                <a:solidFill>
                  <a:srgbClr val="085631"/>
                </a:solidFill>
                <a:latin typeface="Calibri"/>
                <a:ea typeface="Calibri"/>
                <a:cs typeface="Calibri"/>
                <a:sym typeface="Calibri"/>
              </a:rPr>
              <a:t> or using [brackets] to note key points or ideas</a:t>
            </a:r>
            <a:endParaRPr b="0" i="0" sz="1800" u="none" cap="none" strike="noStrike">
              <a:solidFill>
                <a:srgbClr val="085631"/>
              </a:solidFill>
              <a:latin typeface="Calibri"/>
              <a:ea typeface="Calibri"/>
              <a:cs typeface="Calibri"/>
              <a:sym typeface="Calibri"/>
            </a:endParaRPr>
          </a:p>
          <a:p>
            <a:pPr indent="-342900" lvl="1" marL="914400" marR="0" rtl="0" algn="l">
              <a:lnSpc>
                <a:spcPct val="100000"/>
              </a:lnSpc>
              <a:spcBef>
                <a:spcPts val="0"/>
              </a:spcBef>
              <a:spcAft>
                <a:spcPts val="0"/>
              </a:spcAft>
              <a:buClr>
                <a:srgbClr val="0B5394"/>
              </a:buClr>
              <a:buSzPts val="1800"/>
              <a:buFont typeface="Noto Sans Symbols"/>
              <a:buChar char="▪"/>
            </a:pPr>
            <a:r>
              <a:rPr b="0" i="0" lang="en-US" sz="1800" u="none" cap="none" strike="noStrike">
                <a:solidFill>
                  <a:srgbClr val="0B5394"/>
                </a:solidFill>
                <a:latin typeface="Calibri"/>
                <a:ea typeface="Calibri"/>
                <a:cs typeface="Calibri"/>
                <a:sym typeface="Calibri"/>
              </a:rPr>
              <a:t>Circling unfamiliar words or confusing parts of the text</a:t>
            </a:r>
            <a:endParaRPr b="0" i="0" sz="1800" u="none" cap="none" strike="noStrike">
              <a:solidFill>
                <a:srgbClr val="0B5394"/>
              </a:solidFill>
              <a:latin typeface="Calibri"/>
              <a:ea typeface="Calibri"/>
              <a:cs typeface="Calibri"/>
              <a:sym typeface="Calibri"/>
            </a:endParaRPr>
          </a:p>
          <a:p>
            <a:pPr indent="-342900" lvl="1" marL="914400" marR="0" rtl="0" algn="l">
              <a:lnSpc>
                <a:spcPct val="100000"/>
              </a:lnSpc>
              <a:spcBef>
                <a:spcPts val="0"/>
              </a:spcBef>
              <a:spcAft>
                <a:spcPts val="0"/>
              </a:spcAft>
              <a:buClr>
                <a:srgbClr val="4B2A85"/>
              </a:buClr>
              <a:buSzPts val="1800"/>
              <a:buFont typeface="Noto Sans Symbols"/>
              <a:buChar char="▪"/>
            </a:pPr>
            <a:r>
              <a:rPr b="0" i="1" lang="en-US" sz="1800" u="none" cap="none" strike="noStrike">
                <a:solidFill>
                  <a:srgbClr val="4B2A85"/>
                </a:solidFill>
                <a:latin typeface="Calibri"/>
                <a:ea typeface="Calibri"/>
                <a:cs typeface="Calibri"/>
                <a:sym typeface="Calibri"/>
              </a:rPr>
              <a:t>Paraphrasing or summarizing passages or chapters</a:t>
            </a:r>
            <a:endParaRPr b="0" i="1" sz="1800" u="none" cap="none" strike="noStrike">
              <a:solidFill>
                <a:srgbClr val="4B2A85"/>
              </a:solidFill>
              <a:latin typeface="Calibri"/>
              <a:ea typeface="Calibri"/>
              <a:cs typeface="Calibri"/>
              <a:sym typeface="Calibri"/>
            </a:endParaRPr>
          </a:p>
          <a:p>
            <a:pPr indent="-342900" lvl="1" marL="914400" marR="0" rtl="0" algn="l">
              <a:lnSpc>
                <a:spcPct val="100000"/>
              </a:lnSpc>
              <a:spcBef>
                <a:spcPts val="0"/>
              </a:spcBef>
              <a:spcAft>
                <a:spcPts val="0"/>
              </a:spcAft>
              <a:buClr>
                <a:srgbClr val="F1C232"/>
              </a:buClr>
              <a:buSzPts val="1800"/>
              <a:buFont typeface="Noto Sans Symbols"/>
              <a:buChar char="▪"/>
            </a:pPr>
            <a:r>
              <a:rPr b="0" i="0" lang="en-US" sz="1800" u="none" cap="none" strike="noStrike">
                <a:solidFill>
                  <a:srgbClr val="F1C232"/>
                </a:solidFill>
                <a:latin typeface="Calibri"/>
                <a:ea typeface="Calibri"/>
                <a:cs typeface="Calibri"/>
                <a:sym typeface="Calibri"/>
              </a:rPr>
              <a:t>Commenting or reacting to the text </a:t>
            </a:r>
            <a:endParaRPr b="0" i="0" sz="1400" u="none" cap="none" strike="noStrike">
              <a:solidFill>
                <a:srgbClr val="000000"/>
              </a:solidFill>
              <a:latin typeface="Calibri"/>
              <a:ea typeface="Calibri"/>
              <a:cs typeface="Calibri"/>
              <a:sym typeface="Calibri"/>
            </a:endParaRPr>
          </a:p>
        </p:txBody>
      </p:sp>
      <p:sp>
        <p:nvSpPr>
          <p:cNvPr id="150" name="Google Shape;150;g74a0c26d6d_1_33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Annotating Your Texts</a:t>
            </a:r>
            <a:endParaRPr/>
          </a:p>
        </p:txBody>
      </p:sp>
      <p:sp>
        <p:nvSpPr>
          <p:cNvPr id="151" name="Google Shape;151;g74a0c26d6d_1_338"/>
          <p:cNvSpPr txBox="1"/>
          <p:nvPr>
            <p:ph idx="1" type="body"/>
          </p:nvPr>
        </p:nvSpPr>
        <p:spPr>
          <a:xfrm>
            <a:off x="357025" y="1362075"/>
            <a:ext cx="4114800" cy="1763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Char char="❖"/>
            </a:pPr>
            <a:r>
              <a:rPr b="1" lang="en-US" sz="2400"/>
              <a:t>WHAT</a:t>
            </a:r>
            <a:br>
              <a:rPr b="1" lang="en-US" sz="2400"/>
            </a:br>
            <a:r>
              <a:rPr lang="en-US" sz="1800"/>
              <a:t>Intentionality of interacting with a text to enhance the reader's understanding of, recall of, and reaction to the text</a:t>
            </a:r>
            <a:endParaRPr sz="1800">
              <a:solidFill>
                <a:srgbClr val="F1C232"/>
              </a:solidFill>
            </a:endParaRPr>
          </a:p>
        </p:txBody>
      </p:sp>
      <p:sp>
        <p:nvSpPr>
          <p:cNvPr id="152" name="Google Shape;152;g74a0c26d6d_1_33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53" name="Google Shape;153;g74a0c26d6d_1_338"/>
          <p:cNvPicPr preferRelativeResize="0"/>
          <p:nvPr/>
        </p:nvPicPr>
        <p:blipFill rotWithShape="1">
          <a:blip r:embed="rId3">
            <a:alphaModFix/>
          </a:blip>
          <a:srcRect b="0" l="0" r="0" t="0"/>
          <a:stretch/>
        </p:blipFill>
        <p:spPr>
          <a:xfrm>
            <a:off x="4648225" y="2608140"/>
            <a:ext cx="4114800" cy="2308860"/>
          </a:xfrm>
          <a:prstGeom prst="rect">
            <a:avLst/>
          </a:prstGeom>
          <a:noFill/>
          <a:ln>
            <a:noFill/>
          </a:ln>
        </p:spPr>
      </p:pic>
      <p:sp>
        <p:nvSpPr>
          <p:cNvPr id="154" name="Google Shape;154;g74a0c26d6d_1_338"/>
          <p:cNvSpPr/>
          <p:nvPr/>
        </p:nvSpPr>
        <p:spPr>
          <a:xfrm>
            <a:off x="1061025" y="4489275"/>
            <a:ext cx="3079500" cy="595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 id="155" name="Google Shape;155;g74a0c26d6d_1_338" title="exploding head"/>
          <p:cNvPicPr preferRelativeResize="0"/>
          <p:nvPr/>
        </p:nvPicPr>
        <p:blipFill rotWithShape="1">
          <a:blip r:embed="rId4">
            <a:alphaModFix/>
          </a:blip>
          <a:srcRect b="0" l="0" r="0" t="0"/>
          <a:stretch/>
        </p:blipFill>
        <p:spPr>
          <a:xfrm>
            <a:off x="2231910" y="5850250"/>
            <a:ext cx="365045" cy="365100"/>
          </a:xfrm>
          <a:prstGeom prst="rect">
            <a:avLst/>
          </a:prstGeom>
          <a:noFill/>
          <a:ln>
            <a:noFill/>
          </a:ln>
          <a:effectLst>
            <a:reflection blurRad="0" dir="5400000" dist="38100" endA="0" endPos="30000" fadeDir="5400012" kx="0" rotWithShape="0" algn="bl" stPos="0" sy="-100000" ky="0"/>
          </a:effectLst>
        </p:spPr>
      </p:pic>
      <p:sp>
        <p:nvSpPr>
          <p:cNvPr id="156" name="Google Shape;156;g74a0c26d6d_1_338"/>
          <p:cNvSpPr/>
          <p:nvPr/>
        </p:nvSpPr>
        <p:spPr>
          <a:xfrm>
            <a:off x="4528875" y="900125"/>
            <a:ext cx="3965328" cy="2225610"/>
          </a:xfrm>
          <a:prstGeom prst="irregularSeal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WHY DO WE CARE?!</a:t>
            </a:r>
            <a:endParaRPr b="1"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d2f38fa7e4_0_15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62" name="Google Shape;162;gd2f38fa7e4_0_158"/>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Check-In Survey</a:t>
            </a:r>
            <a:br>
              <a:rPr lang="en-US">
                <a:solidFill>
                  <a:srgbClr val="000000"/>
                </a:solidFill>
              </a:rPr>
            </a:b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24-Hour Time Audit Debrief</a:t>
            </a:r>
            <a:endParaRPr>
              <a:solidFill>
                <a:srgbClr val="000000"/>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Annotation Strategies</a:t>
            </a:r>
            <a:endParaRPr>
              <a:solidFill>
                <a:srgbClr val="000000"/>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Reading Review and Q&amp;A</a:t>
            </a:r>
            <a:endParaRPr b="1">
              <a:solidFill>
                <a:srgbClr val="4B2A85"/>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Hack Assembly Language</a:t>
            </a:r>
            <a:endParaRPr>
              <a:solidFill>
                <a:srgbClr val="000000"/>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163" name="Google Shape;163;gd2f38fa7e4_0_15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74a0c26d6d_0_26"/>
          <p:cNvSpPr/>
          <p:nvPr/>
        </p:nvSpPr>
        <p:spPr>
          <a:xfrm>
            <a:off x="2298745" y="1405475"/>
            <a:ext cx="4530000" cy="43164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169" name="Google Shape;169;g74a0c26d6d_0_26"/>
          <p:cNvSpPr/>
          <p:nvPr/>
        </p:nvSpPr>
        <p:spPr>
          <a:xfrm>
            <a:off x="2472875" y="2078725"/>
            <a:ext cx="16494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170" name="Google Shape;170;g74a0c26d6d_0_2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Revisiting: The Von Neumann Architecture</a:t>
            </a:r>
            <a:endParaRPr/>
          </a:p>
        </p:txBody>
      </p:sp>
      <p:sp>
        <p:nvSpPr>
          <p:cNvPr id="171" name="Google Shape;171;g74a0c26d6d_0_2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2" name="Google Shape;172;g74a0c26d6d_0_26"/>
          <p:cNvSpPr txBox="1"/>
          <p:nvPr>
            <p:ph idx="1" type="body"/>
          </p:nvPr>
        </p:nvSpPr>
        <p:spPr>
          <a:xfrm>
            <a:off x="469675" y="6095050"/>
            <a:ext cx="8366100" cy="5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20"/>
              </a:spcBef>
              <a:spcAft>
                <a:spcPts val="0"/>
              </a:spcAft>
              <a:buSzPts val="1560"/>
              <a:buNone/>
            </a:pPr>
            <a:r>
              <a:rPr lang="en-US" sz="2000"/>
              <a:t>(This picture will get more detailed as we go!)</a:t>
            </a:r>
            <a:endParaRPr sz="2000"/>
          </a:p>
          <a:p>
            <a:pPr indent="0" lvl="0" marL="0" rtl="0" algn="l">
              <a:lnSpc>
                <a:spcPct val="100000"/>
              </a:lnSpc>
              <a:spcBef>
                <a:spcPts val="520"/>
              </a:spcBef>
              <a:spcAft>
                <a:spcPts val="0"/>
              </a:spcAft>
              <a:buSzPts val="1560"/>
              <a:buNone/>
            </a:pPr>
            <a:r>
              <a:t/>
            </a:r>
            <a:endParaRPr/>
          </a:p>
        </p:txBody>
      </p:sp>
      <p:sp>
        <p:nvSpPr>
          <p:cNvPr id="173" name="Google Shape;173;g74a0c26d6d_0_26"/>
          <p:cNvSpPr/>
          <p:nvPr/>
        </p:nvSpPr>
        <p:spPr>
          <a:xfrm>
            <a:off x="35702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INPUT</a:t>
            </a:r>
            <a:endParaRPr b="1" i="0" sz="1400" u="none" cap="none" strike="noStrike">
              <a:solidFill>
                <a:srgbClr val="000000"/>
              </a:solidFill>
              <a:latin typeface="Calibri"/>
              <a:ea typeface="Calibri"/>
              <a:cs typeface="Calibri"/>
              <a:sym typeface="Calibri"/>
            </a:endParaRPr>
          </a:p>
        </p:txBody>
      </p:sp>
      <p:sp>
        <p:nvSpPr>
          <p:cNvPr id="174" name="Google Shape;174;g74a0c26d6d_0_26"/>
          <p:cNvSpPr/>
          <p:nvPr/>
        </p:nvSpPr>
        <p:spPr>
          <a:xfrm>
            <a:off x="4555800" y="2078725"/>
            <a:ext cx="20913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175" name="Google Shape;175;g74a0c26d6d_0_26"/>
          <p:cNvSpPr/>
          <p:nvPr/>
        </p:nvSpPr>
        <p:spPr>
          <a:xfrm>
            <a:off x="4732750" y="4685879"/>
            <a:ext cx="17886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176" name="Google Shape;176;g74a0c26d6d_0_26"/>
          <p:cNvSpPr/>
          <p:nvPr/>
        </p:nvSpPr>
        <p:spPr>
          <a:xfrm>
            <a:off x="4732750" y="5104054"/>
            <a:ext cx="17886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177" name="Google Shape;177;g74a0c26d6d_0_26"/>
          <p:cNvSpPr/>
          <p:nvPr/>
        </p:nvSpPr>
        <p:spPr>
          <a:xfrm>
            <a:off x="772617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OUTPUT</a:t>
            </a:r>
            <a:endParaRPr b="1" i="0" sz="1400" u="none" cap="none" strike="noStrike">
              <a:solidFill>
                <a:srgbClr val="000000"/>
              </a:solidFill>
              <a:latin typeface="Calibri"/>
              <a:ea typeface="Calibri"/>
              <a:cs typeface="Calibri"/>
              <a:sym typeface="Calibri"/>
            </a:endParaRPr>
          </a:p>
        </p:txBody>
      </p:sp>
      <p:sp>
        <p:nvSpPr>
          <p:cNvPr id="178" name="Google Shape;178;g74a0c26d6d_0_26"/>
          <p:cNvSpPr/>
          <p:nvPr/>
        </p:nvSpPr>
        <p:spPr>
          <a:xfrm>
            <a:off x="1421550" y="3406975"/>
            <a:ext cx="1014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74a0c26d6d_0_26"/>
          <p:cNvSpPr/>
          <p:nvPr/>
        </p:nvSpPr>
        <p:spPr>
          <a:xfrm>
            <a:off x="6828750" y="3406975"/>
            <a:ext cx="1014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74a0c26d6d_0_26"/>
          <p:cNvSpPr/>
          <p:nvPr/>
        </p:nvSpPr>
        <p:spPr>
          <a:xfrm rot="10800000">
            <a:off x="3982800" y="3664275"/>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74a0c26d6d_0_26"/>
          <p:cNvSpPr/>
          <p:nvPr/>
        </p:nvSpPr>
        <p:spPr>
          <a:xfrm>
            <a:off x="4122275" y="3189600"/>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g74a0c26d6d_0_26"/>
          <p:cNvPicPr preferRelativeResize="0"/>
          <p:nvPr/>
        </p:nvPicPr>
        <p:blipFill rotWithShape="1">
          <a:blip r:embed="rId3">
            <a:alphaModFix/>
          </a:blip>
          <a:srcRect b="0" l="0" r="0" t="0"/>
          <a:stretch/>
        </p:blipFill>
        <p:spPr>
          <a:xfrm>
            <a:off x="4777033" y="2736190"/>
            <a:ext cx="1648825" cy="1820347"/>
          </a:xfrm>
          <a:prstGeom prst="rect">
            <a:avLst/>
          </a:prstGeom>
          <a:noFill/>
          <a:ln>
            <a:noFill/>
          </a:ln>
        </p:spPr>
      </p:pic>
      <p:sp>
        <p:nvSpPr>
          <p:cNvPr id="183" name="Google Shape;183;g74a0c26d6d_0_26"/>
          <p:cNvSpPr/>
          <p:nvPr/>
        </p:nvSpPr>
        <p:spPr>
          <a:xfrm>
            <a:off x="2576150" y="2736199"/>
            <a:ext cx="1405800" cy="1233600"/>
          </a:xfrm>
          <a:prstGeom prst="rect">
            <a:avLst/>
          </a:prstGeom>
          <a:solidFill>
            <a:srgbClr val="CFE2F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PROGRAM</a:t>
            </a:r>
            <a:endParaRPr b="1" i="0" sz="1400" u="none" cap="none" strike="noStrike">
              <a:solidFill>
                <a:srgbClr val="000000"/>
              </a:solidFill>
              <a:latin typeface="Calibri"/>
              <a:ea typeface="Calibri"/>
              <a:cs typeface="Calibri"/>
              <a:sym typeface="Calibri"/>
            </a:endParaRPr>
          </a:p>
        </p:txBody>
      </p:sp>
      <p:sp>
        <p:nvSpPr>
          <p:cNvPr id="184" name="Google Shape;184;g74a0c26d6d_0_26"/>
          <p:cNvSpPr/>
          <p:nvPr/>
        </p:nvSpPr>
        <p:spPr>
          <a:xfrm>
            <a:off x="2594675" y="4094499"/>
            <a:ext cx="1405800" cy="1326000"/>
          </a:xfrm>
          <a:prstGeom prst="rect">
            <a:avLst/>
          </a:prstGeom>
          <a:solidFill>
            <a:srgbClr val="D9EAD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DATA</a:t>
            </a:r>
            <a:endParaRPr b="1"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b41ae2d3bd_0_28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Machine Code</a:t>
            </a:r>
            <a:endParaRPr/>
          </a:p>
        </p:txBody>
      </p:sp>
      <p:sp>
        <p:nvSpPr>
          <p:cNvPr id="191" name="Google Shape;191;gb41ae2d3bd_0_281"/>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Instructions are stored in memory, so they have to be able to be encoded in binary</a:t>
            </a:r>
            <a:endParaRPr/>
          </a:p>
          <a:p>
            <a:pPr indent="0" lvl="0" marL="4572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When we refer to </a:t>
            </a:r>
            <a:r>
              <a:rPr b="1" lang="en-US"/>
              <a:t>machine code</a:t>
            </a:r>
            <a:r>
              <a:rPr lang="en-US"/>
              <a:t> we typically are talking about this binary representation of code</a:t>
            </a:r>
            <a:endParaRPr/>
          </a:p>
          <a:p>
            <a:pPr indent="0" lvl="0" marL="4572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Each instruction ends up being a sequence of 1s and 0s, our computer/hardware specification is what gives meaning to each part of this sequence</a:t>
            </a:r>
            <a:endParaRPr/>
          </a:p>
          <a:p>
            <a:pPr indent="-382269" lvl="1" marL="914400" rtl="0" algn="l">
              <a:lnSpc>
                <a:spcPct val="100000"/>
              </a:lnSpc>
              <a:spcBef>
                <a:spcPts val="0"/>
              </a:spcBef>
              <a:spcAft>
                <a:spcPts val="0"/>
              </a:spcAft>
              <a:buSzPts val="2420"/>
              <a:buChar char="○"/>
            </a:pPr>
            <a:r>
              <a:rPr lang="en-US"/>
              <a:t>Is this an add or subtract instruction, what are the inputs, etc.</a:t>
            </a:r>
            <a:endParaRPr/>
          </a:p>
          <a:p>
            <a:pPr indent="-382269" lvl="1" marL="914400" rtl="0" algn="l">
              <a:lnSpc>
                <a:spcPct val="100000"/>
              </a:lnSpc>
              <a:spcBef>
                <a:spcPts val="0"/>
              </a:spcBef>
              <a:spcAft>
                <a:spcPts val="0"/>
              </a:spcAft>
              <a:buSzPts val="2420"/>
              <a:buChar char="○"/>
            </a:pPr>
            <a:r>
              <a:rPr lang="en-US"/>
              <a:t>More on this later!</a:t>
            </a:r>
            <a:endParaRPr/>
          </a:p>
        </p:txBody>
      </p:sp>
      <p:sp>
        <p:nvSpPr>
          <p:cNvPr id="192" name="Google Shape;192;gb41ae2d3bd_0_28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74a0c26d6d_0_87"/>
          <p:cNvSpPr/>
          <p:nvPr/>
        </p:nvSpPr>
        <p:spPr>
          <a:xfrm>
            <a:off x="1822651" y="1415200"/>
            <a:ext cx="5482200" cy="43164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198" name="Google Shape;198;g74a0c26d6d_0_87"/>
          <p:cNvSpPr/>
          <p:nvPr/>
        </p:nvSpPr>
        <p:spPr>
          <a:xfrm>
            <a:off x="2030975" y="2078725"/>
            <a:ext cx="25575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199" name="Google Shape;199;g74a0c26d6d_0_8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Storing the Program</a:t>
            </a:r>
            <a:endParaRPr/>
          </a:p>
        </p:txBody>
      </p:sp>
      <p:sp>
        <p:nvSpPr>
          <p:cNvPr id="200" name="Google Shape;200;g74a0c26d6d_0_8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01" name="Google Shape;201;g74a0c26d6d_0_87"/>
          <p:cNvSpPr txBox="1"/>
          <p:nvPr>
            <p:ph idx="1" type="body"/>
          </p:nvPr>
        </p:nvSpPr>
        <p:spPr>
          <a:xfrm>
            <a:off x="469675" y="6095050"/>
            <a:ext cx="8366100" cy="5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20"/>
              </a:spcBef>
              <a:spcAft>
                <a:spcPts val="0"/>
              </a:spcAft>
              <a:buSzPts val="1560"/>
              <a:buNone/>
            </a:pPr>
            <a:r>
              <a:rPr lang="en-US" sz="2000"/>
              <a:t>(This picture will get more detailed as we go!)</a:t>
            </a:r>
            <a:endParaRPr sz="2000"/>
          </a:p>
          <a:p>
            <a:pPr indent="0" lvl="0" marL="0" rtl="0" algn="l">
              <a:lnSpc>
                <a:spcPct val="100000"/>
              </a:lnSpc>
              <a:spcBef>
                <a:spcPts val="520"/>
              </a:spcBef>
              <a:spcAft>
                <a:spcPts val="0"/>
              </a:spcAft>
              <a:buSzPts val="1560"/>
              <a:buNone/>
            </a:pPr>
            <a:r>
              <a:t/>
            </a:r>
            <a:endParaRPr/>
          </a:p>
        </p:txBody>
      </p:sp>
      <p:sp>
        <p:nvSpPr>
          <p:cNvPr id="202" name="Google Shape;202;g74a0c26d6d_0_87"/>
          <p:cNvSpPr/>
          <p:nvPr/>
        </p:nvSpPr>
        <p:spPr>
          <a:xfrm>
            <a:off x="35702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INPUT</a:t>
            </a:r>
            <a:endParaRPr b="1" i="0" sz="1400" u="none" cap="none" strike="noStrike">
              <a:solidFill>
                <a:srgbClr val="000000"/>
              </a:solidFill>
              <a:latin typeface="Calibri"/>
              <a:ea typeface="Calibri"/>
              <a:cs typeface="Calibri"/>
              <a:sym typeface="Calibri"/>
            </a:endParaRPr>
          </a:p>
        </p:txBody>
      </p:sp>
      <p:sp>
        <p:nvSpPr>
          <p:cNvPr id="203" name="Google Shape;203;g74a0c26d6d_0_87"/>
          <p:cNvSpPr/>
          <p:nvPr/>
        </p:nvSpPr>
        <p:spPr>
          <a:xfrm>
            <a:off x="5022075" y="2078725"/>
            <a:ext cx="2091300" cy="348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204" name="Google Shape;204;g74a0c26d6d_0_87"/>
          <p:cNvSpPr/>
          <p:nvPr/>
        </p:nvSpPr>
        <p:spPr>
          <a:xfrm>
            <a:off x="5199025" y="4685879"/>
            <a:ext cx="17886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205" name="Google Shape;205;g74a0c26d6d_0_87"/>
          <p:cNvSpPr/>
          <p:nvPr/>
        </p:nvSpPr>
        <p:spPr>
          <a:xfrm>
            <a:off x="5199025" y="5104054"/>
            <a:ext cx="17886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206" name="Google Shape;206;g74a0c26d6d_0_87"/>
          <p:cNvSpPr/>
          <p:nvPr/>
        </p:nvSpPr>
        <p:spPr>
          <a:xfrm>
            <a:off x="772617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OUTPUT</a:t>
            </a:r>
            <a:endParaRPr b="1" i="0" sz="1400" u="none" cap="none" strike="noStrike">
              <a:solidFill>
                <a:srgbClr val="000000"/>
              </a:solidFill>
              <a:latin typeface="Calibri"/>
              <a:ea typeface="Calibri"/>
              <a:cs typeface="Calibri"/>
              <a:sym typeface="Calibri"/>
            </a:endParaRPr>
          </a:p>
        </p:txBody>
      </p:sp>
      <p:sp>
        <p:nvSpPr>
          <p:cNvPr id="207" name="Google Shape;207;g74a0c26d6d_0_87"/>
          <p:cNvSpPr/>
          <p:nvPr/>
        </p:nvSpPr>
        <p:spPr>
          <a:xfrm>
            <a:off x="1421550" y="3406975"/>
            <a:ext cx="453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74a0c26d6d_0_87"/>
          <p:cNvSpPr/>
          <p:nvPr/>
        </p:nvSpPr>
        <p:spPr>
          <a:xfrm>
            <a:off x="7304850" y="3406975"/>
            <a:ext cx="538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74a0c26d6d_0_87"/>
          <p:cNvSpPr/>
          <p:nvPr/>
        </p:nvSpPr>
        <p:spPr>
          <a:xfrm rot="10800000">
            <a:off x="4449075" y="3664275"/>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74a0c26d6d_0_87"/>
          <p:cNvSpPr/>
          <p:nvPr/>
        </p:nvSpPr>
        <p:spPr>
          <a:xfrm>
            <a:off x="4588550" y="3189600"/>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g74a0c26d6d_0_87"/>
          <p:cNvPicPr preferRelativeResize="0"/>
          <p:nvPr/>
        </p:nvPicPr>
        <p:blipFill rotWithShape="1">
          <a:blip r:embed="rId3">
            <a:alphaModFix/>
          </a:blip>
          <a:srcRect b="0" l="0" r="0" t="0"/>
          <a:stretch/>
        </p:blipFill>
        <p:spPr>
          <a:xfrm>
            <a:off x="5243308" y="2736190"/>
            <a:ext cx="1648825" cy="1820347"/>
          </a:xfrm>
          <a:prstGeom prst="rect">
            <a:avLst/>
          </a:prstGeom>
          <a:noFill/>
          <a:ln>
            <a:noFill/>
          </a:ln>
        </p:spPr>
      </p:pic>
      <p:sp>
        <p:nvSpPr>
          <p:cNvPr id="212" name="Google Shape;212;g74a0c26d6d_0_87"/>
          <p:cNvSpPr/>
          <p:nvPr/>
        </p:nvSpPr>
        <p:spPr>
          <a:xfrm>
            <a:off x="2467225" y="2736200"/>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0101110011100110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1011000101010100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3D85C6"/>
                </a:solidFill>
                <a:latin typeface="Calibri"/>
                <a:ea typeface="Calibri"/>
                <a:cs typeface="Calibri"/>
                <a:sym typeface="Calibri"/>
              </a:rPr>
              <a:t>Instructions</a:t>
            </a:r>
            <a:endParaRPr b="0" i="0" sz="1200" u="none" cap="none" strike="noStrike">
              <a:solidFill>
                <a:srgbClr val="3D85C6"/>
              </a:solidFill>
              <a:latin typeface="Calibri"/>
              <a:ea typeface="Calibri"/>
              <a:cs typeface="Calibri"/>
              <a:sym typeface="Calibri"/>
            </a:endParaRPr>
          </a:p>
        </p:txBody>
      </p:sp>
      <p:sp>
        <p:nvSpPr>
          <p:cNvPr id="213" name="Google Shape;213;g74a0c26d6d_0_87"/>
          <p:cNvSpPr/>
          <p:nvPr/>
        </p:nvSpPr>
        <p:spPr>
          <a:xfrm>
            <a:off x="2467225" y="4062200"/>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1100101010010101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1100100101100111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0011001010101011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6AA84F"/>
                </a:solidFill>
                <a:latin typeface="Calibri"/>
                <a:ea typeface="Calibri"/>
                <a:cs typeface="Calibri"/>
                <a:sym typeface="Calibri"/>
              </a:rPr>
              <a:t>Data</a:t>
            </a:r>
            <a:endParaRPr b="0" i="0" sz="1200" u="none" cap="none" strike="noStrike">
              <a:solidFill>
                <a:srgbClr val="6AA84F"/>
              </a:solidFill>
              <a:latin typeface="Calibri"/>
              <a:ea typeface="Calibri"/>
              <a:cs typeface="Calibri"/>
              <a:sym typeface="Calibri"/>
            </a:endParaRPr>
          </a:p>
        </p:txBody>
      </p:sp>
      <p:sp>
        <p:nvSpPr>
          <p:cNvPr id="214" name="Google Shape;214;g74a0c26d6d_0_87"/>
          <p:cNvSpPr/>
          <p:nvPr/>
        </p:nvSpPr>
        <p:spPr>
          <a:xfrm>
            <a:off x="2030975" y="2736200"/>
            <a:ext cx="436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2</a:t>
            </a:r>
            <a:endParaRPr b="0" i="0" sz="1400" u="none" cap="none" strike="noStrike">
              <a:solidFill>
                <a:srgbClr val="000000"/>
              </a:solidFill>
              <a:latin typeface="Consolas"/>
              <a:ea typeface="Consolas"/>
              <a:cs typeface="Consolas"/>
              <a:sym typeface="Consolas"/>
            </a:endParaRPr>
          </a:p>
        </p:txBody>
      </p:sp>
      <p:sp>
        <p:nvSpPr>
          <p:cNvPr id="215" name="Google Shape;215;g74a0c26d6d_0_87"/>
          <p:cNvSpPr/>
          <p:nvPr/>
        </p:nvSpPr>
        <p:spPr>
          <a:xfrm>
            <a:off x="2030975" y="4062200"/>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n+2</a:t>
            </a:r>
            <a:endParaRPr b="0" i="0" sz="1400" u="none" cap="none" strike="noStrike">
              <a:solidFill>
                <a:srgbClr val="000000"/>
              </a:solidFill>
              <a:latin typeface="Consolas"/>
              <a:ea typeface="Consolas"/>
              <a:cs typeface="Consolas"/>
              <a:sym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b41ae2d3bd_0_31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Assembly Languages</a:t>
            </a:r>
            <a:endParaRPr/>
          </a:p>
        </p:txBody>
      </p:sp>
      <p:sp>
        <p:nvSpPr>
          <p:cNvPr id="222" name="Google Shape;222;gb41ae2d3bd_0_311"/>
          <p:cNvSpPr txBox="1"/>
          <p:nvPr>
            <p:ph idx="1" type="body"/>
          </p:nvPr>
        </p:nvSpPr>
        <p:spPr>
          <a:xfrm>
            <a:off x="396875" y="1197675"/>
            <a:ext cx="8366100" cy="51363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Writing code as a bunch of 1s and 0s seems tedious and error prone right?</a:t>
            </a:r>
            <a:endParaRPr/>
          </a:p>
          <a:p>
            <a:pPr indent="0" lvl="0" marL="4572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Assembly languages are a more human readable format of the binary instructions your CPU runs</a:t>
            </a:r>
            <a:endParaRPr/>
          </a:p>
          <a:p>
            <a:pPr indent="-382269" lvl="1" marL="914400" rtl="0" algn="l">
              <a:lnSpc>
                <a:spcPct val="100000"/>
              </a:lnSpc>
              <a:spcBef>
                <a:spcPts val="0"/>
              </a:spcBef>
              <a:spcAft>
                <a:spcPts val="0"/>
              </a:spcAft>
              <a:buSzPts val="2420"/>
              <a:buChar char="○"/>
            </a:pPr>
            <a:r>
              <a:rPr lang="en-US"/>
              <a:t>Developed to help humans write programs!</a:t>
            </a:r>
            <a:endParaRPr/>
          </a:p>
          <a:p>
            <a:pPr indent="0" lvl="0" marL="9144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Each human-readable assembly instruction has a corresponding binary machine code instruction</a:t>
            </a:r>
            <a:endParaRPr/>
          </a:p>
          <a:p>
            <a:pPr indent="-382268" lvl="1" marL="914400" rtl="0" algn="l">
              <a:lnSpc>
                <a:spcPct val="100000"/>
              </a:lnSpc>
              <a:spcBef>
                <a:spcPts val="520"/>
              </a:spcBef>
              <a:spcAft>
                <a:spcPts val="0"/>
              </a:spcAft>
              <a:buSzPts val="2420"/>
              <a:buFont typeface="Courier New"/>
              <a:buChar char="○"/>
            </a:pPr>
            <a:r>
              <a:rPr lang="en-US">
                <a:latin typeface="Courier New"/>
                <a:ea typeface="Courier New"/>
                <a:cs typeface="Courier New"/>
                <a:sym typeface="Courier New"/>
              </a:rPr>
              <a:t>addq reg1, reg2 == 1011000101010100</a:t>
            </a:r>
            <a:endParaRPr>
              <a:latin typeface="Courier New"/>
              <a:ea typeface="Courier New"/>
              <a:cs typeface="Courier New"/>
              <a:sym typeface="Courier New"/>
            </a:endParaRPr>
          </a:p>
          <a:p>
            <a:pPr indent="0" lvl="0" marL="4572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Often assembly is used as an intermediary between a high level language (e.g. Java) and machine code</a:t>
            </a:r>
            <a:endParaRPr/>
          </a:p>
        </p:txBody>
      </p:sp>
      <p:sp>
        <p:nvSpPr>
          <p:cNvPr id="223" name="Google Shape;223;gb41ae2d3bd_0_31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74a0c26d6d_0_13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Producing Machine Code</a:t>
            </a:r>
            <a:endParaRPr/>
          </a:p>
        </p:txBody>
      </p:sp>
      <p:sp>
        <p:nvSpPr>
          <p:cNvPr id="230" name="Google Shape;230;g74a0c26d6d_0_13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231" name="Google Shape;231;g74a0c26d6d_0_134"/>
          <p:cNvGrpSpPr/>
          <p:nvPr/>
        </p:nvGrpSpPr>
        <p:grpSpPr>
          <a:xfrm>
            <a:off x="6446600" y="2659638"/>
            <a:ext cx="2406300" cy="2292900"/>
            <a:chOff x="6262025" y="2282550"/>
            <a:chExt cx="2406300" cy="2292900"/>
          </a:xfrm>
        </p:grpSpPr>
        <p:sp>
          <p:nvSpPr>
            <p:cNvPr id="232" name="Google Shape;232;g74a0c26d6d_0_134"/>
            <p:cNvSpPr/>
            <p:nvPr/>
          </p:nvSpPr>
          <p:spPr>
            <a:xfrm>
              <a:off x="6262025" y="2282550"/>
              <a:ext cx="2406300" cy="2292900"/>
            </a:xfrm>
            <a:prstGeom prst="rect">
              <a:avLst/>
            </a:prstGeom>
            <a:solidFill>
              <a:srgbClr val="FFFFFF"/>
            </a:solidFill>
            <a:ln cap="flat" cmpd="sng" w="38100">
              <a:solidFill>
                <a:srgbClr val="666666"/>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t/>
              </a:r>
              <a:endParaRPr b="1" i="0" sz="1200" u="none" cap="none" strike="noStrike">
                <a:solidFill>
                  <a:srgbClr val="000000"/>
                </a:solidFill>
                <a:latin typeface="Calibri"/>
                <a:ea typeface="Calibri"/>
                <a:cs typeface="Calibri"/>
                <a:sym typeface="Calibri"/>
              </a:endParaRPr>
            </a:p>
          </p:txBody>
        </p:sp>
        <p:sp>
          <p:nvSpPr>
            <p:cNvPr id="233" name="Google Shape;233;g74a0c26d6d_0_134"/>
            <p:cNvSpPr/>
            <p:nvPr/>
          </p:nvSpPr>
          <p:spPr>
            <a:xfrm>
              <a:off x="6354525" y="2379775"/>
              <a:ext cx="1008600" cy="21129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a:t>
              </a:r>
              <a:endParaRPr b="1" i="0" sz="2000" u="none" cap="none" strike="noStrike">
                <a:solidFill>
                  <a:srgbClr val="000000"/>
                </a:solidFill>
                <a:latin typeface="Calibri"/>
                <a:ea typeface="Calibri"/>
                <a:cs typeface="Calibri"/>
                <a:sym typeface="Calibri"/>
              </a:endParaRPr>
            </a:p>
          </p:txBody>
        </p:sp>
        <p:sp>
          <p:nvSpPr>
            <p:cNvPr id="234" name="Google Shape;234;g74a0c26d6d_0_134"/>
            <p:cNvSpPr/>
            <p:nvPr/>
          </p:nvSpPr>
          <p:spPr>
            <a:xfrm>
              <a:off x="7613073" y="2379775"/>
              <a:ext cx="949800" cy="21129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235" name="Google Shape;235;g74a0c26d6d_0_134"/>
            <p:cNvSpPr/>
            <p:nvPr/>
          </p:nvSpPr>
          <p:spPr>
            <a:xfrm>
              <a:off x="7686973" y="3966250"/>
              <a:ext cx="817800" cy="1938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50000"/>
                </a:lnSpc>
                <a:spcBef>
                  <a:spcPts val="0"/>
                </a:spcBef>
                <a:spcAft>
                  <a:spcPts val="0"/>
                </a:spcAft>
                <a:buClr>
                  <a:srgbClr val="000000"/>
                </a:buClr>
                <a:buSzPts val="1400"/>
                <a:buFont typeface="Arial"/>
                <a:buNone/>
              </a:pPr>
              <a:r>
                <a:rPr b="1" i="0" lang="en-US" sz="800" u="none" cap="none" strike="noStrike">
                  <a:solidFill>
                    <a:srgbClr val="000000"/>
                  </a:solidFill>
                  <a:latin typeface="Calibri"/>
                  <a:ea typeface="Calibri"/>
                  <a:cs typeface="Calibri"/>
                  <a:sym typeface="Calibri"/>
                </a:rPr>
                <a:t>REGISTERS</a:t>
              </a:r>
              <a:endParaRPr b="1" i="0" sz="800" u="none" cap="none" strike="noStrike">
                <a:solidFill>
                  <a:srgbClr val="000000"/>
                </a:solidFill>
                <a:latin typeface="Calibri"/>
                <a:ea typeface="Calibri"/>
                <a:cs typeface="Calibri"/>
                <a:sym typeface="Calibri"/>
              </a:endParaRPr>
            </a:p>
          </p:txBody>
        </p:sp>
        <p:sp>
          <p:nvSpPr>
            <p:cNvPr id="236" name="Google Shape;236;g74a0c26d6d_0_134"/>
            <p:cNvSpPr/>
            <p:nvPr/>
          </p:nvSpPr>
          <p:spPr>
            <a:xfrm>
              <a:off x="7686973" y="4247225"/>
              <a:ext cx="817800" cy="1938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50000"/>
                </a:lnSpc>
                <a:spcBef>
                  <a:spcPts val="0"/>
                </a:spcBef>
                <a:spcAft>
                  <a:spcPts val="0"/>
                </a:spcAft>
                <a:buClr>
                  <a:srgbClr val="000000"/>
                </a:buClr>
                <a:buSzPts val="1400"/>
                <a:buFont typeface="Arial"/>
                <a:buNone/>
              </a:pPr>
              <a:r>
                <a:rPr b="1" i="0" lang="en-US" sz="800" u="none" cap="none" strike="noStrike">
                  <a:solidFill>
                    <a:srgbClr val="000000"/>
                  </a:solidFill>
                  <a:latin typeface="Calibri"/>
                  <a:ea typeface="Calibri"/>
                  <a:cs typeface="Calibri"/>
                  <a:sym typeface="Calibri"/>
                </a:rPr>
                <a:t>CONTROL</a:t>
              </a:r>
              <a:endParaRPr b="1" i="0" sz="800" u="none" cap="none" strike="noStrike">
                <a:solidFill>
                  <a:srgbClr val="000000"/>
                </a:solidFill>
                <a:latin typeface="Calibri"/>
                <a:ea typeface="Calibri"/>
                <a:cs typeface="Calibri"/>
                <a:sym typeface="Calibri"/>
              </a:endParaRPr>
            </a:p>
          </p:txBody>
        </p:sp>
        <p:sp>
          <p:nvSpPr>
            <p:cNvPr id="237" name="Google Shape;237;g74a0c26d6d_0_134"/>
            <p:cNvSpPr/>
            <p:nvPr/>
          </p:nvSpPr>
          <p:spPr>
            <a:xfrm rot="10800000">
              <a:off x="7313068" y="3437385"/>
              <a:ext cx="304200" cy="2544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74a0c26d6d_0_134"/>
            <p:cNvSpPr/>
            <p:nvPr/>
          </p:nvSpPr>
          <p:spPr>
            <a:xfrm>
              <a:off x="7350030" y="3182975"/>
              <a:ext cx="304200" cy="2544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g74a0c26d6d_0_134"/>
            <p:cNvPicPr preferRelativeResize="0"/>
            <p:nvPr/>
          </p:nvPicPr>
          <p:blipFill rotWithShape="1">
            <a:blip r:embed="rId3">
              <a:alphaModFix/>
            </a:blip>
            <a:srcRect b="0" l="0" r="0" t="0"/>
            <a:stretch/>
          </p:blipFill>
          <p:spPr>
            <a:xfrm>
              <a:off x="7691386" y="2952737"/>
              <a:ext cx="875853" cy="966966"/>
            </a:xfrm>
            <a:prstGeom prst="rect">
              <a:avLst/>
            </a:prstGeom>
            <a:noFill/>
            <a:ln>
              <a:noFill/>
            </a:ln>
          </p:spPr>
        </p:pic>
        <p:sp>
          <p:nvSpPr>
            <p:cNvPr id="240" name="Google Shape;240;g74a0c26d6d_0_134"/>
            <p:cNvSpPr/>
            <p:nvPr/>
          </p:nvSpPr>
          <p:spPr>
            <a:xfrm>
              <a:off x="6409374" y="2989425"/>
              <a:ext cx="864600" cy="655500"/>
            </a:xfrm>
            <a:prstGeom prst="rect">
              <a:avLst/>
            </a:prstGeom>
            <a:solidFill>
              <a:srgbClr val="CFE2F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Calibri"/>
                  <a:ea typeface="Calibri"/>
                  <a:cs typeface="Calibri"/>
                  <a:sym typeface="Calibri"/>
                </a:rPr>
                <a:t>PROGRAM</a:t>
              </a:r>
              <a:endParaRPr b="1" i="0" sz="1000" u="none" cap="none" strike="noStrike">
                <a:solidFill>
                  <a:srgbClr val="000000"/>
                </a:solidFill>
                <a:latin typeface="Calibri"/>
                <a:ea typeface="Calibri"/>
                <a:cs typeface="Calibri"/>
                <a:sym typeface="Calibri"/>
              </a:endParaRPr>
            </a:p>
          </p:txBody>
        </p:sp>
        <p:sp>
          <p:nvSpPr>
            <p:cNvPr id="241" name="Google Shape;241;g74a0c26d6d_0_134"/>
            <p:cNvSpPr/>
            <p:nvPr/>
          </p:nvSpPr>
          <p:spPr>
            <a:xfrm>
              <a:off x="6420767" y="3710951"/>
              <a:ext cx="864600" cy="704400"/>
            </a:xfrm>
            <a:prstGeom prst="rect">
              <a:avLst/>
            </a:prstGeom>
            <a:solidFill>
              <a:srgbClr val="D9EAD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Calibri"/>
                  <a:ea typeface="Calibri"/>
                  <a:cs typeface="Calibri"/>
                  <a:sym typeface="Calibri"/>
                </a:rPr>
                <a:t>DATA</a:t>
              </a:r>
              <a:endParaRPr b="1" i="0" sz="1000" u="none" cap="none" strike="noStrike">
                <a:solidFill>
                  <a:srgbClr val="000000"/>
                </a:solidFill>
                <a:latin typeface="Calibri"/>
                <a:ea typeface="Calibri"/>
                <a:cs typeface="Calibri"/>
                <a:sym typeface="Calibri"/>
              </a:endParaRPr>
            </a:p>
          </p:txBody>
        </p:sp>
      </p:grpSp>
      <p:sp>
        <p:nvSpPr>
          <p:cNvPr id="242" name="Google Shape;242;g74a0c26d6d_0_134"/>
          <p:cNvSpPr/>
          <p:nvPr/>
        </p:nvSpPr>
        <p:spPr>
          <a:xfrm>
            <a:off x="3443200" y="3143100"/>
            <a:ext cx="1956300" cy="1326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0101110011100110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1011000101010100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3D85C6"/>
                </a:solidFill>
                <a:latin typeface="Calibri"/>
                <a:ea typeface="Calibri"/>
                <a:cs typeface="Calibri"/>
                <a:sym typeface="Calibri"/>
              </a:rPr>
              <a:t>Machine Code Instructions</a:t>
            </a:r>
            <a:endParaRPr b="0" i="0" sz="1200" u="none" cap="none" strike="noStrike">
              <a:solidFill>
                <a:srgbClr val="3D85C6"/>
              </a:solidFill>
              <a:latin typeface="Calibri"/>
              <a:ea typeface="Calibri"/>
              <a:cs typeface="Calibri"/>
              <a:sym typeface="Calibri"/>
            </a:endParaRPr>
          </a:p>
        </p:txBody>
      </p:sp>
      <p:sp>
        <p:nvSpPr>
          <p:cNvPr id="243" name="Google Shape;243;g74a0c26d6d_0_134"/>
          <p:cNvSpPr/>
          <p:nvPr/>
        </p:nvSpPr>
        <p:spPr>
          <a:xfrm>
            <a:off x="357025" y="1626725"/>
            <a:ext cx="1956300" cy="1326000"/>
          </a:xfrm>
          <a:prstGeom prst="rect">
            <a:avLst/>
          </a:prstGeom>
          <a:solidFill>
            <a:srgbClr val="F3F3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while (i &lt; 100)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  sum += arr[i];</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  i++;</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999999"/>
                </a:solidFill>
                <a:latin typeface="Calibri"/>
                <a:ea typeface="Calibri"/>
                <a:cs typeface="Calibri"/>
                <a:sym typeface="Calibri"/>
              </a:rPr>
              <a:t>Java</a:t>
            </a:r>
            <a:endParaRPr b="0" i="0" sz="1200" u="none" cap="none" strike="noStrike">
              <a:solidFill>
                <a:srgbClr val="999999"/>
              </a:solidFill>
              <a:latin typeface="Calibri"/>
              <a:ea typeface="Calibri"/>
              <a:cs typeface="Calibri"/>
              <a:sym typeface="Calibri"/>
            </a:endParaRPr>
          </a:p>
        </p:txBody>
      </p:sp>
      <p:sp>
        <p:nvSpPr>
          <p:cNvPr id="244" name="Google Shape;244;g74a0c26d6d_0_134"/>
          <p:cNvSpPr/>
          <p:nvPr/>
        </p:nvSpPr>
        <p:spPr>
          <a:xfrm>
            <a:off x="357025" y="4769725"/>
            <a:ext cx="1956300" cy="1326000"/>
          </a:xfrm>
          <a:prstGeom prst="rect">
            <a:avLst/>
          </a:prstGeom>
          <a:solidFill>
            <a:srgbClr val="F3F3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movq $5, %rdx</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addq %rsx, %rdx</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movq %rdx, %rax</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ret</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999999"/>
                </a:solidFill>
                <a:latin typeface="Calibri"/>
                <a:ea typeface="Calibri"/>
                <a:cs typeface="Calibri"/>
                <a:sym typeface="Calibri"/>
              </a:rPr>
              <a:t>Assembly Language</a:t>
            </a:r>
            <a:endParaRPr b="0" i="0" sz="1200" u="none" cap="none" strike="noStrike">
              <a:solidFill>
                <a:srgbClr val="999999"/>
              </a:solidFill>
              <a:latin typeface="Calibri"/>
              <a:ea typeface="Calibri"/>
              <a:cs typeface="Calibri"/>
              <a:sym typeface="Calibri"/>
            </a:endParaRPr>
          </a:p>
        </p:txBody>
      </p:sp>
      <p:sp>
        <p:nvSpPr>
          <p:cNvPr id="245" name="Google Shape;245;g74a0c26d6d_0_134"/>
          <p:cNvSpPr/>
          <p:nvPr/>
        </p:nvSpPr>
        <p:spPr>
          <a:xfrm>
            <a:off x="5470200" y="4113225"/>
            <a:ext cx="905700" cy="4530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74a0c26d6d_0_134"/>
          <p:cNvSpPr txBox="1"/>
          <p:nvPr/>
        </p:nvSpPr>
        <p:spPr>
          <a:xfrm>
            <a:off x="5136300" y="4469100"/>
            <a:ext cx="1573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C0000"/>
                </a:solidFill>
                <a:latin typeface="Calibri"/>
                <a:ea typeface="Calibri"/>
                <a:cs typeface="Calibri"/>
                <a:sym typeface="Calibri"/>
              </a:rPr>
              <a:t>Load &amp; Execute</a:t>
            </a:r>
            <a:endParaRPr b="1" i="0" sz="1400" u="none" cap="none" strike="noStrike">
              <a:solidFill>
                <a:srgbClr val="CC0000"/>
              </a:solidFill>
              <a:latin typeface="Calibri"/>
              <a:ea typeface="Calibri"/>
              <a:cs typeface="Calibri"/>
              <a:sym typeface="Calibri"/>
            </a:endParaRPr>
          </a:p>
        </p:txBody>
      </p:sp>
      <p:sp>
        <p:nvSpPr>
          <p:cNvPr id="247" name="Google Shape;247;g74a0c26d6d_0_134"/>
          <p:cNvSpPr/>
          <p:nvPr/>
        </p:nvSpPr>
        <p:spPr>
          <a:xfrm flipH="1" rot="10800000">
            <a:off x="2428475" y="2107725"/>
            <a:ext cx="1437600" cy="981000"/>
          </a:xfrm>
          <a:prstGeom prst="bentUpArrow">
            <a:avLst>
              <a:gd fmla="val 25000" name="adj1"/>
              <a:gd fmla="val 25000" name="adj2"/>
              <a:gd fmla="val 25000" name="adj3"/>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74a0c26d6d_0_134"/>
          <p:cNvSpPr txBox="1"/>
          <p:nvPr/>
        </p:nvSpPr>
        <p:spPr>
          <a:xfrm>
            <a:off x="2733975" y="1742625"/>
            <a:ext cx="1573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C0000"/>
                </a:solidFill>
                <a:latin typeface="Calibri"/>
                <a:ea typeface="Calibri"/>
                <a:cs typeface="Calibri"/>
                <a:sym typeface="Calibri"/>
              </a:rPr>
              <a:t>Compile</a:t>
            </a:r>
            <a:endParaRPr b="1" i="0" sz="1400" u="none" cap="none" strike="noStrike">
              <a:solidFill>
                <a:srgbClr val="CC0000"/>
              </a:solidFill>
              <a:latin typeface="Calibri"/>
              <a:ea typeface="Calibri"/>
              <a:cs typeface="Calibri"/>
              <a:sym typeface="Calibri"/>
            </a:endParaRPr>
          </a:p>
        </p:txBody>
      </p:sp>
      <p:sp>
        <p:nvSpPr>
          <p:cNvPr id="249" name="Google Shape;249;g74a0c26d6d_0_134"/>
          <p:cNvSpPr/>
          <p:nvPr/>
        </p:nvSpPr>
        <p:spPr>
          <a:xfrm>
            <a:off x="2428475" y="4566225"/>
            <a:ext cx="1437600" cy="1011300"/>
          </a:xfrm>
          <a:prstGeom prst="bentUpArrow">
            <a:avLst>
              <a:gd fmla="val 25000" name="adj1"/>
              <a:gd fmla="val 25000" name="adj2"/>
              <a:gd fmla="val 25000" name="adj3"/>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74a0c26d6d_0_134"/>
          <p:cNvSpPr txBox="1"/>
          <p:nvPr/>
        </p:nvSpPr>
        <p:spPr>
          <a:xfrm>
            <a:off x="2733975" y="5577525"/>
            <a:ext cx="1573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C0000"/>
                </a:solidFill>
                <a:latin typeface="Calibri"/>
                <a:ea typeface="Calibri"/>
                <a:cs typeface="Calibri"/>
                <a:sym typeface="Calibri"/>
              </a:rPr>
              <a:t>Assemble</a:t>
            </a:r>
            <a:endParaRPr b="1" i="0" sz="1400" u="none" cap="none" strike="noStrike">
              <a:solidFill>
                <a:srgbClr val="CC0000"/>
              </a:solidFill>
              <a:latin typeface="Calibri"/>
              <a:ea typeface="Calibri"/>
              <a:cs typeface="Calibri"/>
              <a:sym typeface="Calibri"/>
            </a:endParaRPr>
          </a:p>
        </p:txBody>
      </p:sp>
      <p:sp>
        <p:nvSpPr>
          <p:cNvPr id="251" name="Google Shape;251;g74a0c26d6d_0_134"/>
          <p:cNvSpPr/>
          <p:nvPr/>
        </p:nvSpPr>
        <p:spPr>
          <a:xfrm rot="5400000">
            <a:off x="477625" y="3655650"/>
            <a:ext cx="1715100" cy="4530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74a0c26d6d_0_134"/>
          <p:cNvSpPr txBox="1"/>
          <p:nvPr/>
        </p:nvSpPr>
        <p:spPr>
          <a:xfrm>
            <a:off x="1447200" y="3576925"/>
            <a:ext cx="1573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C0000"/>
                </a:solidFill>
                <a:latin typeface="Calibri"/>
                <a:ea typeface="Calibri"/>
                <a:cs typeface="Calibri"/>
                <a:sym typeface="Calibri"/>
              </a:rPr>
              <a:t>Compile</a:t>
            </a:r>
            <a:endParaRPr b="1" i="0" sz="1400" u="none" cap="none" strike="noStrike">
              <a:solidFill>
                <a:srgbClr val="CC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74a0c26d6d_0_23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Machine Language</a:t>
            </a:r>
            <a:endParaRPr/>
          </a:p>
        </p:txBody>
      </p:sp>
      <p:sp>
        <p:nvSpPr>
          <p:cNvPr id="259" name="Google Shape;259;g74a0c26d6d_0_238"/>
          <p:cNvSpPr txBox="1"/>
          <p:nvPr>
            <p:ph idx="1" type="body"/>
          </p:nvPr>
        </p:nvSpPr>
        <p:spPr>
          <a:xfrm>
            <a:off x="396875" y="1362075"/>
            <a:ext cx="8366100" cy="51303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Specification of the Hardware/Software interface</a:t>
            </a:r>
            <a:endParaRPr/>
          </a:p>
          <a:p>
            <a:pPr indent="-382269" lvl="1" marL="914400" rtl="0" algn="l">
              <a:lnSpc>
                <a:spcPct val="100000"/>
              </a:lnSpc>
              <a:spcBef>
                <a:spcPts val="0"/>
              </a:spcBef>
              <a:spcAft>
                <a:spcPts val="0"/>
              </a:spcAft>
              <a:buSzPts val="2420"/>
              <a:buChar char="○"/>
            </a:pPr>
            <a:r>
              <a:rPr lang="en-US"/>
              <a:t>What operations are supported?</a:t>
            </a:r>
            <a:endParaRPr/>
          </a:p>
          <a:p>
            <a:pPr indent="-382269" lvl="1" marL="914400" rtl="0" algn="l">
              <a:lnSpc>
                <a:spcPct val="100000"/>
              </a:lnSpc>
              <a:spcBef>
                <a:spcPts val="0"/>
              </a:spcBef>
              <a:spcAft>
                <a:spcPts val="0"/>
              </a:spcAft>
              <a:buSzPts val="2420"/>
              <a:buChar char="○"/>
            </a:pPr>
            <a:r>
              <a:rPr lang="en-US"/>
              <a:t>What do they operate on?</a:t>
            </a:r>
            <a:endParaRPr/>
          </a:p>
          <a:p>
            <a:pPr indent="-382269" lvl="1" marL="914400" rtl="0" algn="l">
              <a:lnSpc>
                <a:spcPct val="100000"/>
              </a:lnSpc>
              <a:spcBef>
                <a:spcPts val="0"/>
              </a:spcBef>
              <a:spcAft>
                <a:spcPts val="0"/>
              </a:spcAft>
              <a:buSzPts val="2420"/>
              <a:buChar char="○"/>
            </a:pPr>
            <a:r>
              <a:rPr lang="en-US"/>
              <a:t>How is the program controlled?</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Usually in close correspondence with the hardware architecture</a:t>
            </a:r>
            <a:endParaRPr/>
          </a:p>
          <a:p>
            <a:pPr indent="-382267" lvl="1" marL="914400" rtl="0" algn="l">
              <a:lnSpc>
                <a:spcPct val="100000"/>
              </a:lnSpc>
              <a:spcBef>
                <a:spcPts val="520"/>
              </a:spcBef>
              <a:spcAft>
                <a:spcPts val="0"/>
              </a:spcAft>
              <a:buSzPts val="2420"/>
              <a:buChar char="○"/>
            </a:pPr>
            <a:r>
              <a:rPr lang="en-US"/>
              <a:t>Different specification for different hardware platforms!</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Cost/Performance Tradeoffs</a:t>
            </a:r>
            <a:endParaRPr/>
          </a:p>
          <a:p>
            <a:pPr indent="-382269" lvl="1" marL="914400" rtl="0" algn="l">
              <a:lnSpc>
                <a:spcPct val="100000"/>
              </a:lnSpc>
              <a:spcBef>
                <a:spcPts val="0"/>
              </a:spcBef>
              <a:spcAft>
                <a:spcPts val="0"/>
              </a:spcAft>
              <a:buSzPts val="2420"/>
              <a:buChar char="○"/>
            </a:pPr>
            <a:r>
              <a:rPr lang="en-US"/>
              <a:t>Silicon area/complexity</a:t>
            </a:r>
            <a:endParaRPr/>
          </a:p>
          <a:p>
            <a:pPr indent="-382268" lvl="1" marL="914400" rtl="0" algn="l">
              <a:lnSpc>
                <a:spcPct val="100000"/>
              </a:lnSpc>
              <a:spcBef>
                <a:spcPts val="0"/>
              </a:spcBef>
              <a:spcAft>
                <a:spcPts val="0"/>
              </a:spcAft>
              <a:buSzPts val="2420"/>
              <a:buChar char="○"/>
            </a:pPr>
            <a:r>
              <a:rPr lang="en-US"/>
              <a:t>Time to complete instruction</a:t>
            </a:r>
            <a:endParaRPr/>
          </a:p>
          <a:p>
            <a:pPr indent="-382269" lvl="1" marL="914400" rtl="0" algn="l">
              <a:lnSpc>
                <a:spcPct val="100000"/>
              </a:lnSpc>
              <a:spcBef>
                <a:spcPts val="0"/>
              </a:spcBef>
              <a:spcAft>
                <a:spcPts val="0"/>
              </a:spcAft>
              <a:buSzPts val="2420"/>
              <a:buChar char="○"/>
            </a:pPr>
            <a:r>
              <a:rPr lang="en-US"/>
              <a:t>Power consumption</a:t>
            </a:r>
            <a:endParaRPr/>
          </a:p>
        </p:txBody>
      </p:sp>
      <p:sp>
        <p:nvSpPr>
          <p:cNvPr id="260" name="Google Shape;260;g74a0c26d6d_0_23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d2f38fa7e4_0_12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61" name="Google Shape;61;gd2f38fa7e4_0_128"/>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Check-In Survey</a:t>
            </a:r>
            <a:br>
              <a:rPr lang="en-US">
                <a:solidFill>
                  <a:srgbClr val="000000"/>
                </a:solidFill>
              </a:rPr>
            </a:b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24-Hour Time Audit Debrief</a:t>
            </a:r>
            <a:endParaRPr>
              <a:solidFill>
                <a:srgbClr val="000000"/>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Annotation Strategies</a:t>
            </a:r>
            <a:endParaRPr>
              <a:solidFill>
                <a:srgbClr val="000000"/>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Reading Review and Q&amp;A</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Hack Assembly Language</a:t>
            </a:r>
            <a:endParaRPr>
              <a:solidFill>
                <a:srgbClr val="000000"/>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62" name="Google Shape;62;gd2f38fa7e4_0_12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74a0c26d6d_0_25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Machine Operations</a:t>
            </a:r>
            <a:endParaRPr/>
          </a:p>
        </p:txBody>
      </p:sp>
      <p:sp>
        <p:nvSpPr>
          <p:cNvPr id="267" name="Google Shape;267;g74a0c26d6d_0_252"/>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Correspond to the operations supported by hardware:</a:t>
            </a:r>
            <a:endParaRPr/>
          </a:p>
          <a:p>
            <a:pPr indent="-382269" lvl="1" marL="914400" rtl="0" algn="l">
              <a:lnSpc>
                <a:spcPct val="100000"/>
              </a:lnSpc>
              <a:spcBef>
                <a:spcPts val="0"/>
              </a:spcBef>
              <a:spcAft>
                <a:spcPts val="0"/>
              </a:spcAft>
              <a:buSzPts val="2420"/>
              <a:buChar char="○"/>
            </a:pPr>
            <a:r>
              <a:rPr lang="en-US"/>
              <a:t>Arithmetic (+, -)</a:t>
            </a:r>
            <a:endParaRPr/>
          </a:p>
          <a:p>
            <a:pPr indent="-382269" lvl="1" marL="914400" rtl="0" algn="l">
              <a:lnSpc>
                <a:spcPct val="100000"/>
              </a:lnSpc>
              <a:spcBef>
                <a:spcPts val="0"/>
              </a:spcBef>
              <a:spcAft>
                <a:spcPts val="0"/>
              </a:spcAft>
              <a:buSzPts val="2420"/>
              <a:buChar char="○"/>
            </a:pPr>
            <a:r>
              <a:rPr lang="en-US"/>
              <a:t>Logical (And, Or)</a:t>
            </a:r>
            <a:endParaRPr/>
          </a:p>
          <a:p>
            <a:pPr indent="-382269" lvl="1" marL="914400" rtl="0" algn="l">
              <a:lnSpc>
                <a:spcPct val="100000"/>
              </a:lnSpc>
              <a:spcBef>
                <a:spcPts val="0"/>
              </a:spcBef>
              <a:spcAft>
                <a:spcPts val="0"/>
              </a:spcAft>
              <a:buSzPts val="2420"/>
              <a:buChar char="○"/>
            </a:pPr>
            <a:r>
              <a:rPr lang="en-US"/>
              <a:t>Flow Control (“goto instruction </a:t>
            </a:r>
            <a:r>
              <a:rPr i="1" lang="en-US"/>
              <a:t>n</a:t>
            </a:r>
            <a:r>
              <a:rPr lang="en-US"/>
              <a:t>”, “if (</a:t>
            </a:r>
            <a:r>
              <a:rPr i="1" lang="en-US"/>
              <a:t>condition</a:t>
            </a:r>
            <a:r>
              <a:rPr lang="en-US"/>
              <a:t>) then goto instruction </a:t>
            </a:r>
            <a:r>
              <a:rPr i="1" lang="en-US"/>
              <a:t>n</a:t>
            </a:r>
            <a:r>
              <a:rPr lang="en-US"/>
              <a:t>”)</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Differences between machine languages:</a:t>
            </a:r>
            <a:endParaRPr/>
          </a:p>
          <a:p>
            <a:pPr indent="-382269" lvl="1" marL="914400" rtl="0" algn="l">
              <a:lnSpc>
                <a:spcPct val="100000"/>
              </a:lnSpc>
              <a:spcBef>
                <a:spcPts val="0"/>
              </a:spcBef>
              <a:spcAft>
                <a:spcPts val="0"/>
              </a:spcAft>
              <a:buSzPts val="2420"/>
              <a:buChar char="○"/>
            </a:pPr>
            <a:r>
              <a:rPr lang="en-US"/>
              <a:t>Instruction set richness (e.g. division? bulk copy?)</a:t>
            </a:r>
            <a:endParaRPr/>
          </a:p>
          <a:p>
            <a:pPr indent="-382269" lvl="1" marL="914400" rtl="0" algn="l">
              <a:lnSpc>
                <a:spcPct val="100000"/>
              </a:lnSpc>
              <a:spcBef>
                <a:spcPts val="0"/>
              </a:spcBef>
              <a:spcAft>
                <a:spcPts val="0"/>
              </a:spcAft>
              <a:buSzPts val="2420"/>
              <a:buChar char="○"/>
            </a:pPr>
            <a:r>
              <a:rPr lang="en-US"/>
              <a:t>Data types (e.g. word size, floating point)</a:t>
            </a:r>
            <a:endParaRPr/>
          </a:p>
        </p:txBody>
      </p:sp>
      <p:sp>
        <p:nvSpPr>
          <p:cNvPr id="268" name="Google Shape;268;g74a0c26d6d_0_25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74a0c26d6d_0_259"/>
          <p:cNvSpPr/>
          <p:nvPr/>
        </p:nvSpPr>
        <p:spPr>
          <a:xfrm>
            <a:off x="6119675" y="1078225"/>
            <a:ext cx="2603400" cy="48666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275" name="Google Shape;275;g74a0c26d6d_0_259"/>
          <p:cNvSpPr/>
          <p:nvPr/>
        </p:nvSpPr>
        <p:spPr>
          <a:xfrm>
            <a:off x="6207437" y="3488850"/>
            <a:ext cx="2427900" cy="17955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276" name="Google Shape;276;g74a0c26d6d_0_25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Registers</a:t>
            </a:r>
            <a:endParaRPr/>
          </a:p>
        </p:txBody>
      </p:sp>
      <p:sp>
        <p:nvSpPr>
          <p:cNvPr id="277" name="Google Shape;277;g74a0c26d6d_0_259"/>
          <p:cNvSpPr txBox="1"/>
          <p:nvPr>
            <p:ph idx="1" type="body"/>
          </p:nvPr>
        </p:nvSpPr>
        <p:spPr>
          <a:xfrm>
            <a:off x="396875" y="1362075"/>
            <a:ext cx="54606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CPU typically has a small number of </a:t>
            </a:r>
            <a:r>
              <a:rPr b="1" lang="en-US"/>
              <a:t>registers</a:t>
            </a:r>
            <a:endParaRPr b="1"/>
          </a:p>
          <a:p>
            <a:pPr indent="-382269" lvl="1" marL="914400" rtl="0" algn="l">
              <a:lnSpc>
                <a:spcPct val="100000"/>
              </a:lnSpc>
              <a:spcBef>
                <a:spcPts val="0"/>
              </a:spcBef>
              <a:spcAft>
                <a:spcPts val="0"/>
              </a:spcAft>
              <a:buSzPts val="2420"/>
              <a:buChar char="○"/>
            </a:pPr>
            <a:r>
              <a:rPr lang="en-US"/>
              <a:t>Very efficient to access</a:t>
            </a:r>
            <a:endParaRPr/>
          </a:p>
          <a:p>
            <a:pPr indent="-382269" lvl="1" marL="914400" rtl="0" algn="l">
              <a:lnSpc>
                <a:spcPct val="100000"/>
              </a:lnSpc>
              <a:spcBef>
                <a:spcPts val="0"/>
              </a:spcBef>
              <a:spcAft>
                <a:spcPts val="0"/>
              </a:spcAft>
              <a:buSzPts val="2420"/>
              <a:buChar char="○"/>
            </a:pPr>
            <a:r>
              <a:rPr lang="en-US"/>
              <a:t>Used for intermediate, short-term “scratch work”</a:t>
            </a:r>
            <a:endParaRPr/>
          </a:p>
          <a:p>
            <a:pPr indent="0" lvl="0" marL="9144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Number and use of registers is a central part of any machine language</a:t>
            </a:r>
            <a:endParaRPr/>
          </a:p>
          <a:p>
            <a:pPr indent="0" lvl="0" marL="457200" rtl="0" algn="l">
              <a:lnSpc>
                <a:spcPct val="100000"/>
              </a:lnSpc>
              <a:spcBef>
                <a:spcPts val="520"/>
              </a:spcBef>
              <a:spcAft>
                <a:spcPts val="0"/>
              </a:spcAft>
              <a:buSzPts val="1560"/>
              <a:buNone/>
            </a:pPr>
            <a:r>
              <a:t/>
            </a:r>
            <a:endParaRPr/>
          </a:p>
        </p:txBody>
      </p:sp>
      <p:sp>
        <p:nvSpPr>
          <p:cNvPr id="278" name="Google Shape;278;g74a0c26d6d_0_25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9" name="Google Shape;279;g74a0c26d6d_0_259"/>
          <p:cNvSpPr/>
          <p:nvPr/>
        </p:nvSpPr>
        <p:spPr>
          <a:xfrm>
            <a:off x="6207438" y="5385500"/>
            <a:ext cx="2427900" cy="4158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pic>
        <p:nvPicPr>
          <p:cNvPr id="280" name="Google Shape;280;g74a0c26d6d_0_259"/>
          <p:cNvPicPr preferRelativeResize="0"/>
          <p:nvPr/>
        </p:nvPicPr>
        <p:blipFill rotWithShape="1">
          <a:blip r:embed="rId3">
            <a:alphaModFix/>
          </a:blip>
          <a:srcRect b="0" l="0" r="0" t="0"/>
          <a:stretch/>
        </p:blipFill>
        <p:spPr>
          <a:xfrm>
            <a:off x="6672238" y="1792116"/>
            <a:ext cx="1498275" cy="1513020"/>
          </a:xfrm>
          <a:prstGeom prst="rect">
            <a:avLst/>
          </a:prstGeom>
          <a:noFill/>
          <a:ln>
            <a:noFill/>
          </a:ln>
        </p:spPr>
      </p:pic>
      <p:sp>
        <p:nvSpPr>
          <p:cNvPr id="281" name="Google Shape;281;g74a0c26d6d_0_259"/>
          <p:cNvSpPr/>
          <p:nvPr/>
        </p:nvSpPr>
        <p:spPr>
          <a:xfrm>
            <a:off x="6728725" y="3899575"/>
            <a:ext cx="1757100" cy="3351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onsolas"/>
                <a:ea typeface="Consolas"/>
                <a:cs typeface="Consolas"/>
                <a:sym typeface="Consolas"/>
              </a:rPr>
              <a:t>0101110011100110</a:t>
            </a:r>
            <a:endParaRPr b="1" i="0" sz="2000" u="none" cap="none" strike="noStrike">
              <a:solidFill>
                <a:schemeClr val="dk1"/>
              </a:solidFill>
              <a:latin typeface="Consolas"/>
              <a:ea typeface="Consolas"/>
              <a:cs typeface="Consolas"/>
              <a:sym typeface="Consolas"/>
            </a:endParaRPr>
          </a:p>
        </p:txBody>
      </p:sp>
      <p:sp>
        <p:nvSpPr>
          <p:cNvPr id="282" name="Google Shape;282;g74a0c26d6d_0_259"/>
          <p:cNvSpPr/>
          <p:nvPr/>
        </p:nvSpPr>
        <p:spPr>
          <a:xfrm>
            <a:off x="6158849" y="3899575"/>
            <a:ext cx="609600" cy="33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1800" u="none" cap="none" strike="noStrike">
                <a:solidFill>
                  <a:schemeClr val="dk1"/>
                </a:solidFill>
                <a:latin typeface="Calibri"/>
                <a:ea typeface="Calibri"/>
                <a:cs typeface="Calibri"/>
                <a:sym typeface="Calibri"/>
              </a:rPr>
              <a:t>rsp</a:t>
            </a:r>
            <a:endParaRPr b="0" i="0" sz="1800" u="none" cap="none" strike="noStrike">
              <a:solidFill>
                <a:schemeClr val="dk1"/>
              </a:solidFill>
              <a:latin typeface="Calibri"/>
              <a:ea typeface="Calibri"/>
              <a:cs typeface="Calibri"/>
              <a:sym typeface="Calibri"/>
            </a:endParaRPr>
          </a:p>
        </p:txBody>
      </p:sp>
      <p:sp>
        <p:nvSpPr>
          <p:cNvPr id="283" name="Google Shape;283;g74a0c26d6d_0_259"/>
          <p:cNvSpPr/>
          <p:nvPr/>
        </p:nvSpPr>
        <p:spPr>
          <a:xfrm>
            <a:off x="6728725" y="4333675"/>
            <a:ext cx="1757100" cy="3351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onsolas"/>
                <a:ea typeface="Consolas"/>
                <a:cs typeface="Consolas"/>
                <a:sym typeface="Consolas"/>
              </a:rPr>
              <a:t>0101110011100110</a:t>
            </a:r>
            <a:endParaRPr b="1" i="0" sz="2000" u="none" cap="none" strike="noStrike">
              <a:solidFill>
                <a:schemeClr val="dk1"/>
              </a:solidFill>
              <a:latin typeface="Consolas"/>
              <a:ea typeface="Consolas"/>
              <a:cs typeface="Consolas"/>
              <a:sym typeface="Consolas"/>
            </a:endParaRPr>
          </a:p>
        </p:txBody>
      </p:sp>
      <p:sp>
        <p:nvSpPr>
          <p:cNvPr id="284" name="Google Shape;284;g74a0c26d6d_0_259"/>
          <p:cNvSpPr/>
          <p:nvPr/>
        </p:nvSpPr>
        <p:spPr>
          <a:xfrm>
            <a:off x="6158849" y="4333675"/>
            <a:ext cx="609600" cy="33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1800" u="none" cap="none" strike="noStrike">
                <a:solidFill>
                  <a:schemeClr val="dk1"/>
                </a:solidFill>
                <a:latin typeface="Calibri"/>
                <a:ea typeface="Calibri"/>
                <a:cs typeface="Calibri"/>
                <a:sym typeface="Calibri"/>
              </a:rPr>
              <a:t>reg2</a:t>
            </a:r>
            <a:endParaRPr b="0" i="0" sz="1800" u="none" cap="none" strike="noStrike">
              <a:solidFill>
                <a:schemeClr val="dk1"/>
              </a:solidFill>
              <a:latin typeface="Calibri"/>
              <a:ea typeface="Calibri"/>
              <a:cs typeface="Calibri"/>
              <a:sym typeface="Calibri"/>
            </a:endParaRPr>
          </a:p>
        </p:txBody>
      </p:sp>
      <p:sp>
        <p:nvSpPr>
          <p:cNvPr id="285" name="Google Shape;285;g74a0c26d6d_0_259"/>
          <p:cNvSpPr/>
          <p:nvPr/>
        </p:nvSpPr>
        <p:spPr>
          <a:xfrm>
            <a:off x="6728725" y="4767775"/>
            <a:ext cx="1757100" cy="3351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onsolas"/>
                <a:ea typeface="Consolas"/>
                <a:cs typeface="Consolas"/>
                <a:sym typeface="Consolas"/>
              </a:rPr>
              <a:t>0101110011100110</a:t>
            </a:r>
            <a:endParaRPr b="1" i="0" sz="2000" u="none" cap="none" strike="noStrike">
              <a:solidFill>
                <a:schemeClr val="dk1"/>
              </a:solidFill>
              <a:latin typeface="Consolas"/>
              <a:ea typeface="Consolas"/>
              <a:cs typeface="Consolas"/>
              <a:sym typeface="Consolas"/>
            </a:endParaRPr>
          </a:p>
        </p:txBody>
      </p:sp>
      <p:sp>
        <p:nvSpPr>
          <p:cNvPr id="286" name="Google Shape;286;g74a0c26d6d_0_259"/>
          <p:cNvSpPr/>
          <p:nvPr/>
        </p:nvSpPr>
        <p:spPr>
          <a:xfrm>
            <a:off x="6158849" y="4767775"/>
            <a:ext cx="609600" cy="33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1800" u="none" cap="none" strike="noStrike">
                <a:solidFill>
                  <a:schemeClr val="dk1"/>
                </a:solidFill>
                <a:latin typeface="Calibri"/>
                <a:ea typeface="Calibri"/>
                <a:cs typeface="Calibri"/>
                <a:sym typeface="Calibri"/>
              </a:rPr>
              <a:t>D</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74a0c26d6d_0_30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Addressing Modes</a:t>
            </a:r>
            <a:endParaRPr/>
          </a:p>
        </p:txBody>
      </p:sp>
      <p:sp>
        <p:nvSpPr>
          <p:cNvPr id="293" name="Google Shape;293;g74a0c26d6d_0_302"/>
          <p:cNvSpPr txBox="1"/>
          <p:nvPr>
            <p:ph idx="1" type="body"/>
          </p:nvPr>
        </p:nvSpPr>
        <p:spPr>
          <a:xfrm>
            <a:off x="396875" y="1362075"/>
            <a:ext cx="54423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A fancy way of saying what locations can I specify in my assembly code?</a:t>
            </a:r>
            <a:endParaRPr/>
          </a:p>
          <a:p>
            <a:pPr indent="-327660" lvl="0" marL="457200" rtl="0" algn="l">
              <a:lnSpc>
                <a:spcPct val="100000"/>
              </a:lnSpc>
              <a:spcBef>
                <a:spcPts val="520"/>
              </a:spcBef>
              <a:spcAft>
                <a:spcPts val="0"/>
              </a:spcAft>
              <a:buSzPts val="1560"/>
              <a:buChar char="●"/>
            </a:pPr>
            <a:r>
              <a:rPr lang="en-US"/>
              <a:t>Some useful options:</a:t>
            </a:r>
            <a:endParaRPr/>
          </a:p>
          <a:p>
            <a:pPr indent="-327658" lvl="1" marL="914400" rtl="0" algn="l">
              <a:lnSpc>
                <a:spcPct val="100000"/>
              </a:lnSpc>
              <a:spcBef>
                <a:spcPts val="520"/>
              </a:spcBef>
              <a:spcAft>
                <a:spcPts val="0"/>
              </a:spcAft>
              <a:buSzPts val="1560"/>
              <a:buChar char="○"/>
            </a:pPr>
            <a:r>
              <a:rPr lang="en-US" u="sng"/>
              <a:t>Register</a:t>
            </a:r>
            <a:endParaRPr u="sng"/>
          </a:p>
          <a:p>
            <a:pPr indent="-382268" lvl="2" marL="1371600" rtl="0" algn="l">
              <a:lnSpc>
                <a:spcPct val="100000"/>
              </a:lnSpc>
              <a:spcBef>
                <a:spcPts val="0"/>
              </a:spcBef>
              <a:spcAft>
                <a:spcPts val="0"/>
              </a:spcAft>
              <a:buSzPts val="2420"/>
              <a:buFont typeface="Consolas"/>
              <a:buChar char="•"/>
            </a:pPr>
            <a:r>
              <a:rPr lang="en-US">
                <a:latin typeface="Consolas"/>
                <a:ea typeface="Consolas"/>
                <a:cs typeface="Consolas"/>
                <a:sym typeface="Consolas"/>
              </a:rPr>
              <a:t>add reg1, reg2</a:t>
            </a:r>
            <a:endParaRPr>
              <a:latin typeface="Consolas"/>
              <a:ea typeface="Consolas"/>
              <a:cs typeface="Consolas"/>
              <a:sym typeface="Consolas"/>
            </a:endParaRPr>
          </a:p>
          <a:p>
            <a:pPr indent="-327658" lvl="1" marL="914400" rtl="0" algn="l">
              <a:lnSpc>
                <a:spcPct val="100000"/>
              </a:lnSpc>
              <a:spcBef>
                <a:spcPts val="1000"/>
              </a:spcBef>
              <a:spcAft>
                <a:spcPts val="0"/>
              </a:spcAft>
              <a:buSzPts val="1560"/>
              <a:buChar char="○"/>
            </a:pPr>
            <a:r>
              <a:rPr lang="en-US" u="sng"/>
              <a:t>Direct Memory Access</a:t>
            </a:r>
            <a:endParaRPr u="sng"/>
          </a:p>
          <a:p>
            <a:pPr indent="-382268" lvl="2" marL="1371600" rtl="0" algn="l">
              <a:lnSpc>
                <a:spcPct val="100000"/>
              </a:lnSpc>
              <a:spcBef>
                <a:spcPts val="0"/>
              </a:spcBef>
              <a:spcAft>
                <a:spcPts val="0"/>
              </a:spcAft>
              <a:buSzPts val="2420"/>
              <a:buFont typeface="Consolas"/>
              <a:buChar char="•"/>
            </a:pPr>
            <a:r>
              <a:rPr lang="en-US">
                <a:latin typeface="Consolas"/>
                <a:ea typeface="Consolas"/>
                <a:cs typeface="Consolas"/>
                <a:sym typeface="Consolas"/>
              </a:rPr>
              <a:t>add reg1, Memory[200]</a:t>
            </a:r>
            <a:endParaRPr>
              <a:latin typeface="Consolas"/>
              <a:ea typeface="Consolas"/>
              <a:cs typeface="Consolas"/>
              <a:sym typeface="Consolas"/>
            </a:endParaRPr>
          </a:p>
          <a:p>
            <a:pPr indent="-327658" lvl="1" marL="914400" rtl="0" algn="l">
              <a:lnSpc>
                <a:spcPct val="100000"/>
              </a:lnSpc>
              <a:spcBef>
                <a:spcPts val="1000"/>
              </a:spcBef>
              <a:spcAft>
                <a:spcPts val="0"/>
              </a:spcAft>
              <a:buSzPts val="1560"/>
              <a:buChar char="○"/>
            </a:pPr>
            <a:r>
              <a:rPr lang="en-US" u="sng"/>
              <a:t>Indirect Memory Access</a:t>
            </a:r>
            <a:endParaRPr u="sng"/>
          </a:p>
          <a:p>
            <a:pPr indent="-382268" lvl="2" marL="1371600" rtl="0" algn="l">
              <a:lnSpc>
                <a:spcPct val="100000"/>
              </a:lnSpc>
              <a:spcBef>
                <a:spcPts val="0"/>
              </a:spcBef>
              <a:spcAft>
                <a:spcPts val="0"/>
              </a:spcAft>
              <a:buSzPts val="2420"/>
              <a:buFont typeface="Consolas"/>
              <a:buChar char="•"/>
            </a:pPr>
            <a:r>
              <a:rPr lang="en-US">
                <a:latin typeface="Consolas"/>
                <a:ea typeface="Consolas"/>
                <a:cs typeface="Consolas"/>
                <a:sym typeface="Consolas"/>
              </a:rPr>
              <a:t>add reg1, Memory[reg2]</a:t>
            </a:r>
            <a:endParaRPr>
              <a:latin typeface="Consolas"/>
              <a:ea typeface="Consolas"/>
              <a:cs typeface="Consolas"/>
              <a:sym typeface="Consolas"/>
            </a:endParaRPr>
          </a:p>
          <a:p>
            <a:pPr indent="-327658" lvl="1" marL="914400" rtl="0" algn="l">
              <a:lnSpc>
                <a:spcPct val="100000"/>
              </a:lnSpc>
              <a:spcBef>
                <a:spcPts val="1000"/>
              </a:spcBef>
              <a:spcAft>
                <a:spcPts val="0"/>
              </a:spcAft>
              <a:buSzPts val="1560"/>
              <a:buChar char="○"/>
            </a:pPr>
            <a:r>
              <a:rPr lang="en-US" u="sng"/>
              <a:t>Immediate</a:t>
            </a:r>
            <a:endParaRPr u="sng"/>
          </a:p>
          <a:p>
            <a:pPr indent="-382268" lvl="2" marL="1371600" rtl="0" algn="l">
              <a:lnSpc>
                <a:spcPct val="100000"/>
              </a:lnSpc>
              <a:spcBef>
                <a:spcPts val="0"/>
              </a:spcBef>
              <a:spcAft>
                <a:spcPts val="0"/>
              </a:spcAft>
              <a:buSzPts val="2420"/>
              <a:buFont typeface="Consolas"/>
              <a:buChar char="•"/>
            </a:pPr>
            <a:r>
              <a:rPr lang="en-US">
                <a:latin typeface="Consolas"/>
                <a:ea typeface="Consolas"/>
                <a:cs typeface="Consolas"/>
                <a:sym typeface="Consolas"/>
              </a:rPr>
              <a:t>add 100, reg2</a:t>
            </a:r>
            <a:endParaRPr>
              <a:latin typeface="Consolas"/>
              <a:ea typeface="Consolas"/>
              <a:cs typeface="Consolas"/>
              <a:sym typeface="Consolas"/>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p:txBody>
      </p:sp>
      <p:sp>
        <p:nvSpPr>
          <p:cNvPr id="294" name="Google Shape;294;g74a0c26d6d_0_30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5" name="Google Shape;295;g74a0c26d6d_0_302"/>
          <p:cNvSpPr txBox="1"/>
          <p:nvPr/>
        </p:nvSpPr>
        <p:spPr>
          <a:xfrm>
            <a:off x="5839225" y="689675"/>
            <a:ext cx="2923800" cy="2137200"/>
          </a:xfrm>
          <a:prstGeom prst="rect">
            <a:avLst/>
          </a:prstGeom>
          <a:noFill/>
          <a:ln>
            <a:noFill/>
          </a:ln>
        </p:spPr>
        <p:txBody>
          <a:bodyPr anchorCtr="0" anchor="t" bIns="91425" lIns="91425" spcFirstLastPara="1" rIns="91425" wrap="square" tIns="91425">
            <a:noAutofit/>
          </a:bodyPr>
          <a:lstStyle/>
          <a:p>
            <a:pPr indent="-1200150" lvl="0" marL="120015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reg1, reg2 </a:t>
            </a:r>
            <a:r>
              <a:rPr b="0" i="0" lang="en-US" sz="1600" u="none" cap="none" strike="noStrike">
                <a:solidFill>
                  <a:srgbClr val="000000"/>
                </a:solidFill>
                <a:latin typeface="Calibri"/>
                <a:ea typeface="Calibri"/>
                <a:cs typeface="Calibri"/>
                <a:sym typeface="Calibri"/>
              </a:rPr>
              <a:t>are the names of registers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143000" lvl="0" marL="114300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Memory[N] </a:t>
            </a:r>
            <a:r>
              <a:rPr b="0" i="0" lang="en-US" sz="1600" u="none" cap="none" strike="noStrike">
                <a:solidFill>
                  <a:srgbClr val="000000"/>
                </a:solidFill>
                <a:latin typeface="Calibri"/>
                <a:ea typeface="Calibri"/>
                <a:cs typeface="Calibri"/>
                <a:sym typeface="Calibri"/>
              </a:rPr>
              <a:t>means “access the giant array that is memory, at index N”</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d2f38fa7e4_0_1"/>
          <p:cNvSpPr/>
          <p:nvPr/>
        </p:nvSpPr>
        <p:spPr>
          <a:xfrm>
            <a:off x="1822650" y="1415200"/>
            <a:ext cx="5482200" cy="507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301" name="Google Shape;301;gd2f38fa7e4_0_1"/>
          <p:cNvSpPr/>
          <p:nvPr/>
        </p:nvSpPr>
        <p:spPr>
          <a:xfrm>
            <a:off x="2030975" y="2078725"/>
            <a:ext cx="25575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302" name="Google Shape;302;gd2f38fa7e4_0_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Flow Control</a:t>
            </a:r>
            <a:endParaRPr/>
          </a:p>
        </p:txBody>
      </p:sp>
      <p:sp>
        <p:nvSpPr>
          <p:cNvPr id="303" name="Google Shape;303;gd2f38fa7e4_0_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04" name="Google Shape;304;gd2f38fa7e4_0_1"/>
          <p:cNvSpPr/>
          <p:nvPr/>
        </p:nvSpPr>
        <p:spPr>
          <a:xfrm>
            <a:off x="35702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INPUT</a:t>
            </a:r>
            <a:endParaRPr b="1" i="0" sz="1400" u="none" cap="none" strike="noStrike">
              <a:solidFill>
                <a:srgbClr val="000000"/>
              </a:solidFill>
              <a:latin typeface="Calibri"/>
              <a:ea typeface="Calibri"/>
              <a:cs typeface="Calibri"/>
              <a:sym typeface="Calibri"/>
            </a:endParaRPr>
          </a:p>
        </p:txBody>
      </p:sp>
      <p:sp>
        <p:nvSpPr>
          <p:cNvPr id="305" name="Google Shape;305;gd2f38fa7e4_0_1"/>
          <p:cNvSpPr/>
          <p:nvPr/>
        </p:nvSpPr>
        <p:spPr>
          <a:xfrm>
            <a:off x="5022075" y="2078725"/>
            <a:ext cx="20913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306" name="Google Shape;306;gd2f38fa7e4_0_1"/>
          <p:cNvSpPr/>
          <p:nvPr/>
        </p:nvSpPr>
        <p:spPr>
          <a:xfrm>
            <a:off x="5199025" y="4685879"/>
            <a:ext cx="1788600" cy="365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307" name="Google Shape;307;gd2f38fa7e4_0_1"/>
          <p:cNvSpPr/>
          <p:nvPr/>
        </p:nvSpPr>
        <p:spPr>
          <a:xfrm>
            <a:off x="5199025" y="5104042"/>
            <a:ext cx="1788600" cy="11226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308" name="Google Shape;308;gd2f38fa7e4_0_1"/>
          <p:cNvSpPr/>
          <p:nvPr/>
        </p:nvSpPr>
        <p:spPr>
          <a:xfrm>
            <a:off x="7726175" y="33228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OUTPUT</a:t>
            </a:r>
            <a:endParaRPr b="1" i="0" sz="1400" u="none" cap="none" strike="noStrike">
              <a:solidFill>
                <a:srgbClr val="000000"/>
              </a:solidFill>
              <a:latin typeface="Calibri"/>
              <a:ea typeface="Calibri"/>
              <a:cs typeface="Calibri"/>
              <a:sym typeface="Calibri"/>
            </a:endParaRPr>
          </a:p>
        </p:txBody>
      </p:sp>
      <p:sp>
        <p:nvSpPr>
          <p:cNvPr id="309" name="Google Shape;309;gd2f38fa7e4_0_1"/>
          <p:cNvSpPr/>
          <p:nvPr/>
        </p:nvSpPr>
        <p:spPr>
          <a:xfrm>
            <a:off x="1421550" y="3406975"/>
            <a:ext cx="453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d2f38fa7e4_0_1"/>
          <p:cNvSpPr/>
          <p:nvPr/>
        </p:nvSpPr>
        <p:spPr>
          <a:xfrm>
            <a:off x="7304850" y="3406975"/>
            <a:ext cx="538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d2f38fa7e4_0_1"/>
          <p:cNvSpPr/>
          <p:nvPr/>
        </p:nvSpPr>
        <p:spPr>
          <a:xfrm rot="10800000">
            <a:off x="4449075" y="3664275"/>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d2f38fa7e4_0_1"/>
          <p:cNvSpPr/>
          <p:nvPr/>
        </p:nvSpPr>
        <p:spPr>
          <a:xfrm>
            <a:off x="4588550" y="3189600"/>
            <a:ext cx="573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3" name="Google Shape;313;gd2f38fa7e4_0_1"/>
          <p:cNvPicPr preferRelativeResize="0"/>
          <p:nvPr/>
        </p:nvPicPr>
        <p:blipFill rotWithShape="1">
          <a:blip r:embed="rId3">
            <a:alphaModFix/>
          </a:blip>
          <a:srcRect b="0" l="0" r="0" t="0"/>
          <a:stretch/>
        </p:blipFill>
        <p:spPr>
          <a:xfrm>
            <a:off x="5243308" y="2736190"/>
            <a:ext cx="1648825" cy="1820347"/>
          </a:xfrm>
          <a:prstGeom prst="rect">
            <a:avLst/>
          </a:prstGeom>
          <a:noFill/>
          <a:ln>
            <a:noFill/>
          </a:ln>
        </p:spPr>
      </p:pic>
      <p:sp>
        <p:nvSpPr>
          <p:cNvPr id="314" name="Google Shape;314;gd2f38fa7e4_0_1"/>
          <p:cNvSpPr/>
          <p:nvPr/>
        </p:nvSpPr>
        <p:spPr>
          <a:xfrm>
            <a:off x="2467225" y="2736200"/>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0101110011100110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highlight>
                  <a:srgbClr val="FFF2CC"/>
                </a:highlight>
                <a:latin typeface="Consolas"/>
                <a:ea typeface="Consolas"/>
                <a:cs typeface="Consolas"/>
                <a:sym typeface="Consolas"/>
              </a:rPr>
              <a:t>1011000101010100</a:t>
            </a:r>
            <a:endParaRPr b="1" i="0" sz="1400" u="none" cap="none" strike="noStrike">
              <a:solidFill>
                <a:srgbClr val="000000"/>
              </a:solidFill>
              <a:highlight>
                <a:srgbClr val="FFF2CC"/>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3D85C6"/>
                </a:solidFill>
                <a:latin typeface="Calibri"/>
                <a:ea typeface="Calibri"/>
                <a:cs typeface="Calibri"/>
                <a:sym typeface="Calibri"/>
              </a:rPr>
              <a:t>Instructions</a:t>
            </a:r>
            <a:endParaRPr b="0" i="0" sz="1200" u="none" cap="none" strike="noStrike">
              <a:solidFill>
                <a:srgbClr val="3D85C6"/>
              </a:solidFill>
              <a:latin typeface="Calibri"/>
              <a:ea typeface="Calibri"/>
              <a:cs typeface="Calibri"/>
              <a:sym typeface="Calibri"/>
            </a:endParaRPr>
          </a:p>
        </p:txBody>
      </p:sp>
      <p:sp>
        <p:nvSpPr>
          <p:cNvPr id="315" name="Google Shape;315;gd2f38fa7e4_0_1"/>
          <p:cNvSpPr/>
          <p:nvPr/>
        </p:nvSpPr>
        <p:spPr>
          <a:xfrm>
            <a:off x="2467225" y="4062200"/>
            <a:ext cx="1956300" cy="1407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1100101010010101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1100100101100111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0011001010101011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6AA84F"/>
                </a:solidFill>
                <a:latin typeface="Calibri"/>
                <a:ea typeface="Calibri"/>
                <a:cs typeface="Calibri"/>
                <a:sym typeface="Calibri"/>
              </a:rPr>
              <a:t>Data</a:t>
            </a:r>
            <a:endParaRPr b="0" i="0" sz="1200" u="none" cap="none" strike="noStrike">
              <a:solidFill>
                <a:srgbClr val="6AA84F"/>
              </a:solidFill>
              <a:latin typeface="Calibri"/>
              <a:ea typeface="Calibri"/>
              <a:cs typeface="Calibri"/>
              <a:sym typeface="Calibri"/>
            </a:endParaRPr>
          </a:p>
        </p:txBody>
      </p:sp>
      <p:sp>
        <p:nvSpPr>
          <p:cNvPr id="316" name="Google Shape;316;gd2f38fa7e4_0_1"/>
          <p:cNvSpPr/>
          <p:nvPr/>
        </p:nvSpPr>
        <p:spPr>
          <a:xfrm>
            <a:off x="2030975" y="2736200"/>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highlight>
                  <a:srgbClr val="FFF2CC"/>
                </a:highlight>
                <a:latin typeface="Consolas"/>
                <a:ea typeface="Consolas"/>
                <a:cs typeface="Consolas"/>
                <a:sym typeface="Consolas"/>
              </a:rPr>
              <a:t>1</a:t>
            </a:r>
            <a:r>
              <a:rPr b="1" i="0" lang="en-US" sz="1400" u="none" cap="none" strike="noStrike">
                <a:solidFill>
                  <a:srgbClr val="FFF2CC"/>
                </a:solidFill>
                <a:highlight>
                  <a:srgbClr val="FFF2CC"/>
                </a:highlight>
                <a:latin typeface="Consolas"/>
                <a:ea typeface="Consolas"/>
                <a:cs typeface="Consolas"/>
                <a:sym typeface="Consolas"/>
              </a:rPr>
              <a:t>..</a:t>
            </a:r>
            <a:r>
              <a:rPr b="1" i="0" lang="en-US" sz="1400" u="none" cap="none" strike="noStrike">
                <a:solidFill>
                  <a:srgbClr val="000000"/>
                </a:solidFill>
                <a:highlight>
                  <a:srgbClr val="FFF2CC"/>
                </a:highlight>
                <a:latin typeface="Consolas"/>
                <a:ea typeface="Consolas"/>
                <a:cs typeface="Consolas"/>
                <a:sym typeface="Consolas"/>
              </a:rPr>
              <a:t>  </a:t>
            </a:r>
            <a:endParaRPr b="1" i="0" sz="1400" u="none" cap="none" strike="noStrike">
              <a:solidFill>
                <a:srgbClr val="000000"/>
              </a:solidFill>
              <a:highlight>
                <a:srgbClr val="FFF2CC"/>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2</a:t>
            </a:r>
            <a:endParaRPr b="0" i="0" sz="1400" u="none" cap="none" strike="noStrike">
              <a:solidFill>
                <a:srgbClr val="000000"/>
              </a:solidFill>
              <a:latin typeface="Consolas"/>
              <a:ea typeface="Consolas"/>
              <a:cs typeface="Consolas"/>
              <a:sym typeface="Consolas"/>
            </a:endParaRPr>
          </a:p>
        </p:txBody>
      </p:sp>
      <p:sp>
        <p:nvSpPr>
          <p:cNvPr id="317" name="Google Shape;317;gd2f38fa7e4_0_1"/>
          <p:cNvSpPr/>
          <p:nvPr/>
        </p:nvSpPr>
        <p:spPr>
          <a:xfrm>
            <a:off x="2030975" y="4062200"/>
            <a:ext cx="538200" cy="13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n+2</a:t>
            </a:r>
            <a:endParaRPr b="0" i="0" sz="1400" u="none" cap="none" strike="noStrike">
              <a:solidFill>
                <a:srgbClr val="000000"/>
              </a:solidFill>
              <a:latin typeface="Consolas"/>
              <a:ea typeface="Consolas"/>
              <a:cs typeface="Consolas"/>
              <a:sym typeface="Consolas"/>
            </a:endParaRPr>
          </a:p>
        </p:txBody>
      </p:sp>
      <p:sp>
        <p:nvSpPr>
          <p:cNvPr id="318" name="Google Shape;318;gd2f38fa7e4_0_1"/>
          <p:cNvSpPr/>
          <p:nvPr/>
        </p:nvSpPr>
        <p:spPr>
          <a:xfrm>
            <a:off x="5352250" y="5510600"/>
            <a:ext cx="738300" cy="5703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chemeClr val="dk1"/>
                </a:solidFill>
                <a:latin typeface="Calibri"/>
                <a:ea typeface="Calibri"/>
                <a:cs typeface="Calibri"/>
                <a:sym typeface="Calibri"/>
              </a:rPr>
              <a:t>PC</a:t>
            </a:r>
            <a:endParaRPr b="1" i="0" sz="2000" u="none" cap="none" strike="noStrike">
              <a:solidFill>
                <a:schemeClr val="dk1"/>
              </a:solidFill>
              <a:latin typeface="Calibri"/>
              <a:ea typeface="Calibri"/>
              <a:cs typeface="Calibri"/>
              <a:sym typeface="Calibri"/>
            </a:endParaRPr>
          </a:p>
        </p:txBody>
      </p:sp>
      <p:sp>
        <p:nvSpPr>
          <p:cNvPr id="319" name="Google Shape;319;gd2f38fa7e4_0_1"/>
          <p:cNvSpPr/>
          <p:nvPr/>
        </p:nvSpPr>
        <p:spPr>
          <a:xfrm>
            <a:off x="6090550" y="5510600"/>
            <a:ext cx="738300" cy="570300"/>
          </a:xfrm>
          <a:prstGeom prst="rect">
            <a:avLst/>
          </a:prstGeom>
          <a:solidFill>
            <a:srgbClr val="FFF2CC"/>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2000" u="none" cap="none" strike="noStrike">
                <a:solidFill>
                  <a:schemeClr val="dk1"/>
                </a:solidFill>
                <a:latin typeface="Consolas"/>
                <a:ea typeface="Consolas"/>
                <a:cs typeface="Consolas"/>
                <a:sym typeface="Consolas"/>
              </a:rPr>
              <a:t>1</a:t>
            </a:r>
            <a:endParaRPr b="0" i="0" sz="2000" u="none" cap="none" strike="noStrike">
              <a:solidFill>
                <a:schemeClr val="dk1"/>
              </a:solidFill>
              <a:latin typeface="Consolas"/>
              <a:ea typeface="Consolas"/>
              <a:cs typeface="Consolas"/>
              <a:sym typeface="Consolas"/>
            </a:endParaRPr>
          </a:p>
        </p:txBody>
      </p:sp>
      <p:sp>
        <p:nvSpPr>
          <p:cNvPr id="320" name="Google Shape;320;gd2f38fa7e4_0_1"/>
          <p:cNvSpPr/>
          <p:nvPr/>
        </p:nvSpPr>
        <p:spPr>
          <a:xfrm>
            <a:off x="590175" y="1952450"/>
            <a:ext cx="1486200" cy="874200"/>
          </a:xfrm>
          <a:prstGeom prst="wedgeRectCallout">
            <a:avLst>
              <a:gd fmla="val 49507" name="adj1"/>
              <a:gd fmla="val 83345" name="adj2"/>
            </a:avLst>
          </a:prstGeom>
          <a:solidFill>
            <a:srgbClr val="FFF2CC"/>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Which instruction should execute next?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d2f38fa7e4_0_25"/>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Flow Control</a:t>
            </a:r>
            <a:endParaRPr/>
          </a:p>
        </p:txBody>
      </p:sp>
      <p:sp>
        <p:nvSpPr>
          <p:cNvPr id="327" name="Google Shape;327;gd2f38fa7e4_0_25"/>
          <p:cNvSpPr txBox="1"/>
          <p:nvPr>
            <p:ph idx="1" type="body"/>
          </p:nvPr>
        </p:nvSpPr>
        <p:spPr>
          <a:xfrm>
            <a:off x="396900" y="1197675"/>
            <a:ext cx="8366100" cy="25794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Usually the CPU just executes machine instructions in a sequence</a:t>
            </a:r>
            <a:endParaRPr/>
          </a:p>
          <a:p>
            <a:pPr indent="-327658" lvl="1" marL="914400" rtl="0" algn="l">
              <a:lnSpc>
                <a:spcPct val="100000"/>
              </a:lnSpc>
              <a:spcBef>
                <a:spcPts val="520"/>
              </a:spcBef>
              <a:spcAft>
                <a:spcPts val="0"/>
              </a:spcAft>
              <a:buSzPts val="1560"/>
              <a:buChar char="○"/>
            </a:pPr>
            <a:r>
              <a:rPr lang="en-US"/>
              <a:t>Typically moves to the instruction with the next highest address</a:t>
            </a:r>
            <a:endParaRPr/>
          </a:p>
          <a:p>
            <a:pPr indent="-327660" lvl="0" marL="457200" rtl="0" algn="l">
              <a:lnSpc>
                <a:spcPct val="100000"/>
              </a:lnSpc>
              <a:spcBef>
                <a:spcPts val="1000"/>
              </a:spcBef>
              <a:spcAft>
                <a:spcPts val="0"/>
              </a:spcAft>
              <a:buSzPts val="1560"/>
              <a:buChar char="●"/>
            </a:pPr>
            <a:r>
              <a:rPr lang="en-US"/>
              <a:t>Sometimes we want to “jump” to another location no matter what</a:t>
            </a:r>
            <a:endParaRPr/>
          </a:p>
          <a:p>
            <a:pPr indent="-382268" lvl="1" marL="914400" rtl="0" algn="l">
              <a:lnSpc>
                <a:spcPct val="100000"/>
              </a:lnSpc>
              <a:spcBef>
                <a:spcPts val="0"/>
              </a:spcBef>
              <a:spcAft>
                <a:spcPts val="0"/>
              </a:spcAft>
              <a:buSzPts val="2420"/>
              <a:buChar char="○"/>
            </a:pPr>
            <a:r>
              <a:rPr lang="en-US"/>
              <a:t>E.g. at the end of an infinite loop!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328" name="Google Shape;328;gd2f38fa7e4_0_25"/>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descr="There are two columns, one representing high level code and one representing possible assembly code that would be equivalent. This example highlights how jumps can be used to implement things like an infinite loop. After executing the loop body, we can &quot;jump&quot; back to the top in order to re-execute the body again. " id="329" name="Google Shape;329;gd2f38fa7e4_0_25" title="High level language and assembly language comparison"/>
          <p:cNvGraphicFramePr/>
          <p:nvPr/>
        </p:nvGraphicFramePr>
        <p:xfrm>
          <a:off x="396875" y="3941475"/>
          <a:ext cx="3000000" cy="3000000"/>
        </p:xfrm>
        <a:graphic>
          <a:graphicData uri="http://schemas.openxmlformats.org/drawingml/2006/table">
            <a:tbl>
              <a:tblPr>
                <a:noFill/>
                <a:tableStyleId>{F8707DFA-9D0A-4C70-B6A4-46E2DD98396F}</a:tableStyleId>
              </a:tblPr>
              <a:tblGrid>
                <a:gridCol w="4163150"/>
                <a:gridCol w="4203000"/>
              </a:tblGrid>
              <a:tr h="536175">
                <a:tc>
                  <a:txBody>
                    <a:bodyPr/>
                    <a:lstStyle/>
                    <a:p>
                      <a:pPr indent="0" lvl="0" marL="0" rtl="0" algn="ctr">
                        <a:spcBef>
                          <a:spcPts val="0"/>
                        </a:spcBef>
                        <a:spcAft>
                          <a:spcPts val="0"/>
                        </a:spcAft>
                        <a:buNone/>
                      </a:pPr>
                      <a:r>
                        <a:rPr b="1" lang="en-US" sz="1800"/>
                        <a:t>High Level Code (similar to Java)</a:t>
                      </a:r>
                      <a:endParaRPr b="1" sz="1800"/>
                    </a:p>
                  </a:txBody>
                  <a:tcPr marT="91425" marB="91425" marR="91425" marL="91425"/>
                </a:tc>
                <a:tc>
                  <a:txBody>
                    <a:bodyPr/>
                    <a:lstStyle/>
                    <a:p>
                      <a:pPr indent="0" lvl="0" marL="0" rtl="0" algn="ctr">
                        <a:spcBef>
                          <a:spcPts val="0"/>
                        </a:spcBef>
                        <a:spcAft>
                          <a:spcPts val="0"/>
                        </a:spcAft>
                        <a:buNone/>
                      </a:pPr>
                      <a:r>
                        <a:rPr b="1" lang="en-US" sz="1800"/>
                        <a:t>Assembly Code</a:t>
                      </a:r>
                      <a:endParaRPr b="1" sz="1800"/>
                    </a:p>
                  </a:txBody>
                  <a:tcPr marT="91425" marB="91425" marR="91425" marL="91425"/>
                </a:tc>
              </a:tr>
              <a:tr h="1721800">
                <a:tc>
                  <a:txBody>
                    <a:bodyPr/>
                    <a:lstStyle/>
                    <a:p>
                      <a:pPr indent="0" lvl="0" marL="0" rtl="0" algn="l">
                        <a:spcBef>
                          <a:spcPts val="0"/>
                        </a:spcBef>
                        <a:spcAft>
                          <a:spcPts val="0"/>
                        </a:spcAft>
                        <a:buClr>
                          <a:schemeClr val="dk1"/>
                        </a:buClr>
                        <a:buSzPts val="1100"/>
                        <a:buFont typeface="Arial"/>
                        <a:buNone/>
                      </a:pPr>
                      <a:r>
                        <a:rPr b="1" lang="en-US" sz="2200">
                          <a:latin typeface="Courier New"/>
                          <a:ea typeface="Courier New"/>
                          <a:cs typeface="Courier New"/>
                          <a:sym typeface="Courier New"/>
                        </a:rPr>
                        <a:t>while (true) {</a:t>
                      </a:r>
                      <a:endParaRPr b="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    reg1++;</a:t>
                      </a:r>
                      <a:endParaRPr b="1" sz="2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2200">
                          <a:latin typeface="Courier New"/>
                          <a:ea typeface="Courier New"/>
                          <a:cs typeface="Courier New"/>
                          <a:sym typeface="Courier New"/>
                        </a:rPr>
                        <a:t>    </a:t>
                      </a:r>
                      <a:r>
                        <a:rPr i="1" lang="en-US" sz="2200">
                          <a:latin typeface="Courier New"/>
                          <a:ea typeface="Courier New"/>
                          <a:cs typeface="Courier New"/>
                          <a:sym typeface="Courier New"/>
                        </a:rPr>
                        <a:t>&lt;more loop body&gt;</a:t>
                      </a:r>
                      <a:endParaRPr i="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a:t>
                      </a:r>
                      <a:endParaRPr b="1" sz="2200">
                        <a:latin typeface="Courier New"/>
                        <a:ea typeface="Courier New"/>
                        <a:cs typeface="Courier New"/>
                        <a:sym typeface="Courier New"/>
                      </a:endParaRPr>
                    </a:p>
                    <a:p>
                      <a:pPr indent="0" lvl="0" marL="0" rtl="0" algn="l">
                        <a:spcBef>
                          <a:spcPts val="0"/>
                        </a:spcBef>
                        <a:spcAft>
                          <a:spcPts val="0"/>
                        </a:spcAft>
                        <a:buNone/>
                      </a:pPr>
                      <a:r>
                        <a:rPr i="1" lang="en-US" sz="2200">
                          <a:latin typeface="Courier New"/>
                          <a:ea typeface="Courier New"/>
                          <a:cs typeface="Courier New"/>
                          <a:sym typeface="Courier New"/>
                        </a:rPr>
                        <a:t>&lt;code after loop&gt;</a:t>
                      </a:r>
                      <a:endParaRPr i="1" sz="2200">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2200">
                          <a:latin typeface="Courier New"/>
                          <a:ea typeface="Courier New"/>
                          <a:cs typeface="Courier New"/>
                          <a:sym typeface="Courier New"/>
                        </a:rPr>
                        <a:t>TOP</a:t>
                      </a:r>
                      <a:r>
                        <a:rPr b="1" lang="en-US" sz="2200">
                          <a:latin typeface="Courier New"/>
                          <a:ea typeface="Courier New"/>
                          <a:cs typeface="Courier New"/>
                          <a:sym typeface="Courier New"/>
                        </a:rPr>
                        <a:t>:</a:t>
                      </a:r>
                      <a:endParaRPr b="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    add 1, reg1</a:t>
                      </a:r>
                      <a:endParaRPr b="1" sz="2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2200">
                          <a:solidFill>
                            <a:schemeClr val="dk1"/>
                          </a:solidFill>
                          <a:latin typeface="Courier New"/>
                          <a:ea typeface="Courier New"/>
                          <a:cs typeface="Courier New"/>
                          <a:sym typeface="Courier New"/>
                        </a:rPr>
                        <a:t>    </a:t>
                      </a:r>
                      <a:r>
                        <a:rPr i="1" lang="en-US" sz="2200">
                          <a:solidFill>
                            <a:schemeClr val="dk1"/>
                          </a:solidFill>
                          <a:latin typeface="Courier New"/>
                          <a:ea typeface="Courier New"/>
                          <a:cs typeface="Courier New"/>
                          <a:sym typeface="Courier New"/>
                        </a:rPr>
                        <a:t>&lt;more loop body&gt;</a:t>
                      </a:r>
                      <a:endParaRPr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    jmp TOP</a:t>
                      </a:r>
                      <a:endParaRPr b="1" sz="2200">
                        <a:latin typeface="Courier New"/>
                        <a:ea typeface="Courier New"/>
                        <a:cs typeface="Courier New"/>
                        <a:sym typeface="Courier New"/>
                      </a:endParaRPr>
                    </a:p>
                    <a:p>
                      <a:pPr indent="0" lvl="0" marL="0" rtl="0" algn="l">
                        <a:spcBef>
                          <a:spcPts val="0"/>
                        </a:spcBef>
                        <a:spcAft>
                          <a:spcPts val="0"/>
                        </a:spcAft>
                        <a:buNone/>
                      </a:pPr>
                      <a:r>
                        <a:rPr i="1" lang="en-US" sz="2200">
                          <a:solidFill>
                            <a:schemeClr val="dk1"/>
                          </a:solidFill>
                          <a:latin typeface="Courier New"/>
                          <a:ea typeface="Courier New"/>
                          <a:cs typeface="Courier New"/>
                          <a:sym typeface="Courier New"/>
                        </a:rPr>
                        <a:t>    </a:t>
                      </a:r>
                      <a:r>
                        <a:rPr i="1" lang="en-US" sz="2200">
                          <a:solidFill>
                            <a:schemeClr val="dk1"/>
                          </a:solidFill>
                          <a:latin typeface="Courier New"/>
                          <a:ea typeface="Courier New"/>
                          <a:cs typeface="Courier New"/>
                          <a:sym typeface="Courier New"/>
                        </a:rPr>
                        <a:t>&lt;code after loop&gt;</a:t>
                      </a:r>
                      <a:endParaRPr i="1" sz="22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2200">
                          <a:latin typeface="Courier New"/>
                          <a:ea typeface="Courier New"/>
                          <a:cs typeface="Courier New"/>
                          <a:sym typeface="Courier New"/>
                        </a:rPr>
                        <a:t> </a:t>
                      </a:r>
                      <a:endParaRPr sz="2200">
                        <a:latin typeface="Courier New"/>
                        <a:ea typeface="Courier New"/>
                        <a:cs typeface="Courier New"/>
                        <a:sym typeface="Courier New"/>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d2f38fa7e4_0_6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Flow Control</a:t>
            </a:r>
            <a:endParaRPr/>
          </a:p>
        </p:txBody>
      </p:sp>
      <p:sp>
        <p:nvSpPr>
          <p:cNvPr id="336" name="Google Shape;336;gd2f38fa7e4_0_60"/>
          <p:cNvSpPr txBox="1"/>
          <p:nvPr>
            <p:ph idx="1" type="body"/>
          </p:nvPr>
        </p:nvSpPr>
        <p:spPr>
          <a:xfrm>
            <a:off x="396900" y="1197675"/>
            <a:ext cx="8366100" cy="25794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Usually the CPU just executes machine instructions in a sequence</a:t>
            </a:r>
            <a:endParaRPr/>
          </a:p>
          <a:p>
            <a:pPr indent="-327658" lvl="1" marL="914400" rtl="0" algn="l">
              <a:lnSpc>
                <a:spcPct val="100000"/>
              </a:lnSpc>
              <a:spcBef>
                <a:spcPts val="520"/>
              </a:spcBef>
              <a:spcAft>
                <a:spcPts val="0"/>
              </a:spcAft>
              <a:buSzPts val="1560"/>
              <a:buChar char="○"/>
            </a:pPr>
            <a:r>
              <a:rPr lang="en-US"/>
              <a:t>Typically moves to the instruction with the next highest address</a:t>
            </a:r>
            <a:endParaRPr/>
          </a:p>
          <a:p>
            <a:pPr indent="-327660" lvl="0" marL="457200" rtl="0" algn="l">
              <a:spcBef>
                <a:spcPts val="1000"/>
              </a:spcBef>
              <a:spcAft>
                <a:spcPts val="0"/>
              </a:spcAft>
              <a:buClr>
                <a:schemeClr val="hlink"/>
              </a:buClr>
              <a:buSzPts val="1560"/>
              <a:buChar char="●"/>
            </a:pPr>
            <a:r>
              <a:rPr lang="en-US"/>
              <a:t>Sometimes we want to “jump” only if a condition is met</a:t>
            </a:r>
            <a:endParaRPr/>
          </a:p>
          <a:p>
            <a:pPr indent="-382268" lvl="1" marL="914400" rtl="0" algn="l">
              <a:spcBef>
                <a:spcPts val="0"/>
              </a:spcBef>
              <a:spcAft>
                <a:spcPts val="0"/>
              </a:spcAft>
              <a:buClr>
                <a:schemeClr val="hlink"/>
              </a:buClr>
              <a:buSzPts val="2420"/>
              <a:buChar char="○"/>
            </a:pPr>
            <a:r>
              <a:rPr lang="en-US"/>
              <a:t>E.g. to implement an if statement!</a:t>
            </a:r>
            <a:endParaRPr/>
          </a:p>
          <a:p>
            <a:pPr indent="-327660" lvl="0" marL="457200" rtl="0" algn="l">
              <a:spcBef>
                <a:spcPts val="0"/>
              </a:spcBef>
              <a:spcAft>
                <a:spcPts val="0"/>
              </a:spcAft>
              <a:buSzPts val="1560"/>
              <a:buChar char="●"/>
            </a:pPr>
            <a:r>
              <a:rPr lang="en-US"/>
              <a:t>We will focus more on this on Thursday!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337" name="Google Shape;337;gd2f38fa7e4_0_6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descr="There are two columns, one representing high level code and one representing possible assembly code that would be equivalent. This example highlights how conditional jumps can be used to implement things like if statements. We can compare two values, and based on their comparison, determine whether or not we want to &quot;jump&quot; or &quot;skip&quot; over the if statement." id="338" name="Google Shape;338;gd2f38fa7e4_0_60" title="High level language and assembly language comparison"/>
          <p:cNvGraphicFramePr/>
          <p:nvPr/>
        </p:nvGraphicFramePr>
        <p:xfrm>
          <a:off x="396875" y="3941475"/>
          <a:ext cx="3000000" cy="3000000"/>
        </p:xfrm>
        <a:graphic>
          <a:graphicData uri="http://schemas.openxmlformats.org/drawingml/2006/table">
            <a:tbl>
              <a:tblPr>
                <a:noFill/>
                <a:tableStyleId>{F8707DFA-9D0A-4C70-B6A4-46E2DD98396F}</a:tableStyleId>
              </a:tblPr>
              <a:tblGrid>
                <a:gridCol w="4163150"/>
                <a:gridCol w="4203000"/>
              </a:tblGrid>
              <a:tr h="536175">
                <a:tc>
                  <a:txBody>
                    <a:bodyPr/>
                    <a:lstStyle/>
                    <a:p>
                      <a:pPr indent="0" lvl="0" marL="0" rtl="0" algn="ctr">
                        <a:spcBef>
                          <a:spcPts val="0"/>
                        </a:spcBef>
                        <a:spcAft>
                          <a:spcPts val="0"/>
                        </a:spcAft>
                        <a:buNone/>
                      </a:pPr>
                      <a:r>
                        <a:rPr b="1" lang="en-US" sz="1800"/>
                        <a:t>High Level Code (similar to Java)</a:t>
                      </a:r>
                      <a:endParaRPr b="1" sz="1800"/>
                    </a:p>
                  </a:txBody>
                  <a:tcPr marT="91425" marB="91425" marR="91425" marL="91425"/>
                </a:tc>
                <a:tc>
                  <a:txBody>
                    <a:bodyPr/>
                    <a:lstStyle/>
                    <a:p>
                      <a:pPr indent="0" lvl="0" marL="0" rtl="0" algn="ctr">
                        <a:spcBef>
                          <a:spcPts val="0"/>
                        </a:spcBef>
                        <a:spcAft>
                          <a:spcPts val="0"/>
                        </a:spcAft>
                        <a:buNone/>
                      </a:pPr>
                      <a:r>
                        <a:rPr b="1" lang="en-US" sz="1800"/>
                        <a:t>Assembly Code</a:t>
                      </a:r>
                      <a:endParaRPr b="1" sz="1800"/>
                    </a:p>
                  </a:txBody>
                  <a:tcPr marT="91425" marB="91425" marR="91425" marL="91425"/>
                </a:tc>
              </a:tr>
              <a:tr h="1721800">
                <a:tc>
                  <a:txBody>
                    <a:bodyPr/>
                    <a:lstStyle/>
                    <a:p>
                      <a:pPr indent="0" lvl="0" marL="0" rtl="0" algn="l">
                        <a:spcBef>
                          <a:spcPts val="0"/>
                        </a:spcBef>
                        <a:spcAft>
                          <a:spcPts val="0"/>
                        </a:spcAft>
                        <a:buNone/>
                      </a:pPr>
                      <a:r>
                        <a:rPr b="1" lang="en-US" sz="2200">
                          <a:latin typeface="Courier New"/>
                          <a:ea typeface="Courier New"/>
                          <a:cs typeface="Courier New"/>
                          <a:sym typeface="Courier New"/>
                        </a:rPr>
                        <a:t>if (reg1 &lt; reg2) {</a:t>
                      </a:r>
                      <a:endParaRPr b="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    reg1++;</a:t>
                      </a:r>
                      <a:endParaRPr b="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a:t>
                      </a:r>
                      <a:endParaRPr b="1" sz="2200">
                        <a:latin typeface="Courier New"/>
                        <a:ea typeface="Courier New"/>
                        <a:cs typeface="Courier New"/>
                        <a:sym typeface="Courier New"/>
                      </a:endParaRPr>
                    </a:p>
                    <a:p>
                      <a:pPr indent="0" lvl="0" marL="0" rtl="0" algn="l">
                        <a:spcBef>
                          <a:spcPts val="0"/>
                        </a:spcBef>
                        <a:spcAft>
                          <a:spcPts val="0"/>
                        </a:spcAft>
                        <a:buNone/>
                      </a:pPr>
                      <a:r>
                        <a:rPr b="1" lang="en-US" sz="2200">
                          <a:latin typeface="Courier New"/>
                          <a:ea typeface="Courier New"/>
                          <a:cs typeface="Courier New"/>
                          <a:sym typeface="Courier New"/>
                        </a:rPr>
                        <a:t>reg2++;</a:t>
                      </a:r>
                      <a:endParaRPr b="1" sz="2200">
                        <a:latin typeface="Courier New"/>
                        <a:ea typeface="Courier New"/>
                        <a:cs typeface="Courier New"/>
                        <a:sym typeface="Courier New"/>
                      </a:endParaRPr>
                    </a:p>
                    <a:p>
                      <a:pPr indent="0" lvl="0" marL="0" rtl="0" algn="l">
                        <a:spcBef>
                          <a:spcPts val="0"/>
                        </a:spcBef>
                        <a:spcAft>
                          <a:spcPts val="0"/>
                        </a:spcAft>
                        <a:buNone/>
                      </a:pPr>
                      <a:r>
                        <a:t/>
                      </a:r>
                      <a:endParaRPr b="1" sz="2200">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i="1" lang="en-US" sz="2200">
                          <a:solidFill>
                            <a:schemeClr val="dk1"/>
                          </a:solidFill>
                          <a:latin typeface="Courier New"/>
                          <a:ea typeface="Courier New"/>
                          <a:cs typeface="Courier New"/>
                          <a:sym typeface="Courier New"/>
                        </a:rPr>
                        <a:t> </a:t>
                      </a:r>
                      <a:r>
                        <a:rPr b="1" lang="en-US" sz="2200">
                          <a:solidFill>
                            <a:schemeClr val="dk1"/>
                          </a:solidFill>
                          <a:latin typeface="Courier New"/>
                          <a:ea typeface="Courier New"/>
                          <a:cs typeface="Courier New"/>
                          <a:sym typeface="Courier New"/>
                        </a:rPr>
                        <a:t>   cmp reg1, reg2</a:t>
                      </a:r>
                      <a:endParaRPr b="1" sz="22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200">
                          <a:solidFill>
                            <a:schemeClr val="dk1"/>
                          </a:solidFill>
                          <a:latin typeface="Courier New"/>
                          <a:ea typeface="Courier New"/>
                          <a:cs typeface="Courier New"/>
                          <a:sym typeface="Courier New"/>
                        </a:rPr>
                        <a:t>    jge SKIP</a:t>
                      </a:r>
                      <a:endParaRPr b="1" sz="22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200">
                          <a:solidFill>
                            <a:schemeClr val="dk1"/>
                          </a:solidFill>
                          <a:latin typeface="Courier New"/>
                          <a:ea typeface="Courier New"/>
                          <a:cs typeface="Courier New"/>
                          <a:sym typeface="Courier New"/>
                        </a:rPr>
                        <a:t>    add 1, reg1</a:t>
                      </a:r>
                      <a:endParaRPr b="1" sz="22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200">
                          <a:solidFill>
                            <a:schemeClr val="dk1"/>
                          </a:solidFill>
                          <a:latin typeface="Courier New"/>
                          <a:ea typeface="Courier New"/>
                          <a:cs typeface="Courier New"/>
                          <a:sym typeface="Courier New"/>
                        </a:rPr>
                        <a:t>SKIP:</a:t>
                      </a:r>
                      <a:endParaRPr b="1" sz="2200">
                        <a:solidFill>
                          <a:schemeClr val="dk1"/>
                        </a:solidFill>
                        <a:latin typeface="Courier New"/>
                        <a:ea typeface="Courier New"/>
                        <a:cs typeface="Courier New"/>
                        <a:sym typeface="Courier New"/>
                      </a:endParaRPr>
                    </a:p>
                    <a:p>
                      <a:pPr indent="0" lvl="0" marL="0" rtl="0" algn="l">
                        <a:spcBef>
                          <a:spcPts val="0"/>
                        </a:spcBef>
                        <a:spcAft>
                          <a:spcPts val="0"/>
                        </a:spcAft>
                        <a:buNone/>
                      </a:pPr>
                      <a:r>
                        <a:rPr b="1" lang="en-US" sz="2200">
                          <a:solidFill>
                            <a:schemeClr val="dk1"/>
                          </a:solidFill>
                          <a:latin typeface="Courier New"/>
                          <a:ea typeface="Courier New"/>
                          <a:cs typeface="Courier New"/>
                          <a:sym typeface="Courier New"/>
                        </a:rPr>
                        <a:t>    add 1, reg2</a:t>
                      </a:r>
                      <a:endParaRPr b="1" sz="2200">
                        <a:latin typeface="Courier New"/>
                        <a:ea typeface="Courier New"/>
                        <a:cs typeface="Courier New"/>
                        <a:sym typeface="Courier New"/>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d2f38fa7e4_0_4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Reading Q&amp;A</a:t>
            </a:r>
            <a:endParaRPr/>
          </a:p>
        </p:txBody>
      </p:sp>
      <p:sp>
        <p:nvSpPr>
          <p:cNvPr id="345" name="Google Shape;345;gd2f38fa7e4_0_4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
        <p:nvSpPr>
          <p:cNvPr id="346" name="Google Shape;346;gd2f38fa7e4_0_4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d2f38fa7e4_0_16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352" name="Google Shape;352;gd2f38fa7e4_0_16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Check-In Survey</a:t>
            </a:r>
            <a:br>
              <a:rPr lang="en-US">
                <a:solidFill>
                  <a:srgbClr val="000000"/>
                </a:solidFill>
              </a:rPr>
            </a:b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24-Hour Time Audit Debrief</a:t>
            </a:r>
            <a:endParaRPr>
              <a:solidFill>
                <a:srgbClr val="000000"/>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Annotation Strategies</a:t>
            </a:r>
            <a:endParaRPr>
              <a:solidFill>
                <a:srgbClr val="000000"/>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Reading Review and Q&amp;A</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Hack Assembly Language</a:t>
            </a:r>
            <a:endParaRPr b="1">
              <a:solidFill>
                <a:srgbClr val="4B2A85"/>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353" name="Google Shape;353;gd2f38fa7e4_0_16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74a0c26d6d_0_45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Hack Computer</a:t>
            </a:r>
            <a:endParaRPr/>
          </a:p>
        </p:txBody>
      </p:sp>
      <p:sp>
        <p:nvSpPr>
          <p:cNvPr id="360" name="Google Shape;360;g74a0c26d6d_0_45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61" name="Google Shape;361;g74a0c26d6d_0_451"/>
          <p:cNvSpPr/>
          <p:nvPr/>
        </p:nvSpPr>
        <p:spPr>
          <a:xfrm>
            <a:off x="3769000" y="1415050"/>
            <a:ext cx="5177400" cy="507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362" name="Google Shape;362;g74a0c26d6d_0_451"/>
          <p:cNvSpPr/>
          <p:nvPr/>
        </p:nvSpPr>
        <p:spPr>
          <a:xfrm>
            <a:off x="3973325" y="2078575"/>
            <a:ext cx="22569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363" name="Google Shape;363;g74a0c26d6d_0_451"/>
          <p:cNvSpPr/>
          <p:nvPr/>
        </p:nvSpPr>
        <p:spPr>
          <a:xfrm>
            <a:off x="2194725" y="5705578"/>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KEYBOARD</a:t>
            </a:r>
            <a:endParaRPr b="1" i="0" sz="1400" u="none" cap="none" strike="noStrike">
              <a:solidFill>
                <a:srgbClr val="000000"/>
              </a:solidFill>
              <a:latin typeface="Calibri"/>
              <a:ea typeface="Calibri"/>
              <a:cs typeface="Calibri"/>
              <a:sym typeface="Calibri"/>
            </a:endParaRPr>
          </a:p>
        </p:txBody>
      </p:sp>
      <p:sp>
        <p:nvSpPr>
          <p:cNvPr id="364" name="Google Shape;364;g74a0c26d6d_0_451"/>
          <p:cNvSpPr/>
          <p:nvPr/>
        </p:nvSpPr>
        <p:spPr>
          <a:xfrm>
            <a:off x="6663725" y="2078575"/>
            <a:ext cx="20913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365" name="Google Shape;365;g74a0c26d6d_0_451"/>
          <p:cNvSpPr/>
          <p:nvPr/>
        </p:nvSpPr>
        <p:spPr>
          <a:xfrm>
            <a:off x="6840675" y="4033067"/>
            <a:ext cx="1788600" cy="114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366" name="Google Shape;366;g74a0c26d6d_0_451"/>
          <p:cNvSpPr/>
          <p:nvPr/>
        </p:nvSpPr>
        <p:spPr>
          <a:xfrm>
            <a:off x="6840675" y="5279950"/>
            <a:ext cx="1788600" cy="9465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367" name="Google Shape;367;g74a0c26d6d_0_451"/>
          <p:cNvSpPr/>
          <p:nvPr/>
        </p:nvSpPr>
        <p:spPr>
          <a:xfrm>
            <a:off x="2194725" y="49266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SCREEN</a:t>
            </a:r>
            <a:endParaRPr b="1" i="0" sz="1400" u="none" cap="none" strike="noStrike">
              <a:solidFill>
                <a:srgbClr val="000000"/>
              </a:solidFill>
              <a:latin typeface="Calibri"/>
              <a:ea typeface="Calibri"/>
              <a:cs typeface="Calibri"/>
              <a:sym typeface="Calibri"/>
            </a:endParaRPr>
          </a:p>
        </p:txBody>
      </p:sp>
      <p:sp>
        <p:nvSpPr>
          <p:cNvPr id="368" name="Google Shape;368;g74a0c26d6d_0_451"/>
          <p:cNvSpPr/>
          <p:nvPr/>
        </p:nvSpPr>
        <p:spPr>
          <a:xfrm>
            <a:off x="6065175" y="4883775"/>
            <a:ext cx="738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9" name="Google Shape;369;g74a0c26d6d_0_451"/>
          <p:cNvPicPr preferRelativeResize="0"/>
          <p:nvPr/>
        </p:nvPicPr>
        <p:blipFill rotWithShape="1">
          <a:blip r:embed="rId3">
            <a:alphaModFix/>
          </a:blip>
          <a:srcRect b="0" l="0" r="0" t="0"/>
          <a:stretch/>
        </p:blipFill>
        <p:spPr>
          <a:xfrm>
            <a:off x="7072152" y="2562753"/>
            <a:ext cx="1274441" cy="1407000"/>
          </a:xfrm>
          <a:prstGeom prst="rect">
            <a:avLst/>
          </a:prstGeom>
          <a:noFill/>
          <a:ln>
            <a:noFill/>
          </a:ln>
        </p:spPr>
      </p:pic>
      <p:sp>
        <p:nvSpPr>
          <p:cNvPr id="370" name="Google Shape;370;g74a0c26d6d_0_451"/>
          <p:cNvSpPr/>
          <p:nvPr/>
        </p:nvSpPr>
        <p:spPr>
          <a:xfrm>
            <a:off x="4108875" y="2736050"/>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2200" u="none" cap="none" strike="noStrike">
                <a:solidFill>
                  <a:srgbClr val="000000"/>
                </a:solidFill>
                <a:latin typeface="Calibri"/>
                <a:ea typeface="Calibri"/>
                <a:cs typeface="Calibri"/>
                <a:sym typeface="Calibri"/>
              </a:rPr>
              <a:t>ROM</a:t>
            </a:r>
            <a:endParaRPr b="1"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(16-bit Instructions, Read-Only)</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3D85C6"/>
              </a:solidFill>
              <a:latin typeface="Calibri"/>
              <a:ea typeface="Calibri"/>
              <a:cs typeface="Calibri"/>
              <a:sym typeface="Calibri"/>
            </a:endParaRPr>
          </a:p>
        </p:txBody>
      </p:sp>
      <p:sp>
        <p:nvSpPr>
          <p:cNvPr id="371" name="Google Shape;371;g74a0c26d6d_0_451"/>
          <p:cNvSpPr/>
          <p:nvPr/>
        </p:nvSpPr>
        <p:spPr>
          <a:xfrm>
            <a:off x="4108875" y="4273950"/>
            <a:ext cx="1956300" cy="19524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en-US" sz="2200" u="none" cap="none" strike="noStrike">
                <a:solidFill>
                  <a:schemeClr val="dk1"/>
                </a:solidFill>
                <a:latin typeface="Calibri"/>
                <a:ea typeface="Calibri"/>
                <a:cs typeface="Calibri"/>
                <a:sym typeface="Calibri"/>
              </a:rPr>
              <a:t>RAM</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(16-bit Data, Read/Write)</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1100101010010101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AA84F"/>
              </a:solidFill>
              <a:latin typeface="Calibri"/>
              <a:ea typeface="Calibri"/>
              <a:cs typeface="Calibri"/>
              <a:sym typeface="Calibri"/>
            </a:endParaRPr>
          </a:p>
        </p:txBody>
      </p:sp>
      <p:sp>
        <p:nvSpPr>
          <p:cNvPr id="372" name="Google Shape;372;g74a0c26d6d_0_451"/>
          <p:cNvSpPr/>
          <p:nvPr/>
        </p:nvSpPr>
        <p:spPr>
          <a:xfrm>
            <a:off x="7365825" y="5678225"/>
            <a:ext cx="738300" cy="4122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chemeClr val="dk1"/>
                </a:solidFill>
                <a:latin typeface="Calibri"/>
                <a:ea typeface="Calibri"/>
                <a:cs typeface="Calibri"/>
                <a:sym typeface="Calibri"/>
              </a:rPr>
              <a:t>PC</a:t>
            </a:r>
            <a:endParaRPr b="1" i="0" sz="2000" u="none" cap="none" strike="noStrike">
              <a:solidFill>
                <a:schemeClr val="dk1"/>
              </a:solidFill>
              <a:latin typeface="Calibri"/>
              <a:ea typeface="Calibri"/>
              <a:cs typeface="Calibri"/>
              <a:sym typeface="Calibri"/>
            </a:endParaRPr>
          </a:p>
        </p:txBody>
      </p:sp>
      <p:sp>
        <p:nvSpPr>
          <p:cNvPr id="373" name="Google Shape;373;g74a0c26d6d_0_451"/>
          <p:cNvSpPr/>
          <p:nvPr/>
        </p:nvSpPr>
        <p:spPr>
          <a:xfrm>
            <a:off x="6993900" y="44400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A/M</a:t>
            </a:r>
            <a:endParaRPr b="1" i="0" sz="1800" u="none" cap="none" strike="noStrike">
              <a:solidFill>
                <a:srgbClr val="000000"/>
              </a:solidFill>
              <a:latin typeface="Calibri"/>
              <a:ea typeface="Calibri"/>
              <a:cs typeface="Calibri"/>
              <a:sym typeface="Calibri"/>
            </a:endParaRPr>
          </a:p>
        </p:txBody>
      </p:sp>
      <p:sp>
        <p:nvSpPr>
          <p:cNvPr id="374" name="Google Shape;374;g74a0c26d6d_0_451"/>
          <p:cNvSpPr/>
          <p:nvPr/>
        </p:nvSpPr>
        <p:spPr>
          <a:xfrm>
            <a:off x="7776300" y="44400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D</a:t>
            </a:r>
            <a:endParaRPr b="1" i="0" sz="2200" u="none" cap="none" strike="noStrike">
              <a:solidFill>
                <a:srgbClr val="000000"/>
              </a:solidFill>
              <a:latin typeface="Calibri"/>
              <a:ea typeface="Calibri"/>
              <a:cs typeface="Calibri"/>
              <a:sym typeface="Calibri"/>
            </a:endParaRPr>
          </a:p>
        </p:txBody>
      </p:sp>
      <p:sp>
        <p:nvSpPr>
          <p:cNvPr id="375" name="Google Shape;375;g74a0c26d6d_0_451"/>
          <p:cNvSpPr/>
          <p:nvPr/>
        </p:nvSpPr>
        <p:spPr>
          <a:xfrm rot="10800000">
            <a:off x="3108525" y="5010750"/>
            <a:ext cx="1000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74a0c26d6d_0_451"/>
          <p:cNvSpPr/>
          <p:nvPr/>
        </p:nvSpPr>
        <p:spPr>
          <a:xfrm>
            <a:off x="6065175" y="3159650"/>
            <a:ext cx="738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74a0c26d6d_0_451"/>
          <p:cNvSpPr/>
          <p:nvPr/>
        </p:nvSpPr>
        <p:spPr>
          <a:xfrm rot="10800000">
            <a:off x="5896450" y="5279950"/>
            <a:ext cx="777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74a0c26d6d_0_451"/>
          <p:cNvSpPr/>
          <p:nvPr/>
        </p:nvSpPr>
        <p:spPr>
          <a:xfrm>
            <a:off x="3239025" y="5789725"/>
            <a:ext cx="1000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74a0c26d6d_0_451"/>
          <p:cNvSpPr txBox="1"/>
          <p:nvPr>
            <p:ph idx="1" type="body"/>
          </p:nvPr>
        </p:nvSpPr>
        <p:spPr>
          <a:xfrm>
            <a:off x="396875" y="1362075"/>
            <a:ext cx="3142800" cy="29565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The hardware you will build!</a:t>
            </a:r>
            <a:endParaRPr/>
          </a:p>
          <a:p>
            <a:pPr indent="-267970" lvl="1" marL="628650" rtl="0" algn="l">
              <a:lnSpc>
                <a:spcPct val="100000"/>
              </a:lnSpc>
              <a:spcBef>
                <a:spcPts val="0"/>
              </a:spcBef>
              <a:spcAft>
                <a:spcPts val="0"/>
              </a:spcAft>
              <a:buSzPts val="2420"/>
              <a:buChar char="○"/>
            </a:pPr>
            <a:r>
              <a:rPr lang="en-US"/>
              <a:t>16-bit word size</a:t>
            </a:r>
            <a:endParaRPr/>
          </a:p>
          <a:p>
            <a:pPr indent="-267970" lvl="1" marL="628650" rtl="0" algn="l">
              <a:lnSpc>
                <a:spcPct val="100000"/>
              </a:lnSpc>
              <a:spcBef>
                <a:spcPts val="0"/>
              </a:spcBef>
              <a:spcAft>
                <a:spcPts val="0"/>
              </a:spcAft>
              <a:buSzPts val="2420"/>
              <a:buChar char="○"/>
            </a:pPr>
            <a:r>
              <a:rPr lang="en-US"/>
              <a:t>ROM: sequence of instructions</a:t>
            </a:r>
            <a:endParaRPr/>
          </a:p>
          <a:p>
            <a:pPr indent="0" lvl="0" marL="628650" rtl="0" algn="l">
              <a:lnSpc>
                <a:spcPct val="100000"/>
              </a:lnSpc>
              <a:spcBef>
                <a:spcPts val="520"/>
              </a:spcBef>
              <a:spcAft>
                <a:spcPts val="0"/>
              </a:spcAft>
              <a:buSzPts val="1560"/>
              <a:buNone/>
            </a:pPr>
            <a:r>
              <a:rPr lang="en-US" sz="1400">
                <a:latin typeface="Consolas"/>
                <a:ea typeface="Consolas"/>
                <a:cs typeface="Consolas"/>
                <a:sym typeface="Consolas"/>
              </a:rPr>
              <a:t>ROM[0], ROM[1]...</a:t>
            </a:r>
            <a:endParaRPr sz="1400">
              <a:latin typeface="Consolas"/>
              <a:ea typeface="Consolas"/>
              <a:cs typeface="Consolas"/>
              <a:sym typeface="Consolas"/>
            </a:endParaRPr>
          </a:p>
          <a:p>
            <a:pPr indent="-267970" lvl="1" marL="628650" rtl="0" algn="l">
              <a:lnSpc>
                <a:spcPct val="100000"/>
              </a:lnSpc>
              <a:spcBef>
                <a:spcPts val="440"/>
              </a:spcBef>
              <a:spcAft>
                <a:spcPts val="0"/>
              </a:spcAft>
              <a:buSzPts val="2420"/>
              <a:buChar char="○"/>
            </a:pPr>
            <a:r>
              <a:rPr lang="en-US"/>
              <a:t>RAM: sequence of data</a:t>
            </a:r>
            <a:endParaRPr/>
          </a:p>
          <a:p>
            <a:pPr indent="0" lvl="0" marL="628650" rtl="0" algn="l">
              <a:lnSpc>
                <a:spcPct val="100000"/>
              </a:lnSpc>
              <a:spcBef>
                <a:spcPts val="520"/>
              </a:spcBef>
              <a:spcAft>
                <a:spcPts val="0"/>
              </a:spcAft>
              <a:buSzPts val="1560"/>
              <a:buNone/>
            </a:pPr>
            <a:r>
              <a:rPr lang="en-US" sz="1400">
                <a:latin typeface="Consolas"/>
                <a:ea typeface="Consolas"/>
                <a:cs typeface="Consolas"/>
                <a:sym typeface="Consolas"/>
              </a:rPr>
              <a:t>RAM[0], RAM[1]...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74a0c26d6d_0_50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Hack Machine Language</a:t>
            </a:r>
            <a:endParaRPr/>
          </a:p>
        </p:txBody>
      </p:sp>
      <p:sp>
        <p:nvSpPr>
          <p:cNvPr id="386" name="Google Shape;386;g74a0c26d6d_0_50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87" name="Google Shape;387;g74a0c26d6d_0_502"/>
          <p:cNvSpPr/>
          <p:nvPr/>
        </p:nvSpPr>
        <p:spPr>
          <a:xfrm>
            <a:off x="3769000" y="1415050"/>
            <a:ext cx="5177400" cy="507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COMPUTER</a:t>
            </a:r>
            <a:endParaRPr b="1" i="0" sz="2000" u="none" cap="none" strike="noStrike">
              <a:solidFill>
                <a:srgbClr val="000000"/>
              </a:solidFill>
              <a:latin typeface="Calibri"/>
              <a:ea typeface="Calibri"/>
              <a:cs typeface="Calibri"/>
              <a:sym typeface="Calibri"/>
            </a:endParaRPr>
          </a:p>
        </p:txBody>
      </p:sp>
      <p:sp>
        <p:nvSpPr>
          <p:cNvPr id="388" name="Google Shape;388;g74a0c26d6d_0_502"/>
          <p:cNvSpPr/>
          <p:nvPr/>
        </p:nvSpPr>
        <p:spPr>
          <a:xfrm>
            <a:off x="3973325" y="2078575"/>
            <a:ext cx="22569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MEMORY</a:t>
            </a:r>
            <a:endParaRPr b="1" i="0" sz="2000" u="none" cap="none" strike="noStrike">
              <a:solidFill>
                <a:srgbClr val="000000"/>
              </a:solidFill>
              <a:latin typeface="Calibri"/>
              <a:ea typeface="Calibri"/>
              <a:cs typeface="Calibri"/>
              <a:sym typeface="Calibri"/>
            </a:endParaRPr>
          </a:p>
        </p:txBody>
      </p:sp>
      <p:sp>
        <p:nvSpPr>
          <p:cNvPr id="389" name="Google Shape;389;g74a0c26d6d_0_502"/>
          <p:cNvSpPr/>
          <p:nvPr/>
        </p:nvSpPr>
        <p:spPr>
          <a:xfrm>
            <a:off x="2194725" y="5705578"/>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KEYBOARD</a:t>
            </a:r>
            <a:endParaRPr b="1" i="0" sz="1400" u="none" cap="none" strike="noStrike">
              <a:solidFill>
                <a:srgbClr val="000000"/>
              </a:solidFill>
              <a:latin typeface="Calibri"/>
              <a:ea typeface="Calibri"/>
              <a:cs typeface="Calibri"/>
              <a:sym typeface="Calibri"/>
            </a:endParaRPr>
          </a:p>
        </p:txBody>
      </p:sp>
      <p:sp>
        <p:nvSpPr>
          <p:cNvPr id="390" name="Google Shape;390;g74a0c26d6d_0_502"/>
          <p:cNvSpPr/>
          <p:nvPr/>
        </p:nvSpPr>
        <p:spPr>
          <a:xfrm>
            <a:off x="6663725" y="2078575"/>
            <a:ext cx="2091300" cy="42741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CPU</a:t>
            </a:r>
            <a:endParaRPr b="1" i="0" sz="2000" u="none" cap="none" strike="noStrike">
              <a:solidFill>
                <a:srgbClr val="000000"/>
              </a:solidFill>
              <a:latin typeface="Calibri"/>
              <a:ea typeface="Calibri"/>
              <a:cs typeface="Calibri"/>
              <a:sym typeface="Calibri"/>
            </a:endParaRPr>
          </a:p>
        </p:txBody>
      </p:sp>
      <p:sp>
        <p:nvSpPr>
          <p:cNvPr id="391" name="Google Shape;391;g74a0c26d6d_0_502"/>
          <p:cNvSpPr/>
          <p:nvPr/>
        </p:nvSpPr>
        <p:spPr>
          <a:xfrm>
            <a:off x="6840675" y="4033067"/>
            <a:ext cx="1788600" cy="114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392" name="Google Shape;392;g74a0c26d6d_0_502"/>
          <p:cNvSpPr/>
          <p:nvPr/>
        </p:nvSpPr>
        <p:spPr>
          <a:xfrm>
            <a:off x="6840675" y="5279950"/>
            <a:ext cx="1788600" cy="9465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CONTROL</a:t>
            </a:r>
            <a:endParaRPr b="1" i="0" sz="1400" u="none" cap="none" strike="noStrike">
              <a:solidFill>
                <a:srgbClr val="000000"/>
              </a:solidFill>
              <a:latin typeface="Calibri"/>
              <a:ea typeface="Calibri"/>
              <a:cs typeface="Calibri"/>
              <a:sym typeface="Calibri"/>
            </a:endParaRPr>
          </a:p>
        </p:txBody>
      </p:sp>
      <p:sp>
        <p:nvSpPr>
          <p:cNvPr id="393" name="Google Shape;393;g74a0c26d6d_0_502"/>
          <p:cNvSpPr/>
          <p:nvPr/>
        </p:nvSpPr>
        <p:spPr>
          <a:xfrm>
            <a:off x="2194725" y="4926603"/>
            <a:ext cx="1044300" cy="647100"/>
          </a:xfrm>
          <a:prstGeom prst="rect">
            <a:avLst/>
          </a:prstGeom>
          <a:no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SCREEN</a:t>
            </a:r>
            <a:endParaRPr b="1" i="0" sz="1400" u="none" cap="none" strike="noStrike">
              <a:solidFill>
                <a:srgbClr val="000000"/>
              </a:solidFill>
              <a:latin typeface="Calibri"/>
              <a:ea typeface="Calibri"/>
              <a:cs typeface="Calibri"/>
              <a:sym typeface="Calibri"/>
            </a:endParaRPr>
          </a:p>
        </p:txBody>
      </p:sp>
      <p:sp>
        <p:nvSpPr>
          <p:cNvPr id="394" name="Google Shape;394;g74a0c26d6d_0_502"/>
          <p:cNvSpPr/>
          <p:nvPr/>
        </p:nvSpPr>
        <p:spPr>
          <a:xfrm>
            <a:off x="6065175" y="4883775"/>
            <a:ext cx="738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5" name="Google Shape;395;g74a0c26d6d_0_502"/>
          <p:cNvPicPr preferRelativeResize="0"/>
          <p:nvPr/>
        </p:nvPicPr>
        <p:blipFill rotWithShape="1">
          <a:blip r:embed="rId3">
            <a:alphaModFix/>
          </a:blip>
          <a:srcRect b="0" l="0" r="0" t="0"/>
          <a:stretch/>
        </p:blipFill>
        <p:spPr>
          <a:xfrm>
            <a:off x="7072152" y="2562753"/>
            <a:ext cx="1274441" cy="1407000"/>
          </a:xfrm>
          <a:prstGeom prst="rect">
            <a:avLst/>
          </a:prstGeom>
          <a:noFill/>
          <a:ln>
            <a:noFill/>
          </a:ln>
        </p:spPr>
      </p:pic>
      <p:sp>
        <p:nvSpPr>
          <p:cNvPr id="396" name="Google Shape;396;g74a0c26d6d_0_502"/>
          <p:cNvSpPr/>
          <p:nvPr/>
        </p:nvSpPr>
        <p:spPr>
          <a:xfrm>
            <a:off x="4108875" y="2736050"/>
            <a:ext cx="1956300" cy="13260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2200" u="none" cap="none" strike="noStrike">
                <a:solidFill>
                  <a:srgbClr val="000000"/>
                </a:solidFill>
                <a:latin typeface="Calibri"/>
                <a:ea typeface="Calibri"/>
                <a:cs typeface="Calibri"/>
                <a:sym typeface="Calibri"/>
              </a:rPr>
              <a:t>ROM</a:t>
            </a:r>
            <a:endParaRPr b="1"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(16-bit Instructions, Read-Only)</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3D85C6"/>
              </a:solidFill>
              <a:latin typeface="Calibri"/>
              <a:ea typeface="Calibri"/>
              <a:cs typeface="Calibri"/>
              <a:sym typeface="Calibri"/>
            </a:endParaRPr>
          </a:p>
        </p:txBody>
      </p:sp>
      <p:sp>
        <p:nvSpPr>
          <p:cNvPr id="397" name="Google Shape;397;g74a0c26d6d_0_502"/>
          <p:cNvSpPr/>
          <p:nvPr/>
        </p:nvSpPr>
        <p:spPr>
          <a:xfrm>
            <a:off x="4108875" y="4273950"/>
            <a:ext cx="1956300" cy="19524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en-US" sz="2200" u="none" cap="none" strike="noStrike">
                <a:solidFill>
                  <a:schemeClr val="dk1"/>
                </a:solidFill>
                <a:latin typeface="Calibri"/>
                <a:ea typeface="Calibri"/>
                <a:cs typeface="Calibri"/>
                <a:sym typeface="Calibri"/>
              </a:rPr>
              <a:t>RAM</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(16-bit Data, Read/Write)</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1100101010010101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AA84F"/>
              </a:solidFill>
              <a:latin typeface="Calibri"/>
              <a:ea typeface="Calibri"/>
              <a:cs typeface="Calibri"/>
              <a:sym typeface="Calibri"/>
            </a:endParaRPr>
          </a:p>
        </p:txBody>
      </p:sp>
      <p:sp>
        <p:nvSpPr>
          <p:cNvPr id="398" name="Google Shape;398;g74a0c26d6d_0_502"/>
          <p:cNvSpPr/>
          <p:nvPr/>
        </p:nvSpPr>
        <p:spPr>
          <a:xfrm>
            <a:off x="7365825" y="5678225"/>
            <a:ext cx="738300" cy="412200"/>
          </a:xfrm>
          <a:prstGeom prst="rect">
            <a:avLst/>
          </a:prstGeom>
          <a:solidFill>
            <a:srgbClr val="F2F2F2"/>
          </a:solidFill>
          <a:ln cap="flat" cmpd="sng" w="25400">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000" u="none" cap="none" strike="noStrike">
                <a:solidFill>
                  <a:schemeClr val="dk1"/>
                </a:solidFill>
                <a:latin typeface="Calibri"/>
                <a:ea typeface="Calibri"/>
                <a:cs typeface="Calibri"/>
                <a:sym typeface="Calibri"/>
              </a:rPr>
              <a:t>PC</a:t>
            </a:r>
            <a:endParaRPr b="1" i="0" sz="2000" u="none" cap="none" strike="noStrike">
              <a:solidFill>
                <a:schemeClr val="dk1"/>
              </a:solidFill>
              <a:latin typeface="Calibri"/>
              <a:ea typeface="Calibri"/>
              <a:cs typeface="Calibri"/>
              <a:sym typeface="Calibri"/>
            </a:endParaRPr>
          </a:p>
        </p:txBody>
      </p:sp>
      <p:sp>
        <p:nvSpPr>
          <p:cNvPr id="399" name="Google Shape;399;g74a0c26d6d_0_502"/>
          <p:cNvSpPr/>
          <p:nvPr/>
        </p:nvSpPr>
        <p:spPr>
          <a:xfrm>
            <a:off x="6993900" y="44400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A/M</a:t>
            </a:r>
            <a:endParaRPr b="1" i="0" sz="1800" u="none" cap="none" strike="noStrike">
              <a:solidFill>
                <a:srgbClr val="000000"/>
              </a:solidFill>
              <a:latin typeface="Calibri"/>
              <a:ea typeface="Calibri"/>
              <a:cs typeface="Calibri"/>
              <a:sym typeface="Calibri"/>
            </a:endParaRPr>
          </a:p>
        </p:txBody>
      </p:sp>
      <p:sp>
        <p:nvSpPr>
          <p:cNvPr id="400" name="Google Shape;400;g74a0c26d6d_0_502"/>
          <p:cNvSpPr/>
          <p:nvPr/>
        </p:nvSpPr>
        <p:spPr>
          <a:xfrm>
            <a:off x="7776300" y="44400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D</a:t>
            </a:r>
            <a:endParaRPr b="1" i="0" sz="2200" u="none" cap="none" strike="noStrike">
              <a:solidFill>
                <a:srgbClr val="000000"/>
              </a:solidFill>
              <a:latin typeface="Calibri"/>
              <a:ea typeface="Calibri"/>
              <a:cs typeface="Calibri"/>
              <a:sym typeface="Calibri"/>
            </a:endParaRPr>
          </a:p>
        </p:txBody>
      </p:sp>
      <p:sp>
        <p:nvSpPr>
          <p:cNvPr id="401" name="Google Shape;401;g74a0c26d6d_0_502"/>
          <p:cNvSpPr/>
          <p:nvPr/>
        </p:nvSpPr>
        <p:spPr>
          <a:xfrm rot="10800000">
            <a:off x="3108525" y="5010750"/>
            <a:ext cx="1000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74a0c26d6d_0_502"/>
          <p:cNvSpPr/>
          <p:nvPr/>
        </p:nvSpPr>
        <p:spPr>
          <a:xfrm>
            <a:off x="6065175" y="3159650"/>
            <a:ext cx="7383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74a0c26d6d_0_502"/>
          <p:cNvSpPr/>
          <p:nvPr/>
        </p:nvSpPr>
        <p:spPr>
          <a:xfrm rot="10800000">
            <a:off x="5896450" y="5279950"/>
            <a:ext cx="7770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74a0c26d6d_0_502"/>
          <p:cNvSpPr/>
          <p:nvPr/>
        </p:nvSpPr>
        <p:spPr>
          <a:xfrm>
            <a:off x="3239025" y="5789725"/>
            <a:ext cx="1000200" cy="478800"/>
          </a:xfrm>
          <a:prstGeom prst="rightArrow">
            <a:avLst>
              <a:gd fmla="val 50000" name="adj1"/>
              <a:gd fmla="val 50000" name="adj2"/>
            </a:avLst>
          </a:prstGeom>
          <a:solidFill>
            <a:srgbClr val="71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74a0c26d6d_0_502"/>
          <p:cNvSpPr txBox="1"/>
          <p:nvPr>
            <p:ph idx="1" type="body"/>
          </p:nvPr>
        </p:nvSpPr>
        <p:spPr>
          <a:xfrm>
            <a:off x="396875" y="1362075"/>
            <a:ext cx="3236100" cy="29565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2 types of instructions </a:t>
            </a:r>
            <a:r>
              <a:rPr lang="en-US" sz="2000"/>
              <a:t>(16-bit)</a:t>
            </a:r>
            <a:endParaRPr sz="2000"/>
          </a:p>
          <a:p>
            <a:pPr indent="-267969" lvl="1" marL="685800" rtl="0" algn="l">
              <a:lnSpc>
                <a:spcPct val="100000"/>
              </a:lnSpc>
              <a:spcBef>
                <a:spcPts val="0"/>
              </a:spcBef>
              <a:spcAft>
                <a:spcPts val="0"/>
              </a:spcAft>
              <a:buSzPts val="2420"/>
              <a:buChar char="○"/>
            </a:pPr>
            <a:r>
              <a:rPr lang="en-US"/>
              <a:t>A-instructions load data</a:t>
            </a:r>
            <a:endParaRPr/>
          </a:p>
          <a:p>
            <a:pPr indent="-267969" lvl="1" marL="685800" rtl="0" algn="l">
              <a:lnSpc>
                <a:spcPct val="100000"/>
              </a:lnSpc>
              <a:spcBef>
                <a:spcPts val="0"/>
              </a:spcBef>
              <a:spcAft>
                <a:spcPts val="0"/>
              </a:spcAft>
              <a:buSzPts val="2420"/>
              <a:buChar char="○"/>
            </a:pPr>
            <a:r>
              <a:rPr lang="en-US"/>
              <a:t>C-instructions do computations</a:t>
            </a:r>
            <a:endParaRPr/>
          </a:p>
          <a:p>
            <a:pPr indent="-327660" lvl="0" marL="457200" rtl="0" algn="l">
              <a:lnSpc>
                <a:spcPct val="100000"/>
              </a:lnSpc>
              <a:spcBef>
                <a:spcPts val="1000"/>
              </a:spcBef>
              <a:spcAft>
                <a:spcPts val="0"/>
              </a:spcAft>
              <a:buSzPts val="1560"/>
              <a:buChar char="●"/>
            </a:pPr>
            <a:r>
              <a:rPr lang="en-US"/>
              <a:t>Program: sequence of instructions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d2f38fa7e4_0_14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68" name="Google Shape;68;gd2f38fa7e4_0_14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b="1" lang="en-US">
                <a:solidFill>
                  <a:srgbClr val="4B2A85"/>
                </a:solidFill>
              </a:rPr>
              <a:t>Check-In Survey</a:t>
            </a:r>
            <a:br>
              <a:rPr b="1" lang="en-US">
                <a:solidFill>
                  <a:srgbClr val="4B2A85"/>
                </a:solidFill>
              </a:rPr>
            </a:br>
            <a:endParaRPr b="1">
              <a:solidFill>
                <a:srgbClr val="4B2A85"/>
              </a:solidFill>
            </a:endParaRPr>
          </a:p>
          <a:p>
            <a:pPr indent="-342900" lvl="0" marL="342900" rtl="0" algn="l">
              <a:spcBef>
                <a:spcPts val="0"/>
              </a:spcBef>
              <a:spcAft>
                <a:spcPts val="0"/>
              </a:spcAft>
              <a:buClr>
                <a:srgbClr val="4B2A85"/>
              </a:buClr>
              <a:buSzPts val="1560"/>
              <a:buChar char="❖"/>
            </a:pPr>
            <a:r>
              <a:rPr lang="en-US">
                <a:solidFill>
                  <a:srgbClr val="000000"/>
                </a:solidFill>
              </a:rPr>
              <a:t>24-Hour Time Audit Debrief</a:t>
            </a:r>
            <a:endParaRPr>
              <a:solidFill>
                <a:srgbClr val="000000"/>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Annotation Strategies</a:t>
            </a:r>
            <a:endParaRPr>
              <a:solidFill>
                <a:srgbClr val="000000"/>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Reading Review and Q&amp;A</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Hack Assembly Language</a:t>
            </a:r>
            <a:endParaRPr>
              <a:solidFill>
                <a:srgbClr val="000000"/>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69" name="Google Shape;69;gd2f38fa7e4_0_14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74a0c26d6d_0_373"/>
          <p:cNvSpPr/>
          <p:nvPr/>
        </p:nvSpPr>
        <p:spPr>
          <a:xfrm rot="5400000">
            <a:off x="5090725" y="5270125"/>
            <a:ext cx="988800" cy="359400"/>
          </a:xfrm>
          <a:prstGeom prst="uturnArrow">
            <a:avLst>
              <a:gd fmla="val 33034" name="adj1"/>
              <a:gd fmla="val 25000" name="adj2"/>
              <a:gd fmla="val 25000" name="adj3"/>
              <a:gd fmla="val 43750" name="adj4"/>
              <a:gd fmla="val 100000" name="adj5"/>
            </a:avLst>
          </a:prstGeom>
          <a:solidFill>
            <a:schemeClr val="accent1"/>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74a0c26d6d_0_37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Control Flow</a:t>
            </a:r>
            <a:endParaRPr/>
          </a:p>
        </p:txBody>
      </p:sp>
      <p:sp>
        <p:nvSpPr>
          <p:cNvPr id="413" name="Google Shape;413;g74a0c26d6d_0_373"/>
          <p:cNvSpPr txBox="1"/>
          <p:nvPr>
            <p:ph idx="1" type="body"/>
          </p:nvPr>
        </p:nvSpPr>
        <p:spPr>
          <a:xfrm>
            <a:off x="388950" y="1314725"/>
            <a:ext cx="8366100" cy="27804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Startup</a:t>
            </a:r>
            <a:endParaRPr/>
          </a:p>
          <a:p>
            <a:pPr indent="-382269" lvl="1" marL="914400" rtl="0" algn="l">
              <a:lnSpc>
                <a:spcPct val="100000"/>
              </a:lnSpc>
              <a:spcBef>
                <a:spcPts val="0"/>
              </a:spcBef>
              <a:spcAft>
                <a:spcPts val="0"/>
              </a:spcAft>
              <a:buSzPts val="2420"/>
              <a:buChar char="○"/>
            </a:pPr>
            <a:r>
              <a:rPr lang="en-US"/>
              <a:t>Hack instructions loaded into ROM</a:t>
            </a:r>
            <a:endParaRPr/>
          </a:p>
          <a:p>
            <a:pPr indent="-382269" lvl="1" marL="914400" rtl="0" algn="l">
              <a:lnSpc>
                <a:spcPct val="100000"/>
              </a:lnSpc>
              <a:spcBef>
                <a:spcPts val="0"/>
              </a:spcBef>
              <a:spcAft>
                <a:spcPts val="0"/>
              </a:spcAft>
              <a:buSzPts val="2420"/>
              <a:buChar char="○"/>
            </a:pPr>
            <a:r>
              <a:rPr lang="en-US"/>
              <a:t>Reset signal initializes computer state (</a:t>
            </a:r>
            <a:r>
              <a:rPr lang="en-US">
                <a:solidFill>
                  <a:srgbClr val="FFAB00"/>
                </a:solidFill>
              </a:rPr>
              <a:t>instruction 0</a:t>
            </a:r>
            <a:r>
              <a:rPr lang="en-US"/>
              <a:t>)</a:t>
            </a:r>
            <a:endParaRPr/>
          </a:p>
          <a:p>
            <a:pPr indent="-327660" lvl="0" marL="457200" rtl="0" algn="l">
              <a:lnSpc>
                <a:spcPct val="100000"/>
              </a:lnSpc>
              <a:spcBef>
                <a:spcPts val="0"/>
              </a:spcBef>
              <a:spcAft>
                <a:spcPts val="0"/>
              </a:spcAft>
              <a:buSzPts val="1560"/>
              <a:buChar char="●"/>
            </a:pPr>
            <a:r>
              <a:rPr lang="en-US"/>
              <a:t>Execution</a:t>
            </a:r>
            <a:endParaRPr/>
          </a:p>
          <a:p>
            <a:pPr indent="-382269" lvl="1" marL="914400" rtl="0" algn="l">
              <a:lnSpc>
                <a:spcPct val="100000"/>
              </a:lnSpc>
              <a:spcBef>
                <a:spcPts val="0"/>
              </a:spcBef>
              <a:spcAft>
                <a:spcPts val="0"/>
              </a:spcAft>
              <a:buSzPts val="2420"/>
              <a:buChar char="○"/>
            </a:pPr>
            <a:r>
              <a:rPr lang="en-US"/>
              <a:t>Usually, </a:t>
            </a:r>
            <a:r>
              <a:rPr lang="en-US">
                <a:solidFill>
                  <a:srgbClr val="00B0F0"/>
                </a:solidFill>
              </a:rPr>
              <a:t>advance to next</a:t>
            </a:r>
            <a:r>
              <a:rPr lang="en-US"/>
              <a:t> instruction each cycle</a:t>
            </a:r>
            <a:endParaRPr/>
          </a:p>
          <a:p>
            <a:pPr indent="-382269" lvl="1" marL="914400" rtl="0" algn="l">
              <a:lnSpc>
                <a:spcPct val="100000"/>
              </a:lnSpc>
              <a:spcBef>
                <a:spcPts val="0"/>
              </a:spcBef>
              <a:spcAft>
                <a:spcPts val="0"/>
              </a:spcAft>
              <a:buSzPts val="2420"/>
              <a:buChar char="○"/>
            </a:pPr>
            <a:r>
              <a:rPr lang="en-US"/>
              <a:t>On jump instruction, </a:t>
            </a:r>
            <a:r>
              <a:rPr lang="en-US">
                <a:solidFill>
                  <a:schemeClr val="accent1"/>
                </a:solidFill>
              </a:rPr>
              <a:t>write a different address</a:t>
            </a:r>
            <a:r>
              <a:rPr lang="en-US"/>
              <a:t> into the PC</a:t>
            </a:r>
            <a:endParaRPr/>
          </a:p>
        </p:txBody>
      </p:sp>
      <p:sp>
        <p:nvSpPr>
          <p:cNvPr id="414" name="Google Shape;414;g74a0c26d6d_0_37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5" name="Google Shape;415;g74a0c26d6d_0_373"/>
          <p:cNvSpPr/>
          <p:nvPr/>
        </p:nvSpPr>
        <p:spPr>
          <a:xfrm>
            <a:off x="3389775" y="4173300"/>
            <a:ext cx="1956300" cy="2203800"/>
          </a:xfrm>
          <a:prstGeom prst="rect">
            <a:avLst/>
          </a:prstGeom>
          <a:solidFill>
            <a:srgbClr val="CFE2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0101110011100110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1011000101010100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1110001011111100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0101110101101110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0001011000111010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0010111011011001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0110111110101001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0001110010110110</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rgbClr val="3D85C6"/>
                </a:solidFill>
                <a:latin typeface="Calibri"/>
                <a:ea typeface="Calibri"/>
                <a:cs typeface="Calibri"/>
                <a:sym typeface="Calibri"/>
              </a:rPr>
              <a:t>ROM (Instructions)</a:t>
            </a:r>
            <a:endParaRPr b="0" i="0" sz="1200" u="none" cap="none" strike="noStrike">
              <a:solidFill>
                <a:srgbClr val="3D85C6"/>
              </a:solidFill>
              <a:latin typeface="Calibri"/>
              <a:ea typeface="Calibri"/>
              <a:cs typeface="Calibri"/>
              <a:sym typeface="Calibri"/>
            </a:endParaRPr>
          </a:p>
        </p:txBody>
      </p:sp>
      <p:sp>
        <p:nvSpPr>
          <p:cNvPr id="416" name="Google Shape;416;g74a0c26d6d_0_373"/>
          <p:cNvSpPr/>
          <p:nvPr/>
        </p:nvSpPr>
        <p:spPr>
          <a:xfrm>
            <a:off x="2875050" y="4173300"/>
            <a:ext cx="514800" cy="2099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0</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2</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3</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4</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5</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6</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7</a:t>
            </a:r>
            <a:endParaRPr b="0" i="0" sz="14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p:txBody>
      </p:sp>
      <p:sp>
        <p:nvSpPr>
          <p:cNvPr id="417" name="Google Shape;417;g74a0c26d6d_0_373"/>
          <p:cNvSpPr/>
          <p:nvPr/>
        </p:nvSpPr>
        <p:spPr>
          <a:xfrm rot="5400000">
            <a:off x="5405425" y="4739175"/>
            <a:ext cx="359400" cy="359400"/>
          </a:xfrm>
          <a:prstGeom prst="uturnArrow">
            <a:avLst>
              <a:gd fmla="val 33034" name="adj1"/>
              <a:gd fmla="val 25000" name="adj2"/>
              <a:gd fmla="val 25000" name="adj3"/>
              <a:gd fmla="val 43750" name="adj4"/>
              <a:gd fmla="val 74604" name="adj5"/>
            </a:avLst>
          </a:prstGeom>
          <a:solidFill>
            <a:srgbClr val="00B0F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74a0c26d6d_0_373"/>
          <p:cNvSpPr/>
          <p:nvPr/>
        </p:nvSpPr>
        <p:spPr>
          <a:xfrm rot="5400000">
            <a:off x="5405425" y="4522950"/>
            <a:ext cx="359400" cy="359400"/>
          </a:xfrm>
          <a:prstGeom prst="uturnArrow">
            <a:avLst>
              <a:gd fmla="val 33034" name="adj1"/>
              <a:gd fmla="val 25000" name="adj2"/>
              <a:gd fmla="val 25000" name="adj3"/>
              <a:gd fmla="val 43750" name="adj4"/>
              <a:gd fmla="val 74604" name="adj5"/>
            </a:avLst>
          </a:prstGeom>
          <a:solidFill>
            <a:srgbClr val="00B0F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74a0c26d6d_0_373"/>
          <p:cNvSpPr/>
          <p:nvPr/>
        </p:nvSpPr>
        <p:spPr>
          <a:xfrm rot="5400000">
            <a:off x="5405425" y="4306700"/>
            <a:ext cx="359400" cy="359400"/>
          </a:xfrm>
          <a:prstGeom prst="uturnArrow">
            <a:avLst>
              <a:gd fmla="val 33034" name="adj1"/>
              <a:gd fmla="val 25000" name="adj2"/>
              <a:gd fmla="val 25000" name="adj3"/>
              <a:gd fmla="val 43750" name="adj4"/>
              <a:gd fmla="val 74604" name="adj5"/>
            </a:avLst>
          </a:prstGeom>
          <a:solidFill>
            <a:srgbClr val="00B0F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74a0c26d6d_0_373"/>
          <p:cNvSpPr/>
          <p:nvPr/>
        </p:nvSpPr>
        <p:spPr>
          <a:xfrm>
            <a:off x="5672250" y="4268131"/>
            <a:ext cx="596700" cy="198900"/>
          </a:xfrm>
          <a:prstGeom prst="leftArrow">
            <a:avLst>
              <a:gd fmla="val 50000" name="adj1"/>
              <a:gd fmla="val 50000" name="adj2"/>
            </a:avLst>
          </a:prstGeom>
          <a:solidFill>
            <a:srgbClr val="FFAB0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d2f38fa7e4_0_7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Program Counter</a:t>
            </a:r>
            <a:endParaRPr/>
          </a:p>
        </p:txBody>
      </p:sp>
      <p:sp>
        <p:nvSpPr>
          <p:cNvPr id="427" name="Google Shape;427;gd2f38fa7e4_0_7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428" name="Google Shape;428;gd2f38fa7e4_0_72"/>
          <p:cNvSpPr txBox="1"/>
          <p:nvPr>
            <p:ph idx="1" type="body"/>
          </p:nvPr>
        </p:nvSpPr>
        <p:spPr>
          <a:xfrm>
            <a:off x="165575" y="1197675"/>
            <a:ext cx="8900400" cy="3618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Keeps track of what instruction we’re executing</a:t>
            </a:r>
            <a:endParaRPr/>
          </a:p>
          <a:p>
            <a:pPr indent="-382269" lvl="1" marL="914400" rtl="0" algn="l">
              <a:lnSpc>
                <a:spcPct val="100000"/>
              </a:lnSpc>
              <a:spcBef>
                <a:spcPts val="0"/>
              </a:spcBef>
              <a:spcAft>
                <a:spcPts val="0"/>
              </a:spcAft>
              <a:buSzPts val="2420"/>
              <a:buChar char="○"/>
            </a:pPr>
            <a:r>
              <a:rPr lang="en-US"/>
              <a:t>If it outputs 24, on the next clock cycle the computer runs the instruction at address 24 in the code segment</a:t>
            </a:r>
            <a:endParaRPr sz="1000"/>
          </a:p>
          <a:p>
            <a:pPr indent="-327660" lvl="0" marL="457200" rtl="0" algn="l">
              <a:lnSpc>
                <a:spcPct val="100000"/>
              </a:lnSpc>
              <a:spcBef>
                <a:spcPts val="1000"/>
              </a:spcBef>
              <a:spcAft>
                <a:spcPts val="0"/>
              </a:spcAft>
              <a:buSzPts val="1560"/>
              <a:buChar char="●"/>
            </a:pPr>
            <a:r>
              <a:rPr lang="en-US"/>
              <a:t>Program counter interface:</a:t>
            </a:r>
            <a:endParaRPr/>
          </a:p>
          <a:p>
            <a:pPr indent="0" lvl="0" marL="0" rtl="0" algn="l">
              <a:lnSpc>
                <a:spcPct val="100000"/>
              </a:lnSpc>
              <a:spcBef>
                <a:spcPts val="520"/>
              </a:spcBef>
              <a:spcAft>
                <a:spcPts val="0"/>
              </a:spcAft>
              <a:buNone/>
            </a:pPr>
            <a:r>
              <a:rPr lang="en-US" sz="2000">
                <a:latin typeface="Courier New"/>
                <a:ea typeface="Courier New"/>
                <a:cs typeface="Courier New"/>
                <a:sym typeface="Courier New"/>
              </a:rPr>
              <a:t>if      (reset[t] == 1) out[t+1] = 0          // restart!</a:t>
            </a:r>
            <a:endParaRPr sz="2000">
              <a:latin typeface="Courier New"/>
              <a:ea typeface="Courier New"/>
              <a:cs typeface="Courier New"/>
              <a:sym typeface="Courier New"/>
            </a:endParaRPr>
          </a:p>
          <a:p>
            <a:pPr indent="0" lvl="0" marL="0" rtl="0" algn="l">
              <a:lnSpc>
                <a:spcPct val="100000"/>
              </a:lnSpc>
              <a:spcBef>
                <a:spcPts val="520"/>
              </a:spcBef>
              <a:spcAft>
                <a:spcPts val="0"/>
              </a:spcAft>
              <a:buNone/>
            </a:pPr>
            <a:r>
              <a:rPr lang="en-US" sz="2000">
                <a:latin typeface="Courier New"/>
                <a:ea typeface="Courier New"/>
                <a:cs typeface="Courier New"/>
                <a:sym typeface="Courier New"/>
              </a:rPr>
              <a:t>else if (load[t] == 1)  out[t+1] = in[t]      // jump!</a:t>
            </a:r>
            <a:endParaRPr sz="2000">
              <a:latin typeface="Courier New"/>
              <a:ea typeface="Courier New"/>
              <a:cs typeface="Courier New"/>
              <a:sym typeface="Courier New"/>
            </a:endParaRPr>
          </a:p>
          <a:p>
            <a:pPr indent="0" lvl="0" marL="0" rtl="0" algn="l">
              <a:lnSpc>
                <a:spcPct val="100000"/>
              </a:lnSpc>
              <a:spcBef>
                <a:spcPts val="520"/>
              </a:spcBef>
              <a:spcAft>
                <a:spcPts val="0"/>
              </a:spcAft>
              <a:buNone/>
            </a:pPr>
            <a:r>
              <a:rPr lang="en-US" sz="2000">
                <a:latin typeface="Courier New"/>
                <a:ea typeface="Courier New"/>
                <a:cs typeface="Courier New"/>
                <a:sym typeface="Courier New"/>
              </a:rPr>
              <a:t>else if (inc[t] == 1)   out[t+1] = out[t] + 1 // next!</a:t>
            </a:r>
            <a:endParaRPr sz="2000">
              <a:latin typeface="Courier New"/>
              <a:ea typeface="Courier New"/>
              <a:cs typeface="Courier New"/>
              <a:sym typeface="Courier New"/>
            </a:endParaRPr>
          </a:p>
          <a:p>
            <a:pPr indent="0" lvl="0" marL="0" rtl="0" algn="l">
              <a:lnSpc>
                <a:spcPct val="100000"/>
              </a:lnSpc>
              <a:spcBef>
                <a:spcPts val="520"/>
              </a:spcBef>
              <a:spcAft>
                <a:spcPts val="0"/>
              </a:spcAft>
              <a:buNone/>
            </a:pPr>
            <a:r>
              <a:rPr lang="en-US" sz="2000">
                <a:latin typeface="Courier New"/>
                <a:ea typeface="Courier New"/>
                <a:cs typeface="Courier New"/>
                <a:sym typeface="Courier New"/>
              </a:rPr>
              <a:t>else                    out[t+1] = out[t]</a:t>
            </a:r>
            <a:endParaRPr sz="2000">
              <a:latin typeface="Courier New"/>
              <a:ea typeface="Courier New"/>
              <a:cs typeface="Courier New"/>
              <a:sym typeface="Courier New"/>
            </a:endParaRPr>
          </a:p>
        </p:txBody>
      </p:sp>
      <p:pic>
        <p:nvPicPr>
          <p:cNvPr descr="Diagram showing the interface for the program counter. There are 4 inputs and one output. The input in is a 16-bit address that will be loaded if load is true, load is a bit that indicates whether to load in as the address (1 indicates should load), inc is a bit that indicates whether to increment the current address (1 indicates should increment), reset is a bit that indicates whether to zero out the current address, and out is a 16-bit address representing the next instruction to exectute" id="429" name="Google Shape;429;gd2f38fa7e4_0_72" title="Program Counter Interface Diagram"/>
          <p:cNvPicPr preferRelativeResize="0"/>
          <p:nvPr/>
        </p:nvPicPr>
        <p:blipFill>
          <a:blip r:embed="rId3">
            <a:alphaModFix/>
          </a:blip>
          <a:stretch>
            <a:fillRect/>
          </a:stretch>
        </p:blipFill>
        <p:spPr>
          <a:xfrm>
            <a:off x="1571625" y="4636175"/>
            <a:ext cx="6000750" cy="1771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74a0c26d6d_0_38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Registers</a:t>
            </a:r>
            <a:endParaRPr/>
          </a:p>
        </p:txBody>
      </p:sp>
      <p:sp>
        <p:nvSpPr>
          <p:cNvPr id="436" name="Google Shape;436;g74a0c26d6d_0_380"/>
          <p:cNvSpPr txBox="1"/>
          <p:nvPr>
            <p:ph idx="1" type="body"/>
          </p:nvPr>
        </p:nvSpPr>
        <p:spPr>
          <a:xfrm>
            <a:off x="396875" y="1362075"/>
            <a:ext cx="8366100" cy="2781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b="1" lang="en-US">
                <a:solidFill>
                  <a:srgbClr val="714EA3"/>
                </a:solidFill>
              </a:rPr>
              <a:t>D Register</a:t>
            </a:r>
            <a:r>
              <a:rPr lang="en-US"/>
              <a:t>: For storing data</a:t>
            </a:r>
            <a:endParaRPr/>
          </a:p>
          <a:p>
            <a:pPr indent="-327660" lvl="0" marL="457200" rtl="0" algn="l">
              <a:lnSpc>
                <a:spcPct val="100000"/>
              </a:lnSpc>
              <a:spcBef>
                <a:spcPts val="1000"/>
              </a:spcBef>
              <a:spcAft>
                <a:spcPts val="0"/>
              </a:spcAft>
              <a:buSzPts val="1560"/>
              <a:buChar char="●"/>
            </a:pPr>
            <a:r>
              <a:rPr b="1" lang="en-US">
                <a:solidFill>
                  <a:srgbClr val="714EA3"/>
                </a:solidFill>
              </a:rPr>
              <a:t>A Register</a:t>
            </a:r>
            <a:r>
              <a:rPr lang="en-US"/>
              <a:t>: For storing data AND addressing memory</a:t>
            </a:r>
            <a:endParaRPr/>
          </a:p>
          <a:p>
            <a:pPr indent="-327660" lvl="0" marL="457200" rtl="0" algn="l">
              <a:lnSpc>
                <a:spcPct val="100000"/>
              </a:lnSpc>
              <a:spcBef>
                <a:spcPts val="1000"/>
              </a:spcBef>
              <a:spcAft>
                <a:spcPts val="0"/>
              </a:spcAft>
              <a:buSzPts val="1560"/>
              <a:buChar char="●"/>
            </a:pPr>
            <a:r>
              <a:rPr b="1" lang="en-US">
                <a:solidFill>
                  <a:srgbClr val="714EA3"/>
                </a:solidFill>
              </a:rPr>
              <a:t>M “Register”</a:t>
            </a:r>
            <a:r>
              <a:rPr lang="en-US"/>
              <a:t>: The 16-bit word of memory currently being </a:t>
            </a:r>
            <a:endParaRPr/>
          </a:p>
          <a:p>
            <a:pPr indent="457200" lvl="0" marL="1371600" rtl="0" algn="l">
              <a:lnSpc>
                <a:spcPct val="100000"/>
              </a:lnSpc>
              <a:spcBef>
                <a:spcPts val="0"/>
              </a:spcBef>
              <a:spcAft>
                <a:spcPts val="0"/>
              </a:spcAft>
              <a:buSzPts val="1560"/>
              <a:buNone/>
            </a:pPr>
            <a:r>
              <a:rPr lang="en-US"/>
              <a:t>       referenced by the address in A </a:t>
            </a:r>
            <a:endParaRPr/>
          </a:p>
        </p:txBody>
      </p:sp>
      <p:sp>
        <p:nvSpPr>
          <p:cNvPr id="437" name="Google Shape;437;g74a0c26d6d_0_38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438" name="Google Shape;438;g74a0c26d6d_0_380"/>
          <p:cNvSpPr/>
          <p:nvPr/>
        </p:nvSpPr>
        <p:spPr>
          <a:xfrm>
            <a:off x="5253425" y="4926767"/>
            <a:ext cx="1788600" cy="1147200"/>
          </a:xfrm>
          <a:prstGeom prst="rect">
            <a:avLst/>
          </a:prstGeom>
          <a:noFill/>
          <a:ln cap="flat" cmpd="sng" w="381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REGISTERS</a:t>
            </a:r>
            <a:endParaRPr b="1" i="0" sz="1400" u="none" cap="none" strike="noStrike">
              <a:solidFill>
                <a:srgbClr val="000000"/>
              </a:solidFill>
              <a:latin typeface="Calibri"/>
              <a:ea typeface="Calibri"/>
              <a:cs typeface="Calibri"/>
              <a:sym typeface="Calibri"/>
            </a:endParaRPr>
          </a:p>
        </p:txBody>
      </p:sp>
      <p:sp>
        <p:nvSpPr>
          <p:cNvPr id="439" name="Google Shape;439;g74a0c26d6d_0_380"/>
          <p:cNvSpPr/>
          <p:nvPr/>
        </p:nvSpPr>
        <p:spPr>
          <a:xfrm>
            <a:off x="5406650" y="53337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714EA3"/>
                </a:solidFill>
                <a:latin typeface="Calibri"/>
                <a:ea typeface="Calibri"/>
                <a:cs typeface="Calibri"/>
                <a:sym typeface="Calibri"/>
              </a:rPr>
              <a:t>A</a:t>
            </a:r>
            <a:endParaRPr b="1" i="0" sz="2200" u="none" cap="none" strike="noStrike">
              <a:solidFill>
                <a:srgbClr val="714EA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108</a:t>
            </a:r>
            <a:endParaRPr b="0" i="0" sz="1400" u="none" cap="none" strike="noStrike">
              <a:solidFill>
                <a:srgbClr val="000000"/>
              </a:solidFill>
              <a:latin typeface="Calibri"/>
              <a:ea typeface="Calibri"/>
              <a:cs typeface="Calibri"/>
              <a:sym typeface="Calibri"/>
            </a:endParaRPr>
          </a:p>
        </p:txBody>
      </p:sp>
      <p:sp>
        <p:nvSpPr>
          <p:cNvPr id="440" name="Google Shape;440;g74a0c26d6d_0_380"/>
          <p:cNvSpPr/>
          <p:nvPr/>
        </p:nvSpPr>
        <p:spPr>
          <a:xfrm>
            <a:off x="6189050" y="5333750"/>
            <a:ext cx="694200" cy="570000"/>
          </a:xfrm>
          <a:prstGeom prst="rect">
            <a:avLst/>
          </a:prstGeom>
          <a:solidFill>
            <a:srgbClr val="F3F3F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714EA3"/>
                </a:solidFill>
                <a:latin typeface="Calibri"/>
                <a:ea typeface="Calibri"/>
                <a:cs typeface="Calibri"/>
                <a:sym typeface="Calibri"/>
              </a:rPr>
              <a:t>D</a:t>
            </a:r>
            <a:endParaRPr b="1" i="0" sz="2200" u="none" cap="none" strike="noStrike">
              <a:solidFill>
                <a:srgbClr val="714EA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41" name="Google Shape;441;g74a0c26d6d_0_380"/>
          <p:cNvSpPr/>
          <p:nvPr/>
        </p:nvSpPr>
        <p:spPr>
          <a:xfrm>
            <a:off x="2521725" y="4524175"/>
            <a:ext cx="1748400" cy="17274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en-US" sz="2200" u="none" cap="none" strike="noStrike">
                <a:solidFill>
                  <a:schemeClr val="dk1"/>
                </a:solidFill>
                <a:latin typeface="Calibri"/>
                <a:ea typeface="Calibri"/>
                <a:cs typeface="Calibri"/>
                <a:sym typeface="Calibri"/>
              </a:rPr>
              <a:t>RAM</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1100101010010101</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AA84F"/>
              </a:solidFill>
              <a:latin typeface="Calibri"/>
              <a:ea typeface="Calibri"/>
              <a:cs typeface="Calibri"/>
              <a:sym typeface="Calibri"/>
            </a:endParaRPr>
          </a:p>
        </p:txBody>
      </p:sp>
      <p:sp>
        <p:nvSpPr>
          <p:cNvPr id="442" name="Google Shape;442;g74a0c26d6d_0_380"/>
          <p:cNvSpPr/>
          <p:nvPr/>
        </p:nvSpPr>
        <p:spPr>
          <a:xfrm>
            <a:off x="4270125" y="4524175"/>
            <a:ext cx="514800" cy="17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106</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107</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108</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109</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110</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p:txBody>
      </p:sp>
      <p:cxnSp>
        <p:nvCxnSpPr>
          <p:cNvPr id="443" name="Google Shape;443;g74a0c26d6d_0_380"/>
          <p:cNvCxnSpPr>
            <a:stCxn id="439" idx="1"/>
            <a:endCxn id="442" idx="3"/>
          </p:cNvCxnSpPr>
          <p:nvPr/>
        </p:nvCxnSpPr>
        <p:spPr>
          <a:xfrm rot="10800000">
            <a:off x="4785050" y="5387750"/>
            <a:ext cx="621600" cy="231000"/>
          </a:xfrm>
          <a:prstGeom prst="curvedConnector3">
            <a:avLst>
              <a:gd fmla="val 50010" name="adj1"/>
            </a:avLst>
          </a:prstGeom>
          <a:noFill/>
          <a:ln cap="flat" cmpd="sng" w="28575">
            <a:solidFill>
              <a:schemeClr val="dk2"/>
            </a:solidFill>
            <a:prstDash val="solid"/>
            <a:round/>
            <a:headEnd len="sm" w="sm" type="none"/>
            <a:tailEnd len="med" w="med" type="triangle"/>
          </a:ln>
        </p:spPr>
      </p:cxnSp>
      <p:sp>
        <p:nvSpPr>
          <p:cNvPr id="444" name="Google Shape;444;g74a0c26d6d_0_380"/>
          <p:cNvSpPr/>
          <p:nvPr/>
        </p:nvSpPr>
        <p:spPr>
          <a:xfrm>
            <a:off x="2078025" y="5102875"/>
            <a:ext cx="443700" cy="570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US" sz="2200" u="none" cap="none" strike="noStrike">
                <a:solidFill>
                  <a:srgbClr val="714EA3"/>
                </a:solidFill>
                <a:latin typeface="Calibri"/>
                <a:ea typeface="Calibri"/>
                <a:cs typeface="Calibri"/>
                <a:sym typeface="Calibri"/>
              </a:rPr>
              <a:t>M</a:t>
            </a:r>
            <a:endParaRPr b="1" i="0" sz="2200" u="none" cap="none" strike="noStrike">
              <a:solidFill>
                <a:srgbClr val="714EA3"/>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74a0c26d6d_0_39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A-Instructions</a:t>
            </a:r>
            <a:endParaRPr/>
          </a:p>
        </p:txBody>
      </p:sp>
      <p:sp>
        <p:nvSpPr>
          <p:cNvPr id="451" name="Google Shape;451;g74a0c26d6d_0_39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u="sng"/>
              <a:t>Syntax</a:t>
            </a:r>
            <a:r>
              <a:rPr lang="en-US"/>
              <a:t>: </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b="1" lang="en-US">
                <a:latin typeface="Consolas"/>
                <a:ea typeface="Consolas"/>
                <a:cs typeface="Consolas"/>
                <a:sym typeface="Consolas"/>
              </a:rPr>
              <a:t>value</a:t>
            </a:r>
            <a:r>
              <a:rPr lang="en-US"/>
              <a:t> can either be:</a:t>
            </a:r>
            <a:endParaRPr/>
          </a:p>
          <a:p>
            <a:pPr indent="-382269" lvl="1" marL="914400" rtl="0" algn="l">
              <a:lnSpc>
                <a:spcPct val="100000"/>
              </a:lnSpc>
              <a:spcBef>
                <a:spcPts val="0"/>
              </a:spcBef>
              <a:spcAft>
                <a:spcPts val="0"/>
              </a:spcAft>
              <a:buSzPts val="2420"/>
              <a:buChar char="○"/>
            </a:pPr>
            <a:r>
              <a:rPr lang="en-US"/>
              <a:t>non-negative decimal constant</a:t>
            </a:r>
            <a:endParaRPr/>
          </a:p>
          <a:p>
            <a:pPr indent="-382269" lvl="1" marL="914400" rtl="0" algn="l">
              <a:lnSpc>
                <a:spcPct val="100000"/>
              </a:lnSpc>
              <a:spcBef>
                <a:spcPts val="0"/>
              </a:spcBef>
              <a:spcAft>
                <a:spcPts val="0"/>
              </a:spcAft>
              <a:buSzPts val="2420"/>
              <a:buChar char="○"/>
            </a:pPr>
            <a:r>
              <a:rPr lang="en-US"/>
              <a:t>symbol referring to a constant</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rPr lang="en-US" u="sng"/>
              <a:t>Semantics</a:t>
            </a:r>
            <a:r>
              <a:rPr lang="en-US"/>
              <a:t>:</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Stores </a:t>
            </a:r>
            <a:r>
              <a:rPr b="1" lang="en-US">
                <a:latin typeface="Consolas"/>
                <a:ea typeface="Consolas"/>
                <a:cs typeface="Consolas"/>
                <a:sym typeface="Consolas"/>
              </a:rPr>
              <a:t>value</a:t>
            </a:r>
            <a:r>
              <a:rPr lang="en-US"/>
              <a:t> in the A register</a:t>
            </a:r>
            <a:endParaRPr/>
          </a:p>
        </p:txBody>
      </p:sp>
      <p:sp>
        <p:nvSpPr>
          <p:cNvPr id="452" name="Google Shape;452;g74a0c26d6d_0_39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453" name="Google Shape;453;g74a0c26d6d_0_394"/>
          <p:cNvSpPr txBox="1"/>
          <p:nvPr/>
        </p:nvSpPr>
        <p:spPr>
          <a:xfrm>
            <a:off x="1670800" y="-169375"/>
            <a:ext cx="330300" cy="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4" name="Google Shape;454;g74a0c26d6d_0_394"/>
          <p:cNvSpPr/>
          <p:nvPr/>
        </p:nvSpPr>
        <p:spPr>
          <a:xfrm>
            <a:off x="1670800" y="1430075"/>
            <a:ext cx="1505700" cy="5223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@value</a:t>
            </a:r>
            <a:endParaRPr b="1" i="0" sz="2000" u="none" cap="none" strike="noStrike">
              <a:solidFill>
                <a:srgbClr val="000000"/>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b41ae2d3bd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A-Instructions</a:t>
            </a:r>
            <a:endParaRPr/>
          </a:p>
        </p:txBody>
      </p:sp>
      <p:sp>
        <p:nvSpPr>
          <p:cNvPr id="461" name="Google Shape;461;gb41ae2d3bd_0_0"/>
          <p:cNvSpPr txBox="1"/>
          <p:nvPr>
            <p:ph idx="1" type="body"/>
          </p:nvPr>
        </p:nvSpPr>
        <p:spPr>
          <a:xfrm>
            <a:off x="612100" y="1225588"/>
            <a:ext cx="22452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Symbolic Syntax</a:t>
            </a:r>
            <a:r>
              <a:rPr lang="en-US" sz="2300"/>
              <a:t>: </a:t>
            </a:r>
            <a:endParaRPr sz="2300"/>
          </a:p>
        </p:txBody>
      </p:sp>
      <p:sp>
        <p:nvSpPr>
          <p:cNvPr id="462" name="Google Shape;462;gb41ae2d3bd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63" name="Google Shape;463;gb41ae2d3bd_0_0"/>
          <p:cNvSpPr txBox="1"/>
          <p:nvPr/>
        </p:nvSpPr>
        <p:spPr>
          <a:xfrm>
            <a:off x="1670800" y="-169375"/>
            <a:ext cx="330300" cy="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4" name="Google Shape;464;gb41ae2d3bd_0_0"/>
          <p:cNvSpPr/>
          <p:nvPr/>
        </p:nvSpPr>
        <p:spPr>
          <a:xfrm>
            <a:off x="612100" y="1816013"/>
            <a:ext cx="1505700" cy="5223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4A86E8"/>
                </a:solidFill>
                <a:latin typeface="Consolas"/>
                <a:ea typeface="Consolas"/>
                <a:cs typeface="Consolas"/>
                <a:sym typeface="Consolas"/>
              </a:rPr>
              <a:t>@</a:t>
            </a:r>
            <a:r>
              <a:rPr b="1" i="0" lang="en-US" sz="2000" u="none" cap="none" strike="noStrike">
                <a:solidFill>
                  <a:srgbClr val="FF9900"/>
                </a:solidFill>
                <a:latin typeface="Consolas"/>
                <a:ea typeface="Consolas"/>
                <a:cs typeface="Consolas"/>
                <a:sym typeface="Consolas"/>
              </a:rPr>
              <a:t>value</a:t>
            </a:r>
            <a:endParaRPr b="1" i="0" sz="2000" u="none" cap="none" strike="noStrike">
              <a:solidFill>
                <a:srgbClr val="FF9900"/>
              </a:solidFill>
              <a:latin typeface="Consolas"/>
              <a:ea typeface="Consolas"/>
              <a:cs typeface="Consolas"/>
              <a:sym typeface="Consolas"/>
            </a:endParaRPr>
          </a:p>
        </p:txBody>
      </p:sp>
      <p:sp>
        <p:nvSpPr>
          <p:cNvPr id="465" name="Google Shape;465;gb41ae2d3bd_0_0"/>
          <p:cNvSpPr/>
          <p:nvPr/>
        </p:nvSpPr>
        <p:spPr>
          <a:xfrm>
            <a:off x="4462838" y="1775800"/>
            <a:ext cx="3133200" cy="612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600" u="none" cap="none" strike="noStrike">
                <a:solidFill>
                  <a:srgbClr val="4A86E8"/>
                </a:solidFill>
                <a:latin typeface="Consolas"/>
                <a:ea typeface="Consolas"/>
                <a:cs typeface="Consolas"/>
                <a:sym typeface="Consolas"/>
              </a:rPr>
              <a:t>0</a:t>
            </a:r>
            <a:r>
              <a:rPr b="0" i="0" lang="en-US" sz="2600" u="none" cap="none" strike="noStrike">
                <a:solidFill>
                  <a:srgbClr val="FF9900"/>
                </a:solidFill>
                <a:latin typeface="Consolas"/>
                <a:ea typeface="Consolas"/>
                <a:cs typeface="Consolas"/>
                <a:sym typeface="Consolas"/>
              </a:rPr>
              <a:t>000000000010101</a:t>
            </a:r>
            <a:endParaRPr b="0" i="0" sz="1200" u="none" cap="none" strike="noStrike">
              <a:solidFill>
                <a:srgbClr val="FF9900"/>
              </a:solidFill>
              <a:latin typeface="Calibri"/>
              <a:ea typeface="Calibri"/>
              <a:cs typeface="Calibri"/>
              <a:sym typeface="Calibri"/>
            </a:endParaRPr>
          </a:p>
        </p:txBody>
      </p:sp>
      <p:sp>
        <p:nvSpPr>
          <p:cNvPr id="466" name="Google Shape;466;gb41ae2d3bd_0_0"/>
          <p:cNvSpPr/>
          <p:nvPr/>
        </p:nvSpPr>
        <p:spPr>
          <a:xfrm rot="5400000">
            <a:off x="4570226" y="2385250"/>
            <a:ext cx="150300" cy="252600"/>
          </a:xfrm>
          <a:prstGeom prst="rightBracket">
            <a:avLst>
              <a:gd fmla="val 100731" name="adj"/>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b41ae2d3bd_0_0"/>
          <p:cNvSpPr/>
          <p:nvPr/>
        </p:nvSpPr>
        <p:spPr>
          <a:xfrm rot="5400000">
            <a:off x="6032199" y="1195300"/>
            <a:ext cx="150300" cy="2632500"/>
          </a:xfrm>
          <a:prstGeom prst="rightBracket">
            <a:avLst>
              <a:gd fmla="val 100731" name="adj"/>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b41ae2d3bd_0_0"/>
          <p:cNvSpPr/>
          <p:nvPr/>
        </p:nvSpPr>
        <p:spPr>
          <a:xfrm>
            <a:off x="4154450" y="2859125"/>
            <a:ext cx="1505700" cy="612000"/>
          </a:xfrm>
          <a:prstGeom prst="wedgeRectCallout">
            <a:avLst>
              <a:gd fmla="val -17538" name="adj1"/>
              <a:gd fmla="val -94971" name="adj2"/>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Family:</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A-Instruction</a:t>
            </a:r>
            <a:endParaRPr b="0" i="0" sz="1400" u="none" cap="none" strike="noStrike">
              <a:solidFill>
                <a:srgbClr val="FFFFFF"/>
              </a:solidFill>
              <a:latin typeface="Consolas"/>
              <a:ea typeface="Consolas"/>
              <a:cs typeface="Consolas"/>
              <a:sym typeface="Consolas"/>
            </a:endParaRPr>
          </a:p>
        </p:txBody>
      </p:sp>
      <p:sp>
        <p:nvSpPr>
          <p:cNvPr id="469" name="Google Shape;469;gb41ae2d3bd_0_0"/>
          <p:cNvSpPr/>
          <p:nvPr/>
        </p:nvSpPr>
        <p:spPr>
          <a:xfrm>
            <a:off x="5854250" y="2859125"/>
            <a:ext cx="1741800" cy="762000"/>
          </a:xfrm>
          <a:prstGeom prst="wedgeRectCallout">
            <a:avLst>
              <a:gd fmla="val -45911" name="adj1"/>
              <a:gd fmla="val -87395" name="adj2"/>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Value:</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Binary encoding of 21</a:t>
            </a:r>
            <a:endParaRPr b="0" i="0" sz="1400" u="none" cap="none" strike="noStrike">
              <a:solidFill>
                <a:srgbClr val="FFFFFF"/>
              </a:solidFill>
              <a:latin typeface="Consolas"/>
              <a:ea typeface="Consolas"/>
              <a:cs typeface="Consolas"/>
              <a:sym typeface="Consolas"/>
            </a:endParaRPr>
          </a:p>
        </p:txBody>
      </p:sp>
      <p:sp>
        <p:nvSpPr>
          <p:cNvPr id="470" name="Google Shape;470;gb41ae2d3bd_0_0"/>
          <p:cNvSpPr/>
          <p:nvPr/>
        </p:nvSpPr>
        <p:spPr>
          <a:xfrm>
            <a:off x="3205550" y="41992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471" name="Google Shape;471;gb41ae2d3bd_0_0"/>
          <p:cNvSpPr/>
          <p:nvPr/>
        </p:nvSpPr>
        <p:spPr>
          <a:xfrm>
            <a:off x="3205550" y="44713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472" name="Google Shape;472;gb41ae2d3bd_0_0"/>
          <p:cNvSpPr/>
          <p:nvPr/>
        </p:nvSpPr>
        <p:spPr>
          <a:xfrm>
            <a:off x="4368200" y="41992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473" name="Google Shape;473;gb41ae2d3bd_0_0"/>
          <p:cNvSpPr/>
          <p:nvPr/>
        </p:nvSpPr>
        <p:spPr>
          <a:xfrm>
            <a:off x="4368200" y="44713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474" name="Google Shape;474;gb41ae2d3bd_0_0"/>
          <p:cNvSpPr/>
          <p:nvPr/>
        </p:nvSpPr>
        <p:spPr>
          <a:xfrm>
            <a:off x="3205550" y="5563050"/>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475" name="Google Shape;475;gb41ae2d3bd_0_0"/>
          <p:cNvSpPr/>
          <p:nvPr/>
        </p:nvSpPr>
        <p:spPr>
          <a:xfrm>
            <a:off x="3205550" y="5835150"/>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21</a:t>
            </a:r>
            <a:endParaRPr b="1" i="0" sz="2000" u="none" cap="none" strike="noStrike">
              <a:solidFill>
                <a:srgbClr val="000000"/>
              </a:solidFill>
              <a:latin typeface="Consolas"/>
              <a:ea typeface="Consolas"/>
              <a:cs typeface="Consolas"/>
              <a:sym typeface="Consolas"/>
            </a:endParaRPr>
          </a:p>
        </p:txBody>
      </p:sp>
      <p:sp>
        <p:nvSpPr>
          <p:cNvPr id="476" name="Google Shape;476;gb41ae2d3bd_0_0"/>
          <p:cNvSpPr/>
          <p:nvPr/>
        </p:nvSpPr>
        <p:spPr>
          <a:xfrm>
            <a:off x="4368200" y="5563050"/>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477" name="Google Shape;477;gb41ae2d3bd_0_0"/>
          <p:cNvSpPr/>
          <p:nvPr/>
        </p:nvSpPr>
        <p:spPr>
          <a:xfrm>
            <a:off x="4368200" y="5835150"/>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478" name="Google Shape;478;gb41ae2d3bd_0_0"/>
          <p:cNvSpPr/>
          <p:nvPr/>
        </p:nvSpPr>
        <p:spPr>
          <a:xfrm>
            <a:off x="1289000" y="4529650"/>
            <a:ext cx="1314300" cy="15834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@21</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p:txBody>
      </p:sp>
      <p:sp>
        <p:nvSpPr>
          <p:cNvPr id="479" name="Google Shape;479;gb41ae2d3bd_0_0"/>
          <p:cNvSpPr txBox="1"/>
          <p:nvPr/>
        </p:nvSpPr>
        <p:spPr>
          <a:xfrm>
            <a:off x="612100" y="3587250"/>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480" name="Google Shape;480;gb41ae2d3bd_0_0"/>
          <p:cNvSpPr txBox="1"/>
          <p:nvPr>
            <p:ph idx="1" type="body"/>
          </p:nvPr>
        </p:nvSpPr>
        <p:spPr>
          <a:xfrm>
            <a:off x="4462850" y="1225588"/>
            <a:ext cx="22452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Binary Syntax</a:t>
            </a:r>
            <a:r>
              <a:rPr lang="en-US" sz="2300"/>
              <a:t>: </a:t>
            </a:r>
            <a:endParaRPr sz="2300"/>
          </a:p>
        </p:txBody>
      </p:sp>
      <p:cxnSp>
        <p:nvCxnSpPr>
          <p:cNvPr id="481" name="Google Shape;481;gb41ae2d3bd_0_0"/>
          <p:cNvCxnSpPr>
            <a:stCxn id="471" idx="1"/>
          </p:cNvCxnSpPr>
          <p:nvPr/>
        </p:nvCxnSpPr>
        <p:spPr>
          <a:xfrm flipH="1">
            <a:off x="1874750" y="4732488"/>
            <a:ext cx="1330800" cy="454800"/>
          </a:xfrm>
          <a:prstGeom prst="bentConnector3">
            <a:avLst>
              <a:gd fmla="val 24816" name="adj1"/>
            </a:avLst>
          </a:prstGeom>
          <a:noFill/>
          <a:ln cap="flat" cmpd="sng" w="28575">
            <a:solidFill>
              <a:srgbClr val="990000"/>
            </a:solidFill>
            <a:prstDash val="solid"/>
            <a:round/>
            <a:headEnd len="sm" w="sm" type="none"/>
            <a:tailEnd len="med" w="med" type="stealth"/>
          </a:ln>
        </p:spPr>
      </p:cxnSp>
      <p:cxnSp>
        <p:nvCxnSpPr>
          <p:cNvPr id="482" name="Google Shape;482;gb41ae2d3bd_0_0"/>
          <p:cNvCxnSpPr>
            <a:stCxn id="475" idx="1"/>
          </p:cNvCxnSpPr>
          <p:nvPr/>
        </p:nvCxnSpPr>
        <p:spPr>
          <a:xfrm rot="10800000">
            <a:off x="1884350" y="5469000"/>
            <a:ext cx="1321200" cy="627300"/>
          </a:xfrm>
          <a:prstGeom prst="bentConnector3">
            <a:avLst>
              <a:gd fmla="val 25730" name="adj1"/>
            </a:avLst>
          </a:prstGeom>
          <a:noFill/>
          <a:ln cap="flat" cmpd="sng" w="28575">
            <a:solidFill>
              <a:srgbClr val="990000"/>
            </a:solidFill>
            <a:prstDash val="solid"/>
            <a:round/>
            <a:headEnd len="sm" w="sm" type="none"/>
            <a:tailEnd len="med" w="med" type="stealth"/>
          </a:ln>
        </p:spPr>
      </p:cxnSp>
      <p:sp>
        <p:nvSpPr>
          <p:cNvPr id="483" name="Google Shape;483;gb41ae2d3bd_0_0"/>
          <p:cNvSpPr txBox="1"/>
          <p:nvPr>
            <p:ph idx="1" type="body"/>
          </p:nvPr>
        </p:nvSpPr>
        <p:spPr>
          <a:xfrm>
            <a:off x="612100" y="2406425"/>
            <a:ext cx="30888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a:t>Simply loads a value into the A register</a:t>
            </a:r>
            <a:endParaRPr sz="2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b41ae2d3bd_0_2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Symbols</a:t>
            </a:r>
            <a:endParaRPr/>
          </a:p>
        </p:txBody>
      </p:sp>
      <p:sp>
        <p:nvSpPr>
          <p:cNvPr id="490" name="Google Shape;490;gb41ae2d3bd_0_2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1" name="Google Shape;491;gb41ae2d3bd_0_28"/>
          <p:cNvSpPr/>
          <p:nvPr/>
        </p:nvSpPr>
        <p:spPr>
          <a:xfrm>
            <a:off x="1308400" y="4012950"/>
            <a:ext cx="1314300" cy="22845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@3</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D=0</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(LOOP)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@21</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D=1</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r>
              <a:rPr b="1" i="0" lang="en-US" sz="1600" u="none" cap="none" strike="noStrike">
                <a:solidFill>
                  <a:srgbClr val="CC0000"/>
                </a:solidFill>
                <a:latin typeface="Consolas"/>
                <a:ea typeface="Consolas"/>
                <a:cs typeface="Consolas"/>
                <a:sym typeface="Consolas"/>
              </a:rPr>
              <a:t>LOOP</a:t>
            </a:r>
            <a:endParaRPr b="1" i="0" sz="1600" u="none" cap="none" strike="noStrike">
              <a:solidFill>
                <a:srgbClr val="CC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p:txBody>
      </p:sp>
      <p:sp>
        <p:nvSpPr>
          <p:cNvPr id="492" name="Google Shape;492;gb41ae2d3bd_0_28"/>
          <p:cNvSpPr txBox="1"/>
          <p:nvPr/>
        </p:nvSpPr>
        <p:spPr>
          <a:xfrm>
            <a:off x="815925" y="4013000"/>
            <a:ext cx="492600" cy="2284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00</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01</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02</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03</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04</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p:txBody>
      </p:sp>
      <p:sp>
        <p:nvSpPr>
          <p:cNvPr id="493" name="Google Shape;493;gb41ae2d3bd_0_28"/>
          <p:cNvSpPr txBox="1"/>
          <p:nvPr/>
        </p:nvSpPr>
        <p:spPr>
          <a:xfrm>
            <a:off x="616950" y="3127950"/>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494" name="Google Shape;494;gb41ae2d3bd_0_28"/>
          <p:cNvSpPr txBox="1"/>
          <p:nvPr>
            <p:ph idx="1" type="body"/>
          </p:nvPr>
        </p:nvSpPr>
        <p:spPr>
          <a:xfrm>
            <a:off x="396875" y="1362075"/>
            <a:ext cx="8366100" cy="18921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Symbols are simply an </a:t>
            </a:r>
            <a:r>
              <a:rPr lang="en-US" u="sng"/>
              <a:t>alias</a:t>
            </a:r>
            <a:r>
              <a:rPr lang="en-US"/>
              <a:t> for some address</a:t>
            </a:r>
            <a:endParaRPr/>
          </a:p>
          <a:p>
            <a:pPr indent="-382267" lvl="1" marL="914400" rtl="0" algn="l">
              <a:lnSpc>
                <a:spcPct val="100000"/>
              </a:lnSpc>
              <a:spcBef>
                <a:spcPts val="0"/>
              </a:spcBef>
              <a:spcAft>
                <a:spcPts val="0"/>
              </a:spcAft>
              <a:buSzPts val="2420"/>
              <a:buChar char="○"/>
            </a:pPr>
            <a:r>
              <a:rPr lang="en-US"/>
              <a:t>ONLY in the symbolic code -- don’t turn into a binary instruction</a:t>
            </a:r>
            <a:endParaRPr/>
          </a:p>
          <a:p>
            <a:pPr indent="-382267" lvl="1" marL="914400" rtl="0" algn="l">
              <a:lnSpc>
                <a:spcPct val="100000"/>
              </a:lnSpc>
              <a:spcBef>
                <a:spcPts val="0"/>
              </a:spcBef>
              <a:spcAft>
                <a:spcPts val="0"/>
              </a:spcAft>
              <a:buSzPts val="2420"/>
              <a:buChar char="○"/>
            </a:pPr>
            <a:r>
              <a:rPr lang="en-US"/>
              <a:t>Instead, the Assembler converts any use of that symbol to its value</a:t>
            </a:r>
            <a:endParaRPr/>
          </a:p>
          <a:p>
            <a:pPr indent="0" lvl="0" marL="0" rtl="0" algn="l">
              <a:lnSpc>
                <a:spcPct val="100000"/>
              </a:lnSpc>
              <a:spcBef>
                <a:spcPts val="520"/>
              </a:spcBef>
              <a:spcAft>
                <a:spcPts val="0"/>
              </a:spcAft>
              <a:buSzPts val="1560"/>
              <a:buNone/>
            </a:pPr>
            <a:r>
              <a:t/>
            </a:r>
            <a:endParaRPr/>
          </a:p>
        </p:txBody>
      </p:sp>
      <p:sp>
        <p:nvSpPr>
          <p:cNvPr id="495" name="Google Shape;495;gb41ae2d3bd_0_28"/>
          <p:cNvSpPr/>
          <p:nvPr/>
        </p:nvSpPr>
        <p:spPr>
          <a:xfrm>
            <a:off x="5560050" y="4012925"/>
            <a:ext cx="2113800" cy="22845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Consolas"/>
                <a:ea typeface="Consolas"/>
                <a:cs typeface="Consolas"/>
                <a:sym typeface="Consolas"/>
              </a:rPr>
              <a:t>0000000000000011</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Consolas"/>
                <a:ea typeface="Consolas"/>
                <a:cs typeface="Consolas"/>
                <a:sym typeface="Consolas"/>
              </a:rPr>
              <a:t>1110101010010000</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Consolas"/>
                <a:ea typeface="Consolas"/>
                <a:cs typeface="Consolas"/>
                <a:sym typeface="Consolas"/>
              </a:rPr>
              <a:t>0000000000010101</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Consolas"/>
                <a:ea typeface="Consolas"/>
                <a:cs typeface="Consolas"/>
                <a:sym typeface="Consolas"/>
              </a:rPr>
              <a:t>1110111111010000</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Consolas"/>
                <a:ea typeface="Consolas"/>
                <a:cs typeface="Consolas"/>
                <a:sym typeface="Consolas"/>
              </a:rPr>
              <a:t>00000000000000</a:t>
            </a:r>
            <a:r>
              <a:rPr b="1" i="0" lang="en-US" sz="1600" u="none" cap="none" strike="noStrike">
                <a:solidFill>
                  <a:srgbClr val="CC0000"/>
                </a:solidFill>
                <a:latin typeface="Consolas"/>
                <a:ea typeface="Consolas"/>
                <a:cs typeface="Consolas"/>
                <a:sym typeface="Consolas"/>
              </a:rPr>
              <a:t>10</a:t>
            </a:r>
            <a:endParaRPr b="1" i="0" sz="1600" u="none" cap="none" strike="noStrike">
              <a:solidFill>
                <a:srgbClr val="CC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a:t>
            </a:r>
            <a:endParaRPr b="0" i="0" sz="1600" u="none" cap="none" strike="noStrike">
              <a:solidFill>
                <a:srgbClr val="000000"/>
              </a:solidFill>
              <a:latin typeface="Consolas"/>
              <a:ea typeface="Consolas"/>
              <a:cs typeface="Consolas"/>
              <a:sym typeface="Consolas"/>
            </a:endParaRPr>
          </a:p>
        </p:txBody>
      </p:sp>
      <p:sp>
        <p:nvSpPr>
          <p:cNvPr id="496" name="Google Shape;496;gb41ae2d3bd_0_28"/>
          <p:cNvSpPr txBox="1"/>
          <p:nvPr/>
        </p:nvSpPr>
        <p:spPr>
          <a:xfrm>
            <a:off x="5067450" y="4012975"/>
            <a:ext cx="492600" cy="2284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00</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01</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02</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03</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04</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p:txBody>
      </p:sp>
      <p:sp>
        <p:nvSpPr>
          <p:cNvPr id="497" name="Google Shape;497;gb41ae2d3bd_0_28"/>
          <p:cNvSpPr txBox="1"/>
          <p:nvPr/>
        </p:nvSpPr>
        <p:spPr>
          <a:xfrm>
            <a:off x="3304613" y="4695650"/>
            <a:ext cx="15735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C0000"/>
                </a:solidFill>
                <a:latin typeface="Calibri"/>
                <a:ea typeface="Calibri"/>
                <a:cs typeface="Calibri"/>
                <a:sym typeface="Calibri"/>
              </a:rPr>
              <a:t>Assemble</a:t>
            </a:r>
            <a:endParaRPr b="1" i="0" sz="1400" u="none" cap="none" strike="noStrike">
              <a:solidFill>
                <a:srgbClr val="CC0000"/>
              </a:solidFill>
              <a:latin typeface="Calibri"/>
              <a:ea typeface="Calibri"/>
              <a:cs typeface="Calibri"/>
              <a:sym typeface="Calibri"/>
            </a:endParaRPr>
          </a:p>
        </p:txBody>
      </p:sp>
      <p:sp>
        <p:nvSpPr>
          <p:cNvPr id="498" name="Google Shape;498;gb41ae2d3bd_0_28"/>
          <p:cNvSpPr/>
          <p:nvPr/>
        </p:nvSpPr>
        <p:spPr>
          <a:xfrm>
            <a:off x="3182013" y="4992750"/>
            <a:ext cx="1423200" cy="4530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b41ae2d3bd_0_28"/>
          <p:cNvSpPr/>
          <p:nvPr/>
        </p:nvSpPr>
        <p:spPr>
          <a:xfrm>
            <a:off x="3156725" y="3564975"/>
            <a:ext cx="1869300" cy="981000"/>
          </a:xfrm>
          <a:prstGeom prst="cloudCallout">
            <a:avLst>
              <a:gd fmla="val -20833" name="adj1"/>
              <a:gd fmla="val 62500" name="adj2"/>
            </a:avLst>
          </a:prstGeom>
          <a:solidFill>
            <a:srgbClr val="F4CCCC"/>
          </a:solid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nsolas"/>
                <a:ea typeface="Consolas"/>
                <a:cs typeface="Consolas"/>
                <a:sym typeface="Consolas"/>
              </a:rPr>
              <a:t>LOOP = 02</a:t>
            </a:r>
            <a:endParaRPr b="1" i="0" sz="1400" u="none" cap="none" strike="noStrike">
              <a:solidFill>
                <a:srgbClr val="000000"/>
              </a:solidFill>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b41ae2d3bd_0_4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Built-In Symbols</a:t>
            </a:r>
            <a:endParaRPr/>
          </a:p>
        </p:txBody>
      </p:sp>
      <p:sp>
        <p:nvSpPr>
          <p:cNvPr id="506" name="Google Shape;506;gb41ae2d3bd_0_4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7" name="Google Shape;507;gb41ae2d3bd_0_43"/>
          <p:cNvSpPr txBox="1"/>
          <p:nvPr>
            <p:ph idx="1" type="body"/>
          </p:nvPr>
        </p:nvSpPr>
        <p:spPr>
          <a:xfrm>
            <a:off x="357050" y="1362075"/>
            <a:ext cx="8406000" cy="2979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Using </a:t>
            </a:r>
            <a:r>
              <a:rPr lang="en-US">
                <a:latin typeface="Consolas"/>
                <a:ea typeface="Consolas"/>
                <a:cs typeface="Consolas"/>
                <a:sym typeface="Consolas"/>
              </a:rPr>
              <a:t>( )</a:t>
            </a:r>
            <a:r>
              <a:rPr lang="en-US"/>
              <a:t> defines a symbol in </a:t>
            </a:r>
            <a:r>
              <a:rPr b="1" lang="en-US"/>
              <a:t>ROM/Instructions</a:t>
            </a:r>
            <a:endParaRPr b="1"/>
          </a:p>
          <a:p>
            <a:pPr indent="-327660" lvl="0" marL="457200" rtl="0" algn="l">
              <a:lnSpc>
                <a:spcPct val="100000"/>
              </a:lnSpc>
              <a:spcBef>
                <a:spcPts val="0"/>
              </a:spcBef>
              <a:spcAft>
                <a:spcPts val="0"/>
              </a:spcAft>
              <a:buSzPts val="1560"/>
              <a:buChar char="●"/>
            </a:pPr>
            <a:r>
              <a:rPr lang="en-US"/>
              <a:t>Assembler knows a few built-in symbols in </a:t>
            </a:r>
            <a:r>
              <a:rPr b="1" lang="en-US"/>
              <a:t>RAM/Data</a:t>
            </a:r>
            <a:endParaRPr b="1"/>
          </a:p>
          <a:p>
            <a:pPr indent="-327660" lvl="0" marL="457200" rtl="0" algn="l">
              <a:lnSpc>
                <a:spcPct val="100000"/>
              </a:lnSpc>
              <a:spcBef>
                <a:spcPts val="1000"/>
              </a:spcBef>
              <a:spcAft>
                <a:spcPts val="0"/>
              </a:spcAft>
              <a:buSzPts val="1560"/>
              <a:buChar char="●"/>
            </a:pPr>
            <a:r>
              <a:rPr lang="en-US">
                <a:latin typeface="Consolas"/>
                <a:ea typeface="Consolas"/>
                <a:cs typeface="Consolas"/>
                <a:sym typeface="Consolas"/>
              </a:rPr>
              <a:t>R0, R1, ... R15</a:t>
            </a:r>
            <a:r>
              <a:rPr lang="en-US"/>
              <a:t>: Correspond to addresses at the very beginning of RAM (0, 1, … 15)</a:t>
            </a:r>
            <a:endParaRPr/>
          </a:p>
          <a:p>
            <a:pPr indent="-382267" lvl="1" marL="914400" rtl="0" algn="l">
              <a:lnSpc>
                <a:spcPct val="100000"/>
              </a:lnSpc>
              <a:spcBef>
                <a:spcPts val="0"/>
              </a:spcBef>
              <a:spcAft>
                <a:spcPts val="0"/>
              </a:spcAft>
              <a:buSzPts val="2420"/>
              <a:buChar char="○"/>
            </a:pPr>
            <a:r>
              <a:rPr lang="en-US"/>
              <a:t>“Virtual registers”, Useful to store variables</a:t>
            </a:r>
            <a:endParaRPr/>
          </a:p>
          <a:p>
            <a:pPr indent="-327660" lvl="0" marL="457200" rtl="0" algn="l">
              <a:lnSpc>
                <a:spcPct val="100000"/>
              </a:lnSpc>
              <a:spcBef>
                <a:spcPts val="0"/>
              </a:spcBef>
              <a:spcAft>
                <a:spcPts val="0"/>
              </a:spcAft>
              <a:buSzPts val="1560"/>
              <a:buChar char="●"/>
            </a:pPr>
            <a:r>
              <a:rPr lang="en-US">
                <a:latin typeface="Consolas"/>
                <a:ea typeface="Consolas"/>
                <a:cs typeface="Consolas"/>
                <a:sym typeface="Consolas"/>
              </a:rPr>
              <a:t>SCREEN, KBD</a:t>
            </a:r>
            <a:r>
              <a:rPr lang="en-US"/>
              <a:t>: Base of I/O Memory Maps</a:t>
            </a:r>
            <a:endParaRPr/>
          </a:p>
        </p:txBody>
      </p:sp>
      <p:sp>
        <p:nvSpPr>
          <p:cNvPr id="508" name="Google Shape;508;gb41ae2d3bd_0_43"/>
          <p:cNvSpPr txBox="1"/>
          <p:nvPr/>
        </p:nvSpPr>
        <p:spPr>
          <a:xfrm>
            <a:off x="541600" y="4070200"/>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509" name="Google Shape;509;gb41ae2d3bd_0_43"/>
          <p:cNvSpPr/>
          <p:nvPr/>
        </p:nvSpPr>
        <p:spPr>
          <a:xfrm>
            <a:off x="3254125" y="434196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510" name="Google Shape;510;gb41ae2d3bd_0_43"/>
          <p:cNvSpPr/>
          <p:nvPr/>
        </p:nvSpPr>
        <p:spPr>
          <a:xfrm>
            <a:off x="3254125" y="461406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511" name="Google Shape;511;gb41ae2d3bd_0_43"/>
          <p:cNvSpPr/>
          <p:nvPr/>
        </p:nvSpPr>
        <p:spPr>
          <a:xfrm>
            <a:off x="4416775" y="434196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512" name="Google Shape;512;gb41ae2d3bd_0_43"/>
          <p:cNvSpPr/>
          <p:nvPr/>
        </p:nvSpPr>
        <p:spPr>
          <a:xfrm>
            <a:off x="4416775" y="461406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513" name="Google Shape;513;gb41ae2d3bd_0_43"/>
          <p:cNvSpPr/>
          <p:nvPr/>
        </p:nvSpPr>
        <p:spPr>
          <a:xfrm>
            <a:off x="3254125" y="5705775"/>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514" name="Google Shape;514;gb41ae2d3bd_0_43"/>
          <p:cNvSpPr/>
          <p:nvPr/>
        </p:nvSpPr>
        <p:spPr>
          <a:xfrm>
            <a:off x="3254125" y="5977875"/>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3</a:t>
            </a:r>
            <a:endParaRPr b="1" i="0" sz="2000" u="none" cap="none" strike="noStrike">
              <a:solidFill>
                <a:srgbClr val="000000"/>
              </a:solidFill>
              <a:latin typeface="Consolas"/>
              <a:ea typeface="Consolas"/>
              <a:cs typeface="Consolas"/>
              <a:sym typeface="Consolas"/>
            </a:endParaRPr>
          </a:p>
        </p:txBody>
      </p:sp>
      <p:sp>
        <p:nvSpPr>
          <p:cNvPr id="515" name="Google Shape;515;gb41ae2d3bd_0_43"/>
          <p:cNvSpPr/>
          <p:nvPr/>
        </p:nvSpPr>
        <p:spPr>
          <a:xfrm>
            <a:off x="4416775" y="5705775"/>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516" name="Google Shape;516;gb41ae2d3bd_0_43"/>
          <p:cNvSpPr/>
          <p:nvPr/>
        </p:nvSpPr>
        <p:spPr>
          <a:xfrm>
            <a:off x="4416775" y="5977875"/>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517" name="Google Shape;517;gb41ae2d3bd_0_43"/>
          <p:cNvSpPr/>
          <p:nvPr/>
        </p:nvSpPr>
        <p:spPr>
          <a:xfrm>
            <a:off x="1337575" y="4672375"/>
            <a:ext cx="1314300" cy="15834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@R3</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p:txBody>
      </p:sp>
      <p:cxnSp>
        <p:nvCxnSpPr>
          <p:cNvPr id="518" name="Google Shape;518;gb41ae2d3bd_0_43"/>
          <p:cNvCxnSpPr>
            <a:stCxn id="510" idx="1"/>
          </p:cNvCxnSpPr>
          <p:nvPr/>
        </p:nvCxnSpPr>
        <p:spPr>
          <a:xfrm flipH="1">
            <a:off x="1923325" y="4875213"/>
            <a:ext cx="1330800" cy="454800"/>
          </a:xfrm>
          <a:prstGeom prst="bentConnector3">
            <a:avLst>
              <a:gd fmla="val 26276" name="adj1"/>
            </a:avLst>
          </a:prstGeom>
          <a:noFill/>
          <a:ln cap="flat" cmpd="sng" w="28575">
            <a:solidFill>
              <a:srgbClr val="990000"/>
            </a:solidFill>
            <a:prstDash val="solid"/>
            <a:round/>
            <a:headEnd len="sm" w="sm" type="none"/>
            <a:tailEnd len="med" w="med" type="stealth"/>
          </a:ln>
        </p:spPr>
      </p:cxnSp>
      <p:cxnSp>
        <p:nvCxnSpPr>
          <p:cNvPr id="519" name="Google Shape;519;gb41ae2d3bd_0_43"/>
          <p:cNvCxnSpPr>
            <a:stCxn id="514" idx="1"/>
          </p:cNvCxnSpPr>
          <p:nvPr/>
        </p:nvCxnSpPr>
        <p:spPr>
          <a:xfrm rot="10800000">
            <a:off x="1932925" y="5611725"/>
            <a:ext cx="1321200" cy="627300"/>
          </a:xfrm>
          <a:prstGeom prst="bentConnector3">
            <a:avLst>
              <a:gd fmla="val 25730" name="adj1"/>
            </a:avLst>
          </a:prstGeom>
          <a:noFill/>
          <a:ln cap="flat" cmpd="sng" w="28575">
            <a:solidFill>
              <a:srgbClr val="990000"/>
            </a:solidFill>
            <a:prstDash val="solid"/>
            <a:round/>
            <a:headEnd len="sm" w="sm" type="none"/>
            <a:tailEnd len="med" w="med" type="stealth"/>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74a0c26d6d_0_40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526" name="Google Shape;526;g74a0c26d6d_0_40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527" name="Google Shape;527;g74a0c26d6d_0_401"/>
          <p:cNvSpPr txBox="1"/>
          <p:nvPr>
            <p:ph idx="1" type="body"/>
          </p:nvPr>
        </p:nvSpPr>
        <p:spPr>
          <a:xfrm>
            <a:off x="396875" y="1362075"/>
            <a:ext cx="8366100" cy="526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u="sng"/>
              <a:t>Syntax</a:t>
            </a:r>
            <a:r>
              <a:rPr lang="en-US"/>
              <a:t>:                                                    </a:t>
            </a:r>
            <a:r>
              <a:rPr lang="en-US" sz="2000"/>
              <a:t>(</a:t>
            </a:r>
            <a:r>
              <a:rPr b="1" lang="en-US" sz="2000">
                <a:latin typeface="Consolas"/>
                <a:ea typeface="Consolas"/>
                <a:cs typeface="Consolas"/>
                <a:sym typeface="Consolas"/>
              </a:rPr>
              <a:t>dest</a:t>
            </a:r>
            <a:r>
              <a:rPr lang="en-US" sz="2000"/>
              <a:t> or </a:t>
            </a:r>
            <a:r>
              <a:rPr b="1" lang="en-US" sz="2000">
                <a:latin typeface="Consolas"/>
                <a:ea typeface="Consolas"/>
                <a:cs typeface="Consolas"/>
                <a:sym typeface="Consolas"/>
              </a:rPr>
              <a:t>jump</a:t>
            </a:r>
            <a:r>
              <a:rPr lang="en-US" sz="2000"/>
              <a:t> is optional)</a:t>
            </a:r>
            <a:endParaRPr sz="2000"/>
          </a:p>
          <a:p>
            <a:pPr indent="0" lvl="0" marL="0" rtl="0" algn="l">
              <a:lnSpc>
                <a:spcPct val="100000"/>
              </a:lnSpc>
              <a:spcBef>
                <a:spcPts val="520"/>
              </a:spcBef>
              <a:spcAft>
                <a:spcPts val="0"/>
              </a:spcAft>
              <a:buSzPts val="1560"/>
              <a:buNone/>
            </a:pPr>
            <a:r>
              <a:t/>
            </a:r>
            <a:endParaRPr sz="800"/>
          </a:p>
          <a:p>
            <a:pPr indent="-355600" lvl="0" marL="457200" rtl="0" algn="l">
              <a:lnSpc>
                <a:spcPct val="100000"/>
              </a:lnSpc>
              <a:spcBef>
                <a:spcPts val="520"/>
              </a:spcBef>
              <a:spcAft>
                <a:spcPts val="0"/>
              </a:spcAft>
              <a:buSzPts val="2000"/>
              <a:buChar char="●"/>
            </a:pPr>
            <a:r>
              <a:rPr b="1" lang="en-US" sz="2000">
                <a:latin typeface="Consolas"/>
                <a:ea typeface="Consolas"/>
                <a:cs typeface="Consolas"/>
                <a:sym typeface="Consolas"/>
              </a:rPr>
              <a:t>dest</a:t>
            </a:r>
            <a:r>
              <a:rPr lang="en-US" sz="2000"/>
              <a:t> is a combination of destination registers:</a:t>
            </a:r>
            <a:endParaRPr sz="2000"/>
          </a:p>
          <a:p>
            <a:pPr indent="0" lvl="0" marL="457200" rtl="0" algn="l">
              <a:lnSpc>
                <a:spcPct val="100000"/>
              </a:lnSpc>
              <a:spcBef>
                <a:spcPts val="520"/>
              </a:spcBef>
              <a:spcAft>
                <a:spcPts val="0"/>
              </a:spcAft>
              <a:buSzPts val="1560"/>
              <a:buNone/>
            </a:pPr>
            <a:r>
              <a:t/>
            </a:r>
            <a:endParaRPr sz="2000"/>
          </a:p>
          <a:p>
            <a:pPr indent="-355600" lvl="0" marL="457200" rtl="0" algn="l">
              <a:lnSpc>
                <a:spcPct val="100000"/>
              </a:lnSpc>
              <a:spcBef>
                <a:spcPts val="520"/>
              </a:spcBef>
              <a:spcAft>
                <a:spcPts val="0"/>
              </a:spcAft>
              <a:buSzPts val="2000"/>
              <a:buChar char="●"/>
            </a:pPr>
            <a:r>
              <a:rPr b="1" lang="en-US" sz="2000">
                <a:latin typeface="Consolas"/>
                <a:ea typeface="Consolas"/>
                <a:cs typeface="Consolas"/>
                <a:sym typeface="Consolas"/>
              </a:rPr>
              <a:t>comp</a:t>
            </a:r>
            <a:r>
              <a:rPr lang="en-US" sz="2000"/>
              <a:t> is a computation:</a:t>
            </a:r>
            <a:endParaRPr sz="2000"/>
          </a:p>
          <a:p>
            <a:pPr indent="0" lvl="0" marL="457200" rtl="0" algn="l">
              <a:lnSpc>
                <a:spcPct val="100000"/>
              </a:lnSpc>
              <a:spcBef>
                <a:spcPts val="520"/>
              </a:spcBef>
              <a:spcAft>
                <a:spcPts val="0"/>
              </a:spcAft>
              <a:buSzPts val="1560"/>
              <a:buNone/>
            </a:pPr>
            <a:r>
              <a:t/>
            </a:r>
            <a:endParaRPr/>
          </a:p>
          <a:p>
            <a:pPr indent="-355600" lvl="0" marL="457200" rtl="0" algn="l">
              <a:lnSpc>
                <a:spcPct val="100000"/>
              </a:lnSpc>
              <a:spcBef>
                <a:spcPts val="520"/>
              </a:spcBef>
              <a:spcAft>
                <a:spcPts val="0"/>
              </a:spcAft>
              <a:buSzPts val="2000"/>
              <a:buChar char="●"/>
            </a:pPr>
            <a:r>
              <a:rPr b="1" lang="en-US" sz="2000">
                <a:latin typeface="Consolas"/>
                <a:ea typeface="Consolas"/>
                <a:cs typeface="Consolas"/>
                <a:sym typeface="Consolas"/>
              </a:rPr>
              <a:t>jump</a:t>
            </a:r>
            <a:r>
              <a:rPr lang="en-US" sz="2000"/>
              <a:t> is an unconditional or conditional jump:</a:t>
            </a:r>
            <a:endParaRPr sz="2000"/>
          </a:p>
          <a:p>
            <a:pPr indent="0" lvl="0" marL="45720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sz="800"/>
          </a:p>
          <a:p>
            <a:pPr indent="0" lvl="0" marL="0" rtl="0" algn="l">
              <a:lnSpc>
                <a:spcPct val="100000"/>
              </a:lnSpc>
              <a:spcBef>
                <a:spcPts val="520"/>
              </a:spcBef>
              <a:spcAft>
                <a:spcPts val="0"/>
              </a:spcAft>
              <a:buSzPts val="1560"/>
              <a:buNone/>
            </a:pPr>
            <a:r>
              <a:rPr lang="en-US" u="sng"/>
              <a:t>Semantics</a:t>
            </a:r>
            <a:r>
              <a:rPr lang="en-US"/>
              <a:t>:</a:t>
            </a:r>
            <a:endParaRPr/>
          </a:p>
          <a:p>
            <a:pPr indent="0" lvl="0" marL="0" rtl="0" algn="l">
              <a:lnSpc>
                <a:spcPct val="100000"/>
              </a:lnSpc>
              <a:spcBef>
                <a:spcPts val="520"/>
              </a:spcBef>
              <a:spcAft>
                <a:spcPts val="0"/>
              </a:spcAft>
              <a:buSzPts val="1560"/>
              <a:buNone/>
            </a:pPr>
            <a:r>
              <a:t/>
            </a:r>
            <a:endParaRPr sz="800"/>
          </a:p>
          <a:p>
            <a:pPr indent="-355600" lvl="0" marL="457200" rtl="0" algn="l">
              <a:lnSpc>
                <a:spcPct val="100000"/>
              </a:lnSpc>
              <a:spcBef>
                <a:spcPts val="520"/>
              </a:spcBef>
              <a:spcAft>
                <a:spcPts val="0"/>
              </a:spcAft>
              <a:buSzPts val="2000"/>
              <a:buChar char="●"/>
            </a:pPr>
            <a:r>
              <a:rPr lang="en-US" sz="2000"/>
              <a:t>Computes value of </a:t>
            </a:r>
            <a:r>
              <a:rPr b="1" lang="en-US" sz="2000">
                <a:latin typeface="Consolas"/>
                <a:ea typeface="Consolas"/>
                <a:cs typeface="Consolas"/>
                <a:sym typeface="Consolas"/>
              </a:rPr>
              <a:t>comp</a:t>
            </a:r>
            <a:endParaRPr b="1" sz="2000">
              <a:latin typeface="Consolas"/>
              <a:ea typeface="Consolas"/>
              <a:cs typeface="Consolas"/>
              <a:sym typeface="Consolas"/>
            </a:endParaRPr>
          </a:p>
          <a:p>
            <a:pPr indent="-355600" lvl="0" marL="457200" rtl="0" algn="l">
              <a:lnSpc>
                <a:spcPct val="100000"/>
              </a:lnSpc>
              <a:spcBef>
                <a:spcPts val="0"/>
              </a:spcBef>
              <a:spcAft>
                <a:spcPts val="0"/>
              </a:spcAft>
              <a:buSzPts val="2000"/>
              <a:buChar char="●"/>
            </a:pPr>
            <a:r>
              <a:rPr lang="en-US" sz="2000"/>
              <a:t>Stores results in </a:t>
            </a:r>
            <a:r>
              <a:rPr b="1" lang="en-US" sz="2000">
                <a:latin typeface="Consolas"/>
                <a:ea typeface="Consolas"/>
                <a:cs typeface="Consolas"/>
                <a:sym typeface="Consolas"/>
              </a:rPr>
              <a:t>dest</a:t>
            </a:r>
            <a:r>
              <a:rPr lang="en-US" sz="2000"/>
              <a:t> (if specified)</a:t>
            </a:r>
            <a:endParaRPr sz="2000"/>
          </a:p>
          <a:p>
            <a:pPr indent="-355600" lvl="0" marL="457200" rtl="0" algn="l">
              <a:lnSpc>
                <a:spcPct val="100000"/>
              </a:lnSpc>
              <a:spcBef>
                <a:spcPts val="0"/>
              </a:spcBef>
              <a:spcAft>
                <a:spcPts val="0"/>
              </a:spcAft>
              <a:buSzPts val="2000"/>
              <a:buChar char="●"/>
            </a:pPr>
            <a:r>
              <a:rPr lang="en-US" sz="2000"/>
              <a:t>If </a:t>
            </a:r>
            <a:r>
              <a:rPr b="1" lang="en-US" sz="2000">
                <a:latin typeface="Consolas"/>
                <a:ea typeface="Consolas"/>
                <a:cs typeface="Consolas"/>
                <a:sym typeface="Consolas"/>
              </a:rPr>
              <a:t>jump</a:t>
            </a:r>
            <a:r>
              <a:rPr lang="en-US" sz="2000"/>
              <a:t> is specified and condition is true (by testing </a:t>
            </a:r>
            <a:r>
              <a:rPr b="1" lang="en-US" sz="2000">
                <a:latin typeface="Consolas"/>
                <a:ea typeface="Consolas"/>
                <a:cs typeface="Consolas"/>
                <a:sym typeface="Consolas"/>
              </a:rPr>
              <a:t>comp</a:t>
            </a:r>
            <a:r>
              <a:rPr lang="en-US" sz="2000"/>
              <a:t> result), jump to instruction </a:t>
            </a:r>
            <a:r>
              <a:rPr lang="en-US" sz="2000">
                <a:latin typeface="Consolas"/>
                <a:ea typeface="Consolas"/>
                <a:cs typeface="Consolas"/>
                <a:sym typeface="Consolas"/>
              </a:rPr>
              <a:t>ROM[A]</a:t>
            </a:r>
            <a:endParaRPr sz="2000">
              <a:latin typeface="Consolas"/>
              <a:ea typeface="Consolas"/>
              <a:cs typeface="Consolas"/>
              <a:sym typeface="Consolas"/>
            </a:endParaRPr>
          </a:p>
        </p:txBody>
      </p:sp>
      <p:sp>
        <p:nvSpPr>
          <p:cNvPr id="528" name="Google Shape;528;g74a0c26d6d_0_401"/>
          <p:cNvSpPr/>
          <p:nvPr/>
        </p:nvSpPr>
        <p:spPr>
          <a:xfrm>
            <a:off x="1670800" y="1430075"/>
            <a:ext cx="3293100" cy="5223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dest = comp ; jump</a:t>
            </a:r>
            <a:endParaRPr b="1" i="0" sz="2000" u="none" cap="none" strike="noStrike">
              <a:solidFill>
                <a:srgbClr val="000000"/>
              </a:solidFill>
              <a:latin typeface="Consolas"/>
              <a:ea typeface="Consolas"/>
              <a:cs typeface="Consolas"/>
              <a:sym typeface="Consolas"/>
            </a:endParaRPr>
          </a:p>
        </p:txBody>
      </p:sp>
      <p:sp>
        <p:nvSpPr>
          <p:cNvPr id="529" name="Google Shape;529;g74a0c26d6d_0_401"/>
          <p:cNvSpPr/>
          <p:nvPr/>
        </p:nvSpPr>
        <p:spPr>
          <a:xfrm>
            <a:off x="929500" y="2354763"/>
            <a:ext cx="2946300" cy="447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M, D, MD, A, AM, AD, AMD</a:t>
            </a:r>
            <a:endParaRPr b="0" i="0" sz="1600" u="none" cap="none" strike="noStrike">
              <a:solidFill>
                <a:srgbClr val="000000"/>
              </a:solidFill>
              <a:latin typeface="Consolas"/>
              <a:ea typeface="Consolas"/>
              <a:cs typeface="Consolas"/>
              <a:sym typeface="Consolas"/>
            </a:endParaRPr>
          </a:p>
        </p:txBody>
      </p:sp>
      <p:sp>
        <p:nvSpPr>
          <p:cNvPr id="530" name="Google Shape;530;g74a0c26d6d_0_401"/>
          <p:cNvSpPr/>
          <p:nvPr/>
        </p:nvSpPr>
        <p:spPr>
          <a:xfrm>
            <a:off x="887075" y="3080850"/>
            <a:ext cx="7385700" cy="5694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 1, -1, D, A, !D, !A, -D, -A, D+1, A+1, D-1, A-1, D+A, D-A, A-D, D&amp;A, D|A M, !M, -M, M+1, M-1, D+M, D-M, M-D, D&amp;M, D|M</a:t>
            </a:r>
            <a:endParaRPr b="0" i="0" sz="1600" u="none" cap="none" strike="noStrike">
              <a:solidFill>
                <a:srgbClr val="000000"/>
              </a:solidFill>
              <a:latin typeface="Consolas"/>
              <a:ea typeface="Consolas"/>
              <a:cs typeface="Consolas"/>
              <a:sym typeface="Consolas"/>
            </a:endParaRPr>
          </a:p>
        </p:txBody>
      </p:sp>
      <p:sp>
        <p:nvSpPr>
          <p:cNvPr id="531" name="Google Shape;531;g74a0c26d6d_0_401"/>
          <p:cNvSpPr/>
          <p:nvPr/>
        </p:nvSpPr>
        <p:spPr>
          <a:xfrm>
            <a:off x="929500" y="4049100"/>
            <a:ext cx="3898200" cy="447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JGT, JEQ, JGE, JLT, JNE, JLE, JMP</a:t>
            </a:r>
            <a:endParaRPr b="0" i="0" sz="1600" u="none" cap="none" strike="noStrike">
              <a:solidFill>
                <a:srgbClr val="000000"/>
              </a:solidFill>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b41ae2d3bd_0_6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538" name="Google Shape;538;gb41ae2d3bd_0_6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9" name="Google Shape;539;gb41ae2d3bd_0_62"/>
          <p:cNvSpPr txBox="1"/>
          <p:nvPr>
            <p:ph idx="1" type="body"/>
          </p:nvPr>
        </p:nvSpPr>
        <p:spPr>
          <a:xfrm>
            <a:off x="357025" y="1147900"/>
            <a:ext cx="13527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Symbolic</a:t>
            </a:r>
            <a:r>
              <a:rPr lang="en-US" sz="2300"/>
              <a:t>: </a:t>
            </a:r>
            <a:endParaRPr sz="2300"/>
          </a:p>
        </p:txBody>
      </p:sp>
      <p:sp>
        <p:nvSpPr>
          <p:cNvPr id="540" name="Google Shape;540;gb41ae2d3bd_0_62"/>
          <p:cNvSpPr/>
          <p:nvPr/>
        </p:nvSpPr>
        <p:spPr>
          <a:xfrm>
            <a:off x="2690000" y="1147900"/>
            <a:ext cx="2807100" cy="5223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9900"/>
                </a:solidFill>
                <a:latin typeface="Consolas"/>
                <a:ea typeface="Consolas"/>
                <a:cs typeface="Consolas"/>
                <a:sym typeface="Consolas"/>
              </a:rPr>
              <a:t>dest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674EA7"/>
                </a:solidFill>
                <a:latin typeface="Consolas"/>
                <a:ea typeface="Consolas"/>
                <a:cs typeface="Consolas"/>
                <a:sym typeface="Consolas"/>
              </a:rPr>
              <a:t>comp</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chemeClr val="accent1"/>
                </a:solidFill>
                <a:latin typeface="Consolas"/>
                <a:ea typeface="Consolas"/>
                <a:cs typeface="Consolas"/>
                <a:sym typeface="Consolas"/>
              </a:rPr>
              <a:t>jump</a:t>
            </a:r>
            <a:endParaRPr b="1" i="0" sz="2000" u="none" cap="none" strike="noStrike">
              <a:solidFill>
                <a:schemeClr val="accent1"/>
              </a:solidFill>
              <a:latin typeface="Consolas"/>
              <a:ea typeface="Consolas"/>
              <a:cs typeface="Consolas"/>
              <a:sym typeface="Consolas"/>
            </a:endParaRPr>
          </a:p>
        </p:txBody>
      </p:sp>
      <p:sp>
        <p:nvSpPr>
          <p:cNvPr id="541" name="Google Shape;541;gb41ae2d3bd_0_62"/>
          <p:cNvSpPr/>
          <p:nvPr/>
        </p:nvSpPr>
        <p:spPr>
          <a:xfrm>
            <a:off x="1515375" y="1853050"/>
            <a:ext cx="7411800" cy="612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4A86E8"/>
                </a:solidFill>
                <a:latin typeface="Consolas"/>
                <a:ea typeface="Consolas"/>
                <a:cs typeface="Consolas"/>
                <a:sym typeface="Consolas"/>
              </a:rPr>
              <a:t>1 </a:t>
            </a:r>
            <a:r>
              <a:rPr b="0" i="0" lang="en-US" sz="2400" u="none" cap="none" strike="noStrike">
                <a:solidFill>
                  <a:srgbClr val="B7B7B7"/>
                </a:solidFill>
                <a:latin typeface="Consolas"/>
                <a:ea typeface="Consolas"/>
                <a:cs typeface="Consolas"/>
                <a:sym typeface="Consolas"/>
              </a:rPr>
              <a:t>1 1</a:t>
            </a:r>
            <a:r>
              <a:rPr b="0" i="0" lang="en-US" sz="2400" u="none" cap="none" strike="noStrike">
                <a:solidFill>
                  <a:srgbClr val="CCCCCC"/>
                </a:solidFill>
                <a:latin typeface="Consolas"/>
                <a:ea typeface="Consolas"/>
                <a:cs typeface="Consolas"/>
                <a:sym typeface="Consolas"/>
              </a:rPr>
              <a:t> </a:t>
            </a:r>
            <a:r>
              <a:rPr b="0" i="0" lang="en-US" sz="2400" u="none" cap="none" strike="noStrike">
                <a:solidFill>
                  <a:srgbClr val="674EA7"/>
                </a:solidFill>
                <a:latin typeface="Consolas"/>
                <a:ea typeface="Consolas"/>
                <a:cs typeface="Consolas"/>
                <a:sym typeface="Consolas"/>
              </a:rPr>
              <a:t>a c1 c2 c3 c4 c5 c6</a:t>
            </a:r>
            <a:r>
              <a:rPr b="0" i="0" lang="en-US" sz="2400" u="none" cap="none" strike="noStrike">
                <a:solidFill>
                  <a:srgbClr val="FF9900"/>
                </a:solidFill>
                <a:latin typeface="Consolas"/>
                <a:ea typeface="Consolas"/>
                <a:cs typeface="Consolas"/>
                <a:sym typeface="Consolas"/>
              </a:rPr>
              <a:t> d1 d2 d3 </a:t>
            </a:r>
            <a:r>
              <a:rPr b="0" i="0" lang="en-US" sz="2400" u="none" cap="none" strike="noStrike">
                <a:solidFill>
                  <a:schemeClr val="accent1"/>
                </a:solidFill>
                <a:latin typeface="Consolas"/>
                <a:ea typeface="Consolas"/>
                <a:cs typeface="Consolas"/>
                <a:sym typeface="Consolas"/>
              </a:rPr>
              <a:t>j1 j2 j3</a:t>
            </a:r>
            <a:endParaRPr b="0" i="0" sz="1000" u="none" cap="none" strike="noStrike">
              <a:solidFill>
                <a:schemeClr val="accent1"/>
              </a:solidFill>
              <a:latin typeface="Calibri"/>
              <a:ea typeface="Calibri"/>
              <a:cs typeface="Calibri"/>
              <a:sym typeface="Calibri"/>
            </a:endParaRPr>
          </a:p>
        </p:txBody>
      </p:sp>
      <p:sp>
        <p:nvSpPr>
          <p:cNvPr id="542" name="Google Shape;542;gb41ae2d3bd_0_62"/>
          <p:cNvSpPr/>
          <p:nvPr/>
        </p:nvSpPr>
        <p:spPr>
          <a:xfrm rot="5400000">
            <a:off x="1600076" y="2472175"/>
            <a:ext cx="150300" cy="252600"/>
          </a:xfrm>
          <a:prstGeom prst="rightBracket">
            <a:avLst>
              <a:gd fmla="val 100731" name="adj"/>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b41ae2d3bd_0_62"/>
          <p:cNvSpPr/>
          <p:nvPr/>
        </p:nvSpPr>
        <p:spPr>
          <a:xfrm rot="5400000">
            <a:off x="6560500" y="1919575"/>
            <a:ext cx="150300" cy="1357800"/>
          </a:xfrm>
          <a:prstGeom prst="rightBracket">
            <a:avLst>
              <a:gd fmla="val 100731" name="adj"/>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b41ae2d3bd_0_62"/>
          <p:cNvSpPr/>
          <p:nvPr/>
        </p:nvSpPr>
        <p:spPr>
          <a:xfrm>
            <a:off x="552900" y="2946050"/>
            <a:ext cx="1505700" cy="762000"/>
          </a:xfrm>
          <a:prstGeom prst="wedgeRectCallout">
            <a:avLst>
              <a:gd fmla="val 24889" name="adj1"/>
              <a:gd fmla="val -84780" name="adj2"/>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Family:</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C-Instruction</a:t>
            </a:r>
            <a:endParaRPr b="0" i="0" sz="1400" u="none" cap="none" strike="noStrike">
              <a:solidFill>
                <a:srgbClr val="FFFFFF"/>
              </a:solidFill>
              <a:latin typeface="Consolas"/>
              <a:ea typeface="Consolas"/>
              <a:cs typeface="Consolas"/>
              <a:sym typeface="Consolas"/>
            </a:endParaRPr>
          </a:p>
        </p:txBody>
      </p:sp>
      <p:sp>
        <p:nvSpPr>
          <p:cNvPr id="545" name="Google Shape;545;gb41ae2d3bd_0_62"/>
          <p:cNvSpPr/>
          <p:nvPr/>
        </p:nvSpPr>
        <p:spPr>
          <a:xfrm>
            <a:off x="6035325" y="2946050"/>
            <a:ext cx="1357800" cy="762000"/>
          </a:xfrm>
          <a:prstGeom prst="wedgeRectCallout">
            <a:avLst>
              <a:gd fmla="val -20889" name="adj1"/>
              <a:gd fmla="val -83504" name="adj2"/>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Dest:</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Where to store result</a:t>
            </a:r>
            <a:endParaRPr b="0" i="0" sz="1400" u="none" cap="none" strike="noStrike">
              <a:solidFill>
                <a:srgbClr val="FFFFFF"/>
              </a:solidFill>
              <a:latin typeface="Consolas"/>
              <a:ea typeface="Consolas"/>
              <a:cs typeface="Consolas"/>
              <a:sym typeface="Consolas"/>
            </a:endParaRPr>
          </a:p>
        </p:txBody>
      </p:sp>
      <p:sp>
        <p:nvSpPr>
          <p:cNvPr id="546" name="Google Shape;546;gb41ae2d3bd_0_62"/>
          <p:cNvSpPr txBox="1"/>
          <p:nvPr>
            <p:ph idx="1" type="body"/>
          </p:nvPr>
        </p:nvSpPr>
        <p:spPr>
          <a:xfrm>
            <a:off x="357025" y="1897900"/>
            <a:ext cx="10419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Binary</a:t>
            </a:r>
            <a:r>
              <a:rPr lang="en-US" sz="2300"/>
              <a:t>: </a:t>
            </a:r>
            <a:endParaRPr sz="2300"/>
          </a:p>
        </p:txBody>
      </p:sp>
      <p:sp>
        <p:nvSpPr>
          <p:cNvPr id="547" name="Google Shape;547;gb41ae2d3bd_0_62"/>
          <p:cNvSpPr/>
          <p:nvPr/>
        </p:nvSpPr>
        <p:spPr>
          <a:xfrm rot="5400000">
            <a:off x="8063125" y="1919575"/>
            <a:ext cx="150300" cy="1357800"/>
          </a:xfrm>
          <a:prstGeom prst="rightBracket">
            <a:avLst>
              <a:gd fmla="val 100731"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b41ae2d3bd_0_62"/>
          <p:cNvSpPr/>
          <p:nvPr/>
        </p:nvSpPr>
        <p:spPr>
          <a:xfrm rot="5400000">
            <a:off x="4137326" y="999025"/>
            <a:ext cx="150300" cy="3198900"/>
          </a:xfrm>
          <a:prstGeom prst="rightBracket">
            <a:avLst>
              <a:gd fmla="val 100731" name="adj"/>
            </a:avLst>
          </a:prstGeom>
          <a:no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b41ae2d3bd_0_62"/>
          <p:cNvSpPr/>
          <p:nvPr/>
        </p:nvSpPr>
        <p:spPr>
          <a:xfrm rot="5400000">
            <a:off x="2132123" y="2263975"/>
            <a:ext cx="150300" cy="669000"/>
          </a:xfrm>
          <a:prstGeom prst="rightBracket">
            <a:avLst>
              <a:gd fmla="val 100731" name="adj"/>
            </a:avLst>
          </a:prstGeom>
          <a:noFill/>
          <a:ln cap="flat" cmpd="sng" w="3810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b41ae2d3bd_0_62"/>
          <p:cNvSpPr/>
          <p:nvPr/>
        </p:nvSpPr>
        <p:spPr>
          <a:xfrm>
            <a:off x="7524600" y="2946050"/>
            <a:ext cx="1357800" cy="762000"/>
          </a:xfrm>
          <a:prstGeom prst="wedgeRectCallout">
            <a:avLst>
              <a:gd fmla="val -20835" name="adj1"/>
              <a:gd fmla="val -83504"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Jump:</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Condition for jumping</a:t>
            </a:r>
            <a:endParaRPr b="0" i="0" sz="1400" u="none" cap="none" strike="noStrike">
              <a:solidFill>
                <a:srgbClr val="FFFFFF"/>
              </a:solidFill>
              <a:latin typeface="Consolas"/>
              <a:ea typeface="Consolas"/>
              <a:cs typeface="Consolas"/>
              <a:sym typeface="Consolas"/>
            </a:endParaRPr>
          </a:p>
        </p:txBody>
      </p:sp>
      <p:sp>
        <p:nvSpPr>
          <p:cNvPr id="551" name="Google Shape;551;gb41ae2d3bd_0_62"/>
          <p:cNvSpPr/>
          <p:nvPr/>
        </p:nvSpPr>
        <p:spPr>
          <a:xfrm>
            <a:off x="3288450" y="2946050"/>
            <a:ext cx="2615400" cy="762000"/>
          </a:xfrm>
          <a:prstGeom prst="wedgeRectCallout">
            <a:avLst>
              <a:gd fmla="val -21372" name="adj1"/>
              <a:gd fmla="val -83504" name="adj2"/>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Comp:</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ALU Operation (a bit chooses between A and M)</a:t>
            </a:r>
            <a:endParaRPr b="0" i="0" sz="1400" u="none" cap="none" strike="noStrike">
              <a:solidFill>
                <a:srgbClr val="FFFFFF"/>
              </a:solidFill>
              <a:latin typeface="Consolas"/>
              <a:ea typeface="Consolas"/>
              <a:cs typeface="Consolas"/>
              <a:sym typeface="Consolas"/>
            </a:endParaRPr>
          </a:p>
        </p:txBody>
      </p:sp>
      <p:sp>
        <p:nvSpPr>
          <p:cNvPr id="552" name="Google Shape;552;gb41ae2d3bd_0_62"/>
          <p:cNvSpPr/>
          <p:nvPr/>
        </p:nvSpPr>
        <p:spPr>
          <a:xfrm>
            <a:off x="2190075" y="2946050"/>
            <a:ext cx="966900" cy="762000"/>
          </a:xfrm>
          <a:prstGeom prst="wedgeRectCallout">
            <a:avLst>
              <a:gd fmla="val -46442" name="adj1"/>
              <a:gd fmla="val -83504" name="adj2"/>
            </a:avLst>
          </a:pr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FFFFFF"/>
                </a:solidFill>
                <a:latin typeface="Consolas"/>
                <a:ea typeface="Consolas"/>
                <a:cs typeface="Consolas"/>
                <a:sym typeface="Consolas"/>
              </a:rPr>
              <a:t>unused</a:t>
            </a:r>
            <a:endParaRPr b="0" i="1" sz="1400" u="none" cap="none" strike="noStrike">
              <a:solidFill>
                <a:srgbClr val="FFFFFF"/>
              </a:solidFill>
              <a:latin typeface="Consolas"/>
              <a:ea typeface="Consolas"/>
              <a:cs typeface="Consolas"/>
              <a:sym typeface="Consola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b41ae2d3bd_0_8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559" name="Google Shape;559;gb41ae2d3bd_0_8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60" name="Google Shape;560;gb41ae2d3bd_0_82"/>
          <p:cNvSpPr txBox="1"/>
          <p:nvPr>
            <p:ph idx="1" type="body"/>
          </p:nvPr>
        </p:nvSpPr>
        <p:spPr>
          <a:xfrm>
            <a:off x="357025" y="1147900"/>
            <a:ext cx="13527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Symbolic</a:t>
            </a:r>
            <a:r>
              <a:rPr lang="en-US" sz="2300"/>
              <a:t>: </a:t>
            </a:r>
            <a:endParaRPr sz="2300"/>
          </a:p>
        </p:txBody>
      </p:sp>
      <p:sp>
        <p:nvSpPr>
          <p:cNvPr id="561" name="Google Shape;561;gb41ae2d3bd_0_82"/>
          <p:cNvSpPr/>
          <p:nvPr/>
        </p:nvSpPr>
        <p:spPr>
          <a:xfrm>
            <a:off x="2690000" y="1147900"/>
            <a:ext cx="2807100" cy="5223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9900"/>
                </a:solidFill>
                <a:latin typeface="Consolas"/>
                <a:ea typeface="Consolas"/>
                <a:cs typeface="Consolas"/>
                <a:sym typeface="Consolas"/>
              </a:rPr>
              <a:t>dest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674EA7"/>
                </a:solidFill>
                <a:latin typeface="Consolas"/>
                <a:ea typeface="Consolas"/>
                <a:cs typeface="Consolas"/>
                <a:sym typeface="Consolas"/>
              </a:rPr>
              <a:t>comp</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chemeClr val="accent1"/>
                </a:solidFill>
                <a:latin typeface="Consolas"/>
                <a:ea typeface="Consolas"/>
                <a:cs typeface="Consolas"/>
                <a:sym typeface="Consolas"/>
              </a:rPr>
              <a:t>jump</a:t>
            </a:r>
            <a:endParaRPr b="1" i="0" sz="2000" u="none" cap="none" strike="noStrike">
              <a:solidFill>
                <a:schemeClr val="accent1"/>
              </a:solidFill>
              <a:latin typeface="Consolas"/>
              <a:ea typeface="Consolas"/>
              <a:cs typeface="Consolas"/>
              <a:sym typeface="Consolas"/>
            </a:endParaRPr>
          </a:p>
        </p:txBody>
      </p:sp>
      <p:sp>
        <p:nvSpPr>
          <p:cNvPr id="562" name="Google Shape;562;gb41ae2d3bd_0_82"/>
          <p:cNvSpPr/>
          <p:nvPr/>
        </p:nvSpPr>
        <p:spPr>
          <a:xfrm>
            <a:off x="1515375" y="1853050"/>
            <a:ext cx="7411800" cy="612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4A86E8"/>
                </a:solidFill>
                <a:latin typeface="Consolas"/>
                <a:ea typeface="Consolas"/>
                <a:cs typeface="Consolas"/>
                <a:sym typeface="Consolas"/>
              </a:rPr>
              <a:t>1 </a:t>
            </a:r>
            <a:r>
              <a:rPr b="0" i="0" lang="en-US" sz="2400" u="none" cap="none" strike="noStrike">
                <a:solidFill>
                  <a:srgbClr val="B7B7B7"/>
                </a:solidFill>
                <a:latin typeface="Consolas"/>
                <a:ea typeface="Consolas"/>
                <a:cs typeface="Consolas"/>
                <a:sym typeface="Consolas"/>
              </a:rPr>
              <a:t>1 1</a:t>
            </a:r>
            <a:r>
              <a:rPr b="0" i="0" lang="en-US" sz="2400" u="none" cap="none" strike="noStrike">
                <a:solidFill>
                  <a:srgbClr val="CCCCCC"/>
                </a:solidFill>
                <a:latin typeface="Consolas"/>
                <a:ea typeface="Consolas"/>
                <a:cs typeface="Consolas"/>
                <a:sym typeface="Consolas"/>
              </a:rPr>
              <a:t> </a:t>
            </a:r>
            <a:r>
              <a:rPr b="0" i="0" lang="en-US" sz="2400" u="none" cap="none" strike="noStrike">
                <a:solidFill>
                  <a:srgbClr val="674EA7"/>
                </a:solidFill>
                <a:latin typeface="Consolas"/>
                <a:ea typeface="Consolas"/>
                <a:cs typeface="Consolas"/>
                <a:sym typeface="Consolas"/>
              </a:rPr>
              <a:t>a c1 c2 c3 c4 c5 c6</a:t>
            </a:r>
            <a:r>
              <a:rPr b="0" i="0" lang="en-US" sz="2400" u="none" cap="none" strike="noStrike">
                <a:solidFill>
                  <a:srgbClr val="FF9900"/>
                </a:solidFill>
                <a:latin typeface="Consolas"/>
                <a:ea typeface="Consolas"/>
                <a:cs typeface="Consolas"/>
                <a:sym typeface="Consolas"/>
              </a:rPr>
              <a:t> d1 d2 d3 </a:t>
            </a:r>
            <a:r>
              <a:rPr b="0" i="0" lang="en-US" sz="2400" u="none" cap="none" strike="noStrike">
                <a:solidFill>
                  <a:schemeClr val="accent1"/>
                </a:solidFill>
                <a:latin typeface="Consolas"/>
                <a:ea typeface="Consolas"/>
                <a:cs typeface="Consolas"/>
                <a:sym typeface="Consolas"/>
              </a:rPr>
              <a:t>j1 j2 j3</a:t>
            </a:r>
            <a:endParaRPr b="0" i="0" sz="1000" u="none" cap="none" strike="noStrike">
              <a:solidFill>
                <a:schemeClr val="accent1"/>
              </a:solidFill>
              <a:latin typeface="Calibri"/>
              <a:ea typeface="Calibri"/>
              <a:cs typeface="Calibri"/>
              <a:sym typeface="Calibri"/>
            </a:endParaRPr>
          </a:p>
        </p:txBody>
      </p:sp>
      <p:sp>
        <p:nvSpPr>
          <p:cNvPr id="563" name="Google Shape;563;gb41ae2d3bd_0_82"/>
          <p:cNvSpPr txBox="1"/>
          <p:nvPr>
            <p:ph idx="1" type="body"/>
          </p:nvPr>
        </p:nvSpPr>
        <p:spPr>
          <a:xfrm>
            <a:off x="357025" y="1897900"/>
            <a:ext cx="10419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Binary</a:t>
            </a:r>
            <a:r>
              <a:rPr lang="en-US" sz="2300"/>
              <a:t>: </a:t>
            </a:r>
            <a:endParaRPr sz="2300"/>
          </a:p>
        </p:txBody>
      </p:sp>
      <p:sp>
        <p:nvSpPr>
          <p:cNvPr id="564" name="Google Shape;564;gb41ae2d3bd_0_82"/>
          <p:cNvSpPr/>
          <p:nvPr/>
        </p:nvSpPr>
        <p:spPr>
          <a:xfrm rot="5400000">
            <a:off x="8063125" y="1919575"/>
            <a:ext cx="150300" cy="1357800"/>
          </a:xfrm>
          <a:prstGeom prst="rightBracket">
            <a:avLst>
              <a:gd fmla="val 100731"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b41ae2d3bd_0_82"/>
          <p:cNvSpPr/>
          <p:nvPr/>
        </p:nvSpPr>
        <p:spPr>
          <a:xfrm>
            <a:off x="7524600" y="2946050"/>
            <a:ext cx="1357800" cy="762000"/>
          </a:xfrm>
          <a:prstGeom prst="wedgeRectCallout">
            <a:avLst>
              <a:gd fmla="val -20835" name="adj1"/>
              <a:gd fmla="val -83504"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Jump:</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Condition for jumping</a:t>
            </a:r>
            <a:endParaRPr b="0" i="0" sz="1400" u="none" cap="none" strike="noStrike">
              <a:solidFill>
                <a:srgbClr val="FFFFFF"/>
              </a:solidFill>
              <a:latin typeface="Consolas"/>
              <a:ea typeface="Consolas"/>
              <a:cs typeface="Consolas"/>
              <a:sym typeface="Consolas"/>
            </a:endParaRPr>
          </a:p>
        </p:txBody>
      </p:sp>
      <p:pic>
        <p:nvPicPr>
          <p:cNvPr id="566" name="Google Shape;566;gb41ae2d3bd_0_82"/>
          <p:cNvPicPr preferRelativeResize="0"/>
          <p:nvPr/>
        </p:nvPicPr>
        <p:blipFill rotWithShape="1">
          <a:blip r:embed="rId3">
            <a:alphaModFix/>
          </a:blip>
          <a:srcRect b="0" l="0" r="0" t="0"/>
          <a:stretch/>
        </p:blipFill>
        <p:spPr>
          <a:xfrm>
            <a:off x="2068488" y="3895250"/>
            <a:ext cx="4983075" cy="2217825"/>
          </a:xfrm>
          <a:prstGeom prst="rect">
            <a:avLst/>
          </a:prstGeom>
          <a:noFill/>
          <a:ln>
            <a:noFill/>
          </a:ln>
          <a:effectLst>
            <a:outerShdw blurRad="57150" rotWithShape="0" algn="bl" dir="5400000" dist="19050">
              <a:srgbClr val="000000">
                <a:alpha val="49411"/>
              </a:srgbClr>
            </a:outerShdw>
          </a:effectLst>
        </p:spPr>
      </p:pic>
      <p:sp>
        <p:nvSpPr>
          <p:cNvPr id="567" name="Google Shape;567;gb41ae2d3bd_0_82"/>
          <p:cNvSpPr/>
          <p:nvPr/>
        </p:nvSpPr>
        <p:spPr>
          <a:xfrm>
            <a:off x="757700" y="4743013"/>
            <a:ext cx="1447500" cy="522300"/>
          </a:xfrm>
          <a:prstGeom prst="homePlate">
            <a:avLst>
              <a:gd fmla="val 50000" name="adj"/>
            </a:avLst>
          </a:prstGeom>
          <a:solidFill>
            <a:srgbClr val="E06666"/>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Calibri"/>
                <a:ea typeface="Calibri"/>
                <a:cs typeface="Calibri"/>
                <a:sym typeface="Calibri"/>
              </a:rPr>
              <a:t>Chapter 4</a:t>
            </a:r>
            <a:endParaRPr b="1" i="0" sz="19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d27cf68e28_1_12"/>
          <p:cNvSpPr txBox="1"/>
          <p:nvPr>
            <p:ph idx="1" type="body"/>
          </p:nvPr>
        </p:nvSpPr>
        <p:spPr>
          <a:xfrm>
            <a:off x="396875" y="1543855"/>
            <a:ext cx="8366100" cy="47904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Check-in survey related to how the lecture readings and time spent in lecture is going</a:t>
            </a:r>
            <a:endParaRPr/>
          </a:p>
          <a:p>
            <a:pPr indent="-382269" lvl="1" marL="914400" rtl="0" algn="l">
              <a:spcBef>
                <a:spcPts val="0"/>
              </a:spcBef>
              <a:spcAft>
                <a:spcPts val="0"/>
              </a:spcAft>
              <a:buSzPts val="2420"/>
              <a:buChar char="○"/>
            </a:pPr>
            <a:r>
              <a:rPr lang="en-US"/>
              <a:t>Specifically for the technical portions of lecture</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Completely anonymous!!!</a:t>
            </a:r>
            <a:endParaRPr/>
          </a:p>
          <a:p>
            <a:pPr indent="-382269" lvl="1" marL="914400" rtl="0" algn="l">
              <a:spcBef>
                <a:spcPts val="0"/>
              </a:spcBef>
              <a:spcAft>
                <a:spcPts val="0"/>
              </a:spcAft>
              <a:buSzPts val="2420"/>
              <a:buChar char="○"/>
            </a:pPr>
            <a:r>
              <a:rPr lang="en-US"/>
              <a:t>It may ask you to log in but it won’t record your info</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A few multiple choice </a:t>
            </a:r>
            <a:r>
              <a:rPr lang="en-US"/>
              <a:t>questions</a:t>
            </a:r>
            <a:r>
              <a:rPr lang="en-US"/>
              <a:t> and an open-feedback section at the end</a:t>
            </a:r>
            <a:endParaRPr/>
          </a:p>
        </p:txBody>
      </p:sp>
      <p:sp>
        <p:nvSpPr>
          <p:cNvPr id="76" name="Google Shape;76;gd27cf68e28_1_12"/>
          <p:cNvSpPr txBox="1"/>
          <p:nvPr>
            <p:ph idx="12" type="sldNum"/>
          </p:nvPr>
        </p:nvSpPr>
        <p:spPr>
          <a:xfrm>
            <a:off x="8534400" y="6492875"/>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b41ae2d3bd_0_9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574" name="Google Shape;574;gb41ae2d3bd_0_9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75" name="Google Shape;575;gb41ae2d3bd_0_96"/>
          <p:cNvSpPr txBox="1"/>
          <p:nvPr>
            <p:ph idx="1" type="body"/>
          </p:nvPr>
        </p:nvSpPr>
        <p:spPr>
          <a:xfrm>
            <a:off x="357025" y="1147900"/>
            <a:ext cx="13527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Symbolic</a:t>
            </a:r>
            <a:r>
              <a:rPr lang="en-US" sz="2300"/>
              <a:t>: </a:t>
            </a:r>
            <a:endParaRPr sz="2300"/>
          </a:p>
        </p:txBody>
      </p:sp>
      <p:sp>
        <p:nvSpPr>
          <p:cNvPr id="576" name="Google Shape;576;gb41ae2d3bd_0_96"/>
          <p:cNvSpPr/>
          <p:nvPr/>
        </p:nvSpPr>
        <p:spPr>
          <a:xfrm>
            <a:off x="2690000" y="1147900"/>
            <a:ext cx="2807100" cy="5223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9900"/>
                </a:solidFill>
                <a:latin typeface="Consolas"/>
                <a:ea typeface="Consolas"/>
                <a:cs typeface="Consolas"/>
                <a:sym typeface="Consolas"/>
              </a:rPr>
              <a:t>dest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674EA7"/>
                </a:solidFill>
                <a:latin typeface="Consolas"/>
                <a:ea typeface="Consolas"/>
                <a:cs typeface="Consolas"/>
                <a:sym typeface="Consolas"/>
              </a:rPr>
              <a:t>comp</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chemeClr val="accent1"/>
                </a:solidFill>
                <a:latin typeface="Consolas"/>
                <a:ea typeface="Consolas"/>
                <a:cs typeface="Consolas"/>
                <a:sym typeface="Consolas"/>
              </a:rPr>
              <a:t>jump</a:t>
            </a:r>
            <a:endParaRPr b="1" i="0" sz="2000" u="none" cap="none" strike="noStrike">
              <a:solidFill>
                <a:schemeClr val="accent1"/>
              </a:solidFill>
              <a:latin typeface="Consolas"/>
              <a:ea typeface="Consolas"/>
              <a:cs typeface="Consolas"/>
              <a:sym typeface="Consolas"/>
            </a:endParaRPr>
          </a:p>
        </p:txBody>
      </p:sp>
      <p:sp>
        <p:nvSpPr>
          <p:cNvPr id="577" name="Google Shape;577;gb41ae2d3bd_0_96"/>
          <p:cNvSpPr/>
          <p:nvPr/>
        </p:nvSpPr>
        <p:spPr>
          <a:xfrm>
            <a:off x="1515375" y="1853050"/>
            <a:ext cx="7411800" cy="612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4A86E8"/>
                </a:solidFill>
                <a:latin typeface="Consolas"/>
                <a:ea typeface="Consolas"/>
                <a:cs typeface="Consolas"/>
                <a:sym typeface="Consolas"/>
              </a:rPr>
              <a:t>1 </a:t>
            </a:r>
            <a:r>
              <a:rPr b="0" i="0" lang="en-US" sz="2400" u="none" cap="none" strike="noStrike">
                <a:solidFill>
                  <a:srgbClr val="B7B7B7"/>
                </a:solidFill>
                <a:latin typeface="Consolas"/>
                <a:ea typeface="Consolas"/>
                <a:cs typeface="Consolas"/>
                <a:sym typeface="Consolas"/>
              </a:rPr>
              <a:t>1 1</a:t>
            </a:r>
            <a:r>
              <a:rPr b="0" i="0" lang="en-US" sz="2400" u="none" cap="none" strike="noStrike">
                <a:solidFill>
                  <a:srgbClr val="CCCCCC"/>
                </a:solidFill>
                <a:latin typeface="Consolas"/>
                <a:ea typeface="Consolas"/>
                <a:cs typeface="Consolas"/>
                <a:sym typeface="Consolas"/>
              </a:rPr>
              <a:t> </a:t>
            </a:r>
            <a:r>
              <a:rPr b="0" i="0" lang="en-US" sz="2400" u="none" cap="none" strike="noStrike">
                <a:solidFill>
                  <a:srgbClr val="674EA7"/>
                </a:solidFill>
                <a:latin typeface="Consolas"/>
                <a:ea typeface="Consolas"/>
                <a:cs typeface="Consolas"/>
                <a:sym typeface="Consolas"/>
              </a:rPr>
              <a:t>a c1 c2 c3 c4 c5 c6</a:t>
            </a:r>
            <a:r>
              <a:rPr b="0" i="0" lang="en-US" sz="2400" u="none" cap="none" strike="noStrike">
                <a:solidFill>
                  <a:srgbClr val="FF9900"/>
                </a:solidFill>
                <a:latin typeface="Consolas"/>
                <a:ea typeface="Consolas"/>
                <a:cs typeface="Consolas"/>
                <a:sym typeface="Consolas"/>
              </a:rPr>
              <a:t> d1 d2 d3 </a:t>
            </a:r>
            <a:r>
              <a:rPr b="0" i="0" lang="en-US" sz="2400" u="none" cap="none" strike="noStrike">
                <a:solidFill>
                  <a:schemeClr val="accent1"/>
                </a:solidFill>
                <a:latin typeface="Consolas"/>
                <a:ea typeface="Consolas"/>
                <a:cs typeface="Consolas"/>
                <a:sym typeface="Consolas"/>
              </a:rPr>
              <a:t>j1 j2 j3</a:t>
            </a:r>
            <a:endParaRPr b="0" i="0" sz="1000" u="none" cap="none" strike="noStrike">
              <a:solidFill>
                <a:schemeClr val="accent1"/>
              </a:solidFill>
              <a:latin typeface="Calibri"/>
              <a:ea typeface="Calibri"/>
              <a:cs typeface="Calibri"/>
              <a:sym typeface="Calibri"/>
            </a:endParaRPr>
          </a:p>
        </p:txBody>
      </p:sp>
      <p:sp>
        <p:nvSpPr>
          <p:cNvPr id="578" name="Google Shape;578;gb41ae2d3bd_0_96"/>
          <p:cNvSpPr/>
          <p:nvPr/>
        </p:nvSpPr>
        <p:spPr>
          <a:xfrm rot="5400000">
            <a:off x="6560500" y="1919575"/>
            <a:ext cx="150300" cy="1357800"/>
          </a:xfrm>
          <a:prstGeom prst="rightBracket">
            <a:avLst>
              <a:gd fmla="val 100731" name="adj"/>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b41ae2d3bd_0_96"/>
          <p:cNvSpPr/>
          <p:nvPr/>
        </p:nvSpPr>
        <p:spPr>
          <a:xfrm>
            <a:off x="6035325" y="2946050"/>
            <a:ext cx="1357800" cy="762000"/>
          </a:xfrm>
          <a:prstGeom prst="wedgeRectCallout">
            <a:avLst>
              <a:gd fmla="val -20889" name="adj1"/>
              <a:gd fmla="val -83504" name="adj2"/>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Dest:</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Where to store result</a:t>
            </a:r>
            <a:endParaRPr b="0" i="0" sz="1400" u="none" cap="none" strike="noStrike">
              <a:solidFill>
                <a:srgbClr val="FFFFFF"/>
              </a:solidFill>
              <a:latin typeface="Consolas"/>
              <a:ea typeface="Consolas"/>
              <a:cs typeface="Consolas"/>
              <a:sym typeface="Consolas"/>
            </a:endParaRPr>
          </a:p>
        </p:txBody>
      </p:sp>
      <p:sp>
        <p:nvSpPr>
          <p:cNvPr id="580" name="Google Shape;580;gb41ae2d3bd_0_96"/>
          <p:cNvSpPr txBox="1"/>
          <p:nvPr>
            <p:ph idx="1" type="body"/>
          </p:nvPr>
        </p:nvSpPr>
        <p:spPr>
          <a:xfrm>
            <a:off x="357025" y="1897900"/>
            <a:ext cx="10419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Binary</a:t>
            </a:r>
            <a:r>
              <a:rPr lang="en-US" sz="2300"/>
              <a:t>: </a:t>
            </a:r>
            <a:endParaRPr sz="2300"/>
          </a:p>
        </p:txBody>
      </p:sp>
      <p:pic>
        <p:nvPicPr>
          <p:cNvPr id="581" name="Google Shape;581;gb41ae2d3bd_0_96"/>
          <p:cNvPicPr preferRelativeResize="0"/>
          <p:nvPr/>
        </p:nvPicPr>
        <p:blipFill rotWithShape="1">
          <a:blip r:embed="rId3">
            <a:alphaModFix/>
          </a:blip>
          <a:srcRect b="0" l="0" r="0" t="0"/>
          <a:stretch/>
        </p:blipFill>
        <p:spPr>
          <a:xfrm>
            <a:off x="1876175" y="4145888"/>
            <a:ext cx="5391650" cy="1968463"/>
          </a:xfrm>
          <a:prstGeom prst="rect">
            <a:avLst/>
          </a:prstGeom>
          <a:noFill/>
          <a:ln>
            <a:noFill/>
          </a:ln>
          <a:effectLst>
            <a:outerShdw blurRad="57150" rotWithShape="0" algn="bl" dir="5400000" dist="19050">
              <a:srgbClr val="000000">
                <a:alpha val="49411"/>
              </a:srgbClr>
            </a:outerShdw>
          </a:effectLst>
        </p:spPr>
      </p:pic>
      <p:sp>
        <p:nvSpPr>
          <p:cNvPr id="582" name="Google Shape;582;gb41ae2d3bd_0_96"/>
          <p:cNvSpPr/>
          <p:nvPr/>
        </p:nvSpPr>
        <p:spPr>
          <a:xfrm>
            <a:off x="534275" y="4743013"/>
            <a:ext cx="1447500" cy="522300"/>
          </a:xfrm>
          <a:prstGeom prst="homePlate">
            <a:avLst>
              <a:gd fmla="val 50000" name="adj"/>
            </a:avLst>
          </a:prstGeom>
          <a:solidFill>
            <a:srgbClr val="E06666"/>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Calibri"/>
                <a:ea typeface="Calibri"/>
                <a:cs typeface="Calibri"/>
                <a:sym typeface="Calibri"/>
              </a:rPr>
              <a:t>Chapter 4</a:t>
            </a:r>
            <a:endParaRPr b="1" i="0" sz="19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b41ae2d3bd_0_11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589" name="Google Shape;589;gb41ae2d3bd_0_11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90" name="Google Shape;590;gb41ae2d3bd_0_110"/>
          <p:cNvSpPr txBox="1"/>
          <p:nvPr>
            <p:ph idx="1" type="body"/>
          </p:nvPr>
        </p:nvSpPr>
        <p:spPr>
          <a:xfrm>
            <a:off x="357025" y="1147900"/>
            <a:ext cx="13527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Symbolic</a:t>
            </a:r>
            <a:r>
              <a:rPr lang="en-US" sz="2300"/>
              <a:t>: </a:t>
            </a:r>
            <a:endParaRPr sz="2300"/>
          </a:p>
        </p:txBody>
      </p:sp>
      <p:sp>
        <p:nvSpPr>
          <p:cNvPr id="591" name="Google Shape;591;gb41ae2d3bd_0_110"/>
          <p:cNvSpPr/>
          <p:nvPr/>
        </p:nvSpPr>
        <p:spPr>
          <a:xfrm>
            <a:off x="2690000" y="1147900"/>
            <a:ext cx="2807100" cy="5223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9900"/>
                </a:solidFill>
                <a:latin typeface="Consolas"/>
                <a:ea typeface="Consolas"/>
                <a:cs typeface="Consolas"/>
                <a:sym typeface="Consolas"/>
              </a:rPr>
              <a:t>dest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674EA7"/>
                </a:solidFill>
                <a:latin typeface="Consolas"/>
                <a:ea typeface="Consolas"/>
                <a:cs typeface="Consolas"/>
                <a:sym typeface="Consolas"/>
              </a:rPr>
              <a:t>comp</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rgbClr val="000000"/>
                </a:solidFill>
                <a:latin typeface="Consolas"/>
                <a:ea typeface="Consolas"/>
                <a:cs typeface="Consolas"/>
                <a:sym typeface="Consolas"/>
              </a:rPr>
              <a:t>;</a:t>
            </a:r>
            <a:r>
              <a:rPr b="1" i="0" lang="en-US" sz="2000" u="none" cap="none" strike="noStrike">
                <a:solidFill>
                  <a:srgbClr val="4A86E8"/>
                </a:solidFill>
                <a:latin typeface="Consolas"/>
                <a:ea typeface="Consolas"/>
                <a:cs typeface="Consolas"/>
                <a:sym typeface="Consolas"/>
              </a:rPr>
              <a:t> </a:t>
            </a:r>
            <a:r>
              <a:rPr b="1" i="0" lang="en-US" sz="2000" u="none" cap="none" strike="noStrike">
                <a:solidFill>
                  <a:schemeClr val="accent1"/>
                </a:solidFill>
                <a:latin typeface="Consolas"/>
                <a:ea typeface="Consolas"/>
                <a:cs typeface="Consolas"/>
                <a:sym typeface="Consolas"/>
              </a:rPr>
              <a:t>jump</a:t>
            </a:r>
            <a:endParaRPr b="1" i="0" sz="2000" u="none" cap="none" strike="noStrike">
              <a:solidFill>
                <a:schemeClr val="accent1"/>
              </a:solidFill>
              <a:latin typeface="Consolas"/>
              <a:ea typeface="Consolas"/>
              <a:cs typeface="Consolas"/>
              <a:sym typeface="Consolas"/>
            </a:endParaRPr>
          </a:p>
        </p:txBody>
      </p:sp>
      <p:sp>
        <p:nvSpPr>
          <p:cNvPr id="592" name="Google Shape;592;gb41ae2d3bd_0_110"/>
          <p:cNvSpPr/>
          <p:nvPr/>
        </p:nvSpPr>
        <p:spPr>
          <a:xfrm>
            <a:off x="1515375" y="1853050"/>
            <a:ext cx="7411800" cy="612000"/>
          </a:xfrm>
          <a:prstGeom prst="rect">
            <a:avLst/>
          </a:prstGeom>
          <a:solidFill>
            <a:srgbClr val="CFE2F3"/>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4A86E8"/>
                </a:solidFill>
                <a:latin typeface="Consolas"/>
                <a:ea typeface="Consolas"/>
                <a:cs typeface="Consolas"/>
                <a:sym typeface="Consolas"/>
              </a:rPr>
              <a:t>1 </a:t>
            </a:r>
            <a:r>
              <a:rPr b="0" i="0" lang="en-US" sz="2400" u="none" cap="none" strike="noStrike">
                <a:solidFill>
                  <a:srgbClr val="B7B7B7"/>
                </a:solidFill>
                <a:latin typeface="Consolas"/>
                <a:ea typeface="Consolas"/>
                <a:cs typeface="Consolas"/>
                <a:sym typeface="Consolas"/>
              </a:rPr>
              <a:t>1 1</a:t>
            </a:r>
            <a:r>
              <a:rPr b="0" i="0" lang="en-US" sz="2400" u="none" cap="none" strike="noStrike">
                <a:solidFill>
                  <a:srgbClr val="CCCCCC"/>
                </a:solidFill>
                <a:latin typeface="Consolas"/>
                <a:ea typeface="Consolas"/>
                <a:cs typeface="Consolas"/>
                <a:sym typeface="Consolas"/>
              </a:rPr>
              <a:t> </a:t>
            </a:r>
            <a:r>
              <a:rPr b="0" i="0" lang="en-US" sz="2400" u="none" cap="none" strike="noStrike">
                <a:solidFill>
                  <a:srgbClr val="674EA7"/>
                </a:solidFill>
                <a:latin typeface="Consolas"/>
                <a:ea typeface="Consolas"/>
                <a:cs typeface="Consolas"/>
                <a:sym typeface="Consolas"/>
              </a:rPr>
              <a:t>a c1 c2 c3 c4 c5 c6</a:t>
            </a:r>
            <a:r>
              <a:rPr b="0" i="0" lang="en-US" sz="2400" u="none" cap="none" strike="noStrike">
                <a:solidFill>
                  <a:srgbClr val="FF9900"/>
                </a:solidFill>
                <a:latin typeface="Consolas"/>
                <a:ea typeface="Consolas"/>
                <a:cs typeface="Consolas"/>
                <a:sym typeface="Consolas"/>
              </a:rPr>
              <a:t> d1 d2 d3 </a:t>
            </a:r>
            <a:r>
              <a:rPr b="0" i="0" lang="en-US" sz="2400" u="none" cap="none" strike="noStrike">
                <a:solidFill>
                  <a:schemeClr val="accent1"/>
                </a:solidFill>
                <a:latin typeface="Consolas"/>
                <a:ea typeface="Consolas"/>
                <a:cs typeface="Consolas"/>
                <a:sym typeface="Consolas"/>
              </a:rPr>
              <a:t>j1 j2 j3</a:t>
            </a:r>
            <a:endParaRPr b="0" i="0" sz="1000" u="none" cap="none" strike="noStrike">
              <a:solidFill>
                <a:schemeClr val="accent1"/>
              </a:solidFill>
              <a:latin typeface="Calibri"/>
              <a:ea typeface="Calibri"/>
              <a:cs typeface="Calibri"/>
              <a:sym typeface="Calibri"/>
            </a:endParaRPr>
          </a:p>
        </p:txBody>
      </p:sp>
      <p:sp>
        <p:nvSpPr>
          <p:cNvPr id="593" name="Google Shape;593;gb41ae2d3bd_0_110"/>
          <p:cNvSpPr txBox="1"/>
          <p:nvPr>
            <p:ph idx="1" type="body"/>
          </p:nvPr>
        </p:nvSpPr>
        <p:spPr>
          <a:xfrm>
            <a:off x="357025" y="1897900"/>
            <a:ext cx="1041900" cy="52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2300" u="sng"/>
              <a:t>Binary</a:t>
            </a:r>
            <a:r>
              <a:rPr lang="en-US" sz="2300"/>
              <a:t>: </a:t>
            </a:r>
            <a:endParaRPr sz="2300"/>
          </a:p>
        </p:txBody>
      </p:sp>
      <p:sp>
        <p:nvSpPr>
          <p:cNvPr id="594" name="Google Shape;594;gb41ae2d3bd_0_110"/>
          <p:cNvSpPr/>
          <p:nvPr/>
        </p:nvSpPr>
        <p:spPr>
          <a:xfrm rot="5400000">
            <a:off x="4137326" y="999025"/>
            <a:ext cx="150300" cy="3198900"/>
          </a:xfrm>
          <a:prstGeom prst="rightBracket">
            <a:avLst>
              <a:gd fmla="val 100731" name="adj"/>
            </a:avLst>
          </a:prstGeom>
          <a:no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b41ae2d3bd_0_110"/>
          <p:cNvSpPr/>
          <p:nvPr/>
        </p:nvSpPr>
        <p:spPr>
          <a:xfrm>
            <a:off x="6396900" y="2586150"/>
            <a:ext cx="2615400" cy="762000"/>
          </a:xfrm>
          <a:prstGeom prst="wedgeRectCallout">
            <a:avLst>
              <a:gd fmla="val -71740" name="adj1"/>
              <a:gd fmla="val -46473" name="adj2"/>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onsolas"/>
                <a:ea typeface="Consolas"/>
                <a:cs typeface="Consolas"/>
                <a:sym typeface="Consolas"/>
              </a:rPr>
              <a:t>Comp:</a:t>
            </a:r>
            <a:endParaRPr b="1" i="0" sz="1400" u="none" cap="none" strike="noStrike">
              <a:solidFill>
                <a:srgbClr val="FFFFFF"/>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nsolas"/>
                <a:ea typeface="Consolas"/>
                <a:cs typeface="Consolas"/>
                <a:sym typeface="Consolas"/>
              </a:rPr>
              <a:t>ALU Operation (a bit chooses between A and M)</a:t>
            </a:r>
            <a:endParaRPr b="0" i="0" sz="1400" u="none" cap="none" strike="noStrike">
              <a:solidFill>
                <a:srgbClr val="FFFFFF"/>
              </a:solidFill>
              <a:latin typeface="Consolas"/>
              <a:ea typeface="Consolas"/>
              <a:cs typeface="Consolas"/>
              <a:sym typeface="Consolas"/>
            </a:endParaRPr>
          </a:p>
        </p:txBody>
      </p:sp>
      <p:pic>
        <p:nvPicPr>
          <p:cNvPr id="596" name="Google Shape;596;gb41ae2d3bd_0_110"/>
          <p:cNvPicPr preferRelativeResize="0"/>
          <p:nvPr/>
        </p:nvPicPr>
        <p:blipFill rotWithShape="1">
          <a:blip r:embed="rId3">
            <a:alphaModFix/>
          </a:blip>
          <a:srcRect b="0" l="0" r="0" t="0"/>
          <a:stretch/>
        </p:blipFill>
        <p:spPr>
          <a:xfrm>
            <a:off x="1668350" y="2887300"/>
            <a:ext cx="4593025" cy="3883776"/>
          </a:xfrm>
          <a:prstGeom prst="rect">
            <a:avLst/>
          </a:prstGeom>
          <a:noFill/>
          <a:ln>
            <a:noFill/>
          </a:ln>
          <a:effectLst>
            <a:outerShdw blurRad="57150" rotWithShape="0" algn="bl" dir="5400000" dist="19050">
              <a:srgbClr val="000000">
                <a:alpha val="49411"/>
              </a:srgbClr>
            </a:outerShdw>
          </a:effectLst>
        </p:spPr>
      </p:pic>
      <p:sp>
        <p:nvSpPr>
          <p:cNvPr id="597" name="Google Shape;597;gb41ae2d3bd_0_110"/>
          <p:cNvSpPr/>
          <p:nvPr/>
        </p:nvSpPr>
        <p:spPr>
          <a:xfrm>
            <a:off x="357025" y="4568025"/>
            <a:ext cx="1447500" cy="522300"/>
          </a:xfrm>
          <a:prstGeom prst="homePlate">
            <a:avLst>
              <a:gd fmla="val 50000" name="adj"/>
            </a:avLst>
          </a:prstGeom>
          <a:solidFill>
            <a:srgbClr val="E06666"/>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Calibri"/>
                <a:ea typeface="Calibri"/>
                <a:cs typeface="Calibri"/>
                <a:sym typeface="Calibri"/>
              </a:rPr>
              <a:t>Chapter 4</a:t>
            </a:r>
            <a:endParaRPr b="1" i="0" sz="1900" u="none" cap="none" strike="noStrike">
              <a:solidFill>
                <a:srgbClr val="FFFFFF"/>
              </a:solidFill>
              <a:latin typeface="Calibri"/>
              <a:ea typeface="Calibri"/>
              <a:cs typeface="Calibri"/>
              <a:sym typeface="Calibri"/>
            </a:endParaRPr>
          </a:p>
        </p:txBody>
      </p:sp>
      <p:sp>
        <p:nvSpPr>
          <p:cNvPr id="598" name="Google Shape;598;gb41ae2d3bd_0_110"/>
          <p:cNvSpPr txBox="1"/>
          <p:nvPr>
            <p:ph idx="1" type="body"/>
          </p:nvPr>
        </p:nvSpPr>
        <p:spPr>
          <a:xfrm>
            <a:off x="6261375" y="4993625"/>
            <a:ext cx="2615400" cy="112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sz="1800">
                <a:solidFill>
                  <a:srgbClr val="CC0000"/>
                </a:solidFill>
              </a:rPr>
              <a:t>Important: just pattern matching text!</a:t>
            </a:r>
            <a:endParaRPr sz="1800">
              <a:solidFill>
                <a:srgbClr val="CC0000"/>
              </a:solidFill>
            </a:endParaRPr>
          </a:p>
          <a:p>
            <a:pPr indent="0" lvl="0" marL="0" rtl="0" algn="l">
              <a:lnSpc>
                <a:spcPct val="100000"/>
              </a:lnSpc>
              <a:spcBef>
                <a:spcPts val="520"/>
              </a:spcBef>
              <a:spcAft>
                <a:spcPts val="0"/>
              </a:spcAft>
              <a:buSzPts val="1560"/>
              <a:buNone/>
            </a:pPr>
            <a:r>
              <a:rPr lang="en-US" sz="1800">
                <a:solidFill>
                  <a:srgbClr val="CC0000"/>
                </a:solidFill>
              </a:rPr>
              <a:t>Can’t do “</a:t>
            </a:r>
            <a:r>
              <a:rPr b="1" lang="en-US" sz="1800">
                <a:solidFill>
                  <a:srgbClr val="CC0000"/>
                </a:solidFill>
                <a:latin typeface="Consolas"/>
                <a:ea typeface="Consolas"/>
                <a:cs typeface="Consolas"/>
                <a:sym typeface="Consolas"/>
              </a:rPr>
              <a:t>1+M</a:t>
            </a:r>
            <a:r>
              <a:rPr lang="en-US" sz="1800">
                <a:solidFill>
                  <a:srgbClr val="CC0000"/>
                </a:solidFill>
              </a:rPr>
              <a:t>”</a:t>
            </a:r>
            <a:endParaRPr sz="1800">
              <a:solidFill>
                <a:srgbClr val="CC0000"/>
              </a:solidFill>
            </a:endParaRPr>
          </a:p>
        </p:txBody>
      </p:sp>
      <p:sp>
        <p:nvSpPr>
          <p:cNvPr id="599" name="Google Shape;599;gb41ae2d3bd_0_110"/>
          <p:cNvSpPr/>
          <p:nvPr/>
        </p:nvSpPr>
        <p:spPr>
          <a:xfrm>
            <a:off x="5109500" y="5196925"/>
            <a:ext cx="427500" cy="2817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b41ae2d3bd_0_12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606" name="Google Shape;606;gb41ae2d3bd_0_12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07" name="Google Shape;607;gb41ae2d3bd_0_126"/>
          <p:cNvSpPr txBox="1"/>
          <p:nvPr/>
        </p:nvSpPr>
        <p:spPr>
          <a:xfrm>
            <a:off x="551300" y="1301775"/>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608" name="Google Shape;608;gb41ae2d3bd_0_126"/>
          <p:cNvSpPr/>
          <p:nvPr/>
        </p:nvSpPr>
        <p:spPr>
          <a:xfrm>
            <a:off x="399410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09" name="Google Shape;609;gb41ae2d3bd_0_126"/>
          <p:cNvSpPr/>
          <p:nvPr/>
        </p:nvSpPr>
        <p:spPr>
          <a:xfrm>
            <a:off x="399410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55</a:t>
            </a:r>
            <a:endParaRPr b="1" i="0" sz="2000" u="none" cap="none" strike="noStrike">
              <a:solidFill>
                <a:srgbClr val="000000"/>
              </a:solidFill>
              <a:latin typeface="Consolas"/>
              <a:ea typeface="Consolas"/>
              <a:cs typeface="Consolas"/>
              <a:sym typeface="Consolas"/>
            </a:endParaRPr>
          </a:p>
        </p:txBody>
      </p:sp>
      <p:sp>
        <p:nvSpPr>
          <p:cNvPr id="610" name="Google Shape;610;gb41ae2d3bd_0_126"/>
          <p:cNvSpPr/>
          <p:nvPr/>
        </p:nvSpPr>
        <p:spPr>
          <a:xfrm>
            <a:off x="515675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11" name="Google Shape;611;gb41ae2d3bd_0_126"/>
          <p:cNvSpPr/>
          <p:nvPr/>
        </p:nvSpPr>
        <p:spPr>
          <a:xfrm>
            <a:off x="515675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12" name="Google Shape;612;gb41ae2d3bd_0_126"/>
          <p:cNvSpPr/>
          <p:nvPr/>
        </p:nvSpPr>
        <p:spPr>
          <a:xfrm>
            <a:off x="1367275" y="2231700"/>
            <a:ext cx="2110200" cy="31668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(EXAMPLE)</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@55</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D=A+1</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p:txBody>
      </p:sp>
      <p:cxnSp>
        <p:nvCxnSpPr>
          <p:cNvPr id="613" name="Google Shape;613;gb41ae2d3bd_0_126"/>
          <p:cNvCxnSpPr>
            <a:stCxn id="609" idx="1"/>
          </p:cNvCxnSpPr>
          <p:nvPr/>
        </p:nvCxnSpPr>
        <p:spPr>
          <a:xfrm flipH="1">
            <a:off x="1874900" y="2143188"/>
            <a:ext cx="2119200" cy="1441200"/>
          </a:xfrm>
          <a:prstGeom prst="bentConnector3">
            <a:avLst>
              <a:gd fmla="val 12456" name="adj1"/>
            </a:avLst>
          </a:prstGeom>
          <a:noFill/>
          <a:ln cap="flat" cmpd="sng" w="28575">
            <a:solidFill>
              <a:srgbClr val="990000"/>
            </a:solidFill>
            <a:prstDash val="solid"/>
            <a:round/>
            <a:headEnd len="sm" w="sm" type="none"/>
            <a:tailEnd len="med" w="med" type="stealth"/>
          </a:ln>
        </p:spPr>
      </p:cxnSp>
      <p:sp>
        <p:nvSpPr>
          <p:cNvPr id="614" name="Google Shape;614;gb41ae2d3bd_0_126"/>
          <p:cNvSpPr txBox="1"/>
          <p:nvPr/>
        </p:nvSpPr>
        <p:spPr>
          <a:xfrm>
            <a:off x="874675" y="2231700"/>
            <a:ext cx="492600" cy="3166800"/>
          </a:xfrm>
          <a:prstGeom prst="rect">
            <a:avLst/>
          </a:prstGeom>
          <a:noFill/>
          <a:ln>
            <a:noFill/>
          </a:ln>
        </p:spPr>
        <p:txBody>
          <a:bodyPr anchorCtr="0" anchor="ctr" bIns="91425" lIns="91425" spcFirstLastPara="1" rIns="91425" wrap="square" tIns="91425">
            <a:noAutofit/>
          </a:bodyPr>
          <a:lstStyle/>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00</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01</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b41ae2d3bd_0_14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621" name="Google Shape;621;gb41ae2d3bd_0_14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22" name="Google Shape;622;gb41ae2d3bd_0_140"/>
          <p:cNvSpPr txBox="1"/>
          <p:nvPr/>
        </p:nvSpPr>
        <p:spPr>
          <a:xfrm>
            <a:off x="551300" y="1301775"/>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623" name="Google Shape;623;gb41ae2d3bd_0_140"/>
          <p:cNvSpPr/>
          <p:nvPr/>
        </p:nvSpPr>
        <p:spPr>
          <a:xfrm>
            <a:off x="399410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24" name="Google Shape;624;gb41ae2d3bd_0_140"/>
          <p:cNvSpPr/>
          <p:nvPr/>
        </p:nvSpPr>
        <p:spPr>
          <a:xfrm>
            <a:off x="399410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55</a:t>
            </a:r>
            <a:endParaRPr b="1" i="0" sz="2000" u="none" cap="none" strike="noStrike">
              <a:solidFill>
                <a:srgbClr val="000000"/>
              </a:solidFill>
              <a:latin typeface="Consolas"/>
              <a:ea typeface="Consolas"/>
              <a:cs typeface="Consolas"/>
              <a:sym typeface="Consolas"/>
            </a:endParaRPr>
          </a:p>
        </p:txBody>
      </p:sp>
      <p:sp>
        <p:nvSpPr>
          <p:cNvPr id="625" name="Google Shape;625;gb41ae2d3bd_0_140"/>
          <p:cNvSpPr/>
          <p:nvPr/>
        </p:nvSpPr>
        <p:spPr>
          <a:xfrm>
            <a:off x="515675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26" name="Google Shape;626;gb41ae2d3bd_0_140"/>
          <p:cNvSpPr/>
          <p:nvPr/>
        </p:nvSpPr>
        <p:spPr>
          <a:xfrm>
            <a:off x="515675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27" name="Google Shape;627;gb41ae2d3bd_0_140"/>
          <p:cNvSpPr/>
          <p:nvPr/>
        </p:nvSpPr>
        <p:spPr>
          <a:xfrm>
            <a:off x="3994100" y="334191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28" name="Google Shape;628;gb41ae2d3bd_0_140"/>
          <p:cNvSpPr/>
          <p:nvPr/>
        </p:nvSpPr>
        <p:spPr>
          <a:xfrm>
            <a:off x="3994100" y="361401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2</a:t>
            </a:r>
            <a:endParaRPr b="1" i="0" sz="2000" u="none" cap="none" strike="noStrike">
              <a:solidFill>
                <a:srgbClr val="000000"/>
              </a:solidFill>
              <a:latin typeface="Consolas"/>
              <a:ea typeface="Consolas"/>
              <a:cs typeface="Consolas"/>
              <a:sym typeface="Consolas"/>
            </a:endParaRPr>
          </a:p>
        </p:txBody>
      </p:sp>
      <p:sp>
        <p:nvSpPr>
          <p:cNvPr id="629" name="Google Shape;629;gb41ae2d3bd_0_140"/>
          <p:cNvSpPr/>
          <p:nvPr/>
        </p:nvSpPr>
        <p:spPr>
          <a:xfrm>
            <a:off x="5156750" y="334191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30" name="Google Shape;630;gb41ae2d3bd_0_140"/>
          <p:cNvSpPr/>
          <p:nvPr/>
        </p:nvSpPr>
        <p:spPr>
          <a:xfrm>
            <a:off x="5156750" y="361401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31" name="Google Shape;631;gb41ae2d3bd_0_140"/>
          <p:cNvSpPr/>
          <p:nvPr/>
        </p:nvSpPr>
        <p:spPr>
          <a:xfrm>
            <a:off x="1367275" y="2231700"/>
            <a:ext cx="2110200" cy="31668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(EXAMPLE)</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@55</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D=A+1</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@R2</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M=D</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a:t>
            </a:r>
            <a:endParaRPr b="0" i="0" sz="1600" u="none" cap="none" strike="noStrike">
              <a:solidFill>
                <a:srgbClr val="000000"/>
              </a:solidFill>
              <a:latin typeface="Consolas"/>
              <a:ea typeface="Consolas"/>
              <a:cs typeface="Consolas"/>
              <a:sym typeface="Consolas"/>
            </a:endParaRPr>
          </a:p>
        </p:txBody>
      </p:sp>
      <p:cxnSp>
        <p:nvCxnSpPr>
          <p:cNvPr id="632" name="Google Shape;632;gb41ae2d3bd_0_140"/>
          <p:cNvCxnSpPr>
            <a:stCxn id="624" idx="1"/>
          </p:cNvCxnSpPr>
          <p:nvPr/>
        </p:nvCxnSpPr>
        <p:spPr>
          <a:xfrm flipH="1">
            <a:off x="1874900" y="2143188"/>
            <a:ext cx="2119200" cy="1441200"/>
          </a:xfrm>
          <a:prstGeom prst="bentConnector3">
            <a:avLst>
              <a:gd fmla="val 12456" name="adj1"/>
            </a:avLst>
          </a:prstGeom>
          <a:noFill/>
          <a:ln cap="flat" cmpd="sng" w="28575">
            <a:solidFill>
              <a:srgbClr val="990000"/>
            </a:solidFill>
            <a:prstDash val="solid"/>
            <a:round/>
            <a:headEnd len="sm" w="sm" type="none"/>
            <a:tailEnd len="med" w="med" type="stealth"/>
          </a:ln>
        </p:spPr>
      </p:cxnSp>
      <p:cxnSp>
        <p:nvCxnSpPr>
          <p:cNvPr id="633" name="Google Shape;633;gb41ae2d3bd_0_140"/>
          <p:cNvCxnSpPr>
            <a:stCxn id="628" idx="1"/>
          </p:cNvCxnSpPr>
          <p:nvPr/>
        </p:nvCxnSpPr>
        <p:spPr>
          <a:xfrm flipH="1">
            <a:off x="1865000" y="3875163"/>
            <a:ext cx="2129100" cy="428100"/>
          </a:xfrm>
          <a:prstGeom prst="bentConnector3">
            <a:avLst>
              <a:gd fmla="val 12854" name="adj1"/>
            </a:avLst>
          </a:prstGeom>
          <a:noFill/>
          <a:ln cap="flat" cmpd="sng" w="28575">
            <a:solidFill>
              <a:srgbClr val="990000"/>
            </a:solidFill>
            <a:prstDash val="solid"/>
            <a:round/>
            <a:headEnd len="sm" w="sm" type="none"/>
            <a:tailEnd len="med" w="med" type="stealth"/>
          </a:ln>
        </p:spPr>
      </p:cxnSp>
      <p:sp>
        <p:nvSpPr>
          <p:cNvPr id="634" name="Google Shape;634;gb41ae2d3bd_0_140"/>
          <p:cNvSpPr txBox="1"/>
          <p:nvPr/>
        </p:nvSpPr>
        <p:spPr>
          <a:xfrm>
            <a:off x="874675" y="2231700"/>
            <a:ext cx="492600" cy="3166800"/>
          </a:xfrm>
          <a:prstGeom prst="rect">
            <a:avLst/>
          </a:prstGeom>
          <a:noFill/>
          <a:ln>
            <a:noFill/>
          </a:ln>
        </p:spPr>
        <p:txBody>
          <a:bodyPr anchorCtr="0" anchor="ctr" bIns="91425" lIns="91425" spcFirstLastPara="1" rIns="91425" wrap="square" tIns="91425">
            <a:noAutofit/>
          </a:bodyPr>
          <a:lstStyle/>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00</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01</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02</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03</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p:txBody>
      </p:sp>
      <p:sp>
        <p:nvSpPr>
          <p:cNvPr id="635" name="Google Shape;635;gb41ae2d3bd_0_140"/>
          <p:cNvSpPr/>
          <p:nvPr/>
        </p:nvSpPr>
        <p:spPr>
          <a:xfrm>
            <a:off x="6319400" y="2740400"/>
            <a:ext cx="15708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RAM</a:t>
            </a:r>
            <a:endParaRPr b="1" i="0" sz="1400" u="none" cap="none" strike="noStrike">
              <a:solidFill>
                <a:srgbClr val="000000"/>
              </a:solidFill>
              <a:latin typeface="Calibri"/>
              <a:ea typeface="Calibri"/>
              <a:cs typeface="Calibri"/>
              <a:sym typeface="Calibri"/>
            </a:endParaRPr>
          </a:p>
        </p:txBody>
      </p:sp>
      <p:sp>
        <p:nvSpPr>
          <p:cNvPr id="636" name="Google Shape;636;gb41ae2d3bd_0_140"/>
          <p:cNvSpPr/>
          <p:nvPr/>
        </p:nvSpPr>
        <p:spPr>
          <a:xfrm>
            <a:off x="6319400" y="30125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0</a:t>
            </a:r>
            <a:endParaRPr b="0" i="0" sz="1800" u="none" cap="none" strike="noStrike">
              <a:solidFill>
                <a:srgbClr val="000000"/>
              </a:solidFill>
              <a:latin typeface="Consolas"/>
              <a:ea typeface="Consolas"/>
              <a:cs typeface="Consolas"/>
              <a:sym typeface="Consolas"/>
            </a:endParaRPr>
          </a:p>
        </p:txBody>
      </p:sp>
      <p:sp>
        <p:nvSpPr>
          <p:cNvPr id="637" name="Google Shape;637;gb41ae2d3bd_0_140"/>
          <p:cNvSpPr/>
          <p:nvPr/>
        </p:nvSpPr>
        <p:spPr>
          <a:xfrm>
            <a:off x="6319400" y="34164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1</a:t>
            </a:r>
            <a:endParaRPr b="0" i="0" sz="1800" u="none" cap="none" strike="noStrike">
              <a:solidFill>
                <a:srgbClr val="000000"/>
              </a:solidFill>
              <a:latin typeface="Consolas"/>
              <a:ea typeface="Consolas"/>
              <a:cs typeface="Consolas"/>
              <a:sym typeface="Consolas"/>
            </a:endParaRPr>
          </a:p>
        </p:txBody>
      </p:sp>
      <p:sp>
        <p:nvSpPr>
          <p:cNvPr id="638" name="Google Shape;638;gb41ae2d3bd_0_140"/>
          <p:cNvSpPr/>
          <p:nvPr/>
        </p:nvSpPr>
        <p:spPr>
          <a:xfrm>
            <a:off x="6319400" y="38376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2</a:t>
            </a:r>
            <a:endParaRPr b="0" i="0" sz="1800" u="none" cap="none" strike="noStrike">
              <a:solidFill>
                <a:srgbClr val="000000"/>
              </a:solidFill>
              <a:latin typeface="Consolas"/>
              <a:ea typeface="Consolas"/>
              <a:cs typeface="Consolas"/>
              <a:sym typeface="Consolas"/>
            </a:endParaRPr>
          </a:p>
        </p:txBody>
      </p:sp>
      <p:sp>
        <p:nvSpPr>
          <p:cNvPr id="639" name="Google Shape;639;gb41ae2d3bd_0_140"/>
          <p:cNvSpPr/>
          <p:nvPr/>
        </p:nvSpPr>
        <p:spPr>
          <a:xfrm>
            <a:off x="6812000" y="30125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
        <p:nvSpPr>
          <p:cNvPr id="640" name="Google Shape;640;gb41ae2d3bd_0_140"/>
          <p:cNvSpPr/>
          <p:nvPr/>
        </p:nvSpPr>
        <p:spPr>
          <a:xfrm>
            <a:off x="6812000" y="34164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
        <p:nvSpPr>
          <p:cNvPr id="641" name="Google Shape;641;gb41ae2d3bd_0_140"/>
          <p:cNvSpPr/>
          <p:nvPr/>
        </p:nvSpPr>
        <p:spPr>
          <a:xfrm>
            <a:off x="6812000" y="38376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42" name="Google Shape;642;gb41ae2d3bd_0_140"/>
          <p:cNvSpPr/>
          <p:nvPr/>
        </p:nvSpPr>
        <p:spPr>
          <a:xfrm>
            <a:off x="6319400" y="4241500"/>
            <a:ext cx="15708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b41ae2d3bd_0_16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 C-Instructions</a:t>
            </a:r>
            <a:endParaRPr/>
          </a:p>
        </p:txBody>
      </p:sp>
      <p:sp>
        <p:nvSpPr>
          <p:cNvPr id="649" name="Google Shape;649;gb41ae2d3bd_0_16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50" name="Google Shape;650;gb41ae2d3bd_0_167"/>
          <p:cNvSpPr txBox="1"/>
          <p:nvPr/>
        </p:nvSpPr>
        <p:spPr>
          <a:xfrm>
            <a:off x="551300" y="1301775"/>
            <a:ext cx="1389000" cy="6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20"/>
              </a:spcBef>
              <a:spcAft>
                <a:spcPts val="0"/>
              </a:spcAft>
              <a:buClr>
                <a:srgbClr val="000000"/>
              </a:buClr>
              <a:buSzPts val="2300"/>
              <a:buFont typeface="Arial"/>
              <a:buNone/>
            </a:pPr>
            <a:r>
              <a:rPr b="0" i="0" lang="en-US" sz="2300" u="sng" cap="none" strike="noStrike">
                <a:solidFill>
                  <a:schemeClr val="dk1"/>
                </a:solidFill>
                <a:latin typeface="Calibri"/>
                <a:ea typeface="Calibri"/>
                <a:cs typeface="Calibri"/>
                <a:sym typeface="Calibri"/>
              </a:rPr>
              <a:t>Example:</a:t>
            </a:r>
            <a:endParaRPr b="0" i="0" sz="1400" u="none" cap="none" strike="noStrike">
              <a:solidFill>
                <a:srgbClr val="000000"/>
              </a:solidFill>
              <a:latin typeface="Arial"/>
              <a:ea typeface="Arial"/>
              <a:cs typeface="Arial"/>
              <a:sym typeface="Arial"/>
            </a:endParaRPr>
          </a:p>
        </p:txBody>
      </p:sp>
      <p:sp>
        <p:nvSpPr>
          <p:cNvPr id="651" name="Google Shape;651;gb41ae2d3bd_0_167"/>
          <p:cNvSpPr/>
          <p:nvPr/>
        </p:nvSpPr>
        <p:spPr>
          <a:xfrm>
            <a:off x="399410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52" name="Google Shape;652;gb41ae2d3bd_0_167"/>
          <p:cNvSpPr/>
          <p:nvPr/>
        </p:nvSpPr>
        <p:spPr>
          <a:xfrm>
            <a:off x="399410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55</a:t>
            </a:r>
            <a:endParaRPr b="1" i="0" sz="2000" u="none" cap="none" strike="noStrike">
              <a:solidFill>
                <a:srgbClr val="000000"/>
              </a:solidFill>
              <a:latin typeface="Consolas"/>
              <a:ea typeface="Consolas"/>
              <a:cs typeface="Consolas"/>
              <a:sym typeface="Consolas"/>
            </a:endParaRPr>
          </a:p>
        </p:txBody>
      </p:sp>
      <p:sp>
        <p:nvSpPr>
          <p:cNvPr id="653" name="Google Shape;653;gb41ae2d3bd_0_167"/>
          <p:cNvSpPr/>
          <p:nvPr/>
        </p:nvSpPr>
        <p:spPr>
          <a:xfrm>
            <a:off x="5156750" y="1609938"/>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54" name="Google Shape;654;gb41ae2d3bd_0_167"/>
          <p:cNvSpPr/>
          <p:nvPr/>
        </p:nvSpPr>
        <p:spPr>
          <a:xfrm>
            <a:off x="5156750" y="1882038"/>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55" name="Google Shape;655;gb41ae2d3bd_0_167"/>
          <p:cNvSpPr/>
          <p:nvPr/>
        </p:nvSpPr>
        <p:spPr>
          <a:xfrm>
            <a:off x="3994100" y="334191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56" name="Google Shape;656;gb41ae2d3bd_0_167"/>
          <p:cNvSpPr/>
          <p:nvPr/>
        </p:nvSpPr>
        <p:spPr>
          <a:xfrm>
            <a:off x="3994100" y="361401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2</a:t>
            </a:r>
            <a:endParaRPr b="1" i="0" sz="2000" u="none" cap="none" strike="noStrike">
              <a:solidFill>
                <a:srgbClr val="000000"/>
              </a:solidFill>
              <a:latin typeface="Consolas"/>
              <a:ea typeface="Consolas"/>
              <a:cs typeface="Consolas"/>
              <a:sym typeface="Consolas"/>
            </a:endParaRPr>
          </a:p>
        </p:txBody>
      </p:sp>
      <p:sp>
        <p:nvSpPr>
          <p:cNvPr id="657" name="Google Shape;657;gb41ae2d3bd_0_167"/>
          <p:cNvSpPr/>
          <p:nvPr/>
        </p:nvSpPr>
        <p:spPr>
          <a:xfrm>
            <a:off x="5156750" y="3341913"/>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58" name="Google Shape;658;gb41ae2d3bd_0_167"/>
          <p:cNvSpPr/>
          <p:nvPr/>
        </p:nvSpPr>
        <p:spPr>
          <a:xfrm>
            <a:off x="5156750" y="3614013"/>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59" name="Google Shape;659;gb41ae2d3bd_0_167"/>
          <p:cNvSpPr/>
          <p:nvPr/>
        </p:nvSpPr>
        <p:spPr>
          <a:xfrm>
            <a:off x="1367275" y="2231700"/>
            <a:ext cx="2110200" cy="31668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(EXAMPLE)</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@55</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D=A+1</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@R2</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M=D</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@EXAMPLE</a:t>
            </a:r>
            <a:endParaRPr b="0" i="0" sz="1600" u="none" cap="none" strike="noStrike">
              <a:solidFill>
                <a:srgbClr val="000000"/>
              </a:solidFill>
              <a:latin typeface="Consolas"/>
              <a:ea typeface="Consolas"/>
              <a:cs typeface="Consolas"/>
              <a:sym typeface="Consola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  D;JGT</a:t>
            </a:r>
            <a:endParaRPr b="0" i="0" sz="1600" u="none" cap="none" strike="noStrike">
              <a:solidFill>
                <a:srgbClr val="000000"/>
              </a:solidFill>
              <a:latin typeface="Consolas"/>
              <a:ea typeface="Consolas"/>
              <a:cs typeface="Consolas"/>
              <a:sym typeface="Consolas"/>
            </a:endParaRPr>
          </a:p>
        </p:txBody>
      </p:sp>
      <p:cxnSp>
        <p:nvCxnSpPr>
          <p:cNvPr id="660" name="Google Shape;660;gb41ae2d3bd_0_167"/>
          <p:cNvCxnSpPr>
            <a:stCxn id="652" idx="1"/>
          </p:cNvCxnSpPr>
          <p:nvPr/>
        </p:nvCxnSpPr>
        <p:spPr>
          <a:xfrm flipH="1">
            <a:off x="1874900" y="2143188"/>
            <a:ext cx="2119200" cy="1441200"/>
          </a:xfrm>
          <a:prstGeom prst="bentConnector3">
            <a:avLst>
              <a:gd fmla="val 12456" name="adj1"/>
            </a:avLst>
          </a:prstGeom>
          <a:noFill/>
          <a:ln cap="flat" cmpd="sng" w="28575">
            <a:solidFill>
              <a:srgbClr val="990000"/>
            </a:solidFill>
            <a:prstDash val="solid"/>
            <a:round/>
            <a:headEnd len="sm" w="sm" type="none"/>
            <a:tailEnd len="med" w="med" type="stealth"/>
          </a:ln>
        </p:spPr>
      </p:cxnSp>
      <p:cxnSp>
        <p:nvCxnSpPr>
          <p:cNvPr id="661" name="Google Shape;661;gb41ae2d3bd_0_167"/>
          <p:cNvCxnSpPr>
            <a:stCxn id="656" idx="1"/>
          </p:cNvCxnSpPr>
          <p:nvPr/>
        </p:nvCxnSpPr>
        <p:spPr>
          <a:xfrm flipH="1">
            <a:off x="1865000" y="3875163"/>
            <a:ext cx="2129100" cy="428100"/>
          </a:xfrm>
          <a:prstGeom prst="bentConnector3">
            <a:avLst>
              <a:gd fmla="val 12854" name="adj1"/>
            </a:avLst>
          </a:prstGeom>
          <a:noFill/>
          <a:ln cap="flat" cmpd="sng" w="28575">
            <a:solidFill>
              <a:srgbClr val="990000"/>
            </a:solidFill>
            <a:prstDash val="solid"/>
            <a:round/>
            <a:headEnd len="sm" w="sm" type="none"/>
            <a:tailEnd len="med" w="med" type="stealth"/>
          </a:ln>
        </p:spPr>
      </p:cxnSp>
      <p:sp>
        <p:nvSpPr>
          <p:cNvPr id="662" name="Google Shape;662;gb41ae2d3bd_0_167"/>
          <p:cNvSpPr txBox="1"/>
          <p:nvPr/>
        </p:nvSpPr>
        <p:spPr>
          <a:xfrm>
            <a:off x="874675" y="2231700"/>
            <a:ext cx="492600" cy="3166800"/>
          </a:xfrm>
          <a:prstGeom prst="rect">
            <a:avLst/>
          </a:prstGeom>
          <a:noFill/>
          <a:ln>
            <a:noFill/>
          </a:ln>
        </p:spPr>
        <p:txBody>
          <a:bodyPr anchorCtr="0" anchor="ctr" bIns="91425" lIns="91425" spcFirstLastPara="1" rIns="91425" wrap="square" tIns="91425">
            <a:noAutofit/>
          </a:bodyPr>
          <a:lstStyle/>
          <a:p>
            <a:pPr indent="0" lvl="0" marL="0" marR="0" rtl="0" algn="r">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00</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01</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02</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03</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04</a:t>
            </a:r>
            <a:endParaRPr b="0" i="0" sz="1600" u="none" cap="none" strike="noStrike">
              <a:solidFill>
                <a:srgbClr val="000000"/>
              </a:solidFill>
              <a:latin typeface="Consolas"/>
              <a:ea typeface="Consolas"/>
              <a:cs typeface="Consolas"/>
              <a:sym typeface="Consolas"/>
            </a:endParaRPr>
          </a:p>
          <a:p>
            <a:pPr indent="0" lvl="0" marL="0" marR="0" rtl="0" algn="r">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onsolas"/>
                <a:ea typeface="Consolas"/>
                <a:cs typeface="Consolas"/>
                <a:sym typeface="Consolas"/>
              </a:rPr>
              <a:t>05</a:t>
            </a:r>
            <a:endParaRPr b="0" i="0" sz="1600" u="none" cap="none" strike="noStrike">
              <a:solidFill>
                <a:srgbClr val="000000"/>
              </a:solidFill>
              <a:latin typeface="Consolas"/>
              <a:ea typeface="Consolas"/>
              <a:cs typeface="Consolas"/>
              <a:sym typeface="Consolas"/>
            </a:endParaRPr>
          </a:p>
        </p:txBody>
      </p:sp>
      <p:sp>
        <p:nvSpPr>
          <p:cNvPr id="663" name="Google Shape;663;gb41ae2d3bd_0_167"/>
          <p:cNvSpPr/>
          <p:nvPr/>
        </p:nvSpPr>
        <p:spPr>
          <a:xfrm>
            <a:off x="6319400" y="2740400"/>
            <a:ext cx="15708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RAM</a:t>
            </a:r>
            <a:endParaRPr b="1" i="0" sz="1400" u="none" cap="none" strike="noStrike">
              <a:solidFill>
                <a:srgbClr val="000000"/>
              </a:solidFill>
              <a:latin typeface="Calibri"/>
              <a:ea typeface="Calibri"/>
              <a:cs typeface="Calibri"/>
              <a:sym typeface="Calibri"/>
            </a:endParaRPr>
          </a:p>
        </p:txBody>
      </p:sp>
      <p:sp>
        <p:nvSpPr>
          <p:cNvPr id="664" name="Google Shape;664;gb41ae2d3bd_0_167"/>
          <p:cNvSpPr/>
          <p:nvPr/>
        </p:nvSpPr>
        <p:spPr>
          <a:xfrm>
            <a:off x="6319400" y="30125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0</a:t>
            </a:r>
            <a:endParaRPr b="0" i="0" sz="1800" u="none" cap="none" strike="noStrike">
              <a:solidFill>
                <a:srgbClr val="000000"/>
              </a:solidFill>
              <a:latin typeface="Consolas"/>
              <a:ea typeface="Consolas"/>
              <a:cs typeface="Consolas"/>
              <a:sym typeface="Consolas"/>
            </a:endParaRPr>
          </a:p>
        </p:txBody>
      </p:sp>
      <p:sp>
        <p:nvSpPr>
          <p:cNvPr id="665" name="Google Shape;665;gb41ae2d3bd_0_167"/>
          <p:cNvSpPr/>
          <p:nvPr/>
        </p:nvSpPr>
        <p:spPr>
          <a:xfrm>
            <a:off x="6319400" y="34164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1</a:t>
            </a:r>
            <a:endParaRPr b="0" i="0" sz="1800" u="none" cap="none" strike="noStrike">
              <a:solidFill>
                <a:srgbClr val="000000"/>
              </a:solidFill>
              <a:latin typeface="Consolas"/>
              <a:ea typeface="Consolas"/>
              <a:cs typeface="Consolas"/>
              <a:sym typeface="Consolas"/>
            </a:endParaRPr>
          </a:p>
        </p:txBody>
      </p:sp>
      <p:sp>
        <p:nvSpPr>
          <p:cNvPr id="666" name="Google Shape;666;gb41ae2d3bd_0_167"/>
          <p:cNvSpPr/>
          <p:nvPr/>
        </p:nvSpPr>
        <p:spPr>
          <a:xfrm>
            <a:off x="6319400" y="3837600"/>
            <a:ext cx="4926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2</a:t>
            </a:r>
            <a:endParaRPr b="0" i="0" sz="1800" u="none" cap="none" strike="noStrike">
              <a:solidFill>
                <a:srgbClr val="000000"/>
              </a:solidFill>
              <a:latin typeface="Consolas"/>
              <a:ea typeface="Consolas"/>
              <a:cs typeface="Consolas"/>
              <a:sym typeface="Consolas"/>
            </a:endParaRPr>
          </a:p>
        </p:txBody>
      </p:sp>
      <p:sp>
        <p:nvSpPr>
          <p:cNvPr id="667" name="Google Shape;667;gb41ae2d3bd_0_167"/>
          <p:cNvSpPr/>
          <p:nvPr/>
        </p:nvSpPr>
        <p:spPr>
          <a:xfrm>
            <a:off x="6812000" y="30125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
        <p:nvSpPr>
          <p:cNvPr id="668" name="Google Shape;668;gb41ae2d3bd_0_167"/>
          <p:cNvSpPr/>
          <p:nvPr/>
        </p:nvSpPr>
        <p:spPr>
          <a:xfrm>
            <a:off x="6812000" y="34164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
        <p:nvSpPr>
          <p:cNvPr id="669" name="Google Shape;669;gb41ae2d3bd_0_167"/>
          <p:cNvSpPr/>
          <p:nvPr/>
        </p:nvSpPr>
        <p:spPr>
          <a:xfrm>
            <a:off x="6812000" y="3837600"/>
            <a:ext cx="10782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sp>
        <p:nvSpPr>
          <p:cNvPr id="670" name="Google Shape;670;gb41ae2d3bd_0_167"/>
          <p:cNvSpPr/>
          <p:nvPr/>
        </p:nvSpPr>
        <p:spPr>
          <a:xfrm>
            <a:off x="6319400" y="4241500"/>
            <a:ext cx="1570800" cy="421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nsolas"/>
                <a:ea typeface="Consolas"/>
                <a:cs typeface="Consolas"/>
                <a:sym typeface="Consolas"/>
              </a:rPr>
              <a:t>...</a:t>
            </a:r>
            <a:endParaRPr b="0" i="0" sz="2000" u="none" cap="none" strike="noStrike">
              <a:solidFill>
                <a:srgbClr val="000000"/>
              </a:solidFill>
              <a:latin typeface="Consolas"/>
              <a:ea typeface="Consolas"/>
              <a:cs typeface="Consolas"/>
              <a:sym typeface="Consolas"/>
            </a:endParaRPr>
          </a:p>
        </p:txBody>
      </p:sp>
      <p:sp>
        <p:nvSpPr>
          <p:cNvPr id="671" name="Google Shape;671;gb41ae2d3bd_0_167"/>
          <p:cNvSpPr/>
          <p:nvPr/>
        </p:nvSpPr>
        <p:spPr>
          <a:xfrm>
            <a:off x="3994100" y="4933450"/>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 Register</a:t>
            </a:r>
            <a:endParaRPr b="1" i="0" sz="1400" u="none" cap="none" strike="noStrike">
              <a:solidFill>
                <a:srgbClr val="000000"/>
              </a:solidFill>
              <a:latin typeface="Calibri"/>
              <a:ea typeface="Calibri"/>
              <a:cs typeface="Calibri"/>
              <a:sym typeface="Calibri"/>
            </a:endParaRPr>
          </a:p>
        </p:txBody>
      </p:sp>
      <p:sp>
        <p:nvSpPr>
          <p:cNvPr id="672" name="Google Shape;672;gb41ae2d3bd_0_167"/>
          <p:cNvSpPr/>
          <p:nvPr/>
        </p:nvSpPr>
        <p:spPr>
          <a:xfrm>
            <a:off x="3994100" y="5205550"/>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0</a:t>
            </a:r>
            <a:endParaRPr b="1" i="0" sz="2000" u="none" cap="none" strike="noStrike">
              <a:solidFill>
                <a:srgbClr val="000000"/>
              </a:solidFill>
              <a:latin typeface="Consolas"/>
              <a:ea typeface="Consolas"/>
              <a:cs typeface="Consolas"/>
              <a:sym typeface="Consolas"/>
            </a:endParaRPr>
          </a:p>
        </p:txBody>
      </p:sp>
      <p:sp>
        <p:nvSpPr>
          <p:cNvPr id="673" name="Google Shape;673;gb41ae2d3bd_0_167"/>
          <p:cNvSpPr/>
          <p:nvPr/>
        </p:nvSpPr>
        <p:spPr>
          <a:xfrm>
            <a:off x="5156750" y="4933450"/>
            <a:ext cx="1078200" cy="272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 Register</a:t>
            </a:r>
            <a:endParaRPr b="1" i="0" sz="1400" u="none" cap="none" strike="noStrike">
              <a:solidFill>
                <a:srgbClr val="000000"/>
              </a:solidFill>
              <a:latin typeface="Calibri"/>
              <a:ea typeface="Calibri"/>
              <a:cs typeface="Calibri"/>
              <a:sym typeface="Calibri"/>
            </a:endParaRPr>
          </a:p>
        </p:txBody>
      </p:sp>
      <p:sp>
        <p:nvSpPr>
          <p:cNvPr id="674" name="Google Shape;674;gb41ae2d3bd_0_167"/>
          <p:cNvSpPr/>
          <p:nvPr/>
        </p:nvSpPr>
        <p:spPr>
          <a:xfrm>
            <a:off x="5156750" y="5205550"/>
            <a:ext cx="1078200" cy="522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nsolas"/>
                <a:ea typeface="Consolas"/>
                <a:cs typeface="Consolas"/>
                <a:sym typeface="Consolas"/>
              </a:rPr>
              <a:t>56</a:t>
            </a:r>
            <a:endParaRPr b="1" i="0" sz="2000" u="none" cap="none" strike="noStrike">
              <a:solidFill>
                <a:srgbClr val="000000"/>
              </a:solidFill>
              <a:latin typeface="Consolas"/>
              <a:ea typeface="Consolas"/>
              <a:cs typeface="Consolas"/>
              <a:sym typeface="Consolas"/>
            </a:endParaRPr>
          </a:p>
        </p:txBody>
      </p:sp>
      <p:cxnSp>
        <p:nvCxnSpPr>
          <p:cNvPr id="675" name="Google Shape;675;gb41ae2d3bd_0_167"/>
          <p:cNvCxnSpPr>
            <a:stCxn id="672" idx="1"/>
          </p:cNvCxnSpPr>
          <p:nvPr/>
        </p:nvCxnSpPr>
        <p:spPr>
          <a:xfrm rot="10800000">
            <a:off x="1865000" y="4662700"/>
            <a:ext cx="2129100" cy="804000"/>
          </a:xfrm>
          <a:prstGeom prst="bentConnector3">
            <a:avLst>
              <a:gd fmla="val 13766" name="adj1"/>
            </a:avLst>
          </a:prstGeom>
          <a:noFill/>
          <a:ln cap="flat" cmpd="sng" w="28575">
            <a:solidFill>
              <a:srgbClr val="990000"/>
            </a:solidFill>
            <a:prstDash val="solid"/>
            <a:round/>
            <a:headEnd len="sm" w="sm" type="none"/>
            <a:tailEnd len="med" w="med" type="stealth"/>
          </a:ln>
        </p:spPr>
      </p:cxnSp>
      <p:sp>
        <p:nvSpPr>
          <p:cNvPr id="676" name="Google Shape;676;gb41ae2d3bd_0_167"/>
          <p:cNvSpPr txBox="1"/>
          <p:nvPr/>
        </p:nvSpPr>
        <p:spPr>
          <a:xfrm>
            <a:off x="3994100" y="5758275"/>
            <a:ext cx="3649500" cy="52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(will jump to instruction 0, since D &gt; 0)</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b41ae2d3bd_0_21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Project 4: Tools</a:t>
            </a:r>
            <a:endParaRPr/>
          </a:p>
        </p:txBody>
      </p:sp>
      <p:sp>
        <p:nvSpPr>
          <p:cNvPr id="683" name="Google Shape;683;gb41ae2d3bd_0_21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84" name="Google Shape;684;gb41ae2d3bd_0_214"/>
          <p:cNvSpPr txBox="1"/>
          <p:nvPr>
            <p:ph idx="1" type="body"/>
          </p:nvPr>
        </p:nvSpPr>
        <p:spPr>
          <a:xfrm>
            <a:off x="376975" y="1024725"/>
            <a:ext cx="5086500" cy="10020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Running a Test Script (recommended flow):</a:t>
            </a:r>
            <a:endParaRPr/>
          </a:p>
        </p:txBody>
      </p:sp>
      <p:sp>
        <p:nvSpPr>
          <p:cNvPr id="685" name="Google Shape;685;gb41ae2d3bd_0_214"/>
          <p:cNvSpPr txBox="1"/>
          <p:nvPr/>
        </p:nvSpPr>
        <p:spPr>
          <a:xfrm>
            <a:off x="391625" y="4093038"/>
            <a:ext cx="8137500" cy="712200"/>
          </a:xfrm>
          <a:prstGeom prst="rect">
            <a:avLst/>
          </a:prstGeom>
          <a:noFill/>
          <a:ln>
            <a:noFill/>
          </a:ln>
        </p:spPr>
        <p:txBody>
          <a:bodyPr anchorCtr="0" anchor="t" bIns="91425" lIns="91425" spcFirstLastPara="1" rIns="91425" wrap="square" tIns="91425">
            <a:noAutofit/>
          </a:bodyPr>
          <a:lstStyle/>
          <a:p>
            <a:pPr indent="-327660" lvl="0" marL="457200" marR="0" rtl="0" algn="l">
              <a:lnSpc>
                <a:spcPct val="100000"/>
              </a:lnSpc>
              <a:spcBef>
                <a:spcPts val="520"/>
              </a:spcBef>
              <a:spcAft>
                <a:spcPts val="0"/>
              </a:spcAft>
              <a:buClr>
                <a:schemeClr val="hlink"/>
              </a:buClr>
              <a:buSzPts val="1560"/>
              <a:buFont typeface="Noto Sans Symbols"/>
              <a:buChar char="●"/>
            </a:pPr>
            <a:r>
              <a:rPr b="0" i="0" lang="en-US" sz="2600" u="none" cap="none" strike="noStrike">
                <a:solidFill>
                  <a:schemeClr val="dk1"/>
                </a:solidFill>
                <a:latin typeface="Calibri"/>
                <a:ea typeface="Calibri"/>
                <a:cs typeface="Calibri"/>
                <a:sym typeface="Calibri"/>
              </a:rPr>
              <a:t>Quickly Iterating or Experimenting:</a:t>
            </a:r>
            <a:endParaRPr b="0" i="0" sz="2600" u="none" cap="none" strike="noStrike">
              <a:solidFill>
                <a:schemeClr val="dk1"/>
              </a:solidFill>
              <a:latin typeface="Calibri"/>
              <a:ea typeface="Calibri"/>
              <a:cs typeface="Calibri"/>
              <a:sym typeface="Calibri"/>
            </a:endParaRPr>
          </a:p>
        </p:txBody>
      </p:sp>
      <p:pic>
        <p:nvPicPr>
          <p:cNvPr id="686" name="Google Shape;686;gb41ae2d3bd_0_214"/>
          <p:cNvPicPr preferRelativeResize="0"/>
          <p:nvPr/>
        </p:nvPicPr>
        <p:blipFill rotWithShape="1">
          <a:blip r:embed="rId3">
            <a:alphaModFix/>
          </a:blip>
          <a:srcRect b="0" l="0" r="0" t="0"/>
          <a:stretch/>
        </p:blipFill>
        <p:spPr>
          <a:xfrm>
            <a:off x="2707150" y="2116875"/>
            <a:ext cx="1566950" cy="1132474"/>
          </a:xfrm>
          <a:prstGeom prst="rect">
            <a:avLst/>
          </a:prstGeom>
          <a:noFill/>
          <a:ln>
            <a:noFill/>
          </a:ln>
        </p:spPr>
      </p:pic>
      <p:pic>
        <p:nvPicPr>
          <p:cNvPr id="687" name="Google Shape;687;gb41ae2d3bd_0_214"/>
          <p:cNvPicPr preferRelativeResize="0"/>
          <p:nvPr/>
        </p:nvPicPr>
        <p:blipFill rotWithShape="1">
          <a:blip r:embed="rId4">
            <a:alphaModFix/>
          </a:blip>
          <a:srcRect b="0" l="0" r="0" t="0"/>
          <a:stretch/>
        </p:blipFill>
        <p:spPr>
          <a:xfrm>
            <a:off x="6359575" y="2116875"/>
            <a:ext cx="1566950" cy="1132474"/>
          </a:xfrm>
          <a:prstGeom prst="rect">
            <a:avLst/>
          </a:prstGeom>
          <a:noFill/>
          <a:ln>
            <a:noFill/>
          </a:ln>
        </p:spPr>
      </p:pic>
      <p:sp>
        <p:nvSpPr>
          <p:cNvPr id="688" name="Google Shape;688;gb41ae2d3bd_0_214"/>
          <p:cNvSpPr/>
          <p:nvPr/>
        </p:nvSpPr>
        <p:spPr>
          <a:xfrm>
            <a:off x="854825" y="2348000"/>
            <a:ext cx="1340400" cy="670200"/>
          </a:xfrm>
          <a:prstGeom prst="rect">
            <a:avLst/>
          </a:prstGeom>
          <a:solidFill>
            <a:srgbClr val="EFEFEF"/>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Max.asm</a:t>
            </a:r>
            <a:endParaRPr b="0" i="0" sz="1400" u="none" cap="none" strike="noStrike">
              <a:solidFill>
                <a:srgbClr val="000000"/>
              </a:solidFill>
              <a:latin typeface="Consolas"/>
              <a:ea typeface="Consolas"/>
              <a:cs typeface="Consolas"/>
              <a:sym typeface="Consolas"/>
            </a:endParaRPr>
          </a:p>
        </p:txBody>
      </p:sp>
      <p:sp>
        <p:nvSpPr>
          <p:cNvPr id="689" name="Google Shape;689;gb41ae2d3bd_0_214"/>
          <p:cNvSpPr/>
          <p:nvPr/>
        </p:nvSpPr>
        <p:spPr>
          <a:xfrm>
            <a:off x="4646638" y="2348013"/>
            <a:ext cx="1340400" cy="670200"/>
          </a:xfrm>
          <a:prstGeom prst="rect">
            <a:avLst/>
          </a:prstGeom>
          <a:solidFill>
            <a:srgbClr val="EFEFEF"/>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Max.hack</a:t>
            </a:r>
            <a:endParaRPr b="0" i="0" sz="1400" u="none" cap="none" strike="noStrike">
              <a:solidFill>
                <a:srgbClr val="000000"/>
              </a:solidFill>
              <a:latin typeface="Consolas"/>
              <a:ea typeface="Consolas"/>
              <a:cs typeface="Consolas"/>
              <a:sym typeface="Consolas"/>
            </a:endParaRPr>
          </a:p>
        </p:txBody>
      </p:sp>
      <p:pic>
        <p:nvPicPr>
          <p:cNvPr id="690" name="Google Shape;690;gb41ae2d3bd_0_214"/>
          <p:cNvPicPr preferRelativeResize="0"/>
          <p:nvPr/>
        </p:nvPicPr>
        <p:blipFill rotWithShape="1">
          <a:blip r:embed="rId4">
            <a:alphaModFix/>
          </a:blip>
          <a:srcRect b="0" l="0" r="0" t="0"/>
          <a:stretch/>
        </p:blipFill>
        <p:spPr>
          <a:xfrm>
            <a:off x="6359575" y="4760375"/>
            <a:ext cx="1566950" cy="1132474"/>
          </a:xfrm>
          <a:prstGeom prst="rect">
            <a:avLst/>
          </a:prstGeom>
          <a:noFill/>
          <a:ln>
            <a:noFill/>
          </a:ln>
        </p:spPr>
      </p:pic>
      <p:sp>
        <p:nvSpPr>
          <p:cNvPr id="691" name="Google Shape;691;gb41ae2d3bd_0_214"/>
          <p:cNvSpPr/>
          <p:nvPr/>
        </p:nvSpPr>
        <p:spPr>
          <a:xfrm>
            <a:off x="854825" y="4991500"/>
            <a:ext cx="1340400" cy="670200"/>
          </a:xfrm>
          <a:prstGeom prst="rect">
            <a:avLst/>
          </a:prstGeom>
          <a:solidFill>
            <a:srgbClr val="EFEFEF"/>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nsolas"/>
                <a:ea typeface="Consolas"/>
                <a:cs typeface="Consolas"/>
                <a:sym typeface="Consolas"/>
              </a:rPr>
              <a:t>Max.asm</a:t>
            </a:r>
            <a:endParaRPr b="0" i="0" sz="1400" u="none" cap="none" strike="noStrike">
              <a:solidFill>
                <a:srgbClr val="000000"/>
              </a:solidFill>
              <a:latin typeface="Consolas"/>
              <a:ea typeface="Consolas"/>
              <a:cs typeface="Consolas"/>
              <a:sym typeface="Consolas"/>
            </a:endParaRPr>
          </a:p>
        </p:txBody>
      </p:sp>
      <p:sp>
        <p:nvSpPr>
          <p:cNvPr id="692" name="Google Shape;692;gb41ae2d3bd_0_214"/>
          <p:cNvSpPr/>
          <p:nvPr/>
        </p:nvSpPr>
        <p:spPr>
          <a:xfrm>
            <a:off x="6032462" y="2527713"/>
            <a:ext cx="281700" cy="3108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b41ae2d3bd_0_214"/>
          <p:cNvSpPr/>
          <p:nvPr/>
        </p:nvSpPr>
        <p:spPr>
          <a:xfrm>
            <a:off x="4319537" y="2527700"/>
            <a:ext cx="281700" cy="3108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gb41ae2d3bd_0_214"/>
          <p:cNvSpPr/>
          <p:nvPr/>
        </p:nvSpPr>
        <p:spPr>
          <a:xfrm>
            <a:off x="2310349" y="2527713"/>
            <a:ext cx="281700" cy="3108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b41ae2d3bd_0_214"/>
          <p:cNvSpPr/>
          <p:nvPr/>
        </p:nvSpPr>
        <p:spPr>
          <a:xfrm>
            <a:off x="2310359" y="5171200"/>
            <a:ext cx="3930000" cy="3108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b41ae2d3bd_0_214"/>
          <p:cNvSpPr txBox="1"/>
          <p:nvPr/>
        </p:nvSpPr>
        <p:spPr>
          <a:xfrm>
            <a:off x="2707175" y="3152825"/>
            <a:ext cx="15669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Assembler</a:t>
            </a:r>
            <a:endParaRPr b="1" i="0" sz="1600" u="none" cap="none" strike="noStrike">
              <a:solidFill>
                <a:srgbClr val="000000"/>
              </a:solidFill>
              <a:latin typeface="Calibri"/>
              <a:ea typeface="Calibri"/>
              <a:cs typeface="Calibri"/>
              <a:sym typeface="Calibri"/>
            </a:endParaRPr>
          </a:p>
        </p:txBody>
      </p:sp>
      <p:sp>
        <p:nvSpPr>
          <p:cNvPr id="697" name="Google Shape;697;gb41ae2d3bd_0_214"/>
          <p:cNvSpPr txBox="1"/>
          <p:nvPr/>
        </p:nvSpPr>
        <p:spPr>
          <a:xfrm>
            <a:off x="6359600" y="3152825"/>
            <a:ext cx="15669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CPUEmulator</a:t>
            </a:r>
            <a:endParaRPr b="1" i="0" sz="1600" u="none" cap="none" strike="noStrike">
              <a:solidFill>
                <a:srgbClr val="000000"/>
              </a:solidFill>
              <a:latin typeface="Calibri"/>
              <a:ea typeface="Calibri"/>
              <a:cs typeface="Calibri"/>
              <a:sym typeface="Calibri"/>
            </a:endParaRPr>
          </a:p>
        </p:txBody>
      </p:sp>
      <p:sp>
        <p:nvSpPr>
          <p:cNvPr id="698" name="Google Shape;698;gb41ae2d3bd_0_214"/>
          <p:cNvSpPr txBox="1"/>
          <p:nvPr/>
        </p:nvSpPr>
        <p:spPr>
          <a:xfrm>
            <a:off x="6359600" y="5793250"/>
            <a:ext cx="15669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CPUEmulator</a:t>
            </a:r>
            <a:endParaRPr b="1" i="0" sz="1600" u="none" cap="none" strike="noStrike">
              <a:solidFill>
                <a:srgbClr val="000000"/>
              </a:solidFill>
              <a:latin typeface="Calibri"/>
              <a:ea typeface="Calibri"/>
              <a:cs typeface="Calibri"/>
              <a:sym typeface="Calibri"/>
            </a:endParaRPr>
          </a:p>
        </p:txBody>
      </p:sp>
      <p:sp>
        <p:nvSpPr>
          <p:cNvPr id="699" name="Google Shape;699;gb41ae2d3bd_0_214"/>
          <p:cNvSpPr/>
          <p:nvPr/>
        </p:nvSpPr>
        <p:spPr>
          <a:xfrm>
            <a:off x="5750600" y="903375"/>
            <a:ext cx="2448000" cy="833100"/>
          </a:xfrm>
          <a:prstGeom prst="wedgeRectCallout">
            <a:avLst>
              <a:gd fmla="val -48016" name="adj1"/>
              <a:gd fmla="val 104433" name="adj2"/>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test scripts use the .hack files directly! Don’t let your .asm and .hack get out of sync!</a:t>
            </a:r>
            <a:endParaRPr b="0" i="0" sz="1400" u="none" cap="none" strike="noStrike">
              <a:solidFill>
                <a:srgbClr val="000000"/>
              </a:solidFill>
              <a:latin typeface="Calibri"/>
              <a:ea typeface="Calibri"/>
              <a:cs typeface="Calibri"/>
              <a:sym typeface="Calibri"/>
            </a:endParaRPr>
          </a:p>
        </p:txBody>
      </p:sp>
      <p:sp>
        <p:nvSpPr>
          <p:cNvPr id="700" name="Google Shape;700;gb41ae2d3bd_0_214"/>
          <p:cNvSpPr/>
          <p:nvPr/>
        </p:nvSpPr>
        <p:spPr>
          <a:xfrm>
            <a:off x="3437150" y="5992625"/>
            <a:ext cx="2448000" cy="590400"/>
          </a:xfrm>
          <a:prstGeom prst="wedgeRectCallout">
            <a:avLst>
              <a:gd fmla="val 73471" name="adj1"/>
              <a:gd fmla="val -44923" name="adj2"/>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Can still “run” the program, even without a script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d2f38fa7e4_0_12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Tools Exercise: Run SimpleAdd.tst</a:t>
            </a:r>
            <a:endParaRPr/>
          </a:p>
        </p:txBody>
      </p:sp>
      <p:sp>
        <p:nvSpPr>
          <p:cNvPr id="707" name="Google Shape;707;gd2f38fa7e4_0_12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In gitlab, a </a:t>
            </a:r>
            <a:r>
              <a:rPr lang="en-US">
                <a:latin typeface="Courier New"/>
                <a:ea typeface="Courier New"/>
                <a:cs typeface="Courier New"/>
                <a:sym typeface="Courier New"/>
              </a:rPr>
              <a:t>projects/lecture</a:t>
            </a:r>
            <a:r>
              <a:rPr lang="en-US">
                <a:latin typeface="Courier New"/>
                <a:ea typeface="Courier New"/>
                <a:cs typeface="Courier New"/>
                <a:sym typeface="Courier New"/>
              </a:rPr>
              <a:t>/</a:t>
            </a:r>
            <a:r>
              <a:rPr lang="en-US"/>
              <a:t> folder was added with a SimpleAdd example</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Open up the assembly file SimpleAdd.asm. What does this program do?</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Assemble SimpleAdd.asm using the Assembler to produce SimpleAdd.hack</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Run SimpleAdd.tst using the CPUEmulator and verify there are no errors</a:t>
            </a:r>
            <a:endParaRPr/>
          </a:p>
        </p:txBody>
      </p:sp>
      <p:sp>
        <p:nvSpPr>
          <p:cNvPr id="708" name="Google Shape;708;gd2f38fa7e4_0_12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d27cf68e28_1_4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Reminders</a:t>
            </a:r>
            <a:endParaRPr/>
          </a:p>
        </p:txBody>
      </p:sp>
      <p:sp>
        <p:nvSpPr>
          <p:cNvPr id="714" name="Google Shape;714;gd27cf68e28_1_4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solidFill>
                <a:srgbClr val="000000"/>
              </a:solidFill>
            </a:endParaRPr>
          </a:p>
          <a:p>
            <a:pPr indent="-327660" lvl="0" marL="457200" rtl="0" algn="l">
              <a:lnSpc>
                <a:spcPct val="100000"/>
              </a:lnSpc>
              <a:spcBef>
                <a:spcPts val="0"/>
              </a:spcBef>
              <a:spcAft>
                <a:spcPts val="0"/>
              </a:spcAft>
              <a:buClr>
                <a:srgbClr val="000000"/>
              </a:buClr>
              <a:buSzPts val="1560"/>
              <a:buChar char="❖"/>
            </a:pPr>
            <a:r>
              <a:rPr b="1" lang="en-US">
                <a:solidFill>
                  <a:srgbClr val="000000"/>
                </a:solidFill>
              </a:rPr>
              <a:t>Office Hours</a:t>
            </a:r>
            <a:endParaRPr b="1">
              <a:solidFill>
                <a:srgbClr val="000000"/>
              </a:solidFill>
            </a:endParaRPr>
          </a:p>
          <a:p>
            <a:pPr indent="-382268" lvl="1" marL="914400" rtl="0" algn="l">
              <a:lnSpc>
                <a:spcPct val="100000"/>
              </a:lnSpc>
              <a:spcBef>
                <a:spcPts val="0"/>
              </a:spcBef>
              <a:spcAft>
                <a:spcPts val="0"/>
              </a:spcAft>
              <a:buClr>
                <a:srgbClr val="4B2A85"/>
              </a:buClr>
              <a:buSzPts val="2420"/>
              <a:buChar char="▪"/>
            </a:pPr>
            <a:r>
              <a:rPr lang="en-US"/>
              <a:t>Eric &amp; Margot’s office hours happening right after class!</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000000"/>
              </a:buClr>
              <a:buSzPts val="1560"/>
              <a:buChar char="❖"/>
            </a:pPr>
            <a:r>
              <a:rPr b="1" lang="en-US"/>
              <a:t>Project 3: Memory &amp; Cornell Note-Taking</a:t>
            </a:r>
            <a:endParaRPr b="1"/>
          </a:p>
          <a:p>
            <a:pPr indent="-382268" lvl="1" marL="914400" rtl="0" algn="l">
              <a:lnSpc>
                <a:spcPct val="100000"/>
              </a:lnSpc>
              <a:spcBef>
                <a:spcPts val="520"/>
              </a:spcBef>
              <a:spcAft>
                <a:spcPts val="0"/>
              </a:spcAft>
              <a:buClr>
                <a:srgbClr val="4B2A85"/>
              </a:buClr>
              <a:buSzPts val="2420"/>
              <a:buChar char="▪"/>
            </a:pPr>
            <a:r>
              <a:rPr lang="en-US"/>
              <a:t>Due Thursday 11:59PM PDT</a:t>
            </a:r>
            <a:endParaRPr/>
          </a:p>
          <a:p>
            <a:pPr indent="-382268" lvl="1" marL="914400" rtl="0" algn="l">
              <a:lnSpc>
                <a:spcPct val="100000"/>
              </a:lnSpc>
              <a:spcBef>
                <a:spcPts val="520"/>
              </a:spcBef>
              <a:spcAft>
                <a:spcPts val="0"/>
              </a:spcAft>
              <a:buClr>
                <a:srgbClr val="4B2A85"/>
              </a:buClr>
              <a:buSzPts val="2420"/>
              <a:buChar char="▪"/>
            </a:pPr>
            <a:r>
              <a:rPr lang="en-US"/>
              <a:t>Reminder of Project 3 Resources..</a:t>
            </a:r>
            <a:endParaRPr/>
          </a:p>
        </p:txBody>
      </p:sp>
      <p:sp>
        <p:nvSpPr>
          <p:cNvPr id="715" name="Google Shape;715;gd27cf68e28_1_4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74a0c26d6d_0_1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Reminder: Project 3 Resources</a:t>
            </a:r>
            <a:endParaRPr/>
          </a:p>
        </p:txBody>
      </p:sp>
      <p:sp>
        <p:nvSpPr>
          <p:cNvPr id="722" name="Google Shape;722;g74a0c26d6d_0_1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23" name="Google Shape;723;g74a0c26d6d_0_10"/>
          <p:cNvSpPr txBox="1"/>
          <p:nvPr>
            <p:ph idx="1" type="body"/>
          </p:nvPr>
        </p:nvSpPr>
        <p:spPr>
          <a:xfrm>
            <a:off x="396875" y="1117100"/>
            <a:ext cx="8366100" cy="55368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Take advantage of hints in project 3 readings</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sz="1000"/>
          </a:p>
          <a:p>
            <a:pPr indent="0" lvl="0" marL="0" rtl="0" algn="l">
              <a:lnSpc>
                <a:spcPct val="100000"/>
              </a:lnSpc>
              <a:spcBef>
                <a:spcPts val="520"/>
              </a:spcBef>
              <a:spcAft>
                <a:spcPts val="0"/>
              </a:spcAft>
              <a:buSzPts val="1560"/>
              <a:buNone/>
            </a:pPr>
            <a:r>
              <a:rPr b="1" lang="en-US" sz="2000" u="sng"/>
              <a:t>		       	</a:t>
            </a:r>
            <a:r>
              <a:rPr b="1" lang="en-US" sz="2000"/>
              <a:t>   </a:t>
            </a:r>
            <a:r>
              <a:rPr b="1" lang="en-US" sz="2000" u="sng"/>
              <a:t>Chapter 3						</a:t>
            </a:r>
            <a:r>
              <a:rPr b="1" lang="en-US" sz="2000"/>
              <a:t>    </a:t>
            </a:r>
            <a:r>
              <a:rPr b="1" lang="en-US" sz="2000" u="sng"/>
              <a:t>HDL Survival Guide</a:t>
            </a:r>
            <a:endParaRPr b="1" sz="2000" u="sng"/>
          </a:p>
          <a:p>
            <a:pPr indent="0" lvl="0" marL="0" rtl="0" algn="l">
              <a:lnSpc>
                <a:spcPct val="100000"/>
              </a:lnSpc>
              <a:spcBef>
                <a:spcPts val="520"/>
              </a:spcBef>
              <a:spcAft>
                <a:spcPts val="0"/>
              </a:spcAft>
              <a:buSzPts val="1560"/>
              <a:buNone/>
            </a:pPr>
            <a:r>
              <a:t/>
            </a:r>
            <a:endParaRPr b="1" sz="2000" u="sng"/>
          </a:p>
          <a:p>
            <a:pPr indent="-327660" lvl="0" marL="457200" rtl="0" algn="l">
              <a:lnSpc>
                <a:spcPct val="100000"/>
              </a:lnSpc>
              <a:spcBef>
                <a:spcPts val="520"/>
              </a:spcBef>
              <a:spcAft>
                <a:spcPts val="0"/>
              </a:spcAft>
              <a:buSzPts val="1560"/>
              <a:buChar char="●"/>
            </a:pPr>
            <a:r>
              <a:rPr lang="en-US"/>
              <a:t>Reach out to your classmates and course staff</a:t>
            </a:r>
            <a:endParaRPr/>
          </a:p>
          <a:p>
            <a:pPr indent="-382267" lvl="1" marL="914400" rtl="0" algn="l">
              <a:lnSpc>
                <a:spcPct val="100000"/>
              </a:lnSpc>
              <a:spcBef>
                <a:spcPts val="0"/>
              </a:spcBef>
              <a:spcAft>
                <a:spcPts val="0"/>
              </a:spcAft>
              <a:buSzPts val="2420"/>
              <a:buChar char="○"/>
            </a:pPr>
            <a:r>
              <a:rPr b="1" lang="en-US"/>
              <a:t>Post on discussion board</a:t>
            </a:r>
            <a:r>
              <a:rPr lang="en-US"/>
              <a:t>: </a:t>
            </a:r>
            <a:r>
              <a:rPr lang="en-US" u="sng">
                <a:solidFill>
                  <a:schemeClr val="hlink"/>
                </a:solidFill>
                <a:hlinkClick r:id="rId3"/>
              </a:rPr>
              <a:t>https://us.edstem.org</a:t>
            </a:r>
            <a:endParaRPr/>
          </a:p>
          <a:p>
            <a:pPr indent="-382267" lvl="1" marL="914400" rtl="0" algn="l">
              <a:lnSpc>
                <a:spcPct val="100000"/>
              </a:lnSpc>
              <a:spcBef>
                <a:spcPts val="0"/>
              </a:spcBef>
              <a:spcAft>
                <a:spcPts val="0"/>
              </a:spcAft>
              <a:buSzPts val="2420"/>
              <a:buChar char="○"/>
            </a:pPr>
            <a:r>
              <a:rPr b="1" lang="en-US"/>
              <a:t>Come</a:t>
            </a:r>
            <a:r>
              <a:rPr b="1" lang="en-US"/>
              <a:t> to office hours!</a:t>
            </a:r>
            <a:endParaRPr/>
          </a:p>
        </p:txBody>
      </p:sp>
      <p:pic>
        <p:nvPicPr>
          <p:cNvPr id="724" name="Google Shape;724;g74a0c26d6d_0_10"/>
          <p:cNvPicPr preferRelativeResize="0"/>
          <p:nvPr/>
        </p:nvPicPr>
        <p:blipFill rotWithShape="1">
          <a:blip r:embed="rId4">
            <a:alphaModFix/>
          </a:blip>
          <a:srcRect b="0" l="0" r="0" t="0"/>
          <a:stretch/>
        </p:blipFill>
        <p:spPr>
          <a:xfrm>
            <a:off x="5498744" y="1746575"/>
            <a:ext cx="2418081" cy="2373142"/>
          </a:xfrm>
          <a:prstGeom prst="rect">
            <a:avLst/>
          </a:prstGeom>
          <a:noFill/>
          <a:ln>
            <a:noFill/>
          </a:ln>
          <a:effectLst>
            <a:outerShdw blurRad="57150" rotWithShape="0" algn="bl" dir="5400000" dist="19050">
              <a:srgbClr val="000000">
                <a:alpha val="49411"/>
              </a:srgbClr>
            </a:outerShdw>
          </a:effectLst>
        </p:spPr>
      </p:pic>
      <p:pic>
        <p:nvPicPr>
          <p:cNvPr id="725" name="Google Shape;725;g74a0c26d6d_0_10"/>
          <p:cNvPicPr preferRelativeResize="0"/>
          <p:nvPr/>
        </p:nvPicPr>
        <p:blipFill rotWithShape="1">
          <a:blip r:embed="rId5">
            <a:alphaModFix/>
          </a:blip>
          <a:srcRect b="0" l="0" r="0" t="0"/>
          <a:stretch/>
        </p:blipFill>
        <p:spPr>
          <a:xfrm>
            <a:off x="1204100" y="1746582"/>
            <a:ext cx="2684084" cy="2373144"/>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d2f38fa7e4_0_14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82" name="Google Shape;82;gd2f38fa7e4_0_146"/>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Check-In Survey</a:t>
            </a:r>
            <a:br>
              <a:rPr lang="en-US">
                <a:solidFill>
                  <a:srgbClr val="000000"/>
                </a:solidFill>
              </a:rPr>
            </a:br>
            <a:endParaRPr>
              <a:solidFill>
                <a:srgbClr val="000000"/>
              </a:solidFill>
            </a:endParaRPr>
          </a:p>
          <a:p>
            <a:pPr indent="-342900" lvl="0" marL="342900" rtl="0" algn="l">
              <a:spcBef>
                <a:spcPts val="0"/>
              </a:spcBef>
              <a:spcAft>
                <a:spcPts val="0"/>
              </a:spcAft>
              <a:buClr>
                <a:srgbClr val="4B2A85"/>
              </a:buClr>
              <a:buSzPts val="1560"/>
              <a:buChar char="❖"/>
            </a:pPr>
            <a:r>
              <a:rPr b="1" lang="en-US">
                <a:solidFill>
                  <a:srgbClr val="4B2A85"/>
                </a:solidFill>
              </a:rPr>
              <a:t>24-Hour Time Audit Debrief</a:t>
            </a:r>
            <a:endParaRPr b="1">
              <a:solidFill>
                <a:srgbClr val="4B2A85"/>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Annotation Strategies</a:t>
            </a:r>
            <a:endParaRPr>
              <a:solidFill>
                <a:srgbClr val="000000"/>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Reading Review and Q&amp;A</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Hack Assembly Language</a:t>
            </a:r>
            <a:endParaRPr>
              <a:solidFill>
                <a:srgbClr val="000000"/>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83" name="Google Shape;83;gd2f38fa7e4_0_14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d27cf68e28_1_1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24-Hour Time Audit Debrief</a:t>
            </a:r>
            <a:endParaRPr/>
          </a:p>
        </p:txBody>
      </p:sp>
      <p:sp>
        <p:nvSpPr>
          <p:cNvPr id="90" name="Google Shape;90;gd27cf68e28_1_1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What was the most surprising to you about your day?</a:t>
            </a:r>
            <a:br>
              <a:rPr lang="en-US"/>
            </a:br>
            <a:endParaRPr/>
          </a:p>
          <a:p>
            <a:pPr indent="-327660" lvl="0" marL="457200" rtl="0" algn="l">
              <a:spcBef>
                <a:spcPts val="0"/>
              </a:spcBef>
              <a:spcAft>
                <a:spcPts val="0"/>
              </a:spcAft>
              <a:buSzPts val="1560"/>
              <a:buChar char="❖"/>
            </a:pPr>
            <a:r>
              <a:rPr lang="en-US"/>
              <a:t># of hours you spent sleeping…</a:t>
            </a:r>
            <a:br>
              <a:rPr lang="en-US"/>
            </a:br>
            <a:endParaRPr/>
          </a:p>
          <a:p>
            <a:pPr indent="-327660" lvl="0" marL="457200" rtl="0" algn="l">
              <a:spcBef>
                <a:spcPts val="0"/>
              </a:spcBef>
              <a:spcAft>
                <a:spcPts val="0"/>
              </a:spcAft>
              <a:buSzPts val="1560"/>
              <a:buChar char="❖"/>
            </a:pPr>
            <a:r>
              <a:rPr lang="en-US"/>
              <a:t># of hours you spend sitting…</a:t>
            </a:r>
            <a:br>
              <a:rPr lang="en-US"/>
            </a:br>
            <a:endParaRPr/>
          </a:p>
          <a:p>
            <a:pPr indent="-327660" lvl="0" marL="457200" rtl="0" algn="l">
              <a:spcBef>
                <a:spcPts val="0"/>
              </a:spcBef>
              <a:spcAft>
                <a:spcPts val="0"/>
              </a:spcAft>
              <a:buSzPts val="1560"/>
              <a:buChar char="❖"/>
            </a:pPr>
            <a:r>
              <a:rPr lang="en-US"/>
              <a:t>What is one thing that you want to change in how you spend your time? How will you implement this change?</a:t>
            </a:r>
            <a:endParaRPr/>
          </a:p>
        </p:txBody>
      </p:sp>
      <p:sp>
        <p:nvSpPr>
          <p:cNvPr id="91" name="Google Shape;91;gd27cf68e28_1_1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d2f38fa7e4_0_15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97" name="Google Shape;97;gd2f38fa7e4_0_152"/>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Check-In Survey</a:t>
            </a:r>
            <a:br>
              <a:rPr lang="en-US">
                <a:solidFill>
                  <a:srgbClr val="000000"/>
                </a:solidFill>
              </a:rPr>
            </a:br>
            <a:endParaRPr>
              <a:solidFill>
                <a:srgbClr val="000000"/>
              </a:solidFill>
            </a:endParaRPr>
          </a:p>
          <a:p>
            <a:pPr indent="-342900" lvl="0" marL="342900" rtl="0" algn="l">
              <a:spcBef>
                <a:spcPts val="0"/>
              </a:spcBef>
              <a:spcAft>
                <a:spcPts val="0"/>
              </a:spcAft>
              <a:buClr>
                <a:srgbClr val="4B2A85"/>
              </a:buClr>
              <a:buSzPts val="1560"/>
              <a:buChar char="❖"/>
            </a:pPr>
            <a:r>
              <a:rPr lang="en-US">
                <a:solidFill>
                  <a:srgbClr val="000000"/>
                </a:solidFill>
              </a:rPr>
              <a:t>24-Hour Time Audit Debrief</a:t>
            </a:r>
            <a:endParaRPr>
              <a:solidFill>
                <a:srgbClr val="000000"/>
              </a:solidFill>
            </a:endParaRPr>
          </a:p>
          <a:p>
            <a:pPr indent="0" lvl="0" marL="457200" rtl="0" algn="l">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Annotation Strategies</a:t>
            </a:r>
            <a:endParaRPr b="1">
              <a:solidFill>
                <a:srgbClr val="4B2A85"/>
              </a:solidFill>
            </a:endParaRPr>
          </a:p>
          <a:p>
            <a:pPr indent="0" lvl="0" marL="45720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Reading Review and Q&amp;A</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Hack Assembly Language</a:t>
            </a:r>
            <a:endParaRPr>
              <a:solidFill>
                <a:srgbClr val="000000"/>
              </a:solidFill>
            </a:endParaRPr>
          </a:p>
          <a:p>
            <a:pPr indent="0" lvl="0" marL="0" rtl="0" algn="l">
              <a:lnSpc>
                <a:spcPct val="100000"/>
              </a:lnSpc>
              <a:spcBef>
                <a:spcPts val="0"/>
              </a:spcBef>
              <a:spcAft>
                <a:spcPts val="0"/>
              </a:spcAft>
              <a:buSzPts val="1560"/>
              <a:buNone/>
            </a:pPr>
            <a:r>
              <a:t/>
            </a:r>
            <a:endParaRPr sz="2200">
              <a:solidFill>
                <a:srgbClr val="000000"/>
              </a:solidFill>
            </a:endParaRPr>
          </a:p>
          <a:p>
            <a:pPr indent="-243840" lvl="1" marL="800100" rtl="0" algn="l">
              <a:lnSpc>
                <a:spcPct val="100000"/>
              </a:lnSpc>
              <a:spcBef>
                <a:spcPts val="520"/>
              </a:spcBef>
              <a:spcAft>
                <a:spcPts val="0"/>
              </a:spcAft>
              <a:buSzPts val="1560"/>
              <a:buNone/>
            </a:pPr>
            <a:r>
              <a:t/>
            </a:r>
            <a:endParaRPr/>
          </a:p>
        </p:txBody>
      </p:sp>
      <p:sp>
        <p:nvSpPr>
          <p:cNvPr id="98" name="Google Shape;98;gd2f38fa7e4_0_15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74a0c26d6d_1_29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Annotating Your Texts</a:t>
            </a:r>
            <a:endParaRPr/>
          </a:p>
        </p:txBody>
      </p:sp>
      <p:sp>
        <p:nvSpPr>
          <p:cNvPr id="105" name="Google Shape;105;g74a0c26d6d_1_299"/>
          <p:cNvSpPr txBox="1"/>
          <p:nvPr>
            <p:ph idx="1" type="body"/>
          </p:nvPr>
        </p:nvSpPr>
        <p:spPr>
          <a:xfrm>
            <a:off x="357025" y="1362075"/>
            <a:ext cx="4114800" cy="1763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Char char="❖"/>
            </a:pPr>
            <a:r>
              <a:rPr b="1" lang="en-US" sz="2400"/>
              <a:t>WHAT</a:t>
            </a:r>
            <a:br>
              <a:rPr b="1" lang="en-US" sz="2400"/>
            </a:br>
            <a:r>
              <a:rPr lang="en-US" sz="1800"/>
              <a:t>Intentionality of interacting with a text to enhance the reader's understanding of, recall of, and reaction to the text</a:t>
            </a:r>
            <a:endParaRPr sz="1800">
              <a:solidFill>
                <a:srgbClr val="F1C232"/>
              </a:solidFill>
            </a:endParaRPr>
          </a:p>
        </p:txBody>
      </p:sp>
      <p:sp>
        <p:nvSpPr>
          <p:cNvPr id="106" name="Google Shape;106;g74a0c26d6d_1_29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07" name="Google Shape;107;g74a0c26d6d_1_299"/>
          <p:cNvPicPr preferRelativeResize="0"/>
          <p:nvPr/>
        </p:nvPicPr>
        <p:blipFill rotWithShape="1">
          <a:blip r:embed="rId3">
            <a:alphaModFix/>
          </a:blip>
          <a:srcRect b="0" l="0" r="0" t="0"/>
          <a:stretch/>
        </p:blipFill>
        <p:spPr>
          <a:xfrm>
            <a:off x="4648225" y="2608140"/>
            <a:ext cx="4114800" cy="2308860"/>
          </a:xfrm>
          <a:prstGeom prst="rect">
            <a:avLst/>
          </a:prstGeom>
          <a:noFill/>
          <a:ln>
            <a:noFill/>
          </a:ln>
        </p:spPr>
      </p:pic>
      <p:sp>
        <p:nvSpPr>
          <p:cNvPr id="108" name="Google Shape;108;g74a0c26d6d_1_299"/>
          <p:cNvSpPr/>
          <p:nvPr/>
        </p:nvSpPr>
        <p:spPr>
          <a:xfrm>
            <a:off x="4528875" y="900125"/>
            <a:ext cx="3965328" cy="2225610"/>
          </a:xfrm>
          <a:prstGeom prst="irregularSeal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WHY DO WE CARE?!</a:t>
            </a:r>
            <a:endParaRPr b="1" i="0" sz="20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74a0c26d6d_1_314"/>
          <p:cNvSpPr txBox="1"/>
          <p:nvPr/>
        </p:nvSpPr>
        <p:spPr>
          <a:xfrm>
            <a:off x="357025" y="3125775"/>
            <a:ext cx="3920700" cy="3322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560"/>
              </a:spcBef>
              <a:spcAft>
                <a:spcPts val="0"/>
              </a:spcAft>
              <a:buClr>
                <a:schemeClr val="hlink"/>
              </a:buClr>
              <a:buSzPts val="2400"/>
              <a:buFont typeface="Noto Sans Symbols"/>
              <a:buChar char="❖"/>
            </a:pPr>
            <a:r>
              <a:rPr b="1" i="0" lang="en-US" sz="2400" u="none" cap="none" strike="noStrike">
                <a:solidFill>
                  <a:schemeClr val="dk1"/>
                </a:solidFill>
                <a:latin typeface="Calibri"/>
                <a:ea typeface="Calibri"/>
                <a:cs typeface="Calibri"/>
                <a:sym typeface="Calibri"/>
              </a:rPr>
              <a:t>HOW</a:t>
            </a:r>
            <a:endParaRPr b="1" i="0" sz="24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rgbClr val="085631"/>
              </a:buClr>
              <a:buSzPts val="1800"/>
              <a:buFont typeface="Noto Sans Symbols"/>
              <a:buChar char="▪"/>
            </a:pPr>
            <a:r>
              <a:rPr b="0" i="0" lang="en-US" sz="1800" u="none" cap="none" strike="noStrike">
                <a:solidFill>
                  <a:srgbClr val="085631"/>
                </a:solidFill>
                <a:highlight>
                  <a:srgbClr val="FFFF00"/>
                </a:highlight>
                <a:latin typeface="Calibri"/>
                <a:ea typeface="Calibri"/>
                <a:cs typeface="Calibri"/>
                <a:sym typeface="Calibri"/>
              </a:rPr>
              <a:t>Highlighting</a:t>
            </a:r>
            <a:r>
              <a:rPr b="0" i="0" lang="en-US" sz="1800" u="none" cap="none" strike="noStrike">
                <a:solidFill>
                  <a:srgbClr val="085631"/>
                </a:solidFill>
                <a:latin typeface="Calibri"/>
                <a:ea typeface="Calibri"/>
                <a:cs typeface="Calibri"/>
                <a:sym typeface="Calibri"/>
              </a:rPr>
              <a:t>, </a:t>
            </a:r>
            <a:r>
              <a:rPr b="0" i="0" lang="en-US" sz="1800" u="sng" cap="none" strike="noStrike">
                <a:solidFill>
                  <a:srgbClr val="085631"/>
                </a:solidFill>
                <a:latin typeface="Calibri"/>
                <a:ea typeface="Calibri"/>
                <a:cs typeface="Calibri"/>
                <a:sym typeface="Calibri"/>
              </a:rPr>
              <a:t>underlining</a:t>
            </a:r>
            <a:r>
              <a:rPr b="0" i="0" lang="en-US" sz="1800" u="none" cap="none" strike="noStrike">
                <a:solidFill>
                  <a:srgbClr val="085631"/>
                </a:solidFill>
                <a:latin typeface="Calibri"/>
                <a:ea typeface="Calibri"/>
                <a:cs typeface="Calibri"/>
                <a:sym typeface="Calibri"/>
              </a:rPr>
              <a:t> or using [brackets] to note key points or ideas</a:t>
            </a:r>
            <a:endParaRPr b="0" i="0" sz="1800" u="none" cap="none" strike="noStrike">
              <a:solidFill>
                <a:srgbClr val="085631"/>
              </a:solidFill>
              <a:latin typeface="Calibri"/>
              <a:ea typeface="Calibri"/>
              <a:cs typeface="Calibri"/>
              <a:sym typeface="Calibri"/>
            </a:endParaRPr>
          </a:p>
          <a:p>
            <a:pPr indent="0" lvl="0" marL="914400" marR="0" rtl="0" algn="l">
              <a:lnSpc>
                <a:spcPct val="100000"/>
              </a:lnSpc>
              <a:spcBef>
                <a:spcPts val="48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5" name="Google Shape;115;g74a0c26d6d_1_31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Annotating Your Texts</a:t>
            </a:r>
            <a:endParaRPr/>
          </a:p>
        </p:txBody>
      </p:sp>
      <p:sp>
        <p:nvSpPr>
          <p:cNvPr id="116" name="Google Shape;116;g74a0c26d6d_1_314"/>
          <p:cNvSpPr txBox="1"/>
          <p:nvPr>
            <p:ph idx="1" type="body"/>
          </p:nvPr>
        </p:nvSpPr>
        <p:spPr>
          <a:xfrm>
            <a:off x="357025" y="1362075"/>
            <a:ext cx="4114800" cy="1763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Char char="❖"/>
            </a:pPr>
            <a:r>
              <a:rPr b="1" lang="en-US" sz="2400"/>
              <a:t>WHAT</a:t>
            </a:r>
            <a:br>
              <a:rPr b="1" lang="en-US" sz="2400"/>
            </a:br>
            <a:r>
              <a:rPr lang="en-US" sz="1800"/>
              <a:t>Intentionality of interacting with a text to enhance the reader's understanding of, recall of, and reaction to the text</a:t>
            </a:r>
            <a:endParaRPr sz="1800">
              <a:solidFill>
                <a:srgbClr val="F1C232"/>
              </a:solidFill>
            </a:endParaRPr>
          </a:p>
        </p:txBody>
      </p:sp>
      <p:sp>
        <p:nvSpPr>
          <p:cNvPr id="117" name="Google Shape;117;g74a0c26d6d_1_31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18" name="Google Shape;118;g74a0c26d6d_1_314"/>
          <p:cNvPicPr preferRelativeResize="0"/>
          <p:nvPr/>
        </p:nvPicPr>
        <p:blipFill rotWithShape="1">
          <a:blip r:embed="rId3">
            <a:alphaModFix/>
          </a:blip>
          <a:srcRect b="0" l="0" r="0" t="0"/>
          <a:stretch/>
        </p:blipFill>
        <p:spPr>
          <a:xfrm>
            <a:off x="4648225" y="2608140"/>
            <a:ext cx="4114800" cy="2308860"/>
          </a:xfrm>
          <a:prstGeom prst="rect">
            <a:avLst/>
          </a:prstGeom>
          <a:noFill/>
          <a:ln>
            <a:noFill/>
          </a:ln>
        </p:spPr>
      </p:pic>
      <p:sp>
        <p:nvSpPr>
          <p:cNvPr id="119" name="Google Shape;119;g74a0c26d6d_1_314"/>
          <p:cNvSpPr/>
          <p:nvPr/>
        </p:nvSpPr>
        <p:spPr>
          <a:xfrm>
            <a:off x="4528875" y="900125"/>
            <a:ext cx="3965328" cy="2225610"/>
          </a:xfrm>
          <a:prstGeom prst="irregularSeal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WHY DO WE CARE?!</a:t>
            </a:r>
            <a:endParaRPr b="1" i="0" sz="20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2018-03-28T08:00:24Z</dcterms:created>
  <dc:creator>Aaron Johnston</dc:creator>
</cp:coreProperties>
</file>