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Lst>
  <p:sldSz cy="6858000" cx="9144000"/>
  <p:notesSz cx="9601200" cy="7315200"/>
  <p:embeddedFontLst>
    <p:embeddedFont>
      <p:font typeface="Arial Narrow"/>
      <p:regular r:id="rId38"/>
      <p:bold r:id="rId39"/>
      <p:italic r:id="rId40"/>
      <p:boldItalic r:id="rId4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42" roundtripDataSignature="AMtx7mjExUMkv3J4z3afFkuwb48UbMuDc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16EBE1F-2F15-43D7-A9A4-31195A95264E}">
  <a:tblStyle styleId="{C16EBE1F-2F15-43D7-A9A4-31195A95264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font" Target="fonts/ArialNarrow-italic.fntdata"/><Relationship Id="rId20" Type="http://schemas.openxmlformats.org/officeDocument/2006/relationships/slide" Target="slides/slide15.xml"/><Relationship Id="rId42" Type="http://customschemas.google.com/relationships/presentationmetadata" Target="metadata"/><Relationship Id="rId41" Type="http://schemas.openxmlformats.org/officeDocument/2006/relationships/font" Target="fonts/ArialNarrow-boldItalic.fntdata"/><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font" Target="fonts/ArialNarrow-bold.fntdata"/><Relationship Id="rId16" Type="http://schemas.openxmlformats.org/officeDocument/2006/relationships/slide" Target="slides/slide11.xml"/><Relationship Id="rId38" Type="http://schemas.openxmlformats.org/officeDocument/2006/relationships/font" Target="fonts/ArialNarrow-regular.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2"/>
            <a:ext cx="4160520" cy="367030"/>
          </a:xfrm>
          <a:prstGeom prst="rect">
            <a:avLst/>
          </a:prstGeom>
          <a:noFill/>
          <a:ln>
            <a:noFill/>
          </a:ln>
        </p:spPr>
        <p:txBody>
          <a:bodyPr anchorCtr="0" anchor="t"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438458" y="2"/>
            <a:ext cx="4160520" cy="367030"/>
          </a:xfrm>
          <a:prstGeom prst="rect">
            <a:avLst/>
          </a:prstGeom>
          <a:noFill/>
          <a:ln>
            <a:noFill/>
          </a:ln>
        </p:spPr>
        <p:txBody>
          <a:bodyPr anchorCtr="0" anchor="t" bIns="48325" lIns="96650" spcFirstLastPara="1" rIns="96650" wrap="square" tIns="4832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948171"/>
            <a:ext cx="4160520" cy="367029"/>
          </a:xfrm>
          <a:prstGeom prst="rect">
            <a:avLst/>
          </a:prstGeom>
          <a:noFill/>
          <a:ln>
            <a:noFill/>
          </a:ln>
        </p:spPr>
        <p:txBody>
          <a:bodyPr anchorCtr="0" anchor="b"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438458" y="6948171"/>
            <a:ext cx="4160520" cy="367029"/>
          </a:xfrm>
          <a:prstGeom prst="rect">
            <a:avLst/>
          </a:prstGeom>
          <a:noFill/>
          <a:ln>
            <a:noFill/>
          </a:ln>
        </p:spPr>
        <p:txBody>
          <a:bodyPr anchorCtr="0" anchor="b" bIns="48325" lIns="96650" spcFirstLastPara="1" rIns="96650" wrap="square" tIns="483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52" name="Google Shape;52;p1:notes"/>
          <p:cNvSpPr/>
          <p:nvPr>
            <p:ph idx="2"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cc7cc75ddd_0_1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cc7cc75ddd_0_15: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24" name="Google Shape;124;gcc7cc75ddd_0_15: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cc7cc75ddd_0_2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cc7cc75ddd_0_24: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34" name="Google Shape;134;gcc7cc75ddd_0_24: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cc7cc75ddd_0_318: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42" name="Google Shape;142;gcc7cc75ddd_0_31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cc7cc75ddd_0_18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gcc7cc75ddd_0_181: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rPr lang="en-US"/>
              <a:t>sometimes write back to memory</a:t>
            </a:r>
            <a:endParaRPr/>
          </a:p>
          <a:p>
            <a:pPr indent="0" lvl="0" marL="0" rtl="0" algn="l">
              <a:lnSpc>
                <a:spcPct val="100000"/>
              </a:lnSpc>
              <a:spcBef>
                <a:spcPts val="0"/>
              </a:spcBef>
              <a:spcAft>
                <a:spcPts val="0"/>
              </a:spcAft>
              <a:buSzPts val="1400"/>
              <a:buNone/>
            </a:pPr>
            <a:r>
              <a:rPr lang="en-US"/>
              <a:t>CPU fetch data/code from memory, </a:t>
            </a:r>
            <a:r>
              <a:rPr b="1" lang="en-US"/>
              <a:t>can</a:t>
            </a:r>
            <a:r>
              <a:rPr lang="en-US"/>
              <a:t> write it back</a:t>
            </a:r>
            <a:endParaRPr/>
          </a:p>
        </p:txBody>
      </p:sp>
      <p:sp>
        <p:nvSpPr>
          <p:cNvPr id="150" name="Google Shape;150;gcc7cc75ddd_0_181: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cc7cc75ddd_0_8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cc7cc75ddd_0_80: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59" name="Google Shape;159;gcc7cc75ddd_0_80: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cc7cc75ddd_0_8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cc7cc75ddd_0_87: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67" name="Google Shape;167;gcc7cc75ddd_0_87: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cc7cc75ddd_0_14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cc7cc75ddd_0_142: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75" name="Google Shape;175;gcc7cc75ddd_0_142: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cc7cc75ddd_0_101: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rPr lang="en-US"/>
              <a:t>AARON</a:t>
            </a:r>
            <a:endParaRPr/>
          </a:p>
        </p:txBody>
      </p:sp>
      <p:sp>
        <p:nvSpPr>
          <p:cNvPr id="184" name="Google Shape;184;gcc7cc75ddd_0_10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cc7cc75ddd_0_9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cc7cc75ddd_0_94: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91" name="Google Shape;191;gcc7cc75ddd_0_94: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cc7cc75ddd_0_324: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99" name="Google Shape;199;gcc7cc75ddd_0_32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b660f2df5b_0_19: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58" name="Google Shape;58;gb660f2df5b_0_1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cc7cc75ddd_0_15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cc7cc75ddd_0_153: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rPr lang="en-US"/>
              <a:t>each element of an array is a 16 bit register</a:t>
            </a:r>
            <a:endParaRPr/>
          </a:p>
          <a:p>
            <a:pPr indent="0" lvl="0" marL="0" rtl="0" algn="l">
              <a:spcBef>
                <a:spcPts val="0"/>
              </a:spcBef>
              <a:spcAft>
                <a:spcPts val="0"/>
              </a:spcAft>
              <a:buNone/>
            </a:pPr>
            <a:r>
              <a:rPr lang="en-US"/>
              <a:t>computer is byte</a:t>
            </a:r>
            <a:endParaRPr/>
          </a:p>
        </p:txBody>
      </p:sp>
      <p:sp>
        <p:nvSpPr>
          <p:cNvPr id="207" name="Google Shape;207;gcc7cc75ddd_0_153: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cc7cc75ddd_0_16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cc7cc75ddd_0_160: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rPr lang="en-US"/>
              <a:t>64 bit address for array (2^64)</a:t>
            </a:r>
            <a:endParaRPr/>
          </a:p>
          <a:p>
            <a:pPr indent="0" lvl="0" marL="0" rtl="0" algn="l">
              <a:spcBef>
                <a:spcPts val="0"/>
              </a:spcBef>
              <a:spcAft>
                <a:spcPts val="0"/>
              </a:spcAft>
              <a:buNone/>
            </a:pPr>
            <a:r>
              <a:rPr lang="en-US"/>
              <a:t>16 bit for Nand2tetris</a:t>
            </a:r>
            <a:endParaRPr/>
          </a:p>
        </p:txBody>
      </p:sp>
      <p:sp>
        <p:nvSpPr>
          <p:cNvPr id="215" name="Google Shape;215;gcc7cc75ddd_0_160: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cc7cc75ddd_0_33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22" name="Google Shape;222;gcc7cc75ddd_0_33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cc7cc75ddd_0_16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29" name="Google Shape;229;gcc7cc75ddd_0_167: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rPr lang="en-US"/>
              <a:t>key: share a load signal. not 16 bits duplicated, just one load, not 16 loads. Grouping element.</a:t>
            </a:r>
            <a:endParaRPr/>
          </a:p>
        </p:txBody>
      </p:sp>
      <p:sp>
        <p:nvSpPr>
          <p:cNvPr id="230" name="Google Shape;230;gcc7cc75ddd_0_167: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cc7cc75ddd_0_24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cc7cc75ddd_0_249: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38" name="Google Shape;238;gcc7cc75ddd_0_249: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cc7cc75ddd_0_17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46" name="Google Shape;246;gcc7cc75ddd_0_174: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47" name="Google Shape;247;gcc7cc75ddd_0_174: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cc7cc75ddd_0_25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cc7cc75ddd_0_257: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56" name="Google Shape;256;gcc7cc75ddd_0_257: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gcc7cc75ddd_0_336: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63" name="Google Shape;263;gcc7cc75ddd_0_33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b7907bf75b_0_9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0" name="Google Shape;270;gb7907bf75b_0_98: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71" name="Google Shape;271;gb7907bf75b_0_98: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cc7cc75ddd_0_27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9" name="Google Shape;279;gcc7cc75ddd_0_27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rPr lang="en-US"/>
              <a:t>instruction and memory chips are separate (not on actual computer)</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Clr>
                <a:schemeClr val="dk1"/>
              </a:buClr>
              <a:buSzPts val="1100"/>
              <a:buFont typeface="Arial"/>
              <a:buNone/>
            </a:pPr>
            <a:r>
              <a:rPr lang="en-US"/>
              <a:t>in: 16-bit address to load if load is selected</a:t>
            </a:r>
            <a:endParaRPr/>
          </a:p>
          <a:p>
            <a:pPr indent="0" lvl="0" marL="0" rtl="0" algn="l">
              <a:lnSpc>
                <a:spcPct val="100000"/>
              </a:lnSpc>
              <a:spcBef>
                <a:spcPts val="0"/>
              </a:spcBef>
              <a:spcAft>
                <a:spcPts val="0"/>
              </a:spcAft>
              <a:buClr>
                <a:schemeClr val="dk1"/>
              </a:buClr>
              <a:buSzPts val="1100"/>
              <a:buFont typeface="Arial"/>
              <a:buNone/>
            </a:pPr>
            <a:r>
              <a:rPr lang="en-US"/>
              <a:t>load: if 1, use in as the current address for the next cycle </a:t>
            </a:r>
            <a:endParaRPr/>
          </a:p>
          <a:p>
            <a:pPr indent="0" lvl="0" marL="0" rtl="0" algn="l">
              <a:lnSpc>
                <a:spcPct val="100000"/>
              </a:lnSpc>
              <a:spcBef>
                <a:spcPts val="0"/>
              </a:spcBef>
              <a:spcAft>
                <a:spcPts val="0"/>
              </a:spcAft>
              <a:buClr>
                <a:schemeClr val="dk1"/>
              </a:buClr>
              <a:buSzPts val="1100"/>
              <a:buFont typeface="Arial"/>
              <a:buNone/>
            </a:pPr>
            <a:r>
              <a:rPr lang="en-US"/>
              <a:t>inc: if 1, add 1 to the current address for the next cycle</a:t>
            </a:r>
            <a:endParaRPr/>
          </a:p>
          <a:p>
            <a:pPr indent="0" lvl="0" marL="0" rtl="0" algn="l">
              <a:lnSpc>
                <a:spcPct val="100000"/>
              </a:lnSpc>
              <a:spcBef>
                <a:spcPts val="0"/>
              </a:spcBef>
              <a:spcAft>
                <a:spcPts val="0"/>
              </a:spcAft>
              <a:buClr>
                <a:schemeClr val="dk1"/>
              </a:buClr>
              <a:buSzPts val="1100"/>
              <a:buFont typeface="Arial"/>
              <a:buNone/>
            </a:pPr>
            <a:r>
              <a:rPr lang="en-US"/>
              <a:t>reset: if 1, set the current address to 0 for the next cycle</a:t>
            </a:r>
            <a:endParaRPr/>
          </a:p>
          <a:p>
            <a:pPr indent="0" lvl="0" marL="0" rtl="0" algn="l">
              <a:lnSpc>
                <a:spcPct val="100000"/>
              </a:lnSpc>
              <a:spcBef>
                <a:spcPts val="0"/>
              </a:spcBef>
              <a:spcAft>
                <a:spcPts val="0"/>
              </a:spcAft>
              <a:buSzPts val="1400"/>
              <a:buNone/>
            </a:pPr>
            <a:r>
              <a:rPr lang="en-US"/>
              <a:t>out: address of instruction to execute next</a:t>
            </a:r>
            <a:endParaRPr/>
          </a:p>
        </p:txBody>
      </p:sp>
      <p:sp>
        <p:nvSpPr>
          <p:cNvPr id="280" name="Google Shape;280;gcc7cc75ddd_0_272: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cc7cc75ddd_0_31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65" name="Google Shape;65;gcc7cc75ddd_0_31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gcc7cc75ddd_0_34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88" name="Google Shape;288;gcc7cc75ddd_0_34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cc7cc75ddd_0_29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5" name="Google Shape;295;gcc7cc75ddd_0_299: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rPr lang="en-US"/>
              <a:t>complicated logic</a:t>
            </a:r>
            <a:endParaRPr/>
          </a:p>
        </p:txBody>
      </p:sp>
      <p:sp>
        <p:nvSpPr>
          <p:cNvPr id="296" name="Google Shape;296;gcc7cc75ddd_0_299: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gcc7cc75ddd_0_35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303" name="Google Shape;303;gcc7cc75ddd_0_351: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304" name="Google Shape;304;gcc7cc75ddd_0_351: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b660f2df5b_0_3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 name="Google Shape;72;gb660f2df5b_0_31: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73" name="Google Shape;73;gb660f2df5b_0_31: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cc7cc75ddd_0_306: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80" name="Google Shape;80;gcc7cc75ddd_0_30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d23f5fb6d2_0_5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gd23f5fb6d2_0_5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88" name="Google Shape;88;gd23f5fb6d2_0_50: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d23f5fb6d2_0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 name="Google Shape;96;gd23f5fb6d2_0_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marR="0" rtl="0" algn="l">
              <a:lnSpc>
                <a:spcPct val="100000"/>
              </a:lnSpc>
              <a:spcBef>
                <a:spcPts val="0"/>
              </a:spcBef>
              <a:spcAft>
                <a:spcPts val="0"/>
              </a:spcAft>
              <a:buClr>
                <a:srgbClr val="000000"/>
              </a:buClr>
              <a:buSzPts val="1400"/>
              <a:buFont typeface="Arial"/>
              <a:buNone/>
            </a:pPr>
            <a:r>
              <a:rPr lang="en-US"/>
              <a:t>ANALOGY: Car manufacturing</a:t>
            </a:r>
            <a:endParaRPr/>
          </a:p>
          <a:p>
            <a:pPr indent="0" lvl="0" marL="0" rtl="0" algn="l">
              <a:lnSpc>
                <a:spcPct val="100000"/>
              </a:lnSpc>
              <a:spcBef>
                <a:spcPts val="0"/>
              </a:spcBef>
              <a:spcAft>
                <a:spcPts val="0"/>
              </a:spcAft>
              <a:buSzPts val="1400"/>
              <a:buNone/>
            </a:pPr>
            <a:r>
              <a:t/>
            </a:r>
            <a:endParaRPr/>
          </a:p>
        </p:txBody>
      </p:sp>
      <p:sp>
        <p:nvSpPr>
          <p:cNvPr id="97" name="Google Shape;97;gd23f5fb6d2_0_0: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cc7cc75ddd_0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cc7cc75ddd_0_0: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rPr lang="en-US"/>
              <a:t>Sequential logic and DFF review</a:t>
            </a:r>
            <a:endParaRPr/>
          </a:p>
          <a:p>
            <a:pPr indent="0" lvl="0" marL="0" rtl="0" algn="l">
              <a:spcBef>
                <a:spcPts val="0"/>
              </a:spcBef>
              <a:spcAft>
                <a:spcPts val="0"/>
              </a:spcAft>
              <a:buNone/>
            </a:pPr>
            <a:r>
              <a:rPr lang="en-US"/>
              <a:t>DFF - reusing output bc of state, gives the inputs time to “sync”, do anything, once it stablilizes then we can read the stable value</a:t>
            </a:r>
            <a:endParaRPr/>
          </a:p>
        </p:txBody>
      </p:sp>
      <p:sp>
        <p:nvSpPr>
          <p:cNvPr id="107" name="Google Shape;107;gcc7cc75ddd_0_0: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cc7cc75ddd_0_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cc7cc75ddd_0_7: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15" name="Google Shape;115;gcc7cc75ddd_0_7: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80"/>
          <p:cNvSpPr/>
          <p:nvPr/>
        </p:nvSpPr>
        <p:spPr>
          <a:xfrm>
            <a:off x="0" y="0"/>
            <a:ext cx="9144000" cy="4988560"/>
          </a:xfrm>
          <a:prstGeom prst="rect">
            <a:avLst/>
          </a:prstGeom>
          <a:blipFill rotWithShape="1">
            <a:blip r:embed="rId2">
              <a:alphaModFix/>
            </a:blip>
            <a:tile algn="tl" flip="none" tx="0" sx="80000" ty="0" sy="80000"/>
          </a:blip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Calibri"/>
              <a:buNone/>
            </a:pPr>
            <a:r>
              <a:t/>
            </a:r>
            <a:endParaRPr b="0" i="0" sz="2000" u="none" cap="none" strike="noStrike">
              <a:solidFill>
                <a:srgbClr val="C00000"/>
              </a:solidFill>
              <a:latin typeface="Calibri"/>
              <a:ea typeface="Calibri"/>
              <a:cs typeface="Calibri"/>
              <a:sym typeface="Calibri"/>
            </a:endParaRPr>
          </a:p>
        </p:txBody>
      </p:sp>
      <p:sp>
        <p:nvSpPr>
          <p:cNvPr id="19" name="Google Shape;19;p80"/>
          <p:cNvSpPr txBox="1"/>
          <p:nvPr>
            <p:ph type="ctrTitle"/>
          </p:nvPr>
        </p:nvSpPr>
        <p:spPr>
          <a:xfrm>
            <a:off x="685800" y="2043587"/>
            <a:ext cx="7772400" cy="1467257"/>
          </a:xfrm>
          <a:prstGeom prst="rect">
            <a:avLst/>
          </a:prstGeom>
          <a:noFill/>
          <a:ln>
            <a:noFill/>
          </a:ln>
        </p:spPr>
        <p:txBody>
          <a:bodyPr anchorCtr="0" anchor="t" bIns="45700" lIns="91425" spcFirstLastPara="1" rIns="91425" wrap="square" tIns="45700">
            <a:noAutofit/>
          </a:bodyPr>
          <a:lstStyle>
            <a:lvl1pPr lvl="0" algn="l">
              <a:lnSpc>
                <a:spcPct val="80000"/>
              </a:lnSpc>
              <a:spcBef>
                <a:spcPts val="0"/>
              </a:spcBef>
              <a:spcAft>
                <a:spcPts val="0"/>
              </a:spcAft>
              <a:buSzPts val="1400"/>
              <a:buNone/>
              <a:defRPr sz="600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80"/>
          <p:cNvSpPr txBox="1"/>
          <p:nvPr>
            <p:ph idx="1" type="subTitle"/>
          </p:nvPr>
        </p:nvSpPr>
        <p:spPr>
          <a:xfrm>
            <a:off x="685800" y="5374529"/>
            <a:ext cx="7772400" cy="593883"/>
          </a:xfrm>
          <a:prstGeom prst="rect">
            <a:avLst/>
          </a:prstGeom>
          <a:noFill/>
          <a:ln>
            <a:noFill/>
          </a:ln>
        </p:spPr>
        <p:txBody>
          <a:bodyPr anchorCtr="0" anchor="t" bIns="45700" lIns="91425" spcFirstLastPara="1" rIns="91425" wrap="square" tIns="45700">
            <a:noAutofit/>
          </a:bodyPr>
          <a:lstStyle>
            <a:lvl1pPr lvl="0" algn="l">
              <a:lnSpc>
                <a:spcPct val="100000"/>
              </a:lnSpc>
              <a:spcBef>
                <a:spcPts val="640"/>
              </a:spcBef>
              <a:spcAft>
                <a:spcPts val="0"/>
              </a:spcAft>
              <a:buSzPts val="1920"/>
              <a:buNone/>
              <a:defRPr b="0" sz="320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p:txBody>
      </p:sp>
      <p:sp>
        <p:nvSpPr>
          <p:cNvPr id="21" name="Google Shape;21;p80"/>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pic>
        <p:nvPicPr>
          <p:cNvPr id="22" name="Google Shape;22;p80"/>
          <p:cNvPicPr preferRelativeResize="0"/>
          <p:nvPr/>
        </p:nvPicPr>
        <p:blipFill rotWithShape="1">
          <a:blip r:embed="rId3">
            <a:alphaModFix/>
          </a:blip>
          <a:srcRect b="0" l="0" r="0" t="0"/>
          <a:stretch/>
        </p:blipFill>
        <p:spPr>
          <a:xfrm>
            <a:off x="152400" y="6590918"/>
            <a:ext cx="2150721" cy="169037"/>
          </a:xfrm>
          <a:prstGeom prst="rect">
            <a:avLst/>
          </a:prstGeom>
          <a:noFill/>
          <a:ln>
            <a:noFill/>
          </a:ln>
        </p:spPr>
      </p:pic>
      <p:sp>
        <p:nvSpPr>
          <p:cNvPr id="23" name="Google Shape;23;p80"/>
          <p:cNvSpPr txBox="1"/>
          <p:nvPr/>
        </p:nvSpPr>
        <p:spPr>
          <a:xfrm>
            <a:off x="685800" y="1330960"/>
            <a:ext cx="7772400" cy="5775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4B2A85"/>
              </a:buClr>
              <a:buSzPts val="1920"/>
              <a:buFont typeface="Noto Sans Symbols"/>
              <a:buNone/>
            </a:pPr>
            <a:r>
              <a:rPr b="0" i="0" lang="en-US" sz="3200" u="none" cap="none" strike="noStrike">
                <a:solidFill>
                  <a:schemeClr val="lt1"/>
                </a:solidFill>
                <a:latin typeface="Calibri"/>
                <a:ea typeface="Calibri"/>
                <a:cs typeface="Calibri"/>
                <a:sym typeface="Calibri"/>
              </a:rPr>
              <a:t>CSE 390 B </a:t>
            </a:r>
            <a:r>
              <a:rPr lang="en-US" sz="3200">
                <a:solidFill>
                  <a:schemeClr val="lt1"/>
                </a:solidFill>
                <a:latin typeface="Calibri"/>
                <a:ea typeface="Calibri"/>
                <a:cs typeface="Calibri"/>
                <a:sym typeface="Calibri"/>
              </a:rPr>
              <a:t>Spring</a:t>
            </a:r>
            <a:r>
              <a:rPr b="0" i="0" lang="en-US" sz="3200" u="none" cap="none" strike="noStrike">
                <a:solidFill>
                  <a:schemeClr val="lt1"/>
                </a:solidFill>
                <a:latin typeface="Calibri"/>
                <a:ea typeface="Calibri"/>
                <a:cs typeface="Calibri"/>
                <a:sym typeface="Calibri"/>
              </a:rPr>
              <a:t> 2021</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81"/>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81"/>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7" name="Google Shape;27;p81"/>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llEverywhere">
  <p:cSld name="PollEverywhere">
    <p:spTree>
      <p:nvGrpSpPr>
        <p:cNvPr id="28" name="Shape 28"/>
        <p:cNvGrpSpPr/>
        <p:nvPr/>
      </p:nvGrpSpPr>
      <p:grpSpPr>
        <a:xfrm>
          <a:off x="0" y="0"/>
          <a:ext cx="0" cy="0"/>
          <a:chOff x="0" y="0"/>
          <a:chExt cx="0" cy="0"/>
        </a:xfrm>
      </p:grpSpPr>
      <p:sp>
        <p:nvSpPr>
          <p:cNvPr id="29" name="Google Shape;29;p86"/>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86"/>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31" name="Google Shape;31;p86"/>
          <p:cNvSpPr/>
          <p:nvPr/>
        </p:nvSpPr>
        <p:spPr>
          <a:xfrm>
            <a:off x="0" y="206019"/>
            <a:ext cx="9144000" cy="1063981"/>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32" name="Google Shape;32;p86"/>
          <p:cNvSpPr/>
          <p:nvPr/>
        </p:nvSpPr>
        <p:spPr>
          <a:xfrm>
            <a:off x="6072845" y="540630"/>
            <a:ext cx="2829602" cy="479667"/>
          </a:xfrm>
          <a:prstGeom prst="roundRect">
            <a:avLst>
              <a:gd fmla="val 16667" name="adj"/>
            </a:avLst>
          </a:prstGeom>
          <a:solidFill>
            <a:srgbClr val="714EA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000"/>
              <a:buFont typeface="Calibri"/>
              <a:buNone/>
            </a:pPr>
            <a:r>
              <a:rPr b="1" i="0" lang="en-US" sz="2000" u="none" cap="none" strike="noStrike">
                <a:solidFill>
                  <a:schemeClr val="lt1"/>
                </a:solidFill>
                <a:latin typeface="Calibri"/>
                <a:ea typeface="Calibri"/>
                <a:cs typeface="Calibri"/>
                <a:sym typeface="Calibri"/>
              </a:rPr>
              <a:t>pollev.com/cse390b</a:t>
            </a:r>
            <a:endParaRPr b="0" i="0" sz="1400" u="none" cap="none" strike="noStrike">
              <a:solidFill>
                <a:srgbClr val="000000"/>
              </a:solidFill>
              <a:latin typeface="Arial"/>
              <a:ea typeface="Arial"/>
              <a:cs typeface="Arial"/>
              <a:sym typeface="Arial"/>
            </a:endParaRPr>
          </a:p>
        </p:txBody>
      </p:sp>
      <p:sp>
        <p:nvSpPr>
          <p:cNvPr id="33" name="Google Shape;33;p86"/>
          <p:cNvSpPr txBox="1"/>
          <p:nvPr>
            <p:ph idx="1" type="body"/>
          </p:nvPr>
        </p:nvSpPr>
        <p:spPr>
          <a:xfrm>
            <a:off x="396875" y="1543855"/>
            <a:ext cx="8366125" cy="479027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34" name="Google Shape;34;p86"/>
          <p:cNvPicPr preferRelativeResize="0"/>
          <p:nvPr/>
        </p:nvPicPr>
        <p:blipFill rotWithShape="1">
          <a:blip r:embed="rId2">
            <a:alphaModFix/>
          </a:blip>
          <a:srcRect b="0" l="0" r="0" t="0"/>
          <a:stretch/>
        </p:blipFill>
        <p:spPr>
          <a:xfrm>
            <a:off x="266650" y="337100"/>
            <a:ext cx="3816475" cy="88672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2 Content">
  <p:cSld name="Title and 2 Content">
    <p:spTree>
      <p:nvGrpSpPr>
        <p:cNvPr id="35" name="Shape 35"/>
        <p:cNvGrpSpPr/>
        <p:nvPr/>
      </p:nvGrpSpPr>
      <p:grpSpPr>
        <a:xfrm>
          <a:off x="0" y="0"/>
          <a:ext cx="0" cy="0"/>
          <a:chOff x="0" y="0"/>
          <a:chExt cx="0" cy="0"/>
        </a:xfrm>
      </p:grpSpPr>
      <p:sp>
        <p:nvSpPr>
          <p:cNvPr id="36" name="Google Shape;36;p83"/>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83"/>
          <p:cNvSpPr txBox="1"/>
          <p:nvPr>
            <p:ph idx="1" type="body"/>
          </p:nvPr>
        </p:nvSpPr>
        <p:spPr>
          <a:xfrm>
            <a:off x="357018"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8" name="Google Shape;38;p83"/>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39" name="Google Shape;39;p83"/>
          <p:cNvSpPr txBox="1"/>
          <p:nvPr>
            <p:ph idx="2" type="body"/>
          </p:nvPr>
        </p:nvSpPr>
        <p:spPr>
          <a:xfrm>
            <a:off x="4648200"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40" name="Shape 40"/>
        <p:cNvGrpSpPr/>
        <p:nvPr/>
      </p:nvGrpSpPr>
      <p:grpSpPr>
        <a:xfrm>
          <a:off x="0" y="0"/>
          <a:ext cx="0" cy="0"/>
          <a:chOff x="0" y="0"/>
          <a:chExt cx="0" cy="0"/>
        </a:xfrm>
      </p:grpSpPr>
      <p:sp>
        <p:nvSpPr>
          <p:cNvPr id="41" name="Google Shape;41;p82"/>
          <p:cNvSpPr txBox="1"/>
          <p:nvPr>
            <p:ph type="title"/>
          </p:nvPr>
        </p:nvSpPr>
        <p:spPr>
          <a:xfrm>
            <a:off x="377540" y="423282"/>
            <a:ext cx="8388900" cy="762000"/>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3600"/>
              <a:buFont typeface="Calibri"/>
              <a:buNone/>
              <a:defRPr i="0">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82"/>
          <p:cNvSpPr txBox="1"/>
          <p:nvPr>
            <p:ph idx="1" type="body"/>
          </p:nvPr>
        </p:nvSpPr>
        <p:spPr>
          <a:xfrm>
            <a:off x="457200" y="1577340"/>
            <a:ext cx="3977640" cy="400110"/>
          </a:xfrm>
          <a:prstGeom prst="rect">
            <a:avLst/>
          </a:prstGeom>
          <a:noFill/>
          <a:ln>
            <a:noFill/>
          </a:ln>
        </p:spPr>
        <p:txBody>
          <a:bodyPr anchorCtr="0" anchor="t" bIns="0" lIns="0" spcFirstLastPara="1" rIns="0" wrap="square" tIns="0">
            <a:sp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3" name="Google Shape;43;p82"/>
          <p:cNvSpPr txBox="1"/>
          <p:nvPr>
            <p:ph idx="2" type="body"/>
          </p:nvPr>
        </p:nvSpPr>
        <p:spPr>
          <a:xfrm>
            <a:off x="4709160" y="1577340"/>
            <a:ext cx="3977640" cy="400110"/>
          </a:xfrm>
          <a:prstGeom prst="rect">
            <a:avLst/>
          </a:prstGeom>
          <a:noFill/>
          <a:ln>
            <a:noFill/>
          </a:ln>
        </p:spPr>
        <p:txBody>
          <a:bodyPr anchorCtr="0" anchor="t" bIns="0" lIns="0" spcFirstLastPara="1" rIns="0" wrap="square" tIns="0">
            <a:sp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4" name="Google Shape;44;p82"/>
          <p:cNvSpPr txBox="1"/>
          <p:nvPr>
            <p:ph idx="12" type="sldNum"/>
          </p:nvPr>
        </p:nvSpPr>
        <p:spPr>
          <a:xfrm>
            <a:off x="8534400" y="6492875"/>
            <a:ext cx="609600" cy="365125"/>
          </a:xfrm>
          <a:prstGeom prst="rect">
            <a:avLst/>
          </a:prstGeom>
          <a:noFill/>
          <a:ln>
            <a:noFill/>
          </a:ln>
        </p:spPr>
        <p:txBody>
          <a:bodyPr anchorCtr="0" anchor="ctr" bIns="0" lIns="0" spcFirstLastPara="1" rIns="0" wrap="square" tIns="0">
            <a:noAutofit/>
          </a:bodyPr>
          <a:lstStyle>
            <a:lvl1pPr indent="0" lvl="0"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1pPr>
            <a:lvl2pPr indent="0" lvl="1"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2pPr>
            <a:lvl3pPr indent="0" lvl="2"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3pPr>
            <a:lvl4pPr indent="0" lvl="3"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4pPr>
            <a:lvl5pPr indent="0" lvl="4"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5pPr>
            <a:lvl6pPr indent="0" lvl="5"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6pPr>
            <a:lvl7pPr indent="0" lvl="6"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7pPr>
            <a:lvl8pPr indent="0" lvl="7"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8pPr>
            <a:lvl9pPr indent="0" lvl="8"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9pPr>
          </a:lstStyle>
          <a:p>
            <a:pPr indent="0" lvl="0" marL="9525" rtl="0" algn="ctr">
              <a:spcBef>
                <a:spcPts val="0"/>
              </a:spcBef>
              <a:spcAft>
                <a:spcPts val="0"/>
              </a:spcAft>
              <a:buNone/>
            </a:pPr>
            <a:r>
              <a:rPr lang="en-US"/>
              <a:t>Slide </a:t>
            </a: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4"/>
          <p:cNvSpPr txBox="1"/>
          <p:nvPr>
            <p:ph type="title"/>
          </p:nvPr>
        </p:nvSpPr>
        <p:spPr>
          <a:xfrm>
            <a:off x="357762" y="438912"/>
            <a:ext cx="8405238"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4"/>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85"/>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79"/>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2pPr>
            <a:lvl3pPr lvl="2"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3pPr>
            <a:lvl4pPr lvl="3"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4pPr>
            <a:lvl5pPr lvl="4"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5pPr>
            <a:lvl6pPr lvl="5"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6pPr>
            <a:lvl7pPr lvl="6"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7pPr>
            <a:lvl8pPr lvl="7"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8pPr>
            <a:lvl9pPr lvl="8"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9pPr>
          </a:lstStyle>
          <a:p/>
        </p:txBody>
      </p:sp>
      <p:sp>
        <p:nvSpPr>
          <p:cNvPr id="11" name="Google Shape;11;p79"/>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marR="0" rtl="0" algn="l">
              <a:lnSpc>
                <a:spcPct val="100000"/>
              </a:lnSpc>
              <a:spcBef>
                <a:spcPts val="520"/>
              </a:spcBef>
              <a:spcAft>
                <a:spcPts val="0"/>
              </a:spcAft>
              <a:buClr>
                <a:srgbClr val="4B2A85"/>
              </a:buClr>
              <a:buSzPts val="1560"/>
              <a:buFont typeface="Noto Sans Symbols"/>
              <a:buChar char="❖"/>
              <a:defRPr b="1" i="0" sz="2600" u="none" cap="none" strike="noStrike">
                <a:solidFill>
                  <a:schemeClr val="dk1"/>
                </a:solidFill>
                <a:latin typeface="Calibri"/>
                <a:ea typeface="Calibri"/>
                <a:cs typeface="Calibri"/>
                <a:sym typeface="Calibri"/>
              </a:defRPr>
            </a:lvl1pPr>
            <a:lvl2pPr indent="-382269" lvl="1" marL="914400" marR="0" rtl="0" algn="l">
              <a:lnSpc>
                <a:spcPct val="100000"/>
              </a:lnSpc>
              <a:spcBef>
                <a:spcPts val="440"/>
              </a:spcBef>
              <a:spcAft>
                <a:spcPts val="0"/>
              </a:spcAft>
              <a:buClr>
                <a:srgbClr val="4B2A85"/>
              </a:buClr>
              <a:buSzPts val="2420"/>
              <a:buFont typeface="Noto Sans Symbols"/>
              <a:buChar char="▪"/>
              <a:defRPr b="0" i="0" sz="2200" u="none" cap="none" strike="noStrike">
                <a:solidFill>
                  <a:schemeClr val="dk1"/>
                </a:solidFill>
                <a:latin typeface="Calibri"/>
                <a:ea typeface="Calibri"/>
                <a:cs typeface="Calibri"/>
                <a:sym typeface="Calibri"/>
              </a:defRPr>
            </a:lvl2pPr>
            <a:lvl3pPr indent="-330200" lvl="2" marL="1371600" marR="0" rtl="0" algn="l">
              <a:lnSpc>
                <a:spcPct val="100000"/>
              </a:lnSpc>
              <a:spcBef>
                <a:spcPts val="400"/>
              </a:spcBef>
              <a:spcAft>
                <a:spcPts val="0"/>
              </a:spcAft>
              <a:buClr>
                <a:srgbClr val="4B2A85"/>
              </a:buClr>
              <a:buSzPts val="1600"/>
              <a:buFont typeface="Arial"/>
              <a:buChar char="•"/>
              <a:defRPr b="0" i="0" sz="20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79"/>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13" name="Google Shape;13;p79"/>
          <p:cNvSpPr/>
          <p:nvPr/>
        </p:nvSpPr>
        <p:spPr>
          <a:xfrm>
            <a:off x="0" y="0"/>
            <a:ext cx="9144000" cy="228600"/>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pic>
        <p:nvPicPr>
          <p:cNvPr id="14" name="Google Shape;14;p79"/>
          <p:cNvPicPr preferRelativeResize="0"/>
          <p:nvPr/>
        </p:nvPicPr>
        <p:blipFill rotWithShape="1">
          <a:blip r:embed="rId1">
            <a:alphaModFix/>
          </a:blip>
          <a:srcRect b="0" l="0" r="0" t="0"/>
          <a:stretch/>
        </p:blipFill>
        <p:spPr>
          <a:xfrm>
            <a:off x="26376" y="25342"/>
            <a:ext cx="2150721" cy="169037"/>
          </a:xfrm>
          <a:prstGeom prst="rect">
            <a:avLst/>
          </a:prstGeom>
          <a:noFill/>
          <a:ln>
            <a:noFill/>
          </a:ln>
        </p:spPr>
      </p:pic>
      <p:sp>
        <p:nvSpPr>
          <p:cNvPr id="15" name="Google Shape;15;p79"/>
          <p:cNvSpPr txBox="1"/>
          <p:nvPr/>
        </p:nvSpPr>
        <p:spPr>
          <a:xfrm>
            <a:off x="7412700" y="27425"/>
            <a:ext cx="1731300" cy="169200"/>
          </a:xfrm>
          <a:prstGeom prst="rect">
            <a:avLst/>
          </a:prstGeom>
          <a:noFill/>
          <a:ln>
            <a:noFill/>
          </a:ln>
        </p:spPr>
        <p:txBody>
          <a:bodyPr anchorCtr="0" anchor="ctr" bIns="0" lIns="91425" spcFirstLastPara="1" rIns="91425" wrap="square" tIns="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CSE 390B, </a:t>
            </a:r>
            <a:r>
              <a:rPr lang="en-US" sz="1100">
                <a:solidFill>
                  <a:schemeClr val="lt1"/>
                </a:solidFill>
                <a:latin typeface="Calibri"/>
                <a:ea typeface="Calibri"/>
                <a:cs typeface="Calibri"/>
                <a:sym typeface="Calibri"/>
              </a:rPr>
              <a:t>Spring</a:t>
            </a:r>
            <a:r>
              <a:rPr b="0" i="0" lang="en-US" sz="1100" u="none" cap="none" strike="noStrike">
                <a:solidFill>
                  <a:schemeClr val="lt1"/>
                </a:solidFill>
                <a:latin typeface="Calibri"/>
                <a:ea typeface="Calibri"/>
                <a:cs typeface="Calibri"/>
                <a:sym typeface="Calibri"/>
              </a:rPr>
              <a:t> 2021</a:t>
            </a:r>
            <a:endParaRPr b="0" i="0" sz="1100" u="none" cap="none" strike="noStrike">
              <a:solidFill>
                <a:schemeClr val="lt1"/>
              </a:solidFill>
              <a:latin typeface="Calibri"/>
              <a:ea typeface="Calibri"/>
              <a:cs typeface="Calibri"/>
              <a:sym typeface="Calibri"/>
            </a:endParaRPr>
          </a:p>
        </p:txBody>
      </p:sp>
      <p:sp>
        <p:nvSpPr>
          <p:cNvPr id="16" name="Google Shape;16;p79"/>
          <p:cNvSpPr txBox="1"/>
          <p:nvPr/>
        </p:nvSpPr>
        <p:spPr>
          <a:xfrm>
            <a:off x="2886136" y="27424"/>
            <a:ext cx="3387600" cy="169200"/>
          </a:xfrm>
          <a:prstGeom prst="rect">
            <a:avLst/>
          </a:prstGeom>
          <a:noFill/>
          <a:ln>
            <a:noFill/>
          </a:ln>
        </p:spPr>
        <p:txBody>
          <a:bodyPr anchorCtr="0" anchor="ctr" bIns="0" lIns="91425" spcFirstLastPara="1" rIns="91425"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L06: </a:t>
            </a:r>
            <a:r>
              <a:rPr lang="en-US" sz="1100">
                <a:solidFill>
                  <a:schemeClr val="lt1"/>
                </a:solidFill>
                <a:latin typeface="Calibri"/>
                <a:ea typeface="Calibri"/>
                <a:cs typeface="Calibri"/>
                <a:sym typeface="Calibri"/>
              </a:rPr>
              <a:t>Cornell Notes Review &amp; Memory</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8.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9.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685800" y="2043587"/>
            <a:ext cx="7772400" cy="1467257"/>
          </a:xfrm>
          <a:prstGeom prst="rect">
            <a:avLst/>
          </a:prstGeom>
          <a:noFill/>
          <a:ln>
            <a:noFill/>
          </a:ln>
        </p:spPr>
        <p:txBody>
          <a:bodyPr anchorCtr="0" anchor="t" bIns="45700" lIns="91425" spcFirstLastPara="1" rIns="91425" wrap="square" tIns="45700">
            <a:noAutofit/>
          </a:bodyPr>
          <a:lstStyle/>
          <a:p>
            <a:pPr indent="-119063" lvl="0" marL="119063" rtl="0" algn="l">
              <a:lnSpc>
                <a:spcPct val="80000"/>
              </a:lnSpc>
              <a:spcBef>
                <a:spcPts val="0"/>
              </a:spcBef>
              <a:spcAft>
                <a:spcPts val="0"/>
              </a:spcAft>
              <a:buSzPts val="1400"/>
              <a:buNone/>
            </a:pPr>
            <a:r>
              <a:rPr lang="en-US"/>
              <a:t>Cornell Notes Review &amp; Memory</a:t>
            </a:r>
            <a:endParaRPr/>
          </a:p>
        </p:txBody>
      </p:sp>
      <p:sp>
        <p:nvSpPr>
          <p:cNvPr id="55" name="Google Shape;55;p1"/>
          <p:cNvSpPr txBox="1"/>
          <p:nvPr>
            <p:ph idx="1" type="subTitle"/>
          </p:nvPr>
        </p:nvSpPr>
        <p:spPr>
          <a:xfrm>
            <a:off x="685800" y="5305949"/>
            <a:ext cx="7772400" cy="1140571"/>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40"/>
              <a:buNone/>
            </a:pPr>
            <a:r>
              <a:rPr lang="en-US" sz="2400"/>
              <a:t>Building memory and revisiting cornell note-taking</a:t>
            </a:r>
            <a:endParaRPr sz="2400"/>
          </a:p>
          <a:p>
            <a:pPr indent="0" lvl="0" marL="0" rtl="0" algn="l">
              <a:lnSpc>
                <a:spcPct val="100000"/>
              </a:lnSpc>
              <a:spcBef>
                <a:spcPts val="0"/>
              </a:spcBef>
              <a:spcAft>
                <a:spcPts val="0"/>
              </a:spcAft>
              <a:buSzPts val="1440"/>
              <a:buNone/>
            </a:pPr>
            <a:r>
              <a:t/>
            </a:r>
            <a:endParaRPr sz="1200"/>
          </a:p>
          <a:p>
            <a:pPr indent="0" lvl="0" marL="0" rtl="0" algn="l">
              <a:lnSpc>
                <a:spcPct val="100000"/>
              </a:lnSpc>
              <a:spcBef>
                <a:spcPts val="0"/>
              </a:spcBef>
              <a:spcAft>
                <a:spcPts val="0"/>
              </a:spcAft>
              <a:buSzPts val="1440"/>
              <a:buNone/>
            </a:pPr>
            <a:r>
              <a:rPr i="1" lang="en-US" sz="1200">
                <a:solidFill>
                  <a:srgbClr val="666666"/>
                </a:solidFill>
              </a:rPr>
              <a:t>Significant material adapted from www.nand2tetris.org. © Noam Nisan and Shimon Schocken.</a:t>
            </a:r>
            <a:endParaRPr i="1" sz="1200">
              <a:solidFill>
                <a:srgbClr val="666666"/>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gcc7cc75ddd_0_15"/>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DFF Example 2 Time Series</a:t>
            </a:r>
            <a:endParaRPr/>
          </a:p>
        </p:txBody>
      </p:sp>
      <p:sp>
        <p:nvSpPr>
          <p:cNvPr id="127" name="Google Shape;127;gcc7cc75ddd_0_15"/>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Circuit diagram representing the specification out(t) = Xor(out(t-1), in(t-1)). There is one input in and one output out. There is a DFF which is connected to out. The input to this DFF is an Xor gate's output, and the inputs to the Xor gate are in and  the out from the previous time cycle. &#10;" id="128" name="Google Shape;128;gcc7cc75ddd_0_15" title="Circuit Diagram of Xor DFF Example"/>
          <p:cNvPicPr preferRelativeResize="0"/>
          <p:nvPr/>
        </p:nvPicPr>
        <p:blipFill>
          <a:blip r:embed="rId3">
            <a:alphaModFix/>
          </a:blip>
          <a:stretch>
            <a:fillRect/>
          </a:stretch>
        </p:blipFill>
        <p:spPr>
          <a:xfrm>
            <a:off x="1148700" y="1362075"/>
            <a:ext cx="6515100" cy="1714500"/>
          </a:xfrm>
          <a:prstGeom prst="rect">
            <a:avLst/>
          </a:prstGeom>
          <a:noFill/>
          <a:ln>
            <a:noFill/>
          </a:ln>
        </p:spPr>
      </p:pic>
      <p:graphicFrame>
        <p:nvGraphicFramePr>
          <p:cNvPr descr="Time series table showing the values of in and out for the specification out(t) = Xor(out(t-1), in(t-1)). There are 9 columns, which from left to right are: &quot;pin&quot; which denotes which pin we are referring to, then 7 columns for t=0 through t=6, increasing by 1 from left to right, then a last column with ellipses denoting that the time series continues on. There are three rows, which from top to bottom are: a header row, a row for the in pin, and a row for the out pin.&#10;&#10;The key takeaway from the time series is that the values of in and out from the previous time section are what affect the out for any given time section. The example given is out when t=3. In order to determine its value, you have to look at in and out when t=2. When t=2, in is 1 and out is 0, so out when t=3 will be Xor(1, 0) which results in a 1." id="129" name="Google Shape;129;gcc7cc75ddd_0_15" title="Time Series Table of Xor DFF Example"/>
          <p:cNvGraphicFramePr/>
          <p:nvPr/>
        </p:nvGraphicFramePr>
        <p:xfrm>
          <a:off x="952538" y="3346125"/>
          <a:ext cx="3000000" cy="3000000"/>
        </p:xfrm>
        <a:graphic>
          <a:graphicData uri="http://schemas.openxmlformats.org/drawingml/2006/table">
            <a:tbl>
              <a:tblPr>
                <a:noFill/>
                <a:tableStyleId>{C16EBE1F-2F15-43D7-A9A4-31195A95264E}</a:tableStyleId>
              </a:tblPr>
              <a:tblGrid>
                <a:gridCol w="804325"/>
                <a:gridCol w="804325"/>
                <a:gridCol w="804325"/>
                <a:gridCol w="804325"/>
                <a:gridCol w="804325"/>
                <a:gridCol w="804325"/>
                <a:gridCol w="804325"/>
                <a:gridCol w="804325"/>
                <a:gridCol w="804325"/>
              </a:tblGrid>
              <a:tr h="661200">
                <a:tc>
                  <a:txBody>
                    <a:bodyPr/>
                    <a:lstStyle/>
                    <a:p>
                      <a:pPr indent="0" lvl="0" marL="0" rtl="0" algn="ctr">
                        <a:spcBef>
                          <a:spcPts val="0"/>
                        </a:spcBef>
                        <a:spcAft>
                          <a:spcPts val="0"/>
                        </a:spcAft>
                        <a:buNone/>
                      </a:pPr>
                      <a:r>
                        <a:rPr b="1" lang="en-US" sz="2300"/>
                        <a:t>pin</a:t>
                      </a:r>
                      <a:endParaRPr b="1" sz="2300"/>
                    </a:p>
                  </a:txBody>
                  <a:tcPr marT="91425" marB="91425" marR="91425" marL="91425" anchor="ctr"/>
                </a:tc>
                <a:tc>
                  <a:txBody>
                    <a:bodyPr/>
                    <a:lstStyle/>
                    <a:p>
                      <a:pPr indent="0" lvl="0" marL="0" rtl="0" algn="ctr">
                        <a:spcBef>
                          <a:spcPts val="0"/>
                        </a:spcBef>
                        <a:spcAft>
                          <a:spcPts val="0"/>
                        </a:spcAft>
                        <a:buNone/>
                      </a:pPr>
                      <a:r>
                        <a:rPr b="1" lang="en-US" sz="2300"/>
                        <a:t>t=0</a:t>
                      </a:r>
                      <a:endParaRPr b="1" sz="2300"/>
                    </a:p>
                  </a:txBody>
                  <a:tcPr marT="91425" marB="91425" marR="91425" marL="91425" anchor="ctr"/>
                </a:tc>
                <a:tc>
                  <a:txBody>
                    <a:bodyPr/>
                    <a:lstStyle/>
                    <a:p>
                      <a:pPr indent="0" lvl="0" marL="0" rtl="0" algn="ctr">
                        <a:spcBef>
                          <a:spcPts val="0"/>
                        </a:spcBef>
                        <a:spcAft>
                          <a:spcPts val="0"/>
                        </a:spcAft>
                        <a:buNone/>
                      </a:pPr>
                      <a:r>
                        <a:rPr b="1" lang="en-US" sz="2300"/>
                        <a:t>t=1</a:t>
                      </a:r>
                      <a:endParaRPr b="1" sz="2300"/>
                    </a:p>
                  </a:txBody>
                  <a:tcPr marT="91425" marB="91425" marR="91425" marL="91425" anchor="ctr"/>
                </a:tc>
                <a:tc>
                  <a:txBody>
                    <a:bodyPr/>
                    <a:lstStyle/>
                    <a:p>
                      <a:pPr indent="0" lvl="0" marL="0" rtl="0" algn="ctr">
                        <a:spcBef>
                          <a:spcPts val="0"/>
                        </a:spcBef>
                        <a:spcAft>
                          <a:spcPts val="0"/>
                        </a:spcAft>
                        <a:buNone/>
                      </a:pPr>
                      <a:r>
                        <a:rPr b="1" lang="en-US" sz="2300"/>
                        <a:t>t=2</a:t>
                      </a:r>
                      <a:endParaRPr b="1" sz="2300"/>
                    </a:p>
                  </a:txBody>
                  <a:tcPr marT="91425" marB="91425" marR="91425" marL="91425" anchor="ctr"/>
                </a:tc>
                <a:tc>
                  <a:txBody>
                    <a:bodyPr/>
                    <a:lstStyle/>
                    <a:p>
                      <a:pPr indent="0" lvl="0" marL="0" rtl="0" algn="ctr">
                        <a:spcBef>
                          <a:spcPts val="0"/>
                        </a:spcBef>
                        <a:spcAft>
                          <a:spcPts val="0"/>
                        </a:spcAft>
                        <a:buNone/>
                      </a:pPr>
                      <a:r>
                        <a:rPr b="1" lang="en-US" sz="2300"/>
                        <a:t>t=3</a:t>
                      </a:r>
                      <a:endParaRPr b="1" sz="2300"/>
                    </a:p>
                  </a:txBody>
                  <a:tcPr marT="91425" marB="91425" marR="91425" marL="91425" anchor="ctr"/>
                </a:tc>
                <a:tc>
                  <a:txBody>
                    <a:bodyPr/>
                    <a:lstStyle/>
                    <a:p>
                      <a:pPr indent="0" lvl="0" marL="0" rtl="0" algn="ctr">
                        <a:spcBef>
                          <a:spcPts val="0"/>
                        </a:spcBef>
                        <a:spcAft>
                          <a:spcPts val="0"/>
                        </a:spcAft>
                        <a:buNone/>
                      </a:pPr>
                      <a:r>
                        <a:rPr b="1" lang="en-US" sz="2300"/>
                        <a:t>t=4</a:t>
                      </a:r>
                      <a:endParaRPr b="1" sz="2300"/>
                    </a:p>
                  </a:txBody>
                  <a:tcPr marT="91425" marB="91425" marR="91425" marL="91425" anchor="ctr"/>
                </a:tc>
                <a:tc>
                  <a:txBody>
                    <a:bodyPr/>
                    <a:lstStyle/>
                    <a:p>
                      <a:pPr indent="0" lvl="0" marL="0" rtl="0" algn="ctr">
                        <a:spcBef>
                          <a:spcPts val="0"/>
                        </a:spcBef>
                        <a:spcAft>
                          <a:spcPts val="0"/>
                        </a:spcAft>
                        <a:buNone/>
                      </a:pPr>
                      <a:r>
                        <a:rPr b="1" lang="en-US" sz="2300"/>
                        <a:t>t=5</a:t>
                      </a:r>
                      <a:endParaRPr b="1" sz="2300"/>
                    </a:p>
                  </a:txBody>
                  <a:tcPr marT="91425" marB="91425" marR="91425" marL="91425" anchor="ctr"/>
                </a:tc>
                <a:tc>
                  <a:txBody>
                    <a:bodyPr/>
                    <a:lstStyle/>
                    <a:p>
                      <a:pPr indent="0" lvl="0" marL="0" rtl="0" algn="ctr">
                        <a:spcBef>
                          <a:spcPts val="0"/>
                        </a:spcBef>
                        <a:spcAft>
                          <a:spcPts val="0"/>
                        </a:spcAft>
                        <a:buNone/>
                      </a:pPr>
                      <a:r>
                        <a:rPr b="1" lang="en-US" sz="2300"/>
                        <a:t>t=6</a:t>
                      </a:r>
                      <a:endParaRPr b="1" sz="2300"/>
                    </a:p>
                  </a:txBody>
                  <a:tcPr marT="91425" marB="91425" marR="91425" marL="91425" anchor="ctr"/>
                </a:tc>
                <a:tc>
                  <a:txBody>
                    <a:bodyPr/>
                    <a:lstStyle/>
                    <a:p>
                      <a:pPr indent="0" lvl="0" marL="0" rtl="0" algn="ctr">
                        <a:spcBef>
                          <a:spcPts val="0"/>
                        </a:spcBef>
                        <a:spcAft>
                          <a:spcPts val="0"/>
                        </a:spcAft>
                        <a:buNone/>
                      </a:pPr>
                      <a:r>
                        <a:rPr b="1" lang="en-US" sz="2300"/>
                        <a:t>...</a:t>
                      </a:r>
                      <a:endParaRPr b="1" sz="2300"/>
                    </a:p>
                  </a:txBody>
                  <a:tcPr marT="91425" marB="91425" marR="91425" marL="91425" anchor="ctr"/>
                </a:tc>
              </a:tr>
              <a:tr h="661200">
                <a:tc>
                  <a:txBody>
                    <a:bodyPr/>
                    <a:lstStyle/>
                    <a:p>
                      <a:pPr indent="0" lvl="0" marL="0" rtl="0" algn="ctr">
                        <a:spcBef>
                          <a:spcPts val="0"/>
                        </a:spcBef>
                        <a:spcAft>
                          <a:spcPts val="0"/>
                        </a:spcAft>
                        <a:buNone/>
                      </a:pPr>
                      <a:r>
                        <a:rPr lang="en-US" sz="2300"/>
                        <a:t>in</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solidFill>
                      <a:srgbClr val="FFF2CC"/>
                    </a:solidFill>
                  </a:tcP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a:t>
                      </a:r>
                      <a:endParaRPr sz="2300"/>
                    </a:p>
                  </a:txBody>
                  <a:tcPr marT="91425" marB="91425" marR="91425" marL="91425" anchor="ctr"/>
                </a:tc>
              </a:tr>
              <a:tr h="661200">
                <a:tc>
                  <a:txBody>
                    <a:bodyPr/>
                    <a:lstStyle/>
                    <a:p>
                      <a:pPr indent="0" lvl="0" marL="0" rtl="0" algn="ctr">
                        <a:spcBef>
                          <a:spcPts val="0"/>
                        </a:spcBef>
                        <a:spcAft>
                          <a:spcPts val="0"/>
                        </a:spcAft>
                        <a:buNone/>
                      </a:pPr>
                      <a:r>
                        <a:rPr lang="en-US" sz="2300"/>
                        <a:t>out</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solidFill>
                      <a:srgbClr val="C9DAF8"/>
                    </a:solidFill>
                  </a:tcPr>
                </a:tc>
                <a:tc>
                  <a:txBody>
                    <a:bodyPr/>
                    <a:lstStyle/>
                    <a:p>
                      <a:pPr indent="0" lvl="0" marL="0" rtl="0" algn="ctr">
                        <a:spcBef>
                          <a:spcPts val="0"/>
                        </a:spcBef>
                        <a:spcAft>
                          <a:spcPts val="0"/>
                        </a:spcAft>
                        <a:buNone/>
                      </a:pPr>
                      <a:r>
                        <a:rPr lang="en-US" sz="2300"/>
                        <a:t>1</a:t>
                      </a:r>
                      <a:endParaRPr sz="2300"/>
                    </a:p>
                  </a:txBody>
                  <a:tcPr marT="91425" marB="91425" marR="91425" marL="91425" anchor="ctr">
                    <a:solidFill>
                      <a:srgbClr val="E6B8AF"/>
                    </a:solidFill>
                  </a:tcP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a:t>
                      </a:r>
                      <a:endParaRPr sz="2300"/>
                    </a:p>
                  </a:txBody>
                  <a:tcPr marT="91425" marB="91425" marR="91425" marL="91425" anchor="ctr"/>
                </a:tc>
              </a:tr>
            </a:tbl>
          </a:graphicData>
        </a:graphic>
      </p:graphicFrame>
      <p:sp>
        <p:nvSpPr>
          <p:cNvPr id="130" name="Google Shape;130;gcc7cc75ddd_0_15"/>
          <p:cNvSpPr txBox="1"/>
          <p:nvPr/>
        </p:nvSpPr>
        <p:spPr>
          <a:xfrm>
            <a:off x="968725" y="5581725"/>
            <a:ext cx="7239000" cy="910500"/>
          </a:xfrm>
          <a:prstGeom prst="rect">
            <a:avLst/>
          </a:prstGeom>
          <a:noFill/>
          <a:ln>
            <a:noFill/>
          </a:ln>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US" sz="2500">
                <a:latin typeface="Calibri"/>
                <a:ea typeface="Calibri"/>
                <a:cs typeface="Calibri"/>
                <a:sym typeface="Calibri"/>
              </a:rPr>
              <a:t>Example: </a:t>
            </a:r>
            <a:endParaRPr sz="2500">
              <a:latin typeface="Calibri"/>
              <a:ea typeface="Calibri"/>
              <a:cs typeface="Calibri"/>
              <a:sym typeface="Calibri"/>
            </a:endParaRPr>
          </a:p>
          <a:p>
            <a:pPr indent="457200" lvl="0" marL="0" rtl="0" algn="l">
              <a:spcBef>
                <a:spcPts val="0"/>
              </a:spcBef>
              <a:spcAft>
                <a:spcPts val="0"/>
              </a:spcAft>
              <a:buNone/>
            </a:pPr>
            <a:r>
              <a:rPr lang="en-US" sz="2500">
                <a:highlight>
                  <a:srgbClr val="E6B8AF"/>
                </a:highlight>
                <a:latin typeface="Courier New"/>
                <a:ea typeface="Courier New"/>
                <a:cs typeface="Courier New"/>
                <a:sym typeface="Courier New"/>
              </a:rPr>
              <a:t>out(t=3)</a:t>
            </a:r>
            <a:r>
              <a:rPr lang="en-US" sz="2500">
                <a:latin typeface="Courier New"/>
                <a:ea typeface="Courier New"/>
                <a:cs typeface="Courier New"/>
                <a:sym typeface="Courier New"/>
              </a:rPr>
              <a:t> = Xor(</a:t>
            </a:r>
            <a:r>
              <a:rPr lang="en-US" sz="2500">
                <a:highlight>
                  <a:srgbClr val="FFF2CC"/>
                </a:highlight>
                <a:latin typeface="Courier New"/>
                <a:ea typeface="Courier New"/>
                <a:cs typeface="Courier New"/>
                <a:sym typeface="Courier New"/>
              </a:rPr>
              <a:t>in(t=2)</a:t>
            </a:r>
            <a:r>
              <a:rPr lang="en-US" sz="2500">
                <a:latin typeface="Courier New"/>
                <a:ea typeface="Courier New"/>
                <a:cs typeface="Courier New"/>
                <a:sym typeface="Courier New"/>
              </a:rPr>
              <a:t>, </a:t>
            </a:r>
            <a:r>
              <a:rPr lang="en-US" sz="2500">
                <a:highlight>
                  <a:srgbClr val="C9DAF8"/>
                </a:highlight>
                <a:latin typeface="Courier New"/>
                <a:ea typeface="Courier New"/>
                <a:cs typeface="Courier New"/>
                <a:sym typeface="Courier New"/>
              </a:rPr>
              <a:t>out(t=2)</a:t>
            </a:r>
            <a:r>
              <a:rPr lang="en-US" sz="2500">
                <a:latin typeface="Courier New"/>
                <a:ea typeface="Courier New"/>
                <a:cs typeface="Courier New"/>
                <a:sym typeface="Courier New"/>
              </a:rPr>
              <a:t>)</a:t>
            </a:r>
            <a:endParaRPr sz="2500">
              <a:latin typeface="Courier New"/>
              <a:ea typeface="Courier New"/>
              <a:cs typeface="Courier New"/>
              <a:sym typeface="Courier New"/>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cc7cc75ddd_0_24"/>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DFF Example 2 HDL Implementation</a:t>
            </a:r>
            <a:endParaRPr/>
          </a:p>
        </p:txBody>
      </p:sp>
      <p:sp>
        <p:nvSpPr>
          <p:cNvPr id="137" name="Google Shape;137;gcc7cc75ddd_0_24"/>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Circuit diagram representing the specification out(t) = Xor(out(t-1), in(t-1)). There is one input in and one output out. There is a DFF which is connected to out. The input to this DFF is an Xor gate's output, and the inputs to the Xor gate are in and  the out from the previous time cycle. &#10;" id="138" name="Google Shape;138;gcc7cc75ddd_0_24" title="Circuit Diagram of Xor DFF Example"/>
          <p:cNvPicPr preferRelativeResize="0"/>
          <p:nvPr/>
        </p:nvPicPr>
        <p:blipFill>
          <a:blip r:embed="rId3">
            <a:alphaModFix/>
          </a:blip>
          <a:stretch>
            <a:fillRect/>
          </a:stretch>
        </p:blipFill>
        <p:spPr>
          <a:xfrm>
            <a:off x="1148700" y="1362075"/>
            <a:ext cx="6515100" cy="1714500"/>
          </a:xfrm>
          <a:prstGeom prst="rect">
            <a:avLst/>
          </a:prstGeom>
          <a:noFill/>
          <a:ln>
            <a:noFill/>
          </a:ln>
        </p:spPr>
      </p:pic>
      <p:sp>
        <p:nvSpPr>
          <p:cNvPr id="139" name="Google Shape;139;gcc7cc75ddd_0_24"/>
          <p:cNvSpPr txBox="1"/>
          <p:nvPr/>
        </p:nvSpPr>
        <p:spPr>
          <a:xfrm>
            <a:off x="356925" y="3076575"/>
            <a:ext cx="8406000" cy="3415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rPr b="1" lang="en-US" sz="2600">
                <a:latin typeface="Courier New"/>
                <a:ea typeface="Courier New"/>
                <a:cs typeface="Courier New"/>
                <a:sym typeface="Courier New"/>
              </a:rPr>
              <a:t>CHIP</a:t>
            </a:r>
            <a:r>
              <a:rPr lang="en-US" sz="2600">
                <a:latin typeface="Courier New"/>
                <a:ea typeface="Courier New"/>
                <a:cs typeface="Courier New"/>
                <a:sym typeface="Courier New"/>
              </a:rPr>
              <a:t> Example2 {</a:t>
            </a:r>
            <a:endParaRPr sz="2600">
              <a:latin typeface="Courier New"/>
              <a:ea typeface="Courier New"/>
              <a:cs typeface="Courier New"/>
              <a:sym typeface="Courier New"/>
            </a:endParaRPr>
          </a:p>
          <a:p>
            <a:pPr indent="0" lvl="0" marL="0" rtl="0" algn="l">
              <a:spcBef>
                <a:spcPts val="0"/>
              </a:spcBef>
              <a:spcAft>
                <a:spcPts val="0"/>
              </a:spcAft>
              <a:buNone/>
            </a:pPr>
            <a:r>
              <a:rPr lang="en-US" sz="2600">
                <a:latin typeface="Courier New"/>
                <a:ea typeface="Courier New"/>
                <a:cs typeface="Courier New"/>
                <a:sym typeface="Courier New"/>
              </a:rPr>
              <a:t>    </a:t>
            </a:r>
            <a:r>
              <a:rPr b="1" lang="en-US" sz="2600">
                <a:latin typeface="Courier New"/>
                <a:ea typeface="Courier New"/>
                <a:cs typeface="Courier New"/>
                <a:sym typeface="Courier New"/>
              </a:rPr>
              <a:t>IN</a:t>
            </a:r>
            <a:r>
              <a:rPr lang="en-US" sz="2600">
                <a:latin typeface="Courier New"/>
                <a:ea typeface="Courier New"/>
                <a:cs typeface="Courier New"/>
                <a:sym typeface="Courier New"/>
              </a:rPr>
              <a:t> in;</a:t>
            </a:r>
            <a:endParaRPr sz="2600">
              <a:latin typeface="Courier New"/>
              <a:ea typeface="Courier New"/>
              <a:cs typeface="Courier New"/>
              <a:sym typeface="Courier New"/>
            </a:endParaRPr>
          </a:p>
          <a:p>
            <a:pPr indent="0" lvl="0" marL="0" rtl="0" algn="l">
              <a:spcBef>
                <a:spcPts val="0"/>
              </a:spcBef>
              <a:spcAft>
                <a:spcPts val="0"/>
              </a:spcAft>
              <a:buNone/>
            </a:pPr>
            <a:r>
              <a:rPr lang="en-US" sz="2600">
                <a:latin typeface="Courier New"/>
                <a:ea typeface="Courier New"/>
                <a:cs typeface="Courier New"/>
                <a:sym typeface="Courier New"/>
              </a:rPr>
              <a:t>    </a:t>
            </a:r>
            <a:r>
              <a:rPr b="1" lang="en-US" sz="2600">
                <a:latin typeface="Courier New"/>
                <a:ea typeface="Courier New"/>
                <a:cs typeface="Courier New"/>
                <a:sym typeface="Courier New"/>
              </a:rPr>
              <a:t>OUT</a:t>
            </a:r>
            <a:r>
              <a:rPr lang="en-US" sz="2600">
                <a:latin typeface="Courier New"/>
                <a:ea typeface="Courier New"/>
                <a:cs typeface="Courier New"/>
                <a:sym typeface="Courier New"/>
              </a:rPr>
              <a:t> out;</a:t>
            </a:r>
            <a:endParaRPr sz="2600">
              <a:latin typeface="Courier New"/>
              <a:ea typeface="Courier New"/>
              <a:cs typeface="Courier New"/>
              <a:sym typeface="Courier New"/>
            </a:endParaRPr>
          </a:p>
          <a:p>
            <a:pPr indent="0" lvl="0" marL="0" rtl="0" algn="l">
              <a:spcBef>
                <a:spcPts val="0"/>
              </a:spcBef>
              <a:spcAft>
                <a:spcPts val="0"/>
              </a:spcAft>
              <a:buNone/>
            </a:pPr>
            <a:r>
              <a:t/>
            </a:r>
            <a:endParaRPr sz="2600">
              <a:latin typeface="Courier New"/>
              <a:ea typeface="Courier New"/>
              <a:cs typeface="Courier New"/>
              <a:sym typeface="Courier New"/>
            </a:endParaRPr>
          </a:p>
          <a:p>
            <a:pPr indent="0" lvl="0" marL="0" rtl="0" algn="l">
              <a:spcBef>
                <a:spcPts val="0"/>
              </a:spcBef>
              <a:spcAft>
                <a:spcPts val="0"/>
              </a:spcAft>
              <a:buNone/>
            </a:pPr>
            <a:r>
              <a:rPr lang="en-US" sz="2600">
                <a:latin typeface="Courier New"/>
                <a:ea typeface="Courier New"/>
                <a:cs typeface="Courier New"/>
                <a:sym typeface="Courier New"/>
              </a:rPr>
              <a:t>    </a:t>
            </a:r>
            <a:r>
              <a:rPr b="1" lang="en-US" sz="2600">
                <a:latin typeface="Courier New"/>
                <a:ea typeface="Courier New"/>
                <a:cs typeface="Courier New"/>
                <a:sym typeface="Courier New"/>
              </a:rPr>
              <a:t>PARTS:</a:t>
            </a:r>
            <a:endParaRPr b="1" sz="2600">
              <a:latin typeface="Courier New"/>
              <a:ea typeface="Courier New"/>
              <a:cs typeface="Courier New"/>
              <a:sym typeface="Courier New"/>
            </a:endParaRPr>
          </a:p>
          <a:p>
            <a:pPr indent="0" lvl="0" marL="0" rtl="0" algn="l">
              <a:spcBef>
                <a:spcPts val="0"/>
              </a:spcBef>
              <a:spcAft>
                <a:spcPts val="0"/>
              </a:spcAft>
              <a:buNone/>
            </a:pPr>
            <a:r>
              <a:rPr lang="en-US" sz="2600">
                <a:latin typeface="Courier New"/>
                <a:ea typeface="Courier New"/>
                <a:cs typeface="Courier New"/>
                <a:sym typeface="Courier New"/>
              </a:rPr>
              <a:t>    Xor(a=in, b=prevout, out=xorout);</a:t>
            </a:r>
            <a:endParaRPr sz="2600">
              <a:latin typeface="Courier New"/>
              <a:ea typeface="Courier New"/>
              <a:cs typeface="Courier New"/>
              <a:sym typeface="Courier New"/>
            </a:endParaRPr>
          </a:p>
          <a:p>
            <a:pPr indent="0" lvl="0" marL="0" rtl="0" algn="l">
              <a:spcBef>
                <a:spcPts val="0"/>
              </a:spcBef>
              <a:spcAft>
                <a:spcPts val="0"/>
              </a:spcAft>
              <a:buNone/>
            </a:pPr>
            <a:r>
              <a:rPr lang="en-US" sz="2600">
                <a:latin typeface="Courier New"/>
                <a:ea typeface="Courier New"/>
                <a:cs typeface="Courier New"/>
                <a:sym typeface="Courier New"/>
              </a:rPr>
              <a:t>    DFF(in=</a:t>
            </a:r>
            <a:r>
              <a:rPr lang="en-US" sz="2600">
                <a:solidFill>
                  <a:schemeClr val="dk1"/>
                </a:solidFill>
                <a:latin typeface="Courier New"/>
                <a:ea typeface="Courier New"/>
                <a:cs typeface="Courier New"/>
                <a:sym typeface="Courier New"/>
              </a:rPr>
              <a:t>xorout</a:t>
            </a:r>
            <a:r>
              <a:rPr lang="en-US" sz="2600">
                <a:latin typeface="Courier New"/>
                <a:ea typeface="Courier New"/>
                <a:cs typeface="Courier New"/>
                <a:sym typeface="Courier New"/>
              </a:rPr>
              <a:t>, out=prevout, out=out);</a:t>
            </a:r>
            <a:endParaRPr sz="2600">
              <a:latin typeface="Courier New"/>
              <a:ea typeface="Courier New"/>
              <a:cs typeface="Courier New"/>
              <a:sym typeface="Courier New"/>
            </a:endParaRPr>
          </a:p>
          <a:p>
            <a:pPr indent="0" lvl="0" marL="0" rtl="0" algn="l">
              <a:spcBef>
                <a:spcPts val="0"/>
              </a:spcBef>
              <a:spcAft>
                <a:spcPts val="0"/>
              </a:spcAft>
              <a:buNone/>
            </a:pPr>
            <a:r>
              <a:rPr lang="en-US" sz="2600">
                <a:latin typeface="Courier New"/>
                <a:ea typeface="Courier New"/>
                <a:cs typeface="Courier New"/>
                <a:sym typeface="Courier New"/>
              </a:rPr>
              <a:t>}</a:t>
            </a:r>
            <a:endParaRPr sz="2600">
              <a:latin typeface="Courier New"/>
              <a:ea typeface="Courier New"/>
              <a:cs typeface="Courier New"/>
              <a:sym typeface="Courier New"/>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cc7cc75ddd_0_318"/>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145" name="Google Shape;145;gcc7cc75ddd_0_318"/>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0"/>
              </a:spcBef>
              <a:spcAft>
                <a:spcPts val="0"/>
              </a:spcAft>
              <a:buClr>
                <a:srgbClr val="4B2A85"/>
              </a:buClr>
              <a:buSzPts val="1560"/>
              <a:buChar char="❖"/>
            </a:pPr>
            <a:r>
              <a:rPr lang="en-US">
                <a:solidFill>
                  <a:srgbClr val="000000"/>
                </a:solidFill>
              </a:rPr>
              <a:t>Cornell Note-Taking Review</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0"/>
              </a:spcBef>
              <a:spcAft>
                <a:spcPts val="0"/>
              </a:spcAft>
              <a:buClr>
                <a:srgbClr val="4B2A85"/>
              </a:buClr>
              <a:buSzPts val="1560"/>
              <a:buChar char="❖"/>
            </a:pPr>
            <a:r>
              <a:rPr b="1" lang="en-US">
                <a:solidFill>
                  <a:srgbClr val="4B2A85"/>
                </a:solidFill>
              </a:rPr>
              <a:t>Building a Bit</a:t>
            </a:r>
            <a:endParaRPr b="1">
              <a:solidFill>
                <a:srgbClr val="4B2A85"/>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DFF Example Review</a:t>
            </a:r>
            <a:endParaRPr>
              <a:solidFill>
                <a:srgbClr val="000000"/>
              </a:solidFill>
            </a:endParaRPr>
          </a:p>
          <a:p>
            <a:pPr indent="-382269" lvl="1" marL="914400" rtl="0" algn="l">
              <a:lnSpc>
                <a:spcPct val="100000"/>
              </a:lnSpc>
              <a:spcBef>
                <a:spcPts val="0"/>
              </a:spcBef>
              <a:spcAft>
                <a:spcPts val="0"/>
              </a:spcAft>
              <a:buClr>
                <a:srgbClr val="4B2A85"/>
              </a:buClr>
              <a:buSzPts val="2420"/>
              <a:buChar char="▪"/>
            </a:pPr>
            <a:r>
              <a:rPr b="1" lang="en-US">
                <a:solidFill>
                  <a:srgbClr val="4B2A85"/>
                </a:solidFill>
              </a:rPr>
              <a:t>Building a bit exercise</a:t>
            </a:r>
            <a:endParaRPr b="1">
              <a:solidFill>
                <a:srgbClr val="4B2A85"/>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Building Memory</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Reading Review and Q&amp;A</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memory: Bit to RAM</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Program Counter</a:t>
            </a:r>
            <a:endParaRPr>
              <a:solidFill>
                <a:srgbClr val="000000"/>
              </a:solidFill>
            </a:endParaRPr>
          </a:p>
          <a:p>
            <a:pPr indent="0" lvl="0" marL="914400" rtl="0" algn="l">
              <a:lnSpc>
                <a:spcPct val="100000"/>
              </a:lnSpc>
              <a:spcBef>
                <a:spcPts val="52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Project 3 Overview</a:t>
            </a:r>
            <a:endParaRPr>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146" name="Google Shape;146;gcc7cc75ddd_0_318"/>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gcc7cc75ddd_0_181"/>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Computer Overview</a:t>
            </a:r>
            <a:endParaRPr/>
          </a:p>
        </p:txBody>
      </p:sp>
      <p:sp>
        <p:nvSpPr>
          <p:cNvPr id="153" name="Google Shape;153;gcc7cc75ddd_0_181"/>
          <p:cNvSpPr txBox="1"/>
          <p:nvPr>
            <p:ph idx="1" type="body"/>
          </p:nvPr>
        </p:nvSpPr>
        <p:spPr>
          <a:xfrm>
            <a:off x="396875" y="4278652"/>
            <a:ext cx="8366100" cy="2343000"/>
          </a:xfrm>
          <a:prstGeom prst="rect">
            <a:avLst/>
          </a:prstGeom>
          <a:noFill/>
          <a:ln>
            <a:noFill/>
          </a:ln>
        </p:spPr>
        <p:txBody>
          <a:bodyPr anchorCtr="0" anchor="t" bIns="45700" lIns="91425" spcFirstLastPara="1" rIns="91425" wrap="square" tIns="45700">
            <a:noAutofit/>
          </a:bodyPr>
          <a:lstStyle/>
          <a:p>
            <a:pPr indent="-368300" lvl="0" marL="457200" rtl="0" algn="l">
              <a:lnSpc>
                <a:spcPct val="100000"/>
              </a:lnSpc>
              <a:spcBef>
                <a:spcPts val="520"/>
              </a:spcBef>
              <a:spcAft>
                <a:spcPts val="0"/>
              </a:spcAft>
              <a:buSzPts val="2200"/>
              <a:buChar char="●"/>
            </a:pPr>
            <a:r>
              <a:rPr lang="en-US" sz="2200"/>
              <a:t>CPU is the “brain” of our computer</a:t>
            </a:r>
            <a:endParaRPr sz="2200"/>
          </a:p>
          <a:p>
            <a:pPr indent="-368298" lvl="1" marL="914400" rtl="0" algn="l">
              <a:lnSpc>
                <a:spcPct val="100000"/>
              </a:lnSpc>
              <a:spcBef>
                <a:spcPts val="520"/>
              </a:spcBef>
              <a:spcAft>
                <a:spcPts val="0"/>
              </a:spcAft>
              <a:buSzPts val="2200"/>
              <a:buChar char="○"/>
            </a:pPr>
            <a:r>
              <a:rPr lang="en-US" sz="2200"/>
              <a:t>Does </a:t>
            </a:r>
            <a:r>
              <a:rPr lang="en-US"/>
              <a:t>necessary </a:t>
            </a:r>
            <a:r>
              <a:rPr lang="en-US" sz="2200"/>
              <a:t>computations (add, subtract, multiply, etc.)</a:t>
            </a:r>
            <a:endParaRPr sz="2200"/>
          </a:p>
          <a:p>
            <a:pPr indent="0" lvl="0" marL="0" rtl="0" algn="l">
              <a:lnSpc>
                <a:spcPct val="100000"/>
              </a:lnSpc>
              <a:spcBef>
                <a:spcPts val="520"/>
              </a:spcBef>
              <a:spcAft>
                <a:spcPts val="0"/>
              </a:spcAft>
              <a:buNone/>
            </a:pPr>
            <a:r>
              <a:t/>
            </a:r>
            <a:endParaRPr sz="2200"/>
          </a:p>
          <a:p>
            <a:pPr indent="-368300" lvl="0" marL="457200" rtl="0" algn="l">
              <a:lnSpc>
                <a:spcPct val="100000"/>
              </a:lnSpc>
              <a:spcBef>
                <a:spcPts val="520"/>
              </a:spcBef>
              <a:spcAft>
                <a:spcPts val="0"/>
              </a:spcAft>
              <a:buSzPts val="2200"/>
              <a:buChar char="●"/>
            </a:pPr>
            <a:r>
              <a:rPr lang="en-US" sz="2200"/>
              <a:t>Memory is used to store/remember values for later use</a:t>
            </a:r>
            <a:endParaRPr sz="2200"/>
          </a:p>
          <a:p>
            <a:pPr indent="-368300" lvl="1" marL="914400" rtl="0" algn="l">
              <a:lnSpc>
                <a:spcPct val="100000"/>
              </a:lnSpc>
              <a:spcBef>
                <a:spcPts val="0"/>
              </a:spcBef>
              <a:spcAft>
                <a:spcPts val="0"/>
              </a:spcAft>
              <a:buSzPts val="2200"/>
              <a:buChar char="○"/>
            </a:pPr>
            <a:r>
              <a:rPr lang="en-US"/>
              <a:t>Needs to be able to persist across multiple computations!</a:t>
            </a:r>
            <a:endParaRPr/>
          </a:p>
          <a:p>
            <a:pPr indent="-382269" lvl="1" marL="914400" rtl="0" algn="l">
              <a:lnSpc>
                <a:spcPct val="100000"/>
              </a:lnSpc>
              <a:spcBef>
                <a:spcPts val="0"/>
              </a:spcBef>
              <a:spcAft>
                <a:spcPts val="0"/>
              </a:spcAft>
              <a:buSzPts val="2420"/>
              <a:buChar char="○"/>
            </a:pPr>
            <a:r>
              <a:rPr lang="en-US"/>
              <a:t>Need to be able to change the values when we want to</a:t>
            </a:r>
            <a:endParaRPr/>
          </a:p>
          <a:p>
            <a:pPr indent="0" lvl="0" marL="0" rtl="0" algn="l">
              <a:lnSpc>
                <a:spcPct val="100000"/>
              </a:lnSpc>
              <a:spcBef>
                <a:spcPts val="520"/>
              </a:spcBef>
              <a:spcAft>
                <a:spcPts val="0"/>
              </a:spcAft>
              <a:buSzPts val="1560"/>
              <a:buNone/>
            </a:pPr>
            <a:r>
              <a:t/>
            </a:r>
            <a:endParaRPr/>
          </a:p>
        </p:txBody>
      </p:sp>
      <p:sp>
        <p:nvSpPr>
          <p:cNvPr id="154" name="Google Shape;154;gcc7cc75ddd_0_181"/>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pic>
        <p:nvPicPr>
          <p:cNvPr descr="High level image of our computer. On the left Memory is depicted, and on the right the CPU is shown. There are arrows connecting the CPU and Memory to show that data is passed between them.&#10;&#10;Memory is labeled &quot;data and instructions&quot; since it stores both data and code for programs.&#10;&#10;The CPU has a box labeled &quot;Program Counter&quot; inside of it. This is to show that the CPU uses the program counter to determine &quot;what line of code it should execute next&quot;. " id="155" name="Google Shape;155;gcc7cc75ddd_0_181" title="Computer Overview w/Memory"/>
          <p:cNvPicPr preferRelativeResize="0"/>
          <p:nvPr/>
        </p:nvPicPr>
        <p:blipFill>
          <a:blip r:embed="rId3">
            <a:alphaModFix/>
          </a:blip>
          <a:stretch>
            <a:fillRect/>
          </a:stretch>
        </p:blipFill>
        <p:spPr>
          <a:xfrm>
            <a:off x="2312975" y="1197678"/>
            <a:ext cx="4533900" cy="27527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gcc7cc75ddd_0_80"/>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Storing Data: Bit</a:t>
            </a:r>
            <a:endParaRPr/>
          </a:p>
        </p:txBody>
      </p:sp>
      <p:sp>
        <p:nvSpPr>
          <p:cNvPr id="162" name="Google Shape;162;gcc7cc75ddd_0_80"/>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In memory, we want data to stay the same until we tell it to change</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Currently our DFFs always change based on the inputs!</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Need a new circuit: Bit</a:t>
            </a:r>
            <a:endParaRPr/>
          </a:p>
          <a:p>
            <a:pPr indent="-382269" lvl="1" marL="914400" rtl="0" algn="l">
              <a:spcBef>
                <a:spcPts val="0"/>
              </a:spcBef>
              <a:spcAft>
                <a:spcPts val="0"/>
              </a:spcAft>
              <a:buSzPts val="2420"/>
              <a:buChar char="○"/>
            </a:pPr>
            <a:r>
              <a:rPr lang="en-US"/>
              <a:t>If we tell it to change, updates its value</a:t>
            </a:r>
            <a:endParaRPr/>
          </a:p>
          <a:p>
            <a:pPr indent="-382269" lvl="1" marL="914400" rtl="0" algn="l">
              <a:spcBef>
                <a:spcPts val="0"/>
              </a:spcBef>
              <a:spcAft>
                <a:spcPts val="0"/>
              </a:spcAft>
              <a:buSzPts val="2420"/>
              <a:buChar char="○"/>
            </a:pPr>
            <a:r>
              <a:rPr lang="en-US"/>
              <a:t>Otherwise </a:t>
            </a:r>
            <a:r>
              <a:rPr lang="en-US"/>
              <a:t>maintains</a:t>
            </a:r>
            <a:r>
              <a:rPr lang="en-US"/>
              <a:t> its previous value</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Bit is the first chip you implement in project 3!</a:t>
            </a:r>
            <a:endParaRPr/>
          </a:p>
        </p:txBody>
      </p:sp>
      <p:sp>
        <p:nvSpPr>
          <p:cNvPr id="163" name="Google Shape;163;gcc7cc75ddd_0_80"/>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gcc7cc75ddd_0_87"/>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Storing Data: Bit</a:t>
            </a:r>
            <a:endParaRPr/>
          </a:p>
        </p:txBody>
      </p:sp>
      <p:sp>
        <p:nvSpPr>
          <p:cNvPr id="170" name="Google Shape;170;gcc7cc75ddd_0_87"/>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More formal specification of Bit:</a:t>
            </a:r>
            <a:endParaRPr/>
          </a:p>
          <a:p>
            <a:pPr indent="0" lvl="0" marL="457200" rtl="0" algn="l">
              <a:spcBef>
                <a:spcPts val="520"/>
              </a:spcBef>
              <a:spcAft>
                <a:spcPts val="0"/>
              </a:spcAft>
              <a:buNone/>
            </a:pPr>
            <a:r>
              <a:t/>
            </a:r>
            <a:endParaRPr/>
          </a:p>
          <a:p>
            <a:pPr indent="0" lvl="0" marL="457200" rtl="0" algn="l">
              <a:spcBef>
                <a:spcPts val="520"/>
              </a:spcBef>
              <a:spcAft>
                <a:spcPts val="0"/>
              </a:spcAft>
              <a:buNone/>
            </a:pPr>
            <a:r>
              <a:rPr lang="en-US">
                <a:latin typeface="Courier New"/>
                <a:ea typeface="Courier New"/>
                <a:cs typeface="Courier New"/>
                <a:sym typeface="Courier New"/>
              </a:rPr>
              <a:t>// if (load(t-1)): out(t) = in(t-1)</a:t>
            </a:r>
            <a:endParaRPr>
              <a:latin typeface="Courier New"/>
              <a:ea typeface="Courier New"/>
              <a:cs typeface="Courier New"/>
              <a:sym typeface="Courier New"/>
            </a:endParaRPr>
          </a:p>
          <a:p>
            <a:pPr indent="0" lvl="0" marL="457200" rtl="0" algn="l">
              <a:spcBef>
                <a:spcPts val="520"/>
              </a:spcBef>
              <a:spcAft>
                <a:spcPts val="0"/>
              </a:spcAft>
              <a:buNone/>
            </a:pPr>
            <a:r>
              <a:rPr lang="en-US">
                <a:latin typeface="Courier New"/>
                <a:ea typeface="Courier New"/>
                <a:cs typeface="Courier New"/>
                <a:sym typeface="Courier New"/>
              </a:rPr>
              <a:t>//           else: out(t) = out(t-1)</a:t>
            </a:r>
            <a:endParaRPr>
              <a:latin typeface="Courier New"/>
              <a:ea typeface="Courier New"/>
              <a:cs typeface="Courier New"/>
              <a:sym typeface="Courier New"/>
            </a:endParaRPr>
          </a:p>
          <a:p>
            <a:pPr indent="0" lvl="0" marL="457200" rtl="0" algn="l">
              <a:spcBef>
                <a:spcPts val="520"/>
              </a:spcBef>
              <a:spcAft>
                <a:spcPts val="0"/>
              </a:spcAft>
              <a:buNone/>
            </a:pPr>
            <a:r>
              <a:rPr b="1" lang="en-US">
                <a:latin typeface="Courier New"/>
                <a:ea typeface="Courier New"/>
                <a:cs typeface="Courier New"/>
                <a:sym typeface="Courier New"/>
              </a:rPr>
              <a:t>CHIP</a:t>
            </a:r>
            <a:r>
              <a:rPr lang="en-US">
                <a:latin typeface="Courier New"/>
                <a:ea typeface="Courier New"/>
                <a:cs typeface="Courier New"/>
                <a:sym typeface="Courier New"/>
              </a:rPr>
              <a:t> Bit {</a:t>
            </a:r>
            <a:endParaRPr>
              <a:latin typeface="Courier New"/>
              <a:ea typeface="Courier New"/>
              <a:cs typeface="Courier New"/>
              <a:sym typeface="Courier New"/>
            </a:endParaRPr>
          </a:p>
          <a:p>
            <a:pPr indent="0" lvl="0" marL="457200" rtl="0" algn="l">
              <a:spcBef>
                <a:spcPts val="520"/>
              </a:spcBef>
              <a:spcAft>
                <a:spcPts val="0"/>
              </a:spcAft>
              <a:buNone/>
            </a:pPr>
            <a:r>
              <a:rPr lang="en-US">
                <a:latin typeface="Courier New"/>
                <a:ea typeface="Courier New"/>
                <a:cs typeface="Courier New"/>
                <a:sym typeface="Courier New"/>
              </a:rPr>
              <a:t>    </a:t>
            </a:r>
            <a:r>
              <a:rPr b="1" lang="en-US">
                <a:latin typeface="Courier New"/>
                <a:ea typeface="Courier New"/>
                <a:cs typeface="Courier New"/>
                <a:sym typeface="Courier New"/>
              </a:rPr>
              <a:t>IN</a:t>
            </a:r>
            <a:r>
              <a:rPr lang="en-US">
                <a:latin typeface="Courier New"/>
                <a:ea typeface="Courier New"/>
                <a:cs typeface="Courier New"/>
                <a:sym typeface="Courier New"/>
              </a:rPr>
              <a:t> in, load;</a:t>
            </a:r>
            <a:endParaRPr>
              <a:latin typeface="Courier New"/>
              <a:ea typeface="Courier New"/>
              <a:cs typeface="Courier New"/>
              <a:sym typeface="Courier New"/>
            </a:endParaRPr>
          </a:p>
          <a:p>
            <a:pPr indent="0" lvl="0" marL="457200" rtl="0" algn="l">
              <a:spcBef>
                <a:spcPts val="520"/>
              </a:spcBef>
              <a:spcAft>
                <a:spcPts val="0"/>
              </a:spcAft>
              <a:buNone/>
            </a:pPr>
            <a:r>
              <a:rPr lang="en-US">
                <a:latin typeface="Courier New"/>
                <a:ea typeface="Courier New"/>
                <a:cs typeface="Courier New"/>
                <a:sym typeface="Courier New"/>
              </a:rPr>
              <a:t>    </a:t>
            </a:r>
            <a:r>
              <a:rPr b="1" lang="en-US">
                <a:latin typeface="Courier New"/>
                <a:ea typeface="Courier New"/>
                <a:cs typeface="Courier New"/>
                <a:sym typeface="Courier New"/>
              </a:rPr>
              <a:t>OUT</a:t>
            </a:r>
            <a:r>
              <a:rPr lang="en-US">
                <a:latin typeface="Courier New"/>
                <a:ea typeface="Courier New"/>
                <a:cs typeface="Courier New"/>
                <a:sym typeface="Courier New"/>
              </a:rPr>
              <a:t> out;</a:t>
            </a:r>
            <a:endParaRPr>
              <a:latin typeface="Courier New"/>
              <a:ea typeface="Courier New"/>
              <a:cs typeface="Courier New"/>
              <a:sym typeface="Courier New"/>
            </a:endParaRPr>
          </a:p>
          <a:p>
            <a:pPr indent="0" lvl="0" marL="457200" rtl="0" algn="l">
              <a:spcBef>
                <a:spcPts val="520"/>
              </a:spcBef>
              <a:spcAft>
                <a:spcPts val="0"/>
              </a:spcAft>
              <a:buNone/>
            </a:pPr>
            <a:r>
              <a:t/>
            </a:r>
            <a:endParaRPr>
              <a:latin typeface="Courier New"/>
              <a:ea typeface="Courier New"/>
              <a:cs typeface="Courier New"/>
              <a:sym typeface="Courier New"/>
            </a:endParaRPr>
          </a:p>
          <a:p>
            <a:pPr indent="0" lvl="0" marL="457200" rtl="0" algn="l">
              <a:spcBef>
                <a:spcPts val="520"/>
              </a:spcBef>
              <a:spcAft>
                <a:spcPts val="0"/>
              </a:spcAft>
              <a:buNone/>
            </a:pPr>
            <a:r>
              <a:rPr lang="en-US">
                <a:latin typeface="Courier New"/>
                <a:ea typeface="Courier New"/>
                <a:cs typeface="Courier New"/>
                <a:sym typeface="Courier New"/>
              </a:rPr>
              <a:t>    </a:t>
            </a:r>
            <a:r>
              <a:rPr b="1" lang="en-US">
                <a:latin typeface="Courier New"/>
                <a:ea typeface="Courier New"/>
                <a:cs typeface="Courier New"/>
                <a:sym typeface="Courier New"/>
              </a:rPr>
              <a:t>PARTS:</a:t>
            </a:r>
            <a:endParaRPr b="1">
              <a:latin typeface="Courier New"/>
              <a:ea typeface="Courier New"/>
              <a:cs typeface="Courier New"/>
              <a:sym typeface="Courier New"/>
            </a:endParaRPr>
          </a:p>
          <a:p>
            <a:pPr indent="0" lvl="0" marL="457200" rtl="0" algn="l">
              <a:spcBef>
                <a:spcPts val="520"/>
              </a:spcBef>
              <a:spcAft>
                <a:spcPts val="0"/>
              </a:spcAft>
              <a:buNone/>
            </a:pPr>
            <a:r>
              <a:rPr b="1" lang="en-US">
                <a:latin typeface="Courier New"/>
                <a:ea typeface="Courier New"/>
                <a:cs typeface="Courier New"/>
                <a:sym typeface="Courier New"/>
              </a:rPr>
              <a:t>    </a:t>
            </a:r>
            <a:r>
              <a:rPr lang="en-US">
                <a:latin typeface="Courier New"/>
                <a:ea typeface="Courier New"/>
                <a:cs typeface="Courier New"/>
                <a:sym typeface="Courier New"/>
              </a:rPr>
              <a:t>// TODO</a:t>
            </a:r>
            <a:endParaRPr>
              <a:latin typeface="Courier New"/>
              <a:ea typeface="Courier New"/>
              <a:cs typeface="Courier New"/>
              <a:sym typeface="Courier New"/>
            </a:endParaRPr>
          </a:p>
          <a:p>
            <a:pPr indent="0" lvl="0" marL="457200" rtl="0" algn="l">
              <a:spcBef>
                <a:spcPts val="520"/>
              </a:spcBef>
              <a:spcAft>
                <a:spcPts val="0"/>
              </a:spcAft>
              <a:buNone/>
            </a:pPr>
            <a:r>
              <a:rPr lang="en-US">
                <a:latin typeface="Courier New"/>
                <a:ea typeface="Courier New"/>
                <a:cs typeface="Courier New"/>
                <a:sym typeface="Courier New"/>
              </a:rPr>
              <a:t>}</a:t>
            </a:r>
            <a:endParaRPr>
              <a:latin typeface="Courier New"/>
              <a:ea typeface="Courier New"/>
              <a:cs typeface="Courier New"/>
              <a:sym typeface="Courier New"/>
            </a:endParaRPr>
          </a:p>
        </p:txBody>
      </p:sp>
      <p:sp>
        <p:nvSpPr>
          <p:cNvPr id="171" name="Google Shape;171;gcc7cc75ddd_0_87"/>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gcc7cc75ddd_0_142"/>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Bit</a:t>
            </a:r>
            <a:r>
              <a:rPr lang="en-US"/>
              <a:t> Time Series</a:t>
            </a:r>
            <a:endParaRPr/>
          </a:p>
        </p:txBody>
      </p:sp>
      <p:sp>
        <p:nvSpPr>
          <p:cNvPr id="178" name="Google Shape;178;gcc7cc75ddd_0_142"/>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graphicFrame>
        <p:nvGraphicFramePr>
          <p:cNvPr descr="Time series table showing the values of in and out for the bit specification. There are 9 columns, which from left to right are: &quot;pin&quot; which denotes which pin we are referring to, then 7 columns for t=0 through t=6, increasing by 1 from left to right, then a last column with ellipses denoting that the time series continues on. There are four rows, which from top to bottom are: a header row, a row for the in pin, a row for the load pin, and a row for the out pin.&#10;&#10;The key takeaway from the time series is that the values of in, load, and out from the previous time section are what affect the out for any given time section. The Bit's output also only changes to reflect in when load is set. the first example given is how load at t=0 is set to 1, so out at t=1 will reflect the value of in at t=0 (which in this example was 1). The second example given is how load at t=2 is 0, so out at t=3 will be the same as out at t=2 regardless of what in is at t=2 (in this example, out remains 1)." id="179" name="Google Shape;179;gcc7cc75ddd_0_142" title="Time Series Table of Bit logic"/>
          <p:cNvGraphicFramePr/>
          <p:nvPr/>
        </p:nvGraphicFramePr>
        <p:xfrm>
          <a:off x="940563" y="2208250"/>
          <a:ext cx="3000000" cy="3000000"/>
        </p:xfrm>
        <a:graphic>
          <a:graphicData uri="http://schemas.openxmlformats.org/drawingml/2006/table">
            <a:tbl>
              <a:tblPr>
                <a:noFill/>
                <a:tableStyleId>{C16EBE1F-2F15-43D7-A9A4-31195A95264E}</a:tableStyleId>
              </a:tblPr>
              <a:tblGrid>
                <a:gridCol w="804325"/>
                <a:gridCol w="804325"/>
                <a:gridCol w="804325"/>
                <a:gridCol w="804325"/>
                <a:gridCol w="804325"/>
                <a:gridCol w="804325"/>
                <a:gridCol w="804325"/>
                <a:gridCol w="804325"/>
                <a:gridCol w="804325"/>
              </a:tblGrid>
              <a:tr h="661200">
                <a:tc>
                  <a:txBody>
                    <a:bodyPr/>
                    <a:lstStyle/>
                    <a:p>
                      <a:pPr indent="0" lvl="0" marL="0" rtl="0" algn="ctr">
                        <a:spcBef>
                          <a:spcPts val="0"/>
                        </a:spcBef>
                        <a:spcAft>
                          <a:spcPts val="0"/>
                        </a:spcAft>
                        <a:buNone/>
                      </a:pPr>
                      <a:r>
                        <a:rPr b="1" lang="en-US" sz="2300"/>
                        <a:t>pin</a:t>
                      </a:r>
                      <a:endParaRPr b="1" sz="2300"/>
                    </a:p>
                  </a:txBody>
                  <a:tcPr marT="91425" marB="91425" marR="91425" marL="91425" anchor="ctr"/>
                </a:tc>
                <a:tc>
                  <a:txBody>
                    <a:bodyPr/>
                    <a:lstStyle/>
                    <a:p>
                      <a:pPr indent="0" lvl="0" marL="0" rtl="0" algn="ctr">
                        <a:spcBef>
                          <a:spcPts val="0"/>
                        </a:spcBef>
                        <a:spcAft>
                          <a:spcPts val="0"/>
                        </a:spcAft>
                        <a:buNone/>
                      </a:pPr>
                      <a:r>
                        <a:rPr b="1" lang="en-US" sz="2300"/>
                        <a:t>t=0</a:t>
                      </a:r>
                      <a:endParaRPr b="1" sz="2300"/>
                    </a:p>
                  </a:txBody>
                  <a:tcPr marT="91425" marB="91425" marR="91425" marL="91425" anchor="ctr"/>
                </a:tc>
                <a:tc>
                  <a:txBody>
                    <a:bodyPr/>
                    <a:lstStyle/>
                    <a:p>
                      <a:pPr indent="0" lvl="0" marL="0" rtl="0" algn="ctr">
                        <a:spcBef>
                          <a:spcPts val="0"/>
                        </a:spcBef>
                        <a:spcAft>
                          <a:spcPts val="0"/>
                        </a:spcAft>
                        <a:buNone/>
                      </a:pPr>
                      <a:r>
                        <a:rPr b="1" lang="en-US" sz="2300"/>
                        <a:t>t=1</a:t>
                      </a:r>
                      <a:endParaRPr b="1" sz="2300"/>
                    </a:p>
                  </a:txBody>
                  <a:tcPr marT="91425" marB="91425" marR="91425" marL="91425" anchor="ctr"/>
                </a:tc>
                <a:tc>
                  <a:txBody>
                    <a:bodyPr/>
                    <a:lstStyle/>
                    <a:p>
                      <a:pPr indent="0" lvl="0" marL="0" rtl="0" algn="ctr">
                        <a:spcBef>
                          <a:spcPts val="0"/>
                        </a:spcBef>
                        <a:spcAft>
                          <a:spcPts val="0"/>
                        </a:spcAft>
                        <a:buNone/>
                      </a:pPr>
                      <a:r>
                        <a:rPr b="1" lang="en-US" sz="2300"/>
                        <a:t>t=2</a:t>
                      </a:r>
                      <a:endParaRPr b="1" sz="2300"/>
                    </a:p>
                  </a:txBody>
                  <a:tcPr marT="91425" marB="91425" marR="91425" marL="91425" anchor="ctr"/>
                </a:tc>
                <a:tc>
                  <a:txBody>
                    <a:bodyPr/>
                    <a:lstStyle/>
                    <a:p>
                      <a:pPr indent="0" lvl="0" marL="0" rtl="0" algn="ctr">
                        <a:spcBef>
                          <a:spcPts val="0"/>
                        </a:spcBef>
                        <a:spcAft>
                          <a:spcPts val="0"/>
                        </a:spcAft>
                        <a:buNone/>
                      </a:pPr>
                      <a:r>
                        <a:rPr b="1" lang="en-US" sz="2300"/>
                        <a:t>t=3</a:t>
                      </a:r>
                      <a:endParaRPr b="1" sz="2300"/>
                    </a:p>
                  </a:txBody>
                  <a:tcPr marT="91425" marB="91425" marR="91425" marL="91425" anchor="ctr"/>
                </a:tc>
                <a:tc>
                  <a:txBody>
                    <a:bodyPr/>
                    <a:lstStyle/>
                    <a:p>
                      <a:pPr indent="0" lvl="0" marL="0" rtl="0" algn="ctr">
                        <a:spcBef>
                          <a:spcPts val="0"/>
                        </a:spcBef>
                        <a:spcAft>
                          <a:spcPts val="0"/>
                        </a:spcAft>
                        <a:buNone/>
                      </a:pPr>
                      <a:r>
                        <a:rPr b="1" lang="en-US" sz="2300"/>
                        <a:t>t=4</a:t>
                      </a:r>
                      <a:endParaRPr b="1" sz="2300"/>
                    </a:p>
                  </a:txBody>
                  <a:tcPr marT="91425" marB="91425" marR="91425" marL="91425" anchor="ctr"/>
                </a:tc>
                <a:tc>
                  <a:txBody>
                    <a:bodyPr/>
                    <a:lstStyle/>
                    <a:p>
                      <a:pPr indent="0" lvl="0" marL="0" rtl="0" algn="ctr">
                        <a:spcBef>
                          <a:spcPts val="0"/>
                        </a:spcBef>
                        <a:spcAft>
                          <a:spcPts val="0"/>
                        </a:spcAft>
                        <a:buNone/>
                      </a:pPr>
                      <a:r>
                        <a:rPr b="1" lang="en-US" sz="2300"/>
                        <a:t>t=5</a:t>
                      </a:r>
                      <a:endParaRPr b="1" sz="2300"/>
                    </a:p>
                  </a:txBody>
                  <a:tcPr marT="91425" marB="91425" marR="91425" marL="91425" anchor="ctr"/>
                </a:tc>
                <a:tc>
                  <a:txBody>
                    <a:bodyPr/>
                    <a:lstStyle/>
                    <a:p>
                      <a:pPr indent="0" lvl="0" marL="0" rtl="0" algn="ctr">
                        <a:spcBef>
                          <a:spcPts val="0"/>
                        </a:spcBef>
                        <a:spcAft>
                          <a:spcPts val="0"/>
                        </a:spcAft>
                        <a:buNone/>
                      </a:pPr>
                      <a:r>
                        <a:rPr b="1" lang="en-US" sz="2300"/>
                        <a:t>t=6</a:t>
                      </a:r>
                      <a:endParaRPr b="1" sz="2300"/>
                    </a:p>
                  </a:txBody>
                  <a:tcPr marT="91425" marB="91425" marR="91425" marL="91425" anchor="ctr"/>
                </a:tc>
                <a:tc>
                  <a:txBody>
                    <a:bodyPr/>
                    <a:lstStyle/>
                    <a:p>
                      <a:pPr indent="0" lvl="0" marL="0" rtl="0" algn="ctr">
                        <a:spcBef>
                          <a:spcPts val="0"/>
                        </a:spcBef>
                        <a:spcAft>
                          <a:spcPts val="0"/>
                        </a:spcAft>
                        <a:buNone/>
                      </a:pPr>
                      <a:r>
                        <a:rPr b="1" lang="en-US" sz="2300"/>
                        <a:t>...</a:t>
                      </a:r>
                      <a:endParaRPr b="1" sz="2300"/>
                    </a:p>
                  </a:txBody>
                  <a:tcPr marT="91425" marB="91425" marR="91425" marL="91425" anchor="ctr"/>
                </a:tc>
              </a:tr>
              <a:tr h="661200">
                <a:tc>
                  <a:txBody>
                    <a:bodyPr/>
                    <a:lstStyle/>
                    <a:p>
                      <a:pPr indent="0" lvl="0" marL="0" rtl="0" algn="ctr">
                        <a:spcBef>
                          <a:spcPts val="0"/>
                        </a:spcBef>
                        <a:spcAft>
                          <a:spcPts val="0"/>
                        </a:spcAft>
                        <a:buNone/>
                      </a:pPr>
                      <a:r>
                        <a:rPr lang="en-US" sz="2300"/>
                        <a:t>in</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solidFill>
                      <a:srgbClr val="FFF2CC"/>
                    </a:solidFill>
                  </a:tcP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solidFill>
                      <a:srgbClr val="FFF2CC"/>
                    </a:solidFill>
                  </a:tcP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a:t>
                      </a:r>
                      <a:endParaRPr sz="2300"/>
                    </a:p>
                  </a:txBody>
                  <a:tcPr marT="91425" marB="91425" marR="91425" marL="91425" anchor="ctr"/>
                </a:tc>
              </a:tr>
              <a:tr h="661200">
                <a:tc>
                  <a:txBody>
                    <a:bodyPr/>
                    <a:lstStyle/>
                    <a:p>
                      <a:pPr indent="0" lvl="0" marL="0" rtl="0" algn="ctr">
                        <a:spcBef>
                          <a:spcPts val="0"/>
                        </a:spcBef>
                        <a:spcAft>
                          <a:spcPts val="0"/>
                        </a:spcAft>
                        <a:buNone/>
                      </a:pPr>
                      <a:r>
                        <a:rPr lang="en-US" sz="2300"/>
                        <a:t>load</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solidFill>
                      <a:srgbClr val="D9EAD3"/>
                    </a:solidFill>
                  </a:tcP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solidFill>
                      <a:srgbClr val="D9EAD3"/>
                    </a:solidFill>
                  </a:tcP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a:t>
                      </a:r>
                      <a:endParaRPr sz="2300"/>
                    </a:p>
                  </a:txBody>
                  <a:tcPr marT="91425" marB="91425" marR="91425" marL="91425" anchor="ctr"/>
                </a:tc>
              </a:tr>
              <a:tr h="661200">
                <a:tc>
                  <a:txBody>
                    <a:bodyPr/>
                    <a:lstStyle/>
                    <a:p>
                      <a:pPr indent="0" lvl="0" marL="0" rtl="0" algn="ctr">
                        <a:spcBef>
                          <a:spcPts val="0"/>
                        </a:spcBef>
                        <a:spcAft>
                          <a:spcPts val="0"/>
                        </a:spcAft>
                        <a:buNone/>
                      </a:pPr>
                      <a:r>
                        <a:rPr lang="en-US" sz="2300"/>
                        <a:t>out</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solidFill>
                      <a:srgbClr val="C9DAF8"/>
                    </a:solidFill>
                  </a:tcPr>
                </a:tc>
                <a:tc>
                  <a:txBody>
                    <a:bodyPr/>
                    <a:lstStyle/>
                    <a:p>
                      <a:pPr indent="0" lvl="0" marL="0" rtl="0" algn="ctr">
                        <a:spcBef>
                          <a:spcPts val="0"/>
                        </a:spcBef>
                        <a:spcAft>
                          <a:spcPts val="0"/>
                        </a:spcAft>
                        <a:buNone/>
                      </a:pPr>
                      <a:r>
                        <a:rPr lang="en-US" sz="2300"/>
                        <a:t>1</a:t>
                      </a:r>
                      <a:endParaRPr sz="2300"/>
                    </a:p>
                  </a:txBody>
                  <a:tcPr marT="91425" marB="91425" marR="91425" marL="91425" anchor="ctr">
                    <a:solidFill>
                      <a:srgbClr val="E6B8AF"/>
                    </a:solidFill>
                  </a:tcPr>
                </a:tc>
                <a:tc>
                  <a:txBody>
                    <a:bodyPr/>
                    <a:lstStyle/>
                    <a:p>
                      <a:pPr indent="0" lvl="0" marL="0" rtl="0" algn="ctr">
                        <a:spcBef>
                          <a:spcPts val="0"/>
                        </a:spcBef>
                        <a:spcAft>
                          <a:spcPts val="0"/>
                        </a:spcAft>
                        <a:buNone/>
                      </a:pPr>
                      <a:r>
                        <a:rPr lang="en-US" sz="2300"/>
                        <a:t>1</a:t>
                      </a:r>
                      <a:endParaRPr sz="2300"/>
                    </a:p>
                  </a:txBody>
                  <a:tcPr marT="91425" marB="91425" marR="91425" marL="91425" anchor="ctr">
                    <a:solidFill>
                      <a:srgbClr val="C9DAF8"/>
                    </a:solidFill>
                  </a:tcPr>
                </a:tc>
                <a:tc>
                  <a:txBody>
                    <a:bodyPr/>
                    <a:lstStyle/>
                    <a:p>
                      <a:pPr indent="0" lvl="0" marL="0" rtl="0" algn="ctr">
                        <a:spcBef>
                          <a:spcPts val="0"/>
                        </a:spcBef>
                        <a:spcAft>
                          <a:spcPts val="0"/>
                        </a:spcAft>
                        <a:buNone/>
                      </a:pPr>
                      <a:r>
                        <a:rPr lang="en-US" sz="2300"/>
                        <a:t>1</a:t>
                      </a:r>
                      <a:endParaRPr sz="2300"/>
                    </a:p>
                  </a:txBody>
                  <a:tcPr marT="91425" marB="91425" marR="91425" marL="91425" anchor="ctr">
                    <a:solidFill>
                      <a:srgbClr val="E6B8AF"/>
                    </a:solidFill>
                  </a:tcP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1</a:t>
                      </a:r>
                      <a:endParaRPr sz="2300"/>
                    </a:p>
                  </a:txBody>
                  <a:tcPr marT="91425" marB="91425" marR="91425" marL="91425" anchor="ctr"/>
                </a:tc>
                <a:tc>
                  <a:txBody>
                    <a:bodyPr/>
                    <a:lstStyle/>
                    <a:p>
                      <a:pPr indent="0" lvl="0" marL="0" rtl="0" algn="ctr">
                        <a:spcBef>
                          <a:spcPts val="0"/>
                        </a:spcBef>
                        <a:spcAft>
                          <a:spcPts val="0"/>
                        </a:spcAft>
                        <a:buNone/>
                      </a:pPr>
                      <a:r>
                        <a:rPr lang="en-US" sz="2300"/>
                        <a:t>0</a:t>
                      </a:r>
                      <a:endParaRPr sz="2300"/>
                    </a:p>
                  </a:txBody>
                  <a:tcPr marT="91425" marB="91425" marR="91425" marL="91425" anchor="ctr"/>
                </a:tc>
                <a:tc>
                  <a:txBody>
                    <a:bodyPr/>
                    <a:lstStyle/>
                    <a:p>
                      <a:pPr indent="0" lvl="0" marL="0" rtl="0" algn="ctr">
                        <a:spcBef>
                          <a:spcPts val="0"/>
                        </a:spcBef>
                        <a:spcAft>
                          <a:spcPts val="0"/>
                        </a:spcAft>
                        <a:buNone/>
                      </a:pPr>
                      <a:r>
                        <a:rPr lang="en-US" sz="2300"/>
                        <a:t>...</a:t>
                      </a:r>
                      <a:endParaRPr sz="2300"/>
                    </a:p>
                  </a:txBody>
                  <a:tcPr marT="91425" marB="91425" marR="91425" marL="91425" anchor="ctr"/>
                </a:tc>
              </a:tr>
            </a:tbl>
          </a:graphicData>
        </a:graphic>
      </p:graphicFrame>
      <p:sp>
        <p:nvSpPr>
          <p:cNvPr id="180" name="Google Shape;180;gcc7cc75ddd_0_142"/>
          <p:cNvSpPr txBox="1"/>
          <p:nvPr>
            <p:ph idx="1" type="body"/>
          </p:nvPr>
        </p:nvSpPr>
        <p:spPr>
          <a:xfrm>
            <a:off x="388950" y="1054550"/>
            <a:ext cx="8366100" cy="10827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rPr lang="en-US">
                <a:latin typeface="Courier New"/>
                <a:ea typeface="Courier New"/>
                <a:cs typeface="Courier New"/>
                <a:sym typeface="Courier New"/>
              </a:rPr>
              <a:t>if (</a:t>
            </a:r>
            <a:r>
              <a:rPr lang="en-US">
                <a:highlight>
                  <a:srgbClr val="D9EAD3"/>
                </a:highlight>
                <a:latin typeface="Courier New"/>
                <a:ea typeface="Courier New"/>
                <a:cs typeface="Courier New"/>
                <a:sym typeface="Courier New"/>
              </a:rPr>
              <a:t>load(t-1)</a:t>
            </a:r>
            <a:r>
              <a:rPr lang="en-US">
                <a:latin typeface="Courier New"/>
                <a:ea typeface="Courier New"/>
                <a:cs typeface="Courier New"/>
                <a:sym typeface="Courier New"/>
              </a:rPr>
              <a:t>): </a:t>
            </a:r>
            <a:r>
              <a:rPr lang="en-US">
                <a:highlight>
                  <a:srgbClr val="E6B8AF"/>
                </a:highlight>
                <a:latin typeface="Courier New"/>
                <a:ea typeface="Courier New"/>
                <a:cs typeface="Courier New"/>
                <a:sym typeface="Courier New"/>
              </a:rPr>
              <a:t>out(t)</a:t>
            </a:r>
            <a:r>
              <a:rPr lang="en-US">
                <a:latin typeface="Courier New"/>
                <a:ea typeface="Courier New"/>
                <a:cs typeface="Courier New"/>
                <a:sym typeface="Courier New"/>
              </a:rPr>
              <a:t> = </a:t>
            </a:r>
            <a:r>
              <a:rPr lang="en-US">
                <a:highlight>
                  <a:srgbClr val="FFF2CC"/>
                </a:highlight>
                <a:latin typeface="Courier New"/>
                <a:ea typeface="Courier New"/>
                <a:cs typeface="Courier New"/>
                <a:sym typeface="Courier New"/>
              </a:rPr>
              <a:t>in(t-1)</a:t>
            </a:r>
            <a:endParaRPr>
              <a:highlight>
                <a:srgbClr val="FFF2CC"/>
              </a:highlight>
              <a:latin typeface="Courier New"/>
              <a:ea typeface="Courier New"/>
              <a:cs typeface="Courier New"/>
              <a:sym typeface="Courier New"/>
            </a:endParaRPr>
          </a:p>
          <a:p>
            <a:pPr indent="0" lvl="0" marL="0" rtl="0" algn="l">
              <a:spcBef>
                <a:spcPts val="520"/>
              </a:spcBef>
              <a:spcAft>
                <a:spcPts val="0"/>
              </a:spcAft>
              <a:buNone/>
            </a:pPr>
            <a:r>
              <a:rPr lang="en-US">
                <a:latin typeface="Courier New"/>
                <a:ea typeface="Courier New"/>
                <a:cs typeface="Courier New"/>
                <a:sym typeface="Courier New"/>
              </a:rPr>
              <a:t>          else: </a:t>
            </a:r>
            <a:r>
              <a:rPr lang="en-US">
                <a:highlight>
                  <a:srgbClr val="E6B8AF"/>
                </a:highlight>
                <a:latin typeface="Courier New"/>
                <a:ea typeface="Courier New"/>
                <a:cs typeface="Courier New"/>
                <a:sym typeface="Courier New"/>
              </a:rPr>
              <a:t>out(t)</a:t>
            </a:r>
            <a:r>
              <a:rPr lang="en-US">
                <a:latin typeface="Courier New"/>
                <a:ea typeface="Courier New"/>
                <a:cs typeface="Courier New"/>
                <a:sym typeface="Courier New"/>
              </a:rPr>
              <a:t> = </a:t>
            </a:r>
            <a:r>
              <a:rPr lang="en-US">
                <a:highlight>
                  <a:srgbClr val="C9DAF8"/>
                </a:highlight>
                <a:latin typeface="Courier New"/>
                <a:ea typeface="Courier New"/>
                <a:cs typeface="Courier New"/>
                <a:sym typeface="Courier New"/>
              </a:rPr>
              <a:t>out(t-1)</a:t>
            </a:r>
            <a:endParaRPr>
              <a:highlight>
                <a:srgbClr val="C9DAF8"/>
              </a:highlight>
              <a:latin typeface="Courier New"/>
              <a:ea typeface="Courier New"/>
              <a:cs typeface="Courier New"/>
              <a:sym typeface="Courier New"/>
            </a:endParaRPr>
          </a:p>
        </p:txBody>
      </p:sp>
      <p:sp>
        <p:nvSpPr>
          <p:cNvPr id="181" name="Google Shape;181;gcc7cc75ddd_0_142"/>
          <p:cNvSpPr txBox="1"/>
          <p:nvPr>
            <p:ph idx="1" type="body"/>
          </p:nvPr>
        </p:nvSpPr>
        <p:spPr>
          <a:xfrm>
            <a:off x="388950" y="4924050"/>
            <a:ext cx="8755200" cy="19332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rPr lang="en-US"/>
              <a:t>Example 1: </a:t>
            </a:r>
            <a:r>
              <a:rPr lang="en-US">
                <a:highlight>
                  <a:srgbClr val="D9EAD3"/>
                </a:highlight>
                <a:latin typeface="Courier New"/>
                <a:ea typeface="Courier New"/>
                <a:cs typeface="Courier New"/>
                <a:sym typeface="Courier New"/>
              </a:rPr>
              <a:t>load(t=0)</a:t>
            </a:r>
            <a:r>
              <a:rPr lang="en-US">
                <a:latin typeface="Courier New"/>
                <a:ea typeface="Courier New"/>
                <a:cs typeface="Courier New"/>
                <a:sym typeface="Courier New"/>
              </a:rPr>
              <a:t> == 1</a:t>
            </a:r>
            <a:r>
              <a:rPr lang="en-US"/>
              <a:t> so </a:t>
            </a:r>
            <a:r>
              <a:rPr lang="en-US">
                <a:highlight>
                  <a:srgbClr val="E6B8AF"/>
                </a:highlight>
                <a:latin typeface="Courier New"/>
                <a:ea typeface="Courier New"/>
                <a:cs typeface="Courier New"/>
                <a:sym typeface="Courier New"/>
              </a:rPr>
              <a:t>out(t=1)</a:t>
            </a:r>
            <a:r>
              <a:rPr lang="en-US">
                <a:latin typeface="Courier New"/>
                <a:ea typeface="Courier New"/>
                <a:cs typeface="Courier New"/>
                <a:sym typeface="Courier New"/>
              </a:rPr>
              <a:t> = </a:t>
            </a:r>
            <a:r>
              <a:rPr lang="en-US">
                <a:highlight>
                  <a:srgbClr val="FFF2CC"/>
                </a:highlight>
                <a:latin typeface="Courier New"/>
                <a:ea typeface="Courier New"/>
                <a:cs typeface="Courier New"/>
                <a:sym typeface="Courier New"/>
              </a:rPr>
              <a:t>in(t=0)</a:t>
            </a:r>
            <a:endParaRPr>
              <a:highlight>
                <a:srgbClr val="FFF2CC"/>
              </a:highlight>
              <a:latin typeface="Courier New"/>
              <a:ea typeface="Courier New"/>
              <a:cs typeface="Courier New"/>
              <a:sym typeface="Courier New"/>
            </a:endParaRPr>
          </a:p>
          <a:p>
            <a:pPr indent="0" lvl="0" marL="0" rtl="0" algn="l">
              <a:spcBef>
                <a:spcPts val="520"/>
              </a:spcBef>
              <a:spcAft>
                <a:spcPts val="0"/>
              </a:spcAft>
              <a:buNone/>
            </a:pPr>
            <a:r>
              <a:t/>
            </a:r>
            <a:endParaRPr/>
          </a:p>
          <a:p>
            <a:pPr indent="0" lvl="0" marL="0" rtl="0" algn="l">
              <a:spcBef>
                <a:spcPts val="520"/>
              </a:spcBef>
              <a:spcAft>
                <a:spcPts val="0"/>
              </a:spcAft>
              <a:buNone/>
            </a:pPr>
            <a:r>
              <a:rPr lang="en-US"/>
              <a:t>Example 2: </a:t>
            </a:r>
            <a:r>
              <a:rPr lang="en-US">
                <a:highlight>
                  <a:srgbClr val="D9EAD3"/>
                </a:highlight>
                <a:latin typeface="Courier New"/>
                <a:ea typeface="Courier New"/>
                <a:cs typeface="Courier New"/>
                <a:sym typeface="Courier New"/>
              </a:rPr>
              <a:t>load(t=2)</a:t>
            </a:r>
            <a:r>
              <a:rPr lang="en-US">
                <a:latin typeface="Courier New"/>
                <a:ea typeface="Courier New"/>
                <a:cs typeface="Courier New"/>
                <a:sym typeface="Courier New"/>
              </a:rPr>
              <a:t> == 0</a:t>
            </a:r>
            <a:r>
              <a:rPr lang="en-US"/>
              <a:t> so </a:t>
            </a:r>
            <a:r>
              <a:rPr lang="en-US">
                <a:highlight>
                  <a:srgbClr val="E6B8AF"/>
                </a:highlight>
                <a:latin typeface="Courier New"/>
                <a:ea typeface="Courier New"/>
                <a:cs typeface="Courier New"/>
                <a:sym typeface="Courier New"/>
              </a:rPr>
              <a:t>out(t=3)</a:t>
            </a:r>
            <a:r>
              <a:rPr lang="en-US">
                <a:latin typeface="Courier New"/>
                <a:ea typeface="Courier New"/>
                <a:cs typeface="Courier New"/>
                <a:sym typeface="Courier New"/>
              </a:rPr>
              <a:t> = </a:t>
            </a:r>
            <a:r>
              <a:rPr lang="en-US">
                <a:highlight>
                  <a:srgbClr val="C9DAF8"/>
                </a:highlight>
                <a:latin typeface="Courier New"/>
                <a:ea typeface="Courier New"/>
                <a:cs typeface="Courier New"/>
                <a:sym typeface="Courier New"/>
              </a:rPr>
              <a:t>out(t=2)</a:t>
            </a:r>
            <a:endParaRPr>
              <a:highlight>
                <a:srgbClr val="C9DAF8"/>
              </a:highlight>
              <a:latin typeface="Courier New"/>
              <a:ea typeface="Courier New"/>
              <a:cs typeface="Courier New"/>
              <a:sym typeface="Courier New"/>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gcc7cc75ddd_0_101"/>
          <p:cNvSpPr txBox="1"/>
          <p:nvPr>
            <p:ph type="title"/>
          </p:nvPr>
        </p:nvSpPr>
        <p:spPr>
          <a:xfrm>
            <a:off x="377550" y="1446997"/>
            <a:ext cx="8388900" cy="5145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sz="3200"/>
              <a:t>In order to implement Bit, what gates do you think we will need? (Select all that apply)</a:t>
            </a:r>
            <a:endParaRPr sz="3200"/>
          </a:p>
          <a:p>
            <a:pPr indent="0" lvl="0" marL="0" rtl="0" algn="l">
              <a:spcBef>
                <a:spcPts val="520"/>
              </a:spcBef>
              <a:spcAft>
                <a:spcPts val="0"/>
              </a:spcAft>
              <a:buSzPts val="1100"/>
              <a:buNone/>
            </a:pPr>
            <a:r>
              <a:rPr b="0" lang="en-US" sz="2600">
                <a:latin typeface="Courier New"/>
                <a:ea typeface="Courier New"/>
                <a:cs typeface="Courier New"/>
                <a:sym typeface="Courier New"/>
              </a:rPr>
              <a:t>Bit Spec:</a:t>
            </a:r>
            <a:endParaRPr b="0" sz="2600">
              <a:latin typeface="Courier New"/>
              <a:ea typeface="Courier New"/>
              <a:cs typeface="Courier New"/>
              <a:sym typeface="Courier New"/>
            </a:endParaRPr>
          </a:p>
          <a:p>
            <a:pPr indent="0" lvl="0" marL="0" rtl="0" algn="l">
              <a:spcBef>
                <a:spcPts val="520"/>
              </a:spcBef>
              <a:spcAft>
                <a:spcPts val="0"/>
              </a:spcAft>
              <a:buClr>
                <a:schemeClr val="dk1"/>
              </a:buClr>
              <a:buSzPts val="1100"/>
              <a:buFont typeface="Arial"/>
              <a:buNone/>
            </a:pPr>
            <a:r>
              <a:rPr b="0" lang="en-US" sz="2600">
                <a:latin typeface="Courier New"/>
                <a:ea typeface="Courier New"/>
                <a:cs typeface="Courier New"/>
                <a:sym typeface="Courier New"/>
              </a:rPr>
              <a:t>if (load(t-1)): out(t) = in(t-1)</a:t>
            </a:r>
            <a:endParaRPr b="0" sz="2600">
              <a:latin typeface="Courier New"/>
              <a:ea typeface="Courier New"/>
              <a:cs typeface="Courier New"/>
              <a:sym typeface="Courier New"/>
            </a:endParaRPr>
          </a:p>
          <a:p>
            <a:pPr indent="0" lvl="0" marL="0" rtl="0" algn="l">
              <a:spcBef>
                <a:spcPts val="520"/>
              </a:spcBef>
              <a:spcAft>
                <a:spcPts val="0"/>
              </a:spcAft>
              <a:buSzPts val="1100"/>
              <a:buNone/>
            </a:pPr>
            <a:r>
              <a:rPr b="0" lang="en-US" sz="2600">
                <a:latin typeface="Courier New"/>
                <a:ea typeface="Courier New"/>
                <a:cs typeface="Courier New"/>
                <a:sym typeface="Courier New"/>
              </a:rPr>
              <a:t>          else: out(t) = out(t-1)</a:t>
            </a:r>
            <a:endParaRPr sz="3200"/>
          </a:p>
          <a:p>
            <a:pPr indent="0" lvl="0" marL="0" rtl="0" algn="l">
              <a:lnSpc>
                <a:spcPct val="100000"/>
              </a:lnSpc>
              <a:spcBef>
                <a:spcPts val="0"/>
              </a:spcBef>
              <a:spcAft>
                <a:spcPts val="0"/>
              </a:spcAft>
              <a:buSzPts val="1400"/>
              <a:buNone/>
            </a:pPr>
            <a:r>
              <a:rPr lang="en-US" sz="3200">
                <a:solidFill>
                  <a:srgbClr val="4B2A85"/>
                </a:solidFill>
              </a:rPr>
              <a:t>Options:</a:t>
            </a:r>
            <a:endParaRPr sz="3200">
              <a:solidFill>
                <a:srgbClr val="4B2A85"/>
              </a:solidFill>
            </a:endParaRPr>
          </a:p>
          <a:p>
            <a:pPr indent="-203200" lvl="0" marL="914400" rtl="0" algn="l">
              <a:lnSpc>
                <a:spcPct val="100000"/>
              </a:lnSpc>
              <a:spcBef>
                <a:spcPts val="0"/>
              </a:spcBef>
              <a:spcAft>
                <a:spcPts val="0"/>
              </a:spcAft>
              <a:buClr>
                <a:srgbClr val="4B2A85"/>
              </a:buClr>
              <a:buSzPts val="3200"/>
              <a:buAutoNum type="alphaUcPeriod"/>
            </a:pPr>
            <a:r>
              <a:rPr lang="en-US" sz="3200">
                <a:solidFill>
                  <a:srgbClr val="4B2A85"/>
                </a:solidFill>
              </a:rPr>
              <a:t> Mux</a:t>
            </a:r>
            <a:endParaRPr sz="3200">
              <a:solidFill>
                <a:srgbClr val="4B2A85"/>
              </a:solidFill>
            </a:endParaRPr>
          </a:p>
          <a:p>
            <a:pPr indent="-203200" lvl="0" marL="914400" rtl="0" algn="l">
              <a:lnSpc>
                <a:spcPct val="100000"/>
              </a:lnSpc>
              <a:spcBef>
                <a:spcPts val="0"/>
              </a:spcBef>
              <a:spcAft>
                <a:spcPts val="0"/>
              </a:spcAft>
              <a:buClr>
                <a:srgbClr val="4B2A85"/>
              </a:buClr>
              <a:buSzPts val="3200"/>
              <a:buAutoNum type="alphaUcPeriod"/>
            </a:pPr>
            <a:r>
              <a:rPr lang="en-US" sz="3200">
                <a:solidFill>
                  <a:srgbClr val="4B2A85"/>
                </a:solidFill>
              </a:rPr>
              <a:t> Xor</a:t>
            </a:r>
            <a:endParaRPr sz="3200">
              <a:solidFill>
                <a:srgbClr val="4B2A85"/>
              </a:solidFill>
            </a:endParaRPr>
          </a:p>
          <a:p>
            <a:pPr indent="-203200" lvl="0" marL="914400" rtl="0" algn="l">
              <a:lnSpc>
                <a:spcPct val="100000"/>
              </a:lnSpc>
              <a:spcBef>
                <a:spcPts val="0"/>
              </a:spcBef>
              <a:spcAft>
                <a:spcPts val="0"/>
              </a:spcAft>
              <a:buClr>
                <a:srgbClr val="4B2A85"/>
              </a:buClr>
              <a:buSzPts val="3200"/>
              <a:buAutoNum type="alphaUcPeriod"/>
            </a:pPr>
            <a:r>
              <a:rPr lang="en-US" sz="3200">
                <a:solidFill>
                  <a:srgbClr val="4B2A85"/>
                </a:solidFill>
              </a:rPr>
              <a:t> And</a:t>
            </a:r>
            <a:endParaRPr sz="3200">
              <a:solidFill>
                <a:srgbClr val="4B2A85"/>
              </a:solidFill>
            </a:endParaRPr>
          </a:p>
          <a:p>
            <a:pPr indent="-203200" lvl="0" marL="914400" rtl="0" algn="l">
              <a:lnSpc>
                <a:spcPct val="100000"/>
              </a:lnSpc>
              <a:spcBef>
                <a:spcPts val="0"/>
              </a:spcBef>
              <a:spcAft>
                <a:spcPts val="0"/>
              </a:spcAft>
              <a:buClr>
                <a:srgbClr val="4B2A85"/>
              </a:buClr>
              <a:buSzPts val="3200"/>
              <a:buAutoNum type="alphaUcPeriod"/>
            </a:pPr>
            <a:r>
              <a:rPr lang="en-US" sz="3200">
                <a:solidFill>
                  <a:srgbClr val="4B2A85"/>
                </a:solidFill>
              </a:rPr>
              <a:t> DFF</a:t>
            </a:r>
            <a:endParaRPr sz="3200">
              <a:solidFill>
                <a:srgbClr val="4B2A85"/>
              </a:solidFill>
            </a:endParaRPr>
          </a:p>
        </p:txBody>
      </p:sp>
      <p:sp>
        <p:nvSpPr>
          <p:cNvPr id="187" name="Google Shape;187;gcc7cc75ddd_0_101"/>
          <p:cNvSpPr txBox="1"/>
          <p:nvPr>
            <p:ph idx="12" type="sldNum"/>
          </p:nvPr>
        </p:nvSpPr>
        <p:spPr>
          <a:xfrm>
            <a:off x="8534400" y="6492875"/>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gcc7cc75ddd_0_94"/>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Implementing Bit Activity</a:t>
            </a:r>
            <a:endParaRPr/>
          </a:p>
        </p:txBody>
      </p:sp>
      <p:sp>
        <p:nvSpPr>
          <p:cNvPr id="194" name="Google Shape;194;gcc7cc75ddd_0_94"/>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Now you know what gates to use!</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In groups, fill in the connections to the gates to create a circuit diagram of Bit</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We encourage you to reference examples from the previous lecture!</a:t>
            </a:r>
            <a:endParaRPr/>
          </a:p>
        </p:txBody>
      </p:sp>
      <p:sp>
        <p:nvSpPr>
          <p:cNvPr id="195" name="Google Shape;195;gcc7cc75ddd_0_94"/>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pic>
        <p:nvPicPr>
          <p:cNvPr id="196" name="Google Shape;196;gcc7cc75ddd_0_94"/>
          <p:cNvPicPr preferRelativeResize="0"/>
          <p:nvPr/>
        </p:nvPicPr>
        <p:blipFill>
          <a:blip r:embed="rId3">
            <a:alphaModFix/>
          </a:blip>
          <a:stretch>
            <a:fillRect/>
          </a:stretch>
        </p:blipFill>
        <p:spPr>
          <a:xfrm>
            <a:off x="3295650" y="4388800"/>
            <a:ext cx="5238750" cy="24003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1000"/>
                                        <p:tgtEl>
                                          <p:spTgt spid="1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gcc7cc75ddd_0_324"/>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202" name="Google Shape;202;gcc7cc75ddd_0_324"/>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0"/>
              </a:spcBef>
              <a:spcAft>
                <a:spcPts val="0"/>
              </a:spcAft>
              <a:buClr>
                <a:srgbClr val="4B2A85"/>
              </a:buClr>
              <a:buSzPts val="1560"/>
              <a:buChar char="❖"/>
            </a:pPr>
            <a:r>
              <a:rPr lang="en-US">
                <a:solidFill>
                  <a:srgbClr val="000000"/>
                </a:solidFill>
              </a:rPr>
              <a:t>Cornell Note-Taking Review</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0"/>
              </a:spcBef>
              <a:spcAft>
                <a:spcPts val="0"/>
              </a:spcAft>
              <a:buClr>
                <a:srgbClr val="4B2A85"/>
              </a:buClr>
              <a:buSzPts val="1560"/>
              <a:buChar char="❖"/>
            </a:pPr>
            <a:r>
              <a:rPr lang="en-US">
                <a:solidFill>
                  <a:srgbClr val="000000"/>
                </a:solidFill>
              </a:rPr>
              <a:t>Building a Bit</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DFF Example Review</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a bit exercise</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b="1" lang="en-US">
                <a:solidFill>
                  <a:srgbClr val="4B2A85"/>
                </a:solidFill>
              </a:rPr>
              <a:t>Building Memory</a:t>
            </a:r>
            <a:endParaRPr b="1">
              <a:solidFill>
                <a:srgbClr val="4B2A85"/>
              </a:solidFill>
            </a:endParaRPr>
          </a:p>
          <a:p>
            <a:pPr indent="-382269" lvl="1" marL="914400" rtl="0" algn="l">
              <a:lnSpc>
                <a:spcPct val="100000"/>
              </a:lnSpc>
              <a:spcBef>
                <a:spcPts val="0"/>
              </a:spcBef>
              <a:spcAft>
                <a:spcPts val="0"/>
              </a:spcAft>
              <a:buClr>
                <a:srgbClr val="4B2A85"/>
              </a:buClr>
              <a:buSzPts val="2420"/>
              <a:buChar char="▪"/>
            </a:pPr>
            <a:r>
              <a:rPr b="1" lang="en-US">
                <a:solidFill>
                  <a:srgbClr val="4B2A85"/>
                </a:solidFill>
              </a:rPr>
              <a:t>Reading Review and Q&amp;A</a:t>
            </a:r>
            <a:endParaRPr b="1">
              <a:solidFill>
                <a:srgbClr val="4B2A85"/>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memory: Bit to RAM</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Program Counter</a:t>
            </a:r>
            <a:endParaRPr>
              <a:solidFill>
                <a:srgbClr val="000000"/>
              </a:solidFill>
            </a:endParaRPr>
          </a:p>
          <a:p>
            <a:pPr indent="0" lvl="0" marL="914400" rtl="0" algn="l">
              <a:lnSpc>
                <a:spcPct val="100000"/>
              </a:lnSpc>
              <a:spcBef>
                <a:spcPts val="52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Project 3 Overview</a:t>
            </a:r>
            <a:endParaRPr>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203" name="Google Shape;203;gcc7cc75ddd_0_324"/>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gb660f2df5b_0_19"/>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61" name="Google Shape;61;gb660f2df5b_0_19"/>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0"/>
              </a:spcBef>
              <a:spcAft>
                <a:spcPts val="0"/>
              </a:spcAft>
              <a:buClr>
                <a:srgbClr val="4B2A85"/>
              </a:buClr>
              <a:buSzPts val="1560"/>
              <a:buChar char="❖"/>
            </a:pPr>
            <a:r>
              <a:rPr lang="en-US">
                <a:solidFill>
                  <a:srgbClr val="000000"/>
                </a:solidFill>
              </a:rPr>
              <a:t>Cornell Note-Taking Review</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0"/>
              </a:spcBef>
              <a:spcAft>
                <a:spcPts val="0"/>
              </a:spcAft>
              <a:buClr>
                <a:srgbClr val="4B2A85"/>
              </a:buClr>
              <a:buSzPts val="1560"/>
              <a:buChar char="❖"/>
            </a:pPr>
            <a:r>
              <a:rPr lang="en-US">
                <a:solidFill>
                  <a:srgbClr val="000000"/>
                </a:solidFill>
              </a:rPr>
              <a:t>Building a Bit</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DFF Example Review</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a bit exercise</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Building Memory</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Reading Review and Q&amp;A</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memory: Bit to RAM</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Program Counter</a:t>
            </a:r>
            <a:endParaRPr>
              <a:solidFill>
                <a:srgbClr val="000000"/>
              </a:solidFill>
            </a:endParaRPr>
          </a:p>
          <a:p>
            <a:pPr indent="0" lvl="0" marL="914400" rtl="0" algn="l">
              <a:lnSpc>
                <a:spcPct val="100000"/>
              </a:lnSpc>
              <a:spcBef>
                <a:spcPts val="52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Project 3 Overview</a:t>
            </a:r>
            <a:endParaRPr>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62" name="Google Shape;62;gb660f2df5b_0_19"/>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gcc7cc75ddd_0_153"/>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Reading Review: Memory Abstraction</a:t>
            </a:r>
            <a:endParaRPr/>
          </a:p>
        </p:txBody>
      </p:sp>
      <p:sp>
        <p:nvSpPr>
          <p:cNvPr id="210" name="Google Shape;210;gcc7cc75ddd_0_153"/>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Memory is just one big array!</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b="1" lang="en-US"/>
              <a:t>Addresses</a:t>
            </a:r>
            <a:r>
              <a:rPr lang="en-US"/>
              <a:t> are indices into different memory slots</a:t>
            </a:r>
            <a:endParaRPr/>
          </a:p>
          <a:p>
            <a:pPr indent="-382269" lvl="1" marL="914400" rtl="0" algn="l">
              <a:spcBef>
                <a:spcPts val="0"/>
              </a:spcBef>
              <a:spcAft>
                <a:spcPts val="0"/>
              </a:spcAft>
              <a:buSzPts val="2420"/>
              <a:buChar char="○"/>
            </a:pPr>
            <a:r>
              <a:rPr lang="en-US"/>
              <a:t>The width of an address is fixed for the system</a:t>
            </a:r>
            <a:endParaRPr/>
          </a:p>
          <a:p>
            <a:pPr indent="-382269" lvl="1" marL="914400" rtl="0" algn="l">
              <a:spcBef>
                <a:spcPts val="0"/>
              </a:spcBef>
              <a:spcAft>
                <a:spcPts val="0"/>
              </a:spcAft>
              <a:buSzPts val="2420"/>
              <a:buChar char="○"/>
            </a:pPr>
            <a:r>
              <a:rPr lang="en-US"/>
              <a:t>The Nand2Tetris project</a:t>
            </a:r>
            <a:r>
              <a:rPr lang="en-US"/>
              <a:t> will use 16-bit addresses</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Each slot in memory takes up a fixed width</a:t>
            </a:r>
            <a:endParaRPr/>
          </a:p>
          <a:p>
            <a:pPr indent="-382269" lvl="1" marL="914400" rtl="0" algn="l">
              <a:spcBef>
                <a:spcPts val="0"/>
              </a:spcBef>
              <a:spcAft>
                <a:spcPts val="0"/>
              </a:spcAft>
              <a:buSzPts val="2420"/>
              <a:buChar char="○"/>
            </a:pPr>
            <a:r>
              <a:rPr lang="en-US"/>
              <a:t>Not the same as address width</a:t>
            </a:r>
            <a:endParaRPr/>
          </a:p>
          <a:p>
            <a:pPr indent="-382269" lvl="1" marL="914400" rtl="0" algn="l">
              <a:spcBef>
                <a:spcPts val="0"/>
              </a:spcBef>
              <a:spcAft>
                <a:spcPts val="0"/>
              </a:spcAft>
              <a:buSzPts val="2420"/>
              <a:buChar char="○"/>
            </a:pPr>
            <a:r>
              <a:rPr lang="en-US"/>
              <a:t>The Nand2Tetris project uses 16-bit slots in memory</a:t>
            </a:r>
            <a:endParaRPr/>
          </a:p>
        </p:txBody>
      </p:sp>
      <p:sp>
        <p:nvSpPr>
          <p:cNvPr id="211" name="Google Shape;211;gcc7cc75ddd_0_153"/>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gcc7cc75ddd_0_160"/>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Reading Review: Memory Abstraction</a:t>
            </a:r>
            <a:endParaRPr/>
          </a:p>
        </p:txBody>
      </p:sp>
      <p:sp>
        <p:nvSpPr>
          <p:cNvPr id="218" name="Google Shape;218;gcc7cc75ddd_0_160"/>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Can read and write to memory by specifying an address</a:t>
            </a:r>
            <a:endParaRPr/>
          </a:p>
          <a:p>
            <a:pPr indent="-382269" lvl="1" marL="914400" rtl="0" algn="l">
              <a:spcBef>
                <a:spcPts val="0"/>
              </a:spcBef>
              <a:spcAft>
                <a:spcPts val="0"/>
              </a:spcAft>
              <a:buSzPts val="2420"/>
              <a:buChar char="○"/>
            </a:pPr>
            <a:r>
              <a:rPr lang="en-US"/>
              <a:t>More details next week!</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b="1" lang="en-US"/>
              <a:t>Example: </a:t>
            </a:r>
            <a:r>
              <a:rPr lang="en-US">
                <a:latin typeface="Courier New"/>
                <a:ea typeface="Courier New"/>
                <a:cs typeface="Courier New"/>
                <a:sym typeface="Courier New"/>
              </a:rPr>
              <a:t>x = memory[01...00]</a:t>
            </a:r>
            <a:endParaRPr>
              <a:latin typeface="Courier New"/>
              <a:ea typeface="Courier New"/>
              <a:cs typeface="Courier New"/>
              <a:sym typeface="Courier New"/>
            </a:endParaRPr>
          </a:p>
          <a:p>
            <a:pPr indent="-382269" lvl="1" marL="914400" rtl="0" algn="l">
              <a:spcBef>
                <a:spcPts val="0"/>
              </a:spcBef>
              <a:spcAft>
                <a:spcPts val="0"/>
              </a:spcAft>
              <a:buSzPts val="2420"/>
              <a:buChar char="○"/>
            </a:pPr>
            <a:r>
              <a:rPr lang="en-US"/>
              <a:t>Reads the value in memory at address </a:t>
            </a:r>
            <a:r>
              <a:rPr lang="en-US">
                <a:latin typeface="Courier New"/>
                <a:ea typeface="Courier New"/>
                <a:cs typeface="Courier New"/>
                <a:sym typeface="Courier New"/>
              </a:rPr>
              <a:t>01...00</a:t>
            </a:r>
            <a:r>
              <a:rPr lang="en-US"/>
              <a:t> and stores it in </a:t>
            </a:r>
            <a:r>
              <a:rPr lang="en-US">
                <a:latin typeface="Courier New"/>
                <a:ea typeface="Courier New"/>
                <a:cs typeface="Courier New"/>
                <a:sym typeface="Courier New"/>
              </a:rPr>
              <a:t>x</a:t>
            </a:r>
            <a:endParaRPr>
              <a:latin typeface="Courier New"/>
              <a:ea typeface="Courier New"/>
              <a:cs typeface="Courier New"/>
              <a:sym typeface="Courier New"/>
            </a:endParaRPr>
          </a:p>
          <a:p>
            <a:pPr indent="0" lvl="0" marL="457200" rtl="0" algn="l">
              <a:spcBef>
                <a:spcPts val="520"/>
              </a:spcBef>
              <a:spcAft>
                <a:spcPts val="0"/>
              </a:spcAft>
              <a:buNone/>
            </a:pPr>
            <a:r>
              <a:t/>
            </a:r>
            <a:endParaRPr/>
          </a:p>
          <a:p>
            <a:pPr indent="-327660" lvl="0" marL="457200" rtl="0" algn="l">
              <a:spcBef>
                <a:spcPts val="520"/>
              </a:spcBef>
              <a:spcAft>
                <a:spcPts val="0"/>
              </a:spcAft>
              <a:buClr>
                <a:schemeClr val="hlink"/>
              </a:buClr>
              <a:buSzPts val="1560"/>
              <a:buChar char="●"/>
            </a:pPr>
            <a:r>
              <a:rPr b="1" lang="en-US"/>
              <a:t>Example: </a:t>
            </a:r>
            <a:r>
              <a:rPr lang="en-US">
                <a:latin typeface="Courier New"/>
                <a:ea typeface="Courier New"/>
                <a:cs typeface="Courier New"/>
                <a:sym typeface="Courier New"/>
              </a:rPr>
              <a:t>memory[01...00] = 7</a:t>
            </a:r>
            <a:endParaRPr>
              <a:latin typeface="Courier New"/>
              <a:ea typeface="Courier New"/>
              <a:cs typeface="Courier New"/>
              <a:sym typeface="Courier New"/>
            </a:endParaRPr>
          </a:p>
          <a:p>
            <a:pPr indent="-382269" lvl="1" marL="914400" rtl="0" algn="l">
              <a:spcBef>
                <a:spcPts val="0"/>
              </a:spcBef>
              <a:spcAft>
                <a:spcPts val="0"/>
              </a:spcAft>
              <a:buClr>
                <a:schemeClr val="hlink"/>
              </a:buClr>
              <a:buSzPts val="2420"/>
              <a:buChar char="○"/>
            </a:pPr>
            <a:r>
              <a:rPr lang="en-US"/>
              <a:t>Writes the value 7 in the memory slot at address </a:t>
            </a:r>
            <a:r>
              <a:rPr lang="en-US">
                <a:latin typeface="Courier New"/>
                <a:ea typeface="Courier New"/>
                <a:cs typeface="Courier New"/>
                <a:sym typeface="Courier New"/>
              </a:rPr>
              <a:t>01...00</a:t>
            </a:r>
            <a:endParaRPr>
              <a:latin typeface="Courier New"/>
              <a:ea typeface="Courier New"/>
              <a:cs typeface="Courier New"/>
              <a:sym typeface="Courier New"/>
            </a:endParaRPr>
          </a:p>
        </p:txBody>
      </p:sp>
      <p:sp>
        <p:nvSpPr>
          <p:cNvPr id="219" name="Google Shape;219;gcc7cc75ddd_0_160"/>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gcc7cc75ddd_0_33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225" name="Google Shape;225;gcc7cc75ddd_0_33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0"/>
              </a:spcBef>
              <a:spcAft>
                <a:spcPts val="0"/>
              </a:spcAft>
              <a:buClr>
                <a:srgbClr val="4B2A85"/>
              </a:buClr>
              <a:buSzPts val="1560"/>
              <a:buChar char="❖"/>
            </a:pPr>
            <a:r>
              <a:rPr lang="en-US">
                <a:solidFill>
                  <a:srgbClr val="000000"/>
                </a:solidFill>
              </a:rPr>
              <a:t>Cornell Note-Taking Review</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0"/>
              </a:spcBef>
              <a:spcAft>
                <a:spcPts val="0"/>
              </a:spcAft>
              <a:buClr>
                <a:srgbClr val="4B2A85"/>
              </a:buClr>
              <a:buSzPts val="1560"/>
              <a:buChar char="❖"/>
            </a:pPr>
            <a:r>
              <a:rPr lang="en-US">
                <a:solidFill>
                  <a:srgbClr val="000000"/>
                </a:solidFill>
              </a:rPr>
              <a:t>Building a Bit</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DFF Example Review</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a bit exercise</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b="1" lang="en-US">
                <a:solidFill>
                  <a:srgbClr val="4B2A85"/>
                </a:solidFill>
              </a:rPr>
              <a:t>Building Memory</a:t>
            </a:r>
            <a:endParaRPr b="1">
              <a:solidFill>
                <a:srgbClr val="4B2A85"/>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Reading Review and Q&amp;A</a:t>
            </a:r>
            <a:endParaRPr>
              <a:solidFill>
                <a:srgbClr val="000000"/>
              </a:solidFill>
            </a:endParaRPr>
          </a:p>
          <a:p>
            <a:pPr indent="-382269" lvl="1" marL="914400" rtl="0" algn="l">
              <a:lnSpc>
                <a:spcPct val="100000"/>
              </a:lnSpc>
              <a:spcBef>
                <a:spcPts val="0"/>
              </a:spcBef>
              <a:spcAft>
                <a:spcPts val="0"/>
              </a:spcAft>
              <a:buClr>
                <a:srgbClr val="4B2A85"/>
              </a:buClr>
              <a:buSzPts val="2420"/>
              <a:buChar char="▪"/>
            </a:pPr>
            <a:r>
              <a:rPr b="1" lang="en-US">
                <a:solidFill>
                  <a:srgbClr val="4B2A85"/>
                </a:solidFill>
              </a:rPr>
              <a:t>Building memory: Bit to RAM</a:t>
            </a:r>
            <a:endParaRPr b="1">
              <a:solidFill>
                <a:srgbClr val="4B2A85"/>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Program Counter</a:t>
            </a:r>
            <a:endParaRPr>
              <a:solidFill>
                <a:srgbClr val="000000"/>
              </a:solidFill>
            </a:endParaRPr>
          </a:p>
          <a:p>
            <a:pPr indent="0" lvl="0" marL="914400" rtl="0" algn="l">
              <a:lnSpc>
                <a:spcPct val="100000"/>
              </a:lnSpc>
              <a:spcBef>
                <a:spcPts val="52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Project 3 Overview</a:t>
            </a:r>
            <a:endParaRPr>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226" name="Google Shape;226;gcc7cc75ddd_0_33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gcc7cc75ddd_0_167"/>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Building Memory: Register</a:t>
            </a:r>
            <a:endParaRPr/>
          </a:p>
        </p:txBody>
      </p:sp>
      <p:sp>
        <p:nvSpPr>
          <p:cNvPr id="233" name="Google Shape;233;gcc7cc75ddd_0_167"/>
          <p:cNvSpPr txBox="1"/>
          <p:nvPr>
            <p:ph idx="1" type="body"/>
          </p:nvPr>
        </p:nvSpPr>
        <p:spPr>
          <a:xfrm>
            <a:off x="388950" y="11976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Bits can store a </a:t>
            </a:r>
            <a:r>
              <a:rPr lang="en-US"/>
              <a:t>single</a:t>
            </a:r>
            <a:r>
              <a:rPr lang="en-US"/>
              <a:t> value, 0 or 1, but in memory we need a way to store 16-bit values!</a:t>
            </a:r>
            <a:endParaRPr/>
          </a:p>
          <a:p>
            <a:pPr indent="-327660" lvl="0" marL="457200" rtl="0" algn="l">
              <a:spcBef>
                <a:spcPts val="1000"/>
              </a:spcBef>
              <a:spcAft>
                <a:spcPts val="0"/>
              </a:spcAft>
              <a:buSzPts val="1560"/>
              <a:buChar char="●"/>
            </a:pPr>
            <a:r>
              <a:rPr lang="en-US"/>
              <a:t>Register: Same idea as a Bit but for 16 of them!</a:t>
            </a:r>
            <a:endParaRPr/>
          </a:p>
          <a:p>
            <a:pPr indent="-382269" lvl="1" marL="914400" rtl="0" algn="l">
              <a:spcBef>
                <a:spcPts val="0"/>
              </a:spcBef>
              <a:spcAft>
                <a:spcPts val="0"/>
              </a:spcAft>
              <a:buSzPts val="2420"/>
              <a:buChar char="○"/>
            </a:pPr>
            <a:r>
              <a:rPr lang="en-US"/>
              <a:t>Allows us to store and change 16-bit values</a:t>
            </a:r>
            <a:endParaRPr/>
          </a:p>
          <a:p>
            <a:pPr indent="-382269" lvl="1" marL="914400" rtl="0" algn="l">
              <a:spcBef>
                <a:spcPts val="0"/>
              </a:spcBef>
              <a:spcAft>
                <a:spcPts val="0"/>
              </a:spcAft>
              <a:buSzPts val="2420"/>
              <a:buChar char="○"/>
            </a:pPr>
            <a:r>
              <a:rPr lang="en-US"/>
              <a:t>Groups together 16 individual bits that share a load signal </a:t>
            </a:r>
            <a:endParaRPr/>
          </a:p>
          <a:p>
            <a:pPr indent="0" lvl="0" marL="0" rtl="0" algn="l">
              <a:spcBef>
                <a:spcPts val="520"/>
              </a:spcBef>
              <a:spcAft>
                <a:spcPts val="0"/>
              </a:spcAft>
              <a:buNone/>
            </a:pPr>
            <a:r>
              <a:t/>
            </a:r>
            <a:endParaRPr/>
          </a:p>
          <a:p>
            <a:pPr indent="0" lvl="0" marL="457200" rtl="0" algn="l">
              <a:spcBef>
                <a:spcPts val="520"/>
              </a:spcBef>
              <a:spcAft>
                <a:spcPts val="0"/>
              </a:spcAft>
              <a:buClr>
                <a:schemeClr val="dk1"/>
              </a:buClr>
              <a:buSzPts val="1100"/>
              <a:buFont typeface="Arial"/>
              <a:buNone/>
            </a:pPr>
            <a:r>
              <a:rPr lang="en-US" sz="2100">
                <a:latin typeface="Courier New"/>
                <a:ea typeface="Courier New"/>
                <a:cs typeface="Courier New"/>
                <a:sym typeface="Courier New"/>
              </a:rPr>
              <a:t>// if (load(t-1)): out(t) = in(t-1)</a:t>
            </a:r>
            <a:endParaRPr sz="2100">
              <a:latin typeface="Courier New"/>
              <a:ea typeface="Courier New"/>
              <a:cs typeface="Courier New"/>
              <a:sym typeface="Courier New"/>
            </a:endParaRPr>
          </a:p>
          <a:p>
            <a:pPr indent="0" lvl="0" marL="457200" rtl="0" algn="l">
              <a:spcBef>
                <a:spcPts val="520"/>
              </a:spcBef>
              <a:spcAft>
                <a:spcPts val="0"/>
              </a:spcAft>
              <a:buClr>
                <a:schemeClr val="dk1"/>
              </a:buClr>
              <a:buSzPts val="1100"/>
              <a:buFont typeface="Arial"/>
              <a:buNone/>
            </a:pPr>
            <a:r>
              <a:rPr lang="en-US" sz="2100">
                <a:latin typeface="Courier New"/>
                <a:ea typeface="Courier New"/>
                <a:cs typeface="Courier New"/>
                <a:sym typeface="Courier New"/>
              </a:rPr>
              <a:t>//           else: out(t) = out(t-1)</a:t>
            </a:r>
            <a:endParaRPr sz="2100">
              <a:latin typeface="Courier New"/>
              <a:ea typeface="Courier New"/>
              <a:cs typeface="Courier New"/>
              <a:sym typeface="Courier New"/>
            </a:endParaRPr>
          </a:p>
          <a:p>
            <a:pPr indent="0" lvl="0" marL="457200" rtl="0" algn="l">
              <a:spcBef>
                <a:spcPts val="520"/>
              </a:spcBef>
              <a:spcAft>
                <a:spcPts val="0"/>
              </a:spcAft>
              <a:buClr>
                <a:schemeClr val="dk1"/>
              </a:buClr>
              <a:buSzPts val="1100"/>
              <a:buFont typeface="Arial"/>
              <a:buNone/>
            </a:pPr>
            <a:r>
              <a:rPr b="1" lang="en-US" sz="2100">
                <a:latin typeface="Courier New"/>
                <a:ea typeface="Courier New"/>
                <a:cs typeface="Courier New"/>
                <a:sym typeface="Courier New"/>
              </a:rPr>
              <a:t>CHIP</a:t>
            </a:r>
            <a:r>
              <a:rPr lang="en-US" sz="2100">
                <a:latin typeface="Courier New"/>
                <a:ea typeface="Courier New"/>
                <a:cs typeface="Courier New"/>
                <a:sym typeface="Courier New"/>
              </a:rPr>
              <a:t> Register {</a:t>
            </a:r>
            <a:endParaRPr sz="2100">
              <a:latin typeface="Courier New"/>
              <a:ea typeface="Courier New"/>
              <a:cs typeface="Courier New"/>
              <a:sym typeface="Courier New"/>
            </a:endParaRPr>
          </a:p>
          <a:p>
            <a:pPr indent="0" lvl="0" marL="457200" rtl="0" algn="l">
              <a:spcBef>
                <a:spcPts val="520"/>
              </a:spcBef>
              <a:spcAft>
                <a:spcPts val="0"/>
              </a:spcAft>
              <a:buClr>
                <a:schemeClr val="dk1"/>
              </a:buClr>
              <a:buSzPts val="1100"/>
              <a:buFont typeface="Arial"/>
              <a:buNone/>
            </a:pPr>
            <a:r>
              <a:rPr lang="en-US" sz="2100">
                <a:latin typeface="Courier New"/>
                <a:ea typeface="Courier New"/>
                <a:cs typeface="Courier New"/>
                <a:sym typeface="Courier New"/>
              </a:rPr>
              <a:t>    </a:t>
            </a:r>
            <a:r>
              <a:rPr b="1" lang="en-US" sz="2100">
                <a:latin typeface="Courier New"/>
                <a:ea typeface="Courier New"/>
                <a:cs typeface="Courier New"/>
                <a:sym typeface="Courier New"/>
              </a:rPr>
              <a:t>IN</a:t>
            </a:r>
            <a:r>
              <a:rPr lang="en-US" sz="2100">
                <a:latin typeface="Courier New"/>
                <a:ea typeface="Courier New"/>
                <a:cs typeface="Courier New"/>
                <a:sym typeface="Courier New"/>
              </a:rPr>
              <a:t> in[16], load;</a:t>
            </a:r>
            <a:endParaRPr sz="2100">
              <a:latin typeface="Courier New"/>
              <a:ea typeface="Courier New"/>
              <a:cs typeface="Courier New"/>
              <a:sym typeface="Courier New"/>
            </a:endParaRPr>
          </a:p>
          <a:p>
            <a:pPr indent="0" lvl="0" marL="457200" rtl="0" algn="l">
              <a:spcBef>
                <a:spcPts val="520"/>
              </a:spcBef>
              <a:spcAft>
                <a:spcPts val="0"/>
              </a:spcAft>
              <a:buNone/>
            </a:pPr>
            <a:r>
              <a:rPr lang="en-US" sz="2100">
                <a:latin typeface="Courier New"/>
                <a:ea typeface="Courier New"/>
                <a:cs typeface="Courier New"/>
                <a:sym typeface="Courier New"/>
              </a:rPr>
              <a:t>    </a:t>
            </a:r>
            <a:r>
              <a:rPr b="1" lang="en-US" sz="2100">
                <a:latin typeface="Courier New"/>
                <a:ea typeface="Courier New"/>
                <a:cs typeface="Courier New"/>
                <a:sym typeface="Courier New"/>
              </a:rPr>
              <a:t>OUT</a:t>
            </a:r>
            <a:r>
              <a:rPr lang="en-US" sz="2100">
                <a:latin typeface="Courier New"/>
                <a:ea typeface="Courier New"/>
                <a:cs typeface="Courier New"/>
                <a:sym typeface="Courier New"/>
              </a:rPr>
              <a:t> out[16];</a:t>
            </a:r>
            <a:endParaRPr sz="2100">
              <a:latin typeface="Courier New"/>
              <a:ea typeface="Courier New"/>
              <a:cs typeface="Courier New"/>
              <a:sym typeface="Courier New"/>
            </a:endParaRPr>
          </a:p>
          <a:p>
            <a:pPr indent="0" lvl="0" marL="457200" rtl="0" algn="l">
              <a:spcBef>
                <a:spcPts val="520"/>
              </a:spcBef>
              <a:spcAft>
                <a:spcPts val="0"/>
              </a:spcAft>
              <a:buClr>
                <a:schemeClr val="dk1"/>
              </a:buClr>
              <a:buSzPts val="1100"/>
              <a:buFont typeface="Arial"/>
              <a:buNone/>
            </a:pPr>
            <a:r>
              <a:rPr lang="en-US" sz="2100">
                <a:latin typeface="Courier New"/>
                <a:ea typeface="Courier New"/>
                <a:cs typeface="Courier New"/>
                <a:sym typeface="Courier New"/>
              </a:rPr>
              <a:t>    ...</a:t>
            </a:r>
            <a:endParaRPr sz="2100">
              <a:latin typeface="Courier New"/>
              <a:ea typeface="Courier New"/>
              <a:cs typeface="Courier New"/>
              <a:sym typeface="Courier New"/>
            </a:endParaRPr>
          </a:p>
          <a:p>
            <a:pPr indent="0" lvl="0" marL="457200" rtl="0" algn="l">
              <a:spcBef>
                <a:spcPts val="520"/>
              </a:spcBef>
              <a:spcAft>
                <a:spcPts val="0"/>
              </a:spcAft>
              <a:buClr>
                <a:schemeClr val="dk1"/>
              </a:buClr>
              <a:buSzPts val="1100"/>
              <a:buFont typeface="Arial"/>
              <a:buNone/>
            </a:pPr>
            <a:r>
              <a:rPr lang="en-US" sz="2100">
                <a:latin typeface="Courier New"/>
                <a:ea typeface="Courier New"/>
                <a:cs typeface="Courier New"/>
                <a:sym typeface="Courier New"/>
              </a:rPr>
              <a:t>}</a:t>
            </a:r>
            <a:endParaRPr sz="2100"/>
          </a:p>
        </p:txBody>
      </p:sp>
      <p:sp>
        <p:nvSpPr>
          <p:cNvPr id="234" name="Google Shape;234;gcc7cc75ddd_0_167"/>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gcc7cc75ddd_0_249"/>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Building Memory: RAM8 From Registers</a:t>
            </a:r>
            <a:endParaRPr/>
          </a:p>
        </p:txBody>
      </p:sp>
      <p:sp>
        <p:nvSpPr>
          <p:cNvPr id="241" name="Google Shape;241;gcc7cc75ddd_0_249"/>
          <p:cNvSpPr txBox="1"/>
          <p:nvPr>
            <p:ph idx="1" type="body"/>
          </p:nvPr>
        </p:nvSpPr>
        <p:spPr>
          <a:xfrm>
            <a:off x="0" y="1197675"/>
            <a:ext cx="4983000" cy="56598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RAM interface:</a:t>
            </a:r>
            <a:endParaRPr/>
          </a:p>
          <a:p>
            <a:pPr indent="-382269" lvl="1" marL="914400" rtl="0" algn="l">
              <a:spcBef>
                <a:spcPts val="0"/>
              </a:spcBef>
              <a:spcAft>
                <a:spcPts val="0"/>
              </a:spcAft>
              <a:buSzPts val="2420"/>
              <a:buChar char="○"/>
            </a:pPr>
            <a:r>
              <a:rPr b="1" lang="en-US">
                <a:latin typeface="Courier New"/>
                <a:ea typeface="Courier New"/>
                <a:cs typeface="Courier New"/>
                <a:sym typeface="Courier New"/>
              </a:rPr>
              <a:t>address</a:t>
            </a:r>
            <a:r>
              <a:rPr lang="en-US"/>
              <a:t>: address used to specify memory slot</a:t>
            </a:r>
            <a:endParaRPr/>
          </a:p>
          <a:p>
            <a:pPr indent="-382269" lvl="1" marL="914400" rtl="0" algn="l">
              <a:spcBef>
                <a:spcPts val="0"/>
              </a:spcBef>
              <a:spcAft>
                <a:spcPts val="0"/>
              </a:spcAft>
              <a:buSzPts val="2420"/>
              <a:buChar char="○"/>
            </a:pPr>
            <a:r>
              <a:rPr b="1" lang="en-US">
                <a:latin typeface="Courier New"/>
                <a:ea typeface="Courier New"/>
                <a:cs typeface="Courier New"/>
                <a:sym typeface="Courier New"/>
              </a:rPr>
              <a:t>in</a:t>
            </a:r>
            <a:r>
              <a:rPr lang="en-US"/>
              <a:t>: 16-bit input used to update specified memory slot if load is 1</a:t>
            </a:r>
            <a:endParaRPr/>
          </a:p>
          <a:p>
            <a:pPr indent="-382269" lvl="1" marL="914400" rtl="0" algn="l">
              <a:spcBef>
                <a:spcPts val="0"/>
              </a:spcBef>
              <a:spcAft>
                <a:spcPts val="0"/>
              </a:spcAft>
              <a:buSzPts val="2420"/>
              <a:buChar char="○"/>
            </a:pPr>
            <a:r>
              <a:rPr b="1" lang="en-US">
                <a:latin typeface="Courier New"/>
                <a:ea typeface="Courier New"/>
                <a:cs typeface="Courier New"/>
                <a:sym typeface="Courier New"/>
              </a:rPr>
              <a:t>load</a:t>
            </a:r>
            <a:r>
              <a:rPr lang="en-US"/>
              <a:t>: if 1, then </a:t>
            </a:r>
            <a:r>
              <a:rPr b="1" lang="en-US">
                <a:latin typeface="Courier New"/>
                <a:ea typeface="Courier New"/>
                <a:cs typeface="Courier New"/>
                <a:sym typeface="Courier New"/>
              </a:rPr>
              <a:t>in</a:t>
            </a:r>
            <a:r>
              <a:rPr lang="en-US"/>
              <a:t> should be written to specified memory slot</a:t>
            </a:r>
            <a:endParaRPr/>
          </a:p>
          <a:p>
            <a:pPr indent="-382269" lvl="1" marL="914400" rtl="0" algn="l">
              <a:spcBef>
                <a:spcPts val="0"/>
              </a:spcBef>
              <a:spcAft>
                <a:spcPts val="0"/>
              </a:spcAft>
              <a:buSzPts val="2420"/>
              <a:buChar char="○"/>
            </a:pPr>
            <a:r>
              <a:rPr b="1" lang="en-US">
                <a:latin typeface="Courier New"/>
                <a:ea typeface="Courier New"/>
                <a:cs typeface="Courier New"/>
                <a:sym typeface="Courier New"/>
              </a:rPr>
              <a:t>out</a:t>
            </a:r>
            <a:r>
              <a:rPr lang="en-US"/>
              <a:t>: 16-bit output from the slot specified by address</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RAM8 can be built from 8 registers</a:t>
            </a:r>
            <a:endParaRPr/>
          </a:p>
          <a:p>
            <a:pPr indent="-382269" lvl="1" marL="914400" rtl="0" algn="l">
              <a:spcBef>
                <a:spcPts val="0"/>
              </a:spcBef>
              <a:spcAft>
                <a:spcPts val="0"/>
              </a:spcAft>
              <a:buSzPts val="2420"/>
              <a:buChar char="○"/>
            </a:pPr>
            <a:r>
              <a:rPr lang="en-US"/>
              <a:t>address width is log</a:t>
            </a:r>
            <a:r>
              <a:rPr baseline="-25000" lang="en-US"/>
              <a:t>2</a:t>
            </a:r>
            <a:r>
              <a:rPr lang="en-US"/>
              <a:t>(8) = 3 bits</a:t>
            </a:r>
            <a:endParaRPr/>
          </a:p>
        </p:txBody>
      </p:sp>
      <p:sp>
        <p:nvSpPr>
          <p:cNvPr id="242" name="Google Shape;242;gcc7cc75ddd_0_249"/>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pic>
        <p:nvPicPr>
          <p:cNvPr descr="Image showing the RAM8 interface. The inputs are a 16-bit input in, an address k, and a load signal. There is a 16-bit output as well. If load is true, the input in is written to the slot in memory specified by the given address. The value of the slot in memory specified by the given address is written to the output.&#10;&#10;The image shows that RAM8 can be built using the Register chips for each memory slot." id="243" name="Google Shape;243;gcc7cc75ddd_0_249" title="High Level Image of RAM8 Interface"/>
          <p:cNvPicPr preferRelativeResize="0"/>
          <p:nvPr/>
        </p:nvPicPr>
        <p:blipFill>
          <a:blip r:embed="rId3">
            <a:alphaModFix/>
          </a:blip>
          <a:stretch>
            <a:fillRect/>
          </a:stretch>
        </p:blipFill>
        <p:spPr>
          <a:xfrm>
            <a:off x="4983025" y="1957725"/>
            <a:ext cx="4008575" cy="3629878"/>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gcc7cc75ddd_0_174"/>
          <p:cNvSpPr txBox="1"/>
          <p:nvPr>
            <p:ph type="title"/>
          </p:nvPr>
        </p:nvSpPr>
        <p:spPr>
          <a:xfrm>
            <a:off x="357018" y="435678"/>
            <a:ext cx="8406000" cy="7620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Building Memory: RAM</a:t>
            </a:r>
            <a:r>
              <a:rPr lang="en-US"/>
              <a:t>8</a:t>
            </a:r>
            <a:r>
              <a:rPr lang="en-US"/>
              <a:t> From Registers</a:t>
            </a:r>
            <a:endParaRPr/>
          </a:p>
        </p:txBody>
      </p:sp>
      <p:sp>
        <p:nvSpPr>
          <p:cNvPr id="250" name="Google Shape;250;gcc7cc75ddd_0_174"/>
          <p:cNvSpPr txBox="1"/>
          <p:nvPr>
            <p:ph idx="1" type="body"/>
          </p:nvPr>
        </p:nvSpPr>
        <p:spPr>
          <a:xfrm>
            <a:off x="0" y="1197675"/>
            <a:ext cx="5131200" cy="56598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Step 1: Route </a:t>
            </a:r>
            <a:r>
              <a:rPr b="1" lang="en-US"/>
              <a:t>in</a:t>
            </a:r>
            <a:r>
              <a:rPr lang="en-US"/>
              <a:t> to every register</a:t>
            </a:r>
            <a:endParaRPr/>
          </a:p>
          <a:p>
            <a:pPr indent="-382269" lvl="1" marL="914400" rtl="0" algn="l">
              <a:spcBef>
                <a:spcPts val="0"/>
              </a:spcBef>
              <a:spcAft>
                <a:spcPts val="0"/>
              </a:spcAft>
              <a:buSzPts val="2420"/>
              <a:buChar char="○"/>
            </a:pPr>
            <a:r>
              <a:rPr lang="en-US"/>
              <a:t>But we don’t want every register to update!</a:t>
            </a:r>
            <a:endParaRPr/>
          </a:p>
          <a:p>
            <a:pPr indent="-382269" lvl="1" marL="914400" rtl="0" algn="l">
              <a:spcBef>
                <a:spcPts val="0"/>
              </a:spcBef>
              <a:spcAft>
                <a:spcPts val="0"/>
              </a:spcAft>
              <a:buSzPts val="2420"/>
              <a:buChar char="○"/>
            </a:pPr>
            <a:r>
              <a:rPr lang="en-US"/>
              <a:t>Solution: choose which register to enable w/ load</a:t>
            </a:r>
            <a:endParaRPr/>
          </a:p>
          <a:p>
            <a:pPr indent="0" lvl="0" marL="0" rtl="0" algn="l">
              <a:spcBef>
                <a:spcPts val="520"/>
              </a:spcBef>
              <a:spcAft>
                <a:spcPts val="0"/>
              </a:spcAft>
              <a:buNone/>
            </a:pPr>
            <a:r>
              <a:t/>
            </a:r>
            <a:endParaRPr/>
          </a:p>
          <a:p>
            <a:pPr indent="-327660" lvl="0" marL="457200" rtl="0" algn="l">
              <a:spcBef>
                <a:spcPts val="520"/>
              </a:spcBef>
              <a:spcAft>
                <a:spcPts val="0"/>
              </a:spcAft>
              <a:buSzPts val="1560"/>
              <a:buChar char="●"/>
            </a:pPr>
            <a:r>
              <a:rPr lang="en-US"/>
              <a:t>Step 2: Choose which register to use for the output</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These are choices we need to make in circuits: perfect tasks for Mux and Demux</a:t>
            </a:r>
            <a:endParaRPr/>
          </a:p>
        </p:txBody>
      </p:sp>
      <p:sp>
        <p:nvSpPr>
          <p:cNvPr id="251" name="Google Shape;251;gcc7cc75ddd_0_174"/>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Image showing the RAM8 interface. The inputs are a 16-bit input in, an address k, and a load signal. There is a 16-bit output as well. If load is true, the input in is written to the slot in memory specified by the given address. The value of the slot in memory specified by the given address is written to the output.&#10;&#10;The image shows that RAM8 can be built using the Register chips for each memory slot." id="252" name="Google Shape;252;gcc7cc75ddd_0_174" title="High Level Image of RAM8 Interface"/>
          <p:cNvPicPr preferRelativeResize="0"/>
          <p:nvPr/>
        </p:nvPicPr>
        <p:blipFill>
          <a:blip r:embed="rId3">
            <a:alphaModFix/>
          </a:blip>
          <a:stretch>
            <a:fillRect/>
          </a:stretch>
        </p:blipFill>
        <p:spPr>
          <a:xfrm>
            <a:off x="4983025" y="1957725"/>
            <a:ext cx="4008575" cy="3629878"/>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gcc7cc75ddd_0_257"/>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Building Memory: The rest of RAM</a:t>
            </a:r>
            <a:endParaRPr/>
          </a:p>
        </p:txBody>
      </p:sp>
      <p:sp>
        <p:nvSpPr>
          <p:cNvPr id="259" name="Google Shape;259;gcc7cc75ddd_0_257"/>
          <p:cNvSpPr txBox="1"/>
          <p:nvPr>
            <p:ph idx="1" type="body"/>
          </p:nvPr>
        </p:nvSpPr>
        <p:spPr>
          <a:xfrm>
            <a:off x="357025" y="1197675"/>
            <a:ext cx="8177400" cy="52947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After RAM8, can build larger RAM chips from a combination of smaller RAM chips</a:t>
            </a:r>
            <a:endParaRPr/>
          </a:p>
          <a:p>
            <a:pPr indent="-382269" lvl="1" marL="914400" rtl="0" algn="l">
              <a:spcBef>
                <a:spcPts val="0"/>
              </a:spcBef>
              <a:spcAft>
                <a:spcPts val="0"/>
              </a:spcAft>
              <a:buSzPts val="2420"/>
              <a:buChar char="○"/>
            </a:pPr>
            <a:r>
              <a:rPr lang="en-US"/>
              <a:t>e.g. RAM64 can be built using eight RAM8 chips</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Technique will be similar to RAM8 but will have to use different portions of the address</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The blocks section of the reading will likely be helpful!</a:t>
            </a:r>
            <a:endParaRPr/>
          </a:p>
          <a:p>
            <a:pPr indent="-382269" lvl="1" marL="914400" rtl="0" algn="l">
              <a:spcBef>
                <a:spcPts val="0"/>
              </a:spcBef>
              <a:spcAft>
                <a:spcPts val="0"/>
              </a:spcAft>
              <a:buSzPts val="2420"/>
              <a:buChar char="○"/>
            </a:pPr>
            <a:r>
              <a:rPr lang="en-US"/>
              <a:t>For example, can think of each RAM8 as a block of RAM64</a:t>
            </a:r>
            <a:endParaRPr/>
          </a:p>
        </p:txBody>
      </p:sp>
      <p:sp>
        <p:nvSpPr>
          <p:cNvPr id="260" name="Google Shape;260;gcc7cc75ddd_0_257"/>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gcc7cc75ddd_0_336"/>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266" name="Google Shape;266;gcc7cc75ddd_0_336"/>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0"/>
              </a:spcBef>
              <a:spcAft>
                <a:spcPts val="0"/>
              </a:spcAft>
              <a:buClr>
                <a:srgbClr val="4B2A85"/>
              </a:buClr>
              <a:buSzPts val="1560"/>
              <a:buChar char="❖"/>
            </a:pPr>
            <a:r>
              <a:rPr lang="en-US">
                <a:solidFill>
                  <a:srgbClr val="000000"/>
                </a:solidFill>
              </a:rPr>
              <a:t>Cornell Note-Taking Review</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0"/>
              </a:spcBef>
              <a:spcAft>
                <a:spcPts val="0"/>
              </a:spcAft>
              <a:buClr>
                <a:srgbClr val="4B2A85"/>
              </a:buClr>
              <a:buSzPts val="1560"/>
              <a:buChar char="❖"/>
            </a:pPr>
            <a:r>
              <a:rPr lang="en-US">
                <a:solidFill>
                  <a:srgbClr val="000000"/>
                </a:solidFill>
              </a:rPr>
              <a:t>Building a Bit</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DFF Example Review</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a bit exercise</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b="1" lang="en-US">
                <a:solidFill>
                  <a:srgbClr val="4B2A85"/>
                </a:solidFill>
              </a:rPr>
              <a:t>Building Memory</a:t>
            </a:r>
            <a:endParaRPr b="1">
              <a:solidFill>
                <a:srgbClr val="4B2A85"/>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Reading Review and Q&amp;A</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memory: Bit to RAM</a:t>
            </a:r>
            <a:endParaRPr>
              <a:solidFill>
                <a:srgbClr val="000000"/>
              </a:solidFill>
            </a:endParaRPr>
          </a:p>
          <a:p>
            <a:pPr indent="-382269" lvl="1" marL="914400" rtl="0" algn="l">
              <a:lnSpc>
                <a:spcPct val="100000"/>
              </a:lnSpc>
              <a:spcBef>
                <a:spcPts val="0"/>
              </a:spcBef>
              <a:spcAft>
                <a:spcPts val="0"/>
              </a:spcAft>
              <a:buClr>
                <a:srgbClr val="4B2A85"/>
              </a:buClr>
              <a:buSzPts val="2420"/>
              <a:buChar char="▪"/>
            </a:pPr>
            <a:r>
              <a:rPr b="1" lang="en-US">
                <a:solidFill>
                  <a:srgbClr val="4B2A85"/>
                </a:solidFill>
              </a:rPr>
              <a:t>Program Counter</a:t>
            </a:r>
            <a:endParaRPr b="1">
              <a:solidFill>
                <a:srgbClr val="4B2A85"/>
              </a:solidFill>
            </a:endParaRPr>
          </a:p>
          <a:p>
            <a:pPr indent="0" lvl="0" marL="914400" rtl="0" algn="l">
              <a:lnSpc>
                <a:spcPct val="100000"/>
              </a:lnSpc>
              <a:spcBef>
                <a:spcPts val="52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Project 3 Overview</a:t>
            </a:r>
            <a:endParaRPr>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267" name="Google Shape;267;gcc7cc75ddd_0_336"/>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gb7907bf75b_0_98"/>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Program Counter</a:t>
            </a:r>
            <a:endParaRPr/>
          </a:p>
        </p:txBody>
      </p:sp>
      <p:sp>
        <p:nvSpPr>
          <p:cNvPr id="274" name="Google Shape;274;gb7907bf75b_0_98"/>
          <p:cNvSpPr txBox="1"/>
          <p:nvPr>
            <p:ph idx="1" type="body"/>
          </p:nvPr>
        </p:nvSpPr>
        <p:spPr>
          <a:xfrm>
            <a:off x="396875" y="4278650"/>
            <a:ext cx="8366100" cy="2388300"/>
          </a:xfrm>
          <a:prstGeom prst="rect">
            <a:avLst/>
          </a:prstGeom>
          <a:noFill/>
          <a:ln>
            <a:noFill/>
          </a:ln>
        </p:spPr>
        <p:txBody>
          <a:bodyPr anchorCtr="0" anchor="t" bIns="45700" lIns="91425" spcFirstLastPara="1" rIns="91425" wrap="square" tIns="45700">
            <a:noAutofit/>
          </a:bodyPr>
          <a:lstStyle/>
          <a:p>
            <a:pPr indent="-368300" lvl="0" marL="457200" rtl="0" algn="l">
              <a:lnSpc>
                <a:spcPct val="100000"/>
              </a:lnSpc>
              <a:spcBef>
                <a:spcPts val="520"/>
              </a:spcBef>
              <a:spcAft>
                <a:spcPts val="0"/>
              </a:spcAft>
              <a:buSzPts val="2200"/>
              <a:buChar char="●"/>
            </a:pPr>
            <a:r>
              <a:rPr lang="en-US" sz="2200"/>
              <a:t>Memory is used to store data but it also stores code!</a:t>
            </a:r>
            <a:endParaRPr sz="2200"/>
          </a:p>
          <a:p>
            <a:pPr indent="0" lvl="0" marL="457200" rtl="0" algn="l">
              <a:lnSpc>
                <a:spcPct val="100000"/>
              </a:lnSpc>
              <a:spcBef>
                <a:spcPts val="520"/>
              </a:spcBef>
              <a:spcAft>
                <a:spcPts val="0"/>
              </a:spcAft>
              <a:buNone/>
            </a:pPr>
            <a:r>
              <a:t/>
            </a:r>
            <a:endParaRPr sz="800"/>
          </a:p>
          <a:p>
            <a:pPr indent="-368300" lvl="0" marL="457200" rtl="0" algn="l">
              <a:lnSpc>
                <a:spcPct val="100000"/>
              </a:lnSpc>
              <a:spcBef>
                <a:spcPts val="520"/>
              </a:spcBef>
              <a:spcAft>
                <a:spcPts val="0"/>
              </a:spcAft>
              <a:buSzPts val="2200"/>
              <a:buChar char="●"/>
            </a:pPr>
            <a:r>
              <a:rPr lang="en-US" sz="2200"/>
              <a:t>Instructions/operations are stored at different addresses in memory</a:t>
            </a:r>
            <a:endParaRPr sz="2200"/>
          </a:p>
          <a:p>
            <a:pPr indent="0" lvl="0" marL="457200" rtl="0" algn="l">
              <a:lnSpc>
                <a:spcPct val="100000"/>
              </a:lnSpc>
              <a:spcBef>
                <a:spcPts val="520"/>
              </a:spcBef>
              <a:spcAft>
                <a:spcPts val="0"/>
              </a:spcAft>
              <a:buNone/>
            </a:pPr>
            <a:r>
              <a:t/>
            </a:r>
            <a:endParaRPr sz="800"/>
          </a:p>
          <a:p>
            <a:pPr indent="-368300" lvl="0" marL="457200" rtl="0" algn="l">
              <a:lnSpc>
                <a:spcPct val="100000"/>
              </a:lnSpc>
              <a:spcBef>
                <a:spcPts val="520"/>
              </a:spcBef>
              <a:spcAft>
                <a:spcPts val="0"/>
              </a:spcAft>
              <a:buSzPts val="2200"/>
              <a:buChar char="●"/>
            </a:pPr>
            <a:r>
              <a:rPr lang="en-US" sz="2200"/>
              <a:t>Program Counter in the CPU keeps track of which address contains the instruction that should be executed next</a:t>
            </a:r>
            <a:endParaRPr sz="2200"/>
          </a:p>
        </p:txBody>
      </p:sp>
      <p:sp>
        <p:nvSpPr>
          <p:cNvPr id="275" name="Google Shape;275;gb7907bf75b_0_98"/>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pic>
        <p:nvPicPr>
          <p:cNvPr descr="High level image of our computer. On the left Memory is depicted, and on the right the CPU is shown. There are arrows connecting the CPU and Memory to show that data is passed between them.&#10;&#10;Memory is labeled &quot;data and instructions&quot; since it stores both data and code for programs.&#10;&#10;The CPU has a box labeled &quot;Program Counter&quot; inside of it. This is to show that the CPU uses the program counter to determine &quot;what line of code it should execute next&quot;. " id="276" name="Google Shape;276;gb7907bf75b_0_98" title="Computer Overview w/Memory"/>
          <p:cNvPicPr preferRelativeResize="0"/>
          <p:nvPr/>
        </p:nvPicPr>
        <p:blipFill>
          <a:blip r:embed="rId3">
            <a:alphaModFix/>
          </a:blip>
          <a:stretch>
            <a:fillRect/>
          </a:stretch>
        </p:blipFill>
        <p:spPr>
          <a:xfrm>
            <a:off x="2312975" y="1197678"/>
            <a:ext cx="4533900" cy="2752725"/>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gcc7cc75ddd_0_27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Program Counter</a:t>
            </a:r>
            <a:endParaRPr/>
          </a:p>
        </p:txBody>
      </p:sp>
      <p:sp>
        <p:nvSpPr>
          <p:cNvPr id="283" name="Google Shape;283;gcc7cc75ddd_0_27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284" name="Google Shape;284;gcc7cc75ddd_0_272"/>
          <p:cNvSpPr txBox="1"/>
          <p:nvPr>
            <p:ph idx="1" type="body"/>
          </p:nvPr>
        </p:nvSpPr>
        <p:spPr>
          <a:xfrm>
            <a:off x="388950" y="1197675"/>
            <a:ext cx="8366100" cy="36186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Keeps track of what instruction we’re executing</a:t>
            </a:r>
            <a:endParaRPr/>
          </a:p>
          <a:p>
            <a:pPr indent="-382269" lvl="1" marL="914400" rtl="0" algn="l">
              <a:lnSpc>
                <a:spcPct val="100000"/>
              </a:lnSpc>
              <a:spcBef>
                <a:spcPts val="0"/>
              </a:spcBef>
              <a:spcAft>
                <a:spcPts val="0"/>
              </a:spcAft>
              <a:buSzPts val="2420"/>
              <a:buChar char="○"/>
            </a:pPr>
            <a:r>
              <a:rPr lang="en-US"/>
              <a:t>If it outputs 24, on the next clock cycle the computer runs the instruction at address 24 in the code segment</a:t>
            </a:r>
            <a:endParaRPr sz="1000"/>
          </a:p>
          <a:p>
            <a:pPr indent="-327660" lvl="0" marL="457200" rtl="0" algn="l">
              <a:lnSpc>
                <a:spcPct val="100000"/>
              </a:lnSpc>
              <a:spcBef>
                <a:spcPts val="1000"/>
              </a:spcBef>
              <a:spcAft>
                <a:spcPts val="0"/>
              </a:spcAft>
              <a:buSzPts val="1560"/>
              <a:buChar char="●"/>
            </a:pPr>
            <a:r>
              <a:rPr lang="en-US"/>
              <a:t>Program counter interface:</a:t>
            </a:r>
            <a:endParaRPr/>
          </a:p>
          <a:p>
            <a:pPr indent="0" lvl="0" marL="457200" rtl="0" algn="l">
              <a:lnSpc>
                <a:spcPct val="100000"/>
              </a:lnSpc>
              <a:spcBef>
                <a:spcPts val="520"/>
              </a:spcBef>
              <a:spcAft>
                <a:spcPts val="0"/>
              </a:spcAft>
              <a:buNone/>
            </a:pPr>
            <a:r>
              <a:rPr lang="en-US" sz="2000">
                <a:latin typeface="Courier New"/>
                <a:ea typeface="Courier New"/>
                <a:cs typeface="Courier New"/>
                <a:sym typeface="Courier New"/>
              </a:rPr>
              <a:t>if      (reset[t] == 1) out[t+1] = 0</a:t>
            </a:r>
            <a:endParaRPr sz="2000">
              <a:latin typeface="Courier New"/>
              <a:ea typeface="Courier New"/>
              <a:cs typeface="Courier New"/>
              <a:sym typeface="Courier New"/>
            </a:endParaRPr>
          </a:p>
          <a:p>
            <a:pPr indent="0" lvl="0" marL="457200" rtl="0" algn="l">
              <a:lnSpc>
                <a:spcPct val="100000"/>
              </a:lnSpc>
              <a:spcBef>
                <a:spcPts val="520"/>
              </a:spcBef>
              <a:spcAft>
                <a:spcPts val="0"/>
              </a:spcAft>
              <a:buNone/>
            </a:pPr>
            <a:r>
              <a:rPr lang="en-US" sz="2000">
                <a:latin typeface="Courier New"/>
                <a:ea typeface="Courier New"/>
                <a:cs typeface="Courier New"/>
                <a:sym typeface="Courier New"/>
              </a:rPr>
              <a:t>else if (load[t] == 1)  out[t+1] = in[t]</a:t>
            </a:r>
            <a:endParaRPr sz="2000">
              <a:latin typeface="Courier New"/>
              <a:ea typeface="Courier New"/>
              <a:cs typeface="Courier New"/>
              <a:sym typeface="Courier New"/>
            </a:endParaRPr>
          </a:p>
          <a:p>
            <a:pPr indent="0" lvl="0" marL="457200" rtl="0" algn="l">
              <a:lnSpc>
                <a:spcPct val="100000"/>
              </a:lnSpc>
              <a:spcBef>
                <a:spcPts val="520"/>
              </a:spcBef>
              <a:spcAft>
                <a:spcPts val="0"/>
              </a:spcAft>
              <a:buNone/>
            </a:pPr>
            <a:r>
              <a:rPr lang="en-US" sz="2000">
                <a:latin typeface="Courier New"/>
                <a:ea typeface="Courier New"/>
                <a:cs typeface="Courier New"/>
                <a:sym typeface="Courier New"/>
              </a:rPr>
              <a:t>else if (inc[t] == 1)   out[t+1] = out[t] + 1</a:t>
            </a:r>
            <a:endParaRPr sz="2000">
              <a:latin typeface="Courier New"/>
              <a:ea typeface="Courier New"/>
              <a:cs typeface="Courier New"/>
              <a:sym typeface="Courier New"/>
            </a:endParaRPr>
          </a:p>
          <a:p>
            <a:pPr indent="0" lvl="0" marL="457200" rtl="0" algn="l">
              <a:lnSpc>
                <a:spcPct val="100000"/>
              </a:lnSpc>
              <a:spcBef>
                <a:spcPts val="520"/>
              </a:spcBef>
              <a:spcAft>
                <a:spcPts val="0"/>
              </a:spcAft>
              <a:buNone/>
            </a:pPr>
            <a:r>
              <a:rPr lang="en-US" sz="2000">
                <a:latin typeface="Courier New"/>
                <a:ea typeface="Courier New"/>
                <a:cs typeface="Courier New"/>
                <a:sym typeface="Courier New"/>
              </a:rPr>
              <a:t>else                    out[t+1] = out[t]</a:t>
            </a:r>
            <a:endParaRPr sz="2000">
              <a:latin typeface="Courier New"/>
              <a:ea typeface="Courier New"/>
              <a:cs typeface="Courier New"/>
              <a:sym typeface="Courier New"/>
            </a:endParaRPr>
          </a:p>
        </p:txBody>
      </p:sp>
      <p:pic>
        <p:nvPicPr>
          <p:cNvPr descr="Diagram showing the interface for the program counter. There are 4 inputs and one output. The input in is a 16-bit address that will be loaded if load is true, load is a bit that indicates whether to load in as the address (1 indicates should load), inc is a bit that indicates whether to increment the current address (1 indicates should increment), reset is a bit that indicates whether to zero out the current address, and out is a 16-bit address representing the next instruction to exectute" id="285" name="Google Shape;285;gcc7cc75ddd_0_272" title="Program Counter Interface Diagram"/>
          <p:cNvPicPr preferRelativeResize="0"/>
          <p:nvPr/>
        </p:nvPicPr>
        <p:blipFill>
          <a:blip r:embed="rId3">
            <a:alphaModFix/>
          </a:blip>
          <a:stretch>
            <a:fillRect/>
          </a:stretch>
        </p:blipFill>
        <p:spPr>
          <a:xfrm>
            <a:off x="1571625" y="4636175"/>
            <a:ext cx="6000750" cy="17716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gcc7cc75ddd_0_31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68" name="Google Shape;68;gcc7cc75ddd_0_312"/>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0"/>
              </a:spcBef>
              <a:spcAft>
                <a:spcPts val="0"/>
              </a:spcAft>
              <a:buClr>
                <a:srgbClr val="4B2A85"/>
              </a:buClr>
              <a:buSzPts val="1560"/>
              <a:buChar char="❖"/>
            </a:pPr>
            <a:r>
              <a:rPr b="1" lang="en-US">
                <a:solidFill>
                  <a:srgbClr val="4B2A85"/>
                </a:solidFill>
              </a:rPr>
              <a:t>Cornell Note-Taking Review</a:t>
            </a:r>
            <a:endParaRPr b="1">
              <a:solidFill>
                <a:srgbClr val="4B2A85"/>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0"/>
              </a:spcBef>
              <a:spcAft>
                <a:spcPts val="0"/>
              </a:spcAft>
              <a:buClr>
                <a:srgbClr val="4B2A85"/>
              </a:buClr>
              <a:buSzPts val="1560"/>
              <a:buChar char="❖"/>
            </a:pPr>
            <a:r>
              <a:rPr lang="en-US">
                <a:solidFill>
                  <a:srgbClr val="000000"/>
                </a:solidFill>
              </a:rPr>
              <a:t>Building a Bit</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DFF Example Review</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a bit exercise</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Building Memory</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Reading Review and Q&amp;A</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memory: Bit to RAM</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Program Counter</a:t>
            </a:r>
            <a:endParaRPr>
              <a:solidFill>
                <a:srgbClr val="000000"/>
              </a:solidFill>
            </a:endParaRPr>
          </a:p>
          <a:p>
            <a:pPr indent="0" lvl="0" marL="914400" rtl="0" algn="l">
              <a:lnSpc>
                <a:spcPct val="100000"/>
              </a:lnSpc>
              <a:spcBef>
                <a:spcPts val="52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Project 3 Overview</a:t>
            </a:r>
            <a:endParaRPr>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69" name="Google Shape;69;gcc7cc75ddd_0_31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gcc7cc75ddd_0_34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291" name="Google Shape;291;gcc7cc75ddd_0_342"/>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0"/>
              </a:spcBef>
              <a:spcAft>
                <a:spcPts val="0"/>
              </a:spcAft>
              <a:buClr>
                <a:srgbClr val="4B2A85"/>
              </a:buClr>
              <a:buSzPts val="1560"/>
              <a:buChar char="❖"/>
            </a:pPr>
            <a:r>
              <a:rPr lang="en-US">
                <a:solidFill>
                  <a:srgbClr val="000000"/>
                </a:solidFill>
              </a:rPr>
              <a:t>Cornell Note-Taking Review</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0"/>
              </a:spcBef>
              <a:spcAft>
                <a:spcPts val="0"/>
              </a:spcAft>
              <a:buClr>
                <a:srgbClr val="4B2A85"/>
              </a:buClr>
              <a:buSzPts val="1560"/>
              <a:buChar char="❖"/>
            </a:pPr>
            <a:r>
              <a:rPr lang="en-US">
                <a:solidFill>
                  <a:srgbClr val="000000"/>
                </a:solidFill>
              </a:rPr>
              <a:t>Building a Bit</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DFF Example Review</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a bit exercise</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Building Memory</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Reading Review and Q&amp;A</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memory: Bit to RAM</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Program Counter</a:t>
            </a:r>
            <a:endParaRPr>
              <a:solidFill>
                <a:srgbClr val="000000"/>
              </a:solidFill>
            </a:endParaRPr>
          </a:p>
          <a:p>
            <a:pPr indent="0" lvl="0" marL="914400" rtl="0" algn="l">
              <a:lnSpc>
                <a:spcPct val="100000"/>
              </a:lnSpc>
              <a:spcBef>
                <a:spcPts val="52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b="1" lang="en-US">
                <a:solidFill>
                  <a:srgbClr val="4B2A85"/>
                </a:solidFill>
              </a:rPr>
              <a:t>Project 3 Overview</a:t>
            </a:r>
            <a:endParaRPr b="1">
              <a:solidFill>
                <a:srgbClr val="4B2A85"/>
              </a:solidFill>
            </a:endParaRPr>
          </a:p>
          <a:p>
            <a:pPr indent="-243840" lvl="1" marL="800100" rtl="0" algn="l">
              <a:lnSpc>
                <a:spcPct val="100000"/>
              </a:lnSpc>
              <a:spcBef>
                <a:spcPts val="520"/>
              </a:spcBef>
              <a:spcAft>
                <a:spcPts val="0"/>
              </a:spcAft>
              <a:buSzPts val="1560"/>
              <a:buNone/>
            </a:pPr>
            <a:r>
              <a:t/>
            </a:r>
            <a:endParaRPr/>
          </a:p>
        </p:txBody>
      </p:sp>
      <p:sp>
        <p:nvSpPr>
          <p:cNvPr id="292" name="Google Shape;292;gcc7cc75ddd_0_34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gcc7cc75ddd_0_299"/>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Project 3 Overview</a:t>
            </a:r>
            <a:endParaRPr/>
          </a:p>
        </p:txBody>
      </p:sp>
      <p:sp>
        <p:nvSpPr>
          <p:cNvPr id="299" name="Google Shape;299;gcc7cc75ddd_0_299"/>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Cornell Note-Taking Method</a:t>
            </a:r>
            <a:endParaRPr/>
          </a:p>
          <a:p>
            <a:pPr indent="-327660" lvl="1" marL="914400" rtl="0" algn="l">
              <a:lnSpc>
                <a:spcPct val="100000"/>
              </a:lnSpc>
              <a:spcBef>
                <a:spcPts val="520"/>
              </a:spcBef>
              <a:spcAft>
                <a:spcPts val="0"/>
              </a:spcAft>
              <a:buSzPts val="1560"/>
              <a:buChar char="●"/>
            </a:pPr>
            <a:r>
              <a:rPr lang="en-US"/>
              <a:t>Practice taking detailed notes in another class. Think critically about the technique.</a:t>
            </a:r>
            <a:endParaRPr/>
          </a:p>
          <a:p>
            <a:pPr indent="-327660" lvl="0" marL="457200" rtl="0" algn="l">
              <a:lnSpc>
                <a:spcPct val="100000"/>
              </a:lnSpc>
              <a:spcBef>
                <a:spcPts val="520"/>
              </a:spcBef>
              <a:spcAft>
                <a:spcPts val="0"/>
              </a:spcAft>
              <a:buSzPts val="1560"/>
              <a:buChar char="●"/>
            </a:pPr>
            <a:r>
              <a:rPr lang="en-US"/>
              <a:t>Memory &amp; Sequential Logic</a:t>
            </a:r>
            <a:endParaRPr/>
          </a:p>
          <a:p>
            <a:pPr indent="-382268" lvl="1" marL="914400" rtl="0" algn="l">
              <a:lnSpc>
                <a:spcPct val="100000"/>
              </a:lnSpc>
              <a:spcBef>
                <a:spcPts val="440"/>
              </a:spcBef>
              <a:spcAft>
                <a:spcPts val="0"/>
              </a:spcAft>
              <a:buSzPts val="1584"/>
              <a:buChar char="●"/>
            </a:pPr>
            <a:r>
              <a:rPr lang="en-US"/>
              <a:t>Build our first sequential chips, from a 1-bit register to a 16K RAM module.</a:t>
            </a:r>
            <a:endParaRPr/>
          </a:p>
          <a:p>
            <a:pPr indent="-327660" lvl="0" marL="457200" rtl="0" algn="l">
              <a:lnSpc>
                <a:spcPct val="100000"/>
              </a:lnSpc>
              <a:spcBef>
                <a:spcPts val="520"/>
              </a:spcBef>
              <a:spcAft>
                <a:spcPts val="0"/>
              </a:spcAft>
              <a:buSzPts val="1872"/>
              <a:buChar char="●"/>
            </a:pPr>
            <a:r>
              <a:rPr lang="en-US"/>
              <a:t>Program Counter</a:t>
            </a:r>
            <a:endParaRPr/>
          </a:p>
          <a:p>
            <a:pPr indent="-382268" lvl="1" marL="914400" rtl="0" algn="l">
              <a:lnSpc>
                <a:spcPct val="100000"/>
              </a:lnSpc>
              <a:spcBef>
                <a:spcPts val="440"/>
              </a:spcBef>
              <a:spcAft>
                <a:spcPts val="0"/>
              </a:spcAft>
              <a:buSzPts val="1584"/>
              <a:buChar char="●"/>
            </a:pPr>
            <a:r>
              <a:rPr lang="en-US"/>
              <a:t>Build a counter that can keep track of where we are in a program, with support for several operations we’ll need later.</a:t>
            </a:r>
            <a:endParaRPr/>
          </a:p>
          <a:p>
            <a:pPr indent="-281684" lvl="1" marL="914400" rtl="0" algn="l">
              <a:lnSpc>
                <a:spcPct val="100000"/>
              </a:lnSpc>
              <a:spcBef>
                <a:spcPts val="440"/>
              </a:spcBef>
              <a:spcAft>
                <a:spcPts val="0"/>
              </a:spcAft>
              <a:buSzPts val="1584"/>
              <a:buNone/>
            </a:pPr>
            <a:r>
              <a:t/>
            </a:r>
            <a:endParaRPr/>
          </a:p>
          <a:p>
            <a:pPr indent="-327660" lvl="0" marL="457200" rtl="0" algn="l">
              <a:lnSpc>
                <a:spcPct val="100000"/>
              </a:lnSpc>
              <a:spcBef>
                <a:spcPts val="520"/>
              </a:spcBef>
              <a:spcAft>
                <a:spcPts val="0"/>
              </a:spcAft>
              <a:buSzPts val="1872"/>
              <a:buChar char="●"/>
            </a:pPr>
            <a:r>
              <a:rPr lang="en-US"/>
              <a:t>Note: folder split for performance reasons only! </a:t>
            </a:r>
            <a:endParaRPr/>
          </a:p>
        </p:txBody>
      </p:sp>
      <p:sp>
        <p:nvSpPr>
          <p:cNvPr id="300" name="Google Shape;300;gcc7cc75ddd_0_299"/>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gcc7cc75ddd_0_351"/>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Wrapping Up</a:t>
            </a:r>
            <a:endParaRPr/>
          </a:p>
        </p:txBody>
      </p:sp>
      <p:sp>
        <p:nvSpPr>
          <p:cNvPr id="307" name="Google Shape;307;gcc7cc75ddd_0_351"/>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rPr b="1" lang="en-US"/>
              <a:t>What’s in store for Week 4?</a:t>
            </a:r>
            <a:endParaRPr b="1"/>
          </a:p>
          <a:p>
            <a:pPr indent="-327660" lvl="0" marL="457200" rtl="0" algn="l">
              <a:spcBef>
                <a:spcPts val="520"/>
              </a:spcBef>
              <a:spcAft>
                <a:spcPts val="0"/>
              </a:spcAft>
              <a:buSzPts val="1560"/>
              <a:buChar char="❖"/>
            </a:pPr>
            <a:r>
              <a:rPr lang="en-US"/>
              <a:t>Assembly Languages</a:t>
            </a:r>
            <a:endParaRPr/>
          </a:p>
          <a:p>
            <a:pPr indent="-327660" lvl="0" marL="457200" rtl="0" algn="l">
              <a:spcBef>
                <a:spcPts val="0"/>
              </a:spcBef>
              <a:spcAft>
                <a:spcPts val="0"/>
              </a:spcAft>
              <a:buSzPts val="1560"/>
              <a:buChar char="❖"/>
            </a:pPr>
            <a:r>
              <a:rPr lang="en-US"/>
              <a:t>Annotation</a:t>
            </a:r>
            <a:endParaRPr/>
          </a:p>
          <a:p>
            <a:pPr indent="-327660" lvl="0" marL="457200" rtl="0" algn="l">
              <a:spcBef>
                <a:spcPts val="0"/>
              </a:spcBef>
              <a:spcAft>
                <a:spcPts val="0"/>
              </a:spcAft>
              <a:buSzPts val="1560"/>
              <a:buChar char="❖"/>
            </a:pPr>
            <a:r>
              <a:rPr lang="en-US"/>
              <a:t>Project 4 Released </a:t>
            </a:r>
            <a:endParaRPr/>
          </a:p>
          <a:p>
            <a:pPr indent="0" lvl="0" marL="0" rtl="0" algn="l">
              <a:spcBef>
                <a:spcPts val="520"/>
              </a:spcBef>
              <a:spcAft>
                <a:spcPts val="0"/>
              </a:spcAft>
              <a:buNone/>
            </a:pPr>
            <a:r>
              <a:t/>
            </a:r>
            <a:endParaRPr b="1"/>
          </a:p>
          <a:p>
            <a:pPr indent="0" lvl="0" marL="0" rtl="0" algn="l">
              <a:spcBef>
                <a:spcPts val="520"/>
              </a:spcBef>
              <a:spcAft>
                <a:spcPts val="0"/>
              </a:spcAft>
              <a:buNone/>
            </a:pPr>
            <a:r>
              <a:rPr b="1" lang="en-US"/>
              <a:t>Reminders</a:t>
            </a:r>
            <a:endParaRPr b="1"/>
          </a:p>
          <a:p>
            <a:pPr indent="-327660" lvl="0" marL="457200" rtl="0" algn="l">
              <a:spcBef>
                <a:spcPts val="520"/>
              </a:spcBef>
              <a:spcAft>
                <a:spcPts val="0"/>
              </a:spcAft>
              <a:buSzPts val="1560"/>
              <a:buChar char="❖"/>
            </a:pPr>
            <a:r>
              <a:rPr lang="en-US"/>
              <a:t>Project 1 Grades Released on Gradescope</a:t>
            </a:r>
            <a:endParaRPr/>
          </a:p>
          <a:p>
            <a:pPr indent="-327660" lvl="0" marL="457200" rtl="0" algn="l">
              <a:spcBef>
                <a:spcPts val="0"/>
              </a:spcBef>
              <a:spcAft>
                <a:spcPts val="0"/>
              </a:spcAft>
              <a:buSzPts val="1560"/>
              <a:buChar char="❖"/>
            </a:pPr>
            <a:r>
              <a:rPr lang="en-US"/>
              <a:t>Project 2 Due Tonight 4/15 11:59PM PDT</a:t>
            </a:r>
            <a:endParaRPr/>
          </a:p>
          <a:p>
            <a:pPr indent="0" lvl="0" marL="0" rtl="0" algn="l">
              <a:spcBef>
                <a:spcPts val="520"/>
              </a:spcBef>
              <a:spcAft>
                <a:spcPts val="0"/>
              </a:spcAft>
              <a:buNone/>
            </a:pPr>
            <a:r>
              <a:t/>
            </a:r>
            <a:endParaRPr b="1"/>
          </a:p>
        </p:txBody>
      </p:sp>
      <p:sp>
        <p:nvSpPr>
          <p:cNvPr id="308" name="Google Shape;308;gcc7cc75ddd_0_351"/>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gb660f2df5b_0_31"/>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Breakouts: Cornell Note-Taking Discussion</a:t>
            </a:r>
            <a:endParaRPr/>
          </a:p>
        </p:txBody>
      </p:sp>
      <p:sp>
        <p:nvSpPr>
          <p:cNvPr id="76" name="Google Shape;76;gb660f2df5b_0_31"/>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520"/>
              </a:spcBef>
              <a:spcAft>
                <a:spcPts val="0"/>
              </a:spcAft>
              <a:buSzPts val="1560"/>
              <a:buNone/>
            </a:pPr>
            <a:r>
              <a:rPr lang="en-US"/>
              <a:t>In your small groups, compare and contrast your Cornell Notes from Tuesday’s lecture. </a:t>
            </a:r>
            <a:endParaRPr/>
          </a:p>
          <a:p>
            <a:pPr indent="0" lvl="0" marL="0" rtl="0" algn="l">
              <a:lnSpc>
                <a:spcPct val="100000"/>
              </a:lnSpc>
              <a:spcBef>
                <a:spcPts val="520"/>
              </a:spcBef>
              <a:spcAft>
                <a:spcPts val="0"/>
              </a:spcAft>
              <a:buSzPts val="1560"/>
              <a:buNone/>
            </a:pPr>
            <a:r>
              <a:t/>
            </a:r>
            <a:endParaRPr/>
          </a:p>
          <a:p>
            <a:pPr indent="-327660" lvl="0" marL="457200" rtl="0" algn="l">
              <a:lnSpc>
                <a:spcPct val="100000"/>
              </a:lnSpc>
              <a:spcBef>
                <a:spcPts val="520"/>
              </a:spcBef>
              <a:spcAft>
                <a:spcPts val="0"/>
              </a:spcAft>
              <a:buSzPts val="1560"/>
              <a:buChar char="❖"/>
            </a:pPr>
            <a:r>
              <a:rPr lang="en-US"/>
              <a:t>What are some of the key points you wrote in your summary?</a:t>
            </a:r>
            <a:br>
              <a:rPr lang="en-US"/>
            </a:br>
            <a:endParaRPr/>
          </a:p>
          <a:p>
            <a:pPr indent="-327660" lvl="0" marL="457200" rtl="0" algn="l">
              <a:lnSpc>
                <a:spcPct val="100000"/>
              </a:lnSpc>
              <a:spcBef>
                <a:spcPts val="0"/>
              </a:spcBef>
              <a:spcAft>
                <a:spcPts val="0"/>
              </a:spcAft>
              <a:buSzPts val="1560"/>
              <a:buChar char="❖"/>
            </a:pPr>
            <a:r>
              <a:rPr lang="en-US"/>
              <a:t>What were some of the questions you came up with?</a:t>
            </a:r>
            <a:br>
              <a:rPr lang="en-US"/>
            </a:br>
            <a:endParaRPr/>
          </a:p>
          <a:p>
            <a:pPr indent="-327660" lvl="0" marL="457200" rtl="0" algn="l">
              <a:lnSpc>
                <a:spcPct val="100000"/>
              </a:lnSpc>
              <a:spcBef>
                <a:spcPts val="0"/>
              </a:spcBef>
              <a:spcAft>
                <a:spcPts val="0"/>
              </a:spcAft>
              <a:buSzPts val="1560"/>
              <a:buChar char="❖"/>
            </a:pPr>
            <a:r>
              <a:rPr lang="en-US"/>
              <a:t>What are you still left feeling confused/uncertain about after Tuesday’s lecture?</a:t>
            </a:r>
            <a:endParaRPr/>
          </a:p>
        </p:txBody>
      </p:sp>
      <p:sp>
        <p:nvSpPr>
          <p:cNvPr id="77" name="Google Shape;77;gb660f2df5b_0_31"/>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gcc7cc75ddd_0_306"/>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83" name="Google Shape;83;gcc7cc75ddd_0_306"/>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0"/>
              </a:spcBef>
              <a:spcAft>
                <a:spcPts val="0"/>
              </a:spcAft>
              <a:buClr>
                <a:srgbClr val="4B2A85"/>
              </a:buClr>
              <a:buSzPts val="1560"/>
              <a:buChar char="❖"/>
            </a:pPr>
            <a:r>
              <a:rPr lang="en-US">
                <a:solidFill>
                  <a:srgbClr val="000000"/>
                </a:solidFill>
              </a:rPr>
              <a:t>Cornell Note-Taking Review</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0"/>
              </a:spcBef>
              <a:spcAft>
                <a:spcPts val="0"/>
              </a:spcAft>
              <a:buClr>
                <a:srgbClr val="4B2A85"/>
              </a:buClr>
              <a:buSzPts val="1560"/>
              <a:buChar char="❖"/>
            </a:pPr>
            <a:r>
              <a:rPr b="1" lang="en-US">
                <a:solidFill>
                  <a:srgbClr val="4B2A85"/>
                </a:solidFill>
              </a:rPr>
              <a:t>Building a Bit</a:t>
            </a:r>
            <a:endParaRPr b="1">
              <a:solidFill>
                <a:srgbClr val="4B2A85"/>
              </a:solidFill>
            </a:endParaRPr>
          </a:p>
          <a:p>
            <a:pPr indent="-382269" lvl="1" marL="914400" rtl="0" algn="l">
              <a:lnSpc>
                <a:spcPct val="100000"/>
              </a:lnSpc>
              <a:spcBef>
                <a:spcPts val="0"/>
              </a:spcBef>
              <a:spcAft>
                <a:spcPts val="0"/>
              </a:spcAft>
              <a:buClr>
                <a:srgbClr val="4B2A85"/>
              </a:buClr>
              <a:buSzPts val="2420"/>
              <a:buChar char="▪"/>
            </a:pPr>
            <a:r>
              <a:rPr b="1" lang="en-US">
                <a:solidFill>
                  <a:srgbClr val="4B2A85"/>
                </a:solidFill>
              </a:rPr>
              <a:t>DFF Example Review</a:t>
            </a:r>
            <a:endParaRPr b="1">
              <a:solidFill>
                <a:srgbClr val="4B2A85"/>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a bit exercise</a:t>
            </a:r>
            <a:endParaRPr>
              <a:solidFill>
                <a:srgbClr val="000000"/>
              </a:solidFill>
            </a:endParaRPr>
          </a:p>
          <a:p>
            <a:pPr indent="0" lvl="0" marL="914400" rtl="0" algn="l">
              <a:lnSpc>
                <a:spcPct val="100000"/>
              </a:lnSpc>
              <a:spcBef>
                <a:spcPts val="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Building Memory</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Reading Review and Q&amp;A</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Building memory: Bit to RAM</a:t>
            </a:r>
            <a:endParaRPr>
              <a:solidFill>
                <a:srgbClr val="000000"/>
              </a:solidFill>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Program Counter</a:t>
            </a:r>
            <a:endParaRPr>
              <a:solidFill>
                <a:srgbClr val="000000"/>
              </a:solidFill>
            </a:endParaRPr>
          </a:p>
          <a:p>
            <a:pPr indent="0" lvl="0" marL="914400" rtl="0" algn="l">
              <a:lnSpc>
                <a:spcPct val="100000"/>
              </a:lnSpc>
              <a:spcBef>
                <a:spcPts val="520"/>
              </a:spcBef>
              <a:spcAft>
                <a:spcPts val="0"/>
              </a:spcAft>
              <a:buNone/>
            </a:pPr>
            <a:r>
              <a:t/>
            </a:r>
            <a:endParaRPr>
              <a:solidFill>
                <a:srgbClr val="000000"/>
              </a:solidFill>
            </a:endParaRPr>
          </a:p>
          <a:p>
            <a:pPr indent="-327660" lvl="0" marL="457200" rtl="0" algn="l">
              <a:lnSpc>
                <a:spcPct val="100000"/>
              </a:lnSpc>
              <a:spcBef>
                <a:spcPts val="520"/>
              </a:spcBef>
              <a:spcAft>
                <a:spcPts val="0"/>
              </a:spcAft>
              <a:buClr>
                <a:srgbClr val="4B2A85"/>
              </a:buClr>
              <a:buSzPts val="1560"/>
              <a:buChar char="❖"/>
            </a:pPr>
            <a:r>
              <a:rPr lang="en-US">
                <a:solidFill>
                  <a:srgbClr val="000000"/>
                </a:solidFill>
              </a:rPr>
              <a:t>Project 3 Overview</a:t>
            </a:r>
            <a:endParaRPr>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84" name="Google Shape;84;gcc7cc75ddd_0_306"/>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gd23f5fb6d2_0_5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Review: Sequential Chips &amp;</a:t>
            </a:r>
            <a:r>
              <a:rPr lang="en-US"/>
              <a:t> DFF</a:t>
            </a:r>
            <a:endParaRPr/>
          </a:p>
        </p:txBody>
      </p:sp>
      <p:sp>
        <p:nvSpPr>
          <p:cNvPr id="91" name="Google Shape;91;gd23f5fb6d2_0_5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Sequential Chips</a:t>
            </a:r>
            <a:endParaRPr/>
          </a:p>
          <a:p>
            <a:pPr indent="-327023" lvl="1" marL="914400" rtl="0" algn="l">
              <a:spcBef>
                <a:spcPts val="520"/>
              </a:spcBef>
              <a:spcAft>
                <a:spcPts val="0"/>
              </a:spcAft>
              <a:buSzPts val="1550"/>
              <a:buChar char="●"/>
            </a:pPr>
            <a:r>
              <a:rPr lang="en-US"/>
              <a:t>A category of chips that utilize the clock signal, in addition to any combinational logic</a:t>
            </a:r>
            <a:endParaRPr/>
          </a:p>
          <a:p>
            <a:pPr indent="-327023" lvl="1" marL="914400" rtl="0" algn="l">
              <a:spcBef>
                <a:spcPts val="440"/>
              </a:spcBef>
              <a:spcAft>
                <a:spcPts val="0"/>
              </a:spcAft>
              <a:buSzPts val="1550"/>
              <a:buChar char="●"/>
            </a:pPr>
            <a:r>
              <a:rPr lang="en-US"/>
              <a:t>Maintains state</a:t>
            </a:r>
            <a:endParaRPr/>
          </a:p>
          <a:p>
            <a:pPr indent="-327023" lvl="1" marL="914400" rtl="0" algn="l">
              <a:spcBef>
                <a:spcPts val="440"/>
              </a:spcBef>
              <a:spcAft>
                <a:spcPts val="0"/>
              </a:spcAft>
              <a:buSzPts val="1550"/>
              <a:buChar char="●"/>
            </a:pPr>
            <a:r>
              <a:rPr lang="en-US"/>
              <a:t>Constructed from DFF and combinational logic</a:t>
            </a:r>
            <a:endParaRPr/>
          </a:p>
          <a:p>
            <a:pPr indent="0" lvl="0" marL="457200" rtl="0" algn="l">
              <a:spcBef>
                <a:spcPts val="520"/>
              </a:spcBef>
              <a:spcAft>
                <a:spcPts val="0"/>
              </a:spcAft>
              <a:buNone/>
            </a:pPr>
            <a:r>
              <a:t/>
            </a:r>
            <a:endParaRPr/>
          </a:p>
          <a:p>
            <a:pPr indent="-327660" lvl="0" marL="457200" rtl="0" algn="l">
              <a:lnSpc>
                <a:spcPct val="100000"/>
              </a:lnSpc>
              <a:spcBef>
                <a:spcPts val="520"/>
              </a:spcBef>
              <a:spcAft>
                <a:spcPts val="0"/>
              </a:spcAft>
              <a:buSzPts val="1560"/>
              <a:buChar char="●"/>
            </a:pPr>
            <a:r>
              <a:rPr lang="en-US"/>
              <a:t>Data Flip Flop (DFF)</a:t>
            </a:r>
            <a:endParaRPr/>
          </a:p>
          <a:p>
            <a:pPr indent="-327023" lvl="1" marL="914400" rtl="0" algn="l">
              <a:lnSpc>
                <a:spcPct val="100000"/>
              </a:lnSpc>
              <a:spcBef>
                <a:spcPts val="520"/>
              </a:spcBef>
              <a:spcAft>
                <a:spcPts val="0"/>
              </a:spcAft>
              <a:buSzPts val="1550"/>
              <a:buChar char="●"/>
            </a:pPr>
            <a:r>
              <a:rPr lang="en-US"/>
              <a:t>Foundational</a:t>
            </a:r>
            <a:r>
              <a:rPr lang="en-US"/>
              <a:t> state-keeping component</a:t>
            </a:r>
            <a:endParaRPr/>
          </a:p>
          <a:p>
            <a:pPr indent="-327025" lvl="1" marL="914400" rtl="0" algn="l">
              <a:lnSpc>
                <a:spcPct val="100000"/>
              </a:lnSpc>
              <a:spcBef>
                <a:spcPts val="520"/>
              </a:spcBef>
              <a:spcAft>
                <a:spcPts val="0"/>
              </a:spcAft>
              <a:buSzPts val="1550"/>
              <a:buChar char="●"/>
            </a:pPr>
            <a:r>
              <a:rPr lang="en-US"/>
              <a:t>1-bit input, 1-bit output</a:t>
            </a:r>
            <a:endParaRPr/>
          </a:p>
          <a:p>
            <a:pPr indent="-327025" lvl="1" marL="914400" rtl="0" algn="l">
              <a:lnSpc>
                <a:spcPct val="100000"/>
              </a:lnSpc>
              <a:spcBef>
                <a:spcPts val="520"/>
              </a:spcBef>
              <a:spcAft>
                <a:spcPts val="0"/>
              </a:spcAft>
              <a:buSzPts val="1550"/>
              <a:buChar char="●"/>
            </a:pPr>
            <a:r>
              <a:rPr lang="en-US"/>
              <a:t>Wired to the clock signal</a:t>
            </a:r>
            <a:endParaRPr/>
          </a:p>
          <a:p>
            <a:pPr indent="-327025" lvl="1" marL="914400" rtl="0" algn="l">
              <a:lnSpc>
                <a:spcPct val="100000"/>
              </a:lnSpc>
              <a:spcBef>
                <a:spcPts val="520"/>
              </a:spcBef>
              <a:spcAft>
                <a:spcPts val="0"/>
              </a:spcAft>
              <a:buSzPts val="1550"/>
              <a:buChar char="●"/>
            </a:pPr>
            <a:r>
              <a:rPr lang="en-US"/>
              <a:t>Always outputs its previous input: </a:t>
            </a:r>
            <a:r>
              <a:rPr lang="en-US">
                <a:latin typeface="Consolas"/>
                <a:ea typeface="Consolas"/>
                <a:cs typeface="Consolas"/>
                <a:sym typeface="Consolas"/>
              </a:rPr>
              <a:t>out(t) = in(t-1)</a:t>
            </a:r>
            <a:endParaRPr/>
          </a:p>
          <a:p>
            <a:pPr indent="0" lvl="1" marL="586740" rtl="0" algn="l">
              <a:lnSpc>
                <a:spcPct val="100000"/>
              </a:lnSpc>
              <a:spcBef>
                <a:spcPts val="520"/>
              </a:spcBef>
              <a:spcAft>
                <a:spcPts val="0"/>
              </a:spcAft>
              <a:buSzPts val="1560"/>
              <a:buNone/>
            </a:pPr>
            <a:r>
              <a:t/>
            </a:r>
            <a:endParaRPr/>
          </a:p>
          <a:p>
            <a:pPr indent="-228598" lvl="1" marL="914400" rtl="0" algn="l">
              <a:lnSpc>
                <a:spcPct val="100000"/>
              </a:lnSpc>
              <a:spcBef>
                <a:spcPts val="440"/>
              </a:spcBef>
              <a:spcAft>
                <a:spcPts val="0"/>
              </a:spcAft>
              <a:buSzPts val="2420"/>
              <a:buNone/>
            </a:pPr>
            <a:r>
              <a:t/>
            </a:r>
            <a:endParaRPr/>
          </a:p>
        </p:txBody>
      </p:sp>
      <p:sp>
        <p:nvSpPr>
          <p:cNvPr id="92" name="Google Shape;92;gd23f5fb6d2_0_5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Circuit diagram showing a DFF. There is an input on the left, an output on the right, and a clock signal on top. The DFF outputs the input given at the previous time period based on the clock signal" id="93" name="Google Shape;93;gd23f5fb6d2_0_50" title="DFF Circuit Diagram"/>
          <p:cNvPicPr preferRelativeResize="0"/>
          <p:nvPr/>
        </p:nvPicPr>
        <p:blipFill>
          <a:blip r:embed="rId3">
            <a:alphaModFix/>
          </a:blip>
          <a:stretch>
            <a:fillRect/>
          </a:stretch>
        </p:blipFill>
        <p:spPr>
          <a:xfrm>
            <a:off x="5962650" y="3592321"/>
            <a:ext cx="2571750" cy="12192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pic>
        <p:nvPicPr>
          <p:cNvPr descr="Image depicting the difference between combinational and sequential logic. The image has a clock cycle at the top, and is divided into discrete time intervals based on the signal. &#10;&#10;The combinational logic section depicts a series of inputs, and an output for each input that is in the same time series as the input. This is to represent that we view combinational logic as &quot;instant&quot;, that is, it happens within the same time period in our abstraction.&#10;&#10;The sequential logic section depicts a series of inputs, and an output for each input that is in the next time series after the input. This is to represent that we view sequential logic as &quot;delayed&quot;, that is, its effects are seen in the next time period in our abstraction." id="99" name="Google Shape;99;gd23f5fb6d2_0_0" title="Combinational vs. Sequential Abstraction"/>
          <p:cNvPicPr preferRelativeResize="0"/>
          <p:nvPr/>
        </p:nvPicPr>
        <p:blipFill>
          <a:blip r:embed="rId3">
            <a:alphaModFix/>
          </a:blip>
          <a:stretch>
            <a:fillRect/>
          </a:stretch>
        </p:blipFill>
        <p:spPr>
          <a:xfrm>
            <a:off x="357013" y="1306913"/>
            <a:ext cx="7877175" cy="5400675"/>
          </a:xfrm>
          <a:prstGeom prst="rect">
            <a:avLst/>
          </a:prstGeom>
          <a:noFill/>
          <a:ln>
            <a:noFill/>
          </a:ln>
        </p:spPr>
      </p:pic>
      <p:sp>
        <p:nvSpPr>
          <p:cNvPr id="100" name="Google Shape;100;gd23f5fb6d2_0_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Combinational vs. Sequential Abstraction</a:t>
            </a:r>
            <a:endParaRPr/>
          </a:p>
        </p:txBody>
      </p:sp>
      <p:sp>
        <p:nvSpPr>
          <p:cNvPr id="101" name="Google Shape;101;gd23f5fb6d2_0_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02" name="Google Shape;102;gd23f5fb6d2_0_0"/>
          <p:cNvSpPr txBox="1"/>
          <p:nvPr/>
        </p:nvSpPr>
        <p:spPr>
          <a:xfrm>
            <a:off x="273134" y="2904423"/>
            <a:ext cx="7668300" cy="4002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chemeClr val="dk1"/>
                </a:solidFill>
                <a:latin typeface="Calibri"/>
                <a:ea typeface="Calibri"/>
                <a:cs typeface="Calibri"/>
                <a:sym typeface="Calibri"/>
              </a:rPr>
              <a:t>Combinational: </a:t>
            </a:r>
            <a:r>
              <a:rPr b="0" i="0" lang="en-US" sz="2000" u="none" cap="none" strike="noStrike">
                <a:solidFill>
                  <a:schemeClr val="dk1"/>
                </a:solidFill>
                <a:latin typeface="Calibri"/>
                <a:ea typeface="Calibri"/>
                <a:cs typeface="Calibri"/>
                <a:sym typeface="Calibri"/>
              </a:rPr>
              <a:t>a function of the </a:t>
            </a:r>
            <a:r>
              <a:rPr lang="en-US" sz="2000">
                <a:solidFill>
                  <a:schemeClr val="dk1"/>
                </a:solidFill>
                <a:latin typeface="Calibri"/>
                <a:ea typeface="Calibri"/>
                <a:cs typeface="Calibri"/>
                <a:sym typeface="Calibri"/>
              </a:rPr>
              <a:t>inputs from the current time cycle</a:t>
            </a:r>
            <a:endParaRPr b="0" i="0" sz="1400" u="none" cap="none" strike="noStrike">
              <a:solidFill>
                <a:srgbClr val="000000"/>
              </a:solidFill>
              <a:latin typeface="Arial"/>
              <a:ea typeface="Arial"/>
              <a:cs typeface="Arial"/>
              <a:sym typeface="Arial"/>
            </a:endParaRPr>
          </a:p>
        </p:txBody>
      </p:sp>
      <p:sp>
        <p:nvSpPr>
          <p:cNvPr id="103" name="Google Shape;103;gd23f5fb6d2_0_0"/>
          <p:cNvSpPr txBox="1"/>
          <p:nvPr/>
        </p:nvSpPr>
        <p:spPr>
          <a:xfrm>
            <a:off x="273135" y="4579866"/>
            <a:ext cx="7990800" cy="4002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chemeClr val="dk1"/>
                </a:solidFill>
                <a:latin typeface="Calibri"/>
                <a:ea typeface="Calibri"/>
                <a:cs typeface="Calibri"/>
                <a:sym typeface="Calibri"/>
              </a:rPr>
              <a:t>Sequential: </a:t>
            </a:r>
            <a:r>
              <a:rPr b="0" i="0" lang="en-US" sz="2000" u="none" cap="none" strike="noStrike">
                <a:solidFill>
                  <a:schemeClr val="dk1"/>
                </a:solidFill>
                <a:latin typeface="Calibri"/>
                <a:ea typeface="Calibri"/>
                <a:cs typeface="Calibri"/>
                <a:sym typeface="Calibri"/>
              </a:rPr>
              <a:t>a function of </a:t>
            </a:r>
            <a:r>
              <a:rPr lang="en-US" sz="2000">
                <a:solidFill>
                  <a:schemeClr val="dk1"/>
                </a:solidFill>
                <a:latin typeface="Calibri"/>
                <a:ea typeface="Calibri"/>
                <a:cs typeface="Calibri"/>
                <a:sym typeface="Calibri"/>
              </a:rPr>
              <a:t>inputs from the previous cycle </a:t>
            </a:r>
            <a:r>
              <a:rPr b="0" i="0" lang="en-US" sz="2000" u="none" cap="none" strike="noStrike">
                <a:solidFill>
                  <a:schemeClr val="dk1"/>
                </a:solidFill>
                <a:latin typeface="Calibri"/>
                <a:ea typeface="Calibri"/>
                <a:cs typeface="Calibri"/>
                <a:sym typeface="Calibri"/>
              </a:rPr>
              <a:t>(has “memory”)</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gcc7cc75ddd_0_0"/>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DFF Example 2 Specification</a:t>
            </a:r>
            <a:endParaRPr/>
          </a:p>
        </p:txBody>
      </p:sp>
      <p:sp>
        <p:nvSpPr>
          <p:cNvPr id="110" name="Google Shape;110;gcc7cc75ddd_0_0"/>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Example specification:</a:t>
            </a:r>
            <a:endParaRPr/>
          </a:p>
          <a:p>
            <a:pPr indent="0" lvl="0" marL="0" rtl="0" algn="l">
              <a:spcBef>
                <a:spcPts val="520"/>
              </a:spcBef>
              <a:spcAft>
                <a:spcPts val="0"/>
              </a:spcAft>
              <a:buNone/>
            </a:pPr>
            <a:r>
              <a:t/>
            </a:r>
            <a:endParaRPr/>
          </a:p>
          <a:p>
            <a:pPr indent="0" lvl="0" marL="0" rtl="0" algn="l">
              <a:spcBef>
                <a:spcPts val="520"/>
              </a:spcBef>
              <a:spcAft>
                <a:spcPts val="0"/>
              </a:spcAft>
              <a:buNone/>
            </a:pPr>
            <a:r>
              <a:rPr lang="en-US"/>
              <a:t>	</a:t>
            </a:r>
            <a:r>
              <a:rPr lang="en-US">
                <a:latin typeface="Courier New"/>
                <a:ea typeface="Courier New"/>
                <a:cs typeface="Courier New"/>
                <a:sym typeface="Courier New"/>
              </a:rPr>
              <a:t>out(t) = Xor(out(t-1), in(t-1))</a:t>
            </a:r>
            <a:endParaRPr>
              <a:latin typeface="Courier New"/>
              <a:ea typeface="Courier New"/>
              <a:cs typeface="Courier New"/>
              <a:sym typeface="Courier New"/>
            </a:endParaRPr>
          </a:p>
          <a:p>
            <a:pPr indent="0" lvl="0" marL="0" rtl="0" algn="l">
              <a:spcBef>
                <a:spcPts val="520"/>
              </a:spcBef>
              <a:spcAft>
                <a:spcPts val="0"/>
              </a:spcAft>
              <a:buNone/>
            </a:pPr>
            <a:r>
              <a:t/>
            </a:r>
            <a:endParaRPr>
              <a:latin typeface="Courier New"/>
              <a:ea typeface="Courier New"/>
              <a:cs typeface="Courier New"/>
              <a:sym typeface="Courier New"/>
            </a:endParaRPr>
          </a:p>
          <a:p>
            <a:pPr indent="-327660" lvl="0" marL="457200" rtl="0" algn="l">
              <a:spcBef>
                <a:spcPts val="520"/>
              </a:spcBef>
              <a:spcAft>
                <a:spcPts val="0"/>
              </a:spcAft>
              <a:buSzPts val="1560"/>
              <a:buChar char="●"/>
            </a:pPr>
            <a:r>
              <a:rPr lang="en-US"/>
              <a:t>Notice how the specification uses </a:t>
            </a:r>
            <a:r>
              <a:rPr lang="en-US">
                <a:latin typeface="Courier New"/>
                <a:ea typeface="Courier New"/>
                <a:cs typeface="Courier New"/>
                <a:sym typeface="Courier New"/>
              </a:rPr>
              <a:t>out(t-1)</a:t>
            </a:r>
            <a:r>
              <a:rPr lang="en-US"/>
              <a:t> as an input for </a:t>
            </a:r>
            <a:r>
              <a:rPr lang="en-US">
                <a:latin typeface="Courier New"/>
                <a:ea typeface="Courier New"/>
                <a:cs typeface="Courier New"/>
                <a:sym typeface="Courier New"/>
              </a:rPr>
              <a:t>out(t)</a:t>
            </a:r>
            <a:endParaRPr>
              <a:latin typeface="Courier New"/>
              <a:ea typeface="Courier New"/>
              <a:cs typeface="Courier New"/>
              <a:sym typeface="Courier New"/>
            </a:endParaRPr>
          </a:p>
          <a:p>
            <a:pPr indent="-382269" lvl="1" marL="914400" rtl="0" algn="l">
              <a:spcBef>
                <a:spcPts val="0"/>
              </a:spcBef>
              <a:spcAft>
                <a:spcPts val="0"/>
              </a:spcAft>
              <a:buSzPts val="2420"/>
              <a:buChar char="○"/>
            </a:pPr>
            <a:r>
              <a:rPr lang="en-US"/>
              <a:t>Need some sort of circular wiring, separated by a DFF</a:t>
            </a:r>
            <a:endParaRPr/>
          </a:p>
        </p:txBody>
      </p:sp>
      <p:sp>
        <p:nvSpPr>
          <p:cNvPr id="111" name="Google Shape;111;gcc7cc75ddd_0_0"/>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gcc7cc75ddd_0_7"/>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DFF Example 2 Circuit Diagram</a:t>
            </a:r>
            <a:endParaRPr/>
          </a:p>
        </p:txBody>
      </p:sp>
      <p:sp>
        <p:nvSpPr>
          <p:cNvPr id="118" name="Google Shape;118;gcc7cc75ddd_0_7"/>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Example specification:</a:t>
            </a:r>
            <a:endParaRPr/>
          </a:p>
          <a:p>
            <a:pPr indent="0" lvl="0" marL="0" rtl="0" algn="l">
              <a:spcBef>
                <a:spcPts val="520"/>
              </a:spcBef>
              <a:spcAft>
                <a:spcPts val="0"/>
              </a:spcAft>
              <a:buNone/>
            </a:pPr>
            <a:r>
              <a:t/>
            </a:r>
            <a:endParaRPr/>
          </a:p>
          <a:p>
            <a:pPr indent="0" lvl="0" marL="0" rtl="0" algn="l">
              <a:spcBef>
                <a:spcPts val="520"/>
              </a:spcBef>
              <a:spcAft>
                <a:spcPts val="0"/>
              </a:spcAft>
              <a:buNone/>
            </a:pPr>
            <a:r>
              <a:rPr lang="en-US"/>
              <a:t>	</a:t>
            </a:r>
            <a:r>
              <a:rPr lang="en-US">
                <a:latin typeface="Courier New"/>
                <a:ea typeface="Courier New"/>
                <a:cs typeface="Courier New"/>
                <a:sym typeface="Courier New"/>
              </a:rPr>
              <a:t>out(t) = Xor(out(t-1), in(t-1))</a:t>
            </a:r>
            <a:endParaRPr>
              <a:latin typeface="Courier New"/>
              <a:ea typeface="Courier New"/>
              <a:cs typeface="Courier New"/>
              <a:sym typeface="Courier New"/>
            </a:endParaRPr>
          </a:p>
          <a:p>
            <a:pPr indent="0" lvl="0" marL="0" rtl="0" algn="l">
              <a:spcBef>
                <a:spcPts val="520"/>
              </a:spcBef>
              <a:spcAft>
                <a:spcPts val="0"/>
              </a:spcAft>
              <a:buNone/>
            </a:pPr>
            <a:r>
              <a:t/>
            </a:r>
            <a:endParaRPr>
              <a:latin typeface="Courier New"/>
              <a:ea typeface="Courier New"/>
              <a:cs typeface="Courier New"/>
              <a:sym typeface="Courier New"/>
            </a:endParaRPr>
          </a:p>
          <a:p>
            <a:pPr indent="-327660" lvl="0" marL="457200" rtl="0" algn="l">
              <a:spcBef>
                <a:spcPts val="520"/>
              </a:spcBef>
              <a:spcAft>
                <a:spcPts val="0"/>
              </a:spcAft>
              <a:buSzPts val="1560"/>
              <a:buChar char="●"/>
            </a:pPr>
            <a:r>
              <a:rPr lang="en-US"/>
              <a:t>Circuit diagram:</a:t>
            </a:r>
            <a:endParaRPr/>
          </a:p>
        </p:txBody>
      </p:sp>
      <p:sp>
        <p:nvSpPr>
          <p:cNvPr id="119" name="Google Shape;119;gcc7cc75ddd_0_7"/>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Circuit diagram representing the specification out(t) = Xor(out(t-1), in(t-1)). There is one input in and one output out. There is a DFF which is connected to out. The input to this DFF is an Xor gate's output, and the inputs to the Xor gate are in and  the out from the previous time cycle. &#10;" id="120" name="Google Shape;120;gcc7cc75ddd_0_7" title="Circuit Diagram of Xor DFF Example"/>
          <p:cNvPicPr preferRelativeResize="0"/>
          <p:nvPr/>
        </p:nvPicPr>
        <p:blipFill>
          <a:blip r:embed="rId3">
            <a:alphaModFix/>
          </a:blip>
          <a:stretch>
            <a:fillRect/>
          </a:stretch>
        </p:blipFill>
        <p:spPr>
          <a:xfrm>
            <a:off x="1302475" y="4140175"/>
            <a:ext cx="6515100" cy="1714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2018-03-28T08:00:24Z</dcterms:created>
  <dc:creator>Aaron Johnston</dc:creator>
</cp:coreProperties>
</file>